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0.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1.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3.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4.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5.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6.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7.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8.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9.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70.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theme/theme71.xml" ContentType="application/vnd.openxmlformats-officedocument.theme+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72.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3.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74.xml" ContentType="application/vnd.openxmlformats-officedocument.theme+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notesSlides/notesSlide7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notesSlides/notesSlide7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notesSlides/notesSlide7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3.xml" ContentType="application/vnd.openxmlformats-officedocument.themeOverride+xml"/>
  <Override PartName="/ppt/notesSlides/notesSlide7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4.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5.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6.xml" ContentType="application/vnd.openxmlformats-officedocument.themeOverride+xml"/>
  <Override PartName="/ppt/drawings/drawing3.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7.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8.xml" ContentType="application/vnd.openxmlformats-officedocument.themeOverride+xml"/>
  <Override PartName="/ppt/drawings/drawing4.xml" ContentType="application/vnd.openxmlformats-officedocument.drawingml.chartshape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216" r:id="rId49"/>
    <p:sldMasterId id="2147489228" r:id="rId50"/>
    <p:sldMasterId id="2147489252" r:id="rId51"/>
    <p:sldMasterId id="2147489265" r:id="rId52"/>
    <p:sldMasterId id="2147489277" r:id="rId53"/>
    <p:sldMasterId id="2147489289" r:id="rId54"/>
    <p:sldMasterId id="2147489550" r:id="rId55"/>
    <p:sldMasterId id="2147489562" r:id="rId56"/>
    <p:sldMasterId id="2147489587" r:id="rId57"/>
    <p:sldMasterId id="2147489643" r:id="rId58"/>
    <p:sldMasterId id="2147489805" r:id="rId59"/>
    <p:sldMasterId id="2147489922" r:id="rId60"/>
    <p:sldMasterId id="2147489925" r:id="rId61"/>
    <p:sldMasterId id="2147489953" r:id="rId62"/>
    <p:sldMasterId id="2147489997" r:id="rId63"/>
    <p:sldMasterId id="2147490005" r:id="rId64"/>
    <p:sldMasterId id="2147490010" r:id="rId65"/>
    <p:sldMasterId id="2147490023" r:id="rId66"/>
    <p:sldMasterId id="2147490036" r:id="rId67"/>
    <p:sldMasterId id="2147490049" r:id="rId68"/>
    <p:sldMasterId id="2147490054" r:id="rId69"/>
    <p:sldMasterId id="2147490067" r:id="rId70"/>
    <p:sldMasterId id="2147490079" r:id="rId71"/>
    <p:sldMasterId id="2147490082" r:id="rId72"/>
    <p:sldMasterId id="2147490087" r:id="rId73"/>
    <p:sldMasterId id="2147490093" r:id="rId74"/>
    <p:sldMasterId id="2147490096" r:id="rId75"/>
  </p:sldMasterIdLst>
  <p:notesMasterIdLst>
    <p:notesMasterId r:id="rId228"/>
  </p:notesMasterIdLst>
  <p:handoutMasterIdLst>
    <p:handoutMasterId r:id="rId229"/>
  </p:handoutMasterIdLst>
  <p:sldIdLst>
    <p:sldId id="8258" r:id="rId76"/>
    <p:sldId id="7612" r:id="rId77"/>
    <p:sldId id="7909" r:id="rId78"/>
    <p:sldId id="7910" r:id="rId79"/>
    <p:sldId id="7999" r:id="rId80"/>
    <p:sldId id="8236" r:id="rId81"/>
    <p:sldId id="7884" r:id="rId82"/>
    <p:sldId id="8237" r:id="rId83"/>
    <p:sldId id="7886" r:id="rId84"/>
    <p:sldId id="7888" r:id="rId85"/>
    <p:sldId id="7563" r:id="rId86"/>
    <p:sldId id="7258" r:id="rId87"/>
    <p:sldId id="5245" r:id="rId88"/>
    <p:sldId id="5509" r:id="rId89"/>
    <p:sldId id="6156" r:id="rId90"/>
    <p:sldId id="7026" r:id="rId91"/>
    <p:sldId id="7380" r:id="rId92"/>
    <p:sldId id="8214" r:id="rId93"/>
    <p:sldId id="5239" r:id="rId94"/>
    <p:sldId id="8238" r:id="rId95"/>
    <p:sldId id="7501" r:id="rId96"/>
    <p:sldId id="7095" r:id="rId97"/>
    <p:sldId id="8239" r:id="rId98"/>
    <p:sldId id="2147470436" r:id="rId99"/>
    <p:sldId id="2147470437" r:id="rId100"/>
    <p:sldId id="2147470438" r:id="rId101"/>
    <p:sldId id="8240" r:id="rId102"/>
    <p:sldId id="8241" r:id="rId103"/>
    <p:sldId id="8242" r:id="rId104"/>
    <p:sldId id="8243" r:id="rId105"/>
    <p:sldId id="8244" r:id="rId106"/>
    <p:sldId id="8245" r:id="rId107"/>
    <p:sldId id="8246" r:id="rId108"/>
    <p:sldId id="8247" r:id="rId109"/>
    <p:sldId id="8248" r:id="rId110"/>
    <p:sldId id="8249" r:id="rId111"/>
    <p:sldId id="8250" r:id="rId112"/>
    <p:sldId id="8251" r:id="rId113"/>
    <p:sldId id="8252" r:id="rId114"/>
    <p:sldId id="8253" r:id="rId115"/>
    <p:sldId id="8254" r:id="rId116"/>
    <p:sldId id="8255" r:id="rId117"/>
    <p:sldId id="8256" r:id="rId118"/>
    <p:sldId id="8257" r:id="rId119"/>
    <p:sldId id="7611" r:id="rId120"/>
    <p:sldId id="1172" r:id="rId121"/>
    <p:sldId id="1181" r:id="rId122"/>
    <p:sldId id="1182" r:id="rId123"/>
    <p:sldId id="1180" r:id="rId124"/>
    <p:sldId id="2147470348" r:id="rId125"/>
    <p:sldId id="2147470353" r:id="rId126"/>
    <p:sldId id="2147470354" r:id="rId127"/>
    <p:sldId id="2147470370" r:id="rId128"/>
    <p:sldId id="2147470367" r:id="rId129"/>
    <p:sldId id="2147470355" r:id="rId130"/>
    <p:sldId id="2147470356" r:id="rId131"/>
    <p:sldId id="2147470371" r:id="rId132"/>
    <p:sldId id="2147470372" r:id="rId133"/>
    <p:sldId id="2147470373" r:id="rId134"/>
    <p:sldId id="2147470374" r:id="rId135"/>
    <p:sldId id="2147470375" r:id="rId136"/>
    <p:sldId id="2147470376" r:id="rId137"/>
    <p:sldId id="2147470377" r:id="rId138"/>
    <p:sldId id="2147470378" r:id="rId139"/>
    <p:sldId id="2147470379" r:id="rId140"/>
    <p:sldId id="2147470380" r:id="rId141"/>
    <p:sldId id="2147470381" r:id="rId142"/>
    <p:sldId id="2147470382" r:id="rId143"/>
    <p:sldId id="2147470383" r:id="rId144"/>
    <p:sldId id="2147470384" r:id="rId145"/>
    <p:sldId id="2147470385" r:id="rId146"/>
    <p:sldId id="2147470386" r:id="rId147"/>
    <p:sldId id="2147470387" r:id="rId148"/>
    <p:sldId id="2147470388" r:id="rId149"/>
    <p:sldId id="2147470389" r:id="rId150"/>
    <p:sldId id="2147470390" r:id="rId151"/>
    <p:sldId id="5986" r:id="rId152"/>
    <p:sldId id="6269" r:id="rId153"/>
    <p:sldId id="6270" r:id="rId154"/>
    <p:sldId id="2147470391" r:id="rId155"/>
    <p:sldId id="8305" r:id="rId156"/>
    <p:sldId id="8306" r:id="rId157"/>
    <p:sldId id="2147470392" r:id="rId158"/>
    <p:sldId id="256" r:id="rId159"/>
    <p:sldId id="2147470440" r:id="rId160"/>
    <p:sldId id="7349" r:id="rId161"/>
    <p:sldId id="2147470441" r:id="rId162"/>
    <p:sldId id="2147470393" r:id="rId163"/>
    <p:sldId id="2147470394" r:id="rId164"/>
    <p:sldId id="2147470395" r:id="rId165"/>
    <p:sldId id="2147470396" r:id="rId166"/>
    <p:sldId id="2147470397" r:id="rId167"/>
    <p:sldId id="2147470398" r:id="rId168"/>
    <p:sldId id="2147470399" r:id="rId169"/>
    <p:sldId id="2147470400" r:id="rId170"/>
    <p:sldId id="2147470401" r:id="rId171"/>
    <p:sldId id="2147470402" r:id="rId172"/>
    <p:sldId id="2147470403" r:id="rId173"/>
    <p:sldId id="2147470404" r:id="rId174"/>
    <p:sldId id="2147470405" r:id="rId175"/>
    <p:sldId id="2147470406" r:id="rId176"/>
    <p:sldId id="2147470407" r:id="rId177"/>
    <p:sldId id="2147470408" r:id="rId178"/>
    <p:sldId id="2147470409" r:id="rId179"/>
    <p:sldId id="2147470410" r:id="rId180"/>
    <p:sldId id="2147470411" r:id="rId181"/>
    <p:sldId id="2147470412" r:id="rId182"/>
    <p:sldId id="2147470413" r:id="rId183"/>
    <p:sldId id="2147470414" r:id="rId184"/>
    <p:sldId id="2147470415" r:id="rId185"/>
    <p:sldId id="2147470416" r:id="rId186"/>
    <p:sldId id="2147470417" r:id="rId187"/>
    <p:sldId id="2147470418" r:id="rId188"/>
    <p:sldId id="2147470419" r:id="rId189"/>
    <p:sldId id="2147470420" r:id="rId190"/>
    <p:sldId id="2147470421" r:id="rId191"/>
    <p:sldId id="2147470422" r:id="rId192"/>
    <p:sldId id="6331" r:id="rId193"/>
    <p:sldId id="2147470439" r:id="rId194"/>
    <p:sldId id="455" r:id="rId195"/>
    <p:sldId id="6353" r:id="rId196"/>
    <p:sldId id="6321" r:id="rId197"/>
    <p:sldId id="6355" r:id="rId198"/>
    <p:sldId id="522" r:id="rId199"/>
    <p:sldId id="6359" r:id="rId200"/>
    <p:sldId id="520" r:id="rId201"/>
    <p:sldId id="6357" r:id="rId202"/>
    <p:sldId id="6324" r:id="rId203"/>
    <p:sldId id="6325" r:id="rId204"/>
    <p:sldId id="6326" r:id="rId205"/>
    <p:sldId id="6327" r:id="rId206"/>
    <p:sldId id="529" r:id="rId207"/>
    <p:sldId id="6366" r:id="rId208"/>
    <p:sldId id="6367" r:id="rId209"/>
    <p:sldId id="6370" r:id="rId210"/>
    <p:sldId id="373" r:id="rId211"/>
    <p:sldId id="6329" r:id="rId212"/>
    <p:sldId id="6350" r:id="rId213"/>
    <p:sldId id="8307" r:id="rId214"/>
    <p:sldId id="2147470423" r:id="rId215"/>
    <p:sldId id="2147470424" r:id="rId216"/>
    <p:sldId id="2147470425" r:id="rId217"/>
    <p:sldId id="2147470426" r:id="rId218"/>
    <p:sldId id="2147470427" r:id="rId219"/>
    <p:sldId id="2147470428" r:id="rId220"/>
    <p:sldId id="8308" r:id="rId221"/>
    <p:sldId id="8309" r:id="rId222"/>
    <p:sldId id="8310" r:id="rId223"/>
    <p:sldId id="2147470429" r:id="rId224"/>
    <p:sldId id="2147470430" r:id="rId225"/>
    <p:sldId id="8311" r:id="rId226"/>
    <p:sldId id="2147470431" r:id="rId2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37" autoAdjust="0"/>
    <p:restoredTop sz="95070" autoAdjust="0"/>
  </p:normalViewPr>
  <p:slideViewPr>
    <p:cSldViewPr>
      <p:cViewPr varScale="1">
        <p:scale>
          <a:sx n="117" d="100"/>
          <a:sy n="117" d="100"/>
        </p:scale>
        <p:origin x="8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9.xml"/><Relationship Id="rId138" Type="http://schemas.openxmlformats.org/officeDocument/2006/relationships/slide" Target="slides/slide63.xml"/><Relationship Id="rId159" Type="http://schemas.openxmlformats.org/officeDocument/2006/relationships/slide" Target="slides/slide84.xml"/><Relationship Id="rId170" Type="http://schemas.openxmlformats.org/officeDocument/2006/relationships/slide" Target="slides/slide95.xml"/><Relationship Id="rId191" Type="http://schemas.openxmlformats.org/officeDocument/2006/relationships/slide" Target="slides/slide116.xml"/><Relationship Id="rId205" Type="http://schemas.openxmlformats.org/officeDocument/2006/relationships/slide" Target="slides/slide130.xml"/><Relationship Id="rId226" Type="http://schemas.openxmlformats.org/officeDocument/2006/relationships/slide" Target="slides/slide151.xml"/><Relationship Id="rId107" Type="http://schemas.openxmlformats.org/officeDocument/2006/relationships/slide" Target="slides/slide3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3.xml"/><Relationship Id="rId149" Type="http://schemas.openxmlformats.org/officeDocument/2006/relationships/slide" Target="slides/slide74.xml"/><Relationship Id="rId5" Type="http://schemas.openxmlformats.org/officeDocument/2006/relationships/slideMaster" Target="slideMasters/slideMaster5.xml"/><Relationship Id="rId95" Type="http://schemas.openxmlformats.org/officeDocument/2006/relationships/slide" Target="slides/slide20.xml"/><Relationship Id="rId160" Type="http://schemas.openxmlformats.org/officeDocument/2006/relationships/slide" Target="slides/slide85.xml"/><Relationship Id="rId181" Type="http://schemas.openxmlformats.org/officeDocument/2006/relationships/slide" Target="slides/slide106.xml"/><Relationship Id="rId216" Type="http://schemas.openxmlformats.org/officeDocument/2006/relationships/slide" Target="slides/slide14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3.xml"/><Relationship Id="rId139" Type="http://schemas.openxmlformats.org/officeDocument/2006/relationships/slide" Target="slides/slide64.xml"/><Relationship Id="rId85" Type="http://schemas.openxmlformats.org/officeDocument/2006/relationships/slide" Target="slides/slide10.xml"/><Relationship Id="rId150" Type="http://schemas.openxmlformats.org/officeDocument/2006/relationships/slide" Target="slides/slide75.xml"/><Relationship Id="rId171" Type="http://schemas.openxmlformats.org/officeDocument/2006/relationships/slide" Target="slides/slide96.xml"/><Relationship Id="rId192" Type="http://schemas.openxmlformats.org/officeDocument/2006/relationships/slide" Target="slides/slide117.xml"/><Relationship Id="rId206" Type="http://schemas.openxmlformats.org/officeDocument/2006/relationships/slide" Target="slides/slide131.xml"/><Relationship Id="rId227" Type="http://schemas.openxmlformats.org/officeDocument/2006/relationships/slide" Target="slides/slide15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3.xml"/><Relationship Id="rId129" Type="http://schemas.openxmlformats.org/officeDocument/2006/relationships/slide" Target="slides/slide54.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21.xml"/><Relationship Id="rId140" Type="http://schemas.openxmlformats.org/officeDocument/2006/relationships/slide" Target="slides/slide65.xml"/><Relationship Id="rId161" Type="http://schemas.openxmlformats.org/officeDocument/2006/relationships/slide" Target="slides/slide86.xml"/><Relationship Id="rId182" Type="http://schemas.openxmlformats.org/officeDocument/2006/relationships/slide" Target="slides/slide107.xml"/><Relationship Id="rId217" Type="http://schemas.openxmlformats.org/officeDocument/2006/relationships/slide" Target="slides/slide14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1.xml"/><Relationship Id="rId130" Type="http://schemas.openxmlformats.org/officeDocument/2006/relationships/slide" Target="slides/slide55.xml"/><Relationship Id="rId151" Type="http://schemas.openxmlformats.org/officeDocument/2006/relationships/slide" Target="slides/slide76.xml"/><Relationship Id="rId172" Type="http://schemas.openxmlformats.org/officeDocument/2006/relationships/slide" Target="slides/slide97.xml"/><Relationship Id="rId193" Type="http://schemas.openxmlformats.org/officeDocument/2006/relationships/slide" Target="slides/slide118.xml"/><Relationship Id="rId207" Type="http://schemas.openxmlformats.org/officeDocument/2006/relationships/slide" Target="slides/slide132.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3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xml"/><Relationship Id="rId97" Type="http://schemas.openxmlformats.org/officeDocument/2006/relationships/slide" Target="slides/slide22.xml"/><Relationship Id="rId120" Type="http://schemas.openxmlformats.org/officeDocument/2006/relationships/slide" Target="slides/slide45.xml"/><Relationship Id="rId141" Type="http://schemas.openxmlformats.org/officeDocument/2006/relationships/slide" Target="slides/slide66.xml"/><Relationship Id="rId7" Type="http://schemas.openxmlformats.org/officeDocument/2006/relationships/slideMaster" Target="slideMasters/slideMaster7.xml"/><Relationship Id="rId162" Type="http://schemas.openxmlformats.org/officeDocument/2006/relationships/slide" Target="slides/slide87.xml"/><Relationship Id="rId183" Type="http://schemas.openxmlformats.org/officeDocument/2006/relationships/slide" Target="slides/slide108.xml"/><Relationship Id="rId218" Type="http://schemas.openxmlformats.org/officeDocument/2006/relationships/slide" Target="slides/slide14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2.xml"/><Relationship Id="rId110" Type="http://schemas.openxmlformats.org/officeDocument/2006/relationships/slide" Target="slides/slide35.xml"/><Relationship Id="rId131" Type="http://schemas.openxmlformats.org/officeDocument/2006/relationships/slide" Target="slides/slide56.xml"/><Relationship Id="rId152" Type="http://schemas.openxmlformats.org/officeDocument/2006/relationships/slide" Target="slides/slide77.xml"/><Relationship Id="rId173" Type="http://schemas.openxmlformats.org/officeDocument/2006/relationships/slide" Target="slides/slide98.xml"/><Relationship Id="rId194" Type="http://schemas.openxmlformats.org/officeDocument/2006/relationships/slide" Target="slides/slide119.xml"/><Relationship Id="rId208" Type="http://schemas.openxmlformats.org/officeDocument/2006/relationships/slide" Target="slides/slide133.xml"/><Relationship Id="rId229" Type="http://schemas.openxmlformats.org/officeDocument/2006/relationships/handoutMaster" Target="handoutMasters/handout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xml"/><Relationship Id="rId100" Type="http://schemas.openxmlformats.org/officeDocument/2006/relationships/slide" Target="slides/slide25.xml"/><Relationship Id="rId8" Type="http://schemas.openxmlformats.org/officeDocument/2006/relationships/slideMaster" Target="slideMasters/slideMaster8.xml"/><Relationship Id="rId98" Type="http://schemas.openxmlformats.org/officeDocument/2006/relationships/slide" Target="slides/slide23.xml"/><Relationship Id="rId121" Type="http://schemas.openxmlformats.org/officeDocument/2006/relationships/slide" Target="slides/slide46.xml"/><Relationship Id="rId142" Type="http://schemas.openxmlformats.org/officeDocument/2006/relationships/slide" Target="slides/slide67.xml"/><Relationship Id="rId163" Type="http://schemas.openxmlformats.org/officeDocument/2006/relationships/slide" Target="slides/slide88.xml"/><Relationship Id="rId184" Type="http://schemas.openxmlformats.org/officeDocument/2006/relationships/slide" Target="slides/slide109.xml"/><Relationship Id="rId219" Type="http://schemas.openxmlformats.org/officeDocument/2006/relationships/slide" Target="slides/slide144.xml"/><Relationship Id="rId230"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8.xml"/><Relationship Id="rId88" Type="http://schemas.openxmlformats.org/officeDocument/2006/relationships/slide" Target="slides/slide13.xml"/><Relationship Id="rId111" Type="http://schemas.openxmlformats.org/officeDocument/2006/relationships/slide" Target="slides/slide36.xml"/><Relationship Id="rId132" Type="http://schemas.openxmlformats.org/officeDocument/2006/relationships/slide" Target="slides/slide57.xml"/><Relationship Id="rId153" Type="http://schemas.openxmlformats.org/officeDocument/2006/relationships/slide" Target="slides/slide78.xml"/><Relationship Id="rId174" Type="http://schemas.openxmlformats.org/officeDocument/2006/relationships/slide" Target="slides/slide99.xml"/><Relationship Id="rId179" Type="http://schemas.openxmlformats.org/officeDocument/2006/relationships/slide" Target="slides/slide104.xml"/><Relationship Id="rId195" Type="http://schemas.openxmlformats.org/officeDocument/2006/relationships/slide" Target="slides/slide120.xml"/><Relationship Id="rId209" Type="http://schemas.openxmlformats.org/officeDocument/2006/relationships/slide" Target="slides/slide134.xml"/><Relationship Id="rId190" Type="http://schemas.openxmlformats.org/officeDocument/2006/relationships/slide" Target="slides/slide115.xml"/><Relationship Id="rId204" Type="http://schemas.openxmlformats.org/officeDocument/2006/relationships/slide" Target="slides/slide129.xml"/><Relationship Id="rId220" Type="http://schemas.openxmlformats.org/officeDocument/2006/relationships/slide" Target="slides/slide145.xml"/><Relationship Id="rId225" Type="http://schemas.openxmlformats.org/officeDocument/2006/relationships/slide" Target="slides/slide15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1.xml"/><Relationship Id="rId127" Type="http://schemas.openxmlformats.org/officeDocument/2006/relationships/slide" Target="slides/slide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3.xml"/><Relationship Id="rId94" Type="http://schemas.openxmlformats.org/officeDocument/2006/relationships/slide" Target="slides/slide19.xml"/><Relationship Id="rId99" Type="http://schemas.openxmlformats.org/officeDocument/2006/relationships/slide" Target="slides/slide24.xml"/><Relationship Id="rId101" Type="http://schemas.openxmlformats.org/officeDocument/2006/relationships/slide" Target="slides/slide26.xml"/><Relationship Id="rId122" Type="http://schemas.openxmlformats.org/officeDocument/2006/relationships/slide" Target="slides/slide47.xml"/><Relationship Id="rId143" Type="http://schemas.openxmlformats.org/officeDocument/2006/relationships/slide" Target="slides/slide68.xml"/><Relationship Id="rId148" Type="http://schemas.openxmlformats.org/officeDocument/2006/relationships/slide" Target="slides/slide73.xml"/><Relationship Id="rId164" Type="http://schemas.openxmlformats.org/officeDocument/2006/relationships/slide" Target="slides/slide89.xml"/><Relationship Id="rId169" Type="http://schemas.openxmlformats.org/officeDocument/2006/relationships/slide" Target="slides/slide94.xml"/><Relationship Id="rId185"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5.xml"/><Relationship Id="rId210" Type="http://schemas.openxmlformats.org/officeDocument/2006/relationships/slide" Target="slides/slide135.xml"/><Relationship Id="rId215" Type="http://schemas.openxmlformats.org/officeDocument/2006/relationships/slide" Target="slides/slide140.xml"/><Relationship Id="rId26" Type="http://schemas.openxmlformats.org/officeDocument/2006/relationships/slideMaster" Target="slideMasters/slideMaster26.xml"/><Relationship Id="rId231"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4.xml"/><Relationship Id="rId112" Type="http://schemas.openxmlformats.org/officeDocument/2006/relationships/slide" Target="slides/slide37.xml"/><Relationship Id="rId133" Type="http://schemas.openxmlformats.org/officeDocument/2006/relationships/slide" Target="slides/slide58.xml"/><Relationship Id="rId154" Type="http://schemas.openxmlformats.org/officeDocument/2006/relationships/slide" Target="slides/slide79.xml"/><Relationship Id="rId175" Type="http://schemas.openxmlformats.org/officeDocument/2006/relationships/slide" Target="slides/slide100.xml"/><Relationship Id="rId196" Type="http://schemas.openxmlformats.org/officeDocument/2006/relationships/slide" Target="slides/slide121.xml"/><Relationship Id="rId200" Type="http://schemas.openxmlformats.org/officeDocument/2006/relationships/slide" Target="slides/slide125.xml"/><Relationship Id="rId16" Type="http://schemas.openxmlformats.org/officeDocument/2006/relationships/slideMaster" Target="slideMasters/slideMaster16.xml"/><Relationship Id="rId221" Type="http://schemas.openxmlformats.org/officeDocument/2006/relationships/slide" Target="slides/slide14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4.xml"/><Relationship Id="rId102" Type="http://schemas.openxmlformats.org/officeDocument/2006/relationships/slide" Target="slides/slide27.xml"/><Relationship Id="rId123" Type="http://schemas.openxmlformats.org/officeDocument/2006/relationships/slide" Target="slides/slide48.xml"/><Relationship Id="rId144" Type="http://schemas.openxmlformats.org/officeDocument/2006/relationships/slide" Target="slides/slide69.xml"/><Relationship Id="rId90" Type="http://schemas.openxmlformats.org/officeDocument/2006/relationships/slide" Target="slides/slide15.xml"/><Relationship Id="rId165" Type="http://schemas.openxmlformats.org/officeDocument/2006/relationships/slide" Target="slides/slide90.xml"/><Relationship Id="rId186" Type="http://schemas.openxmlformats.org/officeDocument/2006/relationships/slide" Target="slides/slide111.xml"/><Relationship Id="rId211" Type="http://schemas.openxmlformats.org/officeDocument/2006/relationships/slide" Target="slides/slide136.xml"/><Relationship Id="rId232"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8.xml"/><Relationship Id="rId134" Type="http://schemas.openxmlformats.org/officeDocument/2006/relationships/slide" Target="slides/slide59.xml"/><Relationship Id="rId80" Type="http://schemas.openxmlformats.org/officeDocument/2006/relationships/slide" Target="slides/slide5.xml"/><Relationship Id="rId155" Type="http://schemas.openxmlformats.org/officeDocument/2006/relationships/slide" Target="slides/slide80.xml"/><Relationship Id="rId176" Type="http://schemas.openxmlformats.org/officeDocument/2006/relationships/slide" Target="slides/slide101.xml"/><Relationship Id="rId197" Type="http://schemas.openxmlformats.org/officeDocument/2006/relationships/slide" Target="slides/slide122.xml"/><Relationship Id="rId201" Type="http://schemas.openxmlformats.org/officeDocument/2006/relationships/slide" Target="slides/slide126.xml"/><Relationship Id="rId222" Type="http://schemas.openxmlformats.org/officeDocument/2006/relationships/slide" Target="slides/slide14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8.xml"/><Relationship Id="rId124" Type="http://schemas.openxmlformats.org/officeDocument/2006/relationships/slide" Target="slides/slide49.xml"/><Relationship Id="rId70" Type="http://schemas.openxmlformats.org/officeDocument/2006/relationships/slideMaster" Target="slideMasters/slideMaster70.xml"/><Relationship Id="rId91" Type="http://schemas.openxmlformats.org/officeDocument/2006/relationships/slide" Target="slides/slide16.xml"/><Relationship Id="rId145" Type="http://schemas.openxmlformats.org/officeDocument/2006/relationships/slide" Target="slides/slide70.xml"/><Relationship Id="rId166" Type="http://schemas.openxmlformats.org/officeDocument/2006/relationships/slide" Target="slides/slide91.xml"/><Relationship Id="rId187" Type="http://schemas.openxmlformats.org/officeDocument/2006/relationships/slide" Target="slides/slide112.xml"/><Relationship Id="rId1" Type="http://schemas.openxmlformats.org/officeDocument/2006/relationships/slideMaster" Target="slideMasters/slideMaster1.xml"/><Relationship Id="rId212" Type="http://schemas.openxmlformats.org/officeDocument/2006/relationships/slide" Target="slides/slide137.xml"/><Relationship Id="rId233"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9.xml"/><Relationship Id="rId60" Type="http://schemas.openxmlformats.org/officeDocument/2006/relationships/slideMaster" Target="slideMasters/slideMaster60.xml"/><Relationship Id="rId81" Type="http://schemas.openxmlformats.org/officeDocument/2006/relationships/slide" Target="slides/slide6.xml"/><Relationship Id="rId135" Type="http://schemas.openxmlformats.org/officeDocument/2006/relationships/slide" Target="slides/slide60.xml"/><Relationship Id="rId156" Type="http://schemas.openxmlformats.org/officeDocument/2006/relationships/slide" Target="slides/slide81.xml"/><Relationship Id="rId177" Type="http://schemas.openxmlformats.org/officeDocument/2006/relationships/slide" Target="slides/slide102.xml"/><Relationship Id="rId198" Type="http://schemas.openxmlformats.org/officeDocument/2006/relationships/slide" Target="slides/slide123.xml"/><Relationship Id="rId202" Type="http://schemas.openxmlformats.org/officeDocument/2006/relationships/slide" Target="slides/slide127.xml"/><Relationship Id="rId223" Type="http://schemas.openxmlformats.org/officeDocument/2006/relationships/slide" Target="slides/slide14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29.xml"/><Relationship Id="rId125" Type="http://schemas.openxmlformats.org/officeDocument/2006/relationships/slide" Target="slides/slide50.xml"/><Relationship Id="rId146" Type="http://schemas.openxmlformats.org/officeDocument/2006/relationships/slide" Target="slides/slide71.xml"/><Relationship Id="rId167" Type="http://schemas.openxmlformats.org/officeDocument/2006/relationships/slide" Target="slides/slide92.xml"/><Relationship Id="rId188" Type="http://schemas.openxmlformats.org/officeDocument/2006/relationships/slide" Target="slides/slide113.xml"/><Relationship Id="rId71" Type="http://schemas.openxmlformats.org/officeDocument/2006/relationships/slideMaster" Target="slideMasters/slideMaster71.xml"/><Relationship Id="rId92" Type="http://schemas.openxmlformats.org/officeDocument/2006/relationships/slide" Target="slides/slide17.xml"/><Relationship Id="rId213" Type="http://schemas.openxmlformats.org/officeDocument/2006/relationships/slide" Target="slides/slide13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0.xml"/><Relationship Id="rId136" Type="http://schemas.openxmlformats.org/officeDocument/2006/relationships/slide" Target="slides/slide61.xml"/><Relationship Id="rId157" Type="http://schemas.openxmlformats.org/officeDocument/2006/relationships/slide" Target="slides/slide82.xml"/><Relationship Id="rId178" Type="http://schemas.openxmlformats.org/officeDocument/2006/relationships/slide" Target="slides/slide103.xml"/><Relationship Id="rId61" Type="http://schemas.openxmlformats.org/officeDocument/2006/relationships/slideMaster" Target="slideMasters/slideMaster61.xml"/><Relationship Id="rId82" Type="http://schemas.openxmlformats.org/officeDocument/2006/relationships/slide" Target="slides/slide7.xml"/><Relationship Id="rId199" Type="http://schemas.openxmlformats.org/officeDocument/2006/relationships/slide" Target="slides/slide124.xml"/><Relationship Id="rId203" Type="http://schemas.openxmlformats.org/officeDocument/2006/relationships/slide" Target="slides/slide128.xml"/><Relationship Id="rId19" Type="http://schemas.openxmlformats.org/officeDocument/2006/relationships/slideMaster" Target="slideMasters/slideMaster19.xml"/><Relationship Id="rId224" Type="http://schemas.openxmlformats.org/officeDocument/2006/relationships/slide" Target="slides/slide149.xml"/><Relationship Id="rId30" Type="http://schemas.openxmlformats.org/officeDocument/2006/relationships/slideMaster" Target="slideMasters/slideMaster30.xml"/><Relationship Id="rId105" Type="http://schemas.openxmlformats.org/officeDocument/2006/relationships/slide" Target="slides/slide30.xml"/><Relationship Id="rId126" Type="http://schemas.openxmlformats.org/officeDocument/2006/relationships/slide" Target="slides/slide51.xml"/><Relationship Id="rId147" Type="http://schemas.openxmlformats.org/officeDocument/2006/relationships/slide" Target="slides/slide72.xml"/><Relationship Id="rId168" Type="http://schemas.openxmlformats.org/officeDocument/2006/relationships/slide" Target="slides/slide9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8.xml"/><Relationship Id="rId189" Type="http://schemas.openxmlformats.org/officeDocument/2006/relationships/slide" Target="slides/slide114.xml"/><Relationship Id="rId3" Type="http://schemas.openxmlformats.org/officeDocument/2006/relationships/slideMaster" Target="slideMasters/slideMaster3.xml"/><Relationship Id="rId214" Type="http://schemas.openxmlformats.org/officeDocument/2006/relationships/slide" Target="slides/slide139.xml"/><Relationship Id="rId116" Type="http://schemas.openxmlformats.org/officeDocument/2006/relationships/slide" Target="slides/slide41.xml"/><Relationship Id="rId137" Type="http://schemas.openxmlformats.org/officeDocument/2006/relationships/slide" Target="slides/slide62.xml"/><Relationship Id="rId158"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nika/Documents/Projects/MetaStore/MetaStore-Plot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nika/Documents/Projects/MetaStore/MetaStore-Plot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oleObject" Target="file:///C:\Users\Rakesh\Desktop\fc%20-%20Copy.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rakeshnadig/Desktop/Janus_Experiments/H_L/H_L_Results_v5.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Users/rakeshnadig/Desktop/Janus_Experiments/H_M/H_M_Results_Latest_v2.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Users/rakeshnadig/Desktop/H_M_Results_Latest.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Users/rakeshnadig/Desktop/H_L_Results_v4.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Users/rakeshnadig/Desktop/Trihybrid.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Users/rakeshnadig/Desktop/Mixed_HM.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Users/rakeshnadig/Desktop/Mixed_HL.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Users/rakeshnadig/Desktop/Janus_Experiments/H_M/H_M_Results_Latest_v2.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3.xml"/><Relationship Id="rId4" Type="http://schemas.openxmlformats.org/officeDocument/2006/relationships/oleObject" Target="file:////Users/rakeshnadig/Desktop/Janus_Experiments/H_L/H_L_Results_v5.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Users/rakeshnadig/Desktop/Janus_Experiments/H_M/H_M_Results_Latest_v2.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4.xml"/><Relationship Id="rId4" Type="http://schemas.openxmlformats.org/officeDocument/2006/relationships/oleObject" Target="file:////Users/rakeshnadig/Desktop/Janus_Experiments/H_L/H_L_Results_v5.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nika/Documents/Projects/MetaStore/MetaStore-Plot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nika/Documents/Projects/MetaStore/MetaStore-Plot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nika/Documents/Projects/MetaStore/MetaStore-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3">
                <a:lumMod val="50000"/>
              </a:schemeClr>
            </a:solidFill>
            <a:ln w="15875">
              <a:solidFill>
                <a:schemeClr val="tx1"/>
              </a:solidFill>
            </a:ln>
            <a:effectLst/>
          </c:spPr>
          <c:invertIfNegative val="0"/>
          <c:cat>
            <c:strRef>
              <c:f>sieve!$B$27:$B$29</c:f>
              <c:strCache>
                <c:ptCount val="3"/>
                <c:pt idx="0">
                  <c:v>CAMI-L</c:v>
                </c:pt>
                <c:pt idx="1">
                  <c:v>CAMI-M</c:v>
                </c:pt>
                <c:pt idx="2">
                  <c:v>CAMI-H</c:v>
                </c:pt>
              </c:strCache>
            </c:strRef>
          </c:cat>
          <c:val>
            <c:numRef>
              <c:f>sieve!$C$27:$C$29</c:f>
              <c:numCache>
                <c:formatCode>General</c:formatCode>
                <c:ptCount val="3"/>
                <c:pt idx="0">
                  <c:v>1</c:v>
                </c:pt>
                <c:pt idx="1">
                  <c:v>1</c:v>
                </c:pt>
                <c:pt idx="2">
                  <c:v>1</c:v>
                </c:pt>
              </c:numCache>
            </c:numRef>
          </c:val>
          <c:extLst>
            <c:ext xmlns:c16="http://schemas.microsoft.com/office/drawing/2014/chart" uri="{C3380CC4-5D6E-409C-BE32-E72D297353CC}">
              <c16:uniqueId val="{00000000-B780-6E4E-9E0F-7C255CE71D47}"/>
            </c:ext>
          </c:extLst>
        </c:ser>
        <c:ser>
          <c:idx val="1"/>
          <c:order val="1"/>
          <c:spPr>
            <a:solidFill>
              <a:srgbClr val="B5ABCC"/>
            </a:solidFill>
            <a:ln w="15875">
              <a:solidFill>
                <a:schemeClr val="tx1"/>
              </a:solidFill>
            </a:ln>
            <a:effectLst/>
          </c:spPr>
          <c:invertIfNegative val="0"/>
          <c:cat>
            <c:strRef>
              <c:f>sieve!$B$27:$B$29</c:f>
              <c:strCache>
                <c:ptCount val="3"/>
                <c:pt idx="0">
                  <c:v>CAMI-L</c:v>
                </c:pt>
                <c:pt idx="1">
                  <c:v>CAMI-M</c:v>
                </c:pt>
                <c:pt idx="2">
                  <c:v>CAMI-H</c:v>
                </c:pt>
              </c:strCache>
            </c:strRef>
          </c:cat>
          <c:val>
            <c:numRef>
              <c:f>sieve!$D$27:$D$29</c:f>
              <c:numCache>
                <c:formatCode>General</c:formatCode>
                <c:ptCount val="3"/>
                <c:pt idx="0">
                  <c:v>1.4620315502230912</c:v>
                </c:pt>
                <c:pt idx="1">
                  <c:v>1.7797725132603577</c:v>
                </c:pt>
                <c:pt idx="2">
                  <c:v>2.7359138369483249</c:v>
                </c:pt>
              </c:numCache>
            </c:numRef>
          </c:val>
          <c:extLst>
            <c:ext xmlns:c16="http://schemas.microsoft.com/office/drawing/2014/chart" uri="{C3380CC4-5D6E-409C-BE32-E72D297353CC}">
              <c16:uniqueId val="{00000001-B780-6E4E-9E0F-7C255CE71D47}"/>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481897247"/>
        <c:crosses val="autoZero"/>
        <c:auto val="1"/>
        <c:lblAlgn val="ctr"/>
        <c:lblOffset val="100"/>
        <c:noMultiLvlLbl val="0"/>
      </c:catAx>
      <c:valAx>
        <c:axId val="1481897247"/>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471198127"/>
        <c:crosses val="autoZero"/>
        <c:crossBetween val="between"/>
        <c:majorUnit val="1"/>
      </c:valAx>
      <c:spPr>
        <a:noFill/>
        <a:ln w="15875">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'HE-CE'!$B$10</c:f>
              <c:strCache>
                <c:ptCount val="1"/>
                <c:pt idx="0">
                  <c:v>P-Opt-HP</c:v>
                </c:pt>
              </c:strCache>
            </c:strRef>
          </c:tx>
          <c:spPr>
            <a:solidFill>
              <a:schemeClr val="accent3">
                <a:lumMod val="50000"/>
              </a:schemeClr>
            </a:solidFill>
            <a:ln w="15875">
              <a:solidFill>
                <a:schemeClr val="tx1"/>
              </a:solidFill>
            </a:ln>
            <a:effectLst/>
          </c:spPr>
          <c:invertIfNegative val="0"/>
          <c:cat>
            <c:strRef>
              <c:f>'HE-CE'!$A$11:$A$14</c:f>
              <c:strCache>
                <c:ptCount val="4"/>
                <c:pt idx="0">
                  <c:v>CAMI-L</c:v>
                </c:pt>
                <c:pt idx="1">
                  <c:v>CAMI-M</c:v>
                </c:pt>
                <c:pt idx="2">
                  <c:v>CAMI-H</c:v>
                </c:pt>
                <c:pt idx="3">
                  <c:v>GMean</c:v>
                </c:pt>
              </c:strCache>
            </c:strRef>
          </c:cat>
          <c:val>
            <c:numRef>
              <c:f>'HE-CE'!$B$11:$B$14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251C-B04D-AF9B-C6DD38FB9DEC}"/>
            </c:ext>
          </c:extLst>
        </c:ser>
        <c:ser>
          <c:idx val="1"/>
          <c:order val="1"/>
          <c:tx>
            <c:strRef>
              <c:f>'HE-CE'!$C$10</c:f>
              <c:strCache>
                <c:ptCount val="1"/>
                <c:pt idx="0">
                  <c:v>A-Opt-HP</c:v>
                </c:pt>
              </c:strCache>
            </c:strRef>
          </c:tx>
          <c:spPr>
            <a:solidFill>
              <a:schemeClr val="accent3">
                <a:lumMod val="75000"/>
              </a:schemeClr>
            </a:solidFill>
            <a:ln w="15875">
              <a:solidFill>
                <a:schemeClr val="tx1"/>
              </a:solidFill>
            </a:ln>
            <a:effectLst/>
          </c:spPr>
          <c:invertIfNegative val="0"/>
          <c:cat>
            <c:strRef>
              <c:f>'HE-CE'!$A$11:$A$14</c:f>
              <c:strCache>
                <c:ptCount val="4"/>
                <c:pt idx="0">
                  <c:v>CAMI-L</c:v>
                </c:pt>
                <c:pt idx="1">
                  <c:v>CAMI-M</c:v>
                </c:pt>
                <c:pt idx="2">
                  <c:v>CAMI-H</c:v>
                </c:pt>
                <c:pt idx="3">
                  <c:v>GMean</c:v>
                </c:pt>
              </c:strCache>
            </c:strRef>
          </c:cat>
          <c:val>
            <c:numRef>
              <c:f>'HE-CE'!$C$11:$C$14</c:f>
              <c:numCache>
                <c:formatCode>General</c:formatCode>
                <c:ptCount val="4"/>
                <c:pt idx="0">
                  <c:v>0.38403608527202715</c:v>
                </c:pt>
                <c:pt idx="1">
                  <c:v>0.28932764129420291</c:v>
                </c:pt>
                <c:pt idx="2">
                  <c:v>0.31974006594307702</c:v>
                </c:pt>
                <c:pt idx="3">
                  <c:v>0.32874034524841356</c:v>
                </c:pt>
              </c:numCache>
            </c:numRef>
          </c:val>
          <c:extLst>
            <c:ext xmlns:c16="http://schemas.microsoft.com/office/drawing/2014/chart" uri="{C3380CC4-5D6E-409C-BE32-E72D297353CC}">
              <c16:uniqueId val="{00000001-251C-B04D-AF9B-C6DD38FB9DEC}"/>
            </c:ext>
          </c:extLst>
        </c:ser>
        <c:ser>
          <c:idx val="2"/>
          <c:order val="2"/>
          <c:tx>
            <c:strRef>
              <c:f>'HE-CE'!$D$10</c:f>
              <c:strCache>
                <c:ptCount val="1"/>
                <c:pt idx="0">
                  <c:v>MS-CE</c:v>
                </c:pt>
              </c:strCache>
            </c:strRef>
          </c:tx>
          <c:spPr>
            <a:solidFill>
              <a:srgbClr val="70AD47">
                <a:lumMod val="20000"/>
                <a:lumOff val="80000"/>
              </a:srgbClr>
            </a:solidFill>
            <a:ln w="15875">
              <a:solidFill>
                <a:schemeClr val="tx1"/>
              </a:solidFill>
            </a:ln>
            <a:effectLst/>
          </c:spPr>
          <c:invertIfNegative val="0"/>
          <c:cat>
            <c:strRef>
              <c:f>'HE-CE'!$A$11:$A$14</c:f>
              <c:strCache>
                <c:ptCount val="4"/>
                <c:pt idx="0">
                  <c:v>CAMI-L</c:v>
                </c:pt>
                <c:pt idx="1">
                  <c:v>CAMI-M</c:v>
                </c:pt>
                <c:pt idx="2">
                  <c:v>CAMI-H</c:v>
                </c:pt>
                <c:pt idx="3">
                  <c:v>GMean</c:v>
                </c:pt>
              </c:strCache>
            </c:strRef>
          </c:cat>
          <c:val>
            <c:numRef>
              <c:f>'HE-CE'!$D$11:$D$14</c:f>
              <c:numCache>
                <c:formatCode>General</c:formatCode>
                <c:ptCount val="4"/>
                <c:pt idx="0">
                  <c:v>1.7409989017304313</c:v>
                </c:pt>
                <c:pt idx="1">
                  <c:v>2.4171953456645978</c:v>
                </c:pt>
                <c:pt idx="2">
                  <c:v>3.1559585147675251</c:v>
                </c:pt>
                <c:pt idx="3">
                  <c:v>2.3681752848075188</c:v>
                </c:pt>
              </c:numCache>
            </c:numRef>
          </c:val>
          <c:extLst>
            <c:ext xmlns:c16="http://schemas.microsoft.com/office/drawing/2014/chart" uri="{C3380CC4-5D6E-409C-BE32-E72D297353CC}">
              <c16:uniqueId val="{00000002-251C-B04D-AF9B-C6DD38FB9DEC}"/>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481897247"/>
        <c:crosses val="autoZero"/>
        <c:auto val="1"/>
        <c:lblAlgn val="ctr"/>
        <c:lblOffset val="100"/>
        <c:noMultiLvlLbl val="0"/>
      </c:catAx>
      <c:valAx>
        <c:axId val="1481897247"/>
        <c:scaling>
          <c:orientation val="minMax"/>
          <c:max val="4"/>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471198127"/>
        <c:crosses val="autoZero"/>
        <c:crossBetween val="between"/>
        <c:majorUnit val="1"/>
        <c:minorUnit val="0.25"/>
      </c:valAx>
      <c:spPr>
        <a:noFill/>
        <a:ln w="15875">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370512538563252E-2"/>
          <c:y val="6.0186650370508271E-2"/>
          <c:w val="0.91791888177002401"/>
          <c:h val="0.53171704790976304"/>
        </c:manualLayout>
      </c:layout>
      <c:barChart>
        <c:barDir val="col"/>
        <c:grouping val="clustered"/>
        <c:varyColors val="0"/>
        <c:ser>
          <c:idx val="4"/>
          <c:order val="0"/>
          <c:tx>
            <c:strRef>
              <c:f>'Sibyl vs. Sibyl_mig'!$B$1</c:f>
              <c:strCache>
                <c:ptCount val="1"/>
                <c:pt idx="0">
                  <c:v>Sibyl</c:v>
                </c:pt>
              </c:strCache>
            </c:strRef>
          </c:tx>
          <c:spPr>
            <a:solidFill>
              <a:srgbClr val="E7E6E6">
                <a:lumMod val="50000"/>
              </a:srgbClr>
            </a:solidFill>
            <a:ln w="19050">
              <a:solidFill>
                <a:sysClr val="windowText" lastClr="000000"/>
              </a:solidFill>
            </a:ln>
            <a:effectLst/>
          </c:spPr>
          <c:invertIfNegative val="0"/>
          <c:cat>
            <c:strRef>
              <c:f>'Sibyl vs. Sibyl_mig'!$A$2:$A$17</c:f>
              <c:strCache>
                <c:ptCount val="16"/>
                <c:pt idx="0">
                  <c:v>LUN0</c:v>
                </c:pt>
                <c:pt idx="1">
                  <c:v>LUN1</c:v>
                </c:pt>
                <c:pt idx="2">
                  <c:v>LUN2</c:v>
                </c:pt>
                <c:pt idx="3">
                  <c:v>LUN3</c:v>
                </c:pt>
                <c:pt idx="4">
                  <c:v>LUN4</c:v>
                </c:pt>
                <c:pt idx="5">
                  <c:v>ssd-00</c:v>
                </c:pt>
                <c:pt idx="6">
                  <c:v>ssd-01</c:v>
                </c:pt>
                <c:pt idx="7">
                  <c:v>ssd-02</c:v>
                </c:pt>
                <c:pt idx="8">
                  <c:v>ssd-03</c:v>
                </c:pt>
                <c:pt idx="9">
                  <c:v>ssd-04</c:v>
                </c:pt>
                <c:pt idx="10">
                  <c:v>YCSB-A</c:v>
                </c:pt>
                <c:pt idx="11">
                  <c:v>YCSB-B</c:v>
                </c:pt>
                <c:pt idx="12">
                  <c:v>YCSB-C</c:v>
                </c:pt>
                <c:pt idx="13">
                  <c:v>YCSB-D</c:v>
                </c:pt>
                <c:pt idx="14">
                  <c:v>YCSB-F</c:v>
                </c:pt>
                <c:pt idx="15">
                  <c:v>AVG</c:v>
                </c:pt>
              </c:strCache>
            </c:strRef>
          </c:cat>
          <c:val>
            <c:numRef>
              <c:f>'Sibyl vs. Sibyl_mig'!$B$2:$B$17</c:f>
              <c:numCache>
                <c:formatCode>General</c:formatCode>
                <c:ptCount val="16"/>
                <c:pt idx="0">
                  <c:v>57.261698411599632</c:v>
                </c:pt>
                <c:pt idx="1">
                  <c:v>55.965078290877344</c:v>
                </c:pt>
                <c:pt idx="2">
                  <c:v>56.619427184715967</c:v>
                </c:pt>
                <c:pt idx="3">
                  <c:v>61.443337784638643</c:v>
                </c:pt>
                <c:pt idx="4">
                  <c:v>62.379997672468107</c:v>
                </c:pt>
                <c:pt idx="5">
                  <c:v>26.459068127215513</c:v>
                </c:pt>
                <c:pt idx="6">
                  <c:v>19.49316357546267</c:v>
                </c:pt>
                <c:pt idx="7">
                  <c:v>34.929772808963691</c:v>
                </c:pt>
                <c:pt idx="8">
                  <c:v>40.891279665256022</c:v>
                </c:pt>
                <c:pt idx="9">
                  <c:v>35.923850399028311</c:v>
                </c:pt>
                <c:pt idx="10">
                  <c:v>26.70723276993504</c:v>
                </c:pt>
                <c:pt idx="11">
                  <c:v>30.966492803812656</c:v>
                </c:pt>
                <c:pt idx="12">
                  <c:v>28.237321408105014</c:v>
                </c:pt>
                <c:pt idx="13">
                  <c:v>35.652415609634964</c:v>
                </c:pt>
                <c:pt idx="14">
                  <c:v>29.330887714651464</c:v>
                </c:pt>
                <c:pt idx="15">
                  <c:v>40.150734948424336</c:v>
                </c:pt>
              </c:numCache>
            </c:numRef>
          </c:val>
          <c:extLst>
            <c:ext xmlns:c16="http://schemas.microsoft.com/office/drawing/2014/chart" uri="{C3380CC4-5D6E-409C-BE32-E72D297353CC}">
              <c16:uniqueId val="{00000000-5F3C-CC4F-8ADD-B5C957AB7A22}"/>
            </c:ext>
          </c:extLst>
        </c:ser>
        <c:ser>
          <c:idx val="5"/>
          <c:order val="1"/>
          <c:tx>
            <c:strRef>
              <c:f>'Sibyl vs. Sibyl_mig'!$C$1</c:f>
              <c:strCache>
                <c:ptCount val="1"/>
                <c:pt idx="0">
                  <c:v>Sibyl_mig</c:v>
                </c:pt>
              </c:strCache>
            </c:strRef>
          </c:tx>
          <c:spPr>
            <a:pattFill prst="zigZag">
              <a:fgClr>
                <a:srgbClr val="E7E6E6">
                  <a:lumMod val="50000"/>
                </a:srgbClr>
              </a:fgClr>
              <a:bgClr>
                <a:sysClr val="window" lastClr="FFFFFF"/>
              </a:bgClr>
            </a:pattFill>
            <a:ln w="19050">
              <a:solidFill>
                <a:sysClr val="windowText" lastClr="000000"/>
              </a:solidFill>
            </a:ln>
            <a:effectLst/>
          </c:spPr>
          <c:invertIfNegative val="0"/>
          <c:cat>
            <c:strRef>
              <c:f>'Sibyl vs. Sibyl_mig'!$A$2:$A$17</c:f>
              <c:strCache>
                <c:ptCount val="16"/>
                <c:pt idx="0">
                  <c:v>LUN0</c:v>
                </c:pt>
                <c:pt idx="1">
                  <c:v>LUN1</c:v>
                </c:pt>
                <c:pt idx="2">
                  <c:v>LUN2</c:v>
                </c:pt>
                <c:pt idx="3">
                  <c:v>LUN3</c:v>
                </c:pt>
                <c:pt idx="4">
                  <c:v>LUN4</c:v>
                </c:pt>
                <c:pt idx="5">
                  <c:v>ssd-00</c:v>
                </c:pt>
                <c:pt idx="6">
                  <c:v>ssd-01</c:v>
                </c:pt>
                <c:pt idx="7">
                  <c:v>ssd-02</c:v>
                </c:pt>
                <c:pt idx="8">
                  <c:v>ssd-03</c:v>
                </c:pt>
                <c:pt idx="9">
                  <c:v>ssd-04</c:v>
                </c:pt>
                <c:pt idx="10">
                  <c:v>YCSB-A</c:v>
                </c:pt>
                <c:pt idx="11">
                  <c:v>YCSB-B</c:v>
                </c:pt>
                <c:pt idx="12">
                  <c:v>YCSB-C</c:v>
                </c:pt>
                <c:pt idx="13">
                  <c:v>YCSB-D</c:v>
                </c:pt>
                <c:pt idx="14">
                  <c:v>YCSB-F</c:v>
                </c:pt>
                <c:pt idx="15">
                  <c:v>AVG</c:v>
                </c:pt>
              </c:strCache>
            </c:strRef>
          </c:cat>
          <c:val>
            <c:numRef>
              <c:f>'Sibyl vs. Sibyl_mig'!$C$2:$C$17</c:f>
              <c:numCache>
                <c:formatCode>General</c:formatCode>
                <c:ptCount val="16"/>
                <c:pt idx="0">
                  <c:v>40.665018983061678</c:v>
                </c:pt>
                <c:pt idx="1">
                  <c:v>48.930091490032183</c:v>
                </c:pt>
                <c:pt idx="2">
                  <c:v>54.064007132487184</c:v>
                </c:pt>
                <c:pt idx="3">
                  <c:v>45.030663642191328</c:v>
                </c:pt>
                <c:pt idx="4">
                  <c:v>44.586164256104183</c:v>
                </c:pt>
                <c:pt idx="5">
                  <c:v>36.418129704492998</c:v>
                </c:pt>
                <c:pt idx="6">
                  <c:v>20.790291518958334</c:v>
                </c:pt>
                <c:pt idx="7">
                  <c:v>88.878009279342919</c:v>
                </c:pt>
                <c:pt idx="8">
                  <c:v>81.095460789062059</c:v>
                </c:pt>
                <c:pt idx="9">
                  <c:v>84.587928884106518</c:v>
                </c:pt>
                <c:pt idx="10">
                  <c:v>33.121383304512477</c:v>
                </c:pt>
                <c:pt idx="11">
                  <c:v>40.784305045023224</c:v>
                </c:pt>
                <c:pt idx="12">
                  <c:v>37.000011880501717</c:v>
                </c:pt>
                <c:pt idx="13">
                  <c:v>47.150049819499728</c:v>
                </c:pt>
                <c:pt idx="14">
                  <c:v>37.650389712933809</c:v>
                </c:pt>
                <c:pt idx="15">
                  <c:v>49.383460362820685</c:v>
                </c:pt>
              </c:numCache>
            </c:numRef>
          </c:val>
          <c:extLst xmlns:c15="http://schemas.microsoft.com/office/drawing/2012/chart">
            <c:ext xmlns:c16="http://schemas.microsoft.com/office/drawing/2014/chart" uri="{C3380CC4-5D6E-409C-BE32-E72D297353CC}">
              <c16:uniqueId val="{00000001-5F3C-CC4F-8ADD-B5C957AB7A22}"/>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majorGridlines>
          <c:spPr>
            <a:ln w="6350" cap="flat" cmpd="sng" algn="ctr">
              <a:solidFill>
                <a:schemeClr val="tx1">
                  <a:lumMod val="15000"/>
                  <a:lumOff val="85000"/>
                </a:schemeClr>
              </a:solidFill>
              <a:prstDash val="sysDash"/>
              <a:round/>
            </a:ln>
            <a:effectLst/>
          </c:spPr>
        </c:majorGridlines>
        <c:numFmt formatCode="General" sourceLinked="1"/>
        <c:majorTickMark val="none"/>
        <c:minorTickMark val="out"/>
        <c:tickLblPos val="nextTo"/>
        <c:spPr>
          <a:noFill/>
          <a:ln w="12700" cap="flat" cmpd="sng" algn="ctr">
            <a:solidFill>
              <a:sysClr val="windowText" lastClr="000000"/>
            </a:solidFill>
            <a:round/>
          </a:ln>
          <a:effectLst/>
        </c:spPr>
        <c:txPr>
          <a:bodyPr rot="-2100000" spcFirstLastPara="1" vertOverflow="ellipsis"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crossAx val="1413631232"/>
        <c:crosses val="autoZero"/>
        <c:crossBetween val="between"/>
      </c:valAx>
      <c:spPr>
        <a:noFill/>
        <a:ln w="12700">
          <a:solidFill>
            <a:sysClr val="windowText" lastClr="000000"/>
          </a:solidFill>
        </a:ln>
        <a:effectLst/>
      </c:spPr>
    </c:plotArea>
    <c:plotVisOnly val="1"/>
    <c:dispBlanksAs val="gap"/>
    <c:showDLblsOverMax val="0"/>
    <c:extLst/>
  </c:chart>
  <c:spPr>
    <a:solidFill>
      <a:schemeClr val="bg1"/>
    </a:solidFill>
    <a:ln w="9525" cap="flat" cmpd="sng" algn="ctr">
      <a:noFill/>
      <a:round/>
    </a:ln>
    <a:effectLst/>
  </c:spPr>
  <c:txPr>
    <a:bodyPr/>
    <a:lstStyle/>
    <a:p>
      <a:pPr>
        <a:defRPr sz="1400" b="1">
          <a:solidFill>
            <a:schemeClr val="tx1"/>
          </a:solidFill>
          <a:latin typeface="Georgia" panose="02040502050405020303" pitchFamily="18"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7515653161634304"/>
          <c:w val="0.94408929335494118"/>
          <c:h val="0.74812930661832888"/>
        </c:manualLayout>
      </c:layout>
      <c:barChart>
        <c:barDir val="col"/>
        <c:grouping val="clustered"/>
        <c:varyColors val="0"/>
        <c:ser>
          <c:idx val="4"/>
          <c:order val="0"/>
          <c:tx>
            <c:strRef>
              <c:f>'Sibyl vs. Sibyl_mig'!$B$1</c:f>
              <c:strCache>
                <c:ptCount val="1"/>
                <c:pt idx="0">
                  <c:v>Sibyl</c:v>
                </c:pt>
              </c:strCache>
            </c:strRef>
          </c:tx>
          <c:spPr>
            <a:solidFill>
              <a:srgbClr val="E7E6E6">
                <a:lumMod val="50000"/>
              </a:srgbClr>
            </a:solidFill>
            <a:ln w="19050">
              <a:solidFill>
                <a:sysClr val="windowText" lastClr="000000"/>
              </a:solidFill>
            </a:ln>
            <a:effectLst/>
          </c:spPr>
          <c:invertIfNegative val="0"/>
          <c:cat>
            <c:strRef>
              <c:f>'Sibyl vs. Sibyl_mig'!$A$2:$A$17</c:f>
              <c:strCache>
                <c:ptCount val="16"/>
                <c:pt idx="0">
                  <c:v>LUN0</c:v>
                </c:pt>
                <c:pt idx="1">
                  <c:v>LUN1</c:v>
                </c:pt>
                <c:pt idx="2">
                  <c:v>LUN2</c:v>
                </c:pt>
                <c:pt idx="3">
                  <c:v>LUN3</c:v>
                </c:pt>
                <c:pt idx="4">
                  <c:v>LUN4</c:v>
                </c:pt>
                <c:pt idx="5">
                  <c:v>ssd-00</c:v>
                </c:pt>
                <c:pt idx="6">
                  <c:v>ssd-01</c:v>
                </c:pt>
                <c:pt idx="7">
                  <c:v>ssd-02</c:v>
                </c:pt>
                <c:pt idx="8">
                  <c:v>ssd-03</c:v>
                </c:pt>
                <c:pt idx="9">
                  <c:v>ssd-04</c:v>
                </c:pt>
                <c:pt idx="10">
                  <c:v>YCSB-A</c:v>
                </c:pt>
                <c:pt idx="11">
                  <c:v>YCSB-B</c:v>
                </c:pt>
                <c:pt idx="12">
                  <c:v>YCSB-C</c:v>
                </c:pt>
                <c:pt idx="13">
                  <c:v>YCSB-D</c:v>
                </c:pt>
                <c:pt idx="14">
                  <c:v>YCSB-F</c:v>
                </c:pt>
                <c:pt idx="15">
                  <c:v>AVG</c:v>
                </c:pt>
              </c:strCache>
            </c:strRef>
          </c:cat>
          <c:val>
            <c:numRef>
              <c:f>'Sibyl vs. Sibyl_mig'!$B$2:$B$17</c:f>
              <c:numCache>
                <c:formatCode>General</c:formatCode>
                <c:ptCount val="16"/>
                <c:pt idx="0">
                  <c:v>3.0775030750962462</c:v>
                </c:pt>
                <c:pt idx="1">
                  <c:v>3.154176460560099</c:v>
                </c:pt>
                <c:pt idx="2">
                  <c:v>2.9811311462014358</c:v>
                </c:pt>
                <c:pt idx="3">
                  <c:v>3.0632763400001859</c:v>
                </c:pt>
                <c:pt idx="4">
                  <c:v>3.0789136502866135</c:v>
                </c:pt>
                <c:pt idx="5">
                  <c:v>2.3995449103051487</c:v>
                </c:pt>
                <c:pt idx="6">
                  <c:v>1.9351099893515211</c:v>
                </c:pt>
                <c:pt idx="7">
                  <c:v>1.9988266547679545</c:v>
                </c:pt>
                <c:pt idx="8">
                  <c:v>2.1020191032735993</c:v>
                </c:pt>
                <c:pt idx="9">
                  <c:v>1.9996250193604133</c:v>
                </c:pt>
                <c:pt idx="10">
                  <c:v>2.3239593094587154</c:v>
                </c:pt>
                <c:pt idx="11">
                  <c:v>1.7364414796290781</c:v>
                </c:pt>
                <c:pt idx="12">
                  <c:v>2.2461814669763984</c:v>
                </c:pt>
                <c:pt idx="13">
                  <c:v>2.2301009519137507</c:v>
                </c:pt>
                <c:pt idx="14">
                  <c:v>2.2376600725067872</c:v>
                </c:pt>
                <c:pt idx="15">
                  <c:v>2.4376313086458623</c:v>
                </c:pt>
              </c:numCache>
            </c:numRef>
          </c:val>
          <c:extLst>
            <c:ext xmlns:c16="http://schemas.microsoft.com/office/drawing/2014/chart" uri="{C3380CC4-5D6E-409C-BE32-E72D297353CC}">
              <c16:uniqueId val="{00000000-9781-D148-8BC1-FAFE8D18448D}"/>
            </c:ext>
          </c:extLst>
        </c:ser>
        <c:ser>
          <c:idx val="5"/>
          <c:order val="1"/>
          <c:tx>
            <c:strRef>
              <c:f>'Sibyl vs. Sibyl_mig'!$C$1</c:f>
              <c:strCache>
                <c:ptCount val="1"/>
                <c:pt idx="0">
                  <c:v>Single Agent (Place + Migrate)</c:v>
                </c:pt>
              </c:strCache>
            </c:strRef>
          </c:tx>
          <c:spPr>
            <a:pattFill prst="zigZag">
              <a:fgClr>
                <a:srgbClr val="E7E6E6">
                  <a:lumMod val="50000"/>
                </a:srgbClr>
              </a:fgClr>
              <a:bgClr>
                <a:sysClr val="window" lastClr="FFFFFF"/>
              </a:bgClr>
            </a:pattFill>
            <a:ln w="19050">
              <a:solidFill>
                <a:sysClr val="windowText" lastClr="000000"/>
              </a:solidFill>
            </a:ln>
            <a:effectLst/>
          </c:spPr>
          <c:invertIfNegative val="0"/>
          <c:cat>
            <c:strRef>
              <c:f>'Sibyl vs. Sibyl_mig'!$A$2:$A$17</c:f>
              <c:strCache>
                <c:ptCount val="16"/>
                <c:pt idx="0">
                  <c:v>LUN0</c:v>
                </c:pt>
                <c:pt idx="1">
                  <c:v>LUN1</c:v>
                </c:pt>
                <c:pt idx="2">
                  <c:v>LUN2</c:v>
                </c:pt>
                <c:pt idx="3">
                  <c:v>LUN3</c:v>
                </c:pt>
                <c:pt idx="4">
                  <c:v>LUN4</c:v>
                </c:pt>
                <c:pt idx="5">
                  <c:v>ssd-00</c:v>
                </c:pt>
                <c:pt idx="6">
                  <c:v>ssd-01</c:v>
                </c:pt>
                <c:pt idx="7">
                  <c:v>ssd-02</c:v>
                </c:pt>
                <c:pt idx="8">
                  <c:v>ssd-03</c:v>
                </c:pt>
                <c:pt idx="9">
                  <c:v>ssd-04</c:v>
                </c:pt>
                <c:pt idx="10">
                  <c:v>YCSB-A</c:v>
                </c:pt>
                <c:pt idx="11">
                  <c:v>YCSB-B</c:v>
                </c:pt>
                <c:pt idx="12">
                  <c:v>YCSB-C</c:v>
                </c:pt>
                <c:pt idx="13">
                  <c:v>YCSB-D</c:v>
                </c:pt>
                <c:pt idx="14">
                  <c:v>YCSB-F</c:v>
                </c:pt>
                <c:pt idx="15">
                  <c:v>AVG</c:v>
                </c:pt>
              </c:strCache>
            </c:strRef>
          </c:cat>
          <c:val>
            <c:numRef>
              <c:f>'Sibyl vs. Sibyl_mig'!$C$2:$C$17</c:f>
              <c:numCache>
                <c:formatCode>General</c:formatCode>
                <c:ptCount val="16"/>
                <c:pt idx="0">
                  <c:v>3.3268616978791155</c:v>
                </c:pt>
                <c:pt idx="1">
                  <c:v>3.6507984068026018</c:v>
                </c:pt>
                <c:pt idx="2">
                  <c:v>3.5609703406288724</c:v>
                </c:pt>
                <c:pt idx="3">
                  <c:v>3.6136826051431399</c:v>
                </c:pt>
                <c:pt idx="4">
                  <c:v>5.2671112290801601</c:v>
                </c:pt>
                <c:pt idx="5">
                  <c:v>4.3741246007812764</c:v>
                </c:pt>
                <c:pt idx="6">
                  <c:v>2.1904712962838153</c:v>
                </c:pt>
                <c:pt idx="7">
                  <c:v>2.6071524481187227</c:v>
                </c:pt>
                <c:pt idx="8">
                  <c:v>2.8134612178138423</c:v>
                </c:pt>
                <c:pt idx="9">
                  <c:v>3.1914969064097232</c:v>
                </c:pt>
                <c:pt idx="10">
                  <c:v>3.0195724208553516</c:v>
                </c:pt>
                <c:pt idx="11">
                  <c:v>3.2062934316173997</c:v>
                </c:pt>
                <c:pt idx="12">
                  <c:v>3.5514977818404434</c:v>
                </c:pt>
                <c:pt idx="13">
                  <c:v>3.6102435812230866</c:v>
                </c:pt>
                <c:pt idx="14">
                  <c:v>3.2470379312732294</c:v>
                </c:pt>
                <c:pt idx="15">
                  <c:v>3.4153850597167184</c:v>
                </c:pt>
              </c:numCache>
            </c:numRef>
          </c:val>
          <c:extLst xmlns:c15="http://schemas.microsoft.com/office/drawing/2012/chart">
            <c:ext xmlns:c16="http://schemas.microsoft.com/office/drawing/2014/chart" uri="{C3380CC4-5D6E-409C-BE32-E72D297353CC}">
              <c16:uniqueId val="{00000001-9781-D148-8BC1-FAFE8D18448D}"/>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1"/>
        <c:axPos val="b"/>
        <c:majorGridlines>
          <c:spPr>
            <a:ln w="6350" cap="flat" cmpd="sng" algn="ctr">
              <a:solidFill>
                <a:schemeClr val="tx1">
                  <a:lumMod val="15000"/>
                  <a:lumOff val="85000"/>
                </a:schemeClr>
              </a:solidFill>
              <a:prstDash val="sysDash"/>
              <a:round/>
            </a:ln>
            <a:effectLst/>
          </c:spPr>
        </c:majorGridlines>
        <c:numFmt formatCode="General" sourceLinked="1"/>
        <c:majorTickMark val="none"/>
        <c:minorTickMark val="out"/>
        <c:tickLblPos val="low"/>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crossAx val="1413631232"/>
        <c:crosses val="autoZero"/>
        <c:crossBetween val="between"/>
        <c:majorUnit val="1"/>
        <c:minorUnit val="0.5"/>
      </c:valAx>
      <c:spPr>
        <a:noFill/>
        <a:ln w="12700">
          <a:solidFill>
            <a:sysClr val="windowText" lastClr="000000"/>
          </a:solidFill>
        </a:ln>
        <a:effectLst/>
      </c:spPr>
    </c:plotArea>
    <c:legend>
      <c:legendPos val="t"/>
      <c:layout>
        <c:manualLayout>
          <c:xMode val="edge"/>
          <c:yMode val="edge"/>
          <c:x val="5.1548889821066056E-2"/>
          <c:y val="1.1506697831058836E-2"/>
          <c:w val="0.94845116622204784"/>
          <c:h val="0.1475049340086021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400" b="1">
          <a:solidFill>
            <a:schemeClr val="tx1"/>
          </a:solidFill>
          <a:latin typeface="Georgia" panose="02040502050405020303" pitchFamily="18"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1994080011392415"/>
          <c:w val="0.94408929335494118"/>
          <c:h val="0.75683024470426041"/>
        </c:manualLayout>
      </c:layout>
      <c:barChart>
        <c:barDir val="col"/>
        <c:grouping val="clustered"/>
        <c:varyColors val="0"/>
        <c:ser>
          <c:idx val="1"/>
          <c:order val="0"/>
          <c:tx>
            <c:strRef>
              <c:f>'Latency (2)'!$B$1</c:f>
              <c:strCache>
                <c:ptCount val="1"/>
                <c:pt idx="0">
                  <c:v>CDE</c:v>
                </c:pt>
              </c:strCache>
            </c:strRef>
          </c:tx>
          <c:spPr>
            <a:solidFill>
              <a:sysClr val="windowText" lastClr="000000"/>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(2)'!$B$2:$B$5</c:f>
              <c:numCache>
                <c:formatCode>General</c:formatCode>
                <c:ptCount val="4"/>
                <c:pt idx="0">
                  <c:v>3.9376801551068707</c:v>
                </c:pt>
                <c:pt idx="1">
                  <c:v>2.8791652743154859</c:v>
                </c:pt>
                <c:pt idx="2">
                  <c:v>3.1007288114764071</c:v>
                </c:pt>
                <c:pt idx="3">
                  <c:v>3.3058580802995876</c:v>
                </c:pt>
              </c:numCache>
            </c:numRef>
          </c:val>
          <c:extLst xmlns:c15="http://schemas.microsoft.com/office/drawing/2012/chart">
            <c:ext xmlns:c16="http://schemas.microsoft.com/office/drawing/2014/chart" uri="{C3380CC4-5D6E-409C-BE32-E72D297353CC}">
              <c16:uniqueId val="{00000000-0E9D-AC45-97E5-3B52AEA7C37F}"/>
            </c:ext>
          </c:extLst>
        </c:ser>
        <c:ser>
          <c:idx val="2"/>
          <c:order val="1"/>
          <c:tx>
            <c:strRef>
              <c:f>'Latency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(2)'!$C$2:$C$5</c:f>
              <c:numCache>
                <c:formatCode>General</c:formatCode>
                <c:ptCount val="4"/>
                <c:pt idx="0">
                  <c:v>3.5757018458056429</c:v>
                </c:pt>
                <c:pt idx="1">
                  <c:v>2.8940330747850185</c:v>
                </c:pt>
                <c:pt idx="2">
                  <c:v>2.8749073861485361</c:v>
                </c:pt>
                <c:pt idx="3">
                  <c:v>3.114880768913066</c:v>
                </c:pt>
              </c:numCache>
            </c:numRef>
          </c:val>
          <c:extLst>
            <c:ext xmlns:c16="http://schemas.microsoft.com/office/drawing/2014/chart" uri="{C3380CC4-5D6E-409C-BE32-E72D297353CC}">
              <c16:uniqueId val="{00000001-0E9D-AC45-97E5-3B52AEA7C37F}"/>
            </c:ext>
          </c:extLst>
        </c:ser>
        <c:ser>
          <c:idx val="3"/>
          <c:order val="2"/>
          <c:tx>
            <c:strRef>
              <c:f>'Latency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(2)'!$D$2:$D$5</c:f>
              <c:numCache>
                <c:formatCode>General</c:formatCode>
                <c:ptCount val="4"/>
                <c:pt idx="0">
                  <c:v>3.2253816371759712</c:v>
                </c:pt>
                <c:pt idx="1">
                  <c:v>2.6551905240585798</c:v>
                </c:pt>
                <c:pt idx="2">
                  <c:v>2.4091266423726085</c:v>
                </c:pt>
                <c:pt idx="3">
                  <c:v>2.7632329345357198</c:v>
                </c:pt>
              </c:numCache>
            </c:numRef>
          </c:val>
          <c:extLst>
            <c:ext xmlns:c16="http://schemas.microsoft.com/office/drawing/2014/chart" uri="{C3380CC4-5D6E-409C-BE32-E72D297353CC}">
              <c16:uniqueId val="{00000002-0E9D-AC45-97E5-3B52AEA7C37F}"/>
            </c:ext>
          </c:extLst>
        </c:ser>
        <c:ser>
          <c:idx val="4"/>
          <c:order val="3"/>
          <c:tx>
            <c:strRef>
              <c:f>'Latency (2)'!$E$1</c:f>
              <c:strCache>
                <c:ptCount val="1"/>
                <c:pt idx="0">
                  <c:v>Sibyl</c:v>
                </c:pt>
              </c:strCache>
            </c:strRef>
          </c:tx>
          <c:spPr>
            <a:solidFill>
              <a:srgbClr val="E7E6E6">
                <a:lumMod val="50000"/>
              </a:srgbClr>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(2)'!$E$2:$E$5</c:f>
              <c:numCache>
                <c:formatCode>General</c:formatCode>
                <c:ptCount val="4"/>
                <c:pt idx="0">
                  <c:v>3.0710001344289166</c:v>
                </c:pt>
                <c:pt idx="1">
                  <c:v>2.0870251354117277</c:v>
                </c:pt>
                <c:pt idx="2">
                  <c:v>2.1548686560969466</c:v>
                </c:pt>
                <c:pt idx="3">
                  <c:v>2.4376313086458636</c:v>
                </c:pt>
              </c:numCache>
            </c:numRef>
          </c:val>
          <c:extLst>
            <c:ext xmlns:c16="http://schemas.microsoft.com/office/drawing/2014/chart" uri="{C3380CC4-5D6E-409C-BE32-E72D297353CC}">
              <c16:uniqueId val="{00000003-0E9D-AC45-97E5-3B52AEA7C37F}"/>
            </c:ext>
          </c:extLst>
        </c:ser>
        <c:ser>
          <c:idx val="5"/>
          <c:order val="4"/>
          <c:tx>
            <c:strRef>
              <c:f>'Latency (2)'!$F$1</c:f>
              <c:strCache>
                <c:ptCount val="1"/>
                <c:pt idx="0">
                  <c:v>Janus</c:v>
                </c:pt>
              </c:strCache>
            </c:strRef>
          </c:tx>
          <c:spPr>
            <a:solidFill>
              <a:srgbClr val="70AD47"/>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(2)'!$F$2:$F$5</c:f>
              <c:numCache>
                <c:formatCode>General</c:formatCode>
                <c:ptCount val="4"/>
                <c:pt idx="0">
                  <c:v>2.4100468134879707</c:v>
                </c:pt>
                <c:pt idx="1">
                  <c:v>1.2675454693403239</c:v>
                </c:pt>
                <c:pt idx="2">
                  <c:v>1.8090642337363327</c:v>
                </c:pt>
                <c:pt idx="3">
                  <c:v>1.8288855055215425</c:v>
                </c:pt>
              </c:numCache>
            </c:numRef>
          </c:val>
          <c:extLst xmlns:c15="http://schemas.microsoft.com/office/drawing/2012/chart">
            <c:ext xmlns:c16="http://schemas.microsoft.com/office/drawing/2014/chart" uri="{C3380CC4-5D6E-409C-BE32-E72D297353CC}">
              <c16:uniqueId val="{00000004-0E9D-AC45-97E5-3B52AEA7C37F}"/>
            </c:ext>
          </c:extLst>
        </c:ser>
        <c:ser>
          <c:idx val="0"/>
          <c:order val="5"/>
          <c:tx>
            <c:strRef>
              <c:f>'Latency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(2)'!$G$2:$G$5</c:f>
              <c:numCache>
                <c:formatCode>General</c:formatCode>
                <c:ptCount val="4"/>
                <c:pt idx="0">
                  <c:v>1.0451117283368139</c:v>
                </c:pt>
                <c:pt idx="1">
                  <c:v>1.0605823126504732</c:v>
                </c:pt>
                <c:pt idx="2">
                  <c:v>1.4059203272192868</c:v>
                </c:pt>
                <c:pt idx="3">
                  <c:v>1.1705381227355247</c:v>
                </c:pt>
              </c:numCache>
            </c:numRef>
          </c:val>
          <c:extLst xmlns:c15="http://schemas.microsoft.com/office/drawing/2012/chart">
            <c:ext xmlns:c16="http://schemas.microsoft.com/office/drawing/2014/chart" uri="{C3380CC4-5D6E-409C-BE32-E72D297353CC}">
              <c16:uniqueId val="{00000005-0E9D-AC45-97E5-3B52AEA7C37F}"/>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majorUnit val="1"/>
        <c:minorUnit val="0.5"/>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0.11609755435980373"/>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1994080011392415"/>
          <c:w val="0.92918196992562962"/>
          <c:h val="0.78656852412004463"/>
        </c:manualLayout>
      </c:layout>
      <c:barChart>
        <c:barDir val="col"/>
        <c:grouping val="clustered"/>
        <c:varyColors val="0"/>
        <c:ser>
          <c:idx val="1"/>
          <c:order val="0"/>
          <c:tx>
            <c:strRef>
              <c:f>'Latency (2)'!$B$1</c:f>
              <c:strCache>
                <c:ptCount val="1"/>
                <c:pt idx="0">
                  <c:v>CDE</c:v>
                </c:pt>
              </c:strCache>
            </c:strRef>
          </c:tx>
          <c:spPr>
            <a:solidFill>
              <a:sysClr val="windowText" lastClr="000000"/>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(2)'!$B$2:$B$5</c:f>
              <c:numCache>
                <c:formatCode>General</c:formatCode>
                <c:ptCount val="4"/>
                <c:pt idx="0">
                  <c:v>72.559511934384886</c:v>
                </c:pt>
                <c:pt idx="1">
                  <c:v>43.673544457506594</c:v>
                </c:pt>
                <c:pt idx="2">
                  <c:v>39.498506184292715</c:v>
                </c:pt>
                <c:pt idx="3">
                  <c:v>51.910520858728063</c:v>
                </c:pt>
              </c:numCache>
            </c:numRef>
          </c:val>
          <c:extLst xmlns:c15="http://schemas.microsoft.com/office/drawing/2012/chart">
            <c:ext xmlns:c16="http://schemas.microsoft.com/office/drawing/2014/chart" uri="{C3380CC4-5D6E-409C-BE32-E72D297353CC}">
              <c16:uniqueId val="{00000000-1BF7-0F41-BD80-6C2ABA2E51FC}"/>
            </c:ext>
          </c:extLst>
        </c:ser>
        <c:ser>
          <c:idx val="2"/>
          <c:order val="1"/>
          <c:tx>
            <c:strRef>
              <c:f>'Latency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(2)'!$C$2:$C$5</c:f>
              <c:numCache>
                <c:formatCode>General</c:formatCode>
                <c:ptCount val="4"/>
                <c:pt idx="0">
                  <c:v>70.149088644508183</c:v>
                </c:pt>
                <c:pt idx="1">
                  <c:v>54.751288733429668</c:v>
                </c:pt>
                <c:pt idx="2">
                  <c:v>43.354792017716029</c:v>
                </c:pt>
                <c:pt idx="3">
                  <c:v>56.085056465217953</c:v>
                </c:pt>
              </c:numCache>
            </c:numRef>
          </c:val>
          <c:extLst>
            <c:ext xmlns:c16="http://schemas.microsoft.com/office/drawing/2014/chart" uri="{C3380CC4-5D6E-409C-BE32-E72D297353CC}">
              <c16:uniqueId val="{00000001-1BF7-0F41-BD80-6C2ABA2E51FC}"/>
            </c:ext>
          </c:extLst>
        </c:ser>
        <c:ser>
          <c:idx val="3"/>
          <c:order val="2"/>
          <c:tx>
            <c:strRef>
              <c:f>'Latency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(2)'!$D$2:$D$5</c:f>
              <c:numCache>
                <c:formatCode>General</c:formatCode>
                <c:ptCount val="4"/>
                <c:pt idx="0">
                  <c:v>66.525879864628024</c:v>
                </c:pt>
                <c:pt idx="1">
                  <c:v>37.402868068734435</c:v>
                </c:pt>
                <c:pt idx="2">
                  <c:v>36.384688532753877</c:v>
                </c:pt>
                <c:pt idx="3">
                  <c:v>46.77114548870545</c:v>
                </c:pt>
              </c:numCache>
            </c:numRef>
          </c:val>
          <c:extLst>
            <c:ext xmlns:c16="http://schemas.microsoft.com/office/drawing/2014/chart" uri="{C3380CC4-5D6E-409C-BE32-E72D297353CC}">
              <c16:uniqueId val="{00000002-1BF7-0F41-BD80-6C2ABA2E51FC}"/>
            </c:ext>
          </c:extLst>
        </c:ser>
        <c:ser>
          <c:idx val="4"/>
          <c:order val="3"/>
          <c:tx>
            <c:strRef>
              <c:f>'Latency (2)'!$E$1</c:f>
              <c:strCache>
                <c:ptCount val="1"/>
                <c:pt idx="0">
                  <c:v>Sibyl</c:v>
                </c:pt>
              </c:strCache>
            </c:strRef>
          </c:tx>
          <c:spPr>
            <a:solidFill>
              <a:srgbClr val="E7E6E6">
                <a:lumMod val="50000"/>
              </a:srgbClr>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(2)'!$E$2:$E$5</c:f>
              <c:numCache>
                <c:formatCode>General</c:formatCode>
                <c:ptCount val="4"/>
                <c:pt idx="0">
                  <c:v>58.73390786885993</c:v>
                </c:pt>
                <c:pt idx="1">
                  <c:v>31.539426915185242</c:v>
                </c:pt>
                <c:pt idx="2">
                  <c:v>30.178870061227826</c:v>
                </c:pt>
                <c:pt idx="3">
                  <c:v>40.150734948424336</c:v>
                </c:pt>
              </c:numCache>
            </c:numRef>
          </c:val>
          <c:extLst>
            <c:ext xmlns:c16="http://schemas.microsoft.com/office/drawing/2014/chart" uri="{C3380CC4-5D6E-409C-BE32-E72D297353CC}">
              <c16:uniqueId val="{00000003-1BF7-0F41-BD80-6C2ABA2E51FC}"/>
            </c:ext>
          </c:extLst>
        </c:ser>
        <c:ser>
          <c:idx val="5"/>
          <c:order val="4"/>
          <c:tx>
            <c:strRef>
              <c:f>'Latency (2)'!$F$1</c:f>
              <c:strCache>
                <c:ptCount val="1"/>
                <c:pt idx="0">
                  <c:v>Janus</c:v>
                </c:pt>
              </c:strCache>
            </c:strRef>
          </c:tx>
          <c:spPr>
            <a:solidFill>
              <a:srgbClr val="70AD47"/>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(2)'!$F$2:$F$5</c:f>
              <c:numCache>
                <c:formatCode>General</c:formatCode>
                <c:ptCount val="4"/>
                <c:pt idx="0">
                  <c:v>40.658559255418979</c:v>
                </c:pt>
                <c:pt idx="1">
                  <c:v>26.881788055180756</c:v>
                </c:pt>
                <c:pt idx="2">
                  <c:v>23.515371910591345</c:v>
                </c:pt>
                <c:pt idx="3">
                  <c:v>30.351906407063694</c:v>
                </c:pt>
              </c:numCache>
            </c:numRef>
          </c:val>
          <c:extLst xmlns:c15="http://schemas.microsoft.com/office/drawing/2012/chart">
            <c:ext xmlns:c16="http://schemas.microsoft.com/office/drawing/2014/chart" uri="{C3380CC4-5D6E-409C-BE32-E72D297353CC}">
              <c16:uniqueId val="{00000004-1BF7-0F41-BD80-6C2ABA2E51FC}"/>
            </c:ext>
          </c:extLst>
        </c:ser>
        <c:ser>
          <c:idx val="0"/>
          <c:order val="5"/>
          <c:tx>
            <c:strRef>
              <c:f>'Latency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(2)'!$G$2:$G$5</c:f>
              <c:numCache>
                <c:formatCode>General</c:formatCode>
                <c:ptCount val="4"/>
                <c:pt idx="0">
                  <c:v>33.505881488618982</c:v>
                </c:pt>
                <c:pt idx="1">
                  <c:v>6.4980568034680148</c:v>
                </c:pt>
                <c:pt idx="2">
                  <c:v>15.799524517783123</c:v>
                </c:pt>
                <c:pt idx="3">
                  <c:v>18.601154269956709</c:v>
                </c:pt>
              </c:numCache>
            </c:numRef>
          </c:val>
          <c:extLst xmlns:c15="http://schemas.microsoft.com/office/drawing/2012/chart">
            <c:ext xmlns:c16="http://schemas.microsoft.com/office/drawing/2014/chart" uri="{C3380CC4-5D6E-409C-BE32-E72D297353CC}">
              <c16:uniqueId val="{00000005-1BF7-0F41-BD80-6C2ABA2E51FC}"/>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0.11609755435980373"/>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4.7851312608034942E-2"/>
          <c:w val="0.89396403158441251"/>
          <c:h val="0.86488814092397637"/>
        </c:manualLayout>
      </c:layout>
      <c:barChart>
        <c:barDir val="col"/>
        <c:grouping val="clustered"/>
        <c:varyColors val="0"/>
        <c:ser>
          <c:idx val="1"/>
          <c:order val="0"/>
          <c:tx>
            <c:strRef>
              <c:f>'Latency (2)'!$B$1</c:f>
              <c:strCache>
                <c:ptCount val="1"/>
                <c:pt idx="0">
                  <c:v>Sibyl_Tri-HSS</c:v>
                </c:pt>
              </c:strCache>
            </c:strRef>
          </c:tx>
          <c:spPr>
            <a:solidFill>
              <a:srgbClr val="E7E6E6">
                <a:lumMod val="50000"/>
              </a:srgbClr>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(2)'!$B$2:$B$5</c:f>
              <c:numCache>
                <c:formatCode>General</c:formatCode>
                <c:ptCount val="4"/>
                <c:pt idx="0">
                  <c:v>77.672689072415352</c:v>
                </c:pt>
                <c:pt idx="1">
                  <c:v>55.120181298057034</c:v>
                </c:pt>
                <c:pt idx="2">
                  <c:v>38.856088956251085</c:v>
                </c:pt>
                <c:pt idx="3">
                  <c:v>57.216319775574483</c:v>
                </c:pt>
              </c:numCache>
            </c:numRef>
          </c:val>
          <c:extLst xmlns:c15="http://schemas.microsoft.com/office/drawing/2012/chart">
            <c:ext xmlns:c16="http://schemas.microsoft.com/office/drawing/2014/chart" uri="{C3380CC4-5D6E-409C-BE32-E72D297353CC}">
              <c16:uniqueId val="{00000000-D82F-5444-AADA-E287F1CAA9EC}"/>
            </c:ext>
          </c:extLst>
        </c:ser>
        <c:ser>
          <c:idx val="2"/>
          <c:order val="1"/>
          <c:tx>
            <c:strRef>
              <c:f>'Latency (2)'!$C$1</c:f>
              <c:strCache>
                <c:ptCount val="1"/>
                <c:pt idx="0">
                  <c:v>Janus_Tri-HSS</c:v>
                </c:pt>
              </c:strCache>
            </c:strRef>
          </c:tx>
          <c:spPr>
            <a:solidFill>
              <a:srgbClr val="70AD47"/>
            </a:solidFill>
            <a:ln w="12700">
              <a:solidFill>
                <a:sysClr val="windowText" lastClr="000000"/>
              </a:solidFill>
            </a:ln>
            <a:effectLst/>
          </c:spPr>
          <c:invertIfNegative val="0"/>
          <c:cat>
            <c:strRef>
              <c:f>'Latency (2)'!$A$2:$A$5</c:f>
              <c:strCache>
                <c:ptCount val="4"/>
                <c:pt idx="0">
                  <c:v>SYSTOR'17</c:v>
                </c:pt>
                <c:pt idx="1">
                  <c:v>YCSB RocksDB</c:v>
                </c:pt>
                <c:pt idx="2">
                  <c:v>YCSB</c:v>
                </c:pt>
                <c:pt idx="3">
                  <c:v>AVG</c:v>
                </c:pt>
              </c:strCache>
            </c:strRef>
          </c:cat>
          <c:val>
            <c:numRef>
              <c:f>'Latency (2)'!$C$2:$C$5</c:f>
              <c:numCache>
                <c:formatCode>General</c:formatCode>
                <c:ptCount val="4"/>
                <c:pt idx="0">
                  <c:v>56.952887395566535</c:v>
                </c:pt>
                <c:pt idx="1">
                  <c:v>20.976340313820632</c:v>
                </c:pt>
                <c:pt idx="2">
                  <c:v>27.26783730407913</c:v>
                </c:pt>
                <c:pt idx="3">
                  <c:v>35.065688337822102</c:v>
                </c:pt>
              </c:numCache>
            </c:numRef>
          </c:val>
          <c:extLst>
            <c:ext xmlns:c16="http://schemas.microsoft.com/office/drawing/2014/chart" uri="{C3380CC4-5D6E-409C-BE32-E72D297353CC}">
              <c16:uniqueId val="{00000001-D82F-5444-AADA-E287F1CAA9EC}"/>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majorUnit val="20"/>
      </c:valAx>
      <c:spPr>
        <a:noFill/>
        <a:ln w="12700">
          <a:solidFill>
            <a:sysClr val="windowText" lastClr="000000"/>
          </a:solidFill>
        </a:ln>
        <a:effectLst/>
      </c:spPr>
    </c:plotArea>
    <c:legend>
      <c:legendPos val="r"/>
      <c:layout>
        <c:manualLayout>
          <c:xMode val="edge"/>
          <c:yMode val="edge"/>
          <c:x val="0.11941633751822782"/>
          <c:y val="6.7970529354961243E-2"/>
          <c:w val="0.60207272741132956"/>
          <c:h val="0.10567708850116718"/>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1994080011392415"/>
          <c:w val="0.9162839064460806"/>
          <c:h val="0.74818562175753267"/>
        </c:manualLayout>
      </c:layout>
      <c:barChart>
        <c:barDir val="col"/>
        <c:grouping val="clustered"/>
        <c:varyColors val="0"/>
        <c:ser>
          <c:idx val="1"/>
          <c:order val="0"/>
          <c:tx>
            <c:strRef>
              <c:f>Latency!$B$1</c:f>
              <c:strCache>
                <c:ptCount val="1"/>
                <c:pt idx="0">
                  <c:v>CDE</c:v>
                </c:pt>
              </c:strCache>
            </c:strRef>
          </c:tx>
          <c:spPr>
            <a:solidFill>
              <a:sysClr val="windowText" lastClr="000000"/>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Latency!$B$2:$B$7</c:f>
              <c:numCache>
                <c:formatCode>General</c:formatCode>
                <c:ptCount val="6"/>
                <c:pt idx="0">
                  <c:v>2.8426529737694812</c:v>
                </c:pt>
                <c:pt idx="1">
                  <c:v>3.8562429122666262</c:v>
                </c:pt>
                <c:pt idx="2">
                  <c:v>4.0151051465521013</c:v>
                </c:pt>
                <c:pt idx="3">
                  <c:v>3.9990356564624068</c:v>
                </c:pt>
                <c:pt idx="4">
                  <c:v>3.1715093401248264</c:v>
                </c:pt>
                <c:pt idx="5">
                  <c:v>3.5769092058350878</c:v>
                </c:pt>
              </c:numCache>
            </c:numRef>
          </c:val>
          <c:extLst xmlns:c15="http://schemas.microsoft.com/office/drawing/2012/chart">
            <c:ext xmlns:c16="http://schemas.microsoft.com/office/drawing/2014/chart" uri="{C3380CC4-5D6E-409C-BE32-E72D297353CC}">
              <c16:uniqueId val="{00000000-6A18-3440-A6AC-1A9822516182}"/>
            </c:ext>
          </c:extLst>
        </c:ser>
        <c:ser>
          <c:idx val="2"/>
          <c:order val="1"/>
          <c:tx>
            <c:strRef>
              <c:f>Latency!$C$1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Latency!$C$2:$C$7</c:f>
              <c:numCache>
                <c:formatCode>General</c:formatCode>
                <c:ptCount val="6"/>
                <c:pt idx="0">
                  <c:v>2.5622578244231766</c:v>
                </c:pt>
                <c:pt idx="1">
                  <c:v>3.6857261476704841</c:v>
                </c:pt>
                <c:pt idx="2">
                  <c:v>4.2842782316166774</c:v>
                </c:pt>
                <c:pt idx="3">
                  <c:v>3.6662988979996864</c:v>
                </c:pt>
                <c:pt idx="4">
                  <c:v>3.3843223627400616</c:v>
                </c:pt>
                <c:pt idx="5">
                  <c:v>3.5165766928900175</c:v>
                </c:pt>
              </c:numCache>
            </c:numRef>
          </c:val>
          <c:extLst>
            <c:ext xmlns:c16="http://schemas.microsoft.com/office/drawing/2014/chart" uri="{C3380CC4-5D6E-409C-BE32-E72D297353CC}">
              <c16:uniqueId val="{00000001-6A18-3440-A6AC-1A9822516182}"/>
            </c:ext>
          </c:extLst>
        </c:ser>
        <c:ser>
          <c:idx val="3"/>
          <c:order val="2"/>
          <c:tx>
            <c:strRef>
              <c:f>Latency!$D$1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Latency!$D$2:$D$7</c:f>
              <c:numCache>
                <c:formatCode>General</c:formatCode>
                <c:ptCount val="6"/>
                <c:pt idx="0">
                  <c:v>3.5352454271387006</c:v>
                </c:pt>
                <c:pt idx="1">
                  <c:v>3.4198651436703162</c:v>
                </c:pt>
                <c:pt idx="2">
                  <c:v>3.7408802428517998</c:v>
                </c:pt>
                <c:pt idx="3">
                  <c:v>3.9575175894769039</c:v>
                </c:pt>
                <c:pt idx="4">
                  <c:v>3.1089294107359513</c:v>
                </c:pt>
                <c:pt idx="5">
                  <c:v>3.5524875627747341</c:v>
                </c:pt>
              </c:numCache>
            </c:numRef>
          </c:val>
          <c:extLst>
            <c:ext xmlns:c16="http://schemas.microsoft.com/office/drawing/2014/chart" uri="{C3380CC4-5D6E-409C-BE32-E72D297353CC}">
              <c16:uniqueId val="{00000002-6A18-3440-A6AC-1A9822516182}"/>
            </c:ext>
          </c:extLst>
        </c:ser>
        <c:ser>
          <c:idx val="4"/>
          <c:order val="3"/>
          <c:tx>
            <c:strRef>
              <c:f>Latency!$E$1</c:f>
              <c:strCache>
                <c:ptCount val="1"/>
                <c:pt idx="0">
                  <c:v>Sibyl</c:v>
                </c:pt>
              </c:strCache>
            </c:strRef>
          </c:tx>
          <c:spPr>
            <a:solidFill>
              <a:srgbClr val="E7E6E6">
                <a:lumMod val="50000"/>
              </a:srgbClr>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Latency!$E$2:$E$7</c:f>
              <c:numCache>
                <c:formatCode>General</c:formatCode>
                <c:ptCount val="6"/>
                <c:pt idx="0">
                  <c:v>2.5071188530444393</c:v>
                </c:pt>
                <c:pt idx="1">
                  <c:v>2.9034406252357021</c:v>
                </c:pt>
                <c:pt idx="2">
                  <c:v>3.6744101940042642</c:v>
                </c:pt>
                <c:pt idx="3">
                  <c:v>3.5156477329533158</c:v>
                </c:pt>
                <c:pt idx="4">
                  <c:v>3.0605372894509602</c:v>
                </c:pt>
                <c:pt idx="5">
                  <c:v>3.1322309389377359</c:v>
                </c:pt>
              </c:numCache>
            </c:numRef>
          </c:val>
          <c:extLst>
            <c:ext xmlns:c16="http://schemas.microsoft.com/office/drawing/2014/chart" uri="{C3380CC4-5D6E-409C-BE32-E72D297353CC}">
              <c16:uniqueId val="{00000003-6A18-3440-A6AC-1A9822516182}"/>
            </c:ext>
          </c:extLst>
        </c:ser>
        <c:ser>
          <c:idx val="5"/>
          <c:order val="4"/>
          <c:tx>
            <c:strRef>
              <c:f>Latency!$F$1</c:f>
              <c:strCache>
                <c:ptCount val="1"/>
                <c:pt idx="0">
                  <c:v>Janus</c:v>
                </c:pt>
              </c:strCache>
            </c:strRef>
          </c:tx>
          <c:spPr>
            <a:solidFill>
              <a:srgbClr val="70AD47"/>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Latency!$F$2:$F$7</c:f>
              <c:numCache>
                <c:formatCode>General</c:formatCode>
                <c:ptCount val="6"/>
                <c:pt idx="0">
                  <c:v>1.7054693902099793</c:v>
                </c:pt>
                <c:pt idx="1">
                  <c:v>2.4351529548714548</c:v>
                </c:pt>
                <c:pt idx="2">
                  <c:v>2.6294763460600183</c:v>
                </c:pt>
                <c:pt idx="3">
                  <c:v>2.3155567078766532</c:v>
                </c:pt>
                <c:pt idx="4">
                  <c:v>1.9072559489326353</c:v>
                </c:pt>
                <c:pt idx="5">
                  <c:v>2.198582269590148</c:v>
                </c:pt>
              </c:numCache>
            </c:numRef>
          </c:val>
          <c:extLst xmlns:c15="http://schemas.microsoft.com/office/drawing/2012/chart">
            <c:ext xmlns:c16="http://schemas.microsoft.com/office/drawing/2014/chart" uri="{C3380CC4-5D6E-409C-BE32-E72D297353CC}">
              <c16:uniqueId val="{00000004-6A18-3440-A6AC-1A9822516182}"/>
            </c:ext>
          </c:extLst>
        </c:ser>
        <c:ser>
          <c:idx val="0"/>
          <c:order val="5"/>
          <c:tx>
            <c:strRef>
              <c:f>Latency!$G$1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Latency!$G$2:$G$7</c:f>
              <c:numCache>
                <c:formatCode>General</c:formatCode>
                <c:ptCount val="6"/>
                <c:pt idx="0">
                  <c:v>1.2323998406170824</c:v>
                </c:pt>
                <c:pt idx="1">
                  <c:v>2.1058516059744212</c:v>
                </c:pt>
                <c:pt idx="2">
                  <c:v>1.6740333484577807</c:v>
                </c:pt>
                <c:pt idx="3">
                  <c:v>1.7020840638966193</c:v>
                </c:pt>
                <c:pt idx="4">
                  <c:v>1.3374372861718058</c:v>
                </c:pt>
                <c:pt idx="5">
                  <c:v>1.6103612290235418</c:v>
                </c:pt>
              </c:numCache>
            </c:numRef>
          </c:val>
          <c:extLst xmlns:c15="http://schemas.microsoft.com/office/drawing/2012/chart">
            <c:ext xmlns:c16="http://schemas.microsoft.com/office/drawing/2014/chart" uri="{C3380CC4-5D6E-409C-BE32-E72D297353CC}">
              <c16:uniqueId val="{00000005-6A18-3440-A6AC-1A9822516182}"/>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0.11609755435980373"/>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425422264475601E-2"/>
          <c:y val="0.12667488533630267"/>
          <c:w val="0.89518228459313964"/>
          <c:h val="0.66592115379516958"/>
        </c:manualLayout>
      </c:layout>
      <c:barChart>
        <c:barDir val="col"/>
        <c:grouping val="clustered"/>
        <c:varyColors val="0"/>
        <c:ser>
          <c:idx val="1"/>
          <c:order val="0"/>
          <c:tx>
            <c:strRef>
              <c:f>Latency!$B$1</c:f>
              <c:strCache>
                <c:ptCount val="1"/>
                <c:pt idx="0">
                  <c:v>CDE</c:v>
                </c:pt>
              </c:strCache>
            </c:strRef>
          </c:tx>
          <c:spPr>
            <a:solidFill>
              <a:sysClr val="windowText" lastClr="000000"/>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Latency!$B$2:$B$7</c:f>
              <c:numCache>
                <c:formatCode>General</c:formatCode>
                <c:ptCount val="6"/>
                <c:pt idx="0">
                  <c:v>37.333958334899599</c:v>
                </c:pt>
                <c:pt idx="1">
                  <c:v>45.876621543238599</c:v>
                </c:pt>
                <c:pt idx="2">
                  <c:v>74.274773560440508</c:v>
                </c:pt>
                <c:pt idx="3">
                  <c:v>72.320965984973398</c:v>
                </c:pt>
                <c:pt idx="4">
                  <c:v>68.112316503984175</c:v>
                </c:pt>
                <c:pt idx="5">
                  <c:v>59.583727185507257</c:v>
                </c:pt>
              </c:numCache>
            </c:numRef>
          </c:val>
          <c:extLst xmlns:c15="http://schemas.microsoft.com/office/drawing/2012/chart">
            <c:ext xmlns:c16="http://schemas.microsoft.com/office/drawing/2014/chart" uri="{C3380CC4-5D6E-409C-BE32-E72D297353CC}">
              <c16:uniqueId val="{00000000-BAFC-3244-A8FF-B09710E7DEE9}"/>
            </c:ext>
          </c:extLst>
        </c:ser>
        <c:ser>
          <c:idx val="2"/>
          <c:order val="1"/>
          <c:tx>
            <c:strRef>
              <c:f>Latency!$C$1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Latency!$C$2:$C$7</c:f>
              <c:numCache>
                <c:formatCode>General</c:formatCode>
                <c:ptCount val="6"/>
                <c:pt idx="0">
                  <c:v>35.151588190627983</c:v>
                </c:pt>
                <c:pt idx="1">
                  <c:v>37.502808060676003</c:v>
                </c:pt>
                <c:pt idx="2">
                  <c:v>90.791472469391977</c:v>
                </c:pt>
                <c:pt idx="3">
                  <c:v>79.412135619903154</c:v>
                </c:pt>
                <c:pt idx="4">
                  <c:v>68.59746056816816</c:v>
                </c:pt>
                <c:pt idx="5">
                  <c:v>62.291092981753458</c:v>
                </c:pt>
              </c:numCache>
            </c:numRef>
          </c:val>
          <c:extLst>
            <c:ext xmlns:c16="http://schemas.microsoft.com/office/drawing/2014/chart" uri="{C3380CC4-5D6E-409C-BE32-E72D297353CC}">
              <c16:uniqueId val="{00000001-BAFC-3244-A8FF-B09710E7DEE9}"/>
            </c:ext>
          </c:extLst>
        </c:ser>
        <c:ser>
          <c:idx val="3"/>
          <c:order val="2"/>
          <c:tx>
            <c:strRef>
              <c:f>Latency!$D$1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Latency!$D$2:$D$7</c:f>
              <c:numCache>
                <c:formatCode>General</c:formatCode>
                <c:ptCount val="6"/>
                <c:pt idx="0">
                  <c:v>33.632879492981893</c:v>
                </c:pt>
                <c:pt idx="1">
                  <c:v>38.799400208385201</c:v>
                </c:pt>
                <c:pt idx="2">
                  <c:v>66.054943511137353</c:v>
                </c:pt>
                <c:pt idx="3">
                  <c:v>68.649151489602986</c:v>
                </c:pt>
                <c:pt idx="4">
                  <c:v>50.941870156415668</c:v>
                </c:pt>
                <c:pt idx="5">
                  <c:v>51.615648971704616</c:v>
                </c:pt>
              </c:numCache>
            </c:numRef>
          </c:val>
          <c:extLst>
            <c:ext xmlns:c16="http://schemas.microsoft.com/office/drawing/2014/chart" uri="{C3380CC4-5D6E-409C-BE32-E72D297353CC}">
              <c16:uniqueId val="{00000002-BAFC-3244-A8FF-B09710E7DEE9}"/>
            </c:ext>
          </c:extLst>
        </c:ser>
        <c:ser>
          <c:idx val="4"/>
          <c:order val="3"/>
          <c:tx>
            <c:strRef>
              <c:f>Latency!$E$1</c:f>
              <c:strCache>
                <c:ptCount val="1"/>
                <c:pt idx="0">
                  <c:v>Sibyl</c:v>
                </c:pt>
              </c:strCache>
            </c:strRef>
          </c:tx>
          <c:spPr>
            <a:solidFill>
              <a:srgbClr val="E7E6E6">
                <a:lumMod val="50000"/>
              </a:srgbClr>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Latency!$E$2:$E$7</c:f>
              <c:numCache>
                <c:formatCode>General</c:formatCode>
                <c:ptCount val="6"/>
                <c:pt idx="0">
                  <c:v>24.369978874245373</c:v>
                </c:pt>
                <c:pt idx="1">
                  <c:v>37.598202360586498</c:v>
                </c:pt>
                <c:pt idx="2">
                  <c:v>59.097757721536766</c:v>
                </c:pt>
                <c:pt idx="3">
                  <c:v>55.866165158286641</c:v>
                </c:pt>
                <c:pt idx="4">
                  <c:v>47.946262857017942</c:v>
                </c:pt>
                <c:pt idx="5">
                  <c:v>44.975673394334649</c:v>
                </c:pt>
              </c:numCache>
            </c:numRef>
          </c:val>
          <c:extLst>
            <c:ext xmlns:c16="http://schemas.microsoft.com/office/drawing/2014/chart" uri="{C3380CC4-5D6E-409C-BE32-E72D297353CC}">
              <c16:uniqueId val="{00000003-BAFC-3244-A8FF-B09710E7DEE9}"/>
            </c:ext>
          </c:extLst>
        </c:ser>
        <c:ser>
          <c:idx val="5"/>
          <c:order val="4"/>
          <c:tx>
            <c:strRef>
              <c:f>Latency!$F$1</c:f>
              <c:strCache>
                <c:ptCount val="1"/>
                <c:pt idx="0">
                  <c:v>Janus</c:v>
                </c:pt>
              </c:strCache>
            </c:strRef>
          </c:tx>
          <c:spPr>
            <a:solidFill>
              <a:srgbClr val="70AD47"/>
            </a:solid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Latency!$F$2:$F$7</c:f>
              <c:numCache>
                <c:formatCode>General</c:formatCode>
                <c:ptCount val="6"/>
                <c:pt idx="0">
                  <c:v>15.798986565222949</c:v>
                </c:pt>
                <c:pt idx="1">
                  <c:v>28.462997943514395</c:v>
                </c:pt>
                <c:pt idx="2">
                  <c:v>43.613134348759637</c:v>
                </c:pt>
                <c:pt idx="3">
                  <c:v>40.718030239724236</c:v>
                </c:pt>
                <c:pt idx="4">
                  <c:v>35.429670335676107</c:v>
                </c:pt>
                <c:pt idx="5">
                  <c:v>32.804563886579466</c:v>
                </c:pt>
              </c:numCache>
            </c:numRef>
          </c:val>
          <c:extLst xmlns:c15="http://schemas.microsoft.com/office/drawing/2012/chart">
            <c:ext xmlns:c16="http://schemas.microsoft.com/office/drawing/2014/chart" uri="{C3380CC4-5D6E-409C-BE32-E72D297353CC}">
              <c16:uniqueId val="{00000004-BAFC-3244-A8FF-B09710E7DEE9}"/>
            </c:ext>
          </c:extLst>
        </c:ser>
        <c:ser>
          <c:idx val="0"/>
          <c:order val="5"/>
          <c:tx>
            <c:strRef>
              <c:f>Latency!$G$1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Latency!$A$2:$A$7</c:f>
              <c:strCache>
                <c:ptCount val="6"/>
                <c:pt idx="0">
                  <c:v>mix_1</c:v>
                </c:pt>
                <c:pt idx="1">
                  <c:v>mix_2</c:v>
                </c:pt>
                <c:pt idx="2">
                  <c:v>mix_3</c:v>
                </c:pt>
                <c:pt idx="3">
                  <c:v>mix_4</c:v>
                </c:pt>
                <c:pt idx="4">
                  <c:v>mix_5</c:v>
                </c:pt>
                <c:pt idx="5">
                  <c:v>AVG</c:v>
                </c:pt>
              </c:strCache>
            </c:strRef>
          </c:cat>
          <c:val>
            <c:numRef>
              <c:f>Latency!$G$2:$G$7</c:f>
              <c:numCache>
                <c:formatCode>General</c:formatCode>
                <c:ptCount val="6"/>
                <c:pt idx="0">
                  <c:v>10.859531023283438</c:v>
                </c:pt>
                <c:pt idx="1">
                  <c:v>20.839957562039988</c:v>
                </c:pt>
                <c:pt idx="2">
                  <c:v>16.715312648910945</c:v>
                </c:pt>
                <c:pt idx="3">
                  <c:v>19.530427183669204</c:v>
                </c:pt>
                <c:pt idx="4">
                  <c:v>7.5779700941117323</c:v>
                </c:pt>
                <c:pt idx="5">
                  <c:v>15.104639702403063</c:v>
                </c:pt>
              </c:numCache>
            </c:numRef>
          </c:val>
          <c:extLst xmlns:c15="http://schemas.microsoft.com/office/drawing/2012/chart">
            <c:ext xmlns:c16="http://schemas.microsoft.com/office/drawing/2014/chart" uri="{C3380CC4-5D6E-409C-BE32-E72D297353CC}">
              <c16:uniqueId val="{00000005-BAFC-3244-A8FF-B09710E7DEE9}"/>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rgbClr val="A5A5A5">
                  <a:lumMod val="60000"/>
                  <a:lumOff val="40000"/>
                </a:srgbClr>
              </a:solidFill>
              <a:prstDash val="sys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0.11609755435980373"/>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4060202056354526"/>
          <c:w val="0.93522018914556382"/>
          <c:h val="0.79891244224637215"/>
        </c:manualLayout>
      </c:layout>
      <c:barChart>
        <c:barDir val="col"/>
        <c:grouping val="clustered"/>
        <c:varyColors val="0"/>
        <c:ser>
          <c:idx val="1"/>
          <c:order val="0"/>
          <c:tx>
            <c:strRef>
              <c:f>'WAF (2)'!$B$1</c:f>
              <c:strCache>
                <c:ptCount val="1"/>
                <c:pt idx="0">
                  <c:v>CDE</c:v>
                </c:pt>
              </c:strCache>
            </c:strRef>
          </c:tx>
          <c:spPr>
            <a:solidFill>
              <a:sysClr val="windowText" lastClr="000000"/>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(2)'!$B$2:$B$5</c:f>
              <c:numCache>
                <c:formatCode>General</c:formatCode>
                <c:ptCount val="4"/>
                <c:pt idx="0">
                  <c:v>1.9324075431629377</c:v>
                </c:pt>
                <c:pt idx="1">
                  <c:v>1.5957530894643086</c:v>
                </c:pt>
                <c:pt idx="2">
                  <c:v>1.9852413331121515</c:v>
                </c:pt>
                <c:pt idx="3">
                  <c:v>1.8378006552464659</c:v>
                </c:pt>
              </c:numCache>
            </c:numRef>
          </c:val>
          <c:extLst xmlns:c15="http://schemas.microsoft.com/office/drawing/2012/chart">
            <c:ext xmlns:c16="http://schemas.microsoft.com/office/drawing/2014/chart" uri="{C3380CC4-5D6E-409C-BE32-E72D297353CC}">
              <c16:uniqueId val="{00000000-3EAA-7D44-B7C2-6B8E9EB376D0}"/>
            </c:ext>
          </c:extLst>
        </c:ser>
        <c:ser>
          <c:idx val="2"/>
          <c:order val="1"/>
          <c:tx>
            <c:strRef>
              <c:f>'WAF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(2)'!$C$2:$C$5</c:f>
              <c:numCache>
                <c:formatCode>General</c:formatCode>
                <c:ptCount val="4"/>
                <c:pt idx="0">
                  <c:v>1.3695978816890706</c:v>
                </c:pt>
                <c:pt idx="1">
                  <c:v>1.9005239570899934</c:v>
                </c:pt>
                <c:pt idx="2">
                  <c:v>1.8706831530900161</c:v>
                </c:pt>
                <c:pt idx="3">
                  <c:v>1.71360166395636</c:v>
                </c:pt>
              </c:numCache>
            </c:numRef>
          </c:val>
          <c:extLst>
            <c:ext xmlns:c16="http://schemas.microsoft.com/office/drawing/2014/chart" uri="{C3380CC4-5D6E-409C-BE32-E72D297353CC}">
              <c16:uniqueId val="{00000001-3EAA-7D44-B7C2-6B8E9EB376D0}"/>
            </c:ext>
          </c:extLst>
        </c:ser>
        <c:ser>
          <c:idx val="3"/>
          <c:order val="2"/>
          <c:tx>
            <c:strRef>
              <c:f>'WAF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(2)'!$D$2:$D$5</c:f>
              <c:numCache>
                <c:formatCode>General</c:formatCode>
                <c:ptCount val="4"/>
                <c:pt idx="0">
                  <c:v>1.0257728041871832</c:v>
                </c:pt>
                <c:pt idx="1">
                  <c:v>1.2158039936528937</c:v>
                </c:pt>
                <c:pt idx="2">
                  <c:v>1.0516878604876723</c:v>
                </c:pt>
                <c:pt idx="3">
                  <c:v>1.0977548861092499</c:v>
                </c:pt>
              </c:numCache>
            </c:numRef>
          </c:val>
          <c:extLst>
            <c:ext xmlns:c16="http://schemas.microsoft.com/office/drawing/2014/chart" uri="{C3380CC4-5D6E-409C-BE32-E72D297353CC}">
              <c16:uniqueId val="{00000002-3EAA-7D44-B7C2-6B8E9EB376D0}"/>
            </c:ext>
          </c:extLst>
        </c:ser>
        <c:ser>
          <c:idx val="4"/>
          <c:order val="3"/>
          <c:tx>
            <c:strRef>
              <c:f>'WAF (2)'!$E$1</c:f>
              <c:strCache>
                <c:ptCount val="1"/>
                <c:pt idx="0">
                  <c:v>Sibyl</c:v>
                </c:pt>
              </c:strCache>
            </c:strRef>
          </c:tx>
          <c:spPr>
            <a:solidFill>
              <a:srgbClr val="E7E6E6">
                <a:lumMod val="50000"/>
              </a:srgbClr>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(2)'!$E$2:$E$5</c:f>
              <c:numCache>
                <c:formatCode>General</c:formatCode>
                <c:ptCount val="4"/>
                <c:pt idx="0">
                  <c:v>1.4943453010467997</c:v>
                </c:pt>
                <c:pt idx="1">
                  <c:v>1.1295323505623833</c:v>
                </c:pt>
                <c:pt idx="2">
                  <c:v>1.3870252000453034</c:v>
                </c:pt>
                <c:pt idx="3">
                  <c:v>1.3369676172181622</c:v>
                </c:pt>
              </c:numCache>
            </c:numRef>
          </c:val>
          <c:extLst>
            <c:ext xmlns:c16="http://schemas.microsoft.com/office/drawing/2014/chart" uri="{C3380CC4-5D6E-409C-BE32-E72D297353CC}">
              <c16:uniqueId val="{00000003-3EAA-7D44-B7C2-6B8E9EB376D0}"/>
            </c:ext>
          </c:extLst>
        </c:ser>
        <c:ser>
          <c:idx val="5"/>
          <c:order val="4"/>
          <c:tx>
            <c:strRef>
              <c:f>'WAF (2)'!$F$1</c:f>
              <c:strCache>
                <c:ptCount val="1"/>
                <c:pt idx="0">
                  <c:v>Janus</c:v>
                </c:pt>
              </c:strCache>
            </c:strRef>
          </c:tx>
          <c:spPr>
            <a:solidFill>
              <a:srgbClr val="70AD47"/>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(2)'!$F$2:$F$5</c:f>
              <c:numCache>
                <c:formatCode>General</c:formatCode>
                <c:ptCount val="4"/>
                <c:pt idx="0">
                  <c:v>1.2141065035179026</c:v>
                </c:pt>
                <c:pt idx="1">
                  <c:v>2.0139006576185032</c:v>
                </c:pt>
                <c:pt idx="2">
                  <c:v>1.3926134313695089</c:v>
                </c:pt>
                <c:pt idx="3">
                  <c:v>1.5402068641686384</c:v>
                </c:pt>
              </c:numCache>
            </c:numRef>
          </c:val>
          <c:extLst xmlns:c15="http://schemas.microsoft.com/office/drawing/2012/chart">
            <c:ext xmlns:c16="http://schemas.microsoft.com/office/drawing/2014/chart" uri="{C3380CC4-5D6E-409C-BE32-E72D297353CC}">
              <c16:uniqueId val="{00000004-3EAA-7D44-B7C2-6B8E9EB376D0}"/>
            </c:ext>
          </c:extLst>
        </c:ser>
        <c:ser>
          <c:idx val="0"/>
          <c:order val="5"/>
          <c:tx>
            <c:strRef>
              <c:f>'WAF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(2)'!$G$2:$G$5</c:f>
              <c:numCache>
                <c:formatCode>General</c:formatCode>
                <c:ptCount val="4"/>
                <c:pt idx="0">
                  <c:v>1.8416545505780664</c:v>
                </c:pt>
                <c:pt idx="1">
                  <c:v>1.4983538618964001</c:v>
                </c:pt>
                <c:pt idx="2">
                  <c:v>1.8455437601090572</c:v>
                </c:pt>
                <c:pt idx="3">
                  <c:v>1.7285173908611746</c:v>
                </c:pt>
              </c:numCache>
            </c:numRef>
          </c:val>
          <c:extLst xmlns:c15="http://schemas.microsoft.com/office/drawing/2012/chart">
            <c:ext xmlns:c16="http://schemas.microsoft.com/office/drawing/2014/chart" uri="{C3380CC4-5D6E-409C-BE32-E72D297353CC}">
              <c16:uniqueId val="{00000005-3EAA-7D44-B7C2-6B8E9EB376D0}"/>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1"/>
        <c:axPos val="b"/>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out"/>
        <c:tickLblPos val="low"/>
        <c:crossAx val="1413632064"/>
        <c:crosses val="autoZero"/>
        <c:auto val="1"/>
        <c:lblAlgn val="ctr"/>
        <c:lblOffset val="0"/>
        <c:noMultiLvlLbl val="0"/>
      </c:catAx>
      <c:valAx>
        <c:axId val="1413632064"/>
        <c:scaling>
          <c:orientation val="minMax"/>
        </c:scaling>
        <c:delete val="0"/>
        <c:axPos val="l"/>
        <c:majorGridlines>
          <c:spPr>
            <a:ln w="9525" cap="flat" cmpd="sng" algn="ctr">
              <a:solidFill>
                <a:srgbClr val="A5A5A5">
                  <a:lumMod val="60000"/>
                  <a:lumOff val="40000"/>
                </a:srgbClr>
              </a:solidFill>
              <a:prstDash val="dash"/>
              <a:round/>
            </a:ln>
            <a:effectLst/>
          </c:spPr>
        </c:majorGridlines>
        <c:numFmt formatCode="General"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8.5105664736122855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1994080011392415"/>
          <c:w val="0.93656941180413"/>
          <c:h val="0.66592115379516958"/>
        </c:manualLayout>
      </c:layout>
      <c:barChart>
        <c:barDir val="col"/>
        <c:grouping val="clustered"/>
        <c:varyColors val="0"/>
        <c:ser>
          <c:idx val="1"/>
          <c:order val="0"/>
          <c:tx>
            <c:strRef>
              <c:f>'WAF (2)'!$B$1</c:f>
              <c:strCache>
                <c:ptCount val="1"/>
                <c:pt idx="0">
                  <c:v>CDE</c:v>
                </c:pt>
              </c:strCache>
            </c:strRef>
          </c:tx>
          <c:spPr>
            <a:solidFill>
              <a:sysClr val="windowText" lastClr="000000"/>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(2)'!$B$2:$B$5</c:f>
              <c:numCache>
                <c:formatCode>General</c:formatCode>
                <c:ptCount val="4"/>
                <c:pt idx="0">
                  <c:v>1.932449006830399</c:v>
                </c:pt>
                <c:pt idx="1">
                  <c:v>1.7815938930152142</c:v>
                </c:pt>
                <c:pt idx="2">
                  <c:v>1.9852623260795075</c:v>
                </c:pt>
                <c:pt idx="3">
                  <c:v>1.899768408641707</c:v>
                </c:pt>
              </c:numCache>
            </c:numRef>
          </c:val>
          <c:extLst xmlns:c15="http://schemas.microsoft.com/office/drawing/2012/chart">
            <c:ext xmlns:c16="http://schemas.microsoft.com/office/drawing/2014/chart" uri="{C3380CC4-5D6E-409C-BE32-E72D297353CC}">
              <c16:uniqueId val="{00000000-EAA3-744C-8491-4DB515F7B4E8}"/>
            </c:ext>
          </c:extLst>
        </c:ser>
        <c:ser>
          <c:idx val="2"/>
          <c:order val="1"/>
          <c:tx>
            <c:strRef>
              <c:f>'WAF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(2)'!$C$2:$C$5</c:f>
              <c:numCache>
                <c:formatCode>General</c:formatCode>
                <c:ptCount val="4"/>
                <c:pt idx="0">
                  <c:v>1.2864377085288976</c:v>
                </c:pt>
                <c:pt idx="1">
                  <c:v>1.9005239570899934</c:v>
                </c:pt>
                <c:pt idx="2">
                  <c:v>1.8716908155231007</c:v>
                </c:pt>
                <c:pt idx="3">
                  <c:v>1.6862174937139971</c:v>
                </c:pt>
              </c:numCache>
            </c:numRef>
          </c:val>
          <c:extLst>
            <c:ext xmlns:c16="http://schemas.microsoft.com/office/drawing/2014/chart" uri="{C3380CC4-5D6E-409C-BE32-E72D297353CC}">
              <c16:uniqueId val="{00000001-EAA3-744C-8491-4DB515F7B4E8}"/>
            </c:ext>
          </c:extLst>
        </c:ser>
        <c:ser>
          <c:idx val="3"/>
          <c:order val="2"/>
          <c:tx>
            <c:strRef>
              <c:f>'WAF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(2)'!$D$2:$D$5</c:f>
              <c:numCache>
                <c:formatCode>General</c:formatCode>
                <c:ptCount val="4"/>
                <c:pt idx="0">
                  <c:v>1.025587510635704</c:v>
                </c:pt>
                <c:pt idx="1">
                  <c:v>1.1266102200003492</c:v>
                </c:pt>
                <c:pt idx="2">
                  <c:v>1.0568801453782422</c:v>
                </c:pt>
                <c:pt idx="3">
                  <c:v>1.0696926253380985</c:v>
                </c:pt>
              </c:numCache>
            </c:numRef>
          </c:val>
          <c:extLst>
            <c:ext xmlns:c16="http://schemas.microsoft.com/office/drawing/2014/chart" uri="{C3380CC4-5D6E-409C-BE32-E72D297353CC}">
              <c16:uniqueId val="{00000002-EAA3-744C-8491-4DB515F7B4E8}"/>
            </c:ext>
          </c:extLst>
        </c:ser>
        <c:ser>
          <c:idx val="4"/>
          <c:order val="3"/>
          <c:tx>
            <c:strRef>
              <c:f>'WAF (2)'!$E$1</c:f>
              <c:strCache>
                <c:ptCount val="1"/>
                <c:pt idx="0">
                  <c:v>Sibyl</c:v>
                </c:pt>
              </c:strCache>
            </c:strRef>
          </c:tx>
          <c:spPr>
            <a:solidFill>
              <a:srgbClr val="E7E6E6">
                <a:lumMod val="50000"/>
              </a:srgbClr>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(2)'!$E$2:$E$5</c:f>
              <c:numCache>
                <c:formatCode>General</c:formatCode>
                <c:ptCount val="4"/>
                <c:pt idx="0">
                  <c:v>1.607095687733795</c:v>
                </c:pt>
                <c:pt idx="1">
                  <c:v>1.3057246226960173</c:v>
                </c:pt>
                <c:pt idx="2">
                  <c:v>1.4855972399877593</c:v>
                </c:pt>
                <c:pt idx="3">
                  <c:v>1.4661391834725237</c:v>
                </c:pt>
              </c:numCache>
            </c:numRef>
          </c:val>
          <c:extLst>
            <c:ext xmlns:c16="http://schemas.microsoft.com/office/drawing/2014/chart" uri="{C3380CC4-5D6E-409C-BE32-E72D297353CC}">
              <c16:uniqueId val="{00000003-EAA3-744C-8491-4DB515F7B4E8}"/>
            </c:ext>
          </c:extLst>
        </c:ser>
        <c:ser>
          <c:idx val="5"/>
          <c:order val="4"/>
          <c:tx>
            <c:strRef>
              <c:f>'WAF (2)'!$F$1</c:f>
              <c:strCache>
                <c:ptCount val="1"/>
                <c:pt idx="0">
                  <c:v>Janus</c:v>
                </c:pt>
              </c:strCache>
            </c:strRef>
          </c:tx>
          <c:spPr>
            <a:solidFill>
              <a:srgbClr val="70AD47"/>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(2)'!$F$2:$F$5</c:f>
              <c:numCache>
                <c:formatCode>General</c:formatCode>
                <c:ptCount val="4"/>
                <c:pt idx="0">
                  <c:v>1.3548027010730874</c:v>
                </c:pt>
                <c:pt idx="1">
                  <c:v>2.0506712171961365</c:v>
                </c:pt>
                <c:pt idx="2">
                  <c:v>1.4381770284859723</c:v>
                </c:pt>
                <c:pt idx="3">
                  <c:v>1.6145503155850653</c:v>
                </c:pt>
              </c:numCache>
            </c:numRef>
          </c:val>
          <c:extLst xmlns:c15="http://schemas.microsoft.com/office/drawing/2012/chart">
            <c:ext xmlns:c16="http://schemas.microsoft.com/office/drawing/2014/chart" uri="{C3380CC4-5D6E-409C-BE32-E72D297353CC}">
              <c16:uniqueId val="{00000004-EAA3-744C-8491-4DB515F7B4E8}"/>
            </c:ext>
          </c:extLst>
        </c:ser>
        <c:ser>
          <c:idx val="0"/>
          <c:order val="5"/>
          <c:tx>
            <c:strRef>
              <c:f>'WAF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(2)'!$G$2:$G$5</c:f>
              <c:numCache>
                <c:formatCode>General</c:formatCode>
                <c:ptCount val="4"/>
                <c:pt idx="0">
                  <c:v>1.3736325261947493</c:v>
                </c:pt>
                <c:pt idx="1">
                  <c:v>1.3518613084799411</c:v>
                </c:pt>
                <c:pt idx="2">
                  <c:v>1.3924788244340738</c:v>
                </c:pt>
                <c:pt idx="3">
                  <c:v>1.3726575530362546</c:v>
                </c:pt>
              </c:numCache>
            </c:numRef>
          </c:val>
          <c:extLst xmlns:c15="http://schemas.microsoft.com/office/drawing/2012/chart">
            <c:ext xmlns:c16="http://schemas.microsoft.com/office/drawing/2014/chart" uri="{C3380CC4-5D6E-409C-BE32-E72D297353CC}">
              <c16:uniqueId val="{00000005-EAA3-744C-8491-4DB515F7B4E8}"/>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max val="3"/>
        </c:scaling>
        <c:delete val="0"/>
        <c:axPos val="l"/>
        <c:majorGridlines>
          <c:spPr>
            <a:ln w="9525" cap="flat" cmpd="sng" algn="ctr">
              <a:solidFill>
                <a:srgbClr val="A5A5A5">
                  <a:lumMod val="60000"/>
                  <a:lumOff val="40000"/>
                </a:srgbClr>
              </a:solidFill>
              <a:prstDash val="dash"/>
              <a:round/>
            </a:ln>
            <a:effectLst/>
          </c:spPr>
        </c:majorGridlines>
        <c:numFmt formatCode="General"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majorUnit val="1"/>
      </c:valAx>
      <c:spPr>
        <a:noFill/>
        <a:ln w="12700">
          <a:solidFill>
            <a:sysClr val="windowText" lastClr="000000"/>
          </a:solid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4060202056354526"/>
          <c:w val="0.93522018914556382"/>
          <c:h val="0.79891244224637215"/>
        </c:manualLayout>
      </c:layout>
      <c:barChart>
        <c:barDir val="col"/>
        <c:grouping val="clustered"/>
        <c:varyColors val="0"/>
        <c:ser>
          <c:idx val="1"/>
          <c:order val="0"/>
          <c:tx>
            <c:strRef>
              <c:f>'WAF (2)'!$B$1</c:f>
              <c:strCache>
                <c:ptCount val="1"/>
                <c:pt idx="0">
                  <c:v>CDE</c:v>
                </c:pt>
              </c:strCache>
            </c:strRef>
          </c:tx>
          <c:spPr>
            <a:solidFill>
              <a:sysClr val="windowText" lastClr="000000"/>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(2)'!$B$2:$B$5</c:f>
              <c:numCache>
                <c:formatCode>General</c:formatCode>
                <c:ptCount val="4"/>
                <c:pt idx="0">
                  <c:v>1.9324075431629377</c:v>
                </c:pt>
                <c:pt idx="1">
                  <c:v>1.5957530894643086</c:v>
                </c:pt>
                <c:pt idx="2">
                  <c:v>1.9852413331121515</c:v>
                </c:pt>
                <c:pt idx="3">
                  <c:v>1.8378006552464659</c:v>
                </c:pt>
              </c:numCache>
            </c:numRef>
          </c:val>
          <c:extLst xmlns:c15="http://schemas.microsoft.com/office/drawing/2012/chart">
            <c:ext xmlns:c16="http://schemas.microsoft.com/office/drawing/2014/chart" uri="{C3380CC4-5D6E-409C-BE32-E72D297353CC}">
              <c16:uniqueId val="{00000000-3EAA-7D44-B7C2-6B8E9EB376D0}"/>
            </c:ext>
          </c:extLst>
        </c:ser>
        <c:ser>
          <c:idx val="2"/>
          <c:order val="1"/>
          <c:tx>
            <c:strRef>
              <c:f>'WAF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(2)'!$C$2:$C$5</c:f>
              <c:numCache>
                <c:formatCode>General</c:formatCode>
                <c:ptCount val="4"/>
                <c:pt idx="0">
                  <c:v>1.3695978816890706</c:v>
                </c:pt>
                <c:pt idx="1">
                  <c:v>1.9005239570899934</c:v>
                </c:pt>
                <c:pt idx="2">
                  <c:v>1.8706831530900161</c:v>
                </c:pt>
                <c:pt idx="3">
                  <c:v>1.71360166395636</c:v>
                </c:pt>
              </c:numCache>
            </c:numRef>
          </c:val>
          <c:extLst>
            <c:ext xmlns:c16="http://schemas.microsoft.com/office/drawing/2014/chart" uri="{C3380CC4-5D6E-409C-BE32-E72D297353CC}">
              <c16:uniqueId val="{00000001-3EAA-7D44-B7C2-6B8E9EB376D0}"/>
            </c:ext>
          </c:extLst>
        </c:ser>
        <c:ser>
          <c:idx val="3"/>
          <c:order val="2"/>
          <c:tx>
            <c:strRef>
              <c:f>'WAF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(2)'!$D$2:$D$5</c:f>
              <c:numCache>
                <c:formatCode>General</c:formatCode>
                <c:ptCount val="4"/>
                <c:pt idx="0">
                  <c:v>1.0257728041871832</c:v>
                </c:pt>
                <c:pt idx="1">
                  <c:v>1.2158039936528937</c:v>
                </c:pt>
                <c:pt idx="2">
                  <c:v>1.0516878604876723</c:v>
                </c:pt>
                <c:pt idx="3">
                  <c:v>1.0977548861092499</c:v>
                </c:pt>
              </c:numCache>
            </c:numRef>
          </c:val>
          <c:extLst>
            <c:ext xmlns:c16="http://schemas.microsoft.com/office/drawing/2014/chart" uri="{C3380CC4-5D6E-409C-BE32-E72D297353CC}">
              <c16:uniqueId val="{00000002-3EAA-7D44-B7C2-6B8E9EB376D0}"/>
            </c:ext>
          </c:extLst>
        </c:ser>
        <c:ser>
          <c:idx val="4"/>
          <c:order val="3"/>
          <c:tx>
            <c:strRef>
              <c:f>'WAF (2)'!$E$1</c:f>
              <c:strCache>
                <c:ptCount val="1"/>
                <c:pt idx="0">
                  <c:v>Sibyl</c:v>
                </c:pt>
              </c:strCache>
            </c:strRef>
          </c:tx>
          <c:spPr>
            <a:solidFill>
              <a:srgbClr val="E7E6E6">
                <a:lumMod val="50000"/>
              </a:srgbClr>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(2)'!$E$2:$E$5</c:f>
              <c:numCache>
                <c:formatCode>General</c:formatCode>
                <c:ptCount val="4"/>
                <c:pt idx="0">
                  <c:v>1.4943453010467997</c:v>
                </c:pt>
                <c:pt idx="1">
                  <c:v>1.1295323505623833</c:v>
                </c:pt>
                <c:pt idx="2">
                  <c:v>1.3870252000453034</c:v>
                </c:pt>
                <c:pt idx="3">
                  <c:v>1.3369676172181622</c:v>
                </c:pt>
              </c:numCache>
            </c:numRef>
          </c:val>
          <c:extLst>
            <c:ext xmlns:c16="http://schemas.microsoft.com/office/drawing/2014/chart" uri="{C3380CC4-5D6E-409C-BE32-E72D297353CC}">
              <c16:uniqueId val="{00000003-3EAA-7D44-B7C2-6B8E9EB376D0}"/>
            </c:ext>
          </c:extLst>
        </c:ser>
        <c:ser>
          <c:idx val="5"/>
          <c:order val="4"/>
          <c:tx>
            <c:strRef>
              <c:f>'WAF (2)'!$F$1</c:f>
              <c:strCache>
                <c:ptCount val="1"/>
                <c:pt idx="0">
                  <c:v>Janus</c:v>
                </c:pt>
              </c:strCache>
            </c:strRef>
          </c:tx>
          <c:spPr>
            <a:solidFill>
              <a:srgbClr val="70AD47"/>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(2)'!$F$2:$F$5</c:f>
              <c:numCache>
                <c:formatCode>General</c:formatCode>
                <c:ptCount val="4"/>
                <c:pt idx="0">
                  <c:v>1.2141065035179026</c:v>
                </c:pt>
                <c:pt idx="1">
                  <c:v>2.0139006576185032</c:v>
                </c:pt>
                <c:pt idx="2">
                  <c:v>1.3926134313695089</c:v>
                </c:pt>
                <c:pt idx="3">
                  <c:v>1.5402068641686384</c:v>
                </c:pt>
              </c:numCache>
            </c:numRef>
          </c:val>
          <c:extLst xmlns:c15="http://schemas.microsoft.com/office/drawing/2012/chart">
            <c:ext xmlns:c16="http://schemas.microsoft.com/office/drawing/2014/chart" uri="{C3380CC4-5D6E-409C-BE32-E72D297353CC}">
              <c16:uniqueId val="{00000004-3EAA-7D44-B7C2-6B8E9EB376D0}"/>
            </c:ext>
          </c:extLst>
        </c:ser>
        <c:ser>
          <c:idx val="0"/>
          <c:order val="5"/>
          <c:tx>
            <c:strRef>
              <c:f>'WAF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(2)'!$G$2:$G$5</c:f>
              <c:numCache>
                <c:formatCode>General</c:formatCode>
                <c:ptCount val="4"/>
                <c:pt idx="0">
                  <c:v>1.8416545505780664</c:v>
                </c:pt>
                <c:pt idx="1">
                  <c:v>1.4983538618964001</c:v>
                </c:pt>
                <c:pt idx="2">
                  <c:v>1.8455437601090572</c:v>
                </c:pt>
                <c:pt idx="3">
                  <c:v>1.7285173908611746</c:v>
                </c:pt>
              </c:numCache>
            </c:numRef>
          </c:val>
          <c:extLst xmlns:c15="http://schemas.microsoft.com/office/drawing/2012/chart">
            <c:ext xmlns:c16="http://schemas.microsoft.com/office/drawing/2014/chart" uri="{C3380CC4-5D6E-409C-BE32-E72D297353CC}">
              <c16:uniqueId val="{00000005-3EAA-7D44-B7C2-6B8E9EB376D0}"/>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1"/>
        <c:axPos val="b"/>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out"/>
        <c:tickLblPos val="low"/>
        <c:crossAx val="1413632064"/>
        <c:crosses val="autoZero"/>
        <c:auto val="1"/>
        <c:lblAlgn val="ctr"/>
        <c:lblOffset val="0"/>
        <c:noMultiLvlLbl val="0"/>
      </c:catAx>
      <c:valAx>
        <c:axId val="1413632064"/>
        <c:scaling>
          <c:orientation val="minMax"/>
        </c:scaling>
        <c:delete val="0"/>
        <c:axPos val="l"/>
        <c:majorGridlines>
          <c:spPr>
            <a:ln w="9525" cap="flat" cmpd="sng" algn="ctr">
              <a:solidFill>
                <a:srgbClr val="A5A5A5">
                  <a:lumMod val="60000"/>
                  <a:lumOff val="40000"/>
                </a:srgbClr>
              </a:solidFill>
              <a:prstDash val="dash"/>
              <a:round/>
            </a:ln>
            <a:effectLst/>
          </c:spPr>
        </c:majorGridlines>
        <c:numFmt formatCode="General"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1548842131286077E-2"/>
          <c:y val="5.1229540002900257E-3"/>
          <c:w val="0.93997566826849832"/>
          <c:h val="8.5105664736122855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1994080011392415"/>
          <c:w val="0.93656941180413"/>
          <c:h val="0.66592115379516958"/>
        </c:manualLayout>
      </c:layout>
      <c:barChart>
        <c:barDir val="col"/>
        <c:grouping val="clustered"/>
        <c:varyColors val="0"/>
        <c:ser>
          <c:idx val="1"/>
          <c:order val="0"/>
          <c:tx>
            <c:strRef>
              <c:f>'WAF (2)'!$B$1</c:f>
              <c:strCache>
                <c:ptCount val="1"/>
                <c:pt idx="0">
                  <c:v>CDE</c:v>
                </c:pt>
              </c:strCache>
            </c:strRef>
          </c:tx>
          <c:spPr>
            <a:solidFill>
              <a:sysClr val="windowText" lastClr="000000"/>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(2)'!$B$2:$B$5</c:f>
              <c:numCache>
                <c:formatCode>General</c:formatCode>
                <c:ptCount val="4"/>
                <c:pt idx="0">
                  <c:v>1.932449006830399</c:v>
                </c:pt>
                <c:pt idx="1">
                  <c:v>1.7815938930152142</c:v>
                </c:pt>
                <c:pt idx="2">
                  <c:v>1.9852623260795075</c:v>
                </c:pt>
                <c:pt idx="3">
                  <c:v>1.899768408641707</c:v>
                </c:pt>
              </c:numCache>
            </c:numRef>
          </c:val>
          <c:extLst xmlns:c15="http://schemas.microsoft.com/office/drawing/2012/chart">
            <c:ext xmlns:c16="http://schemas.microsoft.com/office/drawing/2014/chart" uri="{C3380CC4-5D6E-409C-BE32-E72D297353CC}">
              <c16:uniqueId val="{00000000-EAA3-744C-8491-4DB515F7B4E8}"/>
            </c:ext>
          </c:extLst>
        </c:ser>
        <c:ser>
          <c:idx val="2"/>
          <c:order val="1"/>
          <c:tx>
            <c:strRef>
              <c:f>'WAF (2)'!$C$1</c:f>
              <c:strCache>
                <c:ptCount val="1"/>
                <c:pt idx="0">
                  <c:v>K-SVM</c:v>
                </c:pt>
              </c:strCache>
            </c:strRef>
          </c:tx>
          <c:spPr>
            <a:pattFill prst="pct60">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(2)'!$C$2:$C$5</c:f>
              <c:numCache>
                <c:formatCode>General</c:formatCode>
                <c:ptCount val="4"/>
                <c:pt idx="0">
                  <c:v>1.2864377085288976</c:v>
                </c:pt>
                <c:pt idx="1">
                  <c:v>1.9005239570899934</c:v>
                </c:pt>
                <c:pt idx="2">
                  <c:v>1.8716908155231007</c:v>
                </c:pt>
                <c:pt idx="3">
                  <c:v>1.6862174937139971</c:v>
                </c:pt>
              </c:numCache>
            </c:numRef>
          </c:val>
          <c:extLst>
            <c:ext xmlns:c16="http://schemas.microsoft.com/office/drawing/2014/chart" uri="{C3380CC4-5D6E-409C-BE32-E72D297353CC}">
              <c16:uniqueId val="{00000001-EAA3-744C-8491-4DB515F7B4E8}"/>
            </c:ext>
          </c:extLst>
        </c:ser>
        <c:ser>
          <c:idx val="3"/>
          <c:order val="2"/>
          <c:tx>
            <c:strRef>
              <c:f>'WAF (2)'!$D$1</c:f>
              <c:strCache>
                <c:ptCount val="1"/>
                <c:pt idx="0">
                  <c:v>RNN-HSS</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(2)'!$D$2:$D$5</c:f>
              <c:numCache>
                <c:formatCode>General</c:formatCode>
                <c:ptCount val="4"/>
                <c:pt idx="0">
                  <c:v>1.025587510635704</c:v>
                </c:pt>
                <c:pt idx="1">
                  <c:v>1.1266102200003492</c:v>
                </c:pt>
                <c:pt idx="2">
                  <c:v>1.0568801453782422</c:v>
                </c:pt>
                <c:pt idx="3">
                  <c:v>1.0696926253380985</c:v>
                </c:pt>
              </c:numCache>
            </c:numRef>
          </c:val>
          <c:extLst>
            <c:ext xmlns:c16="http://schemas.microsoft.com/office/drawing/2014/chart" uri="{C3380CC4-5D6E-409C-BE32-E72D297353CC}">
              <c16:uniqueId val="{00000002-EAA3-744C-8491-4DB515F7B4E8}"/>
            </c:ext>
          </c:extLst>
        </c:ser>
        <c:ser>
          <c:idx val="4"/>
          <c:order val="3"/>
          <c:tx>
            <c:strRef>
              <c:f>'WAF (2)'!$E$1</c:f>
              <c:strCache>
                <c:ptCount val="1"/>
                <c:pt idx="0">
                  <c:v>Sibyl</c:v>
                </c:pt>
              </c:strCache>
            </c:strRef>
          </c:tx>
          <c:spPr>
            <a:solidFill>
              <a:srgbClr val="E7E6E6">
                <a:lumMod val="50000"/>
              </a:srgbClr>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(2)'!$E$2:$E$5</c:f>
              <c:numCache>
                <c:formatCode>General</c:formatCode>
                <c:ptCount val="4"/>
                <c:pt idx="0">
                  <c:v>1.607095687733795</c:v>
                </c:pt>
                <c:pt idx="1">
                  <c:v>1.3057246226960173</c:v>
                </c:pt>
                <c:pt idx="2">
                  <c:v>1.4855972399877593</c:v>
                </c:pt>
                <c:pt idx="3">
                  <c:v>1.4661391834725237</c:v>
                </c:pt>
              </c:numCache>
            </c:numRef>
          </c:val>
          <c:extLst>
            <c:ext xmlns:c16="http://schemas.microsoft.com/office/drawing/2014/chart" uri="{C3380CC4-5D6E-409C-BE32-E72D297353CC}">
              <c16:uniqueId val="{00000003-EAA3-744C-8491-4DB515F7B4E8}"/>
            </c:ext>
          </c:extLst>
        </c:ser>
        <c:ser>
          <c:idx val="5"/>
          <c:order val="4"/>
          <c:tx>
            <c:strRef>
              <c:f>'WAF (2)'!$F$1</c:f>
              <c:strCache>
                <c:ptCount val="1"/>
                <c:pt idx="0">
                  <c:v>Janus</c:v>
                </c:pt>
              </c:strCache>
            </c:strRef>
          </c:tx>
          <c:spPr>
            <a:solidFill>
              <a:srgbClr val="70AD47"/>
            </a:solid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(2)'!$F$2:$F$5</c:f>
              <c:numCache>
                <c:formatCode>General</c:formatCode>
                <c:ptCount val="4"/>
                <c:pt idx="0">
                  <c:v>1.3548027010730874</c:v>
                </c:pt>
                <c:pt idx="1">
                  <c:v>2.0506712171961365</c:v>
                </c:pt>
                <c:pt idx="2">
                  <c:v>1.4381770284859723</c:v>
                </c:pt>
                <c:pt idx="3">
                  <c:v>1.6145503155850653</c:v>
                </c:pt>
              </c:numCache>
            </c:numRef>
          </c:val>
          <c:extLst xmlns:c15="http://schemas.microsoft.com/office/drawing/2012/chart">
            <c:ext xmlns:c16="http://schemas.microsoft.com/office/drawing/2014/chart" uri="{C3380CC4-5D6E-409C-BE32-E72D297353CC}">
              <c16:uniqueId val="{00000004-EAA3-744C-8491-4DB515F7B4E8}"/>
            </c:ext>
          </c:extLst>
        </c:ser>
        <c:ser>
          <c:idx val="0"/>
          <c:order val="5"/>
          <c:tx>
            <c:strRef>
              <c:f>'WAF (2)'!$G$1</c:f>
              <c:strCache>
                <c:ptCount val="1"/>
                <c:pt idx="0">
                  <c:v>Oracle</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'WAF (2)'!$A$2:$A$5</c:f>
              <c:strCache>
                <c:ptCount val="4"/>
                <c:pt idx="0">
                  <c:v>SYSTOR'17</c:v>
                </c:pt>
                <c:pt idx="1">
                  <c:v>YCSB RocksDB</c:v>
                </c:pt>
                <c:pt idx="2">
                  <c:v>YCSB</c:v>
                </c:pt>
                <c:pt idx="3">
                  <c:v>AVG</c:v>
                </c:pt>
              </c:strCache>
            </c:strRef>
          </c:cat>
          <c:val>
            <c:numRef>
              <c:f>'WAF (2)'!$G$2:$G$5</c:f>
              <c:numCache>
                <c:formatCode>General</c:formatCode>
                <c:ptCount val="4"/>
                <c:pt idx="0">
                  <c:v>1.3736325261947493</c:v>
                </c:pt>
                <c:pt idx="1">
                  <c:v>1.3518613084799411</c:v>
                </c:pt>
                <c:pt idx="2">
                  <c:v>1.3924788244340738</c:v>
                </c:pt>
                <c:pt idx="3">
                  <c:v>1.3726575530362546</c:v>
                </c:pt>
              </c:numCache>
            </c:numRef>
          </c:val>
          <c:extLst xmlns:c15="http://schemas.microsoft.com/office/drawing/2012/chart">
            <c:ext xmlns:c16="http://schemas.microsoft.com/office/drawing/2014/chart" uri="{C3380CC4-5D6E-409C-BE32-E72D297353CC}">
              <c16:uniqueId val="{00000005-EAA3-744C-8491-4DB515F7B4E8}"/>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out"/>
        <c:tickLblPos val="low"/>
        <c:spPr>
          <a:noFill/>
          <a:ln w="12700" cap="flat" cmpd="sng" algn="ctr">
            <a:solidFill>
              <a:sysClr val="windowText" lastClr="000000"/>
            </a:solidFill>
            <a:round/>
          </a:ln>
          <a:effectLst/>
        </c:spPr>
        <c:txPr>
          <a:bodyPr rot="0" spcFirstLastPara="1" vertOverflow="ellipsis" wrap="square" anchor="t" anchorCtr="0"/>
          <a:lstStyle/>
          <a:p>
            <a:pPr>
              <a:defRPr sz="18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2064"/>
        <c:crosses val="autoZero"/>
        <c:auto val="1"/>
        <c:lblAlgn val="ctr"/>
        <c:lblOffset val="0"/>
        <c:noMultiLvlLbl val="0"/>
      </c:catAx>
      <c:valAx>
        <c:axId val="1413632064"/>
        <c:scaling>
          <c:orientation val="minMax"/>
          <c:max val="3"/>
        </c:scaling>
        <c:delete val="0"/>
        <c:axPos val="l"/>
        <c:majorGridlines>
          <c:spPr>
            <a:ln w="9525" cap="flat" cmpd="sng" algn="ctr">
              <a:solidFill>
                <a:srgbClr val="A5A5A5">
                  <a:lumMod val="60000"/>
                  <a:lumOff val="40000"/>
                </a:srgbClr>
              </a:solidFill>
              <a:prstDash val="dash"/>
              <a:round/>
            </a:ln>
            <a:effectLst/>
          </c:spPr>
        </c:majorGridlines>
        <c:numFmt formatCode="General"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Georgia" panose="02040502050405020303" pitchFamily="18" charset="0"/>
                <a:ea typeface="Cambria" panose="02040503050406030204" pitchFamily="18" charset="0"/>
                <a:cs typeface="Consolas" panose="020B0609020204030204" pitchFamily="49" charset="0"/>
              </a:defRPr>
            </a:pPr>
            <a:endParaRPr lang="en-US"/>
          </a:p>
        </c:txPr>
        <c:crossAx val="1413631232"/>
        <c:crosses val="autoZero"/>
        <c:crossBetween val="between"/>
        <c:majorUnit val="1"/>
      </c:valAx>
      <c:spPr>
        <a:noFill/>
        <a:ln w="12700">
          <a:solidFill>
            <a:sysClr val="windowText" lastClr="000000"/>
          </a:solid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0702627688781"/>
          <c:y val="0.11601846551115116"/>
          <c:w val="0.84088454460433826"/>
          <c:h val="0.35680181184952431"/>
        </c:manualLayout>
      </c:layout>
      <c:barChart>
        <c:barDir val="col"/>
        <c:grouping val="stacked"/>
        <c:varyColors val="0"/>
        <c:ser>
          <c:idx val="0"/>
          <c:order val="0"/>
          <c:tx>
            <c:strRef>
              <c:f>Sheet1!$E$5</c:f>
              <c:strCache>
                <c:ptCount val="1"/>
                <c:pt idx="0">
                  <c:v>Other</c:v>
                </c:pt>
              </c:strCache>
            </c:strRef>
          </c:tx>
          <c:spPr>
            <a:solidFill>
              <a:schemeClr val="bg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3DB1-9E43-920E-3C6195AE9E91}"/>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3DB1-9E43-920E-3C6195AE9E91}"/>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3DB1-9E43-920E-3C6195AE9E91}"/>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3DB1-9E43-920E-3C6195AE9E91}"/>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3DB1-9E43-920E-3C6195AE9E91}"/>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Sheet1!$E$6:$E$11</c:f>
              <c:numCache>
                <c:formatCode>General</c:formatCode>
                <c:ptCount val="6"/>
                <c:pt idx="0">
                  <c:v>170.17</c:v>
                </c:pt>
                <c:pt idx="1">
                  <c:v>69.239999999999995</c:v>
                </c:pt>
                <c:pt idx="2">
                  <c:v>154.65</c:v>
                </c:pt>
                <c:pt idx="3">
                  <c:v>74.709999999999994</c:v>
                </c:pt>
                <c:pt idx="4">
                  <c:v>159.07</c:v>
                </c:pt>
                <c:pt idx="5">
                  <c:v>73.31</c:v>
                </c:pt>
              </c:numCache>
            </c:numRef>
          </c:val>
          <c:extLst>
            <c:ext xmlns:c16="http://schemas.microsoft.com/office/drawing/2014/chart" uri="{C3380CC4-5D6E-409C-BE32-E72D297353CC}">
              <c16:uniqueId val="{00000018-3DB1-9E43-920E-3C6195AE9E91}"/>
            </c:ext>
          </c:extLst>
        </c:ser>
        <c:ser>
          <c:idx val="1"/>
          <c:order val="1"/>
          <c:tx>
            <c:strRef>
              <c:f>Sheet1!$F$5</c:f>
              <c:strCache>
                <c:ptCount val="1"/>
                <c:pt idx="0">
                  <c:v>Alignment</c:v>
                </c:pt>
              </c:strCache>
            </c:strRef>
          </c:tx>
          <c:spPr>
            <a:noFill/>
            <a:ln w="15875">
              <a:solidFill>
                <a:schemeClr val="tx1"/>
              </a:solidFill>
            </a:ln>
            <a:effectLst/>
          </c:spPr>
          <c:invertIfNegative val="0"/>
          <c:dPt>
            <c:idx val="0"/>
            <c:invertIfNegative val="0"/>
            <c:bubble3D val="0"/>
            <c:spPr>
              <a:noFill/>
              <a:ln w="15875">
                <a:solidFill>
                  <a:schemeClr val="tx1"/>
                </a:solidFill>
              </a:ln>
              <a:effectLst/>
            </c:spPr>
            <c:extLst>
              <c:ext xmlns:c16="http://schemas.microsoft.com/office/drawing/2014/chart" uri="{C3380CC4-5D6E-409C-BE32-E72D297353CC}">
                <c16:uniqueId val="{0000001A-3DB1-9E43-920E-3C6195AE9E91}"/>
              </c:ext>
            </c:extLst>
          </c:dPt>
          <c:dPt>
            <c:idx val="1"/>
            <c:invertIfNegative val="0"/>
            <c:bubble3D val="0"/>
            <c:spPr>
              <a:noFill/>
              <a:ln w="15875">
                <a:solidFill>
                  <a:schemeClr val="tx1"/>
                </a:solidFill>
              </a:ln>
              <a:effectLst/>
            </c:spPr>
            <c:extLst>
              <c:ext xmlns:c16="http://schemas.microsoft.com/office/drawing/2014/chart" uri="{C3380CC4-5D6E-409C-BE32-E72D297353CC}">
                <c16:uniqueId val="{0000001C-3DB1-9E43-920E-3C6195AE9E91}"/>
              </c:ext>
            </c:extLst>
          </c:dPt>
          <c:dPt>
            <c:idx val="2"/>
            <c:invertIfNegative val="0"/>
            <c:bubble3D val="0"/>
            <c:spPr>
              <a:noFill/>
              <a:ln w="15875">
                <a:solidFill>
                  <a:schemeClr val="tx1"/>
                </a:solidFill>
              </a:ln>
              <a:effectLst/>
            </c:spPr>
            <c:extLst>
              <c:ext xmlns:c16="http://schemas.microsoft.com/office/drawing/2014/chart" uri="{C3380CC4-5D6E-409C-BE32-E72D297353CC}">
                <c16:uniqueId val="{0000001E-3DB1-9E43-920E-3C6195AE9E91}"/>
              </c:ext>
            </c:extLst>
          </c:dPt>
          <c:dPt>
            <c:idx val="3"/>
            <c:invertIfNegative val="0"/>
            <c:bubble3D val="0"/>
            <c:spPr>
              <a:noFill/>
              <a:ln w="15875">
                <a:solidFill>
                  <a:schemeClr val="tx1"/>
                </a:solidFill>
              </a:ln>
              <a:effectLst/>
            </c:spPr>
            <c:extLst>
              <c:ext xmlns:c16="http://schemas.microsoft.com/office/drawing/2014/chart" uri="{C3380CC4-5D6E-409C-BE32-E72D297353CC}">
                <c16:uniqueId val="{00000020-3DB1-9E43-920E-3C6195AE9E91}"/>
              </c:ext>
            </c:extLst>
          </c:dPt>
          <c:dPt>
            <c:idx val="4"/>
            <c:invertIfNegative val="0"/>
            <c:bubble3D val="0"/>
            <c:spPr>
              <a:noFill/>
              <a:ln w="15875">
                <a:solidFill>
                  <a:schemeClr val="tx1"/>
                </a:solidFill>
              </a:ln>
              <a:effectLst/>
            </c:spPr>
            <c:extLst>
              <c:ext xmlns:c16="http://schemas.microsoft.com/office/drawing/2014/chart" uri="{C3380CC4-5D6E-409C-BE32-E72D297353CC}">
                <c16:uniqueId val="{00000022-3DB1-9E43-920E-3C6195AE9E91}"/>
              </c:ext>
            </c:extLst>
          </c:dPt>
          <c:dPt>
            <c:idx val="5"/>
            <c:invertIfNegative val="0"/>
            <c:bubble3D val="0"/>
            <c:spPr>
              <a:noFill/>
              <a:ln w="15875">
                <a:solidFill>
                  <a:schemeClr val="tx1"/>
                </a:solidFill>
              </a:ln>
              <a:effectLst/>
            </c:spPr>
            <c:extLst>
              <c:ext xmlns:c16="http://schemas.microsoft.com/office/drawing/2014/chart" uri="{C3380CC4-5D6E-409C-BE32-E72D297353CC}">
                <c16:uniqueId val="{00000024-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Sheet1!$F$6:$F$11</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31-3DB1-9E43-920E-3C6195AE9E91}"/>
            </c:ext>
          </c:extLst>
        </c:ser>
        <c:dLbls>
          <c:showLegendKey val="0"/>
          <c:showVal val="0"/>
          <c:showCatName val="0"/>
          <c:showSerName val="0"/>
          <c:showPercent val="0"/>
          <c:showBubbleSize val="0"/>
        </c:dLbls>
        <c:gapWidth val="100"/>
        <c:overlap val="100"/>
        <c:axId val="688103712"/>
        <c:axId val="687965488"/>
      </c:barChart>
      <c:catAx>
        <c:axId val="68810371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7965488"/>
        <c:crosses val="autoZero"/>
        <c:auto val="1"/>
        <c:lblAlgn val="ctr"/>
        <c:lblOffset val="100"/>
        <c:noMultiLvlLbl val="0"/>
      </c:catAx>
      <c:valAx>
        <c:axId val="687965488"/>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810371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1447944006999"/>
          <c:y val="8.928514873086979E-2"/>
          <c:w val="0.74619663167104122"/>
          <c:h val="0.48460082133644872"/>
        </c:manualLayout>
      </c:layout>
      <c:barChart>
        <c:barDir val="col"/>
        <c:grouping val="stacked"/>
        <c:varyColors val="0"/>
        <c:ser>
          <c:idx val="0"/>
          <c:order val="0"/>
          <c:spPr>
            <a:solidFill>
              <a:schemeClr val="accent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2-C2BE-B648-9698-7ADAADFE1BB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5-C2BE-B648-9698-7ADAADFE1BB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3-C2BE-B648-9698-7ADAADFE1BB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6-C2BE-B648-9698-7ADAADFE1BB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4-C2BE-B648-9698-7ADAADFE1BB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C2BE-B648-9698-7ADAADFE1BB8}"/>
              </c:ext>
            </c:extLst>
          </c:dPt>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Sheet1!$E$12:$E$17</c:f>
              <c:numCache>
                <c:formatCode>General</c:formatCode>
                <c:ptCount val="6"/>
                <c:pt idx="0">
                  <c:v>44</c:v>
                </c:pt>
                <c:pt idx="1">
                  <c:v>8.8000000000000007</c:v>
                </c:pt>
                <c:pt idx="2">
                  <c:v>6.2857142860000002</c:v>
                </c:pt>
                <c:pt idx="3">
                  <c:v>2.8229166669999999</c:v>
                </c:pt>
                <c:pt idx="4">
                  <c:v>4.2832298140000002</c:v>
                </c:pt>
                <c:pt idx="5">
                  <c:v>2.8229166669999999</c:v>
                </c:pt>
              </c:numCache>
            </c:numRef>
          </c:val>
          <c:extLst>
            <c:ext xmlns:c16="http://schemas.microsoft.com/office/drawing/2014/chart" uri="{C3380CC4-5D6E-409C-BE32-E72D297353CC}">
              <c16:uniqueId val="{00000000-C2BE-B648-9698-7ADAADFE1BB8}"/>
            </c:ext>
          </c:extLst>
        </c:ser>
        <c:ser>
          <c:idx val="1"/>
          <c:order val="1"/>
          <c:spPr>
            <a:solidFill>
              <a:schemeClr val="accent2"/>
            </a:solidFill>
            <a:ln>
              <a:noFill/>
            </a:ln>
            <a:effectLst/>
          </c:spPr>
          <c:invertIfNegative val="0"/>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Sheet1!$F$12:$F$17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C2BE-B648-9698-7ADAADFE1BB8}"/>
            </c:ext>
          </c:extLst>
        </c:ser>
        <c:dLbls>
          <c:showLegendKey val="0"/>
          <c:showVal val="0"/>
          <c:showCatName val="0"/>
          <c:showSerName val="0"/>
          <c:showPercent val="0"/>
          <c:showBubbleSize val="0"/>
        </c:dLbls>
        <c:gapWidth val="150"/>
        <c:overlap val="100"/>
        <c:axId val="409304272"/>
        <c:axId val="409305920"/>
      </c:barChart>
      <c:catAx>
        <c:axId val="4093042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5920"/>
        <c:crosses val="autoZero"/>
        <c:auto val="1"/>
        <c:lblAlgn val="ctr"/>
        <c:lblOffset val="100"/>
        <c:noMultiLvlLbl val="0"/>
      </c:catAx>
      <c:valAx>
        <c:axId val="40930592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42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3501366925"/>
          <c:y val="6.4649230003439612E-2"/>
          <c:w val="0.80424800388221529"/>
          <c:h val="0.49344911443154588"/>
        </c:manualLayout>
      </c:layout>
      <c:barChart>
        <c:barDir val="col"/>
        <c:grouping val="clustered"/>
        <c:varyColors val="0"/>
        <c:ser>
          <c:idx val="0"/>
          <c:order val="0"/>
          <c:spPr>
            <a:solidFill>
              <a:schemeClr val="bg2">
                <a:lumMod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87C9-3E4F-B747-9D37129C782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87C9-3E4F-B747-9D37129C782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87C9-3E4F-B747-9D37129C782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87C9-3E4F-B747-9D37129C782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87C9-3E4F-B747-9D37129C782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87C9-3E4F-B747-9D37129C7828}"/>
              </c:ext>
            </c:extLst>
          </c:dPt>
          <c:cat>
            <c:multiLvlStrRef>
              <c:f>Sheet2!$C$14:$D$19</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Sheet2!$E$14:$E$19</c:f>
              <c:numCache>
                <c:formatCode>General</c:formatCode>
                <c:ptCount val="6"/>
                <c:pt idx="0">
                  <c:v>30.027999999999999</c:v>
                </c:pt>
                <c:pt idx="1">
                  <c:v>1.563958333</c:v>
                </c:pt>
                <c:pt idx="2">
                  <c:v>5.3620048269999998</c:v>
                </c:pt>
                <c:pt idx="3">
                  <c:v>0.78197916670000001</c:v>
                </c:pt>
                <c:pt idx="4">
                  <c:v>5.360004827</c:v>
                </c:pt>
                <c:pt idx="5">
                  <c:v>0.78197916670000001</c:v>
                </c:pt>
              </c:numCache>
            </c:numRef>
          </c:val>
          <c:extLst>
            <c:ext xmlns:c16="http://schemas.microsoft.com/office/drawing/2014/chart" uri="{C3380CC4-5D6E-409C-BE32-E72D297353CC}">
              <c16:uniqueId val="{00000012-87C9-3E4F-B747-9D37129C7828}"/>
            </c:ext>
          </c:extLst>
        </c:ser>
        <c:dLbls>
          <c:showLegendKey val="0"/>
          <c:showVal val="0"/>
          <c:showCatName val="0"/>
          <c:showSerName val="0"/>
          <c:showPercent val="0"/>
          <c:showBubbleSize val="0"/>
        </c:dLbls>
        <c:gapWidth val="100"/>
        <c:overlap val="-27"/>
        <c:axId val="1876036816"/>
        <c:axId val="1876271296"/>
      </c:barChart>
      <c:catAx>
        <c:axId val="187603681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876271296"/>
        <c:crossesAt val="0.1"/>
        <c:auto val="1"/>
        <c:lblAlgn val="ctr"/>
        <c:lblOffset val="0"/>
        <c:noMultiLvlLbl val="0"/>
      </c:catAx>
      <c:valAx>
        <c:axId val="187627129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orbel" panose="020B0503020204020204" pitchFamily="34" charset="0"/>
                <a:ea typeface="+mn-ea"/>
                <a:cs typeface="+mn-cs"/>
              </a:defRPr>
            </a:pPr>
            <a:endParaRPr lang="en-US"/>
          </a:p>
        </c:txPr>
        <c:crossAx val="1876036816"/>
        <c:crosses val="autoZero"/>
        <c:crossBetween val="between"/>
        <c:minorUnit val="1"/>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orbel" panose="020B05030202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2295956894479"/>
          <c:y val="5.5929350146776954E-2"/>
          <c:w val="0.8145753958998555"/>
          <c:h val="0.47953271249220975"/>
        </c:manualLayout>
      </c:layout>
      <c:barChart>
        <c:barDir val="col"/>
        <c:grouping val="clustered"/>
        <c:varyColors val="0"/>
        <c:ser>
          <c:idx val="0"/>
          <c:order val="0"/>
          <c:tx>
            <c:strRef>
              <c:f>Sheet2!$E$7</c:f>
              <c:strCache>
                <c:ptCount val="1"/>
                <c:pt idx="0">
                  <c:v>Time</c:v>
                </c:pt>
              </c:strCache>
            </c:strRef>
          </c:tx>
          <c:spPr>
            <a:solidFill>
              <a:schemeClr val="tx1">
                <a:lumMod val="50000"/>
                <a:lumOff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7AED-5E46-ABF0-332E1B93EE8A}"/>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7AED-5E46-ABF0-332E1B93EE8A}"/>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7AED-5E46-ABF0-332E1B93EE8A}"/>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7AED-5E46-ABF0-332E1B93EE8A}"/>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7AED-5E46-ABF0-332E1B93EE8A}"/>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7AED-5E46-ABF0-332E1B93EE8A}"/>
              </c:ext>
            </c:extLst>
          </c:dPt>
          <c:cat>
            <c:multiLvlStrRef>
              <c:f>Sheet2!$C$8:$D$13</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Sheet2!$E$8:$E$13</c:f>
              <c:numCache>
                <c:formatCode>General</c:formatCode>
                <c:ptCount val="6"/>
                <c:pt idx="0">
                  <c:v>34.840000000000003</c:v>
                </c:pt>
                <c:pt idx="1">
                  <c:v>1.55375</c:v>
                </c:pt>
                <c:pt idx="2">
                  <c:v>22.55</c:v>
                </c:pt>
                <c:pt idx="3">
                  <c:v>0.77687499999999998</c:v>
                </c:pt>
                <c:pt idx="4">
                  <c:v>21.72</c:v>
                </c:pt>
                <c:pt idx="5">
                  <c:v>0.77687499999999998</c:v>
                </c:pt>
              </c:numCache>
            </c:numRef>
          </c:val>
          <c:extLst>
            <c:ext xmlns:c16="http://schemas.microsoft.com/office/drawing/2014/chart" uri="{C3380CC4-5D6E-409C-BE32-E72D297353CC}">
              <c16:uniqueId val="{0000000C-7AED-5E46-ABF0-332E1B93EE8A}"/>
            </c:ext>
          </c:extLst>
        </c:ser>
        <c:dLbls>
          <c:showLegendKey val="0"/>
          <c:showVal val="0"/>
          <c:showCatName val="0"/>
          <c:showSerName val="0"/>
          <c:showPercent val="0"/>
          <c:showBubbleSize val="0"/>
        </c:dLbls>
        <c:gapWidth val="100"/>
        <c:overlap val="-27"/>
        <c:axId val="1390905183"/>
        <c:axId val="1391219183"/>
      </c:barChart>
      <c:catAx>
        <c:axId val="1390905183"/>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0"/>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391219183"/>
        <c:crossesAt val="0.1"/>
        <c:auto val="1"/>
        <c:lblAlgn val="ctr"/>
        <c:lblOffset val="110"/>
        <c:noMultiLvlLbl val="0"/>
      </c:catAx>
      <c:valAx>
        <c:axId val="1391219183"/>
        <c:scaling>
          <c:logBase val="10"/>
          <c:orientation val="minMax"/>
          <c:max val="100"/>
          <c:min val="0.1"/>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0905183"/>
        <c:crosses val="autoZero"/>
        <c:crossBetween val="between"/>
        <c:min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0.11545307375635977"/>
          <c:w val="0.92049808706531777"/>
          <c:h val="0.720672916509703"/>
        </c:manualLayout>
      </c:layout>
      <c:barChart>
        <c:barDir val="col"/>
        <c:grouping val="clustered"/>
        <c:varyColors val="0"/>
        <c:ser>
          <c:idx val="0"/>
          <c:order val="0"/>
          <c:tx>
            <c:strRef>
              <c:f>'main-result-sweep-inputs'!$J$42</c:f>
              <c:strCache>
                <c:ptCount val="1"/>
                <c:pt idx="0">
                  <c:v>P-Opt</c:v>
                </c:pt>
              </c:strCache>
            </c:strRef>
          </c:tx>
          <c:spPr>
            <a:solidFill>
              <a:schemeClr val="accent3">
                <a:lumMod val="50000"/>
              </a:schemeClr>
            </a:solidFill>
            <a:ln w="15875">
              <a:solidFill>
                <a:schemeClr val="tx1"/>
              </a:solidFill>
            </a:ln>
            <a:effectLst/>
          </c:spPr>
          <c:invertIfNegative val="0"/>
          <c:cat>
            <c:strRef>
              <c:f>'main-result-sweep-inputs'!$K$41:$N$41</c:f>
              <c:strCache>
                <c:ptCount val="4"/>
                <c:pt idx="0">
                  <c:v>CAMI-L</c:v>
                </c:pt>
                <c:pt idx="1">
                  <c:v>CAMI-M</c:v>
                </c:pt>
                <c:pt idx="2">
                  <c:v>CAMI-H</c:v>
                </c:pt>
                <c:pt idx="3">
                  <c:v>GMean</c:v>
                </c:pt>
              </c:strCache>
            </c:strRef>
          </c:cat>
          <c:val>
            <c:numRef>
              <c:f>'main-result-sweep-inputs'!$K$42:$N$42</c:f>
              <c:numCache>
                <c:formatCode>General</c:formatCode>
                <c:ptCount val="4"/>
                <c:pt idx="0">
                  <c:v>0.99999999810450313</c:v>
                </c:pt>
                <c:pt idx="1">
                  <c:v>0.99999999822560204</c:v>
                </c:pt>
                <c:pt idx="2">
                  <c:v>1</c:v>
                </c:pt>
                <c:pt idx="3">
                  <c:v>0.99999999877670176</c:v>
                </c:pt>
              </c:numCache>
            </c:numRef>
          </c:val>
          <c:extLst>
            <c:ext xmlns:c16="http://schemas.microsoft.com/office/drawing/2014/chart" uri="{C3380CC4-5D6E-409C-BE32-E72D297353CC}">
              <c16:uniqueId val="{00000000-FA25-B341-B270-4020DDDD63F4}"/>
            </c:ext>
          </c:extLst>
        </c:ser>
        <c:ser>
          <c:idx val="1"/>
          <c:order val="1"/>
          <c:tx>
            <c:strRef>
              <c:f>'main-result-sweep-inputs'!$J$43</c:f>
              <c:strCache>
                <c:ptCount val="1"/>
                <c:pt idx="0">
                  <c:v>A-Opt</c:v>
                </c:pt>
              </c:strCache>
            </c:strRef>
          </c:tx>
          <c:spPr>
            <a:solidFill>
              <a:srgbClr val="E7E6E6">
                <a:lumMod val="75000"/>
              </a:srgbClr>
            </a:solidFill>
            <a:ln w="15875">
              <a:solidFill>
                <a:schemeClr val="tx1"/>
              </a:solidFill>
            </a:ln>
            <a:effectLst/>
          </c:spPr>
          <c:invertIfNegative val="0"/>
          <c:cat>
            <c:strRef>
              <c:f>'main-result-sweep-inputs'!$K$41:$N$41</c:f>
              <c:strCache>
                <c:ptCount val="4"/>
                <c:pt idx="0">
                  <c:v>CAMI-L</c:v>
                </c:pt>
                <c:pt idx="1">
                  <c:v>CAMI-M</c:v>
                </c:pt>
                <c:pt idx="2">
                  <c:v>CAMI-H</c:v>
                </c:pt>
                <c:pt idx="3">
                  <c:v>GMean</c:v>
                </c:pt>
              </c:strCache>
            </c:strRef>
          </c:cat>
          <c:val>
            <c:numRef>
              <c:f>'main-result-sweep-inputs'!$K$43:$N$43</c:f>
              <c:numCache>
                <c:formatCode>General</c:formatCode>
                <c:ptCount val="4"/>
                <c:pt idx="0">
                  <c:v>0.3835967636967928</c:v>
                </c:pt>
                <c:pt idx="1">
                  <c:v>0.29101259912289312</c:v>
                </c:pt>
                <c:pt idx="2">
                  <c:v>0.31974006594307702</c:v>
                </c:pt>
                <c:pt idx="3">
                  <c:v>0.32925162632429655</c:v>
                </c:pt>
              </c:numCache>
            </c:numRef>
          </c:val>
          <c:extLst>
            <c:ext xmlns:c16="http://schemas.microsoft.com/office/drawing/2014/chart" uri="{C3380CC4-5D6E-409C-BE32-E72D297353CC}">
              <c16:uniqueId val="{00000001-FA25-B341-B270-4020DDDD63F4}"/>
            </c:ext>
          </c:extLst>
        </c:ser>
        <c:ser>
          <c:idx val="6"/>
          <c:order val="2"/>
          <c:tx>
            <c:strRef>
              <c:f>'main-result-sweep-inputs'!$J$48</c:f>
              <c:strCache>
                <c:ptCount val="1"/>
                <c:pt idx="0">
                  <c:v>MS</c:v>
                </c:pt>
              </c:strCache>
            </c:strRef>
          </c:tx>
          <c:spPr>
            <a:solidFill>
              <a:srgbClr val="70AD47">
                <a:lumMod val="20000"/>
                <a:lumOff val="80000"/>
              </a:srgbClr>
            </a:solidFill>
            <a:ln w="15875">
              <a:solidFill>
                <a:sysClr val="windowText" lastClr="000000"/>
              </a:solidFill>
            </a:ln>
            <a:effectLst/>
          </c:spPr>
          <c:invertIfNegative val="0"/>
          <c:cat>
            <c:strRef>
              <c:f>'main-result-sweep-inputs'!$K$41:$N$41</c:f>
              <c:strCache>
                <c:ptCount val="4"/>
                <c:pt idx="0">
                  <c:v>CAMI-L</c:v>
                </c:pt>
                <c:pt idx="1">
                  <c:v>CAMI-M</c:v>
                </c:pt>
                <c:pt idx="2">
                  <c:v>CAMI-H</c:v>
                </c:pt>
                <c:pt idx="3">
                  <c:v>GMean</c:v>
                </c:pt>
              </c:strCache>
            </c:strRef>
          </c:cat>
          <c:val>
            <c:numRef>
              <c:f>'main-result-sweep-inputs'!$K$48:$N$48</c:f>
              <c:numCache>
                <c:formatCode>General</c:formatCode>
                <c:ptCount val="4"/>
                <c:pt idx="0">
                  <c:v>2.6616608657722005</c:v>
                </c:pt>
                <c:pt idx="1">
                  <c:v>3.6664243098156817</c:v>
                </c:pt>
                <c:pt idx="2">
                  <c:v>6.5218270392284161</c:v>
                </c:pt>
                <c:pt idx="3">
                  <c:v>3.9925917650750353</c:v>
                </c:pt>
              </c:numCache>
            </c:numRef>
          </c:val>
          <c:extLst>
            <c:ext xmlns:c16="http://schemas.microsoft.com/office/drawing/2014/chart" uri="{C3380CC4-5D6E-409C-BE32-E72D297353CC}">
              <c16:uniqueId val="{00000006-FA25-B341-B270-4020DDDD63F4}"/>
            </c:ext>
          </c:extLst>
        </c:ser>
        <c:dLbls>
          <c:showLegendKey val="0"/>
          <c:showVal val="0"/>
          <c:showCatName val="0"/>
          <c:showSerName val="0"/>
          <c:showPercent val="0"/>
          <c:showBubbleSize val="0"/>
        </c:dLbls>
        <c:gapWidth val="100"/>
        <c:axId val="1482212447"/>
        <c:axId val="1482607263"/>
      </c:barChart>
      <c:catAx>
        <c:axId val="148221244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482607263"/>
        <c:crosses val="autoZero"/>
        <c:auto val="1"/>
        <c:lblAlgn val="ctr"/>
        <c:lblOffset val="100"/>
        <c:noMultiLvlLbl val="0"/>
      </c:catAx>
      <c:valAx>
        <c:axId val="1482607263"/>
        <c:scaling>
          <c:orientation val="minMax"/>
          <c:max val="7"/>
        </c:scaling>
        <c:delete val="1"/>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crossAx val="1482212447"/>
        <c:crosses val="autoZero"/>
        <c:crossBetween val="between"/>
        <c:majorUnit val="1"/>
      </c:valAx>
      <c:spPr>
        <a:noFill/>
        <a:ln w="15875">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86992707574137"/>
          <c:y val="0.10317777962036945"/>
          <c:w val="0.85448975838048125"/>
          <c:h val="0.71761906508317175"/>
        </c:manualLayout>
      </c:layout>
      <c:barChart>
        <c:barDir val="col"/>
        <c:grouping val="clustered"/>
        <c:varyColors val="0"/>
        <c:ser>
          <c:idx val="0"/>
          <c:order val="0"/>
          <c:tx>
            <c:strRef>
              <c:f>'main-result-sweep-inputs'!$J$34</c:f>
              <c:strCache>
                <c:ptCount val="1"/>
                <c:pt idx="0">
                  <c:v>P-Opt</c:v>
                </c:pt>
              </c:strCache>
            </c:strRef>
          </c:tx>
          <c:spPr>
            <a:solidFill>
              <a:schemeClr val="accent3">
                <a:lumMod val="50000"/>
              </a:schemeClr>
            </a:solidFill>
            <a:ln w="15875">
              <a:solidFill>
                <a:schemeClr val="tx1"/>
              </a:solidFill>
            </a:ln>
            <a:effectLst/>
          </c:spPr>
          <c:invertIfNegative val="0"/>
          <c:cat>
            <c:strRef>
              <c:f>'main-result-sweep-inputs'!$K$33:$N$33</c:f>
              <c:strCache>
                <c:ptCount val="4"/>
                <c:pt idx="0">
                  <c:v>CAMI-L</c:v>
                </c:pt>
                <c:pt idx="1">
                  <c:v>CAMI-M</c:v>
                </c:pt>
                <c:pt idx="2">
                  <c:v>CAMI-H</c:v>
                </c:pt>
                <c:pt idx="3">
                  <c:v>GMean</c:v>
                </c:pt>
              </c:strCache>
            </c:strRef>
          </c:cat>
          <c:val>
            <c:numRef>
              <c:f>'main-result-sweep-inputs'!$K$34:$N$34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B4BF-E343-BA74-BD9A30509537}"/>
            </c:ext>
          </c:extLst>
        </c:ser>
        <c:ser>
          <c:idx val="1"/>
          <c:order val="1"/>
          <c:tx>
            <c:strRef>
              <c:f>'main-result-sweep-inputs'!$J$35</c:f>
              <c:strCache>
                <c:ptCount val="1"/>
                <c:pt idx="0">
                  <c:v>A-Opt</c:v>
                </c:pt>
              </c:strCache>
            </c:strRef>
          </c:tx>
          <c:spPr>
            <a:solidFill>
              <a:srgbClr val="E7E6E6">
                <a:lumMod val="75000"/>
              </a:srgbClr>
            </a:solidFill>
            <a:ln w="15875">
              <a:solidFill>
                <a:schemeClr val="tx1"/>
              </a:solidFill>
            </a:ln>
            <a:effectLst/>
          </c:spPr>
          <c:invertIfNegative val="0"/>
          <c:cat>
            <c:strRef>
              <c:f>'main-result-sweep-inputs'!$K$33:$N$33</c:f>
              <c:strCache>
                <c:ptCount val="4"/>
                <c:pt idx="0">
                  <c:v>CAMI-L</c:v>
                </c:pt>
                <c:pt idx="1">
                  <c:v>CAMI-M</c:v>
                </c:pt>
                <c:pt idx="2">
                  <c:v>CAMI-H</c:v>
                </c:pt>
                <c:pt idx="3">
                  <c:v>GMean</c:v>
                </c:pt>
              </c:strCache>
            </c:strRef>
          </c:cat>
          <c:val>
            <c:numRef>
              <c:f>'main-result-sweep-inputs'!$K$35:$N$35</c:f>
              <c:numCache>
                <c:formatCode>General</c:formatCode>
                <c:ptCount val="4"/>
                <c:pt idx="0">
                  <c:v>0.43101117604194944</c:v>
                </c:pt>
                <c:pt idx="1">
                  <c:v>0.3892054209824598</c:v>
                </c:pt>
                <c:pt idx="2">
                  <c:v>0.35038535632254342</c:v>
                </c:pt>
                <c:pt idx="3">
                  <c:v>0.3888103225325622</c:v>
                </c:pt>
              </c:numCache>
            </c:numRef>
          </c:val>
          <c:extLst>
            <c:ext xmlns:c16="http://schemas.microsoft.com/office/drawing/2014/chart" uri="{C3380CC4-5D6E-409C-BE32-E72D297353CC}">
              <c16:uniqueId val="{00000001-B4BF-E343-BA74-BD9A30509537}"/>
            </c:ext>
          </c:extLst>
        </c:ser>
        <c:ser>
          <c:idx val="6"/>
          <c:order val="2"/>
          <c:tx>
            <c:strRef>
              <c:f>'main-result-sweep-inputs'!$J$40</c:f>
              <c:strCache>
                <c:ptCount val="1"/>
                <c:pt idx="0">
                  <c:v>MS</c:v>
                </c:pt>
              </c:strCache>
            </c:strRef>
          </c:tx>
          <c:spPr>
            <a:solidFill>
              <a:srgbClr val="70AD47">
                <a:lumMod val="20000"/>
                <a:lumOff val="80000"/>
              </a:srgbClr>
            </a:solidFill>
            <a:ln w="15875">
              <a:solidFill>
                <a:sysClr val="windowText" lastClr="000000"/>
              </a:solidFill>
            </a:ln>
            <a:effectLst/>
          </c:spPr>
          <c:invertIfNegative val="0"/>
          <c:cat>
            <c:strRef>
              <c:f>'main-result-sweep-inputs'!$K$33:$N$33</c:f>
              <c:strCache>
                <c:ptCount val="4"/>
                <c:pt idx="0">
                  <c:v>CAMI-L</c:v>
                </c:pt>
                <c:pt idx="1">
                  <c:v>CAMI-M</c:v>
                </c:pt>
                <c:pt idx="2">
                  <c:v>CAMI-H</c:v>
                </c:pt>
                <c:pt idx="3">
                  <c:v>GMean</c:v>
                </c:pt>
              </c:strCache>
            </c:strRef>
          </c:cat>
          <c:val>
            <c:numRef>
              <c:f>'main-result-sweep-inputs'!$K$40:$N$40</c:f>
              <c:numCache>
                <c:formatCode>General</c:formatCode>
                <c:ptCount val="4"/>
                <c:pt idx="0">
                  <c:v>5.3489373604272759</c:v>
                </c:pt>
                <c:pt idx="1">
                  <c:v>5.6406004275875681</c:v>
                </c:pt>
                <c:pt idx="2">
                  <c:v>6.3870588989342778</c:v>
                </c:pt>
                <c:pt idx="3">
                  <c:v>5.7760541542036146</c:v>
                </c:pt>
              </c:numCache>
            </c:numRef>
          </c:val>
          <c:extLst>
            <c:ext xmlns:c16="http://schemas.microsoft.com/office/drawing/2014/chart" uri="{C3380CC4-5D6E-409C-BE32-E72D297353CC}">
              <c16:uniqueId val="{00000006-B4BF-E343-BA74-BD9A30509537}"/>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481897247"/>
        <c:crosses val="autoZero"/>
        <c:auto val="1"/>
        <c:lblAlgn val="ctr"/>
        <c:lblOffset val="100"/>
        <c:noMultiLvlLbl val="0"/>
      </c:catAx>
      <c:valAx>
        <c:axId val="1481897247"/>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471198127"/>
        <c:crosses val="autoZero"/>
        <c:crossBetween val="between"/>
      </c:valAx>
      <c:spPr>
        <a:noFill/>
        <a:ln w="15875">
          <a:solidFill>
            <a:schemeClr val="tx1"/>
          </a:solidFill>
        </a:ln>
        <a:effectLst/>
      </c:spPr>
    </c:plotArea>
    <c:plotVisOnly val="1"/>
    <c:dispBlanksAs val="gap"/>
    <c:showDLblsOverMax val="0"/>
  </c:chart>
  <c:spPr>
    <a:noFill/>
    <a:ln w="15875">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3">
                <a:lumMod val="50000"/>
              </a:schemeClr>
            </a:solidFill>
            <a:ln w="15875">
              <a:solidFill>
                <a:schemeClr val="tx1"/>
              </a:solidFill>
            </a:ln>
            <a:effectLst/>
          </c:spPr>
          <c:invertIfNegative val="0"/>
          <c:cat>
            <c:strRef>
              <c:f>sieve!$B$24:$B$26</c:f>
              <c:strCache>
                <c:ptCount val="3"/>
                <c:pt idx="0">
                  <c:v>CAMI-L</c:v>
                </c:pt>
                <c:pt idx="1">
                  <c:v>CAMI-M</c:v>
                </c:pt>
                <c:pt idx="2">
                  <c:v>CAMI-H</c:v>
                </c:pt>
              </c:strCache>
            </c:strRef>
          </c:cat>
          <c:val>
            <c:numRef>
              <c:f>sieve!$C$24:$C$26</c:f>
              <c:numCache>
                <c:formatCode>General</c:formatCode>
                <c:ptCount val="3"/>
                <c:pt idx="0">
                  <c:v>1</c:v>
                </c:pt>
                <c:pt idx="1">
                  <c:v>1</c:v>
                </c:pt>
                <c:pt idx="2">
                  <c:v>1</c:v>
                </c:pt>
              </c:numCache>
            </c:numRef>
          </c:val>
          <c:extLst>
            <c:ext xmlns:c16="http://schemas.microsoft.com/office/drawing/2014/chart" uri="{C3380CC4-5D6E-409C-BE32-E72D297353CC}">
              <c16:uniqueId val="{00000000-5C9A-914A-AA7D-EC3A04BD38F6}"/>
            </c:ext>
          </c:extLst>
        </c:ser>
        <c:ser>
          <c:idx val="1"/>
          <c:order val="1"/>
          <c:spPr>
            <a:solidFill>
              <a:srgbClr val="B5ABCC"/>
            </a:solidFill>
            <a:ln w="15875">
              <a:solidFill>
                <a:schemeClr val="tx1"/>
              </a:solidFill>
            </a:ln>
            <a:effectLst/>
          </c:spPr>
          <c:invertIfNegative val="0"/>
          <c:cat>
            <c:strRef>
              <c:f>sieve!$B$24:$B$26</c:f>
              <c:strCache>
                <c:ptCount val="3"/>
                <c:pt idx="0">
                  <c:v>CAMI-L</c:v>
                </c:pt>
                <c:pt idx="1">
                  <c:v>CAMI-M</c:v>
                </c:pt>
                <c:pt idx="2">
                  <c:v>CAMI-H</c:v>
                </c:pt>
              </c:strCache>
            </c:strRef>
          </c:cat>
          <c:val>
            <c:numRef>
              <c:f>sieve!$D$24:$D$26</c:f>
              <c:numCache>
                <c:formatCode>General</c:formatCode>
                <c:ptCount val="3"/>
                <c:pt idx="0">
                  <c:v>4.8422208510883893</c:v>
                </c:pt>
                <c:pt idx="1">
                  <c:v>4.8446032869547722</c:v>
                </c:pt>
                <c:pt idx="2">
                  <c:v>5.059552539547937</c:v>
                </c:pt>
              </c:numCache>
            </c:numRef>
          </c:val>
          <c:extLst>
            <c:ext xmlns:c16="http://schemas.microsoft.com/office/drawing/2014/chart" uri="{C3380CC4-5D6E-409C-BE32-E72D297353CC}">
              <c16:uniqueId val="{00000001-5C9A-914A-AA7D-EC3A04BD38F6}"/>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481897247"/>
        <c:crosses val="autoZero"/>
        <c:auto val="1"/>
        <c:lblAlgn val="ctr"/>
        <c:lblOffset val="100"/>
        <c:noMultiLvlLbl val="0"/>
      </c:catAx>
      <c:valAx>
        <c:axId val="1481897247"/>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471198127"/>
        <c:crosses val="autoZero"/>
        <c:crossBetween val="between"/>
        <c:majorUnit val="2"/>
      </c:valAx>
      <c:spPr>
        <a:noFill/>
        <a:ln w="15875">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Reversed" id="25">
  <a:schemeClr val="accent5"/>
</cs:colorStyle>
</file>

<file path=ppt/charts/colors13.xml><?xml version="1.0" encoding="utf-8"?>
<cs:colorStyle xmlns:cs="http://schemas.microsoft.com/office/drawing/2012/chartStyle" xmlns:a="http://schemas.openxmlformats.org/drawingml/2006/main" meth="withinLinearReversed" id="25">
  <a:schemeClr val="accent5"/>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0.75236</cdr:x>
      <cdr:y>0.11689</cdr:y>
    </cdr:from>
    <cdr:to>
      <cdr:x>0.98778</cdr:x>
      <cdr:y>0.77344</cdr:y>
    </cdr:to>
    <cdr:sp macro="" textlink="">
      <cdr:nvSpPr>
        <cdr:cNvPr id="3" name="Rectangle 2">
          <a:extLst xmlns:a="http://schemas.openxmlformats.org/drawingml/2006/main">
            <a:ext uri="{FF2B5EF4-FFF2-40B4-BE49-F238E27FC236}">
              <a16:creationId xmlns:a16="http://schemas.microsoft.com/office/drawing/2014/main" id="{280A50E6-A245-C393-DA52-D49E9C605C87}"/>
            </a:ext>
          </a:extLst>
        </cdr:cNvPr>
        <cdr:cNvSpPr/>
      </cdr:nvSpPr>
      <cdr:spPr>
        <a:xfrm xmlns:a="http://schemas.openxmlformats.org/drawingml/2006/main">
          <a:off x="6171248" y="321108"/>
          <a:ext cx="1931098" cy="1803604"/>
        </a:xfrm>
        <a:prstGeom xmlns:a="http://schemas.openxmlformats.org/drawingml/2006/main" prst="rect">
          <a:avLst/>
        </a:prstGeom>
        <a:solidFill xmlns:a="http://schemas.openxmlformats.org/drawingml/2006/main">
          <a:schemeClr val="bg2">
            <a:lumMod val="50000"/>
            <a:alpha val="20000"/>
          </a:schemeClr>
        </a:solidFill>
        <a:ln xmlns:a="http://schemas.openxmlformats.org/drawingml/2006/main" w="1905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b="1">
            <a:solidFill>
              <a:schemeClr val="tx1"/>
            </a:solidFill>
            <a:latin typeface="Cambria" panose="020405030504060302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0.75236</cdr:x>
      <cdr:y>0.11689</cdr:y>
    </cdr:from>
    <cdr:to>
      <cdr:x>0.98778</cdr:x>
      <cdr:y>0.77344</cdr:y>
    </cdr:to>
    <cdr:sp macro="" textlink="">
      <cdr:nvSpPr>
        <cdr:cNvPr id="3" name="Rectangle 2">
          <a:extLst xmlns:a="http://schemas.openxmlformats.org/drawingml/2006/main">
            <a:ext uri="{FF2B5EF4-FFF2-40B4-BE49-F238E27FC236}">
              <a16:creationId xmlns:a16="http://schemas.microsoft.com/office/drawing/2014/main" id="{280A50E6-A245-C393-DA52-D49E9C605C87}"/>
            </a:ext>
          </a:extLst>
        </cdr:cNvPr>
        <cdr:cNvSpPr/>
      </cdr:nvSpPr>
      <cdr:spPr>
        <a:xfrm xmlns:a="http://schemas.openxmlformats.org/drawingml/2006/main">
          <a:off x="6171248" y="321108"/>
          <a:ext cx="1931098" cy="1803604"/>
        </a:xfrm>
        <a:prstGeom xmlns:a="http://schemas.openxmlformats.org/drawingml/2006/main" prst="rect">
          <a:avLst/>
        </a:prstGeom>
        <a:solidFill xmlns:a="http://schemas.openxmlformats.org/drawingml/2006/main">
          <a:schemeClr val="bg2">
            <a:lumMod val="50000"/>
            <a:alpha val="20000"/>
          </a:schemeClr>
        </a:solidFill>
        <a:ln xmlns:a="http://schemas.openxmlformats.org/drawingml/2006/main" w="1905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b="1">
            <a:solidFill>
              <a:schemeClr val="tx1"/>
            </a:solidFill>
            <a:latin typeface="Cambria" panose="020405030504060302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5/23/24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5/23/24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84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by thorough analysis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of mapping processes of reads with different properties and</a:t>
            </a:r>
            <a:r>
              <a:rPr lang="en-GB" sz="1200" i="0" kern="1200" dirty="0">
                <a:solidFill>
                  <a:schemeClr val="tx1"/>
                </a:solidFill>
                <a:effectLst/>
                <a:latin typeface="+mn-lt"/>
                <a:ea typeface="+mn-ea"/>
                <a:cs typeface="+mn-cs"/>
              </a:rPr>
              <a:t> different </a:t>
            </a:r>
            <a:r>
              <a:rPr lang="en-GB" sz="1200" i="1" kern="1200" dirty="0">
                <a:solidFill>
                  <a:schemeClr val="tx1"/>
                </a:solidFill>
                <a:effectLst/>
                <a:latin typeface="+mn-lt"/>
                <a:ea typeface="+mn-ea"/>
                <a:cs typeface="+mn-cs"/>
              </a:rPr>
              <a:t>degrees of genetic variation, we design two  low-cost in-storage filters</a:t>
            </a:r>
            <a:endParaRPr lang="en-GB" sz="1200" kern="1200" dirty="0">
              <a:solidFill>
                <a:schemeClr val="tx1"/>
              </a:solidFill>
              <a:effectLst/>
              <a:latin typeface="+mn-lt"/>
              <a:ea typeface="+mn-ea"/>
              <a:cs typeface="+mn-cs"/>
            </a:endParaRPr>
          </a:p>
          <a:p>
            <a:endParaRPr lang="en-GB" dirty="0"/>
          </a:p>
          <a:p>
            <a:r>
              <a:rPr lang="en-GB" b="1" dirty="0"/>
              <a:t>[CLICK]  </a:t>
            </a:r>
            <a:r>
              <a:rPr lang="en-GB" dirty="0"/>
              <a:t>1) </a:t>
            </a:r>
            <a:r>
              <a:rPr lang="en-GB" dirty="0" err="1"/>
              <a:t>GenStore</a:t>
            </a:r>
            <a:r>
              <a:rPr lang="en-GB" dirty="0"/>
              <a:t>-EM for filtering exactly-matching reads</a:t>
            </a:r>
          </a:p>
          <a:p>
            <a:endParaRPr lang="en-GB" dirty="0"/>
          </a:p>
          <a:p>
            <a:r>
              <a:rPr lang="en-GB" b="1" dirty="0"/>
              <a:t>[CLICK]  </a:t>
            </a:r>
            <a:r>
              <a:rPr lang="en-GB" dirty="0"/>
              <a:t>and 2) </a:t>
            </a:r>
            <a:r>
              <a:rPr lang="en-GB" dirty="0" err="1"/>
              <a:t>GenStore</a:t>
            </a:r>
            <a:r>
              <a:rPr lang="en-GB" dirty="0"/>
              <a:t>-NM for filtering most of the non-matching reads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6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26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-EM for a 22-GB short read set where 80% of reads exactly match some subsequence in the reference genome and can be filtered.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2.1× - 2.5×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software Base 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1.5× – 3.3×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chemeClr val="tx1"/>
                </a:solidFill>
              </a:rPr>
              <a:t>on average </a:t>
            </a:r>
            <a:r>
              <a:rPr lang="en-GB" sz="1200" b="0" dirty="0">
                <a:solidFill>
                  <a:srgbClr val="629B3C"/>
                </a:solidFill>
              </a:rPr>
              <a:t>3.92× energy reduction</a:t>
            </a:r>
            <a:endParaRPr lang="en-GB" sz="1200" b="0" dirty="0">
              <a:solidFill>
                <a:schemeClr val="tx1"/>
              </a:solidFill>
              <a:latin typeface="Corbel" panose="020B05030202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37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-NM for a 12-GB long read set with very high genetic variation compared the the reference genome where 99.7% of reads do not match any subsequence in the reference genome.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22.4× – 27.9× speedup compared to the software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6.8× – 19.2× speedup 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on average 27.2× energy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find area and power values of GenStore by synthesizing GenStore-EM and NM using 65nm technology node, </a:t>
            </a:r>
          </a:p>
          <a:p>
            <a:r>
              <a:rPr lang="en-GB" dirty="0"/>
              <a:t>A</a:t>
            </a:r>
            <a:r>
              <a:rPr lang="en-CH" dirty="0"/>
              <a:t>nd find that for an 8-channel SSD, the area of GS is 0.2 mm square and the power is 26.6 watts</a:t>
            </a:r>
          </a:p>
          <a:p>
            <a:r>
              <a:rPr lang="en-CH" dirty="0"/>
              <a:t>BY scaling the area to lower technology nodes, we observe that the area overhead of GS </a:t>
            </a:r>
            <a:r>
              <a:rPr lang="en-GB" dirty="0"/>
              <a:t>is 0.006% </a:t>
            </a:r>
            <a:r>
              <a:rPr lang="en-CH" dirty="0"/>
              <a:t> of an Intel processor and less than 9.5% of the </a:t>
            </a:r>
            <a:r>
              <a:rPr lang="en-GB" dirty="0"/>
              <a:t>of the three ARM processors in a SATA SSD controller.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9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6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61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40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98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9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8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is a very high-level overview of computing systems that consist of three main components, compute units, main memory, and storage devices. </a:t>
            </a:r>
            <a:r>
              <a:rPr lang="en-CH" b="1" dirty="0"/>
              <a:t>[Click]</a:t>
            </a:r>
          </a:p>
          <a:p>
            <a:endParaRPr lang="en-CH" b="1" dirty="0"/>
          </a:p>
          <a:p>
            <a:r>
              <a:rPr lang="en-CH" b="0" dirty="0"/>
              <a:t>To perform just simple bitwise operations, conventional systems must first read the massive entire data to the compute units throughout the memory hierarch. </a:t>
            </a:r>
            <a:r>
              <a:rPr lang="en-CH" b="1" dirty="0"/>
              <a:t>[Click] </a:t>
            </a:r>
          </a:p>
          <a:p>
            <a:endParaRPr lang="en-CH" b="1" dirty="0"/>
          </a:p>
          <a:p>
            <a:r>
              <a:rPr lang="en-CH" b="0" dirty="0"/>
              <a:t>If the target data resides in the storgage device, </a:t>
            </a:r>
            <a:r>
              <a:rPr lang="en-CH" b="1" dirty="0"/>
              <a:t>[Click]</a:t>
            </a:r>
            <a:r>
              <a:rPr lang="en-CH" b="0" dirty="0"/>
              <a:t> the relatively slow storage bandwidth becomes the main bottleneck in conventional systems.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1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In-storage processing leverages cute units inside the storage devices, </a:t>
            </a:r>
            <a:r>
              <a:rPr lang="en-CH" b="1" dirty="0"/>
              <a:t>[Cl</a:t>
            </a:r>
            <a:r>
              <a:rPr lang="en-CH" dirty="0"/>
              <a:t>omp</a:t>
            </a:r>
            <a:r>
              <a:rPr lang="en-CH" b="1" dirty="0"/>
              <a:t>ick] </a:t>
            </a:r>
            <a:r>
              <a:rPr lang="en-CH" b="0" dirty="0"/>
              <a:t>such as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48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Such as embedded core or FPGA to perform computation inside the storage </a:t>
            </a:r>
            <a:r>
              <a:rPr lang="en-CH" b="1" dirty="0"/>
              <a:t>[Click] </a:t>
            </a:r>
            <a:r>
              <a:rPr lang="en-CH" b="0" dirty="0"/>
              <a:t>and sends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52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Sends only the computation results. </a:t>
            </a:r>
            <a:r>
              <a:rPr lang="en-CH" b="1" dirty="0"/>
              <a:t>[Click]</a:t>
            </a:r>
          </a:p>
          <a:p>
            <a:endParaRPr lang="en-CH" dirty="0"/>
          </a:p>
          <a:p>
            <a:r>
              <a:rPr lang="en-CH" dirty="0"/>
              <a:t>This way, in-storage processing can significatnly mitigate the data movement by reducing external I/Os between the host and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31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in-storage processing also needs to read the massive data from underlying NAND flash chips, </a:t>
            </a:r>
            <a:r>
              <a:rPr lang="en-CH" b="1" dirty="0"/>
              <a:t>[Click] </a:t>
            </a:r>
            <a:r>
              <a:rPr lang="en-CH" b="0" dirty="0"/>
              <a:t>and SSD internal bandwidth is not that higher than the external bandwidth even in high-end NAND flash-based SSDs. </a:t>
            </a:r>
            <a:r>
              <a:rPr lang="en-CH" b="1" dirty="0"/>
              <a:t>[Click]</a:t>
            </a:r>
          </a:p>
          <a:p>
            <a:endParaRPr lang="en-CH" b="1" dirty="0"/>
          </a:p>
          <a:p>
            <a:r>
              <a:rPr lang="en-CH" dirty="0"/>
              <a:t>As a result, SSD internal I/Os become the new bottlenck in in-storage processing.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88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If we can perform computation inside NAND flash chips, </a:t>
            </a:r>
            <a:r>
              <a:rPr lang="en-CH" b="1" dirty="0"/>
              <a:t>[Click] </a:t>
            </a:r>
            <a:r>
              <a:rPr lang="en-CH" b="0" dirty="0"/>
              <a:t>it can reduce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23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It can reduce the internal data movement within the SSD by sending only the results to the flash controller and the host, </a:t>
            </a:r>
            <a:r>
              <a:rPr lang="en-CH" b="1" dirty="0"/>
              <a:t>[Click] </a:t>
            </a:r>
            <a:r>
              <a:rPr lang="en-CH" b="0" dirty="0"/>
              <a:t>thereby fundamentally mitigating the data movement from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210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6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42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Now let’s dive into the key ideas of Enhanced SLC-Mode Programming </a:t>
            </a:r>
            <a:r>
              <a:rPr lang="en-CH" b="1" dirty="0"/>
              <a:t>[Click] </a:t>
            </a:r>
            <a:r>
              <a:rPr lang="en-CH" b="0" dirty="0"/>
              <a:t>that elminiates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2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Eliminates raw bit errors in stored data. </a:t>
            </a:r>
            <a:r>
              <a:rPr lang="en-CH" b="1" dirty="0"/>
              <a:t>[Click]</a:t>
            </a:r>
          </a:p>
          <a:p>
            <a:endParaRPr lang="en-CH" b="1" dirty="0"/>
          </a:p>
          <a:p>
            <a:r>
              <a:rPr lang="en-CH" b="0" dirty="0"/>
              <a:t>The key idea is to program only a single bit per cell for the target data of computation, meaning that ESP trades storage density, </a:t>
            </a:r>
            <a:r>
              <a:rPr lang="en-CH" b="1" dirty="0"/>
              <a:t>[Click] </a:t>
            </a:r>
            <a:r>
              <a:rPr lang="en-CH" b="0" dirty="0"/>
              <a:t>and use more precise program-voltage control, meaning that it also trades program latency, </a:t>
            </a:r>
            <a:r>
              <a:rPr lang="en-CH" b="1" dirty="0"/>
              <a:t>[Click] </a:t>
            </a:r>
            <a:r>
              <a:rPr lang="en-CH" b="0" dirty="0"/>
              <a:t>to maximize the reliability margin between the program and erased states of flash cells. </a:t>
            </a:r>
            <a:r>
              <a:rPr lang="en-CH" b="1" dirty="0"/>
              <a:t>[Click]</a:t>
            </a:r>
          </a:p>
          <a:p>
            <a:endParaRPr lang="en-CH" b="1" dirty="0"/>
          </a:p>
          <a:p>
            <a:endParaRPr lang="en-CH" b="0" dirty="0"/>
          </a:p>
          <a:p>
            <a:endParaRPr lang="en-CH"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5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So, ESP enables reliable in-flash computation by trading storage density and program performance, </a:t>
            </a:r>
            <a:r>
              <a:rPr lang="en-CH" b="1" dirty="0"/>
              <a:t>[Click] </a:t>
            </a:r>
            <a:r>
              <a:rPr lang="en-CH" dirty="0"/>
              <a:t>but the overheads occur only for the target data of computation. </a:t>
            </a:r>
            <a:r>
              <a:rPr lang="en-CH" b="1" dirty="0"/>
              <a:t>[Click]</a:t>
            </a:r>
          </a:p>
          <a:p>
            <a:endParaRPr lang="en-CH" b="0" dirty="0"/>
          </a:p>
          <a:p>
            <a:endParaRPr lang="en-CH"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72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First, we conducted rigorous real-device characterization to validate the feasibility and reliability of Flash-Cosmos, </a:t>
            </a:r>
            <a:r>
              <a:rPr lang="en-CH" b="1" dirty="0"/>
              <a:t>[Click] </a:t>
            </a:r>
            <a:r>
              <a:rPr lang="en-CH" b="0" dirty="0"/>
              <a:t>using 160 3D NAND flash chips, </a:t>
            </a:r>
            <a:r>
              <a:rPr lang="en-CH" b="1" dirty="0"/>
              <a:t>[Click]</a:t>
            </a:r>
            <a:r>
              <a:rPr lang="en-CH" b="0" dirty="0"/>
              <a:t> considering the worst-case operation conditions. </a:t>
            </a:r>
            <a:r>
              <a:rPr lang="en-CH" b="1" dirty="0"/>
              <a:t>[Click]</a:t>
            </a:r>
          </a:p>
          <a:p>
            <a:endParaRPr lang="en-CH" b="1" dirty="0"/>
          </a:p>
          <a:p>
            <a:r>
              <a:rPr lang="en-CH" dirty="0"/>
              <a:t>We also performed system-level evaluation using the state-of-the-art SSD simulator, </a:t>
            </a:r>
            <a:r>
              <a:rPr lang="en-CH" b="1" dirty="0"/>
              <a:t>[Click] </a:t>
            </a:r>
            <a:r>
              <a:rPr lang="en-CH" b="0" dirty="0"/>
              <a:t>for three real-world applications that perform bulk bitwise operations on different numbers of operands. </a:t>
            </a:r>
            <a:r>
              <a:rPr lang="en-CH" b="1" dirty="0"/>
              <a:t>[Click]</a:t>
            </a:r>
          </a:p>
          <a:p>
            <a:endParaRPr lang="en-CH" b="1" dirty="0"/>
          </a:p>
          <a:p>
            <a:r>
              <a:rPr lang="en-CH" b="0" dirty="0"/>
              <a:t>We compared Flash-Cosmos against three baselines, a conventional system that uses a multi-core CPU, an in-storage processing system with an in-storage hardware accelerator, and a system that adopts the state-of-the-art in-flash processing mechanism to perform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639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655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a:spLocks noGrp="1" noRot="1" noChangeAspect="1"/>
          </p:cNvSpPr>
          <p:nvPr>
            <p:ph type="sldImg" idx="2"/>
          </p:nvPr>
        </p:nvSpPr>
        <p:spPr>
          <a:xfrm>
            <a:off x="1600200" y="1071563"/>
            <a:ext cx="3860800" cy="2895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notes"/>
          <p:cNvSpPr txBox="1">
            <a:spLocks noGrp="1"/>
          </p:cNvSpPr>
          <p:nvPr>
            <p:ph type="body" idx="1"/>
          </p:nvPr>
        </p:nvSpPr>
        <p:spPr>
          <a:xfrm>
            <a:off x="706183" y="4128203"/>
            <a:ext cx="5649459" cy="337762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Calibri"/>
              <a:buNone/>
            </a:pPr>
            <a:endParaRPr/>
          </a:p>
        </p:txBody>
      </p:sp>
      <p:sp>
        <p:nvSpPr>
          <p:cNvPr id="133" name="Google Shape;133;p1:notes"/>
          <p:cNvSpPr txBox="1">
            <a:spLocks noGrp="1"/>
          </p:cNvSpPr>
          <p:nvPr>
            <p:ph type="sldNum" idx="12"/>
          </p:nvPr>
        </p:nvSpPr>
        <p:spPr>
          <a:xfrm>
            <a:off x="4000067" y="8147693"/>
            <a:ext cx="3060124" cy="43039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de-CH"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49415"/>
                </a:solidFill>
                <a:ea typeface="Segoe UI Symbol" panose="020B0502040204020203" pitchFamily="34" charset="0"/>
                <a:cs typeface="Segoe UI Historic" panose="020B0502040204020203" pitchFamily="34" charset="0"/>
              </a:rPr>
              <a:t>Read mapping is the f</a:t>
            </a:r>
            <a:r>
              <a:rPr lang="en-US" sz="1200" b="0" dirty="0">
                <a:ea typeface="Segoe UI Symbol" panose="020B0502040204020203" pitchFamily="34" charset="0"/>
                <a:cs typeface="Segoe UI Historic" panose="020B0502040204020203" pitchFamily="34" charset="0"/>
              </a:rPr>
              <a:t>irst key step in genome sequence analysis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Segoe UI Symbol" panose="020B0502040204020203" pitchFamily="34" charset="0"/>
                <a:cs typeface="Segoe UI Historic" panose="020B0502040204020203" pitchFamily="34" charset="0"/>
              </a:rPr>
              <a:t>That </a:t>
            </a:r>
            <a:r>
              <a:rPr lang="en-US" sz="1200" dirty="0">
                <a:ea typeface="Segoe UI Symbol" panose="020B0502040204020203" pitchFamily="34" charset="0"/>
                <a:cs typeface="Segoe UI Historic" panose="020B0502040204020203" pitchFamily="34" charset="0"/>
              </a:rPr>
              <a:t>Aligns </a:t>
            </a:r>
            <a:r>
              <a:rPr lang="en-US" sz="1200" dirty="0">
                <a:solidFill>
                  <a:srgbClr val="00B050"/>
                </a:solidFill>
                <a:ea typeface="Segoe UI Symbol" panose="020B0502040204020203" pitchFamily="34" charset="0"/>
                <a:cs typeface="Segoe UI Historic" panose="020B0502040204020203" pitchFamily="34" charset="0"/>
              </a:rPr>
              <a:t>reads</a:t>
            </a:r>
            <a:r>
              <a:rPr lang="en-US" sz="1200" dirty="0">
                <a:ea typeface="Segoe UI Symbol" panose="020B0502040204020203" pitchFamily="34" charset="0"/>
                <a:cs typeface="Segoe UI Historic" panose="020B0502040204020203" pitchFamily="34" charset="0"/>
              </a:rPr>
              <a:t> to potential </a:t>
            </a:r>
            <a:r>
              <a:rPr lang="en-US" sz="1200" dirty="0">
                <a:solidFill>
                  <a:srgbClr val="00B050"/>
                </a:solidFill>
                <a:ea typeface="Segoe UI Symbol" panose="020B0502040204020203" pitchFamily="34" charset="0"/>
                <a:cs typeface="Segoe UI Historic" panose="020B0502040204020203" pitchFamily="34" charset="0"/>
              </a:rPr>
              <a:t>matching</a:t>
            </a:r>
            <a:r>
              <a:rPr lang="en-US" sz="1200" dirty="0">
                <a:ea typeface="Segoe UI Symbol" panose="020B0502040204020203" pitchFamily="34" charset="0"/>
                <a:cs typeface="Segoe UI Historic" panose="020B0502040204020203" pitchFamily="34" charset="0"/>
              </a:rPr>
              <a:t> </a:t>
            </a:r>
            <a:r>
              <a:rPr lang="en-US" sz="1200" dirty="0">
                <a:solidFill>
                  <a:srgbClr val="00B050"/>
                </a:solidFill>
                <a:ea typeface="Segoe UI Symbol" panose="020B0502040204020203" pitchFamily="34" charset="0"/>
                <a:cs typeface="Segoe UI Historic" panose="020B0502040204020203" pitchFamily="34" charset="0"/>
              </a:rPr>
              <a:t>locations</a:t>
            </a:r>
            <a:r>
              <a:rPr lang="en-US" sz="1200" dirty="0">
                <a:ea typeface="Segoe UI Symbol" panose="020B0502040204020203" pitchFamily="34" charset="0"/>
                <a:cs typeface="Segoe UI Historic" panose="020B0502040204020203" pitchFamily="34" charset="0"/>
              </a:rPr>
              <a:t> within the </a:t>
            </a:r>
            <a:r>
              <a:rPr lang="en-US" sz="1200" dirty="0">
                <a:solidFill>
                  <a:srgbClr val="00B050"/>
                </a:solidFill>
                <a:ea typeface="Segoe UI Symbol" panose="020B0502040204020203" pitchFamily="34" charset="0"/>
                <a:cs typeface="Segoe UI Historic" panose="020B0502040204020203" pitchFamily="34" charset="0"/>
              </a:rPr>
              <a:t>reference genome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a typeface="Segoe UI Symbol" panose="020B0502040204020203" pitchFamily="34" charset="0"/>
                <a:cs typeface="Segoe UI Historic" panose="020B0502040204020203" pitchFamily="34" charset="0"/>
              </a:rPr>
              <a:t>For each matching location, the </a:t>
            </a:r>
            <a:r>
              <a:rPr lang="en-US" sz="2200" dirty="0">
                <a:solidFill>
                  <a:srgbClr val="00B050"/>
                </a:solidFill>
                <a:ea typeface="Segoe UI Symbol" panose="020B0502040204020203" pitchFamily="34" charset="0"/>
                <a:cs typeface="Segoe UI Historic" panose="020B0502040204020203" pitchFamily="34" charset="0"/>
              </a:rPr>
              <a:t>alignment step</a:t>
            </a:r>
            <a:r>
              <a:rPr lang="en-US" sz="2200" dirty="0">
                <a:ea typeface="Segoe UI Symbol" panose="020B0502040204020203" pitchFamily="34" charset="0"/>
                <a:cs typeface="Segoe UI Historic" panose="020B0502040204020203" pitchFamily="34" charset="0"/>
              </a:rPr>
              <a:t> finds the degree of </a:t>
            </a:r>
            <a:r>
              <a:rPr lang="en-US" sz="2200" dirty="0">
                <a:solidFill>
                  <a:srgbClr val="00B050"/>
                </a:solidFill>
                <a:ea typeface="Segoe UI Symbol" panose="020B0502040204020203" pitchFamily="34" charset="0"/>
                <a:cs typeface="Segoe UI Historic" panose="020B0502040204020203" pitchFamily="34" charset="0"/>
              </a:rPr>
              <a:t>similarity between read and reference by calculating the alignment score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orbel" panose="020B0503020204020204" pitchFamily="34" charset="0"/>
              </a:rPr>
              <a:t>Calculating the alignment score requires </a:t>
            </a:r>
            <a:r>
              <a:rPr lang="en-GB" sz="1200" dirty="0">
                <a:solidFill>
                  <a:srgbClr val="E90404"/>
                </a:solidFill>
                <a:effectLst/>
                <a:latin typeface="Corbel" panose="020B0503020204020204" pitchFamily="34" charset="0"/>
              </a:rPr>
              <a:t>computationally-expensive</a:t>
            </a:r>
            <a:r>
              <a:rPr lang="en-GB" sz="1200" dirty="0">
                <a:effectLst/>
                <a:latin typeface="Corbel" panose="020B0503020204020204" pitchFamily="34" charset="0"/>
              </a:rPr>
              <a:t> </a:t>
            </a:r>
            <a:r>
              <a:rPr lang="en-GB" sz="1200" b="1" i="1" dirty="0">
                <a:solidFill>
                  <a:srgbClr val="00B0F0"/>
                </a:solidFill>
                <a:effectLst/>
                <a:latin typeface="Corbel" panose="020B0503020204020204" pitchFamily="34" charset="0"/>
              </a:rPr>
              <a:t>approximate string matching (ASM) </a:t>
            </a:r>
            <a:r>
              <a:rPr lang="en-GB" sz="1200" dirty="0">
                <a:effectLst/>
                <a:latin typeface="Corbel" panose="020B0503020204020204" pitchFamily="34" charset="0"/>
              </a:rPr>
              <a:t>to account for differences between reads and the reference genome.  [CLICK] </a:t>
            </a: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Segoe UI Symbol" panose="020B0502040204020203" pitchFamily="34"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Segoe UI Symbol" panose="020B0502040204020203" pitchFamily="34" charset="0"/>
              <a:cs typeface="Segoe UI Historic" panose="020B0502040204020203" pitchFamily="34" charset="0"/>
            </a:endParaRP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1498600" y="1200150"/>
            <a:ext cx="431800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731521" y="4620577"/>
            <a:ext cx="5852160" cy="3780473"/>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1"/>
          </a:p>
        </p:txBody>
      </p:sp>
      <p:sp>
        <p:nvSpPr>
          <p:cNvPr id="144" name="Google Shape;144;p2:notes"/>
          <p:cNvSpPr txBox="1">
            <a:spLocks noGrp="1"/>
          </p:cNvSpPr>
          <p:nvPr>
            <p:ph type="sldNum" idx="12"/>
          </p:nvPr>
        </p:nvSpPr>
        <p:spPr>
          <a:xfrm>
            <a:off x="4143588" y="9119476"/>
            <a:ext cx="3169920" cy="481726"/>
          </a:xfrm>
          <a:prstGeom prst="rect">
            <a:avLst/>
          </a:prstGeom>
          <a:noFill/>
          <a:ln>
            <a:noFill/>
          </a:ln>
        </p:spPr>
        <p:txBody>
          <a:bodyPr spcFirstLastPara="1" wrap="square" lIns="99075" tIns="49525" rIns="99075" bIns="495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CH"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Electrical Engineering and Information Technology student at TU Munich</a:t>
            </a:r>
          </a:p>
          <a:p>
            <a:r>
              <a:rPr lang="en-US" dirty="0"/>
              <a:t>Master Thesis with the SAFARI Research Group led by Prof. </a:t>
            </a:r>
            <a:r>
              <a:rPr lang="en-US" dirty="0" err="1"/>
              <a:t>Onur</a:t>
            </a:r>
            <a:r>
              <a:rPr lang="en-US" dirty="0"/>
              <a:t> </a:t>
            </a:r>
            <a:r>
              <a:rPr lang="en-US" dirty="0" err="1"/>
              <a:t>Mutlu</a:t>
            </a:r>
            <a:r>
              <a:rPr lang="en-US" dirty="0"/>
              <a:t> at ETH Zurich</a:t>
            </a:r>
          </a:p>
          <a:p>
            <a:r>
              <a:rPr lang="en-US" dirty="0"/>
              <a:t>The work I’ll present today is </a:t>
            </a:r>
            <a:r>
              <a:rPr lang="en-US" dirty="0" err="1"/>
              <a:t>RawGAINS</a:t>
            </a:r>
            <a:r>
              <a:rPr lang="en-US" dirty="0"/>
              <a:t> which stands for Raw Signal Genome Analysis In- and Near Storage. </a:t>
            </a:r>
            <a:r>
              <a:rPr lang="en-US" dirty="0" err="1"/>
              <a:t>RawGAINS</a:t>
            </a:r>
            <a:r>
              <a:rPr lang="en-US" dirty="0"/>
              <a:t> is a heterogeneous storage-centric processing system for Raw Signal Genome Analysis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17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by giving a short summary of the project before concluding</a:t>
            </a:r>
          </a:p>
          <a:p>
            <a:r>
              <a:rPr lang="en-US" dirty="0"/>
              <a:t>We identified that RSGA operates…</a:t>
            </a:r>
          </a:p>
          <a:p>
            <a:endParaRPr lang="en-US" dirty="0"/>
          </a:p>
          <a:p>
            <a:r>
              <a:rPr lang="en-US" dirty="0"/>
              <a:t>Therefore we formulated the goal to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37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54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some basics on hybrid storage systems. [CLICK] OVER here we show a typical HSS consisting of a fast-yet-small storage device and a slow-yet-large storage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[CLICK]The address space is divided into a number of logical pages (e.g. 4kib), which are assigned to an application.</a:t>
            </a:r>
          </a:p>
          <a:p>
            <a:endParaRPr lang="en-CH" dirty="0"/>
          </a:p>
          <a:p>
            <a:r>
              <a:rPr lang="en-GB" dirty="0"/>
              <a:t>[CLICK] The storage management layer in the OS orchestrates host I/O requests across heterogeneous devices, </a:t>
            </a:r>
          </a:p>
          <a:p>
            <a:endParaRPr lang="en-GB" dirty="0"/>
          </a:p>
          <a:p>
            <a:r>
              <a:rPr lang="en-GB" dirty="0"/>
              <a:t>[CLICK] the storage management layer also  manages data migration between the storage devices in an </a:t>
            </a:r>
            <a:r>
              <a:rPr lang="en-GB" sz="1200" dirty="0">
                <a:latin typeface="Calibri" panose="020F0502020204030204" pitchFamily="34" charset="0"/>
                <a:cs typeface="Calibri" panose="020F0502020204030204" pitchFamily="34" charset="0"/>
              </a:rPr>
              <a:t>Hybrid storage systems </a:t>
            </a:r>
            <a:r>
              <a:rPr lang="en-GB" dirty="0"/>
              <a:t>. Eviction usually moves infrequently access data </a:t>
            </a:r>
            <a:r>
              <a:rPr lang="en-GB" dirty="0" err="1"/>
              <a:t>fom</a:t>
            </a:r>
            <a:r>
              <a:rPr lang="en-GB" dirty="0"/>
              <a:t> the fast storage to the slow storage  or when the fast storage device is full. </a:t>
            </a:r>
          </a:p>
          <a:p>
            <a:r>
              <a:rPr lang="en-GB" dirty="0"/>
              <a:t>When data currently stored in the slow storage device is moved to the fast storage device, it is called promotion. Promotion is usually performed when a page in the slow storage device is accessed frequently.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 desirable policy has to effectively utilize the low latency characteristics of the fast device while making optimal use of its small capacity and should provide easy extensibility to a wide range of workloads and </a:t>
            </a:r>
            <a:r>
              <a:rPr lang="en-GB" sz="1200" dirty="0">
                <a:latin typeface="Calibri" panose="020F0502020204030204" pitchFamily="34" charset="0"/>
                <a:cs typeface="Calibri" panose="020F0502020204030204" pitchFamily="34" charset="0"/>
              </a:rPr>
              <a:t>Hybrid storage systems </a:t>
            </a:r>
            <a:r>
              <a:rPr lang="en-GB" dirty="0"/>
              <a:t> configurations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09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Therefore the performance of a hybrid storage system highly depends on the ability of the storage management layer to effectively manage diverse </a:t>
            </a:r>
            <a:r>
              <a:rPr lang="en-GB" dirty="0" err="1"/>
              <a:t>deviaces</a:t>
            </a:r>
            <a:r>
              <a:rPr lang="en-GB" dirty="0"/>
              <a:t> and workloads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02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two key shortcomings in prior data placement techniques that significantly limits their performance improvement</a:t>
            </a:r>
          </a:p>
          <a:p>
            <a:endParaRPr lang="en-US" dirty="0"/>
          </a:p>
          <a:p>
            <a:r>
              <a:rPr lang="en-US" dirty="0"/>
              <a:t>[CLICK] First, lack of </a:t>
            </a:r>
            <a:r>
              <a:rPr lang="en-US" sz="1200" b="1" dirty="0">
                <a:solidFill>
                  <a:srgbClr val="FFFF00"/>
                </a:solidFill>
                <a:latin typeface="Calibri" panose="020F0502020204030204" pitchFamily="34" charset="0"/>
                <a:cs typeface="Calibri" panose="020F0502020204030204" pitchFamily="34" charset="0"/>
              </a:rPr>
              <a:t>adaptivity </a:t>
            </a:r>
            <a:r>
              <a:rPr lang="en-US" dirty="0"/>
              <a:t> to both workload changes and</a:t>
            </a:r>
          </a:p>
          <a:p>
            <a:r>
              <a:rPr lang="en-US" dirty="0"/>
              <a:t>CLICK] </a:t>
            </a:r>
            <a:r>
              <a:rPr lang="en-US" sz="1200" b="1" dirty="0">
                <a:solidFill>
                  <a:srgbClr val="FFFF00"/>
                </a:solidFill>
                <a:latin typeface="Calibri" panose="020F0502020204030204" pitchFamily="34" charset="0"/>
                <a:cs typeface="Calibri" panose="020F0502020204030204" pitchFamily="34" charset="0"/>
              </a:rPr>
              <a:t>changes in device types and configurations</a:t>
            </a:r>
          </a:p>
          <a:p>
            <a:endParaRPr lang="en-US" dirty="0"/>
          </a:p>
          <a:p>
            <a:r>
              <a:rPr lang="en-US" dirty="0"/>
              <a:t>[CLICK] Second, Lack of extensibility: to more devices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07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design a </a:t>
            </a:r>
            <a:r>
              <a:rPr lang="en" sz="1200" b="1" kern="0" dirty="0">
                <a:solidFill>
                  <a:srgbClr val="000CFF"/>
                </a:solidFill>
                <a:ea typeface="Calibri"/>
                <a:cs typeface="Calibri"/>
                <a:sym typeface="Calibri"/>
              </a:rPr>
              <a:t>data-placement</a:t>
            </a:r>
            <a:r>
              <a:rPr lang="en-US" dirty="0"/>
              <a:t> mechanism that can provide </a:t>
            </a:r>
          </a:p>
          <a:p>
            <a:endParaRPr lang="en-US" dirty="0"/>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Adaptivity</a:t>
            </a:r>
            <a:r>
              <a:rPr lang="en-US" sz="1200" dirty="0">
                <a:latin typeface="Calibri" panose="020F0502020204030204" pitchFamily="34" charset="0"/>
                <a:cs typeface="Calibri" panose="020F0502020204030204" pitchFamily="34" charset="0"/>
              </a:rPr>
              <a:t>, by </a:t>
            </a:r>
            <a:r>
              <a:rPr lang="en-GB" sz="1200" b="1" dirty="0">
                <a:solidFill>
                  <a:srgbClr val="BF9000"/>
                </a:solidFill>
                <a:latin typeface="Calibri" panose="020F0502020204030204" pitchFamily="34" charset="0"/>
                <a:cs typeface="Calibri" panose="020F0502020204030204" pitchFamily="34" charset="0"/>
              </a:rPr>
              <a:t>continuously learning and adapting </a:t>
            </a:r>
            <a:r>
              <a:rPr lang="en-GB" sz="1200" dirty="0">
                <a:latin typeface="Calibri" panose="020F0502020204030204" pitchFamily="34" charset="0"/>
                <a:cs typeface="Calibri" panose="020F0502020204030204" pitchFamily="34" charset="0"/>
              </a:rPr>
              <a:t>to the</a:t>
            </a:r>
            <a:r>
              <a:rPr lang="en-GB" sz="12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800"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Easy </a:t>
            </a:r>
            <a:r>
              <a:rPr lang="en-GB" sz="1200" b="1" i="1" dirty="0">
                <a:solidFill>
                  <a:srgbClr val="C09000"/>
                </a:solidFill>
                <a:latin typeface="Calibri" panose="020F0502020204030204" pitchFamily="34" charset="0"/>
                <a:cs typeface="Calibri" panose="020F0502020204030204" pitchFamily="34" charset="0"/>
              </a:rPr>
              <a:t>extensibility </a:t>
            </a:r>
            <a:r>
              <a:rPr lang="en-GB" sz="1200" dirty="0">
                <a:latin typeface="Calibri" panose="020F0502020204030204" pitchFamily="34" charset="0"/>
                <a:cs typeface="Calibri" panose="020F0502020204030204" pitchFamily="34" charset="0"/>
              </a:rPr>
              <a:t>to incorporate a wide range of hybrid storage configurations.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35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this end, we propose Sibyl</a:t>
            </a:r>
          </a:p>
          <a:p>
            <a:r>
              <a:rPr lang="en-GB" dirty="0"/>
              <a:t>W</a:t>
            </a:r>
            <a:r>
              <a:rPr lang="en-CH" dirty="0"/>
              <a:t>hich formulates data placement in hybrid…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872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r>
              <a:rPr lang="en-US" dirty="0"/>
              <a:t>   </a:t>
            </a:r>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pPr marL="0" indent="0" algn="ctr">
              <a:buNone/>
            </a:pPr>
            <a:r>
              <a:rPr lang="en-US" dirty="0"/>
              <a:t>[CLICK] </a:t>
            </a:r>
            <a:r>
              <a:rPr lang="en-US" dirty="0">
                <a:latin typeface="Calibri" panose="020F0502020204030204" pitchFamily="34" charset="0"/>
                <a:cs typeface="Calibri" panose="020F0502020204030204" pitchFamily="34" charset="0"/>
              </a:rPr>
              <a:t>Agent’s goal is to find a policy where agent’s action in a given state leads to maximum reward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52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538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Sibyl, we formulate data-placement as a reinforcement learning problem.</a:t>
            </a:r>
          </a:p>
          <a:p>
            <a:endParaRPr lang="en-US" dirty="0"/>
          </a:p>
          <a:p>
            <a:r>
              <a:rPr lang="en-US" dirty="0"/>
              <a:t>[CLICK] Sibyl acts as the agent, while [CLICK] the hybrid storage subsystem acts as the environment.</a:t>
            </a:r>
          </a:p>
          <a:p>
            <a:r>
              <a:rPr lang="en-US" dirty="0"/>
              <a:t>[CLICK] Sibyl observes workload and system features from every storage request and use it as a state information to take a data placement action [CLICK]</a:t>
            </a:r>
          </a:p>
          <a:p>
            <a:endParaRPr lang="en-US" dirty="0"/>
          </a:p>
          <a:p>
            <a:r>
              <a:rPr lang="en-US" dirty="0"/>
              <a:t>[CLICK] For every data placement action, Sibyl receives a numerical reward that evaluates the effectiveness of the data placement decision</a:t>
            </a:r>
          </a:p>
          <a:p>
            <a:endParaRPr lang="en-US" dirty="0"/>
          </a:p>
          <a:p>
            <a:r>
              <a:rPr lang="en-US" dirty="0"/>
              <a:t>Now we will concretely define the state, action, and the reward for Sibyl.</a:t>
            </a:r>
          </a:p>
          <a:p>
            <a:endParaRPr lang="en-US" dirty="0"/>
          </a:p>
          <a:p>
            <a:endParaRPr lang="en-US" baseline="-25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94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we discuss the execution model for Sibyl. We implement sibyl in the the host OS. [CLICK] Where for every storage request Sibyl uses an RL decision thread to make [CLICK] data </a:t>
            </a:r>
            <a:r>
              <a:rPr lang="en-GB" dirty="0" err="1"/>
              <a:t>placemnet</a:t>
            </a:r>
            <a:r>
              <a:rPr lang="en-GB" dirty="0"/>
              <a: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uses another thread, [CLICK] called the RL training thread that works in the background. It keeps collecting information about Sibyl's state, action and reward, which uses this information to train a data placement policy. [CLICK] periodically we replace the RL decision thread policy with RL training thread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Our two-threaded implementation runs ASYNCHROUNOUS AND avoids that the training in RL training thread interrupts or delays data placement decisions for incoming requests. </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27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go into the implementation of each thread</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62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We perfrom real system evaluation for both dual-hybrid and tri-hybrid systems</a:t>
            </a:r>
          </a:p>
          <a:p>
            <a:r>
              <a:rPr lang="en-CH" dirty="0"/>
              <a:t>[CLICK] over here we show our evaluation setup that consists of multi different devices </a:t>
            </a:r>
          </a:p>
          <a:p>
            <a:endParaRPr lang="en-CH" dirty="0"/>
          </a:p>
          <a:p>
            <a:r>
              <a:rPr lang="en-CH" dirty="0"/>
              <a:t>[CLICK] We implement sibyl in the storage management layer of AMD Ryzen 7 2700G CPU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0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we </a:t>
            </a:r>
            <a:r>
              <a:rPr lang="en-GB" sz="1200" kern="1200" dirty="0" err="1">
                <a:solidFill>
                  <a:schemeClr val="tx1"/>
                </a:solidFill>
                <a:effectLst/>
                <a:latin typeface="+mn-lt"/>
                <a:ea typeface="+mn-ea"/>
                <a:cs typeface="+mn-cs"/>
              </a:rPr>
              <a:t>evalutate</a:t>
            </a:r>
            <a:r>
              <a:rPr lang="en-GB" sz="1200" kern="1200" dirty="0">
                <a:solidFill>
                  <a:schemeClr val="tx1"/>
                </a:solidFill>
                <a:effectLst/>
                <a:latin typeface="+mn-lt"/>
                <a:ea typeface="+mn-ea"/>
                <a:cs typeface="+mn-cs"/>
              </a:rPr>
              <a:t> a cost-oriented hybrid storage configuration in which we use </a:t>
            </a:r>
          </a:p>
          <a:p>
            <a:r>
              <a:rPr lang="en-GB" sz="1200" kern="1200" dirty="0">
                <a:solidFill>
                  <a:schemeClr val="tx1"/>
                </a:solidFill>
                <a:effectLst/>
                <a:latin typeface="+mn-lt"/>
                <a:ea typeface="+mn-ea"/>
                <a:cs typeface="+mn-cs"/>
              </a:rPr>
              <a:t>[CLICK]a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low-end hard disk drive where the latency difference between the two devices is quite large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Performance oriented hybrid storage configuration we </a:t>
            </a:r>
          </a:p>
          <a:p>
            <a:r>
              <a:rPr lang="en-GB" sz="1200" kern="1200" dirty="0">
                <a:solidFill>
                  <a:schemeClr val="tx1"/>
                </a:solidFill>
                <a:effectLst/>
                <a:latin typeface="+mn-lt"/>
                <a:ea typeface="+mn-ea"/>
                <a:cs typeface="+mn-cs"/>
              </a:rPr>
              <a:t>[CLICK]use 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middle end </a:t>
            </a:r>
            <a:r>
              <a:rPr lang="en-GB" sz="1200" kern="1200" dirty="0" err="1">
                <a:solidFill>
                  <a:schemeClr val="tx1"/>
                </a:solidFill>
                <a:effectLst/>
                <a:latin typeface="+mn-lt"/>
                <a:ea typeface="+mn-ea"/>
                <a:cs typeface="+mn-cs"/>
              </a:rPr>
              <a:t>ssd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two devices have similar latencies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46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a:t>
            </a:r>
            <a:r>
              <a:rPr lang="en-US" dirty="0"/>
              <a:t>We use </a:t>
            </a:r>
            <a:r>
              <a:rPr lang="en-CH" dirty="0"/>
              <a:t>18 different workloads from MSR CAMBRIDGE and Filebench Suite </a:t>
            </a:r>
          </a:p>
          <a:p>
            <a:r>
              <a:rPr lang="en-CH" dirty="0"/>
              <a:t>[CLICK] and compare Sibyl against four state of heuristic and supervised—learning based data placmenet policies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25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[CLICK]Over here we show the performance results in terms of average request latency for MSR CAMBRIDGE workloads for all the workloads and policies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147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observe that Sibyl consistently outperforms all the baselines for all the workloads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026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H" dirty="0"/>
              <a:t>   </a:t>
            </a:r>
            <a:r>
              <a:rPr lang="en-GB" sz="1200" dirty="0">
                <a:solidFill>
                  <a:schemeClr val="tx1"/>
                </a:solidFill>
              </a:rPr>
              <a:t>on average Sibyl achieves </a:t>
            </a:r>
            <a:r>
              <a:rPr lang="en-GB" sz="1200" b="1" dirty="0">
                <a:solidFill>
                  <a:schemeClr val="accent6"/>
                </a:solidFill>
              </a:rPr>
              <a:t>80% performance of an oracle policy </a:t>
            </a:r>
            <a:r>
              <a:rPr lang="en-GB" sz="1200" dirty="0">
                <a:solidFill>
                  <a:schemeClr val="tx1"/>
                </a:solidFill>
              </a:rPr>
              <a:t>that has complete knowledge of </a:t>
            </a:r>
          </a:p>
          <a:p>
            <a:pPr algn="ctr"/>
            <a:r>
              <a:rPr lang="en-GB" sz="1200" dirty="0">
                <a:solidFill>
                  <a:schemeClr val="tx1"/>
                </a:solidFill>
              </a:rPr>
              <a:t>future access patterns</a:t>
            </a:r>
            <a:endParaRPr lang="en-US" sz="1200" b="1" dirty="0">
              <a:solidFill>
                <a:schemeClr val="tx1"/>
              </a:solidFill>
              <a:latin typeface="Calibri" panose="020F0502020204030204" pitchFamily="34" charset="0"/>
              <a:cs typeface="Calibri" panose="020F050202020403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27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latin typeface="Calibri" panose="020F0502020204030204" pitchFamily="34" charset="0"/>
                <a:cs typeface="Calibri" panose="020F0502020204030204" pitchFamily="34" charset="0"/>
              </a:rPr>
              <a:t>Sibyl outperforms the state-of-the-art-policy policy by </a:t>
            </a:r>
            <a:r>
              <a:rPr lang="en" sz="1200" dirty="0" err="1">
                <a:latin typeface="Calibri" panose="020F0502020204030204" pitchFamily="34" charset="0"/>
                <a:cs typeface="Calibri" panose="020F0502020204030204" pitchFamily="34" charset="0"/>
              </a:rPr>
              <a:t>upto</a:t>
            </a:r>
            <a:r>
              <a:rPr lang="en" sz="1200" dirty="0">
                <a:latin typeface="Calibri" panose="020F0502020204030204" pitchFamily="34" charset="0"/>
                <a:cs typeface="Calibri" panose="020F0502020204030204" pitchFamily="34" charset="0"/>
              </a:rPr>
              <a:t> </a:t>
            </a:r>
            <a:r>
              <a:rPr lang="en" sz="1200" b="1" dirty="0">
                <a:solidFill>
                  <a:srgbClr val="674EA7"/>
                </a:solidFill>
                <a:latin typeface="Calibri" panose="020F0502020204030204" pitchFamily="34" charset="0"/>
                <a:cs typeface="Calibri" panose="020F0502020204030204" pitchFamily="34" charset="0"/>
              </a:rPr>
              <a:t>48.2%</a:t>
            </a:r>
            <a:r>
              <a:rPr lang="en" sz="1200" dirty="0">
                <a:latin typeface="Calibri" panose="020F0502020204030204" pitchFamily="34" charset="0"/>
                <a:cs typeface="Calibri" panose="020F0502020204030204" pitchFamily="34" charset="0"/>
              </a:rPr>
              <a:t> </a:t>
            </a:r>
          </a:p>
          <a:p>
            <a:r>
              <a:rPr lang="en" sz="1200" dirty="0">
                <a:latin typeface="Calibri" panose="020F0502020204030204" pitchFamily="34" charset="0"/>
                <a:cs typeface="Calibri" panose="020F0502020204030204" pitchFamily="34" charset="0"/>
              </a:rPr>
              <a:t>[click]</a:t>
            </a:r>
          </a:p>
          <a:p>
            <a:r>
              <a:rPr lang="en-GB" dirty="0"/>
              <a:t>We conclude that Sibyl provides ease of extensibility to new storage system configurations, which reduces the system architect’s burden in designing sophisticated data placement mechanisms.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6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63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a:r>
              <a:rPr lang="en-US" sz="3000" b="1" dirty="0">
                <a:solidFill>
                  <a:schemeClr val="accent6">
                    <a:lumMod val="75000"/>
                  </a:schemeClr>
                </a:solidFill>
                <a:latin typeface="Calibri" panose="020F0502020204030204" pitchFamily="34" charset="0"/>
                <a:cs typeface="Calibri" panose="020F0502020204030204" pitchFamily="34" charset="0"/>
              </a:rPr>
              <a:t>We introduced </a:t>
            </a:r>
            <a:r>
              <a:rPr lang="en-GB" sz="3000" b="1" dirty="0">
                <a:solidFill>
                  <a:schemeClr val="accent6">
                    <a:lumMod val="75000"/>
                  </a:schemeClr>
                </a:solidFill>
                <a:latin typeface="Calibri" panose="020F0502020204030204" pitchFamily="34" charset="0"/>
                <a:cs typeface="Calibri" panose="020F0502020204030204" pitchFamily="34" charset="0"/>
              </a:rPr>
              <a:t>Sibyl</a:t>
            </a:r>
            <a:r>
              <a:rPr lang="en-GB" sz="3000" dirty="0">
                <a:solidFill>
                  <a:schemeClr val="accent6">
                    <a:lumMod val="75000"/>
                  </a:schemeClr>
                </a:solidFill>
                <a:latin typeface="Calibri" panose="020F0502020204030204" pitchFamily="34" charset="0"/>
                <a:cs typeface="Calibri" panose="020F0502020204030204" pitchFamily="34" charset="0"/>
              </a:rPr>
              <a:t>, the first reinforcement learning-based data placement in HSS that provides</a:t>
            </a:r>
            <a:endParaRPr lang="en-US" sz="3000"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Adaptivity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Easily extensibility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Ease of design and implementation</a:t>
            </a: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357187" lvl="1" indent="0" algn="just">
              <a:buNone/>
            </a:pP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7030A0"/>
                </a:solidFill>
                <a:latin typeface="Calibri" panose="020F0502020204030204" pitchFamily="34" charset="0"/>
                <a:cs typeface="Calibri" panose="020F0502020204030204" pitchFamily="34" charset="0"/>
              </a:rPr>
              <a:t>We evaluated Sibyl </a:t>
            </a:r>
            <a:r>
              <a:rPr lang="en-US" sz="3000" dirty="0">
                <a:solidFill>
                  <a:srgbClr val="7030A0"/>
                </a:solidFill>
                <a:latin typeface="Calibri" panose="020F0502020204030204" pitchFamily="34" charset="0"/>
                <a:cs typeface="Calibri" panose="020F0502020204030204" pitchFamily="34" charset="0"/>
              </a:rPr>
              <a:t>on </a:t>
            </a:r>
            <a:r>
              <a:rPr lang="en-US" sz="3000" b="1" dirty="0">
                <a:solidFill>
                  <a:srgbClr val="7030A0"/>
                </a:solidFill>
                <a:latin typeface="Calibri" panose="020F0502020204030204" pitchFamily="34" charset="0"/>
                <a:cs typeface="Calibri" panose="020F0502020204030204" pitchFamily="34" charset="0"/>
              </a:rPr>
              <a:t>real systems </a:t>
            </a:r>
            <a:r>
              <a:rPr lang="en-US" sz="3000" dirty="0">
                <a:solidFill>
                  <a:srgbClr val="7030A0"/>
                </a:solidFill>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7030A0"/>
                </a:solidFill>
                <a:latin typeface="Calibri" panose="020F0502020204030204" pitchFamily="34" charset="0"/>
                <a:cs typeface="Calibri" panose="020F0502020204030204" pitchFamily="34" charset="0"/>
              </a:rPr>
              <a:t>improves performance by </a:t>
            </a:r>
            <a:r>
              <a:rPr lang="en-GB" b="1" dirty="0">
                <a:solidFill>
                  <a:srgbClr val="674EA7"/>
                </a:solidFill>
                <a:latin typeface="Calibri" panose="020F0502020204030204" pitchFamily="34" charset="0"/>
                <a:cs typeface="Calibri" panose="020F0502020204030204" pitchFamily="34" charset="0"/>
              </a:rPr>
              <a:t>21.6%</a:t>
            </a:r>
            <a:r>
              <a:rPr lang="en-GB" b="1" dirty="0">
                <a:solidFill>
                  <a:srgbClr val="351C75"/>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latin typeface="Calibri" panose="020F0502020204030204" pitchFamily="34" charset="0"/>
                <a:cs typeface="Calibri" panose="020F0502020204030204" pitchFamily="34" charset="0"/>
              </a:rPr>
              <a:t> the state-of-the-art-policy policy by </a:t>
            </a:r>
            <a:r>
              <a:rPr lang="en" b="1" dirty="0">
                <a:solidFill>
                  <a:srgbClr val="674EA7"/>
                </a:solidFill>
                <a:latin typeface="Calibri" panose="020F0502020204030204" pitchFamily="34" charset="0"/>
                <a:cs typeface="Calibri" panose="020F0502020204030204" pitchFamily="34" charset="0"/>
              </a:rPr>
              <a:t>48.2%</a:t>
            </a:r>
            <a:r>
              <a:rPr lang="en" dirty="0">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rgbClr val="7030A0"/>
                </a:solidFill>
                <a:latin typeface="Calibri" panose="020F0502020204030204" pitchFamily="34" charset="0"/>
                <a:cs typeface="Calibri" panose="020F0502020204030204" pitchFamily="34" charset="0"/>
              </a:rPr>
              <a:t>80% </a:t>
            </a:r>
            <a:r>
              <a:rPr lang="en" b="1" dirty="0">
                <a:solidFill>
                  <a:srgbClr val="702FA1"/>
                </a:solidFill>
                <a:latin typeface="Calibri" panose="020F0502020204030204" pitchFamily="34" charset="0"/>
                <a:cs typeface="Calibri" panose="020F0502020204030204" pitchFamily="34" charset="0"/>
              </a:rPr>
              <a:t>performance</a:t>
            </a:r>
            <a:r>
              <a:rPr lang="en" dirty="0">
                <a:latin typeface="Calibri" panose="020F0502020204030204" pitchFamily="34" charset="0"/>
                <a:cs typeface="Calibri" panose="020F0502020204030204" pitchFamily="34" charset="0"/>
              </a:rPr>
              <a:t> of an oracle policy with storage overhead of only </a:t>
            </a:r>
            <a:r>
              <a:rPr lang="en" b="1" dirty="0">
                <a:solidFill>
                  <a:srgbClr val="7030A0"/>
                </a:solidFill>
                <a:latin typeface="Calibri" panose="020F0502020204030204" pitchFamily="34" charset="0"/>
                <a:cs typeface="Calibri" panose="020F0502020204030204" pitchFamily="34" charset="0"/>
              </a:rPr>
              <a:t>124.4 KiB</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4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549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369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First, I am going to start with an executive summary.</a:t>
            </a:r>
          </a:p>
          <a:p>
            <a:r>
              <a:rPr lang="en-US" sz="1600" dirty="0"/>
              <a:t>[CLICK] </a:t>
            </a:r>
            <a:r>
              <a:rPr lang="en-GB" sz="1600" dirty="0">
                <a:latin typeface="Calibri" panose="020F0502020204030204" pitchFamily="34" charset="0"/>
                <a:cs typeface="Calibri" panose="020F0502020204030204" pitchFamily="34" charset="0"/>
              </a:rPr>
              <a:t>Hybrid storage systems use multiple different storage devices to provide high and scalable storage capacity at high performance </a:t>
            </a:r>
            <a:endParaRPr lang="en-US" sz="1600" dirty="0"/>
          </a:p>
          <a:p>
            <a:r>
              <a:rPr lang="en-US" sz="1600" dirty="0"/>
              <a:t>[CLICK] We observe two key shortcomings in prior data placement techniques: </a:t>
            </a:r>
          </a:p>
          <a:p>
            <a:r>
              <a:rPr lang="en-US" sz="1600" dirty="0"/>
              <a:t>First, lack of adaptivity to workload changes and changes in device types and configurations</a:t>
            </a:r>
          </a:p>
          <a:p>
            <a:r>
              <a:rPr lang="en-US" sz="1600" dirty="0"/>
              <a:t>Second, they also lack extensibility to to more devices.</a:t>
            </a:r>
          </a:p>
          <a:p>
            <a:r>
              <a:rPr lang="en-US" sz="1600" dirty="0"/>
              <a:t>[CLICK] Our goal in this work is to design a data placement technique that provides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r>
              <a:rPr lang="en-US" sz="1600" dirty="0">
                <a:latin typeface="Calibri" panose="020F0502020204030204" pitchFamily="34" charset="0"/>
                <a:cs typeface="Calibri" panose="020F0502020204030204" pitchFamily="34" charset="0"/>
              </a:rPr>
              <a:t> </a:t>
            </a:r>
            <a:endParaRPr lang="en-US" sz="1600" dirty="0"/>
          </a:p>
          <a:p>
            <a:r>
              <a:rPr lang="en-US" sz="1600" dirty="0"/>
              <a:t>[CLICK] to this end we propose Sibyl, </a:t>
            </a:r>
            <a:r>
              <a:rPr lang="en-GB" sz="1800" dirty="0">
                <a:latin typeface="Calibri" panose="020F0502020204030204" pitchFamily="34" charset="0"/>
                <a:cs typeface="Calibri" panose="020F0502020204030204" pitchFamily="34" charset="0"/>
              </a:rPr>
              <a:t>an online reinforcement learning-based data placement in Hybrid storage systems  that:</a:t>
            </a:r>
            <a:endParaRPr lang="en-US" sz="18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Provides both </a:t>
            </a:r>
            <a:r>
              <a:rPr lang="en" sz="1600" b="1" dirty="0">
                <a:solidFill>
                  <a:srgbClr val="38761D"/>
                </a:solidFill>
                <a:latin typeface="Calibri" panose="020F0502020204030204" pitchFamily="34" charset="0"/>
                <a:cs typeface="Calibri" panose="020F0502020204030204" pitchFamily="34" charset="0"/>
              </a:rPr>
              <a:t>adaptivity </a:t>
            </a:r>
          </a:p>
          <a:p>
            <a:pPr marL="536575" lvl="1" indent="-179388"/>
            <a:r>
              <a:rPr lang="en" sz="1600" dirty="0">
                <a:latin typeface="Calibri" panose="020F0502020204030204" pitchFamily="34" charset="0"/>
                <a:cs typeface="Calibri" panose="020F0502020204030204" pitchFamily="34" charset="0"/>
              </a:rPr>
              <a:t>and </a:t>
            </a:r>
            <a:r>
              <a:rPr lang="en" sz="1600" b="1" dirty="0">
                <a:solidFill>
                  <a:srgbClr val="548234"/>
                </a:solidFill>
                <a:latin typeface="Calibri" panose="020F0502020204030204" pitchFamily="34" charset="0"/>
                <a:cs typeface="Calibri" panose="020F0502020204030204" pitchFamily="34" charset="0"/>
              </a:rPr>
              <a:t>easy </a:t>
            </a:r>
            <a:r>
              <a:rPr lang="en" sz="1600" b="1" dirty="0" err="1">
                <a:solidFill>
                  <a:srgbClr val="548234"/>
                </a:solidFill>
                <a:latin typeface="Calibri" panose="020F0502020204030204" pitchFamily="34" charset="0"/>
                <a:cs typeface="Calibri" panose="020F0502020204030204" pitchFamily="34" charset="0"/>
              </a:rPr>
              <a:t>extensiblity</a:t>
            </a:r>
            <a:endParaRPr lang="en" sz="1600" dirty="0">
              <a:latin typeface="Calibri" panose="020F0502020204030204" pitchFamily="34" charset="0"/>
              <a:cs typeface="Calibri" panose="020F0502020204030204" pitchFamily="34" charset="0"/>
            </a:endParaRPr>
          </a:p>
          <a:p>
            <a:pPr marL="536575" lvl="1" indent="-179388"/>
            <a:r>
              <a:rPr lang="en" sz="1600" dirty="0">
                <a:latin typeface="Calibri" panose="020F0502020204030204" pitchFamily="34" charset="0"/>
                <a:cs typeface="Calibri" panose="020F0502020204030204" pitchFamily="34" charset="0"/>
              </a:rPr>
              <a:t>and also Provides </a:t>
            </a:r>
            <a:r>
              <a:rPr lang="en" sz="1600" b="1" dirty="0">
                <a:solidFill>
                  <a:srgbClr val="548234"/>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2200" b="1" dirty="0">
              <a:solidFill>
                <a:srgbClr val="7030A0"/>
              </a:solidFill>
              <a:latin typeface="Calibri" panose="020F0502020204030204" pitchFamily="34" charset="0"/>
              <a:cs typeface="Calibri" panose="020F0502020204030204" pitchFamily="34" charset="0"/>
            </a:endParaRPr>
          </a:p>
          <a:p>
            <a:endParaRPr lang="en-US" sz="1600" dirty="0"/>
          </a:p>
          <a:p>
            <a:r>
              <a:rPr lang="en-US" sz="1600" dirty="0"/>
              <a:t>[CLICK] We extensively evaluate Sibyl on real systems using a wide range of workloads</a:t>
            </a:r>
          </a:p>
          <a:p>
            <a:r>
              <a:rPr lang="en-US" sz="1600" dirty="0"/>
              <a:t>We show that Sibyl outperforms prior state-of-the-art data placement </a:t>
            </a:r>
            <a:r>
              <a:rPr lang="en-US" sz="1600" dirty="0" err="1"/>
              <a:t>policeis</a:t>
            </a:r>
            <a:r>
              <a:rPr lang="en-US" sz="1600" dirty="0"/>
              <a:t> by 21.6% in dual-hybrid storage system and </a:t>
            </a:r>
            <a:r>
              <a:rPr lang="en-US" sz="1600" dirty="0" err="1"/>
              <a:t>upto</a:t>
            </a:r>
            <a:r>
              <a:rPr lang="en-US" sz="1600" dirty="0"/>
              <a:t> 48.2% on trihybrid system</a:t>
            </a:r>
          </a:p>
          <a:p>
            <a:endParaRPr lang="en-US" sz="1600" dirty="0"/>
          </a:p>
          <a:p>
            <a:r>
              <a:rPr lang="en-US" sz="1600" dirty="0"/>
              <a:t>Sibyl achieves 80% of the performance of an oracle policy that has a complete knowledge of future access patterns while incurring a very modest storage overhead of only 124.4 KiB</a:t>
            </a:r>
          </a:p>
          <a:p>
            <a:endParaRPr lang="en-US" sz="1600" dirty="0"/>
          </a:p>
          <a:p>
            <a:r>
              <a:rPr lang="en-US" sz="1600" dirty="0"/>
              <a:t>The code will be </a:t>
            </a:r>
            <a:r>
              <a:rPr lang="en-US" sz="1600" dirty="0" err="1"/>
              <a:t>opensourced</a:t>
            </a:r>
            <a:r>
              <a:rPr lang="en-US" sz="1600" dirty="0"/>
              <a:t> on our GitHub repository.</a:t>
            </a:r>
          </a:p>
          <a:p>
            <a:r>
              <a:rPr lang="en-US" sz="1600" dirty="0"/>
              <a:t>https://</a:t>
            </a:r>
            <a:r>
              <a:rPr lang="en-US" sz="1600" dirty="0" err="1"/>
              <a:t>github.com</a:t>
            </a:r>
            <a:r>
              <a:rPr lang="en-US" sz="1600" dirty="0"/>
              <a:t>/CMU-SAFARI/Sibyl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09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4806-57B9-0C33-7F73-3C6D8577F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17512-861D-039A-C6B9-2BAB8305A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D9E18-65AC-361C-1A1F-2A66AC336716}"/>
              </a:ext>
            </a:extLst>
          </p:cNvPr>
          <p:cNvSpPr>
            <a:spLocks noGrp="1"/>
          </p:cNvSpPr>
          <p:nvPr>
            <p:ph type="body" idx="1"/>
          </p:nvPr>
        </p:nvSpPr>
        <p:spPr/>
        <p:txBody>
          <a:bodyPr/>
          <a:lstStyle/>
          <a:p>
            <a:r>
              <a:rPr lang="en-GB" dirty="0"/>
              <a:t>Let's look at some basics on hybrid storage systems. [CLICK] OVER here we show a typical HSS consisting of a fast-yet-small storage device and a slow-yet-large storage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[CLICK]The address space is divided into a number of logical pages (e.g. 4kib), which are assigned to an application.</a:t>
            </a:r>
          </a:p>
          <a:p>
            <a:endParaRPr lang="en-CH" dirty="0"/>
          </a:p>
          <a:p>
            <a:r>
              <a:rPr lang="en-GB" dirty="0"/>
              <a:t>[CLICK] The storage management layer in the OS orchestrates host I/O requests across heterogeneous devices, </a:t>
            </a:r>
          </a:p>
          <a:p>
            <a:endParaRPr lang="en-GB" dirty="0"/>
          </a:p>
          <a:p>
            <a:r>
              <a:rPr lang="en-GB" dirty="0"/>
              <a:t>[CLICK] the storage management layer also  manages data migration between the storage devices in an </a:t>
            </a:r>
            <a:r>
              <a:rPr lang="en-GB" sz="1200" dirty="0">
                <a:latin typeface="Calibri" panose="020F0502020204030204" pitchFamily="34" charset="0"/>
                <a:cs typeface="Calibri" panose="020F0502020204030204" pitchFamily="34" charset="0"/>
              </a:rPr>
              <a:t>Hybrid storage systems </a:t>
            </a:r>
            <a:r>
              <a:rPr lang="en-GB" dirty="0"/>
              <a:t>. Eviction usually moves infrequently access data </a:t>
            </a:r>
            <a:r>
              <a:rPr lang="en-GB" dirty="0" err="1"/>
              <a:t>fom</a:t>
            </a:r>
            <a:r>
              <a:rPr lang="en-GB" dirty="0"/>
              <a:t> the fast storage to the slow storage  or when the fast storage device is full. </a:t>
            </a:r>
          </a:p>
          <a:p>
            <a:r>
              <a:rPr lang="en-GB" dirty="0"/>
              <a:t>When data currently stored in the slow storage device is moved to the fast storage device, it is called promotion. Promotion is usually performed when a page in the slow storage device is accessed frequently.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 desirable policy has to effectively utilize the low latency characteristics of the fast device while making optimal use of its small capacity and should provide easy extensibility to a wide range of workloads and </a:t>
            </a:r>
            <a:r>
              <a:rPr lang="en-GB" sz="1200" dirty="0">
                <a:latin typeface="Calibri" panose="020F0502020204030204" pitchFamily="34" charset="0"/>
                <a:cs typeface="Calibri" panose="020F0502020204030204" pitchFamily="34" charset="0"/>
              </a:rPr>
              <a:t>Hybrid storage systems </a:t>
            </a:r>
            <a:r>
              <a:rPr lang="en-GB" dirty="0"/>
              <a:t> configurations</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C5BD06F-EC45-4284-4907-4590D9EBBC9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76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design a </a:t>
            </a:r>
            <a:r>
              <a:rPr lang="en" sz="1200" b="1" kern="0" dirty="0">
                <a:solidFill>
                  <a:srgbClr val="000CFF"/>
                </a:solidFill>
                <a:ea typeface="Calibri"/>
                <a:cs typeface="Calibri"/>
                <a:sym typeface="Calibri"/>
              </a:rPr>
              <a:t>data-placement</a:t>
            </a:r>
            <a:r>
              <a:rPr lang="en-US" dirty="0"/>
              <a:t> mechanism that can provide </a:t>
            </a:r>
          </a:p>
          <a:p>
            <a:endParaRPr lang="en-US" dirty="0"/>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Adaptivity</a:t>
            </a:r>
            <a:r>
              <a:rPr lang="en-US" sz="1200" dirty="0">
                <a:latin typeface="Calibri" panose="020F0502020204030204" pitchFamily="34" charset="0"/>
                <a:cs typeface="Calibri" panose="020F0502020204030204" pitchFamily="34" charset="0"/>
              </a:rPr>
              <a:t>, by </a:t>
            </a:r>
            <a:r>
              <a:rPr lang="en-GB" sz="1200" b="1" dirty="0">
                <a:solidFill>
                  <a:srgbClr val="BF9000"/>
                </a:solidFill>
                <a:latin typeface="Calibri" panose="020F0502020204030204" pitchFamily="34" charset="0"/>
                <a:cs typeface="Calibri" panose="020F0502020204030204" pitchFamily="34" charset="0"/>
              </a:rPr>
              <a:t>continuously learning and adapting </a:t>
            </a:r>
            <a:r>
              <a:rPr lang="en-GB" sz="1200" dirty="0">
                <a:latin typeface="Calibri" panose="020F0502020204030204" pitchFamily="34" charset="0"/>
                <a:cs typeface="Calibri" panose="020F0502020204030204" pitchFamily="34" charset="0"/>
              </a:rPr>
              <a:t>to the</a:t>
            </a:r>
            <a:r>
              <a:rPr lang="en-GB" sz="12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800"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Easy </a:t>
            </a:r>
            <a:r>
              <a:rPr lang="en-GB" sz="1200" b="1" i="1" dirty="0">
                <a:solidFill>
                  <a:srgbClr val="C09000"/>
                </a:solidFill>
                <a:latin typeface="Calibri" panose="020F0502020204030204" pitchFamily="34" charset="0"/>
                <a:cs typeface="Calibri" panose="020F0502020204030204" pitchFamily="34" charset="0"/>
              </a:rPr>
              <a:t>extensibility </a:t>
            </a:r>
            <a:r>
              <a:rPr lang="en-GB" sz="1200" dirty="0">
                <a:latin typeface="Calibri" panose="020F0502020204030204" pitchFamily="34" charset="0"/>
                <a:cs typeface="Calibri" panose="020F0502020204030204" pitchFamily="34" charset="0"/>
              </a:rPr>
              <a:t>to incorporate a wide range of hybrid storage configurations.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620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lower the request latency the better</a:t>
            </a:r>
          </a:p>
          <a:p>
            <a:endParaRPr lang="en-GB" dirty="0"/>
          </a:p>
          <a:p>
            <a:r>
              <a:rPr lang="en-GB" dirty="0"/>
              <a:t>We observe that all baselines provide reasonable performance under specific workloads [CLICK] while for other they show way lower performance than oracle. [CLICK]</a:t>
            </a:r>
          </a:p>
          <a:p>
            <a:r>
              <a:rPr lang="en-GB" dirty="0"/>
              <a:t>[CLICK] on </a:t>
            </a:r>
            <a:r>
              <a:rPr lang="en-GB" dirty="0" err="1"/>
              <a:t>avg</a:t>
            </a:r>
            <a:r>
              <a:rPr lang="en-GB" dirty="0"/>
              <a:t> we observe a performance loss for some policies by 41.1% compared to oracle</a:t>
            </a:r>
          </a:p>
          <a:p>
            <a:endParaRPr lang="en-GB" dirty="0"/>
          </a:p>
          <a:p>
            <a:endParaRPr lang="en-GB" dirty="0"/>
          </a:p>
          <a:p>
            <a:pPr algn="ctr">
              <a:buClr>
                <a:srgbClr val="000000"/>
              </a:buClr>
            </a:pPr>
            <a:r>
              <a:rPr lang="en-GB" sz="1200" kern="0" dirty="0">
                <a:solidFill>
                  <a:schemeClr val="tx1"/>
                </a:solidFill>
                <a:ea typeface="Calibri"/>
                <a:cs typeface="Calibri"/>
                <a:sym typeface="Calibri"/>
              </a:rPr>
              <a:t>We conclude, considering only </a:t>
            </a:r>
            <a:r>
              <a:rPr lang="en-GB" sz="1200" b="1" kern="0" dirty="0">
                <a:solidFill>
                  <a:srgbClr val="C00000"/>
                </a:solidFill>
                <a:ea typeface="Calibri"/>
                <a:cs typeface="Calibri"/>
                <a:sym typeface="Calibri"/>
              </a:rPr>
              <a:t>a limited number of workload characteristics </a:t>
            </a:r>
            <a:r>
              <a:rPr lang="en-GB" sz="1200" kern="0" dirty="0">
                <a:solidFill>
                  <a:schemeClr val="tx1"/>
                </a:solidFill>
                <a:ea typeface="Calibri"/>
                <a:cs typeface="Calibri"/>
                <a:sym typeface="Calibri"/>
              </a:rPr>
              <a:t>leads to </a:t>
            </a:r>
          </a:p>
          <a:p>
            <a:pPr algn="ctr">
              <a:buClr>
                <a:srgbClr val="000000"/>
              </a:buClr>
            </a:pPr>
            <a:r>
              <a:rPr lang="en-GB" sz="1200" kern="0" dirty="0">
                <a:solidFill>
                  <a:schemeClr val="tx1"/>
                </a:solidFill>
                <a:ea typeface="Calibri"/>
                <a:cs typeface="Calibri"/>
                <a:sym typeface="Calibri"/>
              </a:rPr>
              <a:t>a significant performance gap</a:t>
            </a:r>
            <a:endParaRPr lang="en-GB" sz="800" kern="0" dirty="0">
              <a:solidFill>
                <a:schemeClr val="tx1"/>
              </a:solidFill>
              <a:latin typeface="Arial"/>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368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this end, we propose Sibyl</a:t>
            </a:r>
          </a:p>
          <a:p>
            <a:r>
              <a:rPr lang="en-GB" dirty="0"/>
              <a:t>W</a:t>
            </a:r>
            <a:r>
              <a:rPr lang="en-CH" dirty="0"/>
              <a:t>hich formulates data placement in hybrid…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1839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Sibyl, we formulate data-placement as a reinforcement learning problem.</a:t>
            </a:r>
          </a:p>
          <a:p>
            <a:endParaRPr lang="en-US" dirty="0"/>
          </a:p>
          <a:p>
            <a:r>
              <a:rPr lang="en-US" dirty="0"/>
              <a:t>[CLICK] Sibyl acts as the agent, while [CLICK] the hybrid storage subsystem acts as the environment.</a:t>
            </a:r>
          </a:p>
          <a:p>
            <a:r>
              <a:rPr lang="en-US" dirty="0"/>
              <a:t>[CLICK] Sibyl observes workload and system features from every storage request and use it as a state information to take a data placement action [CLICK]</a:t>
            </a:r>
          </a:p>
          <a:p>
            <a:endParaRPr lang="en-US" dirty="0"/>
          </a:p>
          <a:p>
            <a:r>
              <a:rPr lang="en-US" dirty="0"/>
              <a:t>[CLICK] For every data placement action, Sibyl receives a numerical reward that evaluates the effectiveness of the data placement decision</a:t>
            </a:r>
          </a:p>
          <a:p>
            <a:endParaRPr lang="en-US" dirty="0"/>
          </a:p>
          <a:p>
            <a:r>
              <a:rPr lang="en-US" dirty="0"/>
              <a:t>Now we will concretely define the state, action, and the reward for Sibyl.</a:t>
            </a:r>
          </a:p>
          <a:p>
            <a:endParaRPr lang="en-US" dirty="0"/>
          </a:p>
          <a:p>
            <a:endParaRPr lang="en-US" baseline="-25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94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6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948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3831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observe that Sibyl consistently outperforms all the baselines for all the workloads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0422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and compare to sibyl for trihybrid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972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0677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490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Sibyl performance benefits comes at a modest cost of 124.4KB storage cost to implement experience buffer, inference and training network</a:t>
            </a:r>
          </a:p>
          <a:p>
            <a:endParaRPr lang="en-US" dirty="0"/>
          </a:p>
          <a:p>
            <a:r>
              <a:rPr lang="en-US" dirty="0"/>
              <a:t>[CLICK] and 40-bit metadata overhead per page</a:t>
            </a:r>
          </a:p>
          <a:p>
            <a:endParaRPr lang="en-US" dirty="0"/>
          </a:p>
          <a:p>
            <a:r>
              <a:rPr lang="en-US" dirty="0"/>
              <a:t>[CLICK] We have inference latency of 10nanos, which are orders of magnitude smaller than the I/O read latency of a even a high end SSD (around 3micro seconds for Samsung ZNAND SSD)</a:t>
            </a:r>
          </a:p>
          <a:p>
            <a:endParaRPr lang="en-US" dirty="0"/>
          </a:p>
          <a:p>
            <a:r>
              <a:rPr lang="en-US" dirty="0"/>
              <a:t>[CLICK] with training latency of 2mico sec</a:t>
            </a:r>
          </a:p>
          <a:p>
            <a:endParaRPr lang="en-US" dirty="0"/>
          </a:p>
          <a:p>
            <a:r>
              <a:rPr lang="en-US" dirty="0"/>
              <a:t>So sibyl provides:</a:t>
            </a:r>
          </a:p>
          <a:p>
            <a:r>
              <a:rPr lang="en-US" dirty="0"/>
              <a:t>[CLICK]small area and</a:t>
            </a:r>
          </a:p>
          <a:p>
            <a:r>
              <a:rPr lang="en-US" dirty="0"/>
              <a:t>[CLICK]inference overhead [CLICK] which satisfied the prediction latency for making a data placement decision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91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2598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90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is the first in-storage processing system designed for genome sequence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key idea is to </a:t>
            </a:r>
            <a:r>
              <a:rPr lang="en-GB" sz="1200" dirty="0"/>
              <a:t>Filter reads that do not require alignment </a:t>
            </a:r>
            <a:r>
              <a:rPr lang="en-GB" sz="1200" dirty="0">
                <a:solidFill>
                  <a:srgbClr val="1982C3"/>
                </a:solidFill>
              </a:rPr>
              <a:t>inside the storage</a:t>
            </a:r>
            <a:r>
              <a:rPr lang="en-GB" sz="1200" dirty="0"/>
              <a:t> system </a:t>
            </a:r>
            <a:r>
              <a:rPr lang="en-GB" dirty="0"/>
              <a:t>and send the unfiltered data to the host system for further processing</a:t>
            </a:r>
          </a:p>
          <a:p>
            <a:endParaRPr lang="en-GB" dirty="0"/>
          </a:p>
          <a:p>
            <a:endParaRPr lang="en-GB" dirty="0"/>
          </a:p>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5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2.xml"/><Relationship Id="rId4" Type="http://schemas.openxmlformats.org/officeDocument/2006/relationships/image" Target="../media/image9.jpeg"/></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5.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5/23/24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2024. 5. 23.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5/23/24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5/23/24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5/23/24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5/23/24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5/23/24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5/23/24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5/23/24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5/23/24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5/23/24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5/23/24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5/23/24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5/23/24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5/23/24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350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02925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459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0943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162358357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342878588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19536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486313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537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619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4952029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52713538"/>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76228872"/>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474548340"/>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25095519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597425731"/>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559401960"/>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30531964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2008237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3299315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12154586"/>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89297900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51238536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01955603"/>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358273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755547498"/>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12217630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25741249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32300433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04758971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78143540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229566319"/>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605325302"/>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50605784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6900450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256874373"/>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3220819959"/>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492292029"/>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41856820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48953858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82402153"/>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3929111049"/>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62740816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2902196271"/>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210790135"/>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2742661797"/>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descr="safari.png"/>
          <p:cNvPicPr>
            <a:picLocks noChangeAspect="1"/>
          </p:cNvPicPr>
          <p:nvPr userDrawn="1"/>
        </p:nvPicPr>
        <p:blipFill>
          <a:blip r:embed="rId2" cstate="print"/>
          <a:stretch>
            <a:fillRect/>
          </a:stretch>
        </p:blipFill>
        <p:spPr>
          <a:xfrm>
            <a:off x="189560" y="6574211"/>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spTree>
    <p:extLst>
      <p:ext uri="{BB962C8B-B14F-4D97-AF65-F5344CB8AC3E}">
        <p14:creationId xmlns:p14="http://schemas.microsoft.com/office/powerpoint/2010/main" val="275905358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60108227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033636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6865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1320486241"/>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244343823"/>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3240050016"/>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162408740"/>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244041682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938642366"/>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2894977038"/>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279119499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22886890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77229261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1853383536"/>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99868560"/>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337051641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641134"/>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4103589908"/>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01339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04840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037521"/>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6494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100568588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401807506"/>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47051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244564"/>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4161898"/>
            <a:ext cx="6858000" cy="2247530"/>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FADCC721-CFFA-834F-93BB-5E37922D466D}"/>
              </a:ext>
            </a:extLst>
          </p:cNvPr>
          <p:cNvSpPr/>
          <p:nvPr userDrawn="1"/>
        </p:nvSpPr>
        <p:spPr>
          <a:xfrm>
            <a:off x="0" y="0"/>
            <a:ext cx="9144000" cy="3568588"/>
          </a:xfrm>
          <a:prstGeom prst="rect">
            <a:avLst/>
          </a:prstGeom>
          <a:solidFill>
            <a:srgbClr val="00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2" name="Title 1"/>
          <p:cNvSpPr>
            <a:spLocks noGrp="1"/>
          </p:cNvSpPr>
          <p:nvPr>
            <p:ph type="ctrTitle"/>
          </p:nvPr>
        </p:nvSpPr>
        <p:spPr>
          <a:xfrm>
            <a:off x="685800" y="545676"/>
            <a:ext cx="7772400" cy="2387600"/>
          </a:xfrm>
          <a:prstGeom prst="rect">
            <a:avLst/>
          </a:prstGeom>
        </p:spPr>
        <p:txBody>
          <a:bodyPr lIns="0" tIns="0" rIns="0" bIns="0" anchor="ctr">
            <a:normAutofit/>
          </a:bodyPr>
          <a:lstStyle>
            <a:lvl1pPr algn="ctr">
              <a:defRPr sz="4800" b="1"/>
            </a:lvl1pPr>
          </a:lstStyle>
          <a:p>
            <a:r>
              <a:rPr lang="en-GB" dirty="0"/>
              <a:t>Click to edit Master title style</a:t>
            </a:r>
            <a:endParaRPr lang="en-US" dirty="0"/>
          </a:p>
        </p:txBody>
      </p:sp>
    </p:spTree>
    <p:extLst>
      <p:ext uri="{BB962C8B-B14F-4D97-AF65-F5344CB8AC3E}">
        <p14:creationId xmlns:p14="http://schemas.microsoft.com/office/powerpoint/2010/main" val="232931523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3BC99-9D20-694A-9137-4C095CCA98C3}"/>
              </a:ext>
            </a:extLst>
          </p:cNvPr>
          <p:cNvSpPr/>
          <p:nvPr userDrawn="1"/>
        </p:nvSpPr>
        <p:spPr>
          <a:xfrm>
            <a:off x="0" y="0"/>
            <a:ext cx="9144000" cy="810085"/>
          </a:xfrm>
          <a:prstGeom prst="rect">
            <a:avLst/>
          </a:prstGeom>
          <a:solidFill>
            <a:srgbClr val="00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4000" cy="810085"/>
          </a:xfrm>
          <a:prstGeom prst="rect">
            <a:avLst/>
          </a:prstGeom>
        </p:spPr>
        <p:txBody>
          <a:bodyPr/>
          <a:lstStyle>
            <a:lvl1pPr>
              <a:defRPr b="1">
                <a:solidFill>
                  <a:schemeClr val="bg1"/>
                </a:solidFill>
                <a:latin typeface="Cambria" panose="02040503050406030204" pitchFamily="18" charset="0"/>
              </a:defRPr>
            </a:lvl1pPr>
          </a:lstStyle>
          <a:p>
            <a:r>
              <a:rPr lang="en-GB"/>
              <a:t>Click to edit Master title style</a:t>
            </a:r>
            <a:endParaRPr lang="en-US" dirty="0"/>
          </a:p>
        </p:txBody>
      </p:sp>
      <p:sp>
        <p:nvSpPr>
          <p:cNvPr id="3" name="Content Placeholder 2"/>
          <p:cNvSpPr>
            <a:spLocks noGrp="1"/>
          </p:cNvSpPr>
          <p:nvPr>
            <p:ph idx="1"/>
          </p:nvPr>
        </p:nvSpPr>
        <p:spPr>
          <a:xfrm>
            <a:off x="149703" y="972065"/>
            <a:ext cx="8844594" cy="5384286"/>
          </a:xfrm>
        </p:spPr>
        <p:txBody>
          <a:bodyPr/>
          <a:lstStyle>
            <a:lvl1pPr>
              <a:defRPr b="1">
                <a:solidFill>
                  <a:schemeClr val="tx1"/>
                </a:solidFill>
                <a:latin typeface="Cambria" panose="02040503050406030204" pitchFamily="18" charset="0"/>
              </a:defRPr>
            </a:lvl1pPr>
            <a:lvl2pPr>
              <a:defRPr b="1">
                <a:solidFill>
                  <a:schemeClr val="tx1"/>
                </a:solidFill>
                <a:latin typeface="Cambria" panose="02040503050406030204" pitchFamily="18" charset="0"/>
              </a:defRPr>
            </a:lvl2pPr>
            <a:lvl3pPr>
              <a:defRPr b="1">
                <a:solidFill>
                  <a:schemeClr val="tx1"/>
                </a:solidFill>
                <a:latin typeface="Cambria" panose="02040503050406030204" pitchFamily="18" charset="0"/>
              </a:defRPr>
            </a:lvl3pPr>
            <a:lvl4pPr>
              <a:defRPr b="1">
                <a:solidFill>
                  <a:schemeClr val="tx1"/>
                </a:solidFill>
                <a:latin typeface="Cambria" panose="02040503050406030204" pitchFamily="18" charset="0"/>
              </a:defRPr>
            </a:lvl4pPr>
            <a:lvl5pPr>
              <a:defRPr b="1">
                <a:solidFill>
                  <a:schemeClr val="tx1"/>
                </a:solidFill>
                <a:latin typeface="Cambria" panose="02040503050406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safari.png">
            <a:extLst>
              <a:ext uri="{FF2B5EF4-FFF2-40B4-BE49-F238E27FC236}">
                <a16:creationId xmlns:a16="http://schemas.microsoft.com/office/drawing/2014/main" id="{E1712E48-B344-D452-670C-C521695A3FBF}"/>
              </a:ext>
            </a:extLst>
          </p:cNvPr>
          <p:cNvPicPr>
            <a:picLocks noChangeAspect="1"/>
          </p:cNvPicPr>
          <p:nvPr userDrawn="1"/>
        </p:nvPicPr>
        <p:blipFill>
          <a:blip r:embed="rId2" cstate="print"/>
          <a:stretch>
            <a:fillRect/>
          </a:stretch>
        </p:blipFill>
        <p:spPr>
          <a:xfrm>
            <a:off x="75260" y="6545478"/>
            <a:ext cx="1080120" cy="312522"/>
          </a:xfrm>
          <a:prstGeom prst="rect">
            <a:avLst/>
          </a:prstGeom>
        </p:spPr>
      </p:pic>
      <p:sp>
        <p:nvSpPr>
          <p:cNvPr id="4" name="Google Shape;42;p23">
            <a:extLst>
              <a:ext uri="{FF2B5EF4-FFF2-40B4-BE49-F238E27FC236}">
                <a16:creationId xmlns:a16="http://schemas.microsoft.com/office/drawing/2014/main" id="{B2CB3373-930C-5F1D-FF8F-4C81EBD61169}"/>
              </a:ext>
            </a:extLst>
          </p:cNvPr>
          <p:cNvSpPr txBox="1">
            <a:spLocks noGrp="1"/>
          </p:cNvSpPr>
          <p:nvPr>
            <p:ph type="sldNum" idx="12"/>
          </p:nvPr>
        </p:nvSpPr>
        <p:spPr>
          <a:xfrm>
            <a:off x="8595300" y="6333200"/>
            <a:ext cx="5487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400">
                <a:solidFill>
                  <a:schemeClr val="tx1"/>
                </a:solidFill>
                <a:latin typeface="Cambria" panose="02040503050406030204" pitchFamily="18" charset="0"/>
                <a:ea typeface="Cambria" panose="02040503050406030204" pitchFamily="18" charset="0"/>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fld id="{00000000-1234-1234-1234-123412341234}" type="slidenum">
              <a:rPr lang="de-CH" smtClean="0"/>
              <a:pPr/>
              <a:t>‹#›</a:t>
            </a:fld>
            <a:endParaRPr lang="de-CH" dirty="0"/>
          </a:p>
        </p:txBody>
      </p:sp>
    </p:spTree>
    <p:extLst>
      <p:ext uri="{BB962C8B-B14F-4D97-AF65-F5344CB8AC3E}">
        <p14:creationId xmlns:p14="http://schemas.microsoft.com/office/powerpoint/2010/main" val="385222408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574211"/>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spTree>
    <p:extLst>
      <p:ext uri="{BB962C8B-B14F-4D97-AF65-F5344CB8AC3E}">
        <p14:creationId xmlns:p14="http://schemas.microsoft.com/office/powerpoint/2010/main" val="379081858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18736117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61326541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429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mbr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1143000" y="3602037"/>
            <a:ext cx="6858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5"/>
          <p:cNvSpPr txBox="1">
            <a:spLocks noGrp="1"/>
          </p:cNvSpPr>
          <p:nvPr>
            <p:ph type="dt" idx="10"/>
          </p:nvPr>
        </p:nvSpPr>
        <p:spPr>
          <a:xfrm>
            <a:off x="628649"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sldNum" idx="12"/>
          </p:nvPr>
        </p:nvSpPr>
        <p:spPr>
          <a:xfrm>
            <a:off x="6457951"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166837455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169011" y="132335"/>
            <a:ext cx="8894603" cy="60608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Cambria"/>
              <a:buNone/>
              <a:defRPr sz="4000" b="1" i="0">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169011" y="936172"/>
            <a:ext cx="8894603" cy="541954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ambria"/>
                <a:ea typeface="Cambria"/>
                <a:cs typeface="Cambria"/>
                <a:sym typeface="Cambria"/>
              </a:defRPr>
            </a:lvl1pPr>
            <a:lvl2pPr marL="914400" lvl="1" indent="-381000" algn="l">
              <a:lnSpc>
                <a:spcPct val="90000"/>
              </a:lnSpc>
              <a:spcBef>
                <a:spcPts val="500"/>
              </a:spcBef>
              <a:spcAft>
                <a:spcPts val="0"/>
              </a:spcAft>
              <a:buClr>
                <a:schemeClr val="dk1"/>
              </a:buClr>
              <a:buSzPts val="2400"/>
              <a:buFont typeface="Cambria"/>
              <a:buChar char="-"/>
              <a:defRPr sz="2400">
                <a:latin typeface="Cambria"/>
                <a:ea typeface="Cambria"/>
                <a:cs typeface="Cambria"/>
                <a:sym typeface="Cambria"/>
              </a:defRPr>
            </a:lvl2pPr>
            <a:lvl3pPr marL="1371600" lvl="2" indent="-355600" algn="l">
              <a:lnSpc>
                <a:spcPct val="90000"/>
              </a:lnSpc>
              <a:spcBef>
                <a:spcPts val="500"/>
              </a:spcBef>
              <a:spcAft>
                <a:spcPts val="0"/>
              </a:spcAft>
              <a:buClr>
                <a:schemeClr val="dk1"/>
              </a:buClr>
              <a:buSzPts val="2000"/>
              <a:buChar char="•"/>
              <a:defRPr sz="2000">
                <a:latin typeface="Cambria"/>
                <a:ea typeface="Cambria"/>
                <a:cs typeface="Cambria"/>
                <a:sym typeface="Cambria"/>
              </a:defRPr>
            </a:lvl3pPr>
            <a:lvl4pPr marL="1828800" lvl="3" indent="-355600" algn="l">
              <a:lnSpc>
                <a:spcPct val="90000"/>
              </a:lnSpc>
              <a:spcBef>
                <a:spcPts val="500"/>
              </a:spcBef>
              <a:spcAft>
                <a:spcPts val="0"/>
              </a:spcAft>
              <a:buClr>
                <a:schemeClr val="dk1"/>
              </a:buClr>
              <a:buSzPts val="2000"/>
              <a:buChar char="•"/>
              <a:defRPr sz="2000">
                <a:latin typeface="Cambria"/>
                <a:ea typeface="Cambria"/>
                <a:cs typeface="Cambria"/>
                <a:sym typeface="Cambria"/>
              </a:defRPr>
            </a:lvl4pPr>
            <a:lvl5pPr marL="2286000" lvl="4" indent="-355600" algn="l">
              <a:lnSpc>
                <a:spcPct val="90000"/>
              </a:lnSpc>
              <a:spcBef>
                <a:spcPts val="500"/>
              </a:spcBef>
              <a:spcAft>
                <a:spcPts val="0"/>
              </a:spcAft>
              <a:buClr>
                <a:schemeClr val="dk1"/>
              </a:buClr>
              <a:buSzPts val="2000"/>
              <a:buChar char="•"/>
              <a:defRPr sz="2000">
                <a:latin typeface="Cambria"/>
                <a:ea typeface="Cambria"/>
                <a:cs typeface="Cambria"/>
                <a:sym typeface="Cambr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20"/>
          <p:cNvCxnSpPr/>
          <p:nvPr/>
        </p:nvCxnSpPr>
        <p:spPr>
          <a:xfrm>
            <a:off x="117022" y="831499"/>
            <a:ext cx="8894601" cy="0"/>
          </a:xfrm>
          <a:prstGeom prst="straightConnector1">
            <a:avLst/>
          </a:prstGeom>
          <a:noFill/>
          <a:ln w="28575" cap="flat" cmpd="sng">
            <a:solidFill>
              <a:srgbClr val="D8D8D8"/>
            </a:solidFill>
            <a:prstDash val="solid"/>
            <a:miter lim="800000"/>
            <a:headEnd type="none" w="sm" len="sm"/>
            <a:tailEnd type="none" w="sm" len="sm"/>
          </a:ln>
        </p:spPr>
      </p:cxnSp>
      <p:sp>
        <p:nvSpPr>
          <p:cNvPr id="29" name="Google Shape;29;p20"/>
          <p:cNvSpPr txBox="1">
            <a:spLocks noGrp="1"/>
          </p:cNvSpPr>
          <p:nvPr>
            <p:ph type="sldNum" idx="12"/>
          </p:nvPr>
        </p:nvSpPr>
        <p:spPr>
          <a:xfrm>
            <a:off x="7086600" y="6474298"/>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000">
                <a:solidFill>
                  <a:schemeClr val="dk1"/>
                </a:solidFill>
                <a:latin typeface="Calibri"/>
                <a:ea typeface="Calibri"/>
                <a:cs typeface="Calibri"/>
                <a:sym typeface="Calibri"/>
              </a:defRPr>
            </a:lvl1pPr>
            <a:lvl2pPr marL="0" lvl="1" indent="0" algn="r">
              <a:spcBef>
                <a:spcPts val="0"/>
              </a:spcBef>
              <a:buNone/>
              <a:defRPr sz="2000">
                <a:solidFill>
                  <a:schemeClr val="dk1"/>
                </a:solidFill>
                <a:latin typeface="Calibri"/>
                <a:ea typeface="Calibri"/>
                <a:cs typeface="Calibri"/>
                <a:sym typeface="Calibri"/>
              </a:defRPr>
            </a:lvl2pPr>
            <a:lvl3pPr marL="0" lvl="2" indent="0" algn="r">
              <a:spcBef>
                <a:spcPts val="0"/>
              </a:spcBef>
              <a:buNone/>
              <a:defRPr sz="2000">
                <a:solidFill>
                  <a:schemeClr val="dk1"/>
                </a:solidFill>
                <a:latin typeface="Calibri"/>
                <a:ea typeface="Calibri"/>
                <a:cs typeface="Calibri"/>
                <a:sym typeface="Calibri"/>
              </a:defRPr>
            </a:lvl3pPr>
            <a:lvl4pPr marL="0" lvl="3" indent="0" algn="r">
              <a:spcBef>
                <a:spcPts val="0"/>
              </a:spcBef>
              <a:buNone/>
              <a:defRPr sz="2000">
                <a:solidFill>
                  <a:schemeClr val="dk1"/>
                </a:solidFill>
                <a:latin typeface="Calibri"/>
                <a:ea typeface="Calibri"/>
                <a:cs typeface="Calibri"/>
                <a:sym typeface="Calibri"/>
              </a:defRPr>
            </a:lvl4pPr>
            <a:lvl5pPr marL="0" lvl="4" indent="0" algn="r">
              <a:spcBef>
                <a:spcPts val="0"/>
              </a:spcBef>
              <a:buNone/>
              <a:defRPr sz="2000">
                <a:solidFill>
                  <a:schemeClr val="dk1"/>
                </a:solidFill>
                <a:latin typeface="Calibri"/>
                <a:ea typeface="Calibri"/>
                <a:cs typeface="Calibri"/>
                <a:sym typeface="Calibri"/>
              </a:defRPr>
            </a:lvl5pPr>
            <a:lvl6pPr marL="0" lvl="5" indent="0" algn="r">
              <a:spcBef>
                <a:spcPts val="0"/>
              </a:spcBef>
              <a:buNone/>
              <a:defRPr sz="2000">
                <a:solidFill>
                  <a:schemeClr val="dk1"/>
                </a:solidFill>
                <a:latin typeface="Calibri"/>
                <a:ea typeface="Calibri"/>
                <a:cs typeface="Calibri"/>
                <a:sym typeface="Calibri"/>
              </a:defRPr>
            </a:lvl6pPr>
            <a:lvl7pPr marL="0" lvl="6" indent="0" algn="r">
              <a:spcBef>
                <a:spcPts val="0"/>
              </a:spcBef>
              <a:buNone/>
              <a:defRPr sz="2000">
                <a:solidFill>
                  <a:schemeClr val="dk1"/>
                </a:solidFill>
                <a:latin typeface="Calibri"/>
                <a:ea typeface="Calibri"/>
                <a:cs typeface="Calibri"/>
                <a:sym typeface="Calibri"/>
              </a:defRPr>
            </a:lvl7pPr>
            <a:lvl8pPr marL="0" lvl="7" indent="0" algn="r">
              <a:spcBef>
                <a:spcPts val="0"/>
              </a:spcBef>
              <a:buNone/>
              <a:defRPr sz="2000">
                <a:solidFill>
                  <a:schemeClr val="dk1"/>
                </a:solidFill>
                <a:latin typeface="Calibri"/>
                <a:ea typeface="Calibri"/>
                <a:cs typeface="Calibri"/>
                <a:sym typeface="Calibri"/>
              </a:defRPr>
            </a:lvl8pPr>
            <a:lvl9pPr marL="0" lvl="8" indent="0" algn="r">
              <a:spcBef>
                <a:spcPts val="0"/>
              </a:spcBef>
              <a:buNone/>
              <a:defRPr sz="20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CH"/>
              <a:t>‹#›</a:t>
            </a:fld>
            <a:endParaRPr/>
          </a:p>
        </p:txBody>
      </p:sp>
      <p:pic>
        <p:nvPicPr>
          <p:cNvPr id="30" name="Google Shape;30;p20" descr="safari.png"/>
          <p:cNvPicPr preferRelativeResize="0"/>
          <p:nvPr/>
        </p:nvPicPr>
        <p:blipFill rotWithShape="1">
          <a:blip r:embed="rId2">
            <a:alphaModFix/>
          </a:blip>
          <a:srcRect/>
          <a:stretch/>
        </p:blipFill>
        <p:spPr>
          <a:xfrm>
            <a:off x="24939" y="6569405"/>
            <a:ext cx="1080120" cy="312523"/>
          </a:xfrm>
          <a:prstGeom prst="rect">
            <a:avLst/>
          </a:prstGeom>
          <a:noFill/>
          <a:ln>
            <a:noFill/>
          </a:ln>
        </p:spPr>
      </p:pic>
    </p:spTree>
    <p:extLst>
      <p:ext uri="{BB962C8B-B14F-4D97-AF65-F5344CB8AC3E}">
        <p14:creationId xmlns:p14="http://schemas.microsoft.com/office/powerpoint/2010/main" val="28280183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628651" y="365129"/>
            <a:ext cx="7886700" cy="7899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628651" y="1253330"/>
            <a:ext cx="7886700" cy="50030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1"/>
          <p:cNvSpPr txBox="1">
            <a:spLocks noGrp="1"/>
          </p:cNvSpPr>
          <p:nvPr>
            <p:ph type="dt" idx="10"/>
          </p:nvPr>
        </p:nvSpPr>
        <p:spPr>
          <a:xfrm>
            <a:off x="628649"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sldNum" idx="12"/>
          </p:nvPr>
        </p:nvSpPr>
        <p:spPr>
          <a:xfrm>
            <a:off x="6457951"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300656144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22"/>
          <p:cNvSpPr txBox="1">
            <a:spLocks noGrp="1"/>
          </p:cNvSpPr>
          <p:nvPr>
            <p:ph type="dt" idx="10"/>
          </p:nvPr>
        </p:nvSpPr>
        <p:spPr>
          <a:xfrm>
            <a:off x="628649"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sldNum" idx="12"/>
          </p:nvPr>
        </p:nvSpPr>
        <p:spPr>
          <a:xfrm>
            <a:off x="6457951"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28807088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2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mbria"/>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 name="Google Shape;41;p2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2" name="Google Shape;42;p23"/>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352119836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6"/>
        <p:cNvGrpSpPr/>
        <p:nvPr/>
      </p:nvGrpSpPr>
      <p:grpSpPr>
        <a:xfrm>
          <a:off x="0" y="0"/>
          <a:ext cx="0" cy="0"/>
          <a:chOff x="0" y="0"/>
          <a:chExt cx="0" cy="0"/>
        </a:xfrm>
      </p:grpSpPr>
      <p:sp>
        <p:nvSpPr>
          <p:cNvPr id="47" name="Google Shape;47;p17"/>
          <p:cNvSpPr/>
          <p:nvPr/>
        </p:nvSpPr>
        <p:spPr>
          <a:xfrm>
            <a:off x="0" y="0"/>
            <a:ext cx="9144000" cy="810085"/>
          </a:xfrm>
          <a:prstGeom prst="rect">
            <a:avLst/>
          </a:prstGeom>
          <a:solidFill>
            <a:srgbClr val="00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17"/>
          <p:cNvSpPr txBox="1">
            <a:spLocks noGrp="1"/>
          </p:cNvSpPr>
          <p:nvPr>
            <p:ph type="title"/>
          </p:nvPr>
        </p:nvSpPr>
        <p:spPr>
          <a:xfrm>
            <a:off x="0" y="0"/>
            <a:ext cx="9144000" cy="8100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Cambria"/>
              <a:buNone/>
              <a:defRPr b="1">
                <a:solidFill>
                  <a:schemeClr val="lt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7"/>
          <p:cNvSpPr txBox="1">
            <a:spLocks noGrp="1"/>
          </p:cNvSpPr>
          <p:nvPr>
            <p:ph type="body" idx="1"/>
          </p:nvPr>
        </p:nvSpPr>
        <p:spPr>
          <a:xfrm>
            <a:off x="149703" y="972065"/>
            <a:ext cx="8844594" cy="538428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1">
                <a:solidFill>
                  <a:schemeClr val="dk1"/>
                </a:solidFill>
                <a:latin typeface="Cambria"/>
                <a:ea typeface="Cambria"/>
                <a:cs typeface="Cambria"/>
                <a:sym typeface="Cambria"/>
              </a:defRPr>
            </a:lvl1pPr>
            <a:lvl2pPr marL="914400" lvl="1" indent="-381000" algn="l">
              <a:lnSpc>
                <a:spcPct val="90000"/>
              </a:lnSpc>
              <a:spcBef>
                <a:spcPts val="500"/>
              </a:spcBef>
              <a:spcAft>
                <a:spcPts val="0"/>
              </a:spcAft>
              <a:buClr>
                <a:schemeClr val="dk1"/>
              </a:buClr>
              <a:buSzPts val="2400"/>
              <a:buChar char="•"/>
              <a:defRPr b="1">
                <a:solidFill>
                  <a:schemeClr val="dk1"/>
                </a:solidFill>
                <a:latin typeface="Cambria"/>
                <a:ea typeface="Cambria"/>
                <a:cs typeface="Cambria"/>
                <a:sym typeface="Cambria"/>
              </a:defRPr>
            </a:lvl2pPr>
            <a:lvl3pPr marL="1371600" lvl="2" indent="-368300" algn="l">
              <a:lnSpc>
                <a:spcPct val="90000"/>
              </a:lnSpc>
              <a:spcBef>
                <a:spcPts val="500"/>
              </a:spcBef>
              <a:spcAft>
                <a:spcPts val="0"/>
              </a:spcAft>
              <a:buClr>
                <a:schemeClr val="dk1"/>
              </a:buClr>
              <a:buSzPts val="2200"/>
              <a:buChar char="•"/>
              <a:defRPr b="1">
                <a:solidFill>
                  <a:schemeClr val="dk1"/>
                </a:solidFill>
                <a:latin typeface="Cambria"/>
                <a:ea typeface="Cambria"/>
                <a:cs typeface="Cambria"/>
                <a:sym typeface="Cambria"/>
              </a:defRPr>
            </a:lvl3pPr>
            <a:lvl4pPr marL="1828800" lvl="3" indent="-368300" algn="l">
              <a:lnSpc>
                <a:spcPct val="90000"/>
              </a:lnSpc>
              <a:spcBef>
                <a:spcPts val="500"/>
              </a:spcBef>
              <a:spcAft>
                <a:spcPts val="0"/>
              </a:spcAft>
              <a:buClr>
                <a:schemeClr val="dk1"/>
              </a:buClr>
              <a:buSzPts val="2200"/>
              <a:buChar char="•"/>
              <a:defRPr b="1">
                <a:solidFill>
                  <a:schemeClr val="dk1"/>
                </a:solidFill>
                <a:latin typeface="Cambria"/>
                <a:ea typeface="Cambria"/>
                <a:cs typeface="Cambria"/>
                <a:sym typeface="Cambria"/>
              </a:defRPr>
            </a:lvl4pPr>
            <a:lvl5pPr marL="2286000" lvl="4" indent="-368300" algn="l">
              <a:lnSpc>
                <a:spcPct val="90000"/>
              </a:lnSpc>
              <a:spcBef>
                <a:spcPts val="500"/>
              </a:spcBef>
              <a:spcAft>
                <a:spcPts val="0"/>
              </a:spcAft>
              <a:buClr>
                <a:schemeClr val="dk1"/>
              </a:buClr>
              <a:buSzPts val="2200"/>
              <a:buChar char="•"/>
              <a:defRPr b="1">
                <a:solidFill>
                  <a:schemeClr val="dk1"/>
                </a:solidFill>
                <a:latin typeface="Cambria"/>
                <a:ea typeface="Cambria"/>
                <a:cs typeface="Cambria"/>
                <a:sym typeface="Cambr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0" name="Google Shape;50;p17" descr="safari.png"/>
          <p:cNvPicPr preferRelativeResize="0"/>
          <p:nvPr/>
        </p:nvPicPr>
        <p:blipFill rotWithShape="1">
          <a:blip r:embed="rId2">
            <a:alphaModFix/>
          </a:blip>
          <a:srcRect/>
          <a:stretch/>
        </p:blipFill>
        <p:spPr>
          <a:xfrm>
            <a:off x="75260" y="6545478"/>
            <a:ext cx="1080120" cy="312522"/>
          </a:xfrm>
          <a:prstGeom prst="rect">
            <a:avLst/>
          </a:prstGeom>
          <a:noFill/>
          <a:ln>
            <a:noFill/>
          </a:ln>
        </p:spPr>
      </p:pic>
      <p:sp>
        <p:nvSpPr>
          <p:cNvPr id="3" name="Google Shape;42;p23">
            <a:extLst>
              <a:ext uri="{FF2B5EF4-FFF2-40B4-BE49-F238E27FC236}">
                <a16:creationId xmlns:a16="http://schemas.microsoft.com/office/drawing/2014/main" id="{A1F0D0E7-E0E5-1EB9-D670-EB063E34471A}"/>
              </a:ext>
            </a:extLst>
          </p:cNvPr>
          <p:cNvSpPr txBox="1">
            <a:spLocks noGrp="1"/>
          </p:cNvSpPr>
          <p:nvPr>
            <p:ph type="sldNum" idx="12"/>
          </p:nvPr>
        </p:nvSpPr>
        <p:spPr>
          <a:xfrm>
            <a:off x="8595300" y="6333200"/>
            <a:ext cx="5487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400">
                <a:solidFill>
                  <a:schemeClr val="tx1"/>
                </a:solidFill>
                <a:latin typeface="Cambria" panose="02040503050406030204" pitchFamily="18" charset="0"/>
                <a:ea typeface="Cambria" panose="02040503050406030204" pitchFamily="18" charset="0"/>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fld id="{00000000-1234-1234-1234-123412341234}" type="slidenum">
              <a:rPr lang="de-CH" smtClean="0"/>
              <a:pPr/>
              <a:t>‹#›</a:t>
            </a:fld>
            <a:endParaRPr lang="de-CH" dirty="0"/>
          </a:p>
        </p:txBody>
      </p:sp>
    </p:spTree>
    <p:extLst>
      <p:ext uri="{BB962C8B-B14F-4D97-AF65-F5344CB8AC3E}">
        <p14:creationId xmlns:p14="http://schemas.microsoft.com/office/powerpoint/2010/main" val="402220987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mbr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1143000" y="3602037"/>
            <a:ext cx="6858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5"/>
          <p:cNvSpPr txBox="1">
            <a:spLocks noGrp="1"/>
          </p:cNvSpPr>
          <p:nvPr>
            <p:ph type="dt" idx="10"/>
          </p:nvPr>
        </p:nvSpPr>
        <p:spPr>
          <a:xfrm>
            <a:off x="628649"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sldNum" idx="12"/>
          </p:nvPr>
        </p:nvSpPr>
        <p:spPr>
          <a:xfrm>
            <a:off x="6457951"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184749015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03466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08394668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34154422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8.xml"/><Relationship Id="rId1" Type="http://schemas.openxmlformats.org/officeDocument/2006/relationships/slideLayout" Target="../slideLayouts/slideLayout64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theme" Target="../theme/theme61.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slideLayout" Target="../slideLayouts/slideLayout6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63.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5" Type="http://schemas.openxmlformats.org/officeDocument/2006/relationships/theme" Target="../theme/theme62.xml"/><Relationship Id="rId4" Type="http://schemas.openxmlformats.org/officeDocument/2006/relationships/slideLayout" Target="../slideLayouts/slideLayout66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66.xml"/><Relationship Id="rId1" Type="http://schemas.openxmlformats.org/officeDocument/2006/relationships/slideLayout" Target="../slideLayouts/slideLayout665.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69.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5" Type="http://schemas.openxmlformats.org/officeDocument/2006/relationships/theme" Target="../theme/theme64.xml"/><Relationship Id="rId4" Type="http://schemas.openxmlformats.org/officeDocument/2006/relationships/slideLayout" Target="../slideLayouts/slideLayout67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5.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6.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7.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709.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5" Type="http://schemas.openxmlformats.org/officeDocument/2006/relationships/theme" Target="../theme/theme68.xml"/><Relationship Id="rId4" Type="http://schemas.openxmlformats.org/officeDocument/2006/relationships/slideLayout" Target="../slideLayouts/slideLayout710.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theme" Target="../theme/theme69.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30.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70.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735.xml"/><Relationship Id="rId1" Type="http://schemas.openxmlformats.org/officeDocument/2006/relationships/slideLayout" Target="../slideLayouts/slideLayout734.xml"/></Relationships>
</file>

<file path=ppt/slideMasters/_rels/slideMaster72.xml.rels><?xml version="1.0" encoding="UTF-8" standalone="yes"?>
<Relationships xmlns="http://schemas.openxmlformats.org/package/2006/relationships"><Relationship Id="rId3" Type="http://schemas.openxmlformats.org/officeDocument/2006/relationships/slideLayout" Target="../slideLayouts/slideLayout738.xml"/><Relationship Id="rId2" Type="http://schemas.openxmlformats.org/officeDocument/2006/relationships/slideLayout" Target="../slideLayouts/slideLayout737.xml"/><Relationship Id="rId1" Type="http://schemas.openxmlformats.org/officeDocument/2006/relationships/slideLayout" Target="../slideLayouts/slideLayout736.xml"/><Relationship Id="rId5" Type="http://schemas.openxmlformats.org/officeDocument/2006/relationships/theme" Target="../theme/theme72.xml"/><Relationship Id="rId4" Type="http://schemas.openxmlformats.org/officeDocument/2006/relationships/slideLayout" Target="../slideLayouts/slideLayout739.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742.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theme" Target="../theme/theme73.xml"/><Relationship Id="rId5" Type="http://schemas.openxmlformats.org/officeDocument/2006/relationships/slideLayout" Target="../slideLayouts/slideLayout744.xml"/><Relationship Id="rId4" Type="http://schemas.openxmlformats.org/officeDocument/2006/relationships/slideLayout" Target="../slideLayouts/slideLayout743.xml"/></Relationships>
</file>

<file path=ppt/slideMasters/_rels/slideMaster74.xml.rels><?xml version="1.0" encoding="UTF-8" standalone="yes"?>
<Relationships xmlns="http://schemas.openxmlformats.org/package/2006/relationships"><Relationship Id="rId3" Type="http://schemas.openxmlformats.org/officeDocument/2006/relationships/theme" Target="../theme/theme74.xml"/><Relationship Id="rId2" Type="http://schemas.openxmlformats.org/officeDocument/2006/relationships/slideLayout" Target="../slideLayouts/slideLayout746.xml"/><Relationship Id="rId1" Type="http://schemas.openxmlformats.org/officeDocument/2006/relationships/slideLayout" Target="../slideLayouts/slideLayout745.xml"/></Relationships>
</file>

<file path=ppt/slideMasters/_rels/slideMaster75.xml.rels><?xml version="1.0" encoding="UTF-8" standalone="yes"?>
<Relationships xmlns="http://schemas.openxmlformats.org/package/2006/relationships"><Relationship Id="rId3" Type="http://schemas.openxmlformats.org/officeDocument/2006/relationships/slideLayout" Target="../slideLayouts/slideLayout749.xml"/><Relationship Id="rId2" Type="http://schemas.openxmlformats.org/officeDocument/2006/relationships/slideLayout" Target="../slideLayouts/slideLayout748.xml"/><Relationship Id="rId1" Type="http://schemas.openxmlformats.org/officeDocument/2006/relationships/slideLayout" Target="../slideLayouts/slideLayout747.xml"/><Relationship Id="rId4" Type="http://schemas.openxmlformats.org/officeDocument/2006/relationships/theme" Target="../theme/theme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5/23/24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5/23/24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6387"/>
      </p:ext>
    </p:extLst>
  </p:cSld>
  <p:clrMap bg1="lt1" tx1="dk1" bg2="lt2" tx2="dk2" accent1="accent1" accent2="accent2" accent3="accent3" accent4="accent4" accent5="accent5" accent6="accent6" hlink="hlink" folHlink="folHlink"/>
  <p:sldLayoutIdLst>
    <p:sldLayoutId id="2147489954" r:id="rId1"/>
    <p:sldLayoutId id="2147489955" r:id="rId2"/>
    <p:sldLayoutId id="2147489956" r:id="rId3"/>
    <p:sldLayoutId id="21474899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3116087038"/>
      </p:ext>
    </p:extLst>
  </p:cSld>
  <p:clrMap bg1="lt1" tx1="dk1" bg2="lt2" tx2="dk2" accent1="accent1" accent2="accent2" accent3="accent3" accent4="accent4" accent5="accent5" accent6="accent6" hlink="hlink" folHlink="folHlink"/>
  <p:sldLayoutIdLst>
    <p:sldLayoutId id="2147489998" r:id="rId1"/>
    <p:sldLayoutId id="2147489999"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794491"/>
      </p:ext>
    </p:extLst>
  </p:cSld>
  <p:clrMap bg1="lt1" tx1="dk1" bg2="lt2" tx2="dk2" accent1="accent1" accent2="accent2" accent3="accent3" accent4="accent4" accent5="accent5" accent6="accent6" hlink="hlink" folHlink="folHlink"/>
  <p:sldLayoutIdLst>
    <p:sldLayoutId id="2147490006" r:id="rId1"/>
    <p:sldLayoutId id="2147490007" r:id="rId2"/>
    <p:sldLayoutId id="2147490008" r:id="rId3"/>
    <p:sldLayoutId id="2147490009"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8491196"/>
      </p:ext>
    </p:extLst>
  </p:cSld>
  <p:clrMap bg1="lt1" tx1="dk1" bg2="lt2" tx2="dk2" accent1="accent1" accent2="accent2" accent3="accent3" accent4="accent4" accent5="accent5" accent6="accent6" hlink="hlink" folHlink="folHlink"/>
  <p:sldLayoutIdLst>
    <p:sldLayoutId id="2147490011" r:id="rId1"/>
    <p:sldLayoutId id="2147490012" r:id="rId2"/>
    <p:sldLayoutId id="2147490013" r:id="rId3"/>
    <p:sldLayoutId id="2147490014" r:id="rId4"/>
    <p:sldLayoutId id="2147490015" r:id="rId5"/>
    <p:sldLayoutId id="2147490016" r:id="rId6"/>
    <p:sldLayoutId id="2147490017" r:id="rId7"/>
    <p:sldLayoutId id="2147490018" r:id="rId8"/>
    <p:sldLayoutId id="2147490019" r:id="rId9"/>
    <p:sldLayoutId id="2147490020" r:id="rId10"/>
    <p:sldLayoutId id="2147490021" r:id="rId11"/>
    <p:sldLayoutId id="21474900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91317574"/>
      </p:ext>
    </p:extLst>
  </p:cSld>
  <p:clrMap bg1="lt1" tx1="dk1" bg2="lt2" tx2="dk2" accent1="accent1" accent2="accent2" accent3="accent3" accent4="accent4" accent5="accent5" accent6="accent6" hlink="hlink" folHlink="folHlink"/>
  <p:sldLayoutIdLst>
    <p:sldLayoutId id="2147490024" r:id="rId1"/>
    <p:sldLayoutId id="2147490025" r:id="rId2"/>
    <p:sldLayoutId id="2147490026" r:id="rId3"/>
    <p:sldLayoutId id="2147490027" r:id="rId4"/>
    <p:sldLayoutId id="2147490028" r:id="rId5"/>
    <p:sldLayoutId id="2147490029" r:id="rId6"/>
    <p:sldLayoutId id="2147490030" r:id="rId7"/>
    <p:sldLayoutId id="2147490031" r:id="rId8"/>
    <p:sldLayoutId id="2147490032" r:id="rId9"/>
    <p:sldLayoutId id="2147490033" r:id="rId10"/>
    <p:sldLayoutId id="2147490034" r:id="rId11"/>
    <p:sldLayoutId id="214749003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30063458"/>
      </p:ext>
    </p:extLst>
  </p:cSld>
  <p:clrMap bg1="lt1" tx1="dk1" bg2="lt2" tx2="dk2" accent1="accent1" accent2="accent2" accent3="accent3" accent4="accent4" accent5="accent5" accent6="accent6" hlink="hlink" folHlink="folHlink"/>
  <p:sldLayoutIdLst>
    <p:sldLayoutId id="2147490037" r:id="rId1"/>
    <p:sldLayoutId id="2147490038" r:id="rId2"/>
    <p:sldLayoutId id="2147490039" r:id="rId3"/>
    <p:sldLayoutId id="2147490040" r:id="rId4"/>
    <p:sldLayoutId id="2147490041" r:id="rId5"/>
    <p:sldLayoutId id="2147490042" r:id="rId6"/>
    <p:sldLayoutId id="2147490043" r:id="rId7"/>
    <p:sldLayoutId id="2147490044" r:id="rId8"/>
    <p:sldLayoutId id="2147490045" r:id="rId9"/>
    <p:sldLayoutId id="2147490046" r:id="rId10"/>
    <p:sldLayoutId id="2147490047" r:id="rId11"/>
    <p:sldLayoutId id="214749004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5/23/24</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2253741198"/>
      </p:ext>
    </p:extLst>
  </p:cSld>
  <p:clrMap bg1="lt1" tx1="dk1" bg2="lt2" tx2="dk2" accent1="accent1" accent2="accent2" accent3="accent3" accent4="accent4" accent5="accent5" accent6="accent6" hlink="hlink" folHlink="folHlink"/>
  <p:sldLayoutIdLst>
    <p:sldLayoutId id="2147490050" r:id="rId1"/>
    <p:sldLayoutId id="2147490051" r:id="rId2"/>
    <p:sldLayoutId id="2147490052" r:id="rId3"/>
    <p:sldLayoutId id="2147490053"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176033830"/>
      </p:ext>
    </p:extLst>
  </p:cSld>
  <p:clrMap bg1="lt1" tx1="dk1" bg2="lt2" tx2="dk2" accent1="accent1" accent2="accent2" accent3="accent3" accent4="accent4" accent5="accent5" accent6="accent6" hlink="hlink" folHlink="folHlink"/>
  <p:sldLayoutIdLst>
    <p:sldLayoutId id="2147490055" r:id="rId1"/>
    <p:sldLayoutId id="2147490056" r:id="rId2"/>
    <p:sldLayoutId id="2147490057" r:id="rId3"/>
    <p:sldLayoutId id="2147490058" r:id="rId4"/>
    <p:sldLayoutId id="2147490059" r:id="rId5"/>
    <p:sldLayoutId id="2147490060" r:id="rId6"/>
    <p:sldLayoutId id="2147490061" r:id="rId7"/>
    <p:sldLayoutId id="2147490062" r:id="rId8"/>
    <p:sldLayoutId id="2147490063" r:id="rId9"/>
    <p:sldLayoutId id="2147490064" r:id="rId10"/>
    <p:sldLayoutId id="2147490065" r:id="rId11"/>
    <p:sldLayoutId id="214749006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2234028684"/>
      </p:ext>
    </p:extLst>
  </p:cSld>
  <p:clrMap bg1="lt1" tx1="dk1" bg2="lt2" tx2="dk2" accent1="accent1" accent2="accent2" accent3="accent3" accent4="accent4" accent5="accent5" accent6="accent6" hlink="hlink" folHlink="folHlink"/>
  <p:sldLayoutIdLst>
    <p:sldLayoutId id="2147490068" r:id="rId1"/>
    <p:sldLayoutId id="2147490069" r:id="rId2"/>
    <p:sldLayoutId id="2147490070" r:id="rId3"/>
    <p:sldLayoutId id="2147490071" r:id="rId4"/>
    <p:sldLayoutId id="2147490072" r:id="rId5"/>
    <p:sldLayoutId id="2147490073" r:id="rId6"/>
    <p:sldLayoutId id="2147490074" r:id="rId7"/>
    <p:sldLayoutId id="2147490075" r:id="rId8"/>
    <p:sldLayoutId id="2147490076" r:id="rId9"/>
    <p:sldLayoutId id="2147490077" r:id="rId10"/>
    <p:sldLayoutId id="2147490078"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703" y="995823"/>
            <a:ext cx="8844594" cy="536052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0" y="0"/>
            <a:ext cx="9144000" cy="810085"/>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961611686"/>
      </p:ext>
    </p:extLst>
  </p:cSld>
  <p:clrMap bg1="lt1" tx1="dk1" bg2="lt2" tx2="dk2" accent1="accent1" accent2="accent2" accent3="accent3" accent4="accent4" accent5="accent5" accent6="accent6" hlink="hlink" folHlink="folHlink"/>
  <p:sldLayoutIdLst>
    <p:sldLayoutId id="2147490080" r:id="rId1"/>
    <p:sldLayoutId id="2147490081" r:id="rId2"/>
  </p:sldLayoutIdLst>
  <p:hf hdr="0" dt="0"/>
  <p:txStyles>
    <p:titleStyle>
      <a:lvl1pPr algn="l" defTabSz="914400" rtl="0" eaLnBrk="1" latinLnBrk="0" hangingPunct="1">
        <a:lnSpc>
          <a:spcPct val="90000"/>
        </a:lnSpc>
        <a:spcBef>
          <a:spcPct val="0"/>
        </a:spcBef>
        <a:buNone/>
        <a:defRPr sz="3600" b="1" kern="1200">
          <a:solidFill>
            <a:schemeClr val="bg1"/>
          </a:solidFill>
          <a:latin typeface="Cambria" panose="02040503050406030204" pitchFamily="18" charset="0"/>
          <a:ea typeface="APPLE LIGOTHIC MEDIUM" pitchFamily="2"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5/23/24</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337641119"/>
      </p:ext>
    </p:extLst>
  </p:cSld>
  <p:clrMap bg1="lt1" tx1="dk1" bg2="lt2" tx2="dk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8651" y="365129"/>
            <a:ext cx="7886700" cy="7899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1"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628651" y="1253330"/>
            <a:ext cx="7886700" cy="500309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628649"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sldNum" idx="12"/>
          </p:nvPr>
        </p:nvSpPr>
        <p:spPr>
          <a:xfrm>
            <a:off x="6457951"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CH"/>
              <a:t>‹#›</a:t>
            </a:fld>
            <a:endParaRPr/>
          </a:p>
        </p:txBody>
      </p:sp>
    </p:spTree>
    <p:extLst>
      <p:ext uri="{BB962C8B-B14F-4D97-AF65-F5344CB8AC3E}">
        <p14:creationId xmlns:p14="http://schemas.microsoft.com/office/powerpoint/2010/main" val="2911676493"/>
      </p:ext>
    </p:extLst>
  </p:cSld>
  <p:clrMap bg1="lt1" tx1="dk1" bg2="dk2" tx2="lt2" accent1="accent1" accent2="accent2" accent3="accent3" accent4="accent4" accent5="accent5" accent6="accent6" hlink="hlink" folHlink="folHlink"/>
  <p:sldLayoutIdLst>
    <p:sldLayoutId id="2147490088" r:id="rId1"/>
    <p:sldLayoutId id="2147490089" r:id="rId2"/>
    <p:sldLayoutId id="2147490090" r:id="rId3"/>
    <p:sldLayoutId id="2147490091" r:id="rId4"/>
    <p:sldLayoutId id="214749009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
        <p:cNvGrpSpPr/>
        <p:nvPr/>
      </p:nvGrpSpPr>
      <p:grpSpPr>
        <a:xfrm>
          <a:off x="0" y="0"/>
          <a:ext cx="0" cy="0"/>
          <a:chOff x="0" y="0"/>
          <a:chExt cx="0" cy="0"/>
        </a:xfrm>
      </p:grpSpPr>
      <p:sp>
        <p:nvSpPr>
          <p:cNvPr id="44" name="Google Shape;44;p16"/>
          <p:cNvSpPr txBox="1">
            <a:spLocks noGrp="1"/>
          </p:cNvSpPr>
          <p:nvPr>
            <p:ph type="body" idx="1"/>
          </p:nvPr>
        </p:nvSpPr>
        <p:spPr>
          <a:xfrm>
            <a:off x="149703" y="995823"/>
            <a:ext cx="8844594" cy="536052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mbria"/>
                <a:ea typeface="Cambria"/>
                <a:cs typeface="Cambria"/>
                <a:sym typeface="Cambria"/>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mbria"/>
                <a:ea typeface="Cambria"/>
                <a:cs typeface="Cambria"/>
                <a:sym typeface="Cambria"/>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6"/>
          <p:cNvSpPr txBox="1">
            <a:spLocks noGrp="1"/>
          </p:cNvSpPr>
          <p:nvPr>
            <p:ph type="title"/>
          </p:nvPr>
        </p:nvSpPr>
        <p:spPr>
          <a:xfrm>
            <a:off x="0" y="0"/>
            <a:ext cx="9144000" cy="81008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Cambria"/>
              <a:buNone/>
              <a:defRPr sz="3600" b="1"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95601886"/>
      </p:ext>
    </p:extLst>
  </p:cSld>
  <p:clrMap bg1="lt1" tx1="dk1" bg2="dk2" tx2="lt2" accent1="accent1" accent2="accent2" accent3="accent3" accent4="accent4" accent5="accent5" accent6="accent6" hlink="hlink" folHlink="folHlink"/>
  <p:sldLayoutIdLst>
    <p:sldLayoutId id="2147490094" r:id="rId1"/>
    <p:sldLayoutId id="214749009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198297"/>
      </p:ext>
    </p:extLst>
  </p:cSld>
  <p:clrMap bg1="lt1" tx1="dk1" bg2="lt2" tx2="dk2" accent1="accent1" accent2="accent2" accent3="accent3" accent4="accent4" accent5="accent5" accent6="accent6" hlink="hlink" folHlink="folHlink"/>
  <p:sldLayoutIdLst>
    <p:sldLayoutId id="2147490097" r:id="rId1"/>
    <p:sldLayoutId id="2147490098" r:id="rId2"/>
    <p:sldLayoutId id="2147490099"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6.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07.xml"/><Relationship Id="rId4" Type="http://schemas.openxmlformats.org/officeDocument/2006/relationships/image" Target="../media/image7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0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07.xml"/></Relationships>
</file>

<file path=ppt/slides/_rels/slide10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707.xml"/></Relationships>
</file>

<file path=ppt/slides/_rels/slide10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9.xml"/><Relationship Id="rId1" Type="http://schemas.openxmlformats.org/officeDocument/2006/relationships/slideLayout" Target="../slideLayouts/slideLayout70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0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07.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707.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707.xml"/><Relationship Id="rId5" Type="http://schemas.openxmlformats.org/officeDocument/2006/relationships/image" Target="../media/image81.png"/><Relationship Id="rId4" Type="http://schemas.microsoft.com/office/2007/relationships/hdphoto" Target="../media/hdphoto2.wdp"/></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4.wdp"/><Relationship Id="rId2" Type="http://schemas.openxmlformats.org/officeDocument/2006/relationships/notesSlide" Target="../notesSlides/notesSlide54.xml"/><Relationship Id="rId1" Type="http://schemas.openxmlformats.org/officeDocument/2006/relationships/slideLayout" Target="../slideLayouts/slideLayout707.xml"/><Relationship Id="rId6" Type="http://schemas.openxmlformats.org/officeDocument/2006/relationships/image" Target="../media/image82.jpeg"/><Relationship Id="rId5" Type="http://schemas.openxmlformats.org/officeDocument/2006/relationships/image" Target="../media/image74.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hyperlink" Target="http://cva.stanford.edu/classes/cs99s/papers/architects_look_to_future.pdf" TargetMode="External"/><Relationship Id="rId2" Type="http://schemas.openxmlformats.org/officeDocument/2006/relationships/image" Target="../media/image23.png"/><Relationship Id="rId1" Type="http://schemas.openxmlformats.org/officeDocument/2006/relationships/slideLayout" Target="../slideLayouts/slideLayout712.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07.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707.xml"/><Relationship Id="rId6" Type="http://schemas.openxmlformats.org/officeDocument/2006/relationships/image" Target="../media/image74.jpeg"/><Relationship Id="rId5" Type="http://schemas.microsoft.com/office/2007/relationships/hdphoto" Target="../media/hdphoto5.wdp"/><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707.xml"/><Relationship Id="rId6" Type="http://schemas.openxmlformats.org/officeDocument/2006/relationships/image" Target="../media/image74.jpeg"/><Relationship Id="rId5" Type="http://schemas.microsoft.com/office/2007/relationships/hdphoto" Target="../media/hdphoto6.wdp"/><Relationship Id="rId4" Type="http://schemas.openxmlformats.org/officeDocument/2006/relationships/image" Target="../media/image73.png"/></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707.xml"/><Relationship Id="rId6" Type="http://schemas.openxmlformats.org/officeDocument/2006/relationships/image" Target="../media/image82.jpeg"/><Relationship Id="rId5" Type="http://schemas.microsoft.com/office/2007/relationships/hdphoto" Target="../media/hdphoto5.wdp"/><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07.xml"/><Relationship Id="rId6" Type="http://schemas.openxmlformats.org/officeDocument/2006/relationships/image" Target="../media/image82.jpeg"/><Relationship Id="rId5" Type="http://schemas.microsoft.com/office/2007/relationships/hdphoto" Target="../media/hdphoto7.wdp"/><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60.xml"/><Relationship Id="rId1" Type="http://schemas.openxmlformats.org/officeDocument/2006/relationships/slideLayout" Target="../slideLayouts/slideLayout70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117.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96.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71.png"/></Relationships>
</file>

<file path=ppt/slides/_rels/slide1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710.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736.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0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36.xml"/></Relationships>
</file>

<file path=ppt/slides/_rels/slide1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6.xml"/><Relationship Id="rId1" Type="http://schemas.openxmlformats.org/officeDocument/2006/relationships/slideLayout" Target="../slideLayouts/slideLayout736.xml"/><Relationship Id="rId4" Type="http://schemas.openxmlformats.org/officeDocument/2006/relationships/chart" Target="../charts/char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73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3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36.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36.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736.xml"/><Relationship Id="rId6" Type="http://schemas.openxmlformats.org/officeDocument/2006/relationships/chart" Target="../charts/chart16.xml"/><Relationship Id="rId5" Type="http://schemas.openxmlformats.org/officeDocument/2006/relationships/image" Target="../media/image100.jpeg"/><Relationship Id="rId4" Type="http://schemas.microsoft.com/office/2007/relationships/hdphoto" Target="../media/hdphoto8.wdp"/></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736.xml"/><Relationship Id="rId6" Type="http://schemas.openxmlformats.org/officeDocument/2006/relationships/chart" Target="../charts/chart17.xml"/><Relationship Id="rId5" Type="http://schemas.openxmlformats.org/officeDocument/2006/relationships/image" Target="../media/image101.jpe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chart" Target="../charts/chart18.xml"/><Relationship Id="rId2" Type="http://schemas.openxmlformats.org/officeDocument/2006/relationships/notesSlide" Target="../notesSlides/notesSlide72.xml"/><Relationship Id="rId1" Type="http://schemas.openxmlformats.org/officeDocument/2006/relationships/slideLayout" Target="../slideLayouts/slideLayout736.xml"/><Relationship Id="rId6" Type="http://schemas.openxmlformats.org/officeDocument/2006/relationships/image" Target="../media/image104.jpeg"/><Relationship Id="rId5" Type="http://schemas.openxmlformats.org/officeDocument/2006/relationships/image" Target="../media/image103.jpeg"/><Relationship Id="rId4" Type="http://schemas.microsoft.com/office/2007/relationships/hdphoto" Target="../media/hdphoto10.wdp"/></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736.xml"/><Relationship Id="rId6" Type="http://schemas.openxmlformats.org/officeDocument/2006/relationships/chart" Target="../charts/chart19.xml"/><Relationship Id="rId5" Type="http://schemas.openxmlformats.org/officeDocument/2006/relationships/image" Target="../media/image100.jpeg"/><Relationship Id="rId4" Type="http://schemas.microsoft.com/office/2007/relationships/hdphoto" Target="../media/hdphoto11.wdp"/></Relationships>
</file>

<file path=ppt/slides/_rels/slide1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4.xml"/><Relationship Id="rId1" Type="http://schemas.openxmlformats.org/officeDocument/2006/relationships/slideLayout" Target="../slideLayouts/slideLayout736.xml"/><Relationship Id="rId6" Type="http://schemas.openxmlformats.org/officeDocument/2006/relationships/image" Target="../media/image101.jpeg"/><Relationship Id="rId5" Type="http://schemas.microsoft.com/office/2007/relationships/hdphoto" Target="../media/hdphoto12.wdp"/><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36.xml"/></Relationships>
</file>

<file path=ppt/slides/_rels/slide1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36.xml"/></Relationships>
</file>

<file path=ppt/slides/_rels/slide1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736.xml"/><Relationship Id="rId4" Type="http://schemas.openxmlformats.org/officeDocument/2006/relationships/image" Target="../media/image107.png"/></Relationships>
</file>

<file path=ppt/slides/_rels/slide137.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736.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3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557.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108.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4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0.png"/><Relationship Id="rId1" Type="http://schemas.openxmlformats.org/officeDocument/2006/relationships/slideLayout" Target="../slideLayouts/slideLayout668.xml"/><Relationship Id="rId6" Type="http://schemas.openxmlformats.org/officeDocument/2006/relationships/hyperlink" Target="https://safari.ethz.ch/safari-newsletter-january-2021/" TargetMode="External"/><Relationship Id="rId5" Type="http://schemas.openxmlformats.org/officeDocument/2006/relationships/image" Target="../media/image111.jpeg"/><Relationship Id="rId4" Type="http://schemas.openxmlformats.org/officeDocument/2006/relationships/hyperlink" Target="http://www.safari.ethz.ch/"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7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67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www.youtube.com/watch?v=mV2OuB2djEs" TargetMode="External"/><Relationship Id="rId1" Type="http://schemas.openxmlformats.org/officeDocument/2006/relationships/slideLayout" Target="../slideLayouts/slideLayout668.xml"/><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84.xml"/></Relationships>
</file>

<file path=ppt/slides/_rels/slide15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hyperlink" Target="https://github.com/CMU-SAFARI/" TargetMode="External"/><Relationship Id="rId1" Type="http://schemas.openxmlformats.org/officeDocument/2006/relationships/slideLayout" Target="../slideLayouts/slideLayout67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15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34.xml"/><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9.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711.11427.pdf" TargetMode="External"/><Relationship Id="rId2" Type="http://schemas.openxmlformats.org/officeDocument/2006/relationships/image" Target="../media/image31.tif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tiff"/><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0.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57.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48.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48.xml"/><Relationship Id="rId1" Type="http://schemas.openxmlformats.org/officeDocument/2006/relationships/tags" Target="../tags/tag2.xml"/><Relationship Id="rId5" Type="http://schemas.openxmlformats.org/officeDocument/2006/relationships/image" Target="../media/image42.sv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6.xml"/><Relationship Id="rId7" Type="http://schemas.openxmlformats.org/officeDocument/2006/relationships/image" Target="../media/image46.svg"/><Relationship Id="rId2" Type="http://schemas.openxmlformats.org/officeDocument/2006/relationships/slideLayout" Target="../slideLayouts/slideLayout648.xml"/><Relationship Id="rId1" Type="http://schemas.openxmlformats.org/officeDocument/2006/relationships/tags" Target="../tags/tag3.xml"/><Relationship Id="rId6" Type="http://schemas.openxmlformats.org/officeDocument/2006/relationships/image" Target="../media/image45.png"/><Relationship Id="rId11" Type="http://schemas.openxmlformats.org/officeDocument/2006/relationships/image" Target="../media/image42.svg"/><Relationship Id="rId5" Type="http://schemas.openxmlformats.org/officeDocument/2006/relationships/image" Target="../media/image44.svg"/><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8.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48.xml"/><Relationship Id="rId1" Type="http://schemas.openxmlformats.org/officeDocument/2006/relationships/tags" Target="../tags/tag4.xml"/><Relationship Id="rId5" Type="http://schemas.openxmlformats.org/officeDocument/2006/relationships/image" Target="../media/image50.sv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48.xml"/><Relationship Id="rId1" Type="http://schemas.openxmlformats.org/officeDocument/2006/relationships/tags" Target="../tags/tag5.xml"/><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57.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48.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648.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8.xml"/></Relationships>
</file>

<file path=ppt/slides/_rels/slide43.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0.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57.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57.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51.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47.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648.xml"/><Relationship Id="rId4" Type="http://schemas.openxmlformats.org/officeDocument/2006/relationships/chart" Target="../charts/chart8.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48.xml"/></Relationships>
</file>

<file path=ppt/slides/_rels/slide5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64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56.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6.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66.xml"/><Relationship Id="rId5" Type="http://schemas.openxmlformats.org/officeDocument/2006/relationships/image" Target="../media/image58.png"/><Relationship Id="rId4" Type="http://schemas.openxmlformats.org/officeDocument/2006/relationships/hyperlink" Target="https://arxiv.org/abs/2209.05566.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66.xml"/><Relationship Id="rId4" Type="http://schemas.openxmlformats.org/officeDocument/2006/relationships/image" Target="../media/image60.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6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66.xml"/></Relationships>
</file>

<file path=ppt/slides/_rels/slide7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7.xml"/><Relationship Id="rId1" Type="http://schemas.openxmlformats.org/officeDocument/2006/relationships/slideLayout" Target="../slideLayouts/slideLayout666.xml"/><Relationship Id="rId4" Type="http://schemas.openxmlformats.org/officeDocument/2006/relationships/chart" Target="../charts/chart13.xm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56.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5.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5.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40.xml"/><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5.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notesSlide" Target="../notesSlides/notesSlide41.xml"/><Relationship Id="rId1" Type="http://schemas.openxmlformats.org/officeDocument/2006/relationships/slideLayout" Target="../slideLayouts/slideLayout747.xml"/><Relationship Id="rId6" Type="http://schemas.openxmlformats.org/officeDocument/2006/relationships/image" Target="../media/image66.png"/><Relationship Id="rId5" Type="http://schemas.openxmlformats.org/officeDocument/2006/relationships/image" Target="../media/image52.sv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9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96.xml"/><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696.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69.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70.png"/><Relationship Id="rId2" Type="http://schemas.openxmlformats.org/officeDocument/2006/relationships/hyperlink" Target="https://arxiv.org/pdf/2209.00188.pdf" TargetMode="External"/><Relationship Id="rId1" Type="http://schemas.openxmlformats.org/officeDocument/2006/relationships/slideLayout" Target="../slideLayouts/slideLayout696.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96.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71.png"/></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710.xm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07.xml"/><Relationship Id="rId6" Type="http://schemas.openxmlformats.org/officeDocument/2006/relationships/image" Target="../media/image75.png"/><Relationship Id="rId5" Type="http://schemas.openxmlformats.org/officeDocument/2006/relationships/image" Target="../media/image74.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May 2024</a:t>
            </a:r>
          </a:p>
          <a:p>
            <a:r>
              <a:rPr lang="en-US" sz="2200" dirty="0"/>
              <a:t>Huawei</a:t>
            </a:r>
          </a:p>
          <a:p>
            <a:pPr algn="l"/>
            <a:endParaRPr lang="en-US" sz="2200" dirty="0"/>
          </a:p>
        </p:txBody>
      </p:sp>
      <p:sp>
        <p:nvSpPr>
          <p:cNvPr id="13" name="Title 1"/>
          <p:cNvSpPr>
            <a:spLocks noGrp="1"/>
          </p:cNvSpPr>
          <p:nvPr>
            <p:ph type="ctrTitle"/>
          </p:nvPr>
        </p:nvSpPr>
        <p:spPr>
          <a:xfrm>
            <a:off x="179512" y="1443608"/>
            <a:ext cx="8820472" cy="2201416"/>
          </a:xfrm>
        </p:spPr>
        <p:txBody>
          <a:bodyPr>
            <a:noAutofit/>
          </a:bodyPr>
          <a:lstStyle/>
          <a:p>
            <a:pPr algn="ctr"/>
            <a:r>
              <a:rPr lang="en-US" sz="5000" b="1" dirty="0">
                <a:solidFill>
                  <a:srgbClr val="006633"/>
                </a:solidFill>
              </a:rPr>
              <a:t>Storage-Centric Computing </a:t>
            </a:r>
            <a:br>
              <a:rPr lang="en-US" sz="5000" b="1" dirty="0">
                <a:solidFill>
                  <a:srgbClr val="006633"/>
                </a:solidFill>
              </a:rPr>
            </a:br>
            <a:br>
              <a:rPr lang="en-US" sz="500" b="1" dirty="0">
                <a:solidFill>
                  <a:srgbClr val="006633"/>
                </a:solidFill>
              </a:rPr>
            </a:br>
            <a:r>
              <a:rPr lang="en-US" sz="4000" dirty="0">
                <a:solidFill>
                  <a:srgbClr val="C00000"/>
                </a:solidFill>
              </a:rPr>
              <a:t>for Modern Data-Intensive Workloads</a:t>
            </a: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87829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A3EFF-6789-1C90-D6BB-41088BE0D8A6}"/>
              </a:ext>
            </a:extLst>
          </p:cNvPr>
          <p:cNvPicPr>
            <a:picLocks noChangeAspect="1"/>
          </p:cNvPicPr>
          <p:nvPr/>
        </p:nvPicPr>
        <p:blipFill rotWithShape="1">
          <a:blip r:embed="rId3"/>
          <a:srcRect t="38660" r="10737"/>
          <a:stretch/>
        </p:blipFill>
        <p:spPr>
          <a:xfrm>
            <a:off x="369245" y="2999961"/>
            <a:ext cx="8162219" cy="3311647"/>
          </a:xfrm>
          <a:prstGeom prst="rect">
            <a:avLst/>
          </a:prstGeom>
        </p:spPr>
      </p:pic>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4"/>
          <a:srcRect b="67502"/>
          <a:stretch/>
        </p:blipFill>
        <p:spPr>
          <a:xfrm>
            <a:off x="383821" y="902306"/>
            <a:ext cx="9144000" cy="1750584"/>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p:nvPr/>
        </p:nvCxnSpPr>
        <p:spPr>
          <a:xfrm>
            <a:off x="6536267" y="2438401"/>
            <a:ext cx="0" cy="7224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6690811" y="255516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p:nvPr/>
        </p:nvCxnSpPr>
        <p:spPr>
          <a:xfrm>
            <a:off x="1710267" y="2430819"/>
            <a:ext cx="0" cy="72248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512293" y="255516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2126949" y="3714044"/>
            <a:ext cx="0" cy="85795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1187855" y="3902637"/>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785997" y="3714044"/>
            <a:ext cx="0" cy="8579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792137" y="3910418"/>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098181" y="3917165"/>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6814822" y="3718062"/>
            <a:ext cx="0" cy="6607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6874927" y="3917165"/>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546798" y="5241688"/>
            <a:ext cx="1772356"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35509" y="4953704"/>
            <a:ext cx="1783645"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06677" y="4504459"/>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678189" y="530077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12149" y="582311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776427" y="3064533"/>
            <a:ext cx="7513596" cy="786872"/>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1230117" y="4504459"/>
            <a:ext cx="2314135" cy="1131767"/>
          </a:xfrm>
          <a:prstGeom prst="roundRect">
            <a:avLst>
              <a:gd name="adj" fmla="val 2536"/>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155774" y="3718062"/>
            <a:ext cx="0" cy="660768"/>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BCA128-63EB-B29F-37DC-73058B5BE81B}"/>
              </a:ext>
            </a:extLst>
          </p:cNvPr>
          <p:cNvSpPr/>
          <p:nvPr/>
        </p:nvSpPr>
        <p:spPr>
          <a:xfrm>
            <a:off x="2387184" y="5353975"/>
            <a:ext cx="1061106" cy="191677"/>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7C743A8-547A-ECBB-2329-B1DFA4589979}"/>
              </a:ext>
            </a:extLst>
          </p:cNvPr>
          <p:cNvSpPr/>
          <p:nvPr/>
        </p:nvSpPr>
        <p:spPr>
          <a:xfrm>
            <a:off x="169011" y="874643"/>
            <a:ext cx="8736450" cy="572618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CD2D299-A50C-4E7A-5FB3-95FF65121D3F}"/>
              </a:ext>
            </a:extLst>
          </p:cNvPr>
          <p:cNvSpPr/>
          <p:nvPr/>
        </p:nvSpPr>
        <p:spPr>
          <a:xfrm>
            <a:off x="80386" y="309025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Performance of a hybrid storage 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highly depends </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on the ability of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storage management layer</a:t>
            </a:r>
            <a:endParaRPr kumimoji="0" lang="en-US" sz="3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5" name="Slide Number Placeholder 5">
            <a:extLst>
              <a:ext uri="{FF2B5EF4-FFF2-40B4-BE49-F238E27FC236}">
                <a16:creationId xmlns:a16="http://schemas.microsoft.com/office/drawing/2014/main" id="{068D6769-EE4A-323B-720A-690AF8AA3C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7551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dirty="0"/>
              <a:t>Key Shortcomings in Prior Techniques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lnSpcReduction="10000"/>
          </a:bodyPr>
          <a:lstStyle/>
          <a:p>
            <a:pPr marL="0" indent="0" algn="just">
              <a:buNone/>
            </a:pPr>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two key shortcomings</a:t>
            </a:r>
            <a:r>
              <a:rPr lang="en-US" sz="3000" dirty="0">
                <a:latin typeface="Calibri" panose="020F0502020204030204" pitchFamily="34" charset="0"/>
                <a:cs typeface="Calibri" panose="020F0502020204030204" pitchFamily="34" charset="0"/>
              </a:rPr>
              <a:t> that significantly limit the performance benefits of prior techniques</a:t>
            </a:r>
          </a:p>
          <a:p>
            <a:pPr marL="0" indent="0">
              <a:buNone/>
            </a:pPr>
            <a:endParaRPr lang="en-US" sz="3200"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adaptivity to</a:t>
            </a:r>
            <a:r>
              <a:rPr lang="en-US" sz="3200" dirty="0">
                <a:solidFill>
                  <a:srgbClr val="C00000"/>
                </a:solidFill>
                <a:latin typeface="Calibri" panose="020F0502020204030204" pitchFamily="34" charset="0"/>
                <a:cs typeface="Calibri" panose="020F0502020204030204" pitchFamily="34" charset="0"/>
              </a:rPr>
              <a:t>:</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Workload changes</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Changes in device types and configuration</a:t>
            </a: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extensibility </a:t>
            </a:r>
            <a:r>
              <a:rPr lang="en-US" sz="3000" dirty="0">
                <a:latin typeface="Calibri" panose="020F0502020204030204" pitchFamily="34" charset="0"/>
                <a:cs typeface="Calibri" panose="020F0502020204030204" pitchFamily="34" charset="0"/>
              </a:rPr>
              <a:t>to more devices	</a:t>
            </a:r>
          </a:p>
          <a:p>
            <a:pPr marL="0" indent="0">
              <a:buNone/>
            </a:pPr>
            <a:r>
              <a:rPr lang="en-US" sz="3000" dirty="0">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4BB7C075-AFA0-92BA-C7CC-D96A704FDE2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05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517043" y="1174233"/>
            <a:ext cx="8109913" cy="4888874"/>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 sz="4000" b="1" i="0" u="none" strike="noStrike" kern="0" cap="none" spc="0" normalizeH="0" baseline="0" noProof="0" dirty="0">
                <a:ln>
                  <a:noFill/>
                </a:ln>
                <a:solidFill>
                  <a:srgbClr val="000CFF"/>
                </a:solidFill>
                <a:effectLst/>
                <a:uLnTx/>
                <a:uFillTx/>
                <a:latin typeface="Calibri" panose="020F0502020204030204"/>
                <a:ea typeface="Calibri"/>
                <a:cs typeface="Calibri"/>
                <a:sym typeface="Calibri"/>
              </a:rPr>
              <a:t>data-placement mechanism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that can provide: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Adaptivity,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continuously learning</a:t>
            </a:r>
            <a:r>
              <a:rPr kumimoji="0" lang="en" sz="3200" b="0"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and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adapting</a:t>
            </a:r>
            <a:r>
              <a:rPr kumimoji="0" lang="en" sz="3200" b="0" i="1"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the application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underlying device characteristics</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Easy </a:t>
            </a:r>
            <a:r>
              <a:rPr kumimoji="0" lang="en" sz="3200" b="1" i="0" u="none" strike="noStrike" kern="0" cap="none" spc="0" normalizeH="0" baseline="0" noProof="0" dirty="0">
                <a:ln>
                  <a:noFill/>
                </a:ln>
                <a:solidFill>
                  <a:srgbClr val="C00000"/>
                </a:solidFill>
                <a:effectLst/>
                <a:uLnTx/>
                <a:uFillTx/>
                <a:latin typeface="Calibri" panose="020F0502020204030204"/>
                <a:ea typeface="+mn-ea"/>
                <a:cs typeface="Calibri"/>
                <a:sym typeface="Calibri"/>
              </a:rPr>
              <a:t>extensibility</a:t>
            </a:r>
            <a:r>
              <a:rPr kumimoji="0" lang="en" sz="3200" b="1" i="0" u="none" strike="noStrike" kern="0" cap="none" spc="0" normalizeH="0" baseline="0" noProof="0" dirty="0">
                <a:ln>
                  <a:noFill/>
                </a:ln>
                <a:solidFill>
                  <a:srgbClr val="C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incorporate a wide range of hybrid storage configurations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AF530A06-0DA5-550B-01A6-5547393B388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21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sp>
        <p:nvSpPr>
          <p:cNvPr id="12" name="TextBox 11">
            <a:extLst>
              <a:ext uri="{FF2B5EF4-FFF2-40B4-BE49-F238E27FC236}">
                <a16:creationId xmlns:a16="http://schemas.microsoft.com/office/drawing/2014/main" id="{AB14BC19-14CB-C74A-8F2C-9DB36EC9727C}"/>
              </a:ext>
            </a:extLst>
          </p:cNvPr>
          <p:cNvSpPr txBox="1"/>
          <p:nvPr/>
        </p:nvSpPr>
        <p:spPr>
          <a:xfrm>
            <a:off x="3690489" y="3896691"/>
            <a:ext cx="13964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797528" y="4609785"/>
            <a:ext cx="55955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Formulates data placement in hybrid storage systems as a </a:t>
            </a:r>
            <a:r>
              <a:rPr kumimoji="0" lang="en-US"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3005331" y="6263552"/>
            <a:ext cx="322197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Sybil is an oracle that makes accurate prophecies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/wiki/Sibyl</a:t>
            </a:r>
          </a:p>
        </p:txBody>
      </p:sp>
      <p:pic>
        <p:nvPicPr>
          <p:cNvPr id="1026" name="Picture 2" descr="Artwork by Domenichino, THE CUMAEAN SIBYL WITH THE PROPHECY IAM REDIT ET VIRGO REDEUNT SATURNIA REGNA, Made of Oil on canvas">
            <a:extLst>
              <a:ext uri="{FF2B5EF4-FFF2-40B4-BE49-F238E27FC236}">
                <a16:creationId xmlns:a16="http://schemas.microsoft.com/office/drawing/2014/main" id="{1225718B-E686-77CC-3B59-627E2BB74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1" t="14959" r="11291" b="11870"/>
          <a:stretch/>
        </p:blipFill>
        <p:spPr bwMode="auto">
          <a:xfrm>
            <a:off x="3104695" y="1089293"/>
            <a:ext cx="2470915" cy="273685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884934FA-11A9-9C94-7BF6-491515A9E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86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6340928"/>
          </a:xfrm>
        </p:spPr>
        <p:txBody>
          <a:bodyPr>
            <a:normAutofit/>
          </a:bodyPr>
          <a:lstStyle/>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lgn="ctr">
              <a:lnSpc>
                <a:spcPts val="2860"/>
              </a:lnSpc>
              <a:buNone/>
            </a:pPr>
            <a:r>
              <a:rPr lang="en-US" dirty="0">
                <a:latin typeface="Calibri" panose="020F0502020204030204" pitchFamily="34" charset="0"/>
                <a:cs typeface="Calibri" panose="020F0502020204030204" pitchFamily="34" charset="0"/>
              </a:rPr>
              <a:t>Agent learns to take an </a:t>
            </a:r>
            <a:r>
              <a:rPr lang="en-US" b="1" dirty="0">
                <a:solidFill>
                  <a:srgbClr val="000CFF"/>
                </a:solidFill>
                <a:latin typeface="Calibri" panose="020F0502020204030204" pitchFamily="34" charset="0"/>
                <a:cs typeface="Calibri" panose="020F0502020204030204" pitchFamily="34" charset="0"/>
              </a:rPr>
              <a:t>action</a:t>
            </a:r>
            <a:r>
              <a:rPr lang="en-US" dirty="0">
                <a:latin typeface="Calibri" panose="020F0502020204030204" pitchFamily="34" charset="0"/>
                <a:cs typeface="Calibri" panose="020F0502020204030204" pitchFamily="34" charset="0"/>
              </a:rPr>
              <a:t> in a given </a:t>
            </a:r>
            <a:r>
              <a:rPr lang="en-US" b="1" dirty="0">
                <a:solidFill>
                  <a:srgbClr val="000CFF"/>
                </a:solidFill>
                <a:latin typeface="Calibri" panose="020F0502020204030204" pitchFamily="34" charset="0"/>
                <a:cs typeface="Calibri" panose="020F0502020204030204" pitchFamily="34" charset="0"/>
              </a:rPr>
              <a:t>state</a:t>
            </a:r>
            <a:r>
              <a:rPr lang="en-US" dirty="0">
                <a:latin typeface="Calibri" panose="020F0502020204030204" pitchFamily="34" charset="0"/>
                <a:cs typeface="Calibri" panose="020F0502020204030204" pitchFamily="34" charset="0"/>
              </a:rPr>
              <a:t> </a:t>
            </a:r>
          </a:p>
          <a:p>
            <a:pPr marL="0" indent="0" algn="ctr">
              <a:lnSpc>
                <a:spcPts val="2860"/>
              </a:lnSpc>
              <a:buNone/>
            </a:pPr>
            <a:r>
              <a:rPr lang="en-US" dirty="0">
                <a:latin typeface="Calibri" panose="020F0502020204030204" pitchFamily="34" charset="0"/>
                <a:cs typeface="Calibri" panose="020F0502020204030204" pitchFamily="34" charset="0"/>
              </a:rPr>
              <a:t>to maximize a numerical </a:t>
            </a:r>
            <a:r>
              <a:rPr lang="en-US" b="1" dirty="0">
                <a:solidFill>
                  <a:srgbClr val="000CFF"/>
                </a:solidFill>
                <a:latin typeface="Calibri" panose="020F0502020204030204" pitchFamily="34" charset="0"/>
                <a:cs typeface="Calibri" panose="020F0502020204030204" pitchFamily="34" charset="0"/>
              </a:rPr>
              <a:t>reward</a:t>
            </a: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00" dirty="0">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1646120"/>
            <a:ext cx="6642100" cy="2819400"/>
          </a:xfrm>
          <a:prstGeom prst="rect">
            <a:avLst/>
          </a:prstGeom>
        </p:spPr>
      </p:pic>
      <p:sp>
        <p:nvSpPr>
          <p:cNvPr id="14" name="Slide Number Placeholder 5">
            <a:extLst>
              <a:ext uri="{FF2B5EF4-FFF2-40B4-BE49-F238E27FC236}">
                <a16:creationId xmlns:a16="http://schemas.microsoft.com/office/drawing/2014/main" id="{7941CE67-2ADA-B8E3-F9CA-530A320531B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794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Data Placement as RL</a:t>
            </a: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54892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A11CBA-4E5A-685C-6709-FCF3820FB6E1}"/>
              </a:ext>
            </a:extLst>
          </p:cNvPr>
          <p:cNvSpPr txBox="1"/>
          <p:nvPr/>
        </p:nvSpPr>
        <p:spPr>
          <a:xfrm>
            <a:off x="5420139" y="-27829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60BEEFF9-D470-28C0-9859-231C154854D7}"/>
              </a:ext>
            </a:extLst>
          </p:cNvPr>
          <p:cNvSpPr/>
          <p:nvPr/>
        </p:nvSpPr>
        <p:spPr>
          <a:xfrm>
            <a:off x="2985601" y="1103314"/>
            <a:ext cx="2631969" cy="56034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Agent</a:t>
            </a:r>
          </a:p>
        </p:txBody>
      </p:sp>
      <p:sp>
        <p:nvSpPr>
          <p:cNvPr id="42" name="Rounded Rectangle 41">
            <a:extLst>
              <a:ext uri="{FF2B5EF4-FFF2-40B4-BE49-F238E27FC236}">
                <a16:creationId xmlns:a16="http://schemas.microsoft.com/office/drawing/2014/main" id="{8BE6B2B1-D9C0-A79E-AFBE-C47CD9CD47B9}"/>
              </a:ext>
            </a:extLst>
          </p:cNvPr>
          <p:cNvSpPr/>
          <p:nvPr/>
        </p:nvSpPr>
        <p:spPr>
          <a:xfrm>
            <a:off x="2987891" y="2705877"/>
            <a:ext cx="2631969" cy="67424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Environment</a:t>
            </a:r>
          </a:p>
        </p:txBody>
      </p:sp>
      <p:cxnSp>
        <p:nvCxnSpPr>
          <p:cNvPr id="45" name="Elbow Connector 44">
            <a:extLst>
              <a:ext uri="{FF2B5EF4-FFF2-40B4-BE49-F238E27FC236}">
                <a16:creationId xmlns:a16="http://schemas.microsoft.com/office/drawing/2014/main" id="{EC720AE5-6DDD-91F7-8F5F-B75E5DEB75B7}"/>
              </a:ext>
            </a:extLst>
          </p:cNvPr>
          <p:cNvCxnSpPr>
            <a:cxnSpLocks/>
            <a:stCxn id="42" idx="1"/>
            <a:endCxn id="40" idx="1"/>
          </p:cNvCxnSpPr>
          <p:nvPr/>
        </p:nvCxnSpPr>
        <p:spPr>
          <a:xfrm rot="10800000">
            <a:off x="2985601" y="1383485"/>
            <a:ext cx="2290" cy="1659516"/>
          </a:xfrm>
          <a:prstGeom prst="bentConnector3">
            <a:avLst>
              <a:gd name="adj1" fmla="val 4608510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4E6533C-B269-C9B5-21BB-F9CC887114D3}"/>
              </a:ext>
            </a:extLst>
          </p:cNvPr>
          <p:cNvCxnSpPr>
            <a:cxnSpLocks/>
            <a:stCxn id="40" idx="3"/>
            <a:endCxn id="42" idx="3"/>
          </p:cNvCxnSpPr>
          <p:nvPr/>
        </p:nvCxnSpPr>
        <p:spPr>
          <a:xfrm>
            <a:off x="5617570" y="1383485"/>
            <a:ext cx="2290" cy="1659516"/>
          </a:xfrm>
          <a:prstGeom prst="bentConnector3">
            <a:avLst>
              <a:gd name="adj1" fmla="val 6148847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6B8B8A-52CE-0D99-5A81-F003D28DACDA}"/>
              </a:ext>
            </a:extLst>
          </p:cNvPr>
          <p:cNvSpPr txBox="1"/>
          <p:nvPr/>
        </p:nvSpPr>
        <p:spPr>
          <a:xfrm>
            <a:off x="1242533" y="1964429"/>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State (S</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C28D1FE8-A954-FAEA-E568-09B3AC5FF802}"/>
              </a:ext>
            </a:extLst>
          </p:cNvPr>
          <p:cNvSpPr txBox="1"/>
          <p:nvPr/>
        </p:nvSpPr>
        <p:spPr>
          <a:xfrm>
            <a:off x="6246688" y="2007611"/>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Action (A</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Elbow Connector 68">
            <a:extLst>
              <a:ext uri="{FF2B5EF4-FFF2-40B4-BE49-F238E27FC236}">
                <a16:creationId xmlns:a16="http://schemas.microsoft.com/office/drawing/2014/main" id="{188FCD6E-FD60-DF66-3F34-1D0AD863F376}"/>
              </a:ext>
            </a:extLst>
          </p:cNvPr>
          <p:cNvCxnSpPr>
            <a:cxnSpLocks/>
            <a:stCxn id="42" idx="0"/>
            <a:endCxn id="40" idx="2"/>
          </p:cNvCxnSpPr>
          <p:nvPr/>
        </p:nvCxnSpPr>
        <p:spPr>
          <a:xfrm rot="16200000" flipV="1">
            <a:off x="3781620" y="2183621"/>
            <a:ext cx="1042222" cy="229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1D22670-1F5D-DDCC-B34A-27C547D662A9}"/>
              </a:ext>
            </a:extLst>
          </p:cNvPr>
          <p:cNvSpPr txBox="1"/>
          <p:nvPr/>
        </p:nvSpPr>
        <p:spPr>
          <a:xfrm>
            <a:off x="3229117" y="1980137"/>
            <a:ext cx="214722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Reward (R</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t+1</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a:extLst>
              <a:ext uri="{FF2B5EF4-FFF2-40B4-BE49-F238E27FC236}">
                <a16:creationId xmlns:a16="http://schemas.microsoft.com/office/drawing/2014/main" id="{740AD724-A7E5-2FAD-6395-F43001BBBDFB}"/>
              </a:ext>
            </a:extLst>
          </p:cNvPr>
          <p:cNvSpPr/>
          <p:nvPr/>
        </p:nvSpPr>
        <p:spPr>
          <a:xfrm>
            <a:off x="3074029" y="5803603"/>
            <a:ext cx="2631969" cy="8920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43" name="Rounded Rectangle 42">
            <a:extLst>
              <a:ext uri="{FF2B5EF4-FFF2-40B4-BE49-F238E27FC236}">
                <a16:creationId xmlns:a16="http://schemas.microsoft.com/office/drawing/2014/main" id="{69F3DCBE-1CE4-1DD2-FC2C-4A0FA09C76A1}"/>
              </a:ext>
            </a:extLst>
          </p:cNvPr>
          <p:cNvSpPr/>
          <p:nvPr/>
        </p:nvSpPr>
        <p:spPr>
          <a:xfrm>
            <a:off x="3080329" y="3886042"/>
            <a:ext cx="2631969" cy="70510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60" name="Elbow Connector 59">
            <a:extLst>
              <a:ext uri="{FF2B5EF4-FFF2-40B4-BE49-F238E27FC236}">
                <a16:creationId xmlns:a16="http://schemas.microsoft.com/office/drawing/2014/main" id="{994453D9-47FB-B2B0-9CCC-F08D86F6D452}"/>
              </a:ext>
            </a:extLst>
          </p:cNvPr>
          <p:cNvCxnSpPr>
            <a:cxnSpLocks/>
            <a:stCxn id="41" idx="1"/>
            <a:endCxn id="43" idx="1"/>
          </p:cNvCxnSpPr>
          <p:nvPr/>
        </p:nvCxnSpPr>
        <p:spPr>
          <a:xfrm rot="10800000" flipH="1">
            <a:off x="3074029" y="4238593"/>
            <a:ext cx="6300" cy="2011050"/>
          </a:xfrm>
          <a:prstGeom prst="bentConnector3">
            <a:avLst>
              <a:gd name="adj1" fmla="val -181428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82BE644A-8B17-FABE-7BA1-148CA97A7E75}"/>
              </a:ext>
            </a:extLst>
          </p:cNvPr>
          <p:cNvCxnSpPr>
            <a:cxnSpLocks/>
            <a:stCxn id="43" idx="3"/>
            <a:endCxn id="41" idx="3"/>
          </p:cNvCxnSpPr>
          <p:nvPr/>
        </p:nvCxnSpPr>
        <p:spPr>
          <a:xfrm flipH="1">
            <a:off x="5705998" y="4238593"/>
            <a:ext cx="6300" cy="2011050"/>
          </a:xfrm>
          <a:prstGeom prst="bentConnector3">
            <a:avLst>
              <a:gd name="adj1" fmla="val -2059287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ACBCC6DB-0576-62BC-F55E-CA2F8AED27DE}"/>
              </a:ext>
            </a:extLst>
          </p:cNvPr>
          <p:cNvCxnSpPr>
            <a:cxnSpLocks/>
            <a:stCxn id="41" idx="0"/>
            <a:endCxn id="43" idx="2"/>
          </p:cNvCxnSpPr>
          <p:nvPr/>
        </p:nvCxnSpPr>
        <p:spPr>
          <a:xfrm rot="5400000" flipH="1" flipV="1">
            <a:off x="3786934" y="5194223"/>
            <a:ext cx="1212460" cy="63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AA5A27F-C74D-EC56-6227-141B9F9CB494}"/>
              </a:ext>
            </a:extLst>
          </p:cNvPr>
          <p:cNvSpPr txBox="1"/>
          <p:nvPr/>
        </p:nvSpPr>
        <p:spPr>
          <a:xfrm>
            <a:off x="1074744" y="4787940"/>
            <a:ext cx="1850496" cy="1015663"/>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08ACA3C-C184-3C17-01B8-840E819FB116}"/>
              </a:ext>
            </a:extLst>
          </p:cNvPr>
          <p:cNvSpPr txBox="1"/>
          <p:nvPr/>
        </p:nvSpPr>
        <p:spPr>
          <a:xfrm>
            <a:off x="3222815" y="4919442"/>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172EC3CA-0AB7-CD27-DF9E-6706ACF095B4}"/>
              </a:ext>
            </a:extLst>
          </p:cNvPr>
          <p:cNvSpPr txBox="1"/>
          <p:nvPr/>
        </p:nvSpPr>
        <p:spPr>
          <a:xfrm>
            <a:off x="5840386" y="4890175"/>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the current page</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1A00DF3B-E228-1B78-9957-4CEB271DC18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67" grpId="0" animBg="1"/>
      <p:bldP spid="68" grpId="0" animBg="1"/>
      <p:bldP spid="77" grpId="0" animBg="1"/>
      <p:bldP spid="41" grpId="0" animBg="1"/>
      <p:bldP spid="43" grpId="0" animBg="1"/>
      <p:bldP spid="78" grpId="0" animBg="1"/>
      <p:bldP spid="79" grpId="0" animBg="1"/>
      <p:bldP spid="10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85E612E-99F1-67DA-E586-D5C9D640EA58}"/>
              </a:ext>
            </a:extLst>
          </p:cNvPr>
          <p:cNvSpPr/>
          <p:nvPr/>
        </p:nvSpPr>
        <p:spPr>
          <a:xfrm>
            <a:off x="2434222" y="1336432"/>
            <a:ext cx="4332339" cy="489555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F2EB44F9-51AE-39B7-8DE9-A73ADD2315ED}"/>
              </a:ext>
            </a:extLst>
          </p:cNvPr>
          <p:cNvSpPr/>
          <p:nvPr/>
        </p:nvSpPr>
        <p:spPr>
          <a:xfrm>
            <a:off x="3490026" y="4136136"/>
            <a:ext cx="2163948" cy="1510641"/>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Decision Thread</a:t>
            </a: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Execution</a:t>
            </a:r>
          </a:p>
        </p:txBody>
      </p:sp>
      <p:sp>
        <p:nvSpPr>
          <p:cNvPr id="48" name="TextBox 47">
            <a:extLst>
              <a:ext uri="{FF2B5EF4-FFF2-40B4-BE49-F238E27FC236}">
                <a16:creationId xmlns:a16="http://schemas.microsoft.com/office/drawing/2014/main" id="{1470FA86-0121-ECB5-DD3E-6985DDF83CD3}"/>
              </a:ext>
            </a:extLst>
          </p:cNvPr>
          <p:cNvSpPr txBox="1"/>
          <p:nvPr/>
        </p:nvSpPr>
        <p:spPr>
          <a:xfrm>
            <a:off x="697909" y="4136136"/>
            <a:ext cx="142487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50" name="Rounded Rectangle 49">
            <a:extLst>
              <a:ext uri="{FF2B5EF4-FFF2-40B4-BE49-F238E27FC236}">
                <a16:creationId xmlns:a16="http://schemas.microsoft.com/office/drawing/2014/main" id="{22926551-8D61-8894-CFFC-9EF9ABB49000}"/>
              </a:ext>
            </a:extLst>
          </p:cNvPr>
          <p:cNvSpPr/>
          <p:nvPr/>
        </p:nvSpPr>
        <p:spPr>
          <a:xfrm>
            <a:off x="3445689" y="1486722"/>
            <a:ext cx="2163948" cy="1510641"/>
          </a:xfrm>
          <a:prstGeom prst="roundRect">
            <a:avLst/>
          </a:prstGeom>
          <a:solidFill>
            <a:srgbClr val="C4C4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Training Thread</a:t>
            </a:r>
          </a:p>
        </p:txBody>
      </p:sp>
      <p:cxnSp>
        <p:nvCxnSpPr>
          <p:cNvPr id="3" name="Curved Connector 2">
            <a:extLst>
              <a:ext uri="{FF2B5EF4-FFF2-40B4-BE49-F238E27FC236}">
                <a16:creationId xmlns:a16="http://schemas.microsoft.com/office/drawing/2014/main" id="{9A3F527C-4DF0-5E1B-4BD4-08A592060771}"/>
              </a:ext>
            </a:extLst>
          </p:cNvPr>
          <p:cNvCxnSpPr>
            <a:cxnSpLocks/>
          </p:cNvCxnSpPr>
          <p:nvPr/>
        </p:nvCxnSpPr>
        <p:spPr>
          <a:xfrm rot="16200000" flipV="1">
            <a:off x="3568830" y="3418234"/>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5E5B092E-95C4-52FD-58DE-5C85E56B306C}"/>
              </a:ext>
            </a:extLst>
          </p:cNvPr>
          <p:cNvCxnSpPr>
            <a:cxnSpLocks/>
          </p:cNvCxnSpPr>
          <p:nvPr/>
        </p:nvCxnSpPr>
        <p:spPr>
          <a:xfrm rot="16200000" flipH="1">
            <a:off x="4421501" y="3418233"/>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E93C79-8514-D5AE-5D93-7FED68642B74}"/>
              </a:ext>
            </a:extLst>
          </p:cNvPr>
          <p:cNvSpPr txBox="1"/>
          <p:nvPr/>
        </p:nvSpPr>
        <p:spPr>
          <a:xfrm>
            <a:off x="5171445" y="3382083"/>
            <a:ext cx="17778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55" name="TextBox 54">
            <a:extLst>
              <a:ext uri="{FF2B5EF4-FFF2-40B4-BE49-F238E27FC236}">
                <a16:creationId xmlns:a16="http://schemas.microsoft.com/office/drawing/2014/main" id="{D428AC81-1D78-B261-B81D-ED1A1A7192F3}"/>
              </a:ext>
            </a:extLst>
          </p:cNvPr>
          <p:cNvSpPr txBox="1"/>
          <p:nvPr/>
        </p:nvSpPr>
        <p:spPr>
          <a:xfrm>
            <a:off x="2237470" y="3243584"/>
            <a:ext cx="17778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State, Reward, and Action Information</a:t>
            </a:r>
          </a:p>
        </p:txBody>
      </p:sp>
      <p:cxnSp>
        <p:nvCxnSpPr>
          <p:cNvPr id="19" name="Straight Arrow Connector 18">
            <a:extLst>
              <a:ext uri="{FF2B5EF4-FFF2-40B4-BE49-F238E27FC236}">
                <a16:creationId xmlns:a16="http://schemas.microsoft.com/office/drawing/2014/main" id="{F6269D57-C54F-0AA1-C808-4A2C2F0ADEC3}"/>
              </a:ext>
            </a:extLst>
          </p:cNvPr>
          <p:cNvCxnSpPr/>
          <p:nvPr/>
        </p:nvCxnSpPr>
        <p:spPr>
          <a:xfrm>
            <a:off x="2016026" y="4891456"/>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4CC480-AE45-F2B4-073C-7DDDD9C5B1F4}"/>
              </a:ext>
            </a:extLst>
          </p:cNvPr>
          <p:cNvCxnSpPr/>
          <p:nvPr/>
        </p:nvCxnSpPr>
        <p:spPr>
          <a:xfrm>
            <a:off x="5653974" y="4820394"/>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87B686F-DA29-C954-56DF-F3CD5D551AE5}"/>
              </a:ext>
            </a:extLst>
          </p:cNvPr>
          <p:cNvSpPr txBox="1"/>
          <p:nvPr/>
        </p:nvSpPr>
        <p:spPr>
          <a:xfrm>
            <a:off x="6963480" y="4220229"/>
            <a:ext cx="18376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Data Placement Decision</a:t>
            </a:r>
          </a:p>
        </p:txBody>
      </p:sp>
      <p:sp>
        <p:nvSpPr>
          <p:cNvPr id="69" name="TextBox 68">
            <a:extLst>
              <a:ext uri="{FF2B5EF4-FFF2-40B4-BE49-F238E27FC236}">
                <a16:creationId xmlns:a16="http://schemas.microsoft.com/office/drawing/2014/main" id="{21561CB8-E130-F770-14FD-E05F114996E8}"/>
              </a:ext>
            </a:extLst>
          </p:cNvPr>
          <p:cNvSpPr txBox="1"/>
          <p:nvPr/>
        </p:nvSpPr>
        <p:spPr>
          <a:xfrm>
            <a:off x="5921074" y="2323829"/>
            <a:ext cx="39224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Asynchronous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Execution</a:t>
            </a:r>
          </a:p>
        </p:txBody>
      </p:sp>
      <p:sp>
        <p:nvSpPr>
          <p:cNvPr id="16" name="TextBox 15">
            <a:extLst>
              <a:ext uri="{FF2B5EF4-FFF2-40B4-BE49-F238E27FC236}">
                <a16:creationId xmlns:a16="http://schemas.microsoft.com/office/drawing/2014/main" id="{7990C49A-E44F-7181-9625-6DD27CEE60E2}"/>
              </a:ext>
            </a:extLst>
          </p:cNvPr>
          <p:cNvSpPr txBox="1"/>
          <p:nvPr/>
        </p:nvSpPr>
        <p:spPr>
          <a:xfrm>
            <a:off x="2639176" y="5685248"/>
            <a:ext cx="392243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Sibyl</a:t>
            </a:r>
          </a:p>
        </p:txBody>
      </p:sp>
      <p:sp>
        <p:nvSpPr>
          <p:cNvPr id="17" name="Slide Number Placeholder 5">
            <a:extLst>
              <a:ext uri="{FF2B5EF4-FFF2-40B4-BE49-F238E27FC236}">
                <a16:creationId xmlns:a16="http://schemas.microsoft.com/office/drawing/2014/main" id="{7E634696-C17C-B546-5F97-26AE1E31155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7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48" grpId="0"/>
      <p:bldP spid="50" grpId="0" animBg="1"/>
      <p:bldP spid="54" grpId="0"/>
      <p:bldP spid="55" grpId="0"/>
      <p:bldP spid="60" grpId="0"/>
      <p:bldP spid="69" grpId="0"/>
      <p:bldP spid="1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Design: Overview</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6" name="TextBox 45">
            <a:extLst>
              <a:ext uri="{FF2B5EF4-FFF2-40B4-BE49-F238E27FC236}">
                <a16:creationId xmlns:a16="http://schemas.microsoft.com/office/drawing/2014/main" id="{CE234BED-2E2E-9D91-83FB-BBA4E714E003}"/>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48" name="Slide Number Placeholder 5">
            <a:extLst>
              <a:ext uri="{FF2B5EF4-FFF2-40B4-BE49-F238E27FC236}">
                <a16:creationId xmlns:a16="http://schemas.microsoft.com/office/drawing/2014/main" id="{630C58FD-608D-94BB-8450-062B866A150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095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5FFF8-C389-6FED-789C-E67A1F34B1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074" t="17894" r="20862"/>
          <a:stretch/>
        </p:blipFill>
        <p:spPr>
          <a:xfrm>
            <a:off x="2000247" y="1847695"/>
            <a:ext cx="4997715" cy="4757656"/>
          </a:xfrm>
          <a:prstGeom prst="rect">
            <a:avLst/>
          </a:prstGeom>
        </p:spPr>
      </p:pic>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(1/3)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Real system </a:t>
            </a:r>
            <a:r>
              <a:rPr lang="en-US" sz="3000" b="1" dirty="0">
                <a:latin typeface="Calibri" panose="020F0502020204030204" pitchFamily="34" charset="0"/>
                <a:cs typeface="Calibri" panose="020F0502020204030204" pitchFamily="34" charset="0"/>
              </a:rPr>
              <a:t>with various HSS configurations</a:t>
            </a:r>
          </a:p>
          <a:p>
            <a:pPr lvl="1"/>
            <a:r>
              <a:rPr lang="en-US" dirty="0">
                <a:latin typeface="Calibri" panose="020F0502020204030204" pitchFamily="34" charset="0"/>
                <a:cs typeface="Calibri" panose="020F0502020204030204" pitchFamily="34" charset="0"/>
              </a:rPr>
              <a:t>Dual-hybrid and tri-hybrid systems</a:t>
            </a:r>
            <a:endParaRPr lang="en-US" b="1" dirty="0">
              <a:solidFill>
                <a:srgbClr val="C00000"/>
              </a:solidFill>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lvl="1"/>
            <a:endParaRPr lang="en-US" sz="26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2F251D2-537E-84DB-D34A-9D4ACC450251}"/>
              </a:ext>
            </a:extLst>
          </p:cNvPr>
          <p:cNvSpPr/>
          <p:nvPr/>
        </p:nvSpPr>
        <p:spPr>
          <a:xfrm>
            <a:off x="4497079" y="1919884"/>
            <a:ext cx="1399748" cy="586864"/>
          </a:xfrm>
          <a:prstGeom prst="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AMD Ryzen7 2700G CPU</a:t>
            </a:r>
          </a:p>
        </p:txBody>
      </p:sp>
      <p:sp>
        <p:nvSpPr>
          <p:cNvPr id="14" name="Rectangle 13">
            <a:extLst>
              <a:ext uri="{FF2B5EF4-FFF2-40B4-BE49-F238E27FC236}">
                <a16:creationId xmlns:a16="http://schemas.microsoft.com/office/drawing/2014/main" id="{ADD8B689-95CC-B02D-D2B4-42296BBC6DB4}"/>
              </a:ext>
            </a:extLst>
          </p:cNvPr>
          <p:cNvSpPr/>
          <p:nvPr/>
        </p:nvSpPr>
        <p:spPr>
          <a:xfrm>
            <a:off x="4621074" y="4504176"/>
            <a:ext cx="1386274" cy="19665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E1B6765-74E2-E655-EE20-A89271D616DA}"/>
              </a:ext>
            </a:extLst>
          </p:cNvPr>
          <p:cNvSpPr/>
          <p:nvPr/>
        </p:nvSpPr>
        <p:spPr>
          <a:xfrm>
            <a:off x="4600292" y="3995993"/>
            <a:ext cx="1435915" cy="477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9132CE3-EF98-63E8-C60F-B420D7C7BA20}"/>
              </a:ext>
            </a:extLst>
          </p:cNvPr>
          <p:cNvSpPr txBox="1"/>
          <p:nvPr/>
        </p:nvSpPr>
        <p:spPr>
          <a:xfrm>
            <a:off x="4493078" y="392386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Seagate HDD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ST1000DM010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Rectangle 17">
            <a:extLst>
              <a:ext uri="{FF2B5EF4-FFF2-40B4-BE49-F238E27FC236}">
                <a16:creationId xmlns:a16="http://schemas.microsoft.com/office/drawing/2014/main" id="{B63231DC-C69C-0D03-BA77-2E8451524798}"/>
              </a:ext>
            </a:extLst>
          </p:cNvPr>
          <p:cNvSpPr/>
          <p:nvPr/>
        </p:nvSpPr>
        <p:spPr>
          <a:xfrm>
            <a:off x="2215898" y="3313874"/>
            <a:ext cx="2289212" cy="453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E3F163E-6F1D-E9C7-B770-B2231B61EFC4}"/>
              </a:ext>
            </a:extLst>
          </p:cNvPr>
          <p:cNvSpPr/>
          <p:nvPr/>
        </p:nvSpPr>
        <p:spPr>
          <a:xfrm>
            <a:off x="4517141" y="3280012"/>
            <a:ext cx="1472400" cy="51822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88F57C8-4CE7-B551-E444-09FF0CC9B534}"/>
              </a:ext>
            </a:extLst>
          </p:cNvPr>
          <p:cNvSpPr txBox="1"/>
          <p:nvPr/>
        </p:nvSpPr>
        <p:spPr>
          <a:xfrm>
            <a:off x="4413384" y="322775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Optane SSD P4800X</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Rectangle 20">
            <a:extLst>
              <a:ext uri="{FF2B5EF4-FFF2-40B4-BE49-F238E27FC236}">
                <a16:creationId xmlns:a16="http://schemas.microsoft.com/office/drawing/2014/main" id="{743FC2BD-FC47-8C42-DCA9-B86BCEB62EE2}"/>
              </a:ext>
            </a:extLst>
          </p:cNvPr>
          <p:cNvSpPr/>
          <p:nvPr/>
        </p:nvSpPr>
        <p:spPr>
          <a:xfrm>
            <a:off x="2215898" y="5247494"/>
            <a:ext cx="1061243" cy="135412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A080B1F-331A-9F9F-5E6C-88BD0F09CFA6}"/>
              </a:ext>
            </a:extLst>
          </p:cNvPr>
          <p:cNvSpPr/>
          <p:nvPr/>
        </p:nvSpPr>
        <p:spPr>
          <a:xfrm>
            <a:off x="2211405" y="4829130"/>
            <a:ext cx="1061243" cy="397341"/>
          </a:xfrm>
          <a:prstGeom prst="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4112AC8-7937-7525-39A3-BA53DFB84FC6}"/>
              </a:ext>
            </a:extLst>
          </p:cNvPr>
          <p:cNvSpPr txBox="1"/>
          <p:nvPr/>
        </p:nvSpPr>
        <p:spPr>
          <a:xfrm>
            <a:off x="1882961" y="4761485"/>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SSD         D3-S4510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4FC2C513-A59B-DCFF-72A6-E8001007D470}"/>
              </a:ext>
            </a:extLst>
          </p:cNvPr>
          <p:cNvSpPr/>
          <p:nvPr/>
        </p:nvSpPr>
        <p:spPr>
          <a:xfrm>
            <a:off x="3460757" y="5182260"/>
            <a:ext cx="981193" cy="14193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5FECAB9-5C81-1E84-62B2-1CDEE9925269}"/>
              </a:ext>
            </a:extLst>
          </p:cNvPr>
          <p:cNvSpPr/>
          <p:nvPr/>
        </p:nvSpPr>
        <p:spPr>
          <a:xfrm>
            <a:off x="3456264" y="4763896"/>
            <a:ext cx="981193" cy="424619"/>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100AD58-FB9A-70AC-7204-8D6D05BC8E17}"/>
              </a:ext>
            </a:extLst>
          </p:cNvPr>
          <p:cNvSpPr txBox="1"/>
          <p:nvPr/>
        </p:nvSpPr>
        <p:spPr>
          <a:xfrm>
            <a:off x="3111704" y="4653489"/>
            <a:ext cx="167991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SU630 SSD </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925D3798-143B-DA3D-EC9D-8993931FD5A7}"/>
              </a:ext>
            </a:extLst>
          </p:cNvPr>
          <p:cNvSpPr txBox="1"/>
          <p:nvPr/>
        </p:nvSpPr>
        <p:spPr>
          <a:xfrm>
            <a:off x="-3465095" y="476450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A9F4DDB-7572-C1E3-FB78-63CD3118D92D}"/>
              </a:ext>
            </a:extLst>
          </p:cNvPr>
          <p:cNvPicPr>
            <a:picLocks noChangeAspect="1"/>
          </p:cNvPicPr>
          <p:nvPr/>
        </p:nvPicPr>
        <p:blipFill rotWithShape="1">
          <a:blip r:embed="rId5"/>
          <a:srcRect l="25448" t="16132" r="58941" b="61644"/>
          <a:stretch/>
        </p:blipFill>
        <p:spPr>
          <a:xfrm>
            <a:off x="3111704" y="1896242"/>
            <a:ext cx="1120675" cy="1196563"/>
          </a:xfrm>
          <a:prstGeom prst="rect">
            <a:avLst/>
          </a:prstGeom>
        </p:spPr>
      </p:pic>
      <p:sp>
        <p:nvSpPr>
          <p:cNvPr id="15" name="Rectangle 14">
            <a:extLst>
              <a:ext uri="{FF2B5EF4-FFF2-40B4-BE49-F238E27FC236}">
                <a16:creationId xmlns:a16="http://schemas.microsoft.com/office/drawing/2014/main" id="{2746BFB3-F6FE-D585-9C41-72ADC9B3A5D7}"/>
              </a:ext>
            </a:extLst>
          </p:cNvPr>
          <p:cNvSpPr/>
          <p:nvPr/>
        </p:nvSpPr>
        <p:spPr>
          <a:xfrm>
            <a:off x="2980859" y="1919884"/>
            <a:ext cx="1512219" cy="119656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8" name="Slide Number Placeholder 5">
            <a:extLst>
              <a:ext uri="{FF2B5EF4-FFF2-40B4-BE49-F238E27FC236}">
                <a16:creationId xmlns:a16="http://schemas.microsoft.com/office/drawing/2014/main" id="{0E9C97ED-0321-95EF-062F-5F98A0FB290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182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(2/3)</a:t>
            </a:r>
          </a:p>
        </p:txBody>
      </p:sp>
      <p:pic>
        <p:nvPicPr>
          <p:cNvPr id="23" name="Picture 2" descr="Intel SSDPED1K375GA01 Optane SSD DC P4800X Series - Walmart.com">
            <a:extLst>
              <a:ext uri="{FF2B5EF4-FFF2-40B4-BE49-F238E27FC236}">
                <a16:creationId xmlns:a16="http://schemas.microsoft.com/office/drawing/2014/main" id="{D1D49F32-3020-1529-4670-13F9164CF0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2274092"/>
            <a:ext cx="2819044" cy="1159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C46A790-D4D3-BA9C-D5BF-58DBE8632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068" y="1645584"/>
            <a:ext cx="1399361" cy="1895716"/>
          </a:xfrm>
          <a:prstGeom prst="rect">
            <a:avLst/>
          </a:prstGeom>
          <a:noFill/>
          <a:extLst>
            <a:ext uri="{909E8E84-426E-40DD-AFC4-6F175D3DCCD1}">
              <a14:hiddenFill xmlns:a14="http://schemas.microsoft.com/office/drawing/2010/main">
                <a:solidFill>
                  <a:srgbClr val="FFFFFF"/>
                </a:solidFill>
              </a14:hiddenFill>
            </a:ext>
          </a:extLst>
        </p:spPr>
      </p:pic>
      <p:sp>
        <p:nvSpPr>
          <p:cNvPr id="25" name="Left-right Arrow 24">
            <a:extLst>
              <a:ext uri="{FF2B5EF4-FFF2-40B4-BE49-F238E27FC236}">
                <a16:creationId xmlns:a16="http://schemas.microsoft.com/office/drawing/2014/main" id="{81638EAF-5F7E-CE0C-2B61-98AA6DA47331}"/>
              </a:ext>
            </a:extLst>
          </p:cNvPr>
          <p:cNvSpPr/>
          <p:nvPr/>
        </p:nvSpPr>
        <p:spPr>
          <a:xfrm>
            <a:off x="3985296" y="2510821"/>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a:extLst>
              <a:ext uri="{FF2B5EF4-FFF2-40B4-BE49-F238E27FC236}">
                <a16:creationId xmlns:a16="http://schemas.microsoft.com/office/drawing/2014/main" id="{547C6FFD-C544-AF7E-0618-80F9E66F9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700" y="4856265"/>
            <a:ext cx="2061184" cy="14285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20EFD3C9-26A4-E047-CBB4-FFD42DA000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5053262"/>
            <a:ext cx="2819044" cy="1159596"/>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D8432C87-62C3-E260-676A-16BBEA455D3F}"/>
              </a:ext>
            </a:extLst>
          </p:cNvPr>
          <p:cNvSpPr/>
          <p:nvPr/>
        </p:nvSpPr>
        <p:spPr>
          <a:xfrm>
            <a:off x="4007258" y="5230548"/>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358A152-9242-E828-ECA6-BA33BB788C1C}"/>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FA9725D1-33D8-0905-6E9D-70F0A9FFCDCC}"/>
              </a:ext>
            </a:extLst>
          </p:cNvPr>
          <p:cNvSpPr txBox="1"/>
          <p:nvPr/>
        </p:nvSpPr>
        <p:spPr>
          <a:xfrm>
            <a:off x="2121026" y="3670210"/>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2" name="TextBox 31">
            <a:extLst>
              <a:ext uri="{FF2B5EF4-FFF2-40B4-BE49-F238E27FC236}">
                <a16:creationId xmlns:a16="http://schemas.microsoft.com/office/drawing/2014/main" id="{E86B3702-1AE1-C9B3-F68E-9F0D1A01D080}"/>
              </a:ext>
            </a:extLst>
          </p:cNvPr>
          <p:cNvSpPr txBox="1"/>
          <p:nvPr/>
        </p:nvSpPr>
        <p:spPr>
          <a:xfrm>
            <a:off x="5063832" y="3668419"/>
            <a:ext cx="16358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3" name="TextBox 32">
            <a:extLst>
              <a:ext uri="{FF2B5EF4-FFF2-40B4-BE49-F238E27FC236}">
                <a16:creationId xmlns:a16="http://schemas.microsoft.com/office/drawing/2014/main" id="{198EC392-560F-1D62-594E-32DA4CF2735C}"/>
              </a:ext>
            </a:extLst>
          </p:cNvPr>
          <p:cNvSpPr txBox="1"/>
          <p:nvPr/>
        </p:nvSpPr>
        <p:spPr>
          <a:xfrm>
            <a:off x="172748" y="4187047"/>
            <a:ext cx="87949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63650F28-329D-50F2-4945-79E9C2CE2CB1}"/>
              </a:ext>
            </a:extLst>
          </p:cNvPr>
          <p:cNvSpPr txBox="1"/>
          <p:nvPr/>
        </p:nvSpPr>
        <p:spPr>
          <a:xfrm>
            <a:off x="2121026" y="6359906"/>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5" name="TextBox 34">
            <a:extLst>
              <a:ext uri="{FF2B5EF4-FFF2-40B4-BE49-F238E27FC236}">
                <a16:creationId xmlns:a16="http://schemas.microsoft.com/office/drawing/2014/main" id="{D7AE500C-02BE-AA7A-EB25-01DE8B5EDF1C}"/>
              </a:ext>
            </a:extLst>
          </p:cNvPr>
          <p:cNvSpPr txBox="1"/>
          <p:nvPr/>
        </p:nvSpPr>
        <p:spPr>
          <a:xfrm>
            <a:off x="5271936" y="6375343"/>
            <a:ext cx="18614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Middle-end SSD</a:t>
            </a:r>
          </a:p>
        </p:txBody>
      </p:sp>
      <p:sp>
        <p:nvSpPr>
          <p:cNvPr id="16" name="Slide Number Placeholder 5">
            <a:extLst>
              <a:ext uri="{FF2B5EF4-FFF2-40B4-BE49-F238E27FC236}">
                <a16:creationId xmlns:a16="http://schemas.microsoft.com/office/drawing/2014/main" id="{EAB55A44-319A-719E-660D-2FA179BE983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24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29C9-C5BC-B34A-B25A-0F6966BBE6B6}"/>
              </a:ext>
            </a:extLst>
          </p:cNvPr>
          <p:cNvSpPr>
            <a:spLocks noGrp="1"/>
          </p:cNvSpPr>
          <p:nvPr>
            <p:ph type="title"/>
          </p:nvPr>
        </p:nvSpPr>
        <p:spPr/>
        <p:txBody>
          <a:bodyPr/>
          <a:lstStyle/>
          <a:p>
            <a:r>
              <a:rPr lang="en-US" sz="4400" dirty="0">
                <a:solidFill>
                  <a:srgbClr val="1A5712"/>
                </a:solidFill>
              </a:rPr>
              <a:t>It</a:t>
            </a:r>
            <a:r>
              <a:rPr lang="fr-FR" sz="4400" dirty="0">
                <a:solidFill>
                  <a:srgbClr val="1A5712"/>
                </a:solidFill>
              </a:rPr>
              <a:t>’</a:t>
            </a:r>
            <a:r>
              <a:rPr lang="en-US" sz="4400" dirty="0">
                <a:solidFill>
                  <a:srgbClr val="1A5712"/>
                </a:solidFill>
              </a:rPr>
              <a:t>s the Memory, Stupid!</a:t>
            </a:r>
          </a:p>
        </p:txBody>
      </p:sp>
      <p:sp>
        <p:nvSpPr>
          <p:cNvPr id="3" name="Content Placeholder 2">
            <a:extLst>
              <a:ext uri="{FF2B5EF4-FFF2-40B4-BE49-F238E27FC236}">
                <a16:creationId xmlns:a16="http://schemas.microsoft.com/office/drawing/2014/main" id="{E795C7EF-C03C-8C4A-8FAD-799B8EE3A4AE}"/>
              </a:ext>
            </a:extLst>
          </p:cNvPr>
          <p:cNvSpPr>
            <a:spLocks noGrp="1"/>
          </p:cNvSpPr>
          <p:nvPr>
            <p:ph idx="1"/>
          </p:nvPr>
        </p:nvSpPr>
        <p:spPr>
          <a:xfrm>
            <a:off x="228600" y="997529"/>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a:p>
            <a:endParaRPr lang="en-US" dirty="0"/>
          </a:p>
        </p:txBody>
      </p:sp>
      <p:sp>
        <p:nvSpPr>
          <p:cNvPr id="4" name="Slide Number Placeholder 3">
            <a:extLst>
              <a:ext uri="{FF2B5EF4-FFF2-40B4-BE49-F238E27FC236}">
                <a16:creationId xmlns:a16="http://schemas.microsoft.com/office/drawing/2014/main" id="{A72E6E78-3DDD-9C4C-A5E7-9CE593547FDF}"/>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791728D2-2746-8246-9859-889F4D12822D}"/>
              </a:ext>
            </a:extLst>
          </p:cNvPr>
          <p:cNvPicPr>
            <a:picLocks noChangeAspect="1"/>
          </p:cNvPicPr>
          <p:nvPr/>
        </p:nvPicPr>
        <p:blipFill>
          <a:blip r:embed="rId2"/>
          <a:stretch>
            <a:fillRect/>
          </a:stretch>
        </p:blipFill>
        <p:spPr>
          <a:xfrm>
            <a:off x="1511424" y="1767874"/>
            <a:ext cx="5868888" cy="3173294"/>
          </a:xfrm>
          <a:prstGeom prst="rect">
            <a:avLst/>
          </a:prstGeom>
        </p:spPr>
      </p:pic>
      <p:sp>
        <p:nvSpPr>
          <p:cNvPr id="6" name="TextBox 5">
            <a:extLst>
              <a:ext uri="{FF2B5EF4-FFF2-40B4-BE49-F238E27FC236}">
                <a16:creationId xmlns:a16="http://schemas.microsoft.com/office/drawing/2014/main" id="{C4FFB468-0E15-E34B-ABDB-0D1808EAC96F}"/>
              </a:ext>
            </a:extLst>
          </p:cNvPr>
          <p:cNvSpPr txBox="1"/>
          <p:nvPr/>
        </p:nvSpPr>
        <p:spPr>
          <a:xfrm>
            <a:off x="1699751" y="6516415"/>
            <a:ext cx="5343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http://cva.stanford.edu/classes/cs99s/papers/architects_look_to_future.pdf</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15EC73D8-45B5-DC76-9AD1-050AF0ACB06D}"/>
              </a:ext>
            </a:extLst>
          </p:cNvPr>
          <p:cNvPicPr>
            <a:picLocks noChangeAspect="1"/>
          </p:cNvPicPr>
          <p:nvPr/>
        </p:nvPicPr>
        <p:blipFill>
          <a:blip r:embed="rId4"/>
          <a:stretch>
            <a:fillRect/>
          </a:stretch>
        </p:blipFill>
        <p:spPr>
          <a:xfrm>
            <a:off x="1362832" y="5445028"/>
            <a:ext cx="6017480" cy="861660"/>
          </a:xfrm>
          <a:prstGeom prst="rect">
            <a:avLst/>
          </a:prstGeom>
        </p:spPr>
      </p:pic>
    </p:spTree>
    <p:extLst>
      <p:ext uri="{BB962C8B-B14F-4D97-AF65-F5344CB8AC3E}">
        <p14:creationId xmlns:p14="http://schemas.microsoft.com/office/powerpoint/2010/main" val="338919568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(3/3)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18 different workloads </a:t>
            </a:r>
            <a:r>
              <a:rPr lang="en-US" sz="3000" dirty="0">
                <a:latin typeface="Calibri" panose="020F0502020204030204" pitchFamily="34" charset="0"/>
                <a:cs typeface="Calibri" panose="020F0502020204030204" pitchFamily="34" charset="0"/>
              </a:rPr>
              <a:t>from:</a:t>
            </a:r>
          </a:p>
          <a:p>
            <a:pPr lvl="1"/>
            <a:r>
              <a:rPr lang="en-US" sz="2600" dirty="0">
                <a:latin typeface="Calibri" panose="020F0502020204030204" pitchFamily="34" charset="0"/>
                <a:cs typeface="Calibri" panose="020F0502020204030204" pitchFamily="34" charset="0"/>
              </a:rPr>
              <a:t>MSR Cambridge and </a:t>
            </a:r>
            <a:r>
              <a:rPr lang="en-US" sz="2600" dirty="0" err="1">
                <a:latin typeface="Calibri" panose="020F0502020204030204" pitchFamily="34" charset="0"/>
                <a:cs typeface="Calibri" panose="020F0502020204030204" pitchFamily="34" charset="0"/>
              </a:rPr>
              <a:t>Filebench</a:t>
            </a:r>
            <a:r>
              <a:rPr lang="en-US" sz="2600" dirty="0">
                <a:latin typeface="Calibri" panose="020F0502020204030204" pitchFamily="34" charset="0"/>
                <a:cs typeface="Calibri" panose="020F0502020204030204" pitchFamily="34" charset="0"/>
              </a:rPr>
              <a:t> Suites</a:t>
            </a:r>
            <a:endParaRPr lang="en-US"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r>
              <a:rPr lang="en-US" sz="3200" b="1" dirty="0">
                <a:solidFill>
                  <a:srgbClr val="C00000"/>
                </a:solidFill>
                <a:latin typeface="Calibri" panose="020F0502020204030204" pitchFamily="34" charset="0"/>
                <a:cs typeface="Calibri" panose="020F0502020204030204" pitchFamily="34" charset="0"/>
              </a:rPr>
              <a:t>Four</a:t>
            </a:r>
            <a:r>
              <a:rPr lang="en-US" sz="3200" dirty="0">
                <a:latin typeface="Calibri" panose="020F0502020204030204" pitchFamily="34" charset="0"/>
                <a:cs typeface="Calibri" panose="020F0502020204030204" pitchFamily="34" charset="0"/>
              </a:rPr>
              <a:t> state-of-the-art data placement baselines:</a:t>
            </a:r>
          </a:p>
          <a:p>
            <a:pPr lvl="1">
              <a:lnSpc>
                <a:spcPct val="100000"/>
              </a:lnSpc>
            </a:pPr>
            <a:r>
              <a:rPr lang="en-US" sz="2600" dirty="0">
                <a:latin typeface="Calibri" panose="020F0502020204030204" pitchFamily="34" charset="0"/>
                <a:cs typeface="Calibri" panose="020F0502020204030204" pitchFamily="34" charset="0"/>
              </a:rPr>
              <a:t>CDE</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[Matsui+, Proc. IEEE’17] </a:t>
            </a:r>
            <a:endParaRPr lang="en-US" b="1" dirty="0">
              <a:solidFill>
                <a:schemeClr val="bg2">
                  <a:lumMod val="75000"/>
                </a:schemeClr>
              </a:solidFill>
              <a:latin typeface="Calibri" panose="020F0502020204030204" pitchFamily="34" charset="0"/>
              <a:cs typeface="Calibri" panose="020F0502020204030204" pitchFamily="34" charset="0"/>
            </a:endParaRPr>
          </a:p>
          <a:p>
            <a:pPr lvl="1">
              <a:lnSpc>
                <a:spcPct val="100000"/>
              </a:lnSpc>
            </a:pPr>
            <a:r>
              <a:rPr lang="en-US" sz="2600" dirty="0">
                <a:latin typeface="Calibri" panose="020F0502020204030204" pitchFamily="34" charset="0"/>
                <a:cs typeface="Calibri" panose="020F0502020204030204" pitchFamily="34" charset="0"/>
              </a:rPr>
              <a:t>HPS</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Meswani</a:t>
            </a:r>
            <a:r>
              <a:rPr lang="en-US" sz="1800" b="1" dirty="0">
                <a:solidFill>
                  <a:schemeClr val="bg2">
                    <a:lumMod val="75000"/>
                  </a:schemeClr>
                </a:solidFill>
                <a:latin typeface="Calibri" panose="020F0502020204030204" pitchFamily="34" charset="0"/>
                <a:cs typeface="Calibri" panose="020F0502020204030204" pitchFamily="34" charset="0"/>
              </a:rPr>
              <a:t>+, HPCA’15]</a:t>
            </a:r>
          </a:p>
          <a:p>
            <a:pPr lvl="1">
              <a:lnSpc>
                <a:spcPct val="100000"/>
              </a:lnSpc>
            </a:pPr>
            <a:r>
              <a:rPr lang="en-US" sz="2600" dirty="0">
                <a:latin typeface="Calibri" panose="020F0502020204030204" pitchFamily="34" charset="0"/>
                <a:cs typeface="Calibri" panose="020F0502020204030204" pitchFamily="34" charset="0"/>
              </a:rPr>
              <a:t>Archivist</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[Ren+, ICCD’19]</a:t>
            </a:r>
          </a:p>
          <a:p>
            <a:pPr lvl="1">
              <a:lnSpc>
                <a:spcPct val="100000"/>
              </a:lnSpc>
            </a:pPr>
            <a:r>
              <a:rPr lang="en-US" sz="2600" dirty="0">
                <a:latin typeface="Calibri" panose="020F0502020204030204" pitchFamily="34" charset="0"/>
                <a:cs typeface="Calibri" panose="020F0502020204030204" pitchFamily="34" charset="0"/>
              </a:rPr>
              <a:t>RNN-HSS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Doudali</a:t>
            </a:r>
            <a:r>
              <a:rPr lang="en-US" sz="1800" b="1" dirty="0">
                <a:solidFill>
                  <a:schemeClr val="bg2">
                    <a:lumMod val="75000"/>
                  </a:schemeClr>
                </a:solidFill>
                <a:latin typeface="Calibri" panose="020F0502020204030204" pitchFamily="34" charset="0"/>
                <a:cs typeface="Calibri" panose="020F0502020204030204" pitchFamily="34" charset="0"/>
              </a:rPr>
              <a:t>+, HPDC’19]</a:t>
            </a:r>
          </a:p>
        </p:txBody>
      </p:sp>
      <p:sp>
        <p:nvSpPr>
          <p:cNvPr id="8" name="TextBox 7">
            <a:extLst>
              <a:ext uri="{FF2B5EF4-FFF2-40B4-BE49-F238E27FC236}">
                <a16:creationId xmlns:a16="http://schemas.microsoft.com/office/drawing/2014/main" id="{39BD066A-C887-A224-C512-2E46FE90D4A5}"/>
              </a:ext>
            </a:extLst>
          </p:cNvPr>
          <p:cNvSpPr txBox="1"/>
          <p:nvPr/>
        </p:nvSpPr>
        <p:spPr>
          <a:xfrm>
            <a:off x="5813069" y="4038799"/>
            <a:ext cx="3144038"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Heuristic-based</a:t>
            </a:r>
          </a:p>
        </p:txBody>
      </p:sp>
      <p:cxnSp>
        <p:nvCxnSpPr>
          <p:cNvPr id="23" name="Curved Connector 22">
            <a:extLst>
              <a:ext uri="{FF2B5EF4-FFF2-40B4-BE49-F238E27FC236}">
                <a16:creationId xmlns:a16="http://schemas.microsoft.com/office/drawing/2014/main" id="{F625E352-052F-3CE1-5DC8-B075CA0B9EC3}"/>
              </a:ext>
            </a:extLst>
          </p:cNvPr>
          <p:cNvCxnSpPr>
            <a:cxnSpLocks/>
          </p:cNvCxnSpPr>
          <p:nvPr/>
        </p:nvCxnSpPr>
        <p:spPr>
          <a:xfrm rot="10800000" flipV="1">
            <a:off x="4121836" y="4318693"/>
            <a:ext cx="1856138" cy="243325"/>
          </a:xfrm>
          <a:prstGeom prst="curvedConnector3">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6FA6C66-41C8-F678-1011-26211E70F0CE}"/>
              </a:ext>
            </a:extLst>
          </p:cNvPr>
          <p:cNvCxnSpPr>
            <a:cxnSpLocks/>
          </p:cNvCxnSpPr>
          <p:nvPr/>
        </p:nvCxnSpPr>
        <p:spPr>
          <a:xfrm rot="10800000">
            <a:off x="4121837" y="4122653"/>
            <a:ext cx="1856135" cy="177757"/>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C390E8-8DF2-D08B-6765-05A89DDA6D02}"/>
              </a:ext>
            </a:extLst>
          </p:cNvPr>
          <p:cNvSpPr txBox="1"/>
          <p:nvPr/>
        </p:nvSpPr>
        <p:spPr>
          <a:xfrm>
            <a:off x="5894823" y="4939310"/>
            <a:ext cx="288000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702FA1"/>
                </a:solidFill>
                <a:effectLst/>
                <a:uLnTx/>
                <a:uFillTx/>
                <a:latin typeface="Calibri" panose="020F0502020204030204"/>
                <a:ea typeface="+mn-ea"/>
                <a:cs typeface="+mn-cs"/>
              </a:rPr>
              <a:t>Learning-based</a:t>
            </a:r>
          </a:p>
        </p:txBody>
      </p:sp>
      <p:cxnSp>
        <p:nvCxnSpPr>
          <p:cNvPr id="54" name="Curved Connector 53">
            <a:extLst>
              <a:ext uri="{FF2B5EF4-FFF2-40B4-BE49-F238E27FC236}">
                <a16:creationId xmlns:a16="http://schemas.microsoft.com/office/drawing/2014/main" id="{03D0C8B3-E720-B945-127E-ED32FF0575EC}"/>
              </a:ext>
            </a:extLst>
          </p:cNvPr>
          <p:cNvCxnSpPr>
            <a:cxnSpLocks/>
          </p:cNvCxnSpPr>
          <p:nvPr/>
        </p:nvCxnSpPr>
        <p:spPr>
          <a:xfrm rot="10800000">
            <a:off x="4245515" y="5027651"/>
            <a:ext cx="1649309" cy="157118"/>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8A5BB308-2A8C-1894-40D5-1891094C530B}"/>
              </a:ext>
            </a:extLst>
          </p:cNvPr>
          <p:cNvCxnSpPr>
            <a:cxnSpLocks/>
          </p:cNvCxnSpPr>
          <p:nvPr/>
        </p:nvCxnSpPr>
        <p:spPr>
          <a:xfrm rot="10800000" flipV="1">
            <a:off x="4286392" y="5200920"/>
            <a:ext cx="1608431" cy="319741"/>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18612BF-BDAB-9A99-3BEC-E81E8894A04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2380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3" name="Picture 2">
            <a:extLst>
              <a:ext uri="{FF2B5EF4-FFF2-40B4-BE49-F238E27FC236}">
                <a16:creationId xmlns:a16="http://schemas.microsoft.com/office/drawing/2014/main" id="{A70E93B4-793F-4EB0-0518-E0826F56F5AA}"/>
              </a:ext>
            </a:extLst>
          </p:cNvPr>
          <p:cNvPicPr>
            <a:picLocks noChangeAspect="1"/>
          </p:cNvPicPr>
          <p:nvPr/>
        </p:nvPicPr>
        <p:blipFill>
          <a:blip r:embed="rId3"/>
          <a:stretch>
            <a:fillRect/>
          </a:stretch>
        </p:blipFill>
        <p:spPr>
          <a:xfrm>
            <a:off x="-1" y="1890793"/>
            <a:ext cx="9144000" cy="3076414"/>
          </a:xfrm>
          <a:prstGeom prst="rect">
            <a:avLst/>
          </a:prstGeom>
        </p:spPr>
      </p:pic>
      <p:sp>
        <p:nvSpPr>
          <p:cNvPr id="33" name="TextBox 32">
            <a:extLst>
              <a:ext uri="{FF2B5EF4-FFF2-40B4-BE49-F238E27FC236}">
                <a16:creationId xmlns:a16="http://schemas.microsoft.com/office/drawing/2014/main" id="{C69F64FD-B8A7-CF8B-D273-E8A7037D4402}"/>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Rectangle 33">
            <a:extLst>
              <a:ext uri="{FF2B5EF4-FFF2-40B4-BE49-F238E27FC236}">
                <a16:creationId xmlns:a16="http://schemas.microsoft.com/office/drawing/2014/main" id="{3BE72922-79E8-2ED8-7D83-FF1230410F8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928876A-8D70-9AFA-1D96-C998F26D0C90}"/>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7" name="TextBox 36">
            <a:extLst>
              <a:ext uri="{FF2B5EF4-FFF2-40B4-BE49-F238E27FC236}">
                <a16:creationId xmlns:a16="http://schemas.microsoft.com/office/drawing/2014/main" id="{1384B9BD-8927-D0FD-7CD0-A3825A79B350}"/>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8" name="TextBox 37">
            <a:extLst>
              <a:ext uri="{FF2B5EF4-FFF2-40B4-BE49-F238E27FC236}">
                <a16:creationId xmlns:a16="http://schemas.microsoft.com/office/drawing/2014/main" id="{D45BE161-D11D-A30F-E5B8-05ED7D186131}"/>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9" name="TextBox 38">
            <a:extLst>
              <a:ext uri="{FF2B5EF4-FFF2-40B4-BE49-F238E27FC236}">
                <a16:creationId xmlns:a16="http://schemas.microsoft.com/office/drawing/2014/main" id="{0ABC6CAD-FBD5-D3DB-3B0C-6D1CC018EFBD}"/>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0" name="TextBox 39">
            <a:extLst>
              <a:ext uri="{FF2B5EF4-FFF2-40B4-BE49-F238E27FC236}">
                <a16:creationId xmlns:a16="http://schemas.microsoft.com/office/drawing/2014/main" id="{D586DF3C-ED06-ACBF-0151-45E6A6AD1A18}"/>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1" name="TextBox 40">
            <a:extLst>
              <a:ext uri="{FF2B5EF4-FFF2-40B4-BE49-F238E27FC236}">
                <a16:creationId xmlns:a16="http://schemas.microsoft.com/office/drawing/2014/main" id="{CCD5D867-B09A-3E40-5124-AF6CECAE4804}"/>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2" name="Rectangle 41">
            <a:extLst>
              <a:ext uri="{FF2B5EF4-FFF2-40B4-BE49-F238E27FC236}">
                <a16:creationId xmlns:a16="http://schemas.microsoft.com/office/drawing/2014/main" id="{59E068E0-8470-D1CC-7605-8751B16EB55F}"/>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364C730-777F-AA0B-EE66-ABF624E81CAC}"/>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D20C141-F6E5-0035-0DB4-73F37F592235}"/>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4DF95A2-5FDA-9D8D-FCB8-0F97BB196C7C}"/>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AF8EE9F-C61C-9634-9E6D-22C33659DEE5}"/>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E7F1661-F007-6DF7-E0AC-0BFB7229AAA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2DE823F-43D6-A018-034B-EF6EFE9EE559}"/>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66" name="Rounded Rectangle 65">
            <a:extLst>
              <a:ext uri="{FF2B5EF4-FFF2-40B4-BE49-F238E27FC236}">
                <a16:creationId xmlns:a16="http://schemas.microsoft.com/office/drawing/2014/main" id="{B88073FB-AF32-07F2-7115-F1F994CA44BC}"/>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2" descr="Intel SSDPED1K375GA01 Optane SSD DC P4800X Series - Walmart.com">
            <a:extLst>
              <a:ext uri="{FF2B5EF4-FFF2-40B4-BE49-F238E27FC236}">
                <a16:creationId xmlns:a16="http://schemas.microsoft.com/office/drawing/2014/main" id="{0FFE52A3-DC41-499B-1C73-BADC11B9407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68" name="Left-right Arrow 67">
            <a:extLst>
              <a:ext uri="{FF2B5EF4-FFF2-40B4-BE49-F238E27FC236}">
                <a16:creationId xmlns:a16="http://schemas.microsoft.com/office/drawing/2014/main" id="{6ACB0966-50E3-5E93-FBA3-050C7437856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7DDB4B38-B25D-E8F1-B654-ED23C8A83A3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0" name="TextBox 69">
            <a:extLst>
              <a:ext uri="{FF2B5EF4-FFF2-40B4-BE49-F238E27FC236}">
                <a16:creationId xmlns:a16="http://schemas.microsoft.com/office/drawing/2014/main" id="{7430495D-3340-6777-5639-360BB83AED9F}"/>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71" name="Picture 4">
            <a:extLst>
              <a:ext uri="{FF2B5EF4-FFF2-40B4-BE49-F238E27FC236}">
                <a16:creationId xmlns:a16="http://schemas.microsoft.com/office/drawing/2014/main" id="{A0F8678E-B8A6-3F07-A980-73C8822A3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5">
            <a:extLst>
              <a:ext uri="{FF2B5EF4-FFF2-40B4-BE49-F238E27FC236}">
                <a16:creationId xmlns:a16="http://schemas.microsoft.com/office/drawing/2014/main" id="{8622CB1B-D681-2F11-B5FF-0E831531837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3363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011558F-9DDF-93E1-950E-F5C35BBA9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894230"/>
            <a:ext cx="9144000" cy="3069541"/>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Rectangle 34">
            <a:extLst>
              <a:ext uri="{FF2B5EF4-FFF2-40B4-BE49-F238E27FC236}">
                <a16:creationId xmlns:a16="http://schemas.microsoft.com/office/drawing/2014/main" id="{1649AF83-A201-2835-AEFF-BCC258A943C1}"/>
              </a:ext>
            </a:extLst>
          </p:cNvPr>
          <p:cNvSpPr/>
          <p:nvPr/>
        </p:nvSpPr>
        <p:spPr>
          <a:xfrm>
            <a:off x="80386" y="512094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Sibyl consistently </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outperforms all the baselines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for all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the</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 workloads</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A20A7161-44AE-B050-E712-FFB44F4AC579}"/>
              </a:ext>
            </a:extLst>
          </p:cNvPr>
          <p:cNvSpPr txBox="1"/>
          <p:nvPr/>
        </p:nvSpPr>
        <p:spPr>
          <a:xfrm>
            <a:off x="172748" y="890427"/>
            <a:ext cx="69281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Rectangle 36">
            <a:extLst>
              <a:ext uri="{FF2B5EF4-FFF2-40B4-BE49-F238E27FC236}">
                <a16:creationId xmlns:a16="http://schemas.microsoft.com/office/drawing/2014/main" id="{194B1012-961F-380E-07E7-4CDB3ECA02B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84E91F5-BEF7-CA7B-8235-4227C8D9B294}"/>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9" name="TextBox 38">
            <a:extLst>
              <a:ext uri="{FF2B5EF4-FFF2-40B4-BE49-F238E27FC236}">
                <a16:creationId xmlns:a16="http://schemas.microsoft.com/office/drawing/2014/main" id="{6442511D-9CAD-D3CA-EE05-62747B7D4E49}"/>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40" name="TextBox 39">
            <a:extLst>
              <a:ext uri="{FF2B5EF4-FFF2-40B4-BE49-F238E27FC236}">
                <a16:creationId xmlns:a16="http://schemas.microsoft.com/office/drawing/2014/main" id="{F7814FFF-EFF8-5B9F-1274-D2008BBD1CCA}"/>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41" name="TextBox 40">
            <a:extLst>
              <a:ext uri="{FF2B5EF4-FFF2-40B4-BE49-F238E27FC236}">
                <a16:creationId xmlns:a16="http://schemas.microsoft.com/office/drawing/2014/main" id="{126CE780-7C1D-8152-F069-C7E29EAADDF1}"/>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2" name="TextBox 41">
            <a:extLst>
              <a:ext uri="{FF2B5EF4-FFF2-40B4-BE49-F238E27FC236}">
                <a16:creationId xmlns:a16="http://schemas.microsoft.com/office/drawing/2014/main" id="{D006B434-42DB-4989-5D16-A8D4335F72A9}"/>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3" name="TextBox 42">
            <a:extLst>
              <a:ext uri="{FF2B5EF4-FFF2-40B4-BE49-F238E27FC236}">
                <a16:creationId xmlns:a16="http://schemas.microsoft.com/office/drawing/2014/main" id="{AD569AFB-2416-8C12-E89C-26022AA7F0CB}"/>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4" name="Rectangle 43">
            <a:extLst>
              <a:ext uri="{FF2B5EF4-FFF2-40B4-BE49-F238E27FC236}">
                <a16:creationId xmlns:a16="http://schemas.microsoft.com/office/drawing/2014/main" id="{C77FA198-1452-924F-BDAB-8CD5620F67D3}"/>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A59A5693-0932-C185-37A3-E44B2ECF9EAF}"/>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708F8F2-247C-D218-C64B-5981F7A380F7}"/>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DF6FAE-D003-C599-FF88-0CDE4E46E05D}"/>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7BB58AC-149A-64C1-5C30-72BCF176528B}"/>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412B47D-1388-BCBE-BCCB-F5DF46E04AC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88F2CB4-A589-FCA1-4FCA-F800B1C403D7}"/>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1" name="Rectangle 50">
            <a:extLst>
              <a:ext uri="{FF2B5EF4-FFF2-40B4-BE49-F238E27FC236}">
                <a16:creationId xmlns:a16="http://schemas.microsoft.com/office/drawing/2014/main" id="{2670FFB5-3DB0-923C-DED0-8722DCC5588C}"/>
              </a:ext>
            </a:extLst>
          </p:cNvPr>
          <p:cNvSpPr/>
          <p:nvPr/>
        </p:nvSpPr>
        <p:spPr>
          <a:xfrm>
            <a:off x="986874" y="155598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a:extLst>
              <a:ext uri="{FF2B5EF4-FFF2-40B4-BE49-F238E27FC236}">
                <a16:creationId xmlns:a16="http://schemas.microsoft.com/office/drawing/2014/main" id="{A6B6212F-683F-36EF-6035-C72FCF1AD66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2" descr="Intel SSDPED1K375GA01 Optane SSD DC P4800X Series - Walmart.com">
            <a:extLst>
              <a:ext uri="{FF2B5EF4-FFF2-40B4-BE49-F238E27FC236}">
                <a16:creationId xmlns:a16="http://schemas.microsoft.com/office/drawing/2014/main" id="{1FD125BD-778D-DAC2-432E-F3CCB2C7A5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74" name="Left-right Arrow 73">
            <a:extLst>
              <a:ext uri="{FF2B5EF4-FFF2-40B4-BE49-F238E27FC236}">
                <a16:creationId xmlns:a16="http://schemas.microsoft.com/office/drawing/2014/main" id="{16ECFD9E-497B-6CFF-3C5D-CFC008639FF0}"/>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1A659C62-2684-AB64-F26E-38CB22D3B12F}"/>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6" name="TextBox 75">
            <a:extLst>
              <a:ext uri="{FF2B5EF4-FFF2-40B4-BE49-F238E27FC236}">
                <a16:creationId xmlns:a16="http://schemas.microsoft.com/office/drawing/2014/main" id="{458B196D-814E-8D88-2FC2-78AFAB0E2E84}"/>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64" name="Picture 4">
            <a:extLst>
              <a:ext uri="{FF2B5EF4-FFF2-40B4-BE49-F238E27FC236}">
                <a16:creationId xmlns:a16="http://schemas.microsoft.com/office/drawing/2014/main" id="{F4E4F583-AE23-40D4-4C54-2A051B03D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DBB66CBC-EF8A-D9C4-7011-16F15771FFB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584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847917"/>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BE4D08D8-D7F5-D6CE-9EA4-436A7A5A730C}"/>
              </a:ext>
            </a:extLst>
          </p:cNvPr>
          <p:cNvSpPr/>
          <p:nvPr/>
        </p:nvSpPr>
        <p:spPr>
          <a:xfrm>
            <a:off x="147038" y="890427"/>
            <a:ext cx="8846553" cy="561729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4736C16-D923-95C1-4DCA-05DDD57E8AAF}"/>
              </a:ext>
            </a:extLst>
          </p:cNvPr>
          <p:cNvSpPr/>
          <p:nvPr/>
        </p:nvSpPr>
        <p:spPr>
          <a:xfrm>
            <a:off x="80386" y="3189275"/>
            <a:ext cx="8983227" cy="155572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achieves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80% of the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of an oracle policy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that has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complete knowledge of future access patterns</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C2937ED7-7888-ACF1-1526-9359BE1316B8}"/>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2" descr="Intel SSDPED1K375GA01 Optane SSD DC P4800X Series - Walmart.com">
            <a:extLst>
              <a:ext uri="{FF2B5EF4-FFF2-40B4-BE49-F238E27FC236}">
                <a16:creationId xmlns:a16="http://schemas.microsoft.com/office/drawing/2014/main" id="{9DFF3568-DCE3-9D8F-2C20-0081481195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06C2A87-F5F5-648D-C747-9698F828F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850339D9-6A7D-6870-197B-55247F0007E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0A698E2-80CD-31C5-F44E-47A5750E1E1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6" name="TextBox 35">
            <a:extLst>
              <a:ext uri="{FF2B5EF4-FFF2-40B4-BE49-F238E27FC236}">
                <a16:creationId xmlns:a16="http://schemas.microsoft.com/office/drawing/2014/main" id="{A0B9D3DC-C3AA-E57A-BD92-322804ECB381}"/>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8" name="Slide Number Placeholder 5">
            <a:extLst>
              <a:ext uri="{FF2B5EF4-FFF2-40B4-BE49-F238E27FC236}">
                <a16:creationId xmlns:a16="http://schemas.microsoft.com/office/drawing/2014/main" id="{2B6EE0B5-6101-7B8A-BA67-FED63C4B5F3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6769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4472C4"/>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12" name="Rectangle 11">
            <a:extLst>
              <a:ext uri="{FF2B5EF4-FFF2-40B4-BE49-F238E27FC236}">
                <a16:creationId xmlns:a16="http://schemas.microsoft.com/office/drawing/2014/main" id="{15081936-E33F-1DF7-A450-E7ACF6F81108}"/>
              </a:ext>
            </a:extLst>
          </p:cNvPr>
          <p:cNvSpPr/>
          <p:nvPr/>
        </p:nvSpPr>
        <p:spPr>
          <a:xfrm>
            <a:off x="88624" y="738418"/>
            <a:ext cx="9521541" cy="56485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AEF87A-A5AA-2F24-D251-F46138901EEB}"/>
              </a:ext>
            </a:extLst>
          </p:cNvPr>
          <p:cNvSpPr/>
          <p:nvPr/>
        </p:nvSpPr>
        <p:spPr>
          <a:xfrm>
            <a:off x="80386" y="205152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the state-of-the-art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data placement policy by</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48.2% in a real tri-hybrid system</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2ADBECC2-B717-036A-ABD7-09C0EE0BD6E5}"/>
              </a:ext>
            </a:extLst>
          </p:cNvPr>
          <p:cNvSpPr/>
          <p:nvPr/>
        </p:nvSpPr>
        <p:spPr>
          <a:xfrm>
            <a:off x="72149" y="422720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 reduces the system architect's burden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a:t>
            </a:r>
            <a:r>
              <a:rPr kumimoji="0" lang="en-GB"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providing </a:t>
            </a:r>
            <a:r>
              <a:rPr kumimoji="0" lang="en-GB"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ease of extensibility</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6" name="Rounded Rectangle 25">
            <a:extLst>
              <a:ext uri="{FF2B5EF4-FFF2-40B4-BE49-F238E27FC236}">
                <a16:creationId xmlns:a16="http://schemas.microsoft.com/office/drawing/2014/main" id="{D58DB376-8ABB-5CF2-9F1C-92CB3ECB358C}"/>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 descr="Intel SSDPED1K375GA01 Optane SSD DC P4800X Series - Walmart.com">
            <a:extLst>
              <a:ext uri="{FF2B5EF4-FFF2-40B4-BE49-F238E27FC236}">
                <a16:creationId xmlns:a16="http://schemas.microsoft.com/office/drawing/2014/main" id="{0565A329-DBD9-9186-0262-48DB10B4E4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0BEF869-4B69-3C63-834C-3335CE05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60D1D6D0-5A41-28A7-F5F9-AA8B453587A4}"/>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458CBAB-6F90-86A4-C2A0-EA3587CFD4D2}"/>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1" name="TextBox 30">
            <a:extLst>
              <a:ext uri="{FF2B5EF4-FFF2-40B4-BE49-F238E27FC236}">
                <a16:creationId xmlns:a16="http://schemas.microsoft.com/office/drawing/2014/main" id="{737CE180-567D-84E2-4F12-31755C2B607A}"/>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2" name="TextBox 31">
            <a:extLst>
              <a:ext uri="{FF2B5EF4-FFF2-40B4-BE49-F238E27FC236}">
                <a16:creationId xmlns:a16="http://schemas.microsoft.com/office/drawing/2014/main" id="{ED44C1A0-9412-9280-B68B-470246F50FAA}"/>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33" name="Picture 4">
            <a:extLst>
              <a:ext uri="{FF2B5EF4-FFF2-40B4-BE49-F238E27FC236}">
                <a16:creationId xmlns:a16="http://schemas.microsoft.com/office/drawing/2014/main" id="{C1AE79A3-C444-EB97-D356-5E346E669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490F921D-4AC2-5186-E4A5-73D4E0275D93}"/>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2C4775AB-0B7B-6694-453A-40832BFAE3F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5552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Sibyl: Summary</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4699" y="837502"/>
            <a:ext cx="8842955" cy="4920361"/>
          </a:xfrm>
        </p:spPr>
        <p:txBody>
          <a:bodyPr>
            <a:noAutofit/>
          </a:bodyPr>
          <a:lstStyle/>
          <a:p>
            <a:pPr algn="just"/>
            <a:r>
              <a:rPr lang="en-US" sz="3000" b="1" dirty="0">
                <a:solidFill>
                  <a:srgbClr val="00B050"/>
                </a:solidFill>
                <a:latin typeface="Calibri" panose="020F0502020204030204" pitchFamily="34" charset="0"/>
                <a:cs typeface="Calibri" panose="020F0502020204030204" pitchFamily="34" charset="0"/>
              </a:rPr>
              <a:t>We introduced </a:t>
            </a:r>
            <a:r>
              <a:rPr lang="en-GB" sz="3000" b="1" dirty="0">
                <a:solidFill>
                  <a:srgbClr val="00B050"/>
                </a:solidFill>
                <a:latin typeface="Calibri" panose="020F0502020204030204" pitchFamily="34" charset="0"/>
                <a:cs typeface="Calibri" panose="020F0502020204030204" pitchFamily="34" charset="0"/>
              </a:rPr>
              <a:t>Sibyl</a:t>
            </a:r>
            <a:r>
              <a:rPr lang="en-GB" sz="3000" dirty="0">
                <a:solidFill>
                  <a:srgbClr val="00B050"/>
                </a:solidFill>
                <a:latin typeface="Calibri" panose="020F0502020204030204" pitchFamily="34" charset="0"/>
                <a:cs typeface="Calibri" panose="020F0502020204030204" pitchFamily="34" charset="0"/>
              </a:rPr>
              <a:t>, </a:t>
            </a:r>
            <a:r>
              <a:rPr lang="en-GB" sz="3000" dirty="0">
                <a:latin typeface="Calibri" panose="020F0502020204030204" pitchFamily="34" charset="0"/>
                <a:cs typeface="Calibri" panose="020F0502020204030204" pitchFamily="34" charset="0"/>
              </a:rPr>
              <a:t>the first reinforcement learning-based data placement technique in hybrid storage systems that provides</a:t>
            </a:r>
            <a:endParaRPr lang="en-US" sz="3000" dirty="0">
              <a:latin typeface="Calibri" panose="020F0502020204030204" pitchFamily="34" charset="0"/>
              <a:cs typeface="Calibri" panose="020F0502020204030204" pitchFamily="34" charset="0"/>
            </a:endParaRPr>
          </a:p>
          <a:p>
            <a:pPr marL="536575" lvl="1" indent="-179388" algn="just"/>
            <a:r>
              <a:rPr lang="en" b="1" dirty="0">
                <a:solidFill>
                  <a:srgbClr val="000BEB"/>
                </a:solidFill>
                <a:latin typeface="Calibri" panose="020F0502020204030204" pitchFamily="34" charset="0"/>
                <a:cs typeface="Calibri" panose="020F0502020204030204" pitchFamily="34" charset="0"/>
              </a:rPr>
              <a:t>Adaptivity </a:t>
            </a:r>
          </a:p>
          <a:p>
            <a:pPr marL="536575" lvl="1" indent="-179388" algn="just"/>
            <a:r>
              <a:rPr lang="en" b="1" dirty="0">
                <a:solidFill>
                  <a:srgbClr val="000BEB"/>
                </a:solidFill>
                <a:latin typeface="Calibri" panose="020F0502020204030204" pitchFamily="34" charset="0"/>
                <a:cs typeface="Calibri" panose="020F0502020204030204" pitchFamily="34" charset="0"/>
              </a:rPr>
              <a:t>Easily extensibility </a:t>
            </a:r>
          </a:p>
          <a:p>
            <a:pPr marL="536575" lvl="1" indent="-179388" algn="just"/>
            <a:r>
              <a:rPr lang="en" b="1" dirty="0">
                <a:solidFill>
                  <a:srgbClr val="000BEB"/>
                </a:solidFill>
                <a:latin typeface="Calibri" panose="020F0502020204030204" pitchFamily="34" charset="0"/>
                <a:cs typeface="Calibri" panose="020F0502020204030204" pitchFamily="34" charset="0"/>
              </a:rPr>
              <a:t>Ease of design and implementation</a:t>
            </a:r>
          </a:p>
          <a:p>
            <a:pPr marL="357187" lvl="1" indent="0" algn="just">
              <a:buNone/>
            </a:pP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00B0F0"/>
                </a:solidFill>
                <a:latin typeface="Calibri" panose="020F0502020204030204" pitchFamily="34" charset="0"/>
                <a:cs typeface="Calibri" panose="020F0502020204030204" pitchFamily="34" charset="0"/>
              </a:rPr>
              <a:t>We evaluated Sibyl </a:t>
            </a:r>
            <a:r>
              <a:rPr lang="en-US" sz="3000" dirty="0">
                <a:latin typeface="Calibri" panose="020F0502020204030204" pitchFamily="34" charset="0"/>
                <a:cs typeface="Calibri" panose="020F0502020204030204" pitchFamily="34" charset="0"/>
              </a:rPr>
              <a:t>on</a:t>
            </a:r>
            <a:r>
              <a:rPr lang="en-US" sz="3000" dirty="0">
                <a:solidFill>
                  <a:srgbClr val="00B0F0"/>
                </a:solidFill>
                <a:latin typeface="Calibri" panose="020F0502020204030204" pitchFamily="34" charset="0"/>
                <a:cs typeface="Calibri" panose="020F0502020204030204" pitchFamily="34" charset="0"/>
              </a:rPr>
              <a:t> </a:t>
            </a:r>
            <a:r>
              <a:rPr lang="en-US" sz="3000" b="1" dirty="0">
                <a:solidFill>
                  <a:srgbClr val="00B0F0"/>
                </a:solidFill>
                <a:latin typeface="Calibri" panose="020F0502020204030204" pitchFamily="34" charset="0"/>
                <a:cs typeface="Calibri" panose="020F0502020204030204" pitchFamily="34" charset="0"/>
              </a:rPr>
              <a:t>real systems </a:t>
            </a:r>
            <a:r>
              <a:rPr lang="en-US" sz="3000" dirty="0">
                <a:latin typeface="Calibri" panose="020F0502020204030204" pitchFamily="34" charset="0"/>
                <a:cs typeface="Calibri" panose="020F0502020204030204" pitchFamily="34" charset="0"/>
              </a:rPr>
              <a:t>using many different workloads</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solidFill>
                  <a:srgbClr val="FFC000"/>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the state-of-the-art-data placement policy by </a:t>
            </a:r>
            <a:r>
              <a:rPr lang="en" b="1" dirty="0">
                <a:solidFill>
                  <a:srgbClr val="7030A0"/>
                </a:solidFill>
                <a:latin typeface="Calibri" panose="020F0502020204030204" pitchFamily="34" charset="0"/>
                <a:cs typeface="Calibri" panose="020F0502020204030204" pitchFamily="34" charset="0"/>
              </a:rPr>
              <a:t>48.2%</a:t>
            </a:r>
            <a:r>
              <a:rPr lang="en" dirty="0">
                <a:solidFill>
                  <a:srgbClr val="7030A0"/>
                </a:solidFill>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chemeClr val="accent2"/>
                </a:solidFill>
                <a:latin typeface="Calibri" panose="020F0502020204030204" pitchFamily="34" charset="0"/>
                <a:cs typeface="Calibri" panose="020F0502020204030204" pitchFamily="34" charset="0"/>
              </a:rPr>
              <a:t>80% of the performance</a:t>
            </a:r>
            <a:r>
              <a:rPr lang="en" dirty="0">
                <a:solidFill>
                  <a:schemeClr val="accent2"/>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of an oracle policy with a storage overhead of only </a:t>
            </a:r>
            <a:r>
              <a:rPr lang="en" b="1" dirty="0">
                <a:solidFill>
                  <a:schemeClr val="accent2"/>
                </a:solidFill>
                <a:latin typeface="Calibri" panose="020F0502020204030204" pitchFamily="34" charset="0"/>
                <a:cs typeface="Calibri" panose="020F0502020204030204" pitchFamily="34" charset="0"/>
              </a:rPr>
              <a:t>124.4 KiB</a:t>
            </a:r>
            <a:endParaRPr lang="en-US" dirty="0">
              <a:solidFill>
                <a:schemeClr val="accent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1972799" y="6372274"/>
            <a:ext cx="5287025" cy="442674"/>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https://github.com/CMU-SAFARI/Sibyl</a:t>
            </a:r>
            <a:endParaRPr kumimoji="0" lang="en-US" sz="2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40BF882D-7906-0853-272A-8DFA1E7A5AC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896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853139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Sibyl Paper, Slides, Videos </a:t>
            </a:r>
            <a:r>
              <a:rPr lang="en-US" sz="3200" b="1" dirty="0"/>
              <a:t>[ISCA 2022]</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7" name="TextBox 6">
            <a:extLst>
              <a:ext uri="{FF2B5EF4-FFF2-40B4-BE49-F238E27FC236}">
                <a16:creationId xmlns:a16="http://schemas.microsoft.com/office/drawing/2014/main" id="{BB94371B-18C9-02C3-E021-977CC596356B}"/>
              </a:ext>
            </a:extLst>
          </p:cNvPr>
          <p:cNvSpPr txBox="1"/>
          <p:nvPr/>
        </p:nvSpPr>
        <p:spPr>
          <a:xfrm>
            <a:off x="1505890" y="64182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49991473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75A0D3-B39E-2A5D-73A1-9707774B7C49}"/>
              </a:ext>
            </a:extLst>
          </p:cNvPr>
          <p:cNvSpPr txBox="1"/>
          <p:nvPr/>
        </p:nvSpPr>
        <p:spPr>
          <a:xfrm>
            <a:off x="0" y="3429001"/>
            <a:ext cx="9144000" cy="3428999"/>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Ongoing Work</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8836"/>
            <a:ext cx="1992923" cy="639163"/>
          </a:xfrm>
          <a:prstGeom prst="rect">
            <a:avLst/>
          </a:prstGeom>
          <a:noFill/>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3459" y="621883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1"/>
            <a:ext cx="9144000" cy="342899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t>Janus </a:t>
            </a:r>
            <a:br>
              <a:rPr kumimoji="0" lang="en-GB" sz="40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br>
            <a:r>
              <a:rPr kumimoji="0" lang="en-GB" sz="32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t>Coordinated Data Placement and Data Migration </a:t>
            </a:r>
            <a:br>
              <a:rPr kumimoji="0" lang="en-GB" sz="32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br>
            <a:r>
              <a:rPr kumimoji="0" lang="en-GB" sz="32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t>in Hybrid Storage Systems Using </a:t>
            </a:r>
            <a:br>
              <a:rPr kumimoji="0" lang="en-GB" sz="32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br>
            <a:r>
              <a:rPr kumimoji="0" lang="en-GB" sz="32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rPr>
              <a:t>Multi-Agent Online Reinforcement Learning</a:t>
            </a:r>
            <a:endParaRPr kumimoji="0" lang="en-US" sz="4800" b="1" i="0" u="none" strike="noStrike" kern="1200" cap="none" spc="-150" normalizeH="0" baseline="0" noProof="0" dirty="0">
              <a:ln>
                <a:noFill/>
              </a:ln>
              <a:solidFill>
                <a:srgbClr val="002060"/>
              </a:solidFill>
              <a:effectLst/>
              <a:uLnTx/>
              <a:uFillTx/>
              <a:latin typeface="Cambria" panose="02040503050406030204" pitchFamily="18" charset="0"/>
              <a:ea typeface="Baskerville" panose="02020502070401020303" pitchFamily="18" charset="0"/>
              <a:cs typeface="Consolas" panose="020B0609020204030204" pitchFamily="49" charset="0"/>
            </a:endParaRPr>
          </a:p>
        </p:txBody>
      </p:sp>
    </p:spTree>
    <p:extLst>
      <p:ext uri="{BB962C8B-B14F-4D97-AF65-F5344CB8AC3E}">
        <p14:creationId xmlns:p14="http://schemas.microsoft.com/office/powerpoint/2010/main" val="39391799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3CF4-FEF6-F745-949F-E29F2ADC4374}"/>
              </a:ext>
            </a:extLst>
          </p:cNvPr>
          <p:cNvSpPr>
            <a:spLocks noGrp="1"/>
          </p:cNvSpPr>
          <p:nvPr>
            <p:ph type="title"/>
          </p:nvPr>
        </p:nvSpPr>
        <p:spPr/>
        <p:txBody>
          <a:bodyPr/>
          <a:lstStyle/>
          <a:p>
            <a:r>
              <a:rPr lang="en-US" dirty="0">
                <a:latin typeface="Cambria" panose="02040503050406030204" pitchFamily="18" charset="0"/>
              </a:rPr>
              <a:t>Janus: Summary</a:t>
            </a:r>
            <a:endParaRPr lang="en-CH" dirty="0">
              <a:latin typeface="Cambria" panose="02040503050406030204" pitchFamily="18" charset="0"/>
            </a:endParaRPr>
          </a:p>
        </p:txBody>
      </p:sp>
      <p:grpSp>
        <p:nvGrpSpPr>
          <p:cNvPr id="15" name="Group 14">
            <a:extLst>
              <a:ext uri="{FF2B5EF4-FFF2-40B4-BE49-F238E27FC236}">
                <a16:creationId xmlns:a16="http://schemas.microsoft.com/office/drawing/2014/main" id="{C480A72E-F794-6449-C42F-1CDBF5A6278B}"/>
              </a:ext>
            </a:extLst>
          </p:cNvPr>
          <p:cNvGrpSpPr/>
          <p:nvPr/>
        </p:nvGrpSpPr>
        <p:grpSpPr>
          <a:xfrm>
            <a:off x="163902" y="1069648"/>
            <a:ext cx="8636977" cy="1238123"/>
            <a:chOff x="163902" y="1069648"/>
            <a:chExt cx="8636977" cy="1238123"/>
          </a:xfrm>
        </p:grpSpPr>
        <p:sp>
          <p:nvSpPr>
            <p:cNvPr id="6" name="Content Placeholder 3">
              <a:extLst>
                <a:ext uri="{FF2B5EF4-FFF2-40B4-BE49-F238E27FC236}">
                  <a16:creationId xmlns:a16="http://schemas.microsoft.com/office/drawing/2014/main" id="{6B82CE9F-E1FF-F12B-FFF3-21DF9AF594C8}"/>
                </a:ext>
              </a:extLst>
            </p:cNvPr>
            <p:cNvSpPr txBox="1">
              <a:spLocks/>
            </p:cNvSpPr>
            <p:nvPr/>
          </p:nvSpPr>
          <p:spPr>
            <a:xfrm>
              <a:off x="1240268" y="1069648"/>
              <a:ext cx="7560611" cy="1238123"/>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First work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use </a:t>
              </a:r>
              <a:r>
                <a:rPr kumimoji="0" lang="en-US" sz="24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multi-agent online reinforcement learning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optimize data management in HSS</a:t>
              </a:r>
            </a:p>
          </p:txBody>
        </p:sp>
        <p:pic>
          <p:nvPicPr>
            <p:cNvPr id="11" name="Graphic 10" descr="Badge Tick with solid fill">
              <a:extLst>
                <a:ext uri="{FF2B5EF4-FFF2-40B4-BE49-F238E27FC236}">
                  <a16:creationId xmlns:a16="http://schemas.microsoft.com/office/drawing/2014/main" id="{FFD78D8D-E1E2-5F7F-09C2-39BEE44D6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902" y="1182442"/>
              <a:ext cx="914400" cy="914400"/>
            </a:xfrm>
            <a:prstGeom prst="rect">
              <a:avLst/>
            </a:prstGeom>
          </p:spPr>
        </p:pic>
      </p:grpSp>
      <p:grpSp>
        <p:nvGrpSpPr>
          <p:cNvPr id="9" name="Group 8">
            <a:extLst>
              <a:ext uri="{FF2B5EF4-FFF2-40B4-BE49-F238E27FC236}">
                <a16:creationId xmlns:a16="http://schemas.microsoft.com/office/drawing/2014/main" id="{17FF359D-4B1F-55B1-201E-09F569D8C549}"/>
              </a:ext>
            </a:extLst>
          </p:cNvPr>
          <p:cNvGrpSpPr/>
          <p:nvPr/>
        </p:nvGrpSpPr>
        <p:grpSpPr>
          <a:xfrm>
            <a:off x="163902" y="2456876"/>
            <a:ext cx="8636977" cy="1238122"/>
            <a:chOff x="163902" y="3443992"/>
            <a:chExt cx="8636977" cy="1238122"/>
          </a:xfrm>
        </p:grpSpPr>
        <p:sp>
          <p:nvSpPr>
            <p:cNvPr id="8" name="Content Placeholder 3">
              <a:extLst>
                <a:ext uri="{FF2B5EF4-FFF2-40B4-BE49-F238E27FC236}">
                  <a16:creationId xmlns:a16="http://schemas.microsoft.com/office/drawing/2014/main" id="{EA4A6804-65B6-7AF9-09DE-2F0C78AE9531}"/>
                </a:ext>
              </a:extLst>
            </p:cNvPr>
            <p:cNvSpPr txBox="1">
              <a:spLocks/>
            </p:cNvSpPr>
            <p:nvPr/>
          </p:nvSpPr>
          <p:spPr>
            <a:xfrm>
              <a:off x="1240268" y="3443992"/>
              <a:ext cx="7560611" cy="1238122"/>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Improves performance </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26%/23%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the </a:t>
              </a: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best-performing prior work</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performance-optimized/cost-optimized HSS</a:t>
              </a:r>
            </a:p>
          </p:txBody>
        </p:sp>
        <p:pic>
          <p:nvPicPr>
            <p:cNvPr id="22" name="Graphic 21" descr="Bar graph with upward trend with solid fill">
              <a:extLst>
                <a:ext uri="{FF2B5EF4-FFF2-40B4-BE49-F238E27FC236}">
                  <a16:creationId xmlns:a16="http://schemas.microsoft.com/office/drawing/2014/main" id="{9EBF5EE4-8F3A-1D95-73C6-16AABA0EFC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02" y="3595064"/>
              <a:ext cx="914400" cy="914400"/>
            </a:xfrm>
            <a:prstGeom prst="rect">
              <a:avLst/>
            </a:prstGeom>
          </p:spPr>
        </p:pic>
      </p:grpSp>
      <p:grpSp>
        <p:nvGrpSpPr>
          <p:cNvPr id="10" name="Group 9">
            <a:extLst>
              <a:ext uri="{FF2B5EF4-FFF2-40B4-BE49-F238E27FC236}">
                <a16:creationId xmlns:a16="http://schemas.microsoft.com/office/drawing/2014/main" id="{9E833626-D025-F544-FE17-CC206B611E47}"/>
              </a:ext>
            </a:extLst>
          </p:cNvPr>
          <p:cNvGrpSpPr/>
          <p:nvPr/>
        </p:nvGrpSpPr>
        <p:grpSpPr>
          <a:xfrm>
            <a:off x="163902" y="3864910"/>
            <a:ext cx="8636976" cy="1238122"/>
            <a:chOff x="163902" y="4830765"/>
            <a:chExt cx="8636976" cy="1238122"/>
          </a:xfrm>
        </p:grpSpPr>
        <p:sp>
          <p:nvSpPr>
            <p:cNvPr id="5" name="Content Placeholder 3">
              <a:extLst>
                <a:ext uri="{FF2B5EF4-FFF2-40B4-BE49-F238E27FC236}">
                  <a16:creationId xmlns:a16="http://schemas.microsoft.com/office/drawing/2014/main" id="{A109F4DA-3FC3-5414-52B2-5CF7D62D2499}"/>
                </a:ext>
              </a:extLst>
            </p:cNvPr>
            <p:cNvSpPr txBox="1">
              <a:spLocks/>
            </p:cNvSpPr>
            <p:nvPr/>
          </p:nvSpPr>
          <p:spPr>
            <a:xfrm>
              <a:off x="1240268" y="4830765"/>
              <a:ext cx="7560610" cy="1238122"/>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Achieves 64%/62%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an </a:t>
              </a:r>
              <a:r>
                <a:rPr kumimoji="0" lang="en-US" sz="24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Oracle’s performance</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a performance-optimized/cost-optimized HSS</a:t>
              </a:r>
            </a:p>
          </p:txBody>
        </p:sp>
        <p:pic>
          <p:nvPicPr>
            <p:cNvPr id="24" name="Graphic 23" descr="Renewable Energy with solid fill">
              <a:extLst>
                <a:ext uri="{FF2B5EF4-FFF2-40B4-BE49-F238E27FC236}">
                  <a16:creationId xmlns:a16="http://schemas.microsoft.com/office/drawing/2014/main" id="{46DACC40-058C-D8E5-1D24-89BB56203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902" y="4888810"/>
              <a:ext cx="914400" cy="914400"/>
            </a:xfrm>
            <a:prstGeom prst="rect">
              <a:avLst/>
            </a:prstGeom>
          </p:spPr>
        </p:pic>
      </p:grpSp>
      <p:sp>
        <p:nvSpPr>
          <p:cNvPr id="3" name="TextBox 2">
            <a:extLst>
              <a:ext uri="{FF2B5EF4-FFF2-40B4-BE49-F238E27FC236}">
                <a16:creationId xmlns:a16="http://schemas.microsoft.com/office/drawing/2014/main" id="{430722B7-BD56-7BA9-44B0-510576B8AA4F}"/>
              </a:ext>
            </a:extLst>
          </p:cNvPr>
          <p:cNvSpPr txBox="1"/>
          <p:nvPr/>
        </p:nvSpPr>
        <p:spPr>
          <a:xfrm>
            <a:off x="8327547" y="6558363"/>
            <a:ext cx="80010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33</a:t>
            </a:r>
          </a:p>
        </p:txBody>
      </p:sp>
      <p:grpSp>
        <p:nvGrpSpPr>
          <p:cNvPr id="13" name="Group 12">
            <a:extLst>
              <a:ext uri="{FF2B5EF4-FFF2-40B4-BE49-F238E27FC236}">
                <a16:creationId xmlns:a16="http://schemas.microsoft.com/office/drawing/2014/main" id="{C895C01D-8954-6A8B-4F29-0E11EA39FA85}"/>
              </a:ext>
            </a:extLst>
          </p:cNvPr>
          <p:cNvGrpSpPr/>
          <p:nvPr/>
        </p:nvGrpSpPr>
        <p:grpSpPr>
          <a:xfrm>
            <a:off x="182125" y="5253184"/>
            <a:ext cx="8618753" cy="1030490"/>
            <a:chOff x="227402" y="5176866"/>
            <a:chExt cx="8618753" cy="1030490"/>
          </a:xfrm>
        </p:grpSpPr>
        <p:sp>
          <p:nvSpPr>
            <p:cNvPr id="30" name="Content Placeholder 3">
              <a:extLst>
                <a:ext uri="{FF2B5EF4-FFF2-40B4-BE49-F238E27FC236}">
                  <a16:creationId xmlns:a16="http://schemas.microsoft.com/office/drawing/2014/main" id="{A8D02809-EA24-5B6A-286D-2D93BB4D3992}"/>
                </a:ext>
              </a:extLst>
            </p:cNvPr>
            <p:cNvSpPr txBox="1">
              <a:spLocks/>
            </p:cNvSpPr>
            <p:nvPr/>
          </p:nvSpPr>
          <p:spPr>
            <a:xfrm>
              <a:off x="1285545" y="5176866"/>
              <a:ext cx="7560610" cy="1030490"/>
            </a:xfrm>
            <a:prstGeom prst="roundRect">
              <a:avLst>
                <a:gd name="adj" fmla="val 3155"/>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Low </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inference</a:t>
              </a: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and storage </a:t>
              </a: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overheads</a:t>
              </a:r>
              <a:endPar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CA7E7396-A55C-1A4D-D19F-9288D4778BBB}"/>
                </a:ext>
              </a:extLst>
            </p:cNvPr>
            <p:cNvGrpSpPr/>
            <p:nvPr/>
          </p:nvGrpSpPr>
          <p:grpSpPr>
            <a:xfrm>
              <a:off x="227402" y="5319725"/>
              <a:ext cx="813998" cy="769138"/>
              <a:chOff x="1096939" y="4159253"/>
              <a:chExt cx="762855" cy="762855"/>
            </a:xfrm>
            <a:solidFill>
              <a:schemeClr val="accent1">
                <a:lumMod val="75000"/>
              </a:schemeClr>
            </a:solidFill>
          </p:grpSpPr>
          <p:pic>
            <p:nvPicPr>
              <p:cNvPr id="7" name="Graphic 6" descr="Dollar with solid fill">
                <a:extLst>
                  <a:ext uri="{FF2B5EF4-FFF2-40B4-BE49-F238E27FC236}">
                    <a16:creationId xmlns:a16="http://schemas.microsoft.com/office/drawing/2014/main" id="{46B3F7EE-0B39-EF03-7533-02408BB915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9817" y="4180100"/>
                <a:ext cx="721163" cy="721163"/>
              </a:xfrm>
              <a:prstGeom prst="rect">
                <a:avLst/>
              </a:prstGeom>
            </p:spPr>
          </p:pic>
          <p:sp>
            <p:nvSpPr>
              <p:cNvPr id="12" name="&quot;No&quot; Symbol 11">
                <a:extLst>
                  <a:ext uri="{FF2B5EF4-FFF2-40B4-BE49-F238E27FC236}">
                    <a16:creationId xmlns:a16="http://schemas.microsoft.com/office/drawing/2014/main" id="{103DF4B9-4724-51C0-C4E8-63316AA2B07D}"/>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212984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pic>
        <p:nvPicPr>
          <p:cNvPr id="10" name="Picture 9"/>
          <p:cNvPicPr>
            <a:picLocks noChangeAspect="1"/>
          </p:cNvPicPr>
          <p:nvPr/>
        </p:nvPicPr>
        <p:blipFill>
          <a:blip r:embed="rId2"/>
          <a:stretch>
            <a:fillRect/>
          </a:stretch>
        </p:blipFill>
        <p:spPr>
          <a:xfrm>
            <a:off x="203200" y="1268760"/>
            <a:ext cx="8724900" cy="4775200"/>
          </a:xfrm>
          <a:prstGeom prst="rect">
            <a:avLst/>
          </a:prstGeom>
        </p:spPr>
      </p:pic>
      <p:sp>
        <p:nvSpPr>
          <p:cNvPr id="6" name="AutoShape 25"/>
          <p:cNvSpPr>
            <a:spLocks noChangeArrowheads="1"/>
          </p:cNvSpPr>
          <p:nvPr/>
        </p:nvSpPr>
        <p:spPr bwMode="auto">
          <a:xfrm>
            <a:off x="2123728" y="321297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7024759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latin typeface="Cambria" panose="02040503050406030204" pitchFamily="18" charset="0"/>
              </a:rPr>
              <a:t>Executive Summary</a:t>
            </a:r>
            <a:endParaRPr lang="en-CH" dirty="0">
              <a:latin typeface="Cambria" panose="02040503050406030204" pitchFamily="18" charset="0"/>
            </a:endParaRP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0" y="833120"/>
            <a:ext cx="9144000" cy="5956098"/>
          </a:xfrm>
        </p:spPr>
        <p:txBody>
          <a:bodyPr>
            <a:normAutofit fontScale="92500" lnSpcReduction="20000"/>
          </a:bodyPr>
          <a:lstStyle/>
          <a:p>
            <a:pPr algn="just">
              <a:lnSpc>
                <a:spcPct val="100000"/>
              </a:lnSpc>
            </a:pPr>
            <a:r>
              <a:rPr lang="en-US" sz="1800" b="1" dirty="0">
                <a:solidFill>
                  <a:srgbClr val="0070C0"/>
                </a:solidFill>
                <a:latin typeface="Cambria" panose="02040503050406030204" pitchFamily="18" charset="0"/>
                <a:cs typeface="Calibri" panose="020F0502020204030204" pitchFamily="34" charset="0"/>
              </a:rPr>
              <a:t>Background</a:t>
            </a:r>
            <a:r>
              <a:rPr lang="en-US" sz="1800" dirty="0">
                <a:latin typeface="Cambria" panose="02040503050406030204" pitchFamily="18" charset="0"/>
                <a:cs typeface="Calibri" panose="020F0502020204030204" pitchFamily="34" charset="0"/>
              </a:rPr>
              <a:t>: A </a:t>
            </a:r>
            <a:r>
              <a:rPr lang="en-GB" sz="1800" dirty="0">
                <a:latin typeface="Cambria" panose="02040503050406030204" pitchFamily="18" charset="0"/>
                <a:cs typeface="Calibri" panose="020F0502020204030204" pitchFamily="34" charset="0"/>
              </a:rPr>
              <a:t>hybrid storage system (HSS) uses multiple different storage devices to provide high and scalable storage capacity at high performance </a:t>
            </a:r>
          </a:p>
          <a:p>
            <a:pPr algn="just">
              <a:lnSpc>
                <a:spcPct val="100000"/>
              </a:lnSpc>
            </a:pPr>
            <a:r>
              <a:rPr lang="en-US" sz="1800" b="1" dirty="0">
                <a:solidFill>
                  <a:srgbClr val="E30305"/>
                </a:solidFill>
                <a:latin typeface="Cambria" panose="02040503050406030204" pitchFamily="18" charset="0"/>
                <a:cs typeface="Calibri" panose="020F0502020204030204" pitchFamily="34" charset="0"/>
              </a:rPr>
              <a:t>Problem</a:t>
            </a:r>
            <a:r>
              <a:rPr lang="en-US" sz="1800" dirty="0">
                <a:latin typeface="Cambria" panose="02040503050406030204" pitchFamily="18" charset="0"/>
                <a:cs typeface="Calibri" panose="020F0502020204030204" pitchFamily="34" charset="0"/>
              </a:rPr>
              <a:t>: Prior data placement and data migration policies (1) lack a </a:t>
            </a:r>
            <a:r>
              <a:rPr lang="en-US" sz="1800" dirty="0">
                <a:solidFill>
                  <a:srgbClr val="C00000"/>
                </a:solidFill>
                <a:latin typeface="Cambria" panose="02040503050406030204" pitchFamily="18" charset="0"/>
                <a:cs typeface="Calibri" panose="020F0502020204030204" pitchFamily="34" charset="0"/>
              </a:rPr>
              <a:t>h</a:t>
            </a:r>
            <a:r>
              <a:rPr lang="en-GB" sz="1800" dirty="0" err="1">
                <a:solidFill>
                  <a:srgbClr val="C00000"/>
                </a:solidFill>
                <a:latin typeface="Cambria" panose="02040503050406030204" pitchFamily="18" charset="0"/>
                <a:cs typeface="Calibri" panose="020F0502020204030204" pitchFamily="34" charset="0"/>
              </a:rPr>
              <a:t>olistic</a:t>
            </a:r>
            <a:r>
              <a:rPr lang="en-GB" sz="1800" dirty="0">
                <a:solidFill>
                  <a:srgbClr val="C00000"/>
                </a:solidFill>
                <a:latin typeface="Cambria" panose="02040503050406030204" pitchFamily="18" charset="0"/>
                <a:cs typeface="Calibri" panose="020F0502020204030204" pitchFamily="34" charset="0"/>
              </a:rPr>
              <a:t> data management policy</a:t>
            </a:r>
            <a:r>
              <a:rPr lang="en-GB" sz="1800" dirty="0">
                <a:latin typeface="Cambria" panose="02040503050406030204" pitchFamily="18" charset="0"/>
                <a:cs typeface="Calibri" panose="020F0502020204030204" pitchFamily="34" charset="0"/>
              </a:rPr>
              <a:t>, (2) Lack </a:t>
            </a:r>
            <a:r>
              <a:rPr lang="en-GB" sz="1800" dirty="0">
                <a:solidFill>
                  <a:srgbClr val="C00000"/>
                </a:solidFill>
                <a:latin typeface="Cambria" panose="02040503050406030204" pitchFamily="18" charset="0"/>
                <a:cs typeface="Calibri" panose="020F0502020204030204" pitchFamily="34" charset="0"/>
              </a:rPr>
              <a:t>adaptivity</a:t>
            </a:r>
            <a:r>
              <a:rPr lang="en-GB" sz="1800" dirty="0">
                <a:latin typeface="Cambria" panose="02040503050406030204" pitchFamily="18" charset="0"/>
                <a:cs typeface="Calibri" panose="020F0502020204030204" pitchFamily="34" charset="0"/>
              </a:rPr>
              <a:t> to: (</a:t>
            </a:r>
            <a:r>
              <a:rPr lang="en-GB" sz="1800" dirty="0" err="1">
                <a:latin typeface="Cambria" panose="02040503050406030204" pitchFamily="18" charset="0"/>
                <a:cs typeface="Calibri" panose="020F0502020204030204" pitchFamily="34" charset="0"/>
              </a:rPr>
              <a:t>i</a:t>
            </a:r>
            <a:r>
              <a:rPr lang="en-GB" sz="1800" dirty="0">
                <a:latin typeface="Cambria" panose="02040503050406030204" pitchFamily="18" charset="0"/>
                <a:cs typeface="Calibri" panose="020F0502020204030204" pitchFamily="34" charset="0"/>
              </a:rPr>
              <a:t>) workload changes, and (ii) changes in device types and configurations, and (iii) Lack of </a:t>
            </a:r>
            <a:r>
              <a:rPr lang="en-GB" sz="1800" dirty="0">
                <a:solidFill>
                  <a:srgbClr val="C00000"/>
                </a:solidFill>
                <a:latin typeface="Cambria" panose="02040503050406030204" pitchFamily="18" charset="0"/>
                <a:cs typeface="Calibri" panose="020F0502020204030204" pitchFamily="34" charset="0"/>
              </a:rPr>
              <a:t>extensibility</a:t>
            </a:r>
            <a:r>
              <a:rPr lang="en-GB" sz="1800" dirty="0">
                <a:latin typeface="Cambria" panose="02040503050406030204" pitchFamily="18" charset="0"/>
                <a:cs typeface="Calibri" panose="020F0502020204030204" pitchFamily="34" charset="0"/>
              </a:rPr>
              <a:t> to more devices</a:t>
            </a:r>
            <a:endParaRPr lang="en-US" sz="1800" dirty="0">
              <a:latin typeface="Cambria" panose="02040503050406030204" pitchFamily="18" charset="0"/>
              <a:cs typeface="Calibri" panose="020F0502020204030204" pitchFamily="34" charset="0"/>
            </a:endParaRPr>
          </a:p>
          <a:p>
            <a:pPr algn="just">
              <a:lnSpc>
                <a:spcPct val="100000"/>
              </a:lnSpc>
            </a:pPr>
            <a:r>
              <a:rPr lang="en-US" sz="1800" b="1" dirty="0">
                <a:solidFill>
                  <a:schemeClr val="accent4">
                    <a:lumMod val="75000"/>
                  </a:schemeClr>
                </a:solidFill>
                <a:latin typeface="Cambria" panose="02040503050406030204" pitchFamily="18" charset="0"/>
                <a:cs typeface="Calibri" panose="020F0502020204030204" pitchFamily="34" charset="0"/>
              </a:rPr>
              <a:t>Goal</a:t>
            </a:r>
            <a:r>
              <a:rPr lang="en-US" sz="1800" dirty="0">
                <a:latin typeface="Cambria" panose="02040503050406030204" pitchFamily="18" charset="0"/>
                <a:cs typeface="Calibri" panose="020F0502020204030204" pitchFamily="34" charset="0"/>
              </a:rPr>
              <a:t>: Design a holistic data management technique that provides:</a:t>
            </a:r>
          </a:p>
          <a:p>
            <a:pPr lvl="1">
              <a:lnSpc>
                <a:spcPct val="100000"/>
              </a:lnSpc>
              <a:buClr>
                <a:schemeClr val="tx1"/>
              </a:buClr>
            </a:pPr>
            <a:r>
              <a:rPr lang="en-US" sz="1600" b="1" i="1" dirty="0">
                <a:solidFill>
                  <a:srgbClr val="C09000"/>
                </a:solidFill>
                <a:latin typeface="Cambria" panose="02040503050406030204" pitchFamily="18" charset="0"/>
                <a:cs typeface="Calibri" panose="020F0502020204030204" pitchFamily="34" charset="0"/>
              </a:rPr>
              <a:t>Combined optimization </a:t>
            </a:r>
            <a:r>
              <a:rPr lang="en-US" sz="1600" dirty="0">
                <a:latin typeface="Cambria" panose="02040503050406030204" pitchFamily="18" charset="0"/>
                <a:cs typeface="Calibri" panose="020F0502020204030204" pitchFamily="34" charset="0"/>
              </a:rPr>
              <a:t>of both data placement and data migration policies</a:t>
            </a:r>
          </a:p>
          <a:p>
            <a:pPr lvl="1">
              <a:lnSpc>
                <a:spcPct val="100000"/>
              </a:lnSpc>
              <a:buClr>
                <a:schemeClr val="tx1"/>
              </a:buClr>
            </a:pPr>
            <a:r>
              <a:rPr lang="en-US" sz="1600" b="1" i="1" dirty="0">
                <a:solidFill>
                  <a:srgbClr val="C09000"/>
                </a:solidFill>
                <a:latin typeface="Cambria" panose="02040503050406030204" pitchFamily="18" charset="0"/>
                <a:cs typeface="Calibri" panose="020F0502020204030204" pitchFamily="34" charset="0"/>
              </a:rPr>
              <a:t>Coordination</a:t>
            </a:r>
            <a:r>
              <a:rPr lang="en-US" sz="1600" dirty="0">
                <a:latin typeface="Cambria" panose="02040503050406030204" pitchFamily="18" charset="0"/>
                <a:cs typeface="Calibri" panose="020F0502020204030204" pitchFamily="34" charset="0"/>
              </a:rPr>
              <a:t> between data placement and data migration</a:t>
            </a:r>
          </a:p>
          <a:p>
            <a:pPr lvl="1">
              <a:lnSpc>
                <a:spcPct val="100000"/>
              </a:lnSpc>
              <a:buClr>
                <a:schemeClr val="tx1"/>
              </a:buClr>
            </a:pPr>
            <a:r>
              <a:rPr lang="en-US" sz="1600" b="1" i="1" dirty="0">
                <a:solidFill>
                  <a:srgbClr val="C09000"/>
                </a:solidFill>
                <a:latin typeface="Cambria" panose="02040503050406030204" pitchFamily="18" charset="0"/>
                <a:cs typeface="Calibri" panose="020F0502020204030204" pitchFamily="34" charset="0"/>
              </a:rPr>
              <a:t>Adaptivity</a:t>
            </a:r>
            <a:r>
              <a:rPr lang="en-US" sz="1600" dirty="0">
                <a:latin typeface="Cambria" panose="02040503050406030204" pitchFamily="18" charset="0"/>
                <a:cs typeface="Calibri" panose="020F0502020204030204" pitchFamily="34" charset="0"/>
              </a:rPr>
              <a:t>, by </a:t>
            </a:r>
            <a:r>
              <a:rPr lang="en-GB" sz="1600" b="1" dirty="0">
                <a:solidFill>
                  <a:srgbClr val="BF9000"/>
                </a:solidFill>
                <a:latin typeface="Cambria" panose="02040503050406030204" pitchFamily="18" charset="0"/>
                <a:cs typeface="Calibri" panose="020F0502020204030204" pitchFamily="34" charset="0"/>
              </a:rPr>
              <a:t>continuously learning and adapting </a:t>
            </a:r>
            <a:r>
              <a:rPr lang="en-GB" sz="1600" dirty="0">
                <a:latin typeface="Cambria" panose="02040503050406030204" pitchFamily="18" charset="0"/>
                <a:cs typeface="Calibri" panose="020F0502020204030204" pitchFamily="34" charset="0"/>
              </a:rPr>
              <a:t>to the</a:t>
            </a:r>
            <a:r>
              <a:rPr lang="en-GB" sz="1600" b="1" dirty="0">
                <a:solidFill>
                  <a:srgbClr val="BF9000"/>
                </a:solidFill>
                <a:latin typeface="Cambria" panose="02040503050406030204" pitchFamily="18" charset="0"/>
                <a:cs typeface="Calibri" panose="020F0502020204030204" pitchFamily="34" charset="0"/>
              </a:rPr>
              <a:t> application and </a:t>
            </a:r>
            <a:br>
              <a:rPr lang="en-GB" sz="1600" b="1" dirty="0">
                <a:solidFill>
                  <a:srgbClr val="BF9000"/>
                </a:solidFill>
                <a:latin typeface="Cambria" panose="02040503050406030204" pitchFamily="18" charset="0"/>
                <a:cs typeface="Calibri" panose="020F0502020204030204" pitchFamily="34" charset="0"/>
              </a:rPr>
            </a:br>
            <a:r>
              <a:rPr lang="en-GB" sz="1600" b="1" dirty="0">
                <a:solidFill>
                  <a:srgbClr val="BF9000"/>
                </a:solidFill>
                <a:latin typeface="Cambria" panose="02040503050406030204" pitchFamily="18" charset="0"/>
                <a:cs typeface="Calibri" panose="020F0502020204030204" pitchFamily="34" charset="0"/>
              </a:rPr>
              <a:t>underlying device characteristics</a:t>
            </a:r>
          </a:p>
          <a:p>
            <a:pPr lvl="1">
              <a:lnSpc>
                <a:spcPct val="100000"/>
              </a:lnSpc>
              <a:buClr>
                <a:schemeClr val="tx1"/>
              </a:buClr>
            </a:pPr>
            <a:r>
              <a:rPr lang="en-US" sz="1600" b="1" i="1" dirty="0">
                <a:solidFill>
                  <a:srgbClr val="C09000"/>
                </a:solidFill>
                <a:latin typeface="Cambria" panose="02040503050406030204" pitchFamily="18" charset="0"/>
                <a:cs typeface="Calibri" panose="020F0502020204030204" pitchFamily="34" charset="0"/>
              </a:rPr>
              <a:t>Easy </a:t>
            </a:r>
            <a:r>
              <a:rPr lang="en-GB" sz="1600" b="1" i="1" dirty="0">
                <a:solidFill>
                  <a:srgbClr val="C09000"/>
                </a:solidFill>
                <a:latin typeface="Cambria" panose="02040503050406030204" pitchFamily="18" charset="0"/>
                <a:cs typeface="Calibri" panose="020F0502020204030204" pitchFamily="34" charset="0"/>
              </a:rPr>
              <a:t>extensibility </a:t>
            </a:r>
            <a:r>
              <a:rPr lang="en-GB" sz="1600" dirty="0">
                <a:latin typeface="Cambria" panose="02040503050406030204" pitchFamily="18" charset="0"/>
                <a:cs typeface="Calibri" panose="020F0502020204030204" pitchFamily="34" charset="0"/>
              </a:rPr>
              <a:t>to incorporate a wide range of hybrid storage configurations</a:t>
            </a:r>
            <a:endParaRPr lang="en-US" sz="1800" b="1" dirty="0">
              <a:solidFill>
                <a:srgbClr val="00B050"/>
              </a:solidFill>
              <a:latin typeface="Cambria" panose="02040503050406030204" pitchFamily="18" charset="0"/>
              <a:cs typeface="Calibri" panose="020F0502020204030204" pitchFamily="34" charset="0"/>
            </a:endParaRPr>
          </a:p>
          <a:p>
            <a:pPr marL="120600">
              <a:lnSpc>
                <a:spcPct val="120000"/>
              </a:lnSpc>
            </a:pPr>
            <a:r>
              <a:rPr lang="en-US" sz="1800" b="1" dirty="0">
                <a:solidFill>
                  <a:srgbClr val="00B050"/>
                </a:solidFill>
                <a:latin typeface="Cambria" panose="02040503050406030204" pitchFamily="18" charset="0"/>
                <a:cs typeface="Calibri" panose="020F0502020204030204" pitchFamily="34" charset="0"/>
              </a:rPr>
              <a:t>Contribution</a:t>
            </a:r>
            <a:r>
              <a:rPr lang="en-US" sz="1800" dirty="0">
                <a:solidFill>
                  <a:srgbClr val="00B050"/>
                </a:solidFill>
                <a:latin typeface="Cambria" panose="02040503050406030204" pitchFamily="18" charset="0"/>
                <a:cs typeface="Calibri" panose="020F0502020204030204" pitchFamily="34" charset="0"/>
              </a:rPr>
              <a:t>: </a:t>
            </a:r>
            <a:r>
              <a:rPr lang="en-GB" sz="1800" dirty="0">
                <a:latin typeface="Cambria" panose="02040503050406030204" pitchFamily="18" charset="0"/>
                <a:cs typeface="Calibri" panose="020F0502020204030204" pitchFamily="34" charset="0"/>
              </a:rPr>
              <a:t>Janus, the first multi-agent online reinforcement learning-based data management technique in HSS that:</a:t>
            </a:r>
          </a:p>
          <a:p>
            <a:pPr marL="577800" lvl="1">
              <a:lnSpc>
                <a:spcPct val="100000"/>
              </a:lnSpc>
            </a:pPr>
            <a:r>
              <a:rPr lang="en-US" sz="1500" dirty="0">
                <a:latin typeface="Cambria" panose="02040503050406030204" pitchFamily="18" charset="0"/>
                <a:cs typeface="Calibri" panose="020F0502020204030204" pitchFamily="34" charset="0"/>
              </a:rPr>
              <a:t>Performs </a:t>
            </a:r>
            <a:r>
              <a:rPr lang="en-US" sz="1500" b="1" dirty="0">
                <a:solidFill>
                  <a:srgbClr val="00B050"/>
                </a:solidFill>
                <a:latin typeface="Cambria" panose="02040503050406030204" pitchFamily="18" charset="0"/>
                <a:cs typeface="Calibri" panose="020F0502020204030204" pitchFamily="34" charset="0"/>
              </a:rPr>
              <a:t>combined optimization </a:t>
            </a:r>
            <a:r>
              <a:rPr lang="en-US" sz="1500" dirty="0">
                <a:latin typeface="Cambria" panose="02040503050406030204" pitchFamily="18" charset="0"/>
                <a:cs typeface="Calibri" panose="020F0502020204030204" pitchFamily="34" charset="0"/>
              </a:rPr>
              <a:t>of both data placement and data migration policies</a:t>
            </a:r>
          </a:p>
          <a:p>
            <a:pPr marL="577800" lvl="1">
              <a:lnSpc>
                <a:spcPct val="100000"/>
              </a:lnSpc>
            </a:pPr>
            <a:r>
              <a:rPr lang="en-US" sz="1500" b="1" dirty="0">
                <a:solidFill>
                  <a:srgbClr val="00B050"/>
                </a:solidFill>
                <a:latin typeface="Cambria" panose="02040503050406030204" pitchFamily="18" charset="0"/>
                <a:cs typeface="Calibri" panose="020F0502020204030204" pitchFamily="34" charset="0"/>
              </a:rPr>
              <a:t>Coordinates</a:t>
            </a:r>
            <a:r>
              <a:rPr lang="en-US" sz="1500" dirty="0">
                <a:latin typeface="Cambria" panose="02040503050406030204" pitchFamily="18" charset="0"/>
                <a:cs typeface="Calibri" panose="020F0502020204030204" pitchFamily="34" charset="0"/>
              </a:rPr>
              <a:t> between data placement and data migration</a:t>
            </a:r>
          </a:p>
          <a:p>
            <a:pPr marL="577800" lvl="1">
              <a:lnSpc>
                <a:spcPct val="100000"/>
              </a:lnSpc>
            </a:pPr>
            <a:r>
              <a:rPr lang="en-US" sz="1500" dirty="0">
                <a:latin typeface="Cambria" panose="02040503050406030204" pitchFamily="18" charset="0"/>
                <a:cs typeface="Calibri" panose="020F0502020204030204" pitchFamily="34" charset="0"/>
              </a:rPr>
              <a:t>Provides </a:t>
            </a:r>
            <a:r>
              <a:rPr lang="en" sz="1500" b="1" dirty="0">
                <a:solidFill>
                  <a:srgbClr val="00B050"/>
                </a:solidFill>
                <a:latin typeface="Cambria" panose="02040503050406030204" pitchFamily="18" charset="0"/>
                <a:cs typeface="Calibri" panose="020F0502020204030204" pitchFamily="34" charset="0"/>
              </a:rPr>
              <a:t>adaptivity</a:t>
            </a:r>
            <a:r>
              <a:rPr lang="en" sz="1500" b="1" dirty="0">
                <a:solidFill>
                  <a:srgbClr val="38761D"/>
                </a:solidFill>
                <a:latin typeface="Cambria" panose="02040503050406030204" pitchFamily="18" charset="0"/>
                <a:cs typeface="Calibri" panose="020F0502020204030204" pitchFamily="34" charset="0"/>
              </a:rPr>
              <a:t> </a:t>
            </a:r>
            <a:r>
              <a:rPr lang="en" sz="1500" dirty="0">
                <a:latin typeface="Cambria" panose="02040503050406030204" pitchFamily="18" charset="0"/>
                <a:cs typeface="Calibri" panose="020F0502020204030204" pitchFamily="34" charset="0"/>
              </a:rPr>
              <a:t>to changing workload demands and underlying device characteristics </a:t>
            </a:r>
          </a:p>
          <a:p>
            <a:pPr marL="577800" lvl="1">
              <a:lnSpc>
                <a:spcPct val="100000"/>
              </a:lnSpc>
            </a:pPr>
            <a:r>
              <a:rPr lang="en" sz="1500" dirty="0">
                <a:latin typeface="Cambria" panose="02040503050406030204" pitchFamily="18" charset="0"/>
                <a:cs typeface="Calibri" panose="020F0502020204030204" pitchFamily="34" charset="0"/>
              </a:rPr>
              <a:t>Can </a:t>
            </a:r>
            <a:r>
              <a:rPr lang="en" sz="1500" b="1" dirty="0">
                <a:solidFill>
                  <a:srgbClr val="00B050"/>
                </a:solidFill>
                <a:latin typeface="Cambria" panose="02040503050406030204" pitchFamily="18" charset="0"/>
                <a:cs typeface="Calibri" panose="020F0502020204030204" pitchFamily="34" charset="0"/>
              </a:rPr>
              <a:t>easily extend </a:t>
            </a:r>
            <a:r>
              <a:rPr lang="en" sz="1500" dirty="0">
                <a:latin typeface="Cambria" panose="02040503050406030204" pitchFamily="18" charset="0"/>
                <a:cs typeface="Calibri" panose="020F0502020204030204" pitchFamily="34" charset="0"/>
              </a:rPr>
              <a:t>to any number of storage devices </a:t>
            </a:r>
          </a:p>
          <a:p>
            <a:pPr marL="79375" indent="-179388" algn="just">
              <a:lnSpc>
                <a:spcPct val="100000"/>
              </a:lnSpc>
            </a:pPr>
            <a:r>
              <a:rPr lang="en-US" sz="1800" b="1" dirty="0">
                <a:solidFill>
                  <a:srgbClr val="7030A0"/>
                </a:solidFill>
                <a:latin typeface="Cambria" panose="02040503050406030204" pitchFamily="18" charset="0"/>
                <a:cs typeface="Calibri" panose="020F0502020204030204" pitchFamily="34" charset="0"/>
              </a:rPr>
              <a:t>Key Results</a:t>
            </a:r>
            <a:r>
              <a:rPr lang="en-US" sz="1800" dirty="0">
                <a:latin typeface="Cambria" panose="02040503050406030204" pitchFamily="18" charset="0"/>
                <a:cs typeface="Calibri" panose="020F0502020204030204" pitchFamily="34" charset="0"/>
              </a:rPr>
              <a:t>: Evaluate on </a:t>
            </a:r>
            <a:r>
              <a:rPr lang="en-US" sz="1800" b="1" dirty="0">
                <a:solidFill>
                  <a:srgbClr val="702FA1"/>
                </a:solidFill>
                <a:latin typeface="Cambria" panose="02040503050406030204" pitchFamily="18" charset="0"/>
                <a:cs typeface="Calibri" panose="020F0502020204030204" pitchFamily="34" charset="0"/>
              </a:rPr>
              <a:t>real systems </a:t>
            </a:r>
            <a:r>
              <a:rPr lang="en-US" sz="1800" dirty="0">
                <a:latin typeface="Cambria" panose="02040503050406030204" pitchFamily="18" charset="0"/>
                <a:cs typeface="Calibri" panose="020F0502020204030204" pitchFamily="34" charset="0"/>
              </a:rPr>
              <a:t>using fifteen data-intensive workloads</a:t>
            </a:r>
            <a:endParaRPr lang="en-US" sz="1600" dirty="0">
              <a:latin typeface="Cambria" panose="02040503050406030204" pitchFamily="18" charset="0"/>
              <a:cs typeface="Calibri" panose="020F0502020204030204" pitchFamily="34" charset="0"/>
            </a:endParaRPr>
          </a:p>
          <a:p>
            <a:pPr marL="536575" lvl="1" indent="-179388" algn="just">
              <a:lnSpc>
                <a:spcPct val="100000"/>
              </a:lnSpc>
            </a:pPr>
            <a:r>
              <a:rPr lang="en-GB" sz="1600" dirty="0">
                <a:latin typeface="Cambria" panose="02040503050406030204" pitchFamily="18" charset="0"/>
                <a:cs typeface="Calibri" panose="020F0502020204030204" pitchFamily="34" charset="0"/>
              </a:rPr>
              <a:t>Janus </a:t>
            </a:r>
            <a:r>
              <a:rPr lang="en-GB" sz="1600" b="1" dirty="0">
                <a:solidFill>
                  <a:srgbClr val="7030A0"/>
                </a:solidFill>
                <a:latin typeface="Cambria" panose="02040503050406030204" pitchFamily="18" charset="0"/>
                <a:cs typeface="Calibri" panose="020F0502020204030204" pitchFamily="34" charset="0"/>
              </a:rPr>
              <a:t>improves performance by 26%/22% </a:t>
            </a:r>
            <a:r>
              <a:rPr lang="en-GB" sz="1600" dirty="0">
                <a:latin typeface="Cambria" panose="02040503050406030204" pitchFamily="18" charset="0"/>
                <a:cs typeface="Calibri" panose="020F0502020204030204" pitchFamily="34" charset="0"/>
              </a:rPr>
              <a:t>compared to the best previous data placement technique in performance-optimized/cost-optimized dual-HSS configuration</a:t>
            </a:r>
          </a:p>
          <a:p>
            <a:pPr marL="536575" lvl="1" indent="-179388" algn="just">
              <a:lnSpc>
                <a:spcPct val="100000"/>
              </a:lnSpc>
            </a:pPr>
            <a:r>
              <a:rPr lang="en-US" sz="1600" dirty="0">
                <a:latin typeface="Cambria" panose="02040503050406030204" pitchFamily="18" charset="0"/>
                <a:cs typeface="Calibri" panose="020F0502020204030204" pitchFamily="34" charset="0"/>
              </a:rPr>
              <a:t>In </a:t>
            </a:r>
            <a:r>
              <a:rPr lang="en" sz="1600" dirty="0">
                <a:latin typeface="Cambria" panose="02040503050406030204" pitchFamily="18" charset="0"/>
                <a:cs typeface="Calibri" panose="020F0502020204030204" pitchFamily="34" charset="0"/>
              </a:rPr>
              <a:t>a tri-HSS configuration, Janus outperforms the state-of-the-art policy by </a:t>
            </a:r>
            <a:r>
              <a:rPr lang="en" sz="1600" b="1" dirty="0">
                <a:solidFill>
                  <a:srgbClr val="674EA7"/>
                </a:solidFill>
                <a:latin typeface="Cambria" panose="02040503050406030204" pitchFamily="18" charset="0"/>
                <a:cs typeface="Calibri" panose="020F0502020204030204" pitchFamily="34" charset="0"/>
              </a:rPr>
              <a:t>31% </a:t>
            </a:r>
            <a:r>
              <a:rPr lang="en" sz="1600" dirty="0">
                <a:latin typeface="Cambria" panose="02040503050406030204" pitchFamily="18" charset="0"/>
                <a:cs typeface="Calibri" panose="020F0502020204030204" pitchFamily="34" charset="0"/>
              </a:rPr>
              <a:t> </a:t>
            </a:r>
          </a:p>
          <a:p>
            <a:pPr marL="536575" lvl="1" indent="-179388" algn="just">
              <a:lnSpc>
                <a:spcPct val="100000"/>
              </a:lnSpc>
            </a:pPr>
            <a:r>
              <a:rPr lang="en-US" sz="1600" dirty="0">
                <a:latin typeface="Cambria" panose="02040503050406030204" pitchFamily="18" charset="0"/>
                <a:cs typeface="Calibri" panose="020F0502020204030204" pitchFamily="34" charset="0"/>
              </a:rPr>
              <a:t>Janus </a:t>
            </a:r>
            <a:r>
              <a:rPr lang="en" sz="1600" dirty="0">
                <a:latin typeface="Cambria" panose="02040503050406030204" pitchFamily="18" charset="0"/>
                <a:cs typeface="Calibri" panose="020F0502020204030204" pitchFamily="34" charset="0"/>
              </a:rPr>
              <a:t>achieves </a:t>
            </a:r>
            <a:r>
              <a:rPr lang="en" sz="1600" b="1" dirty="0">
                <a:solidFill>
                  <a:srgbClr val="7030A0"/>
                </a:solidFill>
                <a:latin typeface="Cambria" panose="02040503050406030204" pitchFamily="18" charset="0"/>
                <a:cs typeface="Calibri" panose="020F0502020204030204" pitchFamily="34" charset="0"/>
              </a:rPr>
              <a:t>64%/62% of an Oracle’s </a:t>
            </a:r>
            <a:r>
              <a:rPr lang="en" sz="1600" b="1" dirty="0">
                <a:solidFill>
                  <a:srgbClr val="702FA1"/>
                </a:solidFill>
                <a:latin typeface="Cambria" panose="02040503050406030204" pitchFamily="18" charset="0"/>
                <a:cs typeface="Calibri" panose="020F0502020204030204" pitchFamily="34" charset="0"/>
              </a:rPr>
              <a:t>performance</a:t>
            </a:r>
            <a:r>
              <a:rPr lang="en" sz="1600" dirty="0">
                <a:latin typeface="Cambria" panose="02040503050406030204" pitchFamily="18" charset="0"/>
                <a:cs typeface="Calibri" panose="020F0502020204030204" pitchFamily="34" charset="0"/>
              </a:rPr>
              <a:t> on a performance-optimized/cost-</a:t>
            </a:r>
            <a:r>
              <a:rPr lang="en" sz="1600" dirty="0" err="1">
                <a:latin typeface="Cambria" panose="02040503050406030204" pitchFamily="18" charset="0"/>
                <a:cs typeface="Calibri" panose="020F0502020204030204" pitchFamily="34" charset="0"/>
              </a:rPr>
              <a:t>optimi</a:t>
            </a:r>
            <a:r>
              <a:rPr lang="en-GB" sz="1600" dirty="0">
                <a:latin typeface="Cambria" panose="02040503050406030204" pitchFamily="18" charset="0"/>
                <a:cs typeface="Calibri" panose="020F0502020204030204" pitchFamily="34" charset="0"/>
              </a:rPr>
              <a:t>z</a:t>
            </a:r>
            <a:r>
              <a:rPr lang="en" sz="1600" dirty="0">
                <a:latin typeface="Cambria" panose="02040503050406030204" pitchFamily="18" charset="0"/>
                <a:cs typeface="Calibri" panose="020F0502020204030204" pitchFamily="34" charset="0"/>
              </a:rPr>
              <a:t>ed HSS with a storage overhead of only </a:t>
            </a:r>
            <a:r>
              <a:rPr lang="en" sz="1600" b="1" dirty="0">
                <a:solidFill>
                  <a:srgbClr val="7030A0"/>
                </a:solidFill>
                <a:latin typeface="Cambria" panose="02040503050406030204" pitchFamily="18" charset="0"/>
                <a:cs typeface="Calibri" panose="020F0502020204030204" pitchFamily="34" charset="0"/>
              </a:rPr>
              <a:t>151.2 KiB</a:t>
            </a:r>
            <a:endParaRPr lang="en-US" sz="1600" dirty="0">
              <a:latin typeface="Cambria" panose="02040503050406030204" pitchFamily="18" charset="0"/>
              <a:cs typeface="Calibri" panose="020F0502020204030204" pitchFamily="34" charset="0"/>
            </a:endParaRPr>
          </a:p>
        </p:txBody>
      </p:sp>
      <p:sp>
        <p:nvSpPr>
          <p:cNvPr id="13" name="Title 3">
            <a:extLst>
              <a:ext uri="{FF2B5EF4-FFF2-40B4-BE49-F238E27FC236}">
                <a16:creationId xmlns:a16="http://schemas.microsoft.com/office/drawing/2014/main" id="{CD69E8DC-5681-2035-5488-5B1740A892AE}"/>
              </a:ext>
            </a:extLst>
          </p:cNvPr>
          <p:cNvSpPr txBox="1">
            <a:spLocks/>
          </p:cNvSpPr>
          <p:nvPr/>
        </p:nvSpPr>
        <p:spPr>
          <a:xfrm>
            <a:off x="-3187922" y="1302921"/>
            <a:ext cx="8894602" cy="60608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Lato Black" panose="020F0502020204030203" pitchFamily="34" charset="77"/>
              <a:ea typeface="+mj-ea"/>
              <a:cs typeface="+mj-cs"/>
            </a:endParaRPr>
          </a:p>
        </p:txBody>
      </p:sp>
      <p:sp>
        <p:nvSpPr>
          <p:cNvPr id="12" name="Slide Number Placeholder 5">
            <a:extLst>
              <a:ext uri="{FF2B5EF4-FFF2-40B4-BE49-F238E27FC236}">
                <a16:creationId xmlns:a16="http://schemas.microsoft.com/office/drawing/2014/main" id="{92DB735E-C030-E1C6-C4CF-D384EA055065}"/>
              </a:ext>
            </a:extLst>
          </p:cNvPr>
          <p:cNvSpPr>
            <a:spLocks noGrp="1"/>
          </p:cNvSpPr>
          <p:nvPr>
            <p:ph type="sldNum" sz="quarter" idx="4"/>
          </p:nvPr>
        </p:nvSpPr>
        <p:spPr>
          <a:xfrm>
            <a:off x="8634202" y="6492875"/>
            <a:ext cx="509798"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7259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043FE-ED9D-3669-4B8D-E8CF0C827A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792B25-D6AA-7A45-D1E2-4CF817AD0D21}"/>
              </a:ext>
            </a:extLst>
          </p:cNvPr>
          <p:cNvSpPr>
            <a:spLocks noGrp="1"/>
          </p:cNvSpPr>
          <p:nvPr>
            <p:ph type="title"/>
          </p:nvPr>
        </p:nvSpPr>
        <p:spPr/>
        <p:txBody>
          <a:bodyPr/>
          <a:lstStyle/>
          <a:p>
            <a:r>
              <a:rPr lang="en-CH" dirty="0">
                <a:latin typeface="Cambria" panose="02040503050406030204" pitchFamily="18" charset="0"/>
              </a:rPr>
              <a:t>Hybrid Storage System Basics</a:t>
            </a:r>
          </a:p>
        </p:txBody>
      </p:sp>
      <p:sp>
        <p:nvSpPr>
          <p:cNvPr id="8" name="Rounded Rectangle 7">
            <a:extLst>
              <a:ext uri="{FF2B5EF4-FFF2-40B4-BE49-F238E27FC236}">
                <a16:creationId xmlns:a16="http://schemas.microsoft.com/office/drawing/2014/main" id="{1DAAAC0A-83E9-A7DE-7357-4D73224F97C0}"/>
              </a:ext>
            </a:extLst>
          </p:cNvPr>
          <p:cNvSpPr/>
          <p:nvPr/>
        </p:nvSpPr>
        <p:spPr>
          <a:xfrm>
            <a:off x="169013" y="3252418"/>
            <a:ext cx="8687981" cy="305212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Georgia" panose="02040502050405020303" pitchFamily="18" charset="0"/>
              <a:ea typeface="Lato" panose="020F0502020204030203" pitchFamily="34" charset="0"/>
              <a:cs typeface="Consolas" panose="020B0609020204030204" pitchFamily="49" charset="0"/>
            </a:endParaRPr>
          </a:p>
        </p:txBody>
      </p:sp>
      <p:sp>
        <p:nvSpPr>
          <p:cNvPr id="10" name="Rounded Rectangle 9">
            <a:extLst>
              <a:ext uri="{FF2B5EF4-FFF2-40B4-BE49-F238E27FC236}">
                <a16:creationId xmlns:a16="http://schemas.microsoft.com/office/drawing/2014/main" id="{920E20ED-46FB-E1FD-E328-3B1D5ADA44B2}"/>
              </a:ext>
            </a:extLst>
          </p:cNvPr>
          <p:cNvSpPr/>
          <p:nvPr/>
        </p:nvSpPr>
        <p:spPr>
          <a:xfrm>
            <a:off x="399662" y="4830460"/>
            <a:ext cx="1405905" cy="54018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Georgia" panose="02040502050405020303" pitchFamily="18" charset="0"/>
              <a:ea typeface="Lato" panose="020F0502020204030203" pitchFamily="34" charset="0"/>
              <a:cs typeface="Consolas" panose="020B0609020204030204" pitchFamily="49" charset="0"/>
            </a:endParaRPr>
          </a:p>
        </p:txBody>
      </p:sp>
      <p:sp>
        <p:nvSpPr>
          <p:cNvPr id="16" name="Rounded Rectangle 15">
            <a:extLst>
              <a:ext uri="{FF2B5EF4-FFF2-40B4-BE49-F238E27FC236}">
                <a16:creationId xmlns:a16="http://schemas.microsoft.com/office/drawing/2014/main" id="{EA60FE2C-FA2F-A4B0-ABCD-668DD62A8A3B}"/>
              </a:ext>
            </a:extLst>
          </p:cNvPr>
          <p:cNvSpPr/>
          <p:nvPr/>
        </p:nvSpPr>
        <p:spPr>
          <a:xfrm>
            <a:off x="2549933" y="4848198"/>
            <a:ext cx="2197510" cy="5343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Georgia" panose="02040502050405020303" pitchFamily="18" charset="0"/>
              <a:ea typeface="Lato" panose="020F0502020204030203" pitchFamily="34" charset="0"/>
              <a:cs typeface="Consolas" panose="020B0609020204030204" pitchFamily="49" charset="0"/>
            </a:endParaRPr>
          </a:p>
        </p:txBody>
      </p:sp>
      <p:sp>
        <p:nvSpPr>
          <p:cNvPr id="17" name="Rounded Rectangle 16">
            <a:extLst>
              <a:ext uri="{FF2B5EF4-FFF2-40B4-BE49-F238E27FC236}">
                <a16:creationId xmlns:a16="http://schemas.microsoft.com/office/drawing/2014/main" id="{A6AEC1A3-EFF3-BDB8-8815-D4103918C04B}"/>
              </a:ext>
            </a:extLst>
          </p:cNvPr>
          <p:cNvSpPr/>
          <p:nvPr/>
        </p:nvSpPr>
        <p:spPr>
          <a:xfrm>
            <a:off x="440464" y="3389978"/>
            <a:ext cx="8169287" cy="89720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endParaRPr>
          </a:p>
        </p:txBody>
      </p:sp>
      <p:cxnSp>
        <p:nvCxnSpPr>
          <p:cNvPr id="19" name="Straight Arrow Connector 18">
            <a:extLst>
              <a:ext uri="{FF2B5EF4-FFF2-40B4-BE49-F238E27FC236}">
                <a16:creationId xmlns:a16="http://schemas.microsoft.com/office/drawing/2014/main" id="{70279BFD-36E4-D766-CFAE-BDA93E1A84B6}"/>
              </a:ext>
            </a:extLst>
          </p:cNvPr>
          <p:cNvCxnSpPr>
            <a:cxnSpLocks/>
          </p:cNvCxnSpPr>
          <p:nvPr/>
        </p:nvCxnSpPr>
        <p:spPr>
          <a:xfrm>
            <a:off x="7282139" y="2763166"/>
            <a:ext cx="0" cy="4989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7B4F41-2302-B74D-39E2-779D64DE051C}"/>
              </a:ext>
            </a:extLst>
          </p:cNvPr>
          <p:cNvSpPr txBox="1"/>
          <p:nvPr/>
        </p:nvSpPr>
        <p:spPr>
          <a:xfrm>
            <a:off x="7387310" y="2818886"/>
            <a:ext cx="114148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Write</a:t>
            </a:r>
          </a:p>
        </p:txBody>
      </p:sp>
      <p:cxnSp>
        <p:nvCxnSpPr>
          <p:cNvPr id="38" name="Straight Arrow Connector 37">
            <a:extLst>
              <a:ext uri="{FF2B5EF4-FFF2-40B4-BE49-F238E27FC236}">
                <a16:creationId xmlns:a16="http://schemas.microsoft.com/office/drawing/2014/main" id="{E0BF02C7-F860-FC98-8E77-DC889668ADE8}"/>
              </a:ext>
            </a:extLst>
          </p:cNvPr>
          <p:cNvCxnSpPr>
            <a:cxnSpLocks/>
          </p:cNvCxnSpPr>
          <p:nvPr/>
        </p:nvCxnSpPr>
        <p:spPr>
          <a:xfrm>
            <a:off x="1084799" y="2752676"/>
            <a:ext cx="0" cy="499742"/>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7EAC2D2-3F88-B184-E68A-F2255F1D58E2}"/>
              </a:ext>
            </a:extLst>
          </p:cNvPr>
          <p:cNvSpPr txBox="1"/>
          <p:nvPr/>
        </p:nvSpPr>
        <p:spPr>
          <a:xfrm>
            <a:off x="1189972" y="2824881"/>
            <a:ext cx="9127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Read</a:t>
            </a:r>
          </a:p>
        </p:txBody>
      </p:sp>
      <p:sp>
        <p:nvSpPr>
          <p:cNvPr id="40" name="Rounded Rectangle 39">
            <a:extLst>
              <a:ext uri="{FF2B5EF4-FFF2-40B4-BE49-F238E27FC236}">
                <a16:creationId xmlns:a16="http://schemas.microsoft.com/office/drawing/2014/main" id="{8C370910-C69F-A508-9442-2F76C7814AAC}"/>
              </a:ext>
            </a:extLst>
          </p:cNvPr>
          <p:cNvSpPr/>
          <p:nvPr/>
        </p:nvSpPr>
        <p:spPr>
          <a:xfrm>
            <a:off x="5626758" y="4845999"/>
            <a:ext cx="3138267" cy="5343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Georgia" panose="02040502050405020303" pitchFamily="18" charset="0"/>
              <a:ea typeface="Lato" panose="020F0502020204030203" pitchFamily="34" charset="0"/>
              <a:cs typeface="Consolas" panose="020B0609020204030204" pitchFamily="49" charset="0"/>
            </a:endParaRPr>
          </a:p>
        </p:txBody>
      </p:sp>
      <p:cxnSp>
        <p:nvCxnSpPr>
          <p:cNvPr id="41" name="Straight Arrow Connector 40">
            <a:extLst>
              <a:ext uri="{FF2B5EF4-FFF2-40B4-BE49-F238E27FC236}">
                <a16:creationId xmlns:a16="http://schemas.microsoft.com/office/drawing/2014/main" id="{8A29B2F7-9BB2-A832-9BBD-654AB02D6C30}"/>
              </a:ext>
            </a:extLst>
          </p:cNvPr>
          <p:cNvCxnSpPr>
            <a:cxnSpLocks/>
          </p:cNvCxnSpPr>
          <p:nvPr/>
        </p:nvCxnSpPr>
        <p:spPr>
          <a:xfrm>
            <a:off x="884768" y="4287184"/>
            <a:ext cx="0" cy="532422"/>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BC94A0C-103D-1EC4-C44B-64652B64FB90}"/>
              </a:ext>
            </a:extLst>
          </p:cNvPr>
          <p:cNvSpPr txBox="1"/>
          <p:nvPr/>
        </p:nvSpPr>
        <p:spPr>
          <a:xfrm>
            <a:off x="253157" y="4382220"/>
            <a:ext cx="775844"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Read</a:t>
            </a:r>
          </a:p>
        </p:txBody>
      </p:sp>
      <p:cxnSp>
        <p:nvCxnSpPr>
          <p:cNvPr id="43" name="Straight Arrow Connector 42">
            <a:extLst>
              <a:ext uri="{FF2B5EF4-FFF2-40B4-BE49-F238E27FC236}">
                <a16:creationId xmlns:a16="http://schemas.microsoft.com/office/drawing/2014/main" id="{C6C457E2-F851-7257-B647-62DC50FF414E}"/>
              </a:ext>
            </a:extLst>
          </p:cNvPr>
          <p:cNvCxnSpPr>
            <a:cxnSpLocks/>
          </p:cNvCxnSpPr>
          <p:nvPr/>
        </p:nvCxnSpPr>
        <p:spPr>
          <a:xfrm>
            <a:off x="1401197" y="4295451"/>
            <a:ext cx="0" cy="5241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188046D-62A1-5E60-EFD3-13CFB961B6EA}"/>
              </a:ext>
            </a:extLst>
          </p:cNvPr>
          <p:cNvSpPr txBox="1"/>
          <p:nvPr/>
        </p:nvSpPr>
        <p:spPr>
          <a:xfrm>
            <a:off x="1419104" y="4375754"/>
            <a:ext cx="79253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Write</a:t>
            </a:r>
          </a:p>
        </p:txBody>
      </p:sp>
      <p:sp>
        <p:nvSpPr>
          <p:cNvPr id="45" name="Rounded Rectangle 44">
            <a:extLst>
              <a:ext uri="{FF2B5EF4-FFF2-40B4-BE49-F238E27FC236}">
                <a16:creationId xmlns:a16="http://schemas.microsoft.com/office/drawing/2014/main" id="{72FD3B44-D317-9C97-095D-664F21B5824D}"/>
              </a:ext>
            </a:extLst>
          </p:cNvPr>
          <p:cNvSpPr/>
          <p:nvPr/>
        </p:nvSpPr>
        <p:spPr>
          <a:xfrm>
            <a:off x="224812" y="2164358"/>
            <a:ext cx="8678555" cy="598808"/>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endParaRPr>
          </a:p>
        </p:txBody>
      </p:sp>
      <p:sp>
        <p:nvSpPr>
          <p:cNvPr id="46" name="TextBox 45">
            <a:extLst>
              <a:ext uri="{FF2B5EF4-FFF2-40B4-BE49-F238E27FC236}">
                <a16:creationId xmlns:a16="http://schemas.microsoft.com/office/drawing/2014/main" id="{9D45BF11-A6B5-5EF7-7840-C81DD7205961}"/>
              </a:ext>
            </a:extLst>
          </p:cNvPr>
          <p:cNvSpPr txBox="1"/>
          <p:nvPr/>
        </p:nvSpPr>
        <p:spPr>
          <a:xfrm>
            <a:off x="2897491" y="4402045"/>
            <a:ext cx="76270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Read</a:t>
            </a:r>
          </a:p>
        </p:txBody>
      </p:sp>
      <p:cxnSp>
        <p:nvCxnSpPr>
          <p:cNvPr id="47" name="Straight Arrow Connector 46">
            <a:extLst>
              <a:ext uri="{FF2B5EF4-FFF2-40B4-BE49-F238E27FC236}">
                <a16:creationId xmlns:a16="http://schemas.microsoft.com/office/drawing/2014/main" id="{100E9B7F-860D-2F94-E541-164D05CC2F24}"/>
              </a:ext>
            </a:extLst>
          </p:cNvPr>
          <p:cNvCxnSpPr>
            <a:cxnSpLocks/>
          </p:cNvCxnSpPr>
          <p:nvPr/>
        </p:nvCxnSpPr>
        <p:spPr>
          <a:xfrm>
            <a:off x="4159014" y="4287184"/>
            <a:ext cx="0" cy="56101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E6F2541-C28A-2973-6B07-56F379AFF192}"/>
              </a:ext>
            </a:extLst>
          </p:cNvPr>
          <p:cNvSpPr txBox="1"/>
          <p:nvPr/>
        </p:nvSpPr>
        <p:spPr>
          <a:xfrm>
            <a:off x="224819" y="2283279"/>
            <a:ext cx="8632175" cy="369332"/>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4472C4"/>
                </a:solidFill>
                <a:effectLst/>
                <a:uLnTx/>
                <a:uFillTx/>
                <a:latin typeface="Georgia" panose="02040502050405020303" pitchFamily="18" charset="0"/>
                <a:ea typeface="Lato" panose="020F0502020204030203" pitchFamily="34" charset="0"/>
                <a:cs typeface="Consolas" panose="020B0609020204030204" pitchFamily="49" charset="0"/>
              </a:rPr>
              <a:t>Unified Logical Address Space</a:t>
            </a:r>
          </a:p>
        </p:txBody>
      </p:sp>
      <p:sp>
        <p:nvSpPr>
          <p:cNvPr id="49" name="TextBox 48">
            <a:extLst>
              <a:ext uri="{FF2B5EF4-FFF2-40B4-BE49-F238E27FC236}">
                <a16:creationId xmlns:a16="http://schemas.microsoft.com/office/drawing/2014/main" id="{8D566DA3-1951-3AE3-5BD0-3325A87DBB8C}"/>
              </a:ext>
            </a:extLst>
          </p:cNvPr>
          <p:cNvSpPr txBox="1"/>
          <p:nvPr/>
        </p:nvSpPr>
        <p:spPr>
          <a:xfrm>
            <a:off x="4190464" y="4395836"/>
            <a:ext cx="86931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Write</a:t>
            </a:r>
          </a:p>
        </p:txBody>
      </p:sp>
      <p:sp>
        <p:nvSpPr>
          <p:cNvPr id="50" name="Rounded Rectangle 49">
            <a:extLst>
              <a:ext uri="{FF2B5EF4-FFF2-40B4-BE49-F238E27FC236}">
                <a16:creationId xmlns:a16="http://schemas.microsoft.com/office/drawing/2014/main" id="{79E388C6-751D-82FA-DB69-605258EECEA6}"/>
              </a:ext>
            </a:extLst>
          </p:cNvPr>
          <p:cNvSpPr/>
          <p:nvPr/>
        </p:nvSpPr>
        <p:spPr>
          <a:xfrm>
            <a:off x="224813" y="1168539"/>
            <a:ext cx="8678555" cy="59880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Application/FileSystem</a:t>
            </a:r>
          </a:p>
        </p:txBody>
      </p:sp>
      <p:cxnSp>
        <p:nvCxnSpPr>
          <p:cNvPr id="51" name="Straight Arrow Connector 50">
            <a:extLst>
              <a:ext uri="{FF2B5EF4-FFF2-40B4-BE49-F238E27FC236}">
                <a16:creationId xmlns:a16="http://schemas.microsoft.com/office/drawing/2014/main" id="{82452CDD-9D35-D514-8598-9126853E9285}"/>
              </a:ext>
            </a:extLst>
          </p:cNvPr>
          <p:cNvCxnSpPr>
            <a:cxnSpLocks/>
          </p:cNvCxnSpPr>
          <p:nvPr/>
        </p:nvCxnSpPr>
        <p:spPr>
          <a:xfrm>
            <a:off x="2825958" y="4287184"/>
            <a:ext cx="0" cy="561013"/>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B4D5382-BE6D-0F82-A6FC-1624E6DB421F}"/>
              </a:ext>
            </a:extLst>
          </p:cNvPr>
          <p:cNvSpPr txBox="1"/>
          <p:nvPr/>
        </p:nvSpPr>
        <p:spPr>
          <a:xfrm>
            <a:off x="399655" y="4830303"/>
            <a:ext cx="1398911"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t>High-End Device</a:t>
            </a:r>
          </a:p>
        </p:txBody>
      </p:sp>
      <p:sp>
        <p:nvSpPr>
          <p:cNvPr id="53" name="TextBox 52">
            <a:extLst>
              <a:ext uri="{FF2B5EF4-FFF2-40B4-BE49-F238E27FC236}">
                <a16:creationId xmlns:a16="http://schemas.microsoft.com/office/drawing/2014/main" id="{074CFC8D-D881-38F9-6ED5-5F8D9801DE94}"/>
              </a:ext>
            </a:extLst>
          </p:cNvPr>
          <p:cNvSpPr txBox="1"/>
          <p:nvPr/>
        </p:nvSpPr>
        <p:spPr>
          <a:xfrm>
            <a:off x="2549932" y="4814860"/>
            <a:ext cx="218351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t>Middle-End </a:t>
            </a:r>
            <a:b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br>
            <a: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t>Device</a:t>
            </a:r>
          </a:p>
        </p:txBody>
      </p:sp>
      <p:sp>
        <p:nvSpPr>
          <p:cNvPr id="54" name="TextBox 53">
            <a:extLst>
              <a:ext uri="{FF2B5EF4-FFF2-40B4-BE49-F238E27FC236}">
                <a16:creationId xmlns:a16="http://schemas.microsoft.com/office/drawing/2014/main" id="{58768D19-561F-2B4D-C4C3-A20F77F9D4C7}"/>
              </a:ext>
            </a:extLst>
          </p:cNvPr>
          <p:cNvSpPr txBox="1"/>
          <p:nvPr/>
        </p:nvSpPr>
        <p:spPr>
          <a:xfrm>
            <a:off x="3240338" y="5911859"/>
            <a:ext cx="282867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7030A0"/>
                </a:solidFill>
                <a:effectLst/>
                <a:uLnTx/>
                <a:uFillTx/>
                <a:latin typeface="Georgia" panose="02040502050405020303" pitchFamily="18" charset="0"/>
                <a:ea typeface="Lato" panose="020F0502020204030203" pitchFamily="34" charset="0"/>
                <a:cs typeface="Consolas" panose="020B0609020204030204" pitchFamily="49" charset="0"/>
              </a:rPr>
              <a:t>Hybrid Storage System</a:t>
            </a:r>
          </a:p>
        </p:txBody>
      </p:sp>
      <p:sp>
        <p:nvSpPr>
          <p:cNvPr id="55" name="TextBox 54">
            <a:extLst>
              <a:ext uri="{FF2B5EF4-FFF2-40B4-BE49-F238E27FC236}">
                <a16:creationId xmlns:a16="http://schemas.microsoft.com/office/drawing/2014/main" id="{5D9D74E2-5A0E-FDCC-2334-59F5F980FBC8}"/>
              </a:ext>
            </a:extLst>
          </p:cNvPr>
          <p:cNvSpPr txBox="1"/>
          <p:nvPr/>
        </p:nvSpPr>
        <p:spPr>
          <a:xfrm>
            <a:off x="5637540" y="4830302"/>
            <a:ext cx="310679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t>Low-End </a:t>
            </a:r>
            <a:b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br>
            <a:r>
              <a:rPr kumimoji="0" lang="en-CH" sz="1600" b="0" i="0" u="none" strike="noStrike" kern="1200" cap="none" spc="0" normalizeH="0" baseline="0" noProof="0" dirty="0">
                <a:ln>
                  <a:noFill/>
                </a:ln>
                <a:solidFill>
                  <a:srgbClr val="70AD47">
                    <a:lumMod val="50000"/>
                  </a:srgbClr>
                </a:solidFill>
                <a:effectLst/>
                <a:uLnTx/>
                <a:uFillTx/>
                <a:latin typeface="Georgia" panose="02040502050405020303" pitchFamily="18" charset="0"/>
                <a:ea typeface="Lato" panose="020F0502020204030203" pitchFamily="34" charset="0"/>
                <a:cs typeface="Consolas" panose="020B0609020204030204" pitchFamily="49" charset="0"/>
              </a:rPr>
              <a:t>Device</a:t>
            </a:r>
          </a:p>
        </p:txBody>
      </p:sp>
      <p:cxnSp>
        <p:nvCxnSpPr>
          <p:cNvPr id="56" name="Straight Arrow Connector 55">
            <a:extLst>
              <a:ext uri="{FF2B5EF4-FFF2-40B4-BE49-F238E27FC236}">
                <a16:creationId xmlns:a16="http://schemas.microsoft.com/office/drawing/2014/main" id="{A5A06789-CE38-BD65-9736-4238FFD23F48}"/>
              </a:ext>
            </a:extLst>
          </p:cNvPr>
          <p:cNvCxnSpPr>
            <a:cxnSpLocks/>
          </p:cNvCxnSpPr>
          <p:nvPr/>
        </p:nvCxnSpPr>
        <p:spPr>
          <a:xfrm flipV="1">
            <a:off x="1805564" y="5100552"/>
            <a:ext cx="730376" cy="972"/>
          </a:xfrm>
          <a:prstGeom prst="straightConnector1">
            <a:avLst/>
          </a:prstGeom>
          <a:ln w="635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8EFFEAA-E62B-0BFA-6962-AB5DAD38C76B}"/>
              </a:ext>
            </a:extLst>
          </p:cNvPr>
          <p:cNvCxnSpPr>
            <a:cxnSpLocks/>
          </p:cNvCxnSpPr>
          <p:nvPr/>
        </p:nvCxnSpPr>
        <p:spPr>
          <a:xfrm>
            <a:off x="4747443" y="5100552"/>
            <a:ext cx="872318" cy="972"/>
          </a:xfrm>
          <a:prstGeom prst="straightConnector1">
            <a:avLst/>
          </a:prstGeom>
          <a:ln w="635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7350BD2-EEA3-9011-FC63-C0D5EFB7CEFF}"/>
              </a:ext>
            </a:extLst>
          </p:cNvPr>
          <p:cNvSpPr txBox="1"/>
          <p:nvPr/>
        </p:nvSpPr>
        <p:spPr>
          <a:xfrm>
            <a:off x="6366510" y="4382018"/>
            <a:ext cx="76270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Read</a:t>
            </a:r>
          </a:p>
        </p:txBody>
      </p:sp>
      <p:cxnSp>
        <p:nvCxnSpPr>
          <p:cNvPr id="59" name="Straight Arrow Connector 58">
            <a:extLst>
              <a:ext uri="{FF2B5EF4-FFF2-40B4-BE49-F238E27FC236}">
                <a16:creationId xmlns:a16="http://schemas.microsoft.com/office/drawing/2014/main" id="{C63DFF45-0B67-987C-0B8A-0C65973C029D}"/>
              </a:ext>
            </a:extLst>
          </p:cNvPr>
          <p:cNvCxnSpPr>
            <a:cxnSpLocks/>
          </p:cNvCxnSpPr>
          <p:nvPr/>
        </p:nvCxnSpPr>
        <p:spPr>
          <a:xfrm>
            <a:off x="7618708" y="4287184"/>
            <a:ext cx="0" cy="55881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672D181-6472-0000-546D-2F5080734DA0}"/>
              </a:ext>
            </a:extLst>
          </p:cNvPr>
          <p:cNvSpPr txBox="1"/>
          <p:nvPr/>
        </p:nvSpPr>
        <p:spPr>
          <a:xfrm>
            <a:off x="7659483" y="4375809"/>
            <a:ext cx="86931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Write</a:t>
            </a:r>
          </a:p>
        </p:txBody>
      </p:sp>
      <p:cxnSp>
        <p:nvCxnSpPr>
          <p:cNvPr id="61" name="Straight Arrow Connector 60">
            <a:extLst>
              <a:ext uri="{FF2B5EF4-FFF2-40B4-BE49-F238E27FC236}">
                <a16:creationId xmlns:a16="http://schemas.microsoft.com/office/drawing/2014/main" id="{64437D5B-531D-ED03-E50E-684AF3987A9A}"/>
              </a:ext>
            </a:extLst>
          </p:cNvPr>
          <p:cNvCxnSpPr>
            <a:cxnSpLocks/>
          </p:cNvCxnSpPr>
          <p:nvPr/>
        </p:nvCxnSpPr>
        <p:spPr>
          <a:xfrm>
            <a:off x="6294977" y="4287184"/>
            <a:ext cx="0" cy="558814"/>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5CA789FF-A8ED-1630-EA92-6563308F178E}"/>
              </a:ext>
            </a:extLst>
          </p:cNvPr>
          <p:cNvSpPr/>
          <p:nvPr/>
        </p:nvSpPr>
        <p:spPr>
          <a:xfrm>
            <a:off x="2098682" y="3496754"/>
            <a:ext cx="2189774" cy="384045"/>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Data Placement</a:t>
            </a:r>
          </a:p>
        </p:txBody>
      </p:sp>
      <p:sp>
        <p:nvSpPr>
          <p:cNvPr id="63" name="Rounded Rectangle 62">
            <a:extLst>
              <a:ext uri="{FF2B5EF4-FFF2-40B4-BE49-F238E27FC236}">
                <a16:creationId xmlns:a16="http://schemas.microsoft.com/office/drawing/2014/main" id="{5165980D-2DB1-9ACF-139B-7D46CB5891E0}"/>
              </a:ext>
            </a:extLst>
          </p:cNvPr>
          <p:cNvSpPr/>
          <p:nvPr/>
        </p:nvSpPr>
        <p:spPr>
          <a:xfrm>
            <a:off x="4654676" y="3494925"/>
            <a:ext cx="2189773" cy="384045"/>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Data Migration</a:t>
            </a:r>
          </a:p>
        </p:txBody>
      </p:sp>
      <p:sp>
        <p:nvSpPr>
          <p:cNvPr id="1024" name="TextBox 1023">
            <a:extLst>
              <a:ext uri="{FF2B5EF4-FFF2-40B4-BE49-F238E27FC236}">
                <a16:creationId xmlns:a16="http://schemas.microsoft.com/office/drawing/2014/main" id="{ECAAAAF4-7BCC-14E1-5253-22E84769F7D1}"/>
              </a:ext>
            </a:extLst>
          </p:cNvPr>
          <p:cNvSpPr txBox="1"/>
          <p:nvPr/>
        </p:nvSpPr>
        <p:spPr>
          <a:xfrm>
            <a:off x="318396" y="3949580"/>
            <a:ext cx="82913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Hybrid Storage System Management Layer</a:t>
            </a:r>
          </a:p>
        </p:txBody>
      </p:sp>
      <p:cxnSp>
        <p:nvCxnSpPr>
          <p:cNvPr id="1025" name="Elbow Connector 1024">
            <a:extLst>
              <a:ext uri="{FF2B5EF4-FFF2-40B4-BE49-F238E27FC236}">
                <a16:creationId xmlns:a16="http://schemas.microsoft.com/office/drawing/2014/main" id="{EBE27B1C-7C36-9663-9624-FB86D3E90304}"/>
              </a:ext>
            </a:extLst>
          </p:cNvPr>
          <p:cNvCxnSpPr>
            <a:cxnSpLocks/>
            <a:endCxn id="40" idx="2"/>
          </p:cNvCxnSpPr>
          <p:nvPr/>
        </p:nvCxnSpPr>
        <p:spPr>
          <a:xfrm>
            <a:off x="1102325" y="5378040"/>
            <a:ext cx="6093567" cy="2334"/>
          </a:xfrm>
          <a:prstGeom prst="bentConnector4">
            <a:avLst>
              <a:gd name="adj1" fmla="val 29"/>
              <a:gd name="adj2" fmla="val 16263596"/>
            </a:avLst>
          </a:prstGeom>
          <a:ln w="635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9733149F-05FC-D517-877D-EDE6BDD3279C}"/>
              </a:ext>
            </a:extLst>
          </p:cNvPr>
          <p:cNvSpPr txBox="1"/>
          <p:nvPr/>
        </p:nvSpPr>
        <p:spPr>
          <a:xfrm>
            <a:off x="1213424" y="5418122"/>
            <a:ext cx="19964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Data Migration</a:t>
            </a:r>
          </a:p>
        </p:txBody>
      </p:sp>
      <p:cxnSp>
        <p:nvCxnSpPr>
          <p:cNvPr id="1029" name="Straight Arrow Connector 1028">
            <a:extLst>
              <a:ext uri="{FF2B5EF4-FFF2-40B4-BE49-F238E27FC236}">
                <a16:creationId xmlns:a16="http://schemas.microsoft.com/office/drawing/2014/main" id="{95C04CE8-8966-AD0B-040D-FAC40BF283EF}"/>
              </a:ext>
            </a:extLst>
          </p:cNvPr>
          <p:cNvCxnSpPr>
            <a:cxnSpLocks/>
          </p:cNvCxnSpPr>
          <p:nvPr/>
        </p:nvCxnSpPr>
        <p:spPr>
          <a:xfrm>
            <a:off x="1084799" y="1762172"/>
            <a:ext cx="9581" cy="40303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30" name="TextBox 1029">
            <a:extLst>
              <a:ext uri="{FF2B5EF4-FFF2-40B4-BE49-F238E27FC236}">
                <a16:creationId xmlns:a16="http://schemas.microsoft.com/office/drawing/2014/main" id="{7EAD87CB-8264-A5BE-EC94-97CE34D71382}"/>
              </a:ext>
            </a:extLst>
          </p:cNvPr>
          <p:cNvSpPr txBox="1"/>
          <p:nvPr/>
        </p:nvSpPr>
        <p:spPr>
          <a:xfrm>
            <a:off x="1189972" y="1777342"/>
            <a:ext cx="9127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Read</a:t>
            </a:r>
          </a:p>
        </p:txBody>
      </p:sp>
      <p:cxnSp>
        <p:nvCxnSpPr>
          <p:cNvPr id="1031" name="Straight Arrow Connector 1030">
            <a:extLst>
              <a:ext uri="{FF2B5EF4-FFF2-40B4-BE49-F238E27FC236}">
                <a16:creationId xmlns:a16="http://schemas.microsoft.com/office/drawing/2014/main" id="{3038042F-C585-7418-F656-6E22493A2590}"/>
              </a:ext>
            </a:extLst>
          </p:cNvPr>
          <p:cNvCxnSpPr>
            <a:cxnSpLocks/>
          </p:cNvCxnSpPr>
          <p:nvPr/>
        </p:nvCxnSpPr>
        <p:spPr>
          <a:xfrm>
            <a:off x="7282139" y="1767347"/>
            <a:ext cx="0" cy="39249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5EC0A195-9E04-C8D0-154B-DF20B29E9BF5}"/>
              </a:ext>
            </a:extLst>
          </p:cNvPr>
          <p:cNvSpPr txBox="1"/>
          <p:nvPr/>
        </p:nvSpPr>
        <p:spPr>
          <a:xfrm>
            <a:off x="7387310" y="1767347"/>
            <a:ext cx="114148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Georgia" panose="02040502050405020303" pitchFamily="18" charset="0"/>
                <a:ea typeface="Lato" panose="020F0502020204030203" pitchFamily="34" charset="0"/>
                <a:cs typeface="Consolas" panose="020B0609020204030204" pitchFamily="49" charset="0"/>
              </a:rPr>
              <a:t>Write</a:t>
            </a:r>
          </a:p>
        </p:txBody>
      </p:sp>
    </p:spTree>
    <p:extLst>
      <p:ext uri="{BB962C8B-B14F-4D97-AF65-F5344CB8AC3E}">
        <p14:creationId xmlns:p14="http://schemas.microsoft.com/office/powerpoint/2010/main" val="12756048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latin typeface="Cambria" panose="02040503050406030204" pitchFamily="18" charset="0"/>
              </a:rPr>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169011" y="930040"/>
            <a:ext cx="8743341" cy="5470760"/>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a:t>
            </a:r>
            <a:r>
              <a:rPr kumimoji="0" lang="en" sz="4000" b="1" i="0" u="none" strike="noStrike" kern="0" cap="none" spc="0" normalizeH="0" baseline="0" noProof="0" dirty="0">
                <a:ln>
                  <a:noFill/>
                </a:ln>
                <a:solidFill>
                  <a:srgbClr val="000CFF"/>
                </a:solidFill>
                <a:effectLst/>
                <a:uLnTx/>
                <a:uFillTx/>
                <a:latin typeface="Cambria" panose="02040503050406030204" pitchFamily="18" charset="0"/>
                <a:ea typeface="Calibri"/>
                <a:cs typeface="Calibri"/>
                <a:sym typeface="Calibri"/>
              </a:rPr>
              <a:t>holistic data management mechanism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can provide: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457200" rtl="0" eaLnBrk="1" fontAlgn="auto" latinLnBrk="0" hangingPunct="1">
              <a:lnSpc>
                <a:spcPct val="100000"/>
              </a:lnSpc>
              <a:spcBef>
                <a:spcPts val="0"/>
              </a:spcBef>
              <a:spcAft>
                <a:spcPts val="0"/>
              </a:spcAft>
              <a:buClr>
                <a:prstClr val="black"/>
              </a:buClr>
              <a:buSzTx/>
              <a:buFontTx/>
              <a:buAutoNum type="arabicPeriod"/>
              <a:tabLst/>
              <a:defRPr/>
            </a:pPr>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Combined optimization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both data placement and data migration policies</a:t>
            </a:r>
          </a:p>
          <a:p>
            <a:pPr marL="342900" marR="0" lvl="0" indent="-342900" algn="l" defTabSz="457200" rtl="0" eaLnBrk="1" fontAlgn="auto" latinLnBrk="0" hangingPunct="1">
              <a:lnSpc>
                <a:spcPct val="100000"/>
              </a:lnSpc>
              <a:spcBef>
                <a:spcPts val="0"/>
              </a:spcBef>
              <a:spcAft>
                <a:spcPts val="0"/>
              </a:spcAft>
              <a:buClr>
                <a:prstClr val="black"/>
              </a:buClr>
              <a:buSzTx/>
              <a:buFontTx/>
              <a:buAutoNum type="arabicPeriod"/>
              <a:tabLst/>
              <a:defRPr/>
            </a:pPr>
            <a:r>
              <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Coordination</a:t>
            </a:r>
            <a:r>
              <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data placement and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migration</a:t>
            </a:r>
          </a:p>
          <a:p>
            <a:pPr marL="342900" marR="0" lvl="0" indent="-342900" algn="l" defTabSz="457200" rtl="0" eaLnBrk="1" fontAlgn="auto" latinLnBrk="0" hangingPunct="1">
              <a:lnSpc>
                <a:spcPct val="100000"/>
              </a:lnSpc>
              <a:spcBef>
                <a:spcPts val="0"/>
              </a:spcBef>
              <a:spcAft>
                <a:spcPts val="0"/>
              </a:spcAft>
              <a:buClr>
                <a:prstClr val="black"/>
              </a:buClr>
              <a:buSzTx/>
              <a:buFontTx/>
              <a:buAutoNum type="arabicPeriod"/>
              <a:tabLst/>
              <a:defRPr/>
            </a:pPr>
            <a:r>
              <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Adaptivity,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 sz="2800" b="1" i="0" u="none" strike="noStrike" kern="0" cap="none" spc="0" normalizeH="0" baseline="0" noProof="0" dirty="0">
                <a:ln>
                  <a:noFill/>
                </a:ln>
                <a:solidFill>
                  <a:srgbClr val="00B050"/>
                </a:solidFill>
                <a:effectLst/>
                <a:uLnTx/>
                <a:uFillTx/>
                <a:latin typeface="Cambria" panose="02040503050406030204" pitchFamily="18" charset="0"/>
                <a:ea typeface="Calibri"/>
                <a:cs typeface="Calibri"/>
                <a:sym typeface="Calibri"/>
              </a:rPr>
              <a:t>continuously learning</a:t>
            </a:r>
            <a:r>
              <a:rPr kumimoji="0" lang="en" sz="2800" b="0" i="0" u="none" strike="noStrike" kern="0" cap="none" spc="0" normalizeH="0" baseline="0" noProof="0" dirty="0">
                <a:ln>
                  <a:noFill/>
                </a:ln>
                <a:solidFill>
                  <a:srgbClr val="00B050"/>
                </a:solidFill>
                <a:effectLst/>
                <a:uLnTx/>
                <a:uFillTx/>
                <a:latin typeface="Cambria" panose="02040503050406030204" pitchFamily="18" charset="0"/>
                <a:ea typeface="Calibri"/>
                <a:cs typeface="Calibri"/>
                <a:sym typeface="Calibri"/>
              </a:rPr>
              <a:t> </a:t>
            </a:r>
            <a:r>
              <a:rPr kumimoji="0" lang="en" sz="28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and </a:t>
            </a:r>
            <a:r>
              <a:rPr kumimoji="0" lang="en" sz="2800" b="1" i="0" u="none" strike="noStrike" kern="0" cap="none" spc="0" normalizeH="0" baseline="0" noProof="0" dirty="0">
                <a:ln>
                  <a:noFill/>
                </a:ln>
                <a:solidFill>
                  <a:srgbClr val="00B050"/>
                </a:solidFill>
                <a:effectLst/>
                <a:uLnTx/>
                <a:uFillTx/>
                <a:latin typeface="Cambria" panose="02040503050406030204" pitchFamily="18" charset="0"/>
                <a:ea typeface="Calibri"/>
                <a:cs typeface="Calibri"/>
                <a:sym typeface="Calibri"/>
              </a:rPr>
              <a:t>adapting</a:t>
            </a:r>
            <a:r>
              <a:rPr kumimoji="0" lang="en" sz="2800" b="0" i="1"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 </a:t>
            </a:r>
            <a:r>
              <a:rPr kumimoji="0" lang="en" sz="28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to the application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underlying device characteristics</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457200" rtl="0" eaLnBrk="1" fontAlgn="auto" latinLnBrk="0" hangingPunct="1">
              <a:lnSpc>
                <a:spcPct val="100000"/>
              </a:lnSpc>
              <a:spcBef>
                <a:spcPts val="0"/>
              </a:spcBef>
              <a:spcAft>
                <a:spcPts val="0"/>
              </a:spcAft>
              <a:buClr>
                <a:prstClr val="black"/>
              </a:buClr>
              <a:buSzTx/>
              <a:buFontTx/>
              <a:buAutoNum type="arabicPeriod"/>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Easy </a:t>
            </a:r>
            <a:r>
              <a:rPr kumimoji="0" lang="en" sz="2800" b="1" i="0" u="none" strike="noStrike" kern="0" cap="none" spc="0" normalizeH="0" baseline="0" noProof="0" dirty="0">
                <a:ln>
                  <a:noFill/>
                </a:ln>
                <a:solidFill>
                  <a:srgbClr val="C00000"/>
                </a:solidFill>
                <a:effectLst/>
                <a:uLnTx/>
                <a:uFillTx/>
                <a:latin typeface="Cambria" panose="02040503050406030204" pitchFamily="18" charset="0"/>
                <a:ea typeface="+mn-ea"/>
                <a:cs typeface="Calibri"/>
                <a:sym typeface="Calibri"/>
              </a:rPr>
              <a:t>extensibility</a:t>
            </a:r>
            <a:r>
              <a:rPr kumimoji="0" lang="en" sz="2800" b="1" i="0" u="none" strike="noStrike" kern="0" cap="none" spc="0" normalizeH="0" baseline="0" noProof="0" dirty="0">
                <a:ln>
                  <a:noFill/>
                </a:ln>
                <a:solidFill>
                  <a:srgbClr val="C00000"/>
                </a:solidFill>
                <a:effectLst/>
                <a:uLnTx/>
                <a:uFillTx/>
                <a:latin typeface="Cambria" panose="02040503050406030204" pitchFamily="18" charset="0"/>
                <a:ea typeface="Calibri"/>
                <a:cs typeface="Calibri"/>
                <a:sym typeface="Calibri"/>
              </a:rPr>
              <a:t> </a:t>
            </a:r>
            <a:r>
              <a:rPr kumimoji="0" lang="en" sz="28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to incorporate a wide range of hybrid storage configurations</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lide Number Placeholder 5">
            <a:extLst>
              <a:ext uri="{FF2B5EF4-FFF2-40B4-BE49-F238E27FC236}">
                <a16:creationId xmlns:a16="http://schemas.microsoft.com/office/drawing/2014/main" id="{AF530A06-0DA5-550B-01A6-5547393B388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79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latin typeface="Cambria" panose="02040503050406030204" pitchFamily="18" charset="0"/>
              </a:rPr>
              <a:t>Need for a Multi-Agent RL Technique</a:t>
            </a:r>
            <a:endParaRPr lang="en-US" sz="4000" dirty="0">
              <a:latin typeface="Cambria" panose="02040503050406030204" pitchFamily="18" charset="0"/>
            </a:endParaRPr>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a:xfrm>
            <a:off x="169011" y="936172"/>
            <a:ext cx="8894602" cy="1694110"/>
          </a:xfrm>
        </p:spPr>
        <p:txBody>
          <a:bodyPr>
            <a:noAutofit/>
          </a:bodyPr>
          <a:lstStyle/>
          <a:p>
            <a:pPr algn="just">
              <a:buSzPts val="2500"/>
            </a:pPr>
            <a:r>
              <a:rPr lang="en" sz="2200" dirty="0">
                <a:latin typeface="Cambria" panose="02040503050406030204" pitchFamily="18" charset="0"/>
                <a:cs typeface="Calibri" panose="020F0502020204030204" pitchFamily="34" charset="0"/>
              </a:rPr>
              <a:t>An RL-based technique can adapt to cha</a:t>
            </a:r>
            <a:r>
              <a:rPr lang="en-US" sz="2200" dirty="0">
                <a:latin typeface="Cambria" panose="02040503050406030204" pitchFamily="18" charset="0"/>
                <a:cs typeface="Calibri" panose="020F0502020204030204" pitchFamily="34" charset="0"/>
              </a:rPr>
              <a:t>ng</a:t>
            </a:r>
            <a:r>
              <a:rPr lang="en" sz="2200" dirty="0">
                <a:latin typeface="Cambria" panose="02040503050406030204" pitchFamily="18" charset="0"/>
                <a:cs typeface="Calibri" panose="020F0502020204030204" pitchFamily="34" charset="0"/>
              </a:rPr>
              <a:t>es in workload and HSS configurations</a:t>
            </a:r>
          </a:p>
          <a:p>
            <a:pPr algn="just">
              <a:buSzPts val="2500"/>
            </a:pPr>
            <a:r>
              <a:rPr lang="en" sz="2200" dirty="0">
                <a:latin typeface="Cambria" panose="02040503050406030204" pitchFamily="18" charset="0"/>
                <a:cs typeface="Calibri" panose="020F0502020204030204" pitchFamily="34" charset="0"/>
              </a:rPr>
              <a:t>A </a:t>
            </a:r>
            <a:r>
              <a:rPr lang="en" sz="2200" dirty="0">
                <a:solidFill>
                  <a:srgbClr val="C00000"/>
                </a:solidFill>
                <a:latin typeface="Cambria" panose="02040503050406030204" pitchFamily="18" charset="0"/>
                <a:cs typeface="Calibri" panose="020F0502020204030204" pitchFamily="34" charset="0"/>
              </a:rPr>
              <a:t>single RL agent </a:t>
            </a:r>
            <a:r>
              <a:rPr lang="en" sz="2200" dirty="0">
                <a:latin typeface="Cambria" panose="02040503050406030204" pitchFamily="18" charset="0"/>
                <a:cs typeface="Calibri" panose="020F0502020204030204" pitchFamily="34" charset="0"/>
              </a:rPr>
              <a:t>based technique </a:t>
            </a:r>
            <a:r>
              <a:rPr lang="en" sz="2200" dirty="0">
                <a:solidFill>
                  <a:srgbClr val="C00000"/>
                </a:solidFill>
                <a:latin typeface="Cambria" panose="02040503050406030204" pitchFamily="18" charset="0"/>
                <a:cs typeface="Calibri" panose="020F0502020204030204" pitchFamily="34" charset="0"/>
              </a:rPr>
              <a:t>cannot optimize multiple policies</a:t>
            </a:r>
            <a:r>
              <a:rPr lang="en" sz="2200" dirty="0">
                <a:latin typeface="Cambria" panose="02040503050406030204" pitchFamily="18" charset="0"/>
                <a:cs typeface="Calibri" panose="020F0502020204030204" pitchFamily="34" charset="0"/>
              </a:rPr>
              <a:t> (e.g., data placement and data migration) concurrently because the goals of these policies are different</a:t>
            </a:r>
          </a:p>
        </p:txBody>
      </p:sp>
      <p:sp>
        <p:nvSpPr>
          <p:cNvPr id="18" name="Slide Number Placeholder 5">
            <a:extLst>
              <a:ext uri="{FF2B5EF4-FFF2-40B4-BE49-F238E27FC236}">
                <a16:creationId xmlns:a16="http://schemas.microsoft.com/office/drawing/2014/main" id="{E7423D1D-736A-ADA4-A452-C26ACAE898B6}"/>
              </a:ext>
            </a:extLst>
          </p:cNvPr>
          <p:cNvSpPr>
            <a:spLocks noGrp="1"/>
          </p:cNvSpPr>
          <p:nvPr>
            <p:ph type="sldNum" sz="quarter" idx="4"/>
          </p:nvPr>
        </p:nvSpPr>
        <p:spPr>
          <a:xfrm>
            <a:off x="8676932" y="6474297"/>
            <a:ext cx="467068"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432EE96-E097-B8A5-4BD1-BA1A774F1547}"/>
              </a:ext>
            </a:extLst>
          </p:cNvPr>
          <p:cNvGrpSpPr/>
          <p:nvPr/>
        </p:nvGrpSpPr>
        <p:grpSpPr>
          <a:xfrm>
            <a:off x="672519" y="3144916"/>
            <a:ext cx="7886286" cy="3667668"/>
            <a:chOff x="5140856" y="6100517"/>
            <a:chExt cx="8874082" cy="5058246"/>
          </a:xfrm>
        </p:grpSpPr>
        <p:sp>
          <p:nvSpPr>
            <p:cNvPr id="20" name="TextBox 60">
              <a:extLst>
                <a:ext uri="{FF2B5EF4-FFF2-40B4-BE49-F238E27FC236}">
                  <a16:creationId xmlns:a16="http://schemas.microsoft.com/office/drawing/2014/main" id="{1F6253C2-6320-E27A-956C-5006F1AE93FF}"/>
                </a:ext>
              </a:extLst>
            </p:cNvPr>
            <p:cNvSpPr txBox="1"/>
            <p:nvPr/>
          </p:nvSpPr>
          <p:spPr>
            <a:xfrm rot="16200000">
              <a:off x="3103055" y="8138318"/>
              <a:ext cx="4387295" cy="311694"/>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Request Latency</a:t>
              </a:r>
              <a:endParaRPr kumimoji="0" lang="en-CH"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pSp>
          <p:nvGrpSpPr>
            <p:cNvPr id="23" name="Group 22">
              <a:extLst>
                <a:ext uri="{FF2B5EF4-FFF2-40B4-BE49-F238E27FC236}">
                  <a16:creationId xmlns:a16="http://schemas.microsoft.com/office/drawing/2014/main" id="{82B462C6-455B-104D-45E7-1CCC745D4320}"/>
                </a:ext>
              </a:extLst>
            </p:cNvPr>
            <p:cNvGrpSpPr/>
            <p:nvPr/>
          </p:nvGrpSpPr>
          <p:grpSpPr>
            <a:xfrm>
              <a:off x="5463218" y="8294164"/>
              <a:ext cx="8551720" cy="2470930"/>
              <a:chOff x="46429" y="-274526"/>
              <a:chExt cx="13083041" cy="3309257"/>
            </a:xfrm>
          </p:grpSpPr>
          <p:graphicFrame>
            <p:nvGraphicFramePr>
              <p:cNvPr id="34" name="Chart 33">
                <a:extLst>
                  <a:ext uri="{FF2B5EF4-FFF2-40B4-BE49-F238E27FC236}">
                    <a16:creationId xmlns:a16="http://schemas.microsoft.com/office/drawing/2014/main" id="{C39A2D2C-6000-6A3A-287B-1B15D485C55B}"/>
                  </a:ext>
                </a:extLst>
              </p:cNvPr>
              <p:cNvGraphicFramePr>
                <a:graphicFrameLocks/>
              </p:cNvGraphicFramePr>
              <p:nvPr/>
            </p:nvGraphicFramePr>
            <p:xfrm>
              <a:off x="46429" y="-274526"/>
              <a:ext cx="13083041" cy="3309257"/>
            </p:xfrm>
            <a:graphic>
              <a:graphicData uri="http://schemas.openxmlformats.org/drawingml/2006/chart">
                <c:chart xmlns:c="http://schemas.openxmlformats.org/drawingml/2006/chart" xmlns:r="http://schemas.openxmlformats.org/officeDocument/2006/relationships" r:id="rId3"/>
              </a:graphicData>
            </a:graphic>
          </p:graphicFrame>
          <p:cxnSp>
            <p:nvCxnSpPr>
              <p:cNvPr id="35" name="Straight Connector 34">
                <a:extLst>
                  <a:ext uri="{FF2B5EF4-FFF2-40B4-BE49-F238E27FC236}">
                    <a16:creationId xmlns:a16="http://schemas.microsoft.com/office/drawing/2014/main" id="{D3144698-A3D4-DDF4-65EB-B3899D76534F}"/>
                  </a:ext>
                </a:extLst>
              </p:cNvPr>
              <p:cNvCxnSpPr>
                <a:cxnSpLocks/>
              </p:cNvCxnSpPr>
              <p:nvPr/>
            </p:nvCxnSpPr>
            <p:spPr>
              <a:xfrm>
                <a:off x="12318218" y="-55452"/>
                <a:ext cx="0" cy="171327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7B36C3D-C05D-10CB-6292-358A92165DCD}"/>
                  </a:ext>
                </a:extLst>
              </p:cNvPr>
              <p:cNvSpPr/>
              <p:nvPr/>
            </p:nvSpPr>
            <p:spPr>
              <a:xfrm>
                <a:off x="12340205" y="-55452"/>
                <a:ext cx="731779" cy="1713270"/>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grpSp>
        <p:grpSp>
          <p:nvGrpSpPr>
            <p:cNvPr id="28" name="Group 27">
              <a:extLst>
                <a:ext uri="{FF2B5EF4-FFF2-40B4-BE49-F238E27FC236}">
                  <a16:creationId xmlns:a16="http://schemas.microsoft.com/office/drawing/2014/main" id="{DD3E4E87-2A92-77B7-CBAD-FB812BE3AE65}"/>
                </a:ext>
              </a:extLst>
            </p:cNvPr>
            <p:cNvGrpSpPr/>
            <p:nvPr/>
          </p:nvGrpSpPr>
          <p:grpSpPr>
            <a:xfrm>
              <a:off x="5695108" y="6136817"/>
              <a:ext cx="8319830" cy="1938586"/>
              <a:chOff x="212876" y="-64822"/>
              <a:chExt cx="12916592" cy="1333999"/>
            </a:xfrm>
          </p:grpSpPr>
          <p:graphicFrame>
            <p:nvGraphicFramePr>
              <p:cNvPr id="31" name="Chart 30">
                <a:extLst>
                  <a:ext uri="{FF2B5EF4-FFF2-40B4-BE49-F238E27FC236}">
                    <a16:creationId xmlns:a16="http://schemas.microsoft.com/office/drawing/2014/main" id="{D3A32921-4137-2032-A690-A16261ABDF88}"/>
                  </a:ext>
                </a:extLst>
              </p:cNvPr>
              <p:cNvGraphicFramePr>
                <a:graphicFrameLocks/>
              </p:cNvGraphicFramePr>
              <p:nvPr/>
            </p:nvGraphicFramePr>
            <p:xfrm>
              <a:off x="212876" y="-64822"/>
              <a:ext cx="12916592" cy="1333999"/>
            </p:xfrm>
            <a:graphic>
              <a:graphicData uri="http://schemas.openxmlformats.org/drawingml/2006/chart">
                <c:chart xmlns:c="http://schemas.openxmlformats.org/drawingml/2006/chart" xmlns:r="http://schemas.openxmlformats.org/officeDocument/2006/relationships" r:id="rId4"/>
              </a:graphicData>
            </a:graphic>
          </p:graphicFrame>
          <p:cxnSp>
            <p:nvCxnSpPr>
              <p:cNvPr id="32" name="Straight Connector 31">
                <a:extLst>
                  <a:ext uri="{FF2B5EF4-FFF2-40B4-BE49-F238E27FC236}">
                    <a16:creationId xmlns:a16="http://schemas.microsoft.com/office/drawing/2014/main" id="{6DC9022F-D1F9-3D5A-70BE-1F2BFF4D555E}"/>
                  </a:ext>
                </a:extLst>
              </p:cNvPr>
              <p:cNvCxnSpPr>
                <a:cxnSpLocks/>
              </p:cNvCxnSpPr>
              <p:nvPr/>
            </p:nvCxnSpPr>
            <p:spPr>
              <a:xfrm>
                <a:off x="12306214" y="179590"/>
                <a:ext cx="0" cy="9859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5C316A5-B95A-9CEA-1600-6A570947482E}"/>
                  </a:ext>
                </a:extLst>
              </p:cNvPr>
              <p:cNvSpPr/>
              <p:nvPr/>
            </p:nvSpPr>
            <p:spPr>
              <a:xfrm>
                <a:off x="12306214" y="179590"/>
                <a:ext cx="756703" cy="985953"/>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grpSp>
        <p:sp>
          <p:nvSpPr>
            <p:cNvPr id="29" name="TextBox 28">
              <a:extLst>
                <a:ext uri="{FF2B5EF4-FFF2-40B4-BE49-F238E27FC236}">
                  <a16:creationId xmlns:a16="http://schemas.microsoft.com/office/drawing/2014/main" id="{66A2D1BD-8B05-2A19-8C3A-6B2E730D368D}"/>
                </a:ext>
              </a:extLst>
            </p:cNvPr>
            <p:cNvSpPr txBox="1"/>
            <p:nvPr/>
          </p:nvSpPr>
          <p:spPr>
            <a:xfrm>
              <a:off x="7043655" y="7962471"/>
              <a:ext cx="5622736" cy="501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 Performance-Optimized HSS</a:t>
              </a:r>
            </a:p>
          </p:txBody>
        </p:sp>
        <p:sp>
          <p:nvSpPr>
            <p:cNvPr id="30" name="TextBox 29">
              <a:extLst>
                <a:ext uri="{FF2B5EF4-FFF2-40B4-BE49-F238E27FC236}">
                  <a16:creationId xmlns:a16="http://schemas.microsoft.com/office/drawing/2014/main" id="{3AD5A3B7-D6ED-D7AA-DAE5-4FDCCF727E8E}"/>
                </a:ext>
              </a:extLst>
            </p:cNvPr>
            <p:cNvSpPr txBox="1"/>
            <p:nvPr/>
          </p:nvSpPr>
          <p:spPr>
            <a:xfrm>
              <a:off x="6927709" y="10656897"/>
              <a:ext cx="5622736" cy="501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(b) Cost-Optimized HSS</a:t>
              </a:r>
            </a:p>
          </p:txBody>
        </p:sp>
      </p:grpSp>
      <p:sp>
        <p:nvSpPr>
          <p:cNvPr id="85" name="Arc 84">
            <a:extLst>
              <a:ext uri="{FF2B5EF4-FFF2-40B4-BE49-F238E27FC236}">
                <a16:creationId xmlns:a16="http://schemas.microsoft.com/office/drawing/2014/main" id="{F1FC9FB4-C348-F669-78EB-7E572E451F8A}"/>
              </a:ext>
            </a:extLst>
          </p:cNvPr>
          <p:cNvSpPr/>
          <p:nvPr/>
        </p:nvSpPr>
        <p:spPr>
          <a:xfrm rot="15896661">
            <a:off x="8072280" y="5183858"/>
            <a:ext cx="405914" cy="172252"/>
          </a:xfrm>
          <a:prstGeom prst="arc">
            <a:avLst>
              <a:gd name="adj1" fmla="val 12360271"/>
              <a:gd name="adj2" fmla="val 7469875"/>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F4125FE9-C5E6-6EE9-E6E0-28BD07598098}"/>
              </a:ext>
            </a:extLst>
          </p:cNvPr>
          <p:cNvSpPr/>
          <p:nvPr/>
        </p:nvSpPr>
        <p:spPr>
          <a:xfrm rot="15896661">
            <a:off x="8100159" y="3819273"/>
            <a:ext cx="405914" cy="172252"/>
          </a:xfrm>
          <a:prstGeom prst="arc">
            <a:avLst>
              <a:gd name="adj1" fmla="val 12360271"/>
              <a:gd name="adj2" fmla="val 4126868"/>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0E95350A-B6D0-6C56-1A58-5D6BF25565A8}"/>
              </a:ext>
            </a:extLst>
          </p:cNvPr>
          <p:cNvSpPr txBox="1"/>
          <p:nvPr/>
        </p:nvSpPr>
        <p:spPr>
          <a:xfrm>
            <a:off x="8016574" y="3346912"/>
            <a:ext cx="75778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-28%</a:t>
            </a:r>
          </a:p>
        </p:txBody>
      </p:sp>
      <p:sp>
        <p:nvSpPr>
          <p:cNvPr id="88" name="TextBox 87">
            <a:extLst>
              <a:ext uri="{FF2B5EF4-FFF2-40B4-BE49-F238E27FC236}">
                <a16:creationId xmlns:a16="http://schemas.microsoft.com/office/drawing/2014/main" id="{1E4F4F03-7E0C-0A51-B1D9-01D8A8D9615C}"/>
              </a:ext>
            </a:extLst>
          </p:cNvPr>
          <p:cNvSpPr txBox="1"/>
          <p:nvPr/>
        </p:nvSpPr>
        <p:spPr>
          <a:xfrm>
            <a:off x="8005880" y="4734546"/>
            <a:ext cx="75778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-12%</a:t>
            </a:r>
          </a:p>
        </p:txBody>
      </p:sp>
    </p:spTree>
    <p:extLst>
      <p:ext uri="{BB962C8B-B14F-4D97-AF65-F5344CB8AC3E}">
        <p14:creationId xmlns:p14="http://schemas.microsoft.com/office/powerpoint/2010/main" val="29181356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sp>
        <p:nvSpPr>
          <p:cNvPr id="12" name="TextBox 11">
            <a:extLst>
              <a:ext uri="{FF2B5EF4-FFF2-40B4-BE49-F238E27FC236}">
                <a16:creationId xmlns:a16="http://schemas.microsoft.com/office/drawing/2014/main" id="{AB14BC19-14CB-C74A-8F2C-9DB36EC9727C}"/>
              </a:ext>
            </a:extLst>
          </p:cNvPr>
          <p:cNvSpPr txBox="1"/>
          <p:nvPr/>
        </p:nvSpPr>
        <p:spPr>
          <a:xfrm>
            <a:off x="3772742" y="3906204"/>
            <a:ext cx="159851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Janus</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138544" y="4646361"/>
            <a:ext cx="6702402"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holistic data management technique that uses  </a:t>
            </a:r>
            <a:b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3000" b="0" i="1"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multi-agent online reinforcement learning</a:t>
            </a:r>
            <a:endParaRPr kumimoji="0" lang="en-US" sz="3000" b="1" i="1"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5CF0F5F5-213D-A341-A7B3-42238F9F4941}"/>
              </a:ext>
            </a:extLst>
          </p:cNvPr>
          <p:cNvSpPr txBox="1"/>
          <p:nvPr/>
        </p:nvSpPr>
        <p:spPr>
          <a:xfrm>
            <a:off x="2836025" y="6263552"/>
            <a:ext cx="356059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Janus is the god of beginnings, transitions and endings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/wiki/Janus</a:t>
            </a:r>
          </a:p>
        </p:txBody>
      </p:sp>
      <p:sp>
        <p:nvSpPr>
          <p:cNvPr id="9" name="Slide Number Placeholder 5">
            <a:extLst>
              <a:ext uri="{FF2B5EF4-FFF2-40B4-BE49-F238E27FC236}">
                <a16:creationId xmlns:a16="http://schemas.microsoft.com/office/drawing/2014/main" id="{884934FA-11A9-9C94-7BF6-491515A9E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4B8DB9F-16AA-E800-FD36-EE024851C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2356" y="935480"/>
            <a:ext cx="2534777" cy="3168472"/>
          </a:xfrm>
          <a:prstGeom prst="rect">
            <a:avLst/>
          </a:prstGeom>
        </p:spPr>
      </p:pic>
    </p:spTree>
    <p:extLst>
      <p:ext uri="{BB962C8B-B14F-4D97-AF65-F5344CB8AC3E}">
        <p14:creationId xmlns:p14="http://schemas.microsoft.com/office/powerpoint/2010/main" val="1002543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a:xfrm>
            <a:off x="0" y="132334"/>
            <a:ext cx="9144000" cy="606084"/>
          </a:xfrm>
        </p:spPr>
        <p:txBody>
          <a:bodyPr/>
          <a:lstStyle/>
          <a:p>
            <a:r>
              <a:rPr lang="en-US" dirty="0">
                <a:latin typeface="Cambria" panose="02040503050406030204" pitchFamily="18" charset="0"/>
              </a:rPr>
              <a:t>Formulating Data Management as RL</a:t>
            </a: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54892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A11CBA-4E5A-685C-6709-FCF3820FB6E1}"/>
              </a:ext>
            </a:extLst>
          </p:cNvPr>
          <p:cNvSpPr txBox="1"/>
          <p:nvPr/>
        </p:nvSpPr>
        <p:spPr>
          <a:xfrm>
            <a:off x="5420139" y="-27829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2" name="Slide Number Placeholder 5">
            <a:extLst>
              <a:ext uri="{FF2B5EF4-FFF2-40B4-BE49-F238E27FC236}">
                <a16:creationId xmlns:a16="http://schemas.microsoft.com/office/drawing/2014/main" id="{1A00DF3B-E228-1B78-9957-4CEB271DC18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5" name="Rounded Rectangle 4">
            <a:extLst>
              <a:ext uri="{FF2B5EF4-FFF2-40B4-BE49-F238E27FC236}">
                <a16:creationId xmlns:a16="http://schemas.microsoft.com/office/drawing/2014/main" id="{6340184A-1046-1F09-ED3E-16EE6D26D3D8}"/>
              </a:ext>
            </a:extLst>
          </p:cNvPr>
          <p:cNvSpPr/>
          <p:nvPr/>
        </p:nvSpPr>
        <p:spPr>
          <a:xfrm>
            <a:off x="5111261" y="1623952"/>
            <a:ext cx="1819153" cy="1321745"/>
          </a:xfrm>
          <a:prstGeom prst="roundRect">
            <a:avLst>
              <a:gd name="adj" fmla="val 6703"/>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Environment</a:t>
            </a:r>
          </a:p>
        </p:txBody>
      </p:sp>
      <p:sp>
        <p:nvSpPr>
          <p:cNvPr id="6" name="Oval 5">
            <a:extLst>
              <a:ext uri="{FF2B5EF4-FFF2-40B4-BE49-F238E27FC236}">
                <a16:creationId xmlns:a16="http://schemas.microsoft.com/office/drawing/2014/main" id="{149F6CF7-20DF-9C9E-420D-818F26742739}"/>
              </a:ext>
            </a:extLst>
          </p:cNvPr>
          <p:cNvSpPr/>
          <p:nvPr/>
        </p:nvSpPr>
        <p:spPr>
          <a:xfrm>
            <a:off x="2133599" y="1623952"/>
            <a:ext cx="1513357" cy="1311497"/>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Agent</a:t>
            </a:r>
          </a:p>
        </p:txBody>
      </p:sp>
      <p:cxnSp>
        <p:nvCxnSpPr>
          <p:cNvPr id="7" name="Straight Arrow Connector 6">
            <a:extLst>
              <a:ext uri="{FF2B5EF4-FFF2-40B4-BE49-F238E27FC236}">
                <a16:creationId xmlns:a16="http://schemas.microsoft.com/office/drawing/2014/main" id="{047D2A4B-3465-54A0-65D0-93075171D1F8}"/>
              </a:ext>
            </a:extLst>
          </p:cNvPr>
          <p:cNvCxnSpPr>
            <a:cxnSpLocks/>
            <a:stCxn id="6" idx="6"/>
            <a:endCxn id="5" idx="1"/>
          </p:cNvCxnSpPr>
          <p:nvPr/>
        </p:nvCxnSpPr>
        <p:spPr>
          <a:xfrm>
            <a:off x="3646956" y="2279701"/>
            <a:ext cx="1464305" cy="5124"/>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D65544-EADB-BBA7-D27D-550DFCBE1555}"/>
              </a:ext>
            </a:extLst>
          </p:cNvPr>
          <p:cNvSpPr txBox="1"/>
          <p:nvPr/>
        </p:nvSpPr>
        <p:spPr>
          <a:xfrm>
            <a:off x="3646956" y="1944280"/>
            <a:ext cx="128797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Action</a:t>
            </a: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a:t>
            </a:r>
            <a:r>
              <a:rPr kumimoji="0" lang="en-CH" sz="1400" b="1" i="0" u="none" strike="noStrike" kern="1200" cap="none" spc="0" normalizeH="0" baseline="-25000" noProof="0">
                <a:ln>
                  <a:noFill/>
                </a:ln>
                <a:solidFill>
                  <a:prstClr val="black"/>
                </a:solidFill>
                <a:effectLst/>
                <a:uLnTx/>
                <a:uFillTx/>
                <a:latin typeface="Georgia" panose="02040502050405020303" pitchFamily="18" charset="0"/>
                <a:ea typeface="+mn-ea"/>
                <a:cs typeface="Consolas" panose="020B0609020204030204" pitchFamily="49" charset="0"/>
              </a:rPr>
              <a:t>t</a:t>
            </a: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cxnSp>
        <p:nvCxnSpPr>
          <p:cNvPr id="9" name="Elbow Connector 8">
            <a:extLst>
              <a:ext uri="{FF2B5EF4-FFF2-40B4-BE49-F238E27FC236}">
                <a16:creationId xmlns:a16="http://schemas.microsoft.com/office/drawing/2014/main" id="{F9E17959-7D0B-AFF5-10AB-9D0B84952FEE}"/>
              </a:ext>
            </a:extLst>
          </p:cNvPr>
          <p:cNvCxnSpPr>
            <a:cxnSpLocks/>
          </p:cNvCxnSpPr>
          <p:nvPr/>
        </p:nvCxnSpPr>
        <p:spPr>
          <a:xfrm rot="5400000" flipH="1">
            <a:off x="4447043" y="1329335"/>
            <a:ext cx="34787" cy="3232728"/>
          </a:xfrm>
          <a:prstGeom prst="bentConnector4">
            <a:avLst>
              <a:gd name="adj1" fmla="val -1263739"/>
              <a:gd name="adj2" fmla="val 99897"/>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37133F-6615-3436-4E5F-55B617E8E3DA}"/>
              </a:ext>
            </a:extLst>
          </p:cNvPr>
          <p:cNvSpPr txBox="1"/>
          <p:nvPr/>
        </p:nvSpPr>
        <p:spPr>
          <a:xfrm>
            <a:off x="3363116" y="3092778"/>
            <a:ext cx="189739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Reward (r</a:t>
            </a:r>
            <a:r>
              <a:rPr kumimoji="0" lang="en-CH" sz="1400" b="1" i="0" u="none" strike="noStrike" kern="1200" cap="none" spc="0" normalizeH="0" baseline="-25000" noProof="0" dirty="0">
                <a:ln>
                  <a:noFill/>
                </a:ln>
                <a:solidFill>
                  <a:prstClr val="black"/>
                </a:solidFill>
                <a:effectLst/>
                <a:uLnTx/>
                <a:uFillTx/>
                <a:latin typeface="Georgia" panose="02040502050405020303" pitchFamily="18" charset="0"/>
                <a:ea typeface="+mn-ea"/>
                <a:cs typeface="Consolas" panose="020B0609020204030204" pitchFamily="49" charset="0"/>
              </a:rPr>
              <a:t>t+1</a:t>
            </a: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t>
            </a:r>
          </a:p>
        </p:txBody>
      </p:sp>
      <p:cxnSp>
        <p:nvCxnSpPr>
          <p:cNvPr id="11" name="Elbow Connector 10">
            <a:extLst>
              <a:ext uri="{FF2B5EF4-FFF2-40B4-BE49-F238E27FC236}">
                <a16:creationId xmlns:a16="http://schemas.microsoft.com/office/drawing/2014/main" id="{2877D62F-871A-2FEA-3836-62D7F3BD1249}"/>
              </a:ext>
            </a:extLst>
          </p:cNvPr>
          <p:cNvCxnSpPr>
            <a:cxnSpLocks/>
          </p:cNvCxnSpPr>
          <p:nvPr/>
        </p:nvCxnSpPr>
        <p:spPr>
          <a:xfrm rot="16200000" flipH="1" flipV="1">
            <a:off x="4476691" y="-22065"/>
            <a:ext cx="34793" cy="3292028"/>
          </a:xfrm>
          <a:prstGeom prst="bentConnector3">
            <a:avLst>
              <a:gd name="adj1" fmla="val -1113474"/>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A4AB66-0774-D559-AAA4-57FC627220E0}"/>
              </a:ext>
            </a:extLst>
          </p:cNvPr>
          <p:cNvSpPr txBox="1"/>
          <p:nvPr/>
        </p:nvSpPr>
        <p:spPr>
          <a:xfrm>
            <a:off x="3656334" y="1233932"/>
            <a:ext cx="13109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State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a:t>
            </a:r>
            <a:r>
              <a:rPr kumimoji="0" lang="en-CH" sz="1400" b="1" i="0" u="none" strike="noStrike" kern="1200" cap="none" spc="0" normalizeH="0" baseline="-25000" noProof="0">
                <a:ln>
                  <a:noFill/>
                </a:ln>
                <a:solidFill>
                  <a:prstClr val="black"/>
                </a:solidFill>
                <a:effectLst/>
                <a:uLnTx/>
                <a:uFillTx/>
                <a:latin typeface="Georgia" panose="02040502050405020303" pitchFamily="18" charset="0"/>
                <a:ea typeface="+mn-ea"/>
                <a:cs typeface="Consolas" panose="020B0609020204030204" pitchFamily="49" charset="0"/>
              </a:rPr>
              <a:t>t</a:t>
            </a: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t>
            </a:r>
          </a:p>
        </p:txBody>
      </p:sp>
      <p:cxnSp>
        <p:nvCxnSpPr>
          <p:cNvPr id="31" name="Elbow Connector 30">
            <a:extLst>
              <a:ext uri="{FF2B5EF4-FFF2-40B4-BE49-F238E27FC236}">
                <a16:creationId xmlns:a16="http://schemas.microsoft.com/office/drawing/2014/main" id="{1BAAF4CA-E5DE-1A49-B8E3-6B83B5FD9D04}"/>
              </a:ext>
            </a:extLst>
          </p:cNvPr>
          <p:cNvCxnSpPr>
            <a:cxnSpLocks/>
          </p:cNvCxnSpPr>
          <p:nvPr/>
        </p:nvCxnSpPr>
        <p:spPr>
          <a:xfrm rot="5400000" flipH="1">
            <a:off x="5933851" y="4619975"/>
            <a:ext cx="14533" cy="2455425"/>
          </a:xfrm>
          <a:prstGeom prst="bentConnector4">
            <a:avLst>
              <a:gd name="adj1" fmla="val -1736304"/>
              <a:gd name="adj2" fmla="val 100487"/>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AD6CA253-5964-2A40-9265-14AC3F87B8C6}"/>
              </a:ext>
            </a:extLst>
          </p:cNvPr>
          <p:cNvCxnSpPr>
            <a:cxnSpLocks/>
          </p:cNvCxnSpPr>
          <p:nvPr/>
        </p:nvCxnSpPr>
        <p:spPr>
          <a:xfrm rot="5400000" flipH="1" flipV="1">
            <a:off x="2909234" y="4674886"/>
            <a:ext cx="19163" cy="2336022"/>
          </a:xfrm>
          <a:prstGeom prst="bentConnector4">
            <a:avLst>
              <a:gd name="adj1" fmla="val -1306775"/>
              <a:gd name="adj2" fmla="val 99810"/>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5666DC7-0851-EE8B-FADB-38793E8B287F}"/>
              </a:ext>
            </a:extLst>
          </p:cNvPr>
          <p:cNvSpPr/>
          <p:nvPr/>
        </p:nvSpPr>
        <p:spPr>
          <a:xfrm>
            <a:off x="801388" y="4364726"/>
            <a:ext cx="1901309" cy="1497334"/>
          </a:xfrm>
          <a:prstGeom prst="ellipse">
            <a:avLst/>
          </a:prstGeom>
          <a:solidFill>
            <a:schemeClr val="bg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Data Placement Agent</a:t>
            </a:r>
          </a:p>
        </p:txBody>
      </p:sp>
      <p:cxnSp>
        <p:nvCxnSpPr>
          <p:cNvPr id="34" name="Straight Arrow Connector 33">
            <a:extLst>
              <a:ext uri="{FF2B5EF4-FFF2-40B4-BE49-F238E27FC236}">
                <a16:creationId xmlns:a16="http://schemas.microsoft.com/office/drawing/2014/main" id="{38F1C8E4-AB1E-309F-ABD8-0BA586BA591C}"/>
              </a:ext>
            </a:extLst>
          </p:cNvPr>
          <p:cNvCxnSpPr>
            <a:cxnSpLocks/>
            <a:stCxn id="33" idx="6"/>
            <a:endCxn id="49" idx="1"/>
          </p:cNvCxnSpPr>
          <p:nvPr/>
        </p:nvCxnSpPr>
        <p:spPr>
          <a:xfrm flipV="1">
            <a:off x="2702697" y="5103811"/>
            <a:ext cx="883361" cy="958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44DDA06-CBDE-5458-E769-174503699338}"/>
              </a:ext>
            </a:extLst>
          </p:cNvPr>
          <p:cNvSpPr txBox="1"/>
          <p:nvPr/>
        </p:nvSpPr>
        <p:spPr>
          <a:xfrm>
            <a:off x="2552523" y="4676992"/>
            <a:ext cx="11889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Action</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36" name="TextBox 35">
            <a:extLst>
              <a:ext uri="{FF2B5EF4-FFF2-40B4-BE49-F238E27FC236}">
                <a16:creationId xmlns:a16="http://schemas.microsoft.com/office/drawing/2014/main" id="{D58F7164-A052-0994-F594-F567A27EAD6A}"/>
              </a:ext>
            </a:extLst>
          </p:cNvPr>
          <p:cNvSpPr txBox="1"/>
          <p:nvPr/>
        </p:nvSpPr>
        <p:spPr>
          <a:xfrm>
            <a:off x="2187175" y="6150692"/>
            <a:ext cx="17515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Reward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Immediate</a:t>
            </a: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37" name="TextBox 36">
            <a:extLst>
              <a:ext uri="{FF2B5EF4-FFF2-40B4-BE49-F238E27FC236}">
                <a16:creationId xmlns:a16="http://schemas.microsoft.com/office/drawing/2014/main" id="{61664C17-2A97-2C6B-4CF2-81BB0F435E48}"/>
              </a:ext>
            </a:extLst>
          </p:cNvPr>
          <p:cNvSpPr txBox="1"/>
          <p:nvPr/>
        </p:nvSpPr>
        <p:spPr>
          <a:xfrm>
            <a:off x="2313731" y="4041396"/>
            <a:ext cx="121016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State</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38" name="Oval 37">
            <a:extLst>
              <a:ext uri="{FF2B5EF4-FFF2-40B4-BE49-F238E27FC236}">
                <a16:creationId xmlns:a16="http://schemas.microsoft.com/office/drawing/2014/main" id="{9116C072-8676-1BD1-3DC1-F7B0FE8EC20D}"/>
              </a:ext>
            </a:extLst>
          </p:cNvPr>
          <p:cNvSpPr/>
          <p:nvPr/>
        </p:nvSpPr>
        <p:spPr>
          <a:xfrm>
            <a:off x="6226175" y="4345563"/>
            <a:ext cx="1901309" cy="1497334"/>
          </a:xfrm>
          <a:prstGeom prst="ellipse">
            <a:avLst/>
          </a:prstGeom>
          <a:solidFill>
            <a:schemeClr val="bg2"/>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Data Migration Agent</a:t>
            </a:r>
          </a:p>
        </p:txBody>
      </p:sp>
      <p:cxnSp>
        <p:nvCxnSpPr>
          <p:cNvPr id="39" name="Straight Arrow Connector 38">
            <a:extLst>
              <a:ext uri="{FF2B5EF4-FFF2-40B4-BE49-F238E27FC236}">
                <a16:creationId xmlns:a16="http://schemas.microsoft.com/office/drawing/2014/main" id="{4F9FA57F-335B-2E7E-0AC8-330AAC4B2D0E}"/>
              </a:ext>
            </a:extLst>
          </p:cNvPr>
          <p:cNvCxnSpPr>
            <a:cxnSpLocks/>
            <a:stCxn id="38" idx="2"/>
          </p:cNvCxnSpPr>
          <p:nvPr/>
        </p:nvCxnSpPr>
        <p:spPr>
          <a:xfrm flipH="1">
            <a:off x="5337576" y="5094230"/>
            <a:ext cx="888599"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31A4DFC-3A23-677A-FA12-B2F525763919}"/>
              </a:ext>
            </a:extLst>
          </p:cNvPr>
          <p:cNvSpPr txBox="1"/>
          <p:nvPr/>
        </p:nvSpPr>
        <p:spPr>
          <a:xfrm>
            <a:off x="5224849" y="4700232"/>
            <a:ext cx="11889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Action</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cxnSp>
        <p:nvCxnSpPr>
          <p:cNvPr id="46" name="Elbow Connector 45">
            <a:extLst>
              <a:ext uri="{FF2B5EF4-FFF2-40B4-BE49-F238E27FC236}">
                <a16:creationId xmlns:a16="http://schemas.microsoft.com/office/drawing/2014/main" id="{1DB67F55-FF5C-7D01-E0B9-EE6F3ABF336C}"/>
              </a:ext>
            </a:extLst>
          </p:cNvPr>
          <p:cNvCxnSpPr>
            <a:cxnSpLocks/>
          </p:cNvCxnSpPr>
          <p:nvPr/>
        </p:nvCxnSpPr>
        <p:spPr>
          <a:xfrm flipV="1">
            <a:off x="4787037" y="4363165"/>
            <a:ext cx="2308161" cy="1560"/>
          </a:xfrm>
          <a:prstGeom prst="bentConnector4">
            <a:avLst>
              <a:gd name="adj1" fmla="val -638"/>
              <a:gd name="adj2" fmla="val 21979836"/>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EA9F6CA0-FD62-961D-4DAC-A4665EB0B1A4}"/>
              </a:ext>
            </a:extLst>
          </p:cNvPr>
          <p:cNvCxnSpPr>
            <a:cxnSpLocks/>
          </p:cNvCxnSpPr>
          <p:nvPr/>
        </p:nvCxnSpPr>
        <p:spPr>
          <a:xfrm rot="5400000" flipH="1" flipV="1">
            <a:off x="2889876" y="3191604"/>
            <a:ext cx="19163" cy="2336022"/>
          </a:xfrm>
          <a:prstGeom prst="bentConnector4">
            <a:avLst>
              <a:gd name="adj1" fmla="val 1813858"/>
              <a:gd name="adj2" fmla="val 99810"/>
            </a:avLst>
          </a:prstGeom>
          <a:ln w="5080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DA30ECF1-292B-DB2B-AEB0-1D33A20CBCCF}"/>
              </a:ext>
            </a:extLst>
          </p:cNvPr>
          <p:cNvSpPr/>
          <p:nvPr/>
        </p:nvSpPr>
        <p:spPr>
          <a:xfrm>
            <a:off x="3586059" y="4364726"/>
            <a:ext cx="1751517" cy="1478172"/>
          </a:xfrm>
          <a:prstGeom prst="roundRect">
            <a:avLst>
              <a:gd name="adj" fmla="val 6703"/>
            </a:avLst>
          </a:prstGeom>
          <a:solidFill>
            <a:schemeClr val="bg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Environment</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50" name="TextBox 49">
            <a:extLst>
              <a:ext uri="{FF2B5EF4-FFF2-40B4-BE49-F238E27FC236}">
                <a16:creationId xmlns:a16="http://schemas.microsoft.com/office/drawing/2014/main" id="{6D7BC863-1955-5F43-7312-553546AFE4A8}"/>
              </a:ext>
            </a:extLst>
          </p:cNvPr>
          <p:cNvSpPr txBox="1"/>
          <p:nvPr/>
        </p:nvSpPr>
        <p:spPr>
          <a:xfrm>
            <a:off x="5224849" y="6147630"/>
            <a:ext cx="17515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Reward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Delayed</a:t>
            </a: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51" name="TextBox 50">
            <a:extLst>
              <a:ext uri="{FF2B5EF4-FFF2-40B4-BE49-F238E27FC236}">
                <a16:creationId xmlns:a16="http://schemas.microsoft.com/office/drawing/2014/main" id="{3000AD80-65A0-58FA-CC72-46C59A267025}"/>
              </a:ext>
            </a:extLst>
          </p:cNvPr>
          <p:cNvSpPr txBox="1"/>
          <p:nvPr/>
        </p:nvSpPr>
        <p:spPr>
          <a:xfrm>
            <a:off x="5495523" y="4026503"/>
            <a:ext cx="121016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State</a:t>
            </a: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Tree>
    <p:extLst>
      <p:ext uri="{BB962C8B-B14F-4D97-AF65-F5344CB8AC3E}">
        <p14:creationId xmlns:p14="http://schemas.microsoft.com/office/powerpoint/2010/main" val="42846549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357F-51B5-BB38-4E15-A6DCACB0B4C8}"/>
              </a:ext>
            </a:extLst>
          </p:cNvPr>
          <p:cNvSpPr>
            <a:spLocks noGrp="1"/>
          </p:cNvSpPr>
          <p:nvPr>
            <p:ph type="title"/>
          </p:nvPr>
        </p:nvSpPr>
        <p:spPr/>
        <p:txBody>
          <a:bodyPr/>
          <a:lstStyle/>
          <a:p>
            <a:r>
              <a:rPr lang="en-CH" dirty="0"/>
              <a:t>Janus: Design</a:t>
            </a:r>
          </a:p>
        </p:txBody>
      </p:sp>
      <p:cxnSp>
        <p:nvCxnSpPr>
          <p:cNvPr id="6" name="Straight Arrow Connector 5">
            <a:extLst>
              <a:ext uri="{FF2B5EF4-FFF2-40B4-BE49-F238E27FC236}">
                <a16:creationId xmlns:a16="http://schemas.microsoft.com/office/drawing/2014/main" id="{74DB0505-C7C6-11A4-0A99-36652AA17FDF}"/>
              </a:ext>
            </a:extLst>
          </p:cNvPr>
          <p:cNvCxnSpPr>
            <a:cxnSpLocks/>
            <a:endCxn id="37" idx="1"/>
          </p:cNvCxnSpPr>
          <p:nvPr/>
        </p:nvCxnSpPr>
        <p:spPr>
          <a:xfrm>
            <a:off x="1281850" y="1881751"/>
            <a:ext cx="1436950" cy="10576"/>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71BF04-1179-D8C3-B99B-DCBAA0BC0218}"/>
              </a:ext>
            </a:extLst>
          </p:cNvPr>
          <p:cNvCxnSpPr>
            <a:cxnSpLocks/>
          </p:cNvCxnSpPr>
          <p:nvPr/>
        </p:nvCxnSpPr>
        <p:spPr>
          <a:xfrm>
            <a:off x="5528150" y="1960308"/>
            <a:ext cx="1135105"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AAC975-BD3C-18A0-35BF-03B254481BA6}"/>
              </a:ext>
            </a:extLst>
          </p:cNvPr>
          <p:cNvSpPr txBox="1"/>
          <p:nvPr/>
        </p:nvSpPr>
        <p:spPr>
          <a:xfrm>
            <a:off x="124699" y="1391006"/>
            <a:ext cx="163196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I/O Request from Application</a:t>
            </a:r>
          </a:p>
        </p:txBody>
      </p:sp>
      <p:sp>
        <p:nvSpPr>
          <p:cNvPr id="9" name="TextBox 8">
            <a:extLst>
              <a:ext uri="{FF2B5EF4-FFF2-40B4-BE49-F238E27FC236}">
                <a16:creationId xmlns:a16="http://schemas.microsoft.com/office/drawing/2014/main" id="{7685E0C1-C073-6893-57DD-FBD0A694F379}"/>
              </a:ext>
            </a:extLst>
          </p:cNvPr>
          <p:cNvSpPr txBox="1"/>
          <p:nvPr/>
        </p:nvSpPr>
        <p:spPr>
          <a:xfrm>
            <a:off x="6601054" y="1576753"/>
            <a:ext cx="23518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Placement </a:t>
            </a: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in </a:t>
            </a:r>
            <a:b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Fast </a:t>
            </a: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or Slow Device in HSS</a:t>
            </a:r>
          </a:p>
        </p:txBody>
      </p:sp>
      <p:grpSp>
        <p:nvGrpSpPr>
          <p:cNvPr id="10" name="Group 9">
            <a:extLst>
              <a:ext uri="{FF2B5EF4-FFF2-40B4-BE49-F238E27FC236}">
                <a16:creationId xmlns:a16="http://schemas.microsoft.com/office/drawing/2014/main" id="{F05108B6-3B89-E96E-39B9-ADAB901E9A9C}"/>
              </a:ext>
            </a:extLst>
          </p:cNvPr>
          <p:cNvGrpSpPr/>
          <p:nvPr/>
        </p:nvGrpSpPr>
        <p:grpSpPr>
          <a:xfrm>
            <a:off x="875852" y="2824077"/>
            <a:ext cx="2560265" cy="1477254"/>
            <a:chOff x="916156" y="8269919"/>
            <a:chExt cx="2866139" cy="1447124"/>
          </a:xfrm>
        </p:grpSpPr>
        <p:sp>
          <p:nvSpPr>
            <p:cNvPr id="68" name="Rounded Rectangle 67">
              <a:extLst>
                <a:ext uri="{FF2B5EF4-FFF2-40B4-BE49-F238E27FC236}">
                  <a16:creationId xmlns:a16="http://schemas.microsoft.com/office/drawing/2014/main" id="{47937C49-6B5B-DECA-4F34-6C31E86BCE2E}"/>
                </a:ext>
              </a:extLst>
            </p:cNvPr>
            <p:cNvSpPr/>
            <p:nvPr/>
          </p:nvSpPr>
          <p:spPr>
            <a:xfrm>
              <a:off x="916156" y="8269919"/>
              <a:ext cx="2866139" cy="1447124"/>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Hybrid Storage System</a:t>
              </a:r>
            </a:p>
          </p:txBody>
        </p:sp>
        <p:sp>
          <p:nvSpPr>
            <p:cNvPr id="69" name="Rounded Rectangle 68">
              <a:extLst>
                <a:ext uri="{FF2B5EF4-FFF2-40B4-BE49-F238E27FC236}">
                  <a16:creationId xmlns:a16="http://schemas.microsoft.com/office/drawing/2014/main" id="{4AD7429F-D77B-134A-A4D5-6E14E93373CC}"/>
                </a:ext>
              </a:extLst>
            </p:cNvPr>
            <p:cNvSpPr/>
            <p:nvPr/>
          </p:nvSpPr>
          <p:spPr>
            <a:xfrm>
              <a:off x="1007707" y="8332840"/>
              <a:ext cx="942109" cy="823767"/>
            </a:xfrm>
            <a:prstGeom prst="roundRect">
              <a:avLst/>
            </a:prstGeom>
            <a:solidFill>
              <a:schemeClr val="accent3">
                <a:lumMod val="40000"/>
                <a:lumOff val="6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Fast</a:t>
              </a:r>
              <a:b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Device</a:t>
              </a:r>
            </a:p>
          </p:txBody>
        </p:sp>
        <p:sp>
          <p:nvSpPr>
            <p:cNvPr id="70" name="Rounded Rectangle 69">
              <a:extLst>
                <a:ext uri="{FF2B5EF4-FFF2-40B4-BE49-F238E27FC236}">
                  <a16:creationId xmlns:a16="http://schemas.microsoft.com/office/drawing/2014/main" id="{4D3C13BB-5548-7C2B-A0A2-C5DB650AD5DF}"/>
                </a:ext>
              </a:extLst>
            </p:cNvPr>
            <p:cNvSpPr/>
            <p:nvPr/>
          </p:nvSpPr>
          <p:spPr>
            <a:xfrm>
              <a:off x="2094757" y="8332840"/>
              <a:ext cx="1576702" cy="823767"/>
            </a:xfrm>
            <a:prstGeom prst="roundRect">
              <a:avLst/>
            </a:prstGeom>
            <a:solidFill>
              <a:schemeClr val="accent5">
                <a:lumMod val="40000"/>
                <a:lumOff val="6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Slow</a:t>
              </a:r>
              <a:b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Device</a:t>
              </a:r>
            </a:p>
          </p:txBody>
        </p:sp>
      </p:grpSp>
      <p:cxnSp>
        <p:nvCxnSpPr>
          <p:cNvPr id="11" name="Elbow Connector 10">
            <a:extLst>
              <a:ext uri="{FF2B5EF4-FFF2-40B4-BE49-F238E27FC236}">
                <a16:creationId xmlns:a16="http://schemas.microsoft.com/office/drawing/2014/main" id="{F3A809C4-679D-DE57-08B8-955C73919053}"/>
              </a:ext>
            </a:extLst>
          </p:cNvPr>
          <p:cNvCxnSpPr>
            <a:cxnSpLocks/>
            <a:stCxn id="68" idx="2"/>
            <a:endCxn id="34" idx="1"/>
          </p:cNvCxnSpPr>
          <p:nvPr/>
        </p:nvCxnSpPr>
        <p:spPr>
          <a:xfrm rot="16200000" flipH="1">
            <a:off x="1917208" y="4540108"/>
            <a:ext cx="1035325" cy="557770"/>
          </a:xfrm>
          <a:prstGeom prst="bentConnector2">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0091A7-ACB1-BE25-CD83-BD7DB86526F1}"/>
              </a:ext>
            </a:extLst>
          </p:cNvPr>
          <p:cNvSpPr txBox="1"/>
          <p:nvPr/>
        </p:nvSpPr>
        <p:spPr>
          <a:xfrm>
            <a:off x="169011" y="4343610"/>
            <a:ext cx="194227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Data previously </a:t>
            </a: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stored in HSS</a:t>
            </a:r>
          </a:p>
        </p:txBody>
      </p:sp>
      <p:sp>
        <p:nvSpPr>
          <p:cNvPr id="13" name="TextBox 12">
            <a:extLst>
              <a:ext uri="{FF2B5EF4-FFF2-40B4-BE49-F238E27FC236}">
                <a16:creationId xmlns:a16="http://schemas.microsoft.com/office/drawing/2014/main" id="{DA113F08-1ED5-45F2-3093-2690231CD75F}"/>
              </a:ext>
            </a:extLst>
          </p:cNvPr>
          <p:cNvSpPr txBox="1"/>
          <p:nvPr/>
        </p:nvSpPr>
        <p:spPr>
          <a:xfrm>
            <a:off x="5560193" y="5480977"/>
            <a:ext cx="225844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Candidate pages to migrate</a:t>
            </a:r>
          </a:p>
        </p:txBody>
      </p:sp>
      <p:sp>
        <p:nvSpPr>
          <p:cNvPr id="14" name="TextBox 13">
            <a:extLst>
              <a:ext uri="{FF2B5EF4-FFF2-40B4-BE49-F238E27FC236}">
                <a16:creationId xmlns:a16="http://schemas.microsoft.com/office/drawing/2014/main" id="{72E09842-5C4C-1F77-9305-CE44E4CE6426}"/>
              </a:ext>
            </a:extLst>
          </p:cNvPr>
          <p:cNvSpPr txBox="1"/>
          <p:nvPr/>
        </p:nvSpPr>
        <p:spPr>
          <a:xfrm>
            <a:off x="6501923" y="4750458"/>
            <a:ext cx="1986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Migration Queue</a:t>
            </a:r>
          </a:p>
        </p:txBody>
      </p:sp>
      <p:cxnSp>
        <p:nvCxnSpPr>
          <p:cNvPr id="15" name="Straight Arrow Connector 14">
            <a:extLst>
              <a:ext uri="{FF2B5EF4-FFF2-40B4-BE49-F238E27FC236}">
                <a16:creationId xmlns:a16="http://schemas.microsoft.com/office/drawing/2014/main" id="{30DC0AB4-D1A8-E1FB-7D44-BCC4E9AEF20F}"/>
              </a:ext>
            </a:extLst>
          </p:cNvPr>
          <p:cNvCxnSpPr>
            <a:cxnSpLocks/>
          </p:cNvCxnSpPr>
          <p:nvPr/>
        </p:nvCxnSpPr>
        <p:spPr>
          <a:xfrm>
            <a:off x="5542804" y="5300380"/>
            <a:ext cx="779684"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2038712-562B-E32A-4A0B-BEA4CCE6FCC7}"/>
              </a:ext>
            </a:extLst>
          </p:cNvPr>
          <p:cNvGrpSpPr/>
          <p:nvPr/>
        </p:nvGrpSpPr>
        <p:grpSpPr>
          <a:xfrm>
            <a:off x="6350574" y="5078479"/>
            <a:ext cx="2289559" cy="391090"/>
            <a:chOff x="6904901" y="10446328"/>
            <a:chExt cx="2563091" cy="383113"/>
          </a:xfrm>
        </p:grpSpPr>
        <p:sp>
          <p:nvSpPr>
            <p:cNvPr id="40" name="Rectangle 39">
              <a:extLst>
                <a:ext uri="{FF2B5EF4-FFF2-40B4-BE49-F238E27FC236}">
                  <a16:creationId xmlns:a16="http://schemas.microsoft.com/office/drawing/2014/main" id="{B7CF7F6D-A8CB-B5EC-F310-2D0E295FD647}"/>
                </a:ext>
              </a:extLst>
            </p:cNvPr>
            <p:cNvSpPr/>
            <p:nvPr/>
          </p:nvSpPr>
          <p:spPr>
            <a:xfrm>
              <a:off x="6904901" y="10446328"/>
              <a:ext cx="2563091" cy="371666"/>
            </a:xfrm>
            <a:prstGeom prst="rect">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cxnSp>
          <p:nvCxnSpPr>
            <p:cNvPr id="41" name="Straight Connector 40">
              <a:extLst>
                <a:ext uri="{FF2B5EF4-FFF2-40B4-BE49-F238E27FC236}">
                  <a16:creationId xmlns:a16="http://schemas.microsoft.com/office/drawing/2014/main" id="{241BE8D8-0789-532A-4718-01E067DBD2E9}"/>
                </a:ext>
              </a:extLst>
            </p:cNvPr>
            <p:cNvCxnSpPr/>
            <p:nvPr/>
          </p:nvCxnSpPr>
          <p:spPr>
            <a:xfrm>
              <a:off x="7269738" y="10446328"/>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852C1C-ABCE-559D-382D-18B2BBFA81DF}"/>
                </a:ext>
              </a:extLst>
            </p:cNvPr>
            <p:cNvCxnSpPr/>
            <p:nvPr/>
          </p:nvCxnSpPr>
          <p:spPr>
            <a:xfrm>
              <a:off x="7657666" y="10446328"/>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47875B-AB32-F7DA-BDDE-E5E979CA0EF2}"/>
                </a:ext>
              </a:extLst>
            </p:cNvPr>
            <p:cNvCxnSpPr/>
            <p:nvPr/>
          </p:nvCxnSpPr>
          <p:spPr>
            <a:xfrm>
              <a:off x="8018424" y="10446328"/>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03584BE-1970-9018-59A8-58EDD050ABA0}"/>
                </a:ext>
              </a:extLst>
            </p:cNvPr>
            <p:cNvCxnSpPr/>
            <p:nvPr/>
          </p:nvCxnSpPr>
          <p:spPr>
            <a:xfrm>
              <a:off x="8337078" y="10452052"/>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53B14A-DF80-D627-F938-002BF32FF118}"/>
                </a:ext>
              </a:extLst>
            </p:cNvPr>
            <p:cNvCxnSpPr/>
            <p:nvPr/>
          </p:nvCxnSpPr>
          <p:spPr>
            <a:xfrm>
              <a:off x="8683442" y="10457776"/>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7698783-3D96-0DCA-9BBE-3595B838CAB4}"/>
                </a:ext>
              </a:extLst>
            </p:cNvPr>
            <p:cNvCxnSpPr/>
            <p:nvPr/>
          </p:nvCxnSpPr>
          <p:spPr>
            <a:xfrm>
              <a:off x="9071369" y="10457776"/>
              <a:ext cx="0" cy="3716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4E99D11B-A6C1-2B54-87E4-071E0DF08706}"/>
              </a:ext>
            </a:extLst>
          </p:cNvPr>
          <p:cNvCxnSpPr>
            <a:cxnSpLocks/>
            <a:stCxn id="37" idx="2"/>
            <a:endCxn id="34" idx="0"/>
          </p:cNvCxnSpPr>
          <p:nvPr/>
        </p:nvCxnSpPr>
        <p:spPr>
          <a:xfrm flipH="1">
            <a:off x="4118431" y="2617160"/>
            <a:ext cx="5044" cy="1994661"/>
          </a:xfrm>
          <a:prstGeom prst="straightConnector1">
            <a:avLst/>
          </a:prstGeom>
          <a:ln w="508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2AC982-64D3-47E6-F34C-E01B43F4C841}"/>
              </a:ext>
            </a:extLst>
          </p:cNvPr>
          <p:cNvSpPr txBox="1"/>
          <p:nvPr/>
        </p:nvSpPr>
        <p:spPr>
          <a:xfrm>
            <a:off x="3969169" y="3079068"/>
            <a:ext cx="206299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Coordination between </a:t>
            </a: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the agents</a:t>
            </a: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(implicit)</a:t>
            </a: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19" name="Rounded Rectangle 18">
            <a:extLst>
              <a:ext uri="{FF2B5EF4-FFF2-40B4-BE49-F238E27FC236}">
                <a16:creationId xmlns:a16="http://schemas.microsoft.com/office/drawing/2014/main" id="{B26951DF-B28F-BFC1-7AD6-2E279265B4ED}"/>
              </a:ext>
            </a:extLst>
          </p:cNvPr>
          <p:cNvSpPr/>
          <p:nvPr/>
        </p:nvSpPr>
        <p:spPr>
          <a:xfrm>
            <a:off x="188495" y="1048215"/>
            <a:ext cx="8830806" cy="5218771"/>
          </a:xfrm>
          <a:prstGeom prst="roundRect">
            <a:avLst>
              <a:gd name="adj" fmla="val 4979"/>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0" name="TextBox 19">
            <a:extLst>
              <a:ext uri="{FF2B5EF4-FFF2-40B4-BE49-F238E27FC236}">
                <a16:creationId xmlns:a16="http://schemas.microsoft.com/office/drawing/2014/main" id="{E2F2FB3F-92EA-C01C-4616-6513D4C80748}"/>
              </a:ext>
            </a:extLst>
          </p:cNvPr>
          <p:cNvSpPr txBox="1"/>
          <p:nvPr/>
        </p:nvSpPr>
        <p:spPr>
          <a:xfrm>
            <a:off x="7618754" y="1068781"/>
            <a:ext cx="133416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00000"/>
                </a:solidFill>
                <a:effectLst/>
                <a:uLnTx/>
                <a:uFillTx/>
                <a:latin typeface="Georgia" panose="02040502050405020303" pitchFamily="18" charset="0"/>
                <a:ea typeface="+mn-ea"/>
                <a:cs typeface="Consolas" panose="020B0609020204030204" pitchFamily="49" charset="0"/>
              </a:rPr>
              <a:t>Janus</a:t>
            </a:r>
          </a:p>
        </p:txBody>
      </p:sp>
      <p:grpSp>
        <p:nvGrpSpPr>
          <p:cNvPr id="21" name="Group 20">
            <a:extLst>
              <a:ext uri="{FF2B5EF4-FFF2-40B4-BE49-F238E27FC236}">
                <a16:creationId xmlns:a16="http://schemas.microsoft.com/office/drawing/2014/main" id="{896C86F3-C420-31A9-8F19-F47767536D83}"/>
              </a:ext>
            </a:extLst>
          </p:cNvPr>
          <p:cNvGrpSpPr/>
          <p:nvPr/>
        </p:nvGrpSpPr>
        <p:grpSpPr>
          <a:xfrm>
            <a:off x="2718800" y="1167493"/>
            <a:ext cx="2809350" cy="1449668"/>
            <a:chOff x="2854041" y="6753172"/>
            <a:chExt cx="3144982" cy="1420100"/>
          </a:xfrm>
        </p:grpSpPr>
        <p:sp>
          <p:nvSpPr>
            <p:cNvPr id="37" name="Rounded Rectangle 36">
              <a:extLst>
                <a:ext uri="{FF2B5EF4-FFF2-40B4-BE49-F238E27FC236}">
                  <a16:creationId xmlns:a16="http://schemas.microsoft.com/office/drawing/2014/main" id="{082E17DC-12F6-7BDB-FCDD-7CC573D7B1E4}"/>
                </a:ext>
              </a:extLst>
            </p:cNvPr>
            <p:cNvSpPr/>
            <p:nvPr/>
          </p:nvSpPr>
          <p:spPr>
            <a:xfrm>
              <a:off x="2854041" y="6753172"/>
              <a:ext cx="3144982" cy="1420100"/>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Data </a:t>
              </a: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Placement Agent</a:t>
              </a: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38" name="Rectangle 37">
              <a:extLst>
                <a:ext uri="{FF2B5EF4-FFF2-40B4-BE49-F238E27FC236}">
                  <a16:creationId xmlns:a16="http://schemas.microsoft.com/office/drawing/2014/main" id="{C585F0FB-9838-8192-7F1B-7EED31073DAF}"/>
                </a:ext>
              </a:extLst>
            </p:cNvPr>
            <p:cNvSpPr/>
            <p:nvPr/>
          </p:nvSpPr>
          <p:spPr>
            <a:xfrm>
              <a:off x="3240930" y="6834435"/>
              <a:ext cx="2177241" cy="392980"/>
            </a:xfrm>
            <a:prstGeom prst="rect">
              <a:avLst/>
            </a:prstGeom>
            <a:solidFill>
              <a:srgbClr val="D6D6D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Training Thread</a:t>
              </a:r>
            </a:p>
          </p:txBody>
        </p:sp>
        <p:sp>
          <p:nvSpPr>
            <p:cNvPr id="39" name="Rectangle 38">
              <a:extLst>
                <a:ext uri="{FF2B5EF4-FFF2-40B4-BE49-F238E27FC236}">
                  <a16:creationId xmlns:a16="http://schemas.microsoft.com/office/drawing/2014/main" id="{F4AD2583-7555-F41C-2289-617A98647C48}"/>
                </a:ext>
              </a:extLst>
            </p:cNvPr>
            <p:cNvSpPr/>
            <p:nvPr/>
          </p:nvSpPr>
          <p:spPr>
            <a:xfrm>
              <a:off x="3196036" y="7314116"/>
              <a:ext cx="2324352" cy="392980"/>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Inference Thread</a:t>
              </a:r>
            </a:p>
          </p:txBody>
        </p:sp>
      </p:grpSp>
      <p:grpSp>
        <p:nvGrpSpPr>
          <p:cNvPr id="22" name="Group 21">
            <a:extLst>
              <a:ext uri="{FF2B5EF4-FFF2-40B4-BE49-F238E27FC236}">
                <a16:creationId xmlns:a16="http://schemas.microsoft.com/office/drawing/2014/main" id="{B8972AE8-3B2C-21BB-F3DF-94B024018774}"/>
              </a:ext>
            </a:extLst>
          </p:cNvPr>
          <p:cNvGrpSpPr/>
          <p:nvPr/>
        </p:nvGrpSpPr>
        <p:grpSpPr>
          <a:xfrm>
            <a:off x="2713756" y="4611822"/>
            <a:ext cx="2809350" cy="1449668"/>
            <a:chOff x="2854041" y="6753172"/>
            <a:chExt cx="3144982" cy="1420100"/>
          </a:xfrm>
        </p:grpSpPr>
        <p:sp>
          <p:nvSpPr>
            <p:cNvPr id="34" name="Rounded Rectangle 33">
              <a:extLst>
                <a:ext uri="{FF2B5EF4-FFF2-40B4-BE49-F238E27FC236}">
                  <a16:creationId xmlns:a16="http://schemas.microsoft.com/office/drawing/2014/main" id="{E4125B92-116E-9B11-8371-301C0BFA6455}"/>
                </a:ext>
              </a:extLst>
            </p:cNvPr>
            <p:cNvSpPr/>
            <p:nvPr/>
          </p:nvSpPr>
          <p:spPr>
            <a:xfrm>
              <a:off x="2854041" y="6753172"/>
              <a:ext cx="3144982" cy="1420100"/>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Data </a:t>
              </a:r>
              <a:r>
                <a:rPr kumimoji="0" lang="en-CH" sz="16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rPr>
                <a:t>Migration Agent</a:t>
              </a:r>
              <a:endPar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sp>
          <p:nvSpPr>
            <p:cNvPr id="35" name="Rectangle 34">
              <a:extLst>
                <a:ext uri="{FF2B5EF4-FFF2-40B4-BE49-F238E27FC236}">
                  <a16:creationId xmlns:a16="http://schemas.microsoft.com/office/drawing/2014/main" id="{8081859A-5C3D-1C0A-AB6E-688EADACCCB5}"/>
                </a:ext>
              </a:extLst>
            </p:cNvPr>
            <p:cNvSpPr/>
            <p:nvPr/>
          </p:nvSpPr>
          <p:spPr>
            <a:xfrm>
              <a:off x="3268747" y="6834435"/>
              <a:ext cx="2149424" cy="392980"/>
            </a:xfrm>
            <a:prstGeom prst="rect">
              <a:avLst/>
            </a:prstGeom>
            <a:solidFill>
              <a:srgbClr val="D6D6D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Training Thread</a:t>
              </a:r>
            </a:p>
          </p:txBody>
        </p:sp>
        <p:sp>
          <p:nvSpPr>
            <p:cNvPr id="36" name="Rectangle 35">
              <a:extLst>
                <a:ext uri="{FF2B5EF4-FFF2-40B4-BE49-F238E27FC236}">
                  <a16:creationId xmlns:a16="http://schemas.microsoft.com/office/drawing/2014/main" id="{C3C83851-F54E-18CE-B439-3DD63BDFFCE1}"/>
                </a:ext>
              </a:extLst>
            </p:cNvPr>
            <p:cNvSpPr/>
            <p:nvPr/>
          </p:nvSpPr>
          <p:spPr>
            <a:xfrm>
              <a:off x="3268748" y="7314116"/>
              <a:ext cx="2251640" cy="392980"/>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Inference Thread</a:t>
              </a:r>
            </a:p>
          </p:txBody>
        </p:sp>
      </p:grpSp>
      <p:sp>
        <p:nvSpPr>
          <p:cNvPr id="23" name="Rectangle 22">
            <a:extLst>
              <a:ext uri="{FF2B5EF4-FFF2-40B4-BE49-F238E27FC236}">
                <a16:creationId xmlns:a16="http://schemas.microsoft.com/office/drawing/2014/main" id="{7FE8A9E1-BA35-CCA2-928D-98B3834286ED}"/>
              </a:ext>
            </a:extLst>
          </p:cNvPr>
          <p:cNvSpPr/>
          <p:nvPr/>
        </p:nvSpPr>
        <p:spPr>
          <a:xfrm>
            <a:off x="6371470" y="3845720"/>
            <a:ext cx="2085276" cy="401162"/>
          </a:xfrm>
          <a:prstGeom prst="rect">
            <a:avLst/>
          </a:prstGeom>
          <a:solidFill>
            <a:srgbClr val="FFEBE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Migration Thread</a:t>
            </a:r>
          </a:p>
        </p:txBody>
      </p:sp>
      <p:cxnSp>
        <p:nvCxnSpPr>
          <p:cNvPr id="24" name="Curved Connector 23">
            <a:extLst>
              <a:ext uri="{FF2B5EF4-FFF2-40B4-BE49-F238E27FC236}">
                <a16:creationId xmlns:a16="http://schemas.microsoft.com/office/drawing/2014/main" id="{E72AE54C-3A72-3887-1365-547002C20756}"/>
              </a:ext>
            </a:extLst>
          </p:cNvPr>
          <p:cNvCxnSpPr>
            <a:cxnSpLocks/>
            <a:stCxn id="40" idx="3"/>
            <a:endCxn id="23" idx="3"/>
          </p:cNvCxnSpPr>
          <p:nvPr/>
        </p:nvCxnSpPr>
        <p:spPr>
          <a:xfrm flipH="1" flipV="1">
            <a:off x="8456746" y="4046302"/>
            <a:ext cx="183386" cy="1221880"/>
          </a:xfrm>
          <a:prstGeom prst="curvedConnector3">
            <a:avLst>
              <a:gd name="adj1" fmla="val -111352"/>
            </a:avLst>
          </a:prstGeom>
          <a:ln w="50800">
            <a:solidFill>
              <a:schemeClr val="tx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998376-52D0-CBCE-EF29-98AB2AC2F88D}"/>
              </a:ext>
            </a:extLst>
          </p:cNvPr>
          <p:cNvSpPr txBox="1"/>
          <p:nvPr/>
        </p:nvSpPr>
        <p:spPr>
          <a:xfrm>
            <a:off x="5997784" y="3194535"/>
            <a:ext cx="301005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Perform background migration during idle time</a:t>
            </a:r>
          </a:p>
        </p:txBody>
      </p:sp>
    </p:spTree>
    <p:extLst>
      <p:ext uri="{BB962C8B-B14F-4D97-AF65-F5344CB8AC3E}">
        <p14:creationId xmlns:p14="http://schemas.microsoft.com/office/powerpoint/2010/main" val="6377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8" grpId="0"/>
      <p:bldP spid="19" grpId="0" animBg="1"/>
      <p:bldP spid="20" grpId="0"/>
      <p:bldP spid="23" grpId="0" animBg="1"/>
      <p:bldP spid="2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20A9E-C71D-C2F6-1212-F323863B6E52}"/>
              </a:ext>
            </a:extLst>
          </p:cNvPr>
          <p:cNvSpPr>
            <a:spLocks noGrp="1"/>
          </p:cNvSpPr>
          <p:nvPr>
            <p:ph type="title"/>
          </p:nvPr>
        </p:nvSpPr>
        <p:spPr/>
        <p:txBody>
          <a:bodyPr/>
          <a:lstStyle/>
          <a:p>
            <a:r>
              <a:rPr lang="en-US" dirty="0"/>
              <a:t>Janus: RL Agent Design</a:t>
            </a:r>
          </a:p>
        </p:txBody>
      </p:sp>
      <p:grpSp>
        <p:nvGrpSpPr>
          <p:cNvPr id="55" name="Group 54">
            <a:extLst>
              <a:ext uri="{FF2B5EF4-FFF2-40B4-BE49-F238E27FC236}">
                <a16:creationId xmlns:a16="http://schemas.microsoft.com/office/drawing/2014/main" id="{C77E90D7-65E2-DE02-59E8-2EC8050252F8}"/>
              </a:ext>
            </a:extLst>
          </p:cNvPr>
          <p:cNvGrpSpPr/>
          <p:nvPr/>
        </p:nvGrpSpPr>
        <p:grpSpPr>
          <a:xfrm>
            <a:off x="0" y="943926"/>
            <a:ext cx="8894602" cy="5446364"/>
            <a:chOff x="3885179" y="6752492"/>
            <a:chExt cx="10094590" cy="5908892"/>
          </a:xfrm>
        </p:grpSpPr>
        <p:grpSp>
          <p:nvGrpSpPr>
            <p:cNvPr id="56" name="Group 55">
              <a:extLst>
                <a:ext uri="{FF2B5EF4-FFF2-40B4-BE49-F238E27FC236}">
                  <a16:creationId xmlns:a16="http://schemas.microsoft.com/office/drawing/2014/main" id="{FAF34A18-DC94-7BFC-7448-468B8D50F981}"/>
                </a:ext>
              </a:extLst>
            </p:cNvPr>
            <p:cNvGrpSpPr/>
            <p:nvPr/>
          </p:nvGrpSpPr>
          <p:grpSpPr>
            <a:xfrm>
              <a:off x="3885179" y="6869254"/>
              <a:ext cx="9960049" cy="5231092"/>
              <a:chOff x="15649287" y="6517562"/>
              <a:chExt cx="9960049" cy="5231092"/>
            </a:xfrm>
          </p:grpSpPr>
          <p:grpSp>
            <p:nvGrpSpPr>
              <p:cNvPr id="59" name="Group 58">
                <a:extLst>
                  <a:ext uri="{FF2B5EF4-FFF2-40B4-BE49-F238E27FC236}">
                    <a16:creationId xmlns:a16="http://schemas.microsoft.com/office/drawing/2014/main" id="{AE4F97B6-3EFB-A7CD-1F91-0284A4C92C30}"/>
                  </a:ext>
                </a:extLst>
              </p:cNvPr>
              <p:cNvGrpSpPr/>
              <p:nvPr/>
            </p:nvGrpSpPr>
            <p:grpSpPr>
              <a:xfrm>
                <a:off x="19355480" y="9074298"/>
                <a:ext cx="2394736" cy="1245605"/>
                <a:chOff x="19080454" y="9094375"/>
                <a:chExt cx="2394736" cy="1245605"/>
              </a:xfrm>
            </p:grpSpPr>
            <p:sp>
              <p:nvSpPr>
                <p:cNvPr id="99" name="Rounded Rectangle 98">
                  <a:extLst>
                    <a:ext uri="{FF2B5EF4-FFF2-40B4-BE49-F238E27FC236}">
                      <a16:creationId xmlns:a16="http://schemas.microsoft.com/office/drawing/2014/main" id="{9F173A81-267A-5EFE-735E-65DFC9D6AB59}"/>
                    </a:ext>
                  </a:extLst>
                </p:cNvPr>
                <p:cNvSpPr/>
                <p:nvPr/>
              </p:nvSpPr>
              <p:spPr>
                <a:xfrm>
                  <a:off x="19239962" y="9094375"/>
                  <a:ext cx="2106409" cy="1245605"/>
                </a:xfrm>
                <a:prstGeom prst="roundRect">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00" name="Rounded Rectangle 99">
                  <a:extLst>
                    <a:ext uri="{FF2B5EF4-FFF2-40B4-BE49-F238E27FC236}">
                      <a16:creationId xmlns:a16="http://schemas.microsoft.com/office/drawing/2014/main" id="{8A7131D0-EFD5-F922-6F8B-FB56488C8401}"/>
                    </a:ext>
                  </a:extLst>
                </p:cNvPr>
                <p:cNvSpPr/>
                <p:nvPr/>
              </p:nvSpPr>
              <p:spPr>
                <a:xfrm>
                  <a:off x="20596017" y="9329539"/>
                  <a:ext cx="712934" cy="35398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Max</a:t>
                  </a:r>
                </a:p>
              </p:txBody>
            </p:sp>
            <p:pic>
              <p:nvPicPr>
                <p:cNvPr id="101" name="Picture 100" descr="A blue circles and lines connected together&#10;&#10;Description automatically generated">
                  <a:extLst>
                    <a:ext uri="{FF2B5EF4-FFF2-40B4-BE49-F238E27FC236}">
                      <a16:creationId xmlns:a16="http://schemas.microsoft.com/office/drawing/2014/main" id="{DAF22624-ABFF-C553-76D4-B5AA03295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3361" y="9210227"/>
                  <a:ext cx="648896" cy="590605"/>
                </a:xfrm>
                <a:prstGeom prst="rect">
                  <a:avLst/>
                </a:prstGeom>
                <a:ln w="38100">
                  <a:solidFill>
                    <a:schemeClr val="tx1"/>
                  </a:solidFill>
                </a:ln>
              </p:spPr>
            </p:pic>
            <p:sp>
              <p:nvSpPr>
                <p:cNvPr id="102" name="TextBox 101">
                  <a:extLst>
                    <a:ext uri="{FF2B5EF4-FFF2-40B4-BE49-F238E27FC236}">
                      <a16:creationId xmlns:a16="http://schemas.microsoft.com/office/drawing/2014/main" id="{C800A97D-2BF8-9ADC-1A36-BFD43BA6C260}"/>
                    </a:ext>
                  </a:extLst>
                </p:cNvPr>
                <p:cNvSpPr txBox="1"/>
                <p:nvPr/>
              </p:nvSpPr>
              <p:spPr>
                <a:xfrm>
                  <a:off x="19080454" y="9788644"/>
                  <a:ext cx="1392936" cy="388202"/>
                </a:xfrm>
                <a:prstGeom prst="rect">
                  <a:avLst/>
                </a:prstGeom>
                <a:no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Inference </a:t>
                  </a:r>
                  <a:b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Network</a:t>
                  </a:r>
                </a:p>
              </p:txBody>
            </p:sp>
            <p:sp>
              <p:nvSpPr>
                <p:cNvPr id="103" name="TextBox 102">
                  <a:extLst>
                    <a:ext uri="{FF2B5EF4-FFF2-40B4-BE49-F238E27FC236}">
                      <a16:creationId xmlns:a16="http://schemas.microsoft.com/office/drawing/2014/main" id="{DEE9DAB6-F2FC-ED61-5D94-E01D420908B7}"/>
                    </a:ext>
                  </a:extLst>
                </p:cNvPr>
                <p:cNvSpPr txBox="1"/>
                <p:nvPr/>
              </p:nvSpPr>
              <p:spPr>
                <a:xfrm>
                  <a:off x="20523994" y="9115027"/>
                  <a:ext cx="951196" cy="260036"/>
                </a:xfrm>
                <a:prstGeom prst="rect">
                  <a:avLst/>
                </a:prstGeom>
                <a:noFill/>
                <a:ln>
                  <a:noFill/>
                </a:ln>
              </p:spPr>
              <p:txBody>
                <a:bodyPr wrap="square">
                  <a:spAutoFit/>
                </a:bodyPr>
                <a:lstStyle/>
                <a:p>
                  <a:pPr marL="0" marR="0" lvl="0" indent="0" algn="l" defTabSz="457200" rtl="0" eaLnBrk="1" fontAlgn="auto" latinLnBrk="0" hangingPunct="1">
                    <a:lnSpc>
                      <a:spcPts val="1095"/>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Policy</a:t>
                  </a:r>
                </a:p>
              </p:txBody>
            </p:sp>
          </p:grpSp>
          <p:cxnSp>
            <p:nvCxnSpPr>
              <p:cNvPr id="60" name="Elbow Connector 59">
                <a:extLst>
                  <a:ext uri="{FF2B5EF4-FFF2-40B4-BE49-F238E27FC236}">
                    <a16:creationId xmlns:a16="http://schemas.microsoft.com/office/drawing/2014/main" id="{B89D071E-2BFC-BCA5-78FA-934B1FC76FF4}"/>
                  </a:ext>
                </a:extLst>
              </p:cNvPr>
              <p:cNvCxnSpPr>
                <a:cxnSpLocks/>
                <a:stCxn id="62" idx="3"/>
                <a:endCxn id="99" idx="1"/>
              </p:cNvCxnSpPr>
              <p:nvPr/>
            </p:nvCxnSpPr>
            <p:spPr>
              <a:xfrm flipV="1">
                <a:off x="18944541" y="9697101"/>
                <a:ext cx="570447" cy="92697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AD46FA00-7D4B-B22B-85D1-D1AFEB7D4FEE}"/>
                  </a:ext>
                </a:extLst>
              </p:cNvPr>
              <p:cNvCxnSpPr>
                <a:cxnSpLocks/>
                <a:stCxn id="62" idx="3"/>
                <a:endCxn id="66" idx="2"/>
              </p:cNvCxnSpPr>
              <p:nvPr/>
            </p:nvCxnSpPr>
            <p:spPr>
              <a:xfrm>
                <a:off x="18944541" y="10624071"/>
                <a:ext cx="5552372" cy="248268"/>
              </a:xfrm>
              <a:prstGeom prst="bentConnector4">
                <a:avLst>
                  <a:gd name="adj1" fmla="val 5100"/>
                  <a:gd name="adj2" fmla="val 23441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7AE90FC2-87BD-1FEB-5715-2E41C2C32B14}"/>
                  </a:ext>
                </a:extLst>
              </p:cNvPr>
              <p:cNvSpPr/>
              <p:nvPr/>
            </p:nvSpPr>
            <p:spPr>
              <a:xfrm>
                <a:off x="17256534" y="10129475"/>
                <a:ext cx="1688007" cy="989192"/>
              </a:xfrm>
              <a:prstGeom prst="round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Observation Vector</a:t>
                </a:r>
              </a:p>
            </p:txBody>
          </p:sp>
          <p:cxnSp>
            <p:nvCxnSpPr>
              <p:cNvPr id="63" name="Straight Arrow Connector 62">
                <a:extLst>
                  <a:ext uri="{FF2B5EF4-FFF2-40B4-BE49-F238E27FC236}">
                    <a16:creationId xmlns:a16="http://schemas.microsoft.com/office/drawing/2014/main" id="{81CACB4B-AE30-480D-0254-8B5A021F4320}"/>
                  </a:ext>
                </a:extLst>
              </p:cNvPr>
              <p:cNvCxnSpPr>
                <a:cxnSpLocks/>
                <a:stCxn id="101" idx="3"/>
                <a:endCxn id="100" idx="1"/>
              </p:cNvCxnSpPr>
              <p:nvPr/>
            </p:nvCxnSpPr>
            <p:spPr>
              <a:xfrm>
                <a:off x="20307283" y="9485453"/>
                <a:ext cx="563760" cy="1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6C5D1AA5-FDD7-4509-B974-C4295C5D9B5B}"/>
                  </a:ext>
                </a:extLst>
              </p:cNvPr>
              <p:cNvSpPr/>
              <p:nvPr/>
            </p:nvSpPr>
            <p:spPr>
              <a:xfrm>
                <a:off x="21655489" y="10309407"/>
                <a:ext cx="1237587" cy="45456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HSS</a:t>
                </a:r>
              </a:p>
            </p:txBody>
          </p:sp>
          <p:cxnSp>
            <p:nvCxnSpPr>
              <p:cNvPr id="65" name="Elbow Connector 64">
                <a:extLst>
                  <a:ext uri="{FF2B5EF4-FFF2-40B4-BE49-F238E27FC236}">
                    <a16:creationId xmlns:a16="http://schemas.microsoft.com/office/drawing/2014/main" id="{B15B094A-D422-6681-4081-56D450F9CF42}"/>
                  </a:ext>
                </a:extLst>
              </p:cNvPr>
              <p:cNvCxnSpPr>
                <a:cxnSpLocks/>
                <a:stCxn id="99" idx="3"/>
                <a:endCxn id="66" idx="0"/>
              </p:cNvCxnSpPr>
              <p:nvPr/>
            </p:nvCxnSpPr>
            <p:spPr>
              <a:xfrm>
                <a:off x="21621397" y="9697101"/>
                <a:ext cx="2875516" cy="49635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E8B5E196-B6F9-D2AE-3272-EF6D4A72601C}"/>
                  </a:ext>
                </a:extLst>
              </p:cNvPr>
              <p:cNvSpPr/>
              <p:nvPr/>
            </p:nvSpPr>
            <p:spPr>
              <a:xfrm>
                <a:off x="23598806" y="10193459"/>
                <a:ext cx="1796213" cy="678880"/>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Collect Experiences</a:t>
                </a:r>
              </a:p>
            </p:txBody>
          </p:sp>
          <p:cxnSp>
            <p:nvCxnSpPr>
              <p:cNvPr id="67" name="Straight Arrow Connector 66">
                <a:extLst>
                  <a:ext uri="{FF2B5EF4-FFF2-40B4-BE49-F238E27FC236}">
                    <a16:creationId xmlns:a16="http://schemas.microsoft.com/office/drawing/2014/main" id="{F323DE5A-9021-833C-41B4-CFB146EF9098}"/>
                  </a:ext>
                </a:extLst>
              </p:cNvPr>
              <p:cNvCxnSpPr>
                <a:cxnSpLocks/>
              </p:cNvCxnSpPr>
              <p:nvPr/>
            </p:nvCxnSpPr>
            <p:spPr>
              <a:xfrm>
                <a:off x="22258158" y="9707597"/>
                <a:ext cx="0" cy="612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A4DACB0-08FF-A48A-4326-1091C9441FBB}"/>
                  </a:ext>
                </a:extLst>
              </p:cNvPr>
              <p:cNvCxnSpPr>
                <a:cxnSpLocks/>
                <a:stCxn id="64" idx="3"/>
                <a:endCxn id="66" idx="1"/>
              </p:cNvCxnSpPr>
              <p:nvPr/>
            </p:nvCxnSpPr>
            <p:spPr>
              <a:xfrm flipV="1">
                <a:off x="22893076" y="10532899"/>
                <a:ext cx="705730" cy="3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Can 68">
                <a:extLst>
                  <a:ext uri="{FF2B5EF4-FFF2-40B4-BE49-F238E27FC236}">
                    <a16:creationId xmlns:a16="http://schemas.microsoft.com/office/drawing/2014/main" id="{CB1C7A3D-5A0D-C1D1-DBFA-66EC2B0ECBAB}"/>
                  </a:ext>
                </a:extLst>
              </p:cNvPr>
              <p:cNvSpPr/>
              <p:nvPr/>
            </p:nvSpPr>
            <p:spPr>
              <a:xfrm>
                <a:off x="21872414" y="8010087"/>
                <a:ext cx="2292521" cy="1180064"/>
              </a:xfrm>
              <a:prstGeom prst="can">
                <a:avLst>
                  <a:gd name="adj" fmla="val 1027"/>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Experience Buffer </a:t>
                </a:r>
                <a:b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(stored in DRAM)</a:t>
                </a:r>
              </a:p>
            </p:txBody>
          </p:sp>
          <p:cxnSp>
            <p:nvCxnSpPr>
              <p:cNvPr id="70" name="Elbow Connector 69">
                <a:extLst>
                  <a:ext uri="{FF2B5EF4-FFF2-40B4-BE49-F238E27FC236}">
                    <a16:creationId xmlns:a16="http://schemas.microsoft.com/office/drawing/2014/main" id="{9831BEAA-D4D6-6809-2234-4DE0F02499D8}"/>
                  </a:ext>
                </a:extLst>
              </p:cNvPr>
              <p:cNvCxnSpPr>
                <a:cxnSpLocks/>
                <a:endCxn id="69" idx="4"/>
              </p:cNvCxnSpPr>
              <p:nvPr/>
            </p:nvCxnSpPr>
            <p:spPr>
              <a:xfrm rot="16200000" flipV="1">
                <a:off x="23799864" y="8965191"/>
                <a:ext cx="1590829" cy="86068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703DE918-4BBE-DB01-E8DD-C050E09E1442}"/>
                  </a:ext>
                </a:extLst>
              </p:cNvPr>
              <p:cNvSpPr/>
              <p:nvPr/>
            </p:nvSpPr>
            <p:spPr>
              <a:xfrm>
                <a:off x="16992463" y="7775435"/>
                <a:ext cx="8616873" cy="3973219"/>
              </a:xfrm>
              <a:prstGeom prst="roundRect">
                <a:avLst>
                  <a:gd name="adj" fmla="val 2118"/>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72" name="Picture 71" descr="A blue circles and lines connected together&#10;&#10;Description automatically generated">
                <a:extLst>
                  <a:ext uri="{FF2B5EF4-FFF2-40B4-BE49-F238E27FC236}">
                    <a16:creationId xmlns:a16="http://schemas.microsoft.com/office/drawing/2014/main" id="{2BADC539-4147-1444-D0C4-8ED823C11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7026" y="6850953"/>
                <a:ext cx="648896" cy="590605"/>
              </a:xfrm>
              <a:prstGeom prst="rect">
                <a:avLst/>
              </a:prstGeom>
              <a:ln w="38100">
                <a:solidFill>
                  <a:schemeClr val="tx1"/>
                </a:solidFill>
              </a:ln>
            </p:spPr>
          </p:pic>
          <p:sp>
            <p:nvSpPr>
              <p:cNvPr id="73" name="Rounded Rectangle 72">
                <a:extLst>
                  <a:ext uri="{FF2B5EF4-FFF2-40B4-BE49-F238E27FC236}">
                    <a16:creationId xmlns:a16="http://schemas.microsoft.com/office/drawing/2014/main" id="{E5526C2D-DE52-CDC0-2878-B03992A72C9C}"/>
                  </a:ext>
                </a:extLst>
              </p:cNvPr>
              <p:cNvSpPr/>
              <p:nvPr/>
            </p:nvSpPr>
            <p:spPr>
              <a:xfrm>
                <a:off x="21075871" y="6815621"/>
                <a:ext cx="1510084" cy="64108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Training Dataset</a:t>
                </a:r>
              </a:p>
            </p:txBody>
          </p:sp>
          <p:cxnSp>
            <p:nvCxnSpPr>
              <p:cNvPr id="74" name="Elbow Connector 73">
                <a:extLst>
                  <a:ext uri="{FF2B5EF4-FFF2-40B4-BE49-F238E27FC236}">
                    <a16:creationId xmlns:a16="http://schemas.microsoft.com/office/drawing/2014/main" id="{22DAC289-D6B2-5CF7-1105-B815F7E265FA}"/>
                  </a:ext>
                </a:extLst>
              </p:cNvPr>
              <p:cNvCxnSpPr>
                <a:cxnSpLocks/>
                <a:stCxn id="69" idx="1"/>
                <a:endCxn id="73" idx="3"/>
              </p:cNvCxnSpPr>
              <p:nvPr/>
            </p:nvCxnSpPr>
            <p:spPr>
              <a:xfrm rot="16200000" flipV="1">
                <a:off x="22365354" y="7356767"/>
                <a:ext cx="873922" cy="43272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0BD43F0-14EE-395A-9116-170F39DDDC09}"/>
                  </a:ext>
                </a:extLst>
              </p:cNvPr>
              <p:cNvCxnSpPr>
                <a:cxnSpLocks/>
                <a:stCxn id="73" idx="1"/>
                <a:endCxn id="72" idx="3"/>
              </p:cNvCxnSpPr>
              <p:nvPr/>
            </p:nvCxnSpPr>
            <p:spPr>
              <a:xfrm flipH="1">
                <a:off x="20305922" y="7136165"/>
                <a:ext cx="769949" cy="100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82C71EF-DA79-405D-9578-1BF8CDA8442E}"/>
                  </a:ext>
                </a:extLst>
              </p:cNvPr>
              <p:cNvCxnSpPr>
                <a:cxnSpLocks/>
                <a:stCxn id="72" idx="2"/>
              </p:cNvCxnSpPr>
              <p:nvPr/>
            </p:nvCxnSpPr>
            <p:spPr>
              <a:xfrm flipH="1">
                <a:off x="19972384" y="7441558"/>
                <a:ext cx="9090" cy="1748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387985D-9C2F-893D-594F-E55E4CFE1EAD}"/>
                  </a:ext>
                </a:extLst>
              </p:cNvPr>
              <p:cNvSpPr txBox="1"/>
              <p:nvPr/>
            </p:nvSpPr>
            <p:spPr>
              <a:xfrm>
                <a:off x="22913926" y="6933408"/>
                <a:ext cx="1728450" cy="5436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Experience Replay</a:t>
                </a:r>
              </a:p>
            </p:txBody>
          </p:sp>
          <p:sp>
            <p:nvSpPr>
              <p:cNvPr id="78" name="TextBox 77">
                <a:extLst>
                  <a:ext uri="{FF2B5EF4-FFF2-40B4-BE49-F238E27FC236}">
                    <a16:creationId xmlns:a16="http://schemas.microsoft.com/office/drawing/2014/main" id="{FD233DFF-220C-E28C-420E-3087047C0D68}"/>
                  </a:ext>
                </a:extLst>
              </p:cNvPr>
              <p:cNvSpPr txBox="1"/>
              <p:nvPr/>
            </p:nvSpPr>
            <p:spPr>
              <a:xfrm>
                <a:off x="18112976" y="6964866"/>
                <a:ext cx="1653152" cy="5436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Training Network</a:t>
                </a:r>
              </a:p>
            </p:txBody>
          </p:sp>
          <p:sp>
            <p:nvSpPr>
              <p:cNvPr id="79" name="TextBox 78">
                <a:extLst>
                  <a:ext uri="{FF2B5EF4-FFF2-40B4-BE49-F238E27FC236}">
                    <a16:creationId xmlns:a16="http://schemas.microsoft.com/office/drawing/2014/main" id="{C6DF0D4D-CAC1-D156-4AD0-3EDE1B3E6C23}"/>
                  </a:ext>
                </a:extLst>
              </p:cNvPr>
              <p:cNvSpPr txBox="1"/>
              <p:nvPr/>
            </p:nvSpPr>
            <p:spPr>
              <a:xfrm>
                <a:off x="18634761" y="9278956"/>
                <a:ext cx="956646"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State</a:t>
                </a:r>
              </a:p>
            </p:txBody>
          </p:sp>
          <p:sp>
            <p:nvSpPr>
              <p:cNvPr id="80" name="TextBox 79">
                <a:extLst>
                  <a:ext uri="{FF2B5EF4-FFF2-40B4-BE49-F238E27FC236}">
                    <a16:creationId xmlns:a16="http://schemas.microsoft.com/office/drawing/2014/main" id="{3ED605F8-6AFC-DCD5-CDF1-2A14E7F6ED3D}"/>
                  </a:ext>
                </a:extLst>
              </p:cNvPr>
              <p:cNvSpPr txBox="1"/>
              <p:nvPr/>
            </p:nvSpPr>
            <p:spPr>
              <a:xfrm>
                <a:off x="21214236" y="11201051"/>
                <a:ext cx="1198482"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State</a:t>
                </a:r>
              </a:p>
            </p:txBody>
          </p:sp>
          <p:sp>
            <p:nvSpPr>
              <p:cNvPr id="81" name="TextBox 80">
                <a:extLst>
                  <a:ext uri="{FF2B5EF4-FFF2-40B4-BE49-F238E27FC236}">
                    <a16:creationId xmlns:a16="http://schemas.microsoft.com/office/drawing/2014/main" id="{AA290057-970B-00DB-ED27-D0688599CB46}"/>
                  </a:ext>
                </a:extLst>
              </p:cNvPr>
              <p:cNvSpPr txBox="1"/>
              <p:nvPr/>
            </p:nvSpPr>
            <p:spPr>
              <a:xfrm>
                <a:off x="21519940" y="9333336"/>
                <a:ext cx="1198482"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Action</a:t>
                </a:r>
              </a:p>
            </p:txBody>
          </p:sp>
          <p:sp>
            <p:nvSpPr>
              <p:cNvPr id="82" name="TextBox 81">
                <a:extLst>
                  <a:ext uri="{FF2B5EF4-FFF2-40B4-BE49-F238E27FC236}">
                    <a16:creationId xmlns:a16="http://schemas.microsoft.com/office/drawing/2014/main" id="{C177B443-02ED-5F4D-DA26-873AE24068AE}"/>
                  </a:ext>
                </a:extLst>
              </p:cNvPr>
              <p:cNvSpPr txBox="1"/>
              <p:nvPr/>
            </p:nvSpPr>
            <p:spPr>
              <a:xfrm>
                <a:off x="22555372" y="9974147"/>
                <a:ext cx="1308810"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Reward</a:t>
                </a:r>
              </a:p>
            </p:txBody>
          </p:sp>
          <p:sp>
            <p:nvSpPr>
              <p:cNvPr id="83" name="TextBox 82">
                <a:extLst>
                  <a:ext uri="{FF2B5EF4-FFF2-40B4-BE49-F238E27FC236}">
                    <a16:creationId xmlns:a16="http://schemas.microsoft.com/office/drawing/2014/main" id="{CBF5A331-A153-7381-9595-58AEE3057122}"/>
                  </a:ext>
                </a:extLst>
              </p:cNvPr>
              <p:cNvSpPr txBox="1"/>
              <p:nvPr/>
            </p:nvSpPr>
            <p:spPr>
              <a:xfrm>
                <a:off x="24031051" y="8189785"/>
                <a:ext cx="1578285"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Experience</a:t>
                </a:r>
              </a:p>
            </p:txBody>
          </p:sp>
          <p:sp>
            <p:nvSpPr>
              <p:cNvPr id="84" name="TextBox 83">
                <a:extLst>
                  <a:ext uri="{FF2B5EF4-FFF2-40B4-BE49-F238E27FC236}">
                    <a16:creationId xmlns:a16="http://schemas.microsoft.com/office/drawing/2014/main" id="{72C593CC-3A5E-8343-F8B5-95779A62426F}"/>
                  </a:ext>
                </a:extLst>
              </p:cNvPr>
              <p:cNvSpPr txBox="1"/>
              <p:nvPr/>
            </p:nvSpPr>
            <p:spPr>
              <a:xfrm>
                <a:off x="18067918" y="8082708"/>
                <a:ext cx="1996760" cy="7674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Periodic </a:t>
                </a:r>
                <a:b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Policy Weight Update</a:t>
                </a:r>
              </a:p>
            </p:txBody>
          </p:sp>
          <p:sp>
            <p:nvSpPr>
              <p:cNvPr id="85" name="Rounded Rectangle 84">
                <a:extLst>
                  <a:ext uri="{FF2B5EF4-FFF2-40B4-BE49-F238E27FC236}">
                    <a16:creationId xmlns:a16="http://schemas.microsoft.com/office/drawing/2014/main" id="{FCB76D2C-F92F-F42A-D253-164CF2298111}"/>
                  </a:ext>
                </a:extLst>
              </p:cNvPr>
              <p:cNvSpPr/>
              <p:nvPr/>
            </p:nvSpPr>
            <p:spPr>
              <a:xfrm>
                <a:off x="16992464" y="6517562"/>
                <a:ext cx="8616872" cy="1177860"/>
              </a:xfrm>
              <a:prstGeom prst="roundRect">
                <a:avLst>
                  <a:gd name="adj" fmla="val 6113"/>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86" name="TextBox 85">
                <a:extLst>
                  <a:ext uri="{FF2B5EF4-FFF2-40B4-BE49-F238E27FC236}">
                    <a16:creationId xmlns:a16="http://schemas.microsoft.com/office/drawing/2014/main" id="{22F09EDE-A547-CA65-C5D9-50A0542EFF6E}"/>
                  </a:ext>
                </a:extLst>
              </p:cNvPr>
              <p:cNvSpPr txBox="1"/>
              <p:nvPr/>
            </p:nvSpPr>
            <p:spPr>
              <a:xfrm>
                <a:off x="16994838" y="6579944"/>
                <a:ext cx="2363905"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Consolas" panose="020B0609020204030204" pitchFamily="49" charset="0"/>
                  </a:rPr>
                  <a:t>Training Thread</a:t>
                </a:r>
              </a:p>
            </p:txBody>
          </p:sp>
          <p:sp>
            <p:nvSpPr>
              <p:cNvPr id="87" name="TextBox 86">
                <a:extLst>
                  <a:ext uri="{FF2B5EF4-FFF2-40B4-BE49-F238E27FC236}">
                    <a16:creationId xmlns:a16="http://schemas.microsoft.com/office/drawing/2014/main" id="{19C9850F-2B05-C046-E4C7-A2FF8D89F8C3}"/>
                  </a:ext>
                </a:extLst>
              </p:cNvPr>
              <p:cNvSpPr txBox="1"/>
              <p:nvPr/>
            </p:nvSpPr>
            <p:spPr>
              <a:xfrm>
                <a:off x="17026611" y="7769191"/>
                <a:ext cx="2516550" cy="319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Consolas" panose="020B0609020204030204" pitchFamily="49" charset="0"/>
                  </a:rPr>
                  <a:t>Inference Thread</a:t>
                </a:r>
              </a:p>
            </p:txBody>
          </p:sp>
          <p:cxnSp>
            <p:nvCxnSpPr>
              <p:cNvPr id="88" name="Straight Arrow Connector 87">
                <a:extLst>
                  <a:ext uri="{FF2B5EF4-FFF2-40B4-BE49-F238E27FC236}">
                    <a16:creationId xmlns:a16="http://schemas.microsoft.com/office/drawing/2014/main" id="{0A0F405E-B84A-F037-54E3-E1EEFFB9D918}"/>
                  </a:ext>
                </a:extLst>
              </p:cNvPr>
              <p:cNvCxnSpPr>
                <a:cxnSpLocks/>
              </p:cNvCxnSpPr>
              <p:nvPr/>
            </p:nvCxnSpPr>
            <p:spPr>
              <a:xfrm>
                <a:off x="16209621" y="10645838"/>
                <a:ext cx="10469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B945FB0-2209-7E8A-0F4A-B1E9C467A411}"/>
                  </a:ext>
                </a:extLst>
              </p:cNvPr>
              <p:cNvSpPr txBox="1"/>
              <p:nvPr/>
            </p:nvSpPr>
            <p:spPr>
              <a:xfrm>
                <a:off x="15649287" y="10017669"/>
                <a:ext cx="1238364" cy="5436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Input</a:t>
                </a:r>
                <a:b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br>
                <a:r>
                  <a:rPr kumimoji="0" lang="en-CH"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Features</a:t>
                </a:r>
              </a:p>
            </p:txBody>
          </p:sp>
        </p:grpSp>
        <p:sp>
          <p:nvSpPr>
            <p:cNvPr id="57" name="Rounded Rectangle 56">
              <a:extLst>
                <a:ext uri="{FF2B5EF4-FFF2-40B4-BE49-F238E27FC236}">
                  <a16:creationId xmlns:a16="http://schemas.microsoft.com/office/drawing/2014/main" id="{EB3550EF-AD13-F654-C217-1417641DA584}"/>
                </a:ext>
              </a:extLst>
            </p:cNvPr>
            <p:cNvSpPr/>
            <p:nvPr/>
          </p:nvSpPr>
          <p:spPr>
            <a:xfrm>
              <a:off x="5078696" y="6752492"/>
              <a:ext cx="8901073" cy="5908892"/>
            </a:xfrm>
            <a:prstGeom prst="roundRect">
              <a:avLst>
                <a:gd name="adj" fmla="val 0"/>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58" name="TextBox 57">
              <a:extLst>
                <a:ext uri="{FF2B5EF4-FFF2-40B4-BE49-F238E27FC236}">
                  <a16:creationId xmlns:a16="http://schemas.microsoft.com/office/drawing/2014/main" id="{6F29852A-45E2-9323-AFE4-E49CF649C232}"/>
                </a:ext>
              </a:extLst>
            </p:cNvPr>
            <p:cNvSpPr txBox="1"/>
            <p:nvPr/>
          </p:nvSpPr>
          <p:spPr>
            <a:xfrm>
              <a:off x="5078696" y="12117889"/>
              <a:ext cx="8901073" cy="477054"/>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a:ln>
                    <a:noFill/>
                  </a:ln>
                  <a:solidFill>
                    <a:srgbClr val="C00000"/>
                  </a:solidFill>
                  <a:effectLst/>
                  <a:uLnTx/>
                  <a:uFillTx/>
                  <a:latin typeface="Georgia" panose="02040502050405020303" pitchFamily="18" charset="0"/>
                  <a:ea typeface="+mn-ea"/>
                  <a:cs typeface="Consolas" panose="020B0609020204030204" pitchFamily="49" charset="0"/>
                </a:rPr>
                <a:t>RL Agent in Janus</a:t>
              </a:r>
              <a:endParaRPr kumimoji="0" lang="en-CH"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Consolas" panose="020B0609020204030204" pitchFamily="49" charset="0"/>
              </a:endParaRPr>
            </a:p>
          </p:txBody>
        </p:sp>
      </p:grpSp>
    </p:spTree>
    <p:extLst>
      <p:ext uri="{BB962C8B-B14F-4D97-AF65-F5344CB8AC3E}">
        <p14:creationId xmlns:p14="http://schemas.microsoft.com/office/powerpoint/2010/main" val="30565102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a:xfrm>
            <a:off x="17951" y="132334"/>
            <a:ext cx="9045662" cy="606084"/>
          </a:xfrm>
        </p:spPr>
        <p:txBody>
          <a:bodyPr/>
          <a:lstStyle/>
          <a:p>
            <a:r>
              <a:rPr lang="en-US" dirty="0">
                <a:latin typeface="Cambria" panose="02040503050406030204" pitchFamily="18" charset="0"/>
              </a:rPr>
              <a:t>Performance Analysis (1/2)</a:t>
            </a:r>
          </a:p>
        </p:txBody>
      </p:sp>
      <p:sp>
        <p:nvSpPr>
          <p:cNvPr id="21" name="TextBox 20">
            <a:extLst>
              <a:ext uri="{FF2B5EF4-FFF2-40B4-BE49-F238E27FC236}">
                <a16:creationId xmlns:a16="http://schemas.microsoft.com/office/drawing/2014/main" id="{D63AFF9F-1490-06DC-F60F-09E066E111F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rPr>
              <a:t>Performance-Optimized HSS</a:t>
            </a:r>
            <a:endParaRPr kumimoji="0" lang="en-CH"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endParaRPr>
          </a:p>
        </p:txBody>
      </p:sp>
      <p:sp>
        <p:nvSpPr>
          <p:cNvPr id="50" name="Rounded Rectangle 49">
            <a:extLst>
              <a:ext uri="{FF2B5EF4-FFF2-40B4-BE49-F238E27FC236}">
                <a16:creationId xmlns:a16="http://schemas.microsoft.com/office/drawing/2014/main" id="{150135D9-B4B9-98EA-A570-ECD3EB586807}"/>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51" name="Picture 2" descr="Intel SSDPED1K375GA01 Optane SSD DC P4800X Series - Walmart.com">
            <a:extLst>
              <a:ext uri="{FF2B5EF4-FFF2-40B4-BE49-F238E27FC236}">
                <a16:creationId xmlns:a16="http://schemas.microsoft.com/office/drawing/2014/main" id="{C8782145-DA19-5273-93FF-158B4B278EA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712" b="97865" l="817" r="99020">
                        <a14:foregroundMark x1="327" y1="6050" x2="6373" y2="16014"/>
                        <a14:foregroundMark x1="6373" y1="16014" x2="5229" y2="98577"/>
                        <a14:foregroundMark x1="8497" y1="99644" x2="8497" y2="99644"/>
                        <a14:foregroundMark x1="5229" y1="98577" x2="7353" y2="99288"/>
                        <a14:foregroundMark x1="12582" y1="98577" x2="12582" y2="99644"/>
                        <a14:foregroundMark x1="19281" y1="80427" x2="19608" y2="80071"/>
                        <a14:foregroundMark x1="96895" y1="78292" x2="99673" y2="78292"/>
                        <a14:foregroundMark x1="99346" y1="7117" x2="99673" y2="66904"/>
                        <a14:foregroundMark x1="99837" y1="78648" x2="99837" y2="67972"/>
                        <a14:foregroundMark x1="99346" y1="7117" x2="980" y2="712"/>
                        <a14:foregroundMark x1="38072" y1="38434" x2="26471" y2="40214"/>
                        <a14:foregroundMark x1="26471" y1="40214" x2="39542" y2="37011"/>
                        <a14:foregroundMark x1="39542" y1="37011" x2="27288" y2="37367"/>
                        <a14:foregroundMark x1="27288" y1="37367" x2="34804" y2="37722"/>
                        <a14:foregroundMark x1="34804" y1="37722" x2="23856" y2="35231"/>
                        <a14:foregroundMark x1="23856" y1="35231" x2="46732" y2="41993"/>
                        <a14:foregroundMark x1="46732" y1="41993" x2="19444" y2="45196"/>
                        <a14:foregroundMark x1="19444" y1="45196" x2="36438" y2="39502"/>
                        <a14:foregroundMark x1="10294" y1="70819" x2="8660" y2="66904"/>
                        <a14:foregroundMark x1="8170" y1="81495" x2="7680" y2="97509"/>
                        <a14:foregroundMark x1="7680" y1="97509" x2="6863" y2="97865"/>
                        <a14:backgroundMark x1="8007" y1="96441" x2="15196" y2="85765"/>
                        <a14:backgroundMark x1="15196" y1="85765" x2="20098" y2="73310"/>
                        <a14:backgroundMark x1="20098" y1="73310" x2="25654" y2="83274"/>
                        <a14:backgroundMark x1="25654" y1="83274" x2="32516" y2="88612"/>
                        <a14:backgroundMark x1="32516" y1="88612" x2="40850" y2="89680"/>
                        <a14:backgroundMark x1="48039" y1="87900" x2="53595" y2="78648"/>
                        <a14:backgroundMark x1="53595" y1="78648" x2="98529" y2="72242"/>
                        <a14:backgroundMark x1="20098" y1="82206" x2="13562" y2="93238"/>
                        <a14:backgroundMark x1="13562" y1="93238" x2="22876" y2="99644"/>
                        <a14:backgroundMark x1="63725" y1="88256" x2="35458" y2="99644"/>
                        <a14:backgroundMark x1="63889" y1="88256" x2="54085" y2="83986"/>
                        <a14:backgroundMark x1="54085" y1="83986" x2="53105" y2="85053"/>
                        <a14:backgroundMark x1="96569" y1="77224" x2="82190" y2="84342"/>
                        <a14:backgroundMark x1="18791" y1="80427" x2="17810" y2="84698"/>
                      </a14:backgroundRemoval>
                    </a14:imgEffect>
                  </a14:imgLayer>
                </a14:imgProps>
              </a:ext>
              <a:ext uri="{28A0092B-C50C-407E-A947-70E740481C1C}">
                <a14:useLocalDpi xmlns:a14="http://schemas.microsoft.com/office/drawing/2010/main"/>
              </a:ext>
            </a:extLst>
          </a:blip>
          <a:srcRect/>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8CCCED6-CE47-A4B0-A4E0-47898DFD6C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3" name="Left-right Arrow 52">
            <a:extLst>
              <a:ext uri="{FF2B5EF4-FFF2-40B4-BE49-F238E27FC236}">
                <a16:creationId xmlns:a16="http://schemas.microsoft.com/office/drawing/2014/main" id="{793F2E69-713A-9F88-FFE8-9D820998FE9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4" name="TextBox 53">
            <a:extLst>
              <a:ext uri="{FF2B5EF4-FFF2-40B4-BE49-F238E27FC236}">
                <a16:creationId xmlns:a16="http://schemas.microsoft.com/office/drawing/2014/main" id="{FBBA589E-EE17-6678-2D7F-656EDB539188}"/>
              </a:ext>
            </a:extLst>
          </p:cNvPr>
          <p:cNvSpPr txBox="1"/>
          <p:nvPr/>
        </p:nvSpPr>
        <p:spPr>
          <a:xfrm>
            <a:off x="6798768" y="674337"/>
            <a:ext cx="116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High-end SSD</a:t>
            </a:r>
          </a:p>
        </p:txBody>
      </p:sp>
      <p:sp>
        <p:nvSpPr>
          <p:cNvPr id="55" name="TextBox 54">
            <a:extLst>
              <a:ext uri="{FF2B5EF4-FFF2-40B4-BE49-F238E27FC236}">
                <a16:creationId xmlns:a16="http://schemas.microsoft.com/office/drawing/2014/main" id="{970D3568-859C-4323-0705-09FBD9F11915}"/>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Mid-end SSD</a:t>
            </a:r>
          </a:p>
        </p:txBody>
      </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EFAF91B0-827F-B74D-9DFE-F61436759966}"/>
              </a:ext>
            </a:extLst>
          </p:cNvPr>
          <p:cNvGrpSpPr/>
          <p:nvPr/>
        </p:nvGrpSpPr>
        <p:grpSpPr>
          <a:xfrm>
            <a:off x="135079" y="1521712"/>
            <a:ext cx="8826041" cy="3771900"/>
            <a:chOff x="-25464" y="0"/>
            <a:chExt cx="6623388" cy="2359464"/>
          </a:xfrm>
        </p:grpSpPr>
        <p:sp>
          <p:nvSpPr>
            <p:cNvPr id="5" name="TextBox 60">
              <a:extLst>
                <a:ext uri="{FF2B5EF4-FFF2-40B4-BE49-F238E27FC236}">
                  <a16:creationId xmlns:a16="http://schemas.microsoft.com/office/drawing/2014/main" id="{882EFAD3-2BDD-46F8-2EA4-AC5E1D7AE717}"/>
                </a:ext>
              </a:extLst>
            </p:cNvPr>
            <p:cNvSpPr txBox="1"/>
            <p:nvPr/>
          </p:nvSpPr>
          <p:spPr>
            <a:xfrm rot="16200000">
              <a:off x="-875076" y="1032332"/>
              <a:ext cx="1907093" cy="207870"/>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Request Latency</a:t>
              </a:r>
              <a:endParaRPr kumimoji="0" lang="en-CH" sz="18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endParaRPr>
            </a:p>
          </p:txBody>
        </p:sp>
        <p:graphicFrame>
          <p:nvGraphicFramePr>
            <p:cNvPr id="6" name="Chart 5">
              <a:extLst>
                <a:ext uri="{FF2B5EF4-FFF2-40B4-BE49-F238E27FC236}">
                  <a16:creationId xmlns:a16="http://schemas.microsoft.com/office/drawing/2014/main" id="{546E268B-F119-50C4-D761-F8FB8363B63F}"/>
                </a:ext>
              </a:extLst>
            </p:cNvPr>
            <p:cNvGraphicFramePr>
              <a:graphicFrameLocks/>
            </p:cNvGraphicFramePr>
            <p:nvPr/>
          </p:nvGraphicFramePr>
          <p:xfrm>
            <a:off x="212876" y="0"/>
            <a:ext cx="6385048" cy="2359464"/>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a:extLst>
                <a:ext uri="{FF2B5EF4-FFF2-40B4-BE49-F238E27FC236}">
                  <a16:creationId xmlns:a16="http://schemas.microsoft.com/office/drawing/2014/main" id="{7A496DAE-EF42-93FC-5258-45FD7055FF54}"/>
                </a:ext>
              </a:extLst>
            </p:cNvPr>
            <p:cNvCxnSpPr>
              <a:cxnSpLocks/>
            </p:cNvCxnSpPr>
            <p:nvPr/>
          </p:nvCxnSpPr>
          <p:spPr>
            <a:xfrm>
              <a:off x="5053628" y="303001"/>
              <a:ext cx="8319" cy="178635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9AE0A78-4046-8649-5216-B62226560121}"/>
                </a:ext>
              </a:extLst>
            </p:cNvPr>
            <p:cNvSpPr/>
            <p:nvPr/>
          </p:nvSpPr>
          <p:spPr>
            <a:xfrm>
              <a:off x="5048763" y="296981"/>
              <a:ext cx="1515746" cy="1776488"/>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cxnSp>
        <p:nvCxnSpPr>
          <p:cNvPr id="9" name="Straight Arrow Connector 8">
            <a:extLst>
              <a:ext uri="{FF2B5EF4-FFF2-40B4-BE49-F238E27FC236}">
                <a16:creationId xmlns:a16="http://schemas.microsoft.com/office/drawing/2014/main" id="{DC0C03FE-8E8E-26A8-8CFA-506C580114FD}"/>
              </a:ext>
            </a:extLst>
          </p:cNvPr>
          <p:cNvCxnSpPr>
            <a:cxnSpLocks/>
          </p:cNvCxnSpPr>
          <p:nvPr/>
        </p:nvCxnSpPr>
        <p:spPr>
          <a:xfrm>
            <a:off x="8333576" y="3429000"/>
            <a:ext cx="0" cy="370072"/>
          </a:xfrm>
          <a:prstGeom prst="straightConnector1">
            <a:avLst/>
          </a:prstGeom>
          <a:ln w="444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96CE94-5768-0CB6-4CE9-C141CCCC431C}"/>
              </a:ext>
            </a:extLst>
          </p:cNvPr>
          <p:cNvSpPr txBox="1"/>
          <p:nvPr/>
        </p:nvSpPr>
        <p:spPr>
          <a:xfrm>
            <a:off x="8046694" y="3024543"/>
            <a:ext cx="7736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Calibri" panose="020F0502020204030204" pitchFamily="34" charset="0"/>
              </a:rPr>
              <a:t>26%</a:t>
            </a:r>
          </a:p>
        </p:txBody>
      </p:sp>
      <p:sp>
        <p:nvSpPr>
          <p:cNvPr id="12" name="Rectangle 11">
            <a:extLst>
              <a:ext uri="{FF2B5EF4-FFF2-40B4-BE49-F238E27FC236}">
                <a16:creationId xmlns:a16="http://schemas.microsoft.com/office/drawing/2014/main" id="{24B01C89-1B00-E156-E805-B0DD30E9F08B}"/>
              </a:ext>
            </a:extLst>
          </p:cNvPr>
          <p:cNvSpPr/>
          <p:nvPr/>
        </p:nvSpPr>
        <p:spPr>
          <a:xfrm>
            <a:off x="80386" y="531117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Janus </a:t>
            </a:r>
            <a:r>
              <a:rPr kumimoji="0" lang="en-GB" sz="32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achieves 64% </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an Oracle’s performance </a:t>
            </a:r>
            <a:b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average across different workloads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Tree>
    <p:extLst>
      <p:ext uri="{BB962C8B-B14F-4D97-AF65-F5344CB8AC3E}">
        <p14:creationId xmlns:p14="http://schemas.microsoft.com/office/powerpoint/2010/main" val="38558930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a:xfrm>
            <a:off x="17951" y="132334"/>
            <a:ext cx="9045662" cy="606084"/>
          </a:xfrm>
        </p:spPr>
        <p:txBody>
          <a:bodyPr/>
          <a:lstStyle/>
          <a:p>
            <a:r>
              <a:rPr lang="en-US" dirty="0">
                <a:latin typeface="Cambria" panose="02040503050406030204" pitchFamily="18" charset="0"/>
              </a:rPr>
              <a:t>Performance Analysis (2/2)</a:t>
            </a:r>
          </a:p>
        </p:txBody>
      </p:sp>
      <p:sp>
        <p:nvSpPr>
          <p:cNvPr id="34" name="TextBox 33">
            <a:extLst>
              <a:ext uri="{FF2B5EF4-FFF2-40B4-BE49-F238E27FC236}">
                <a16:creationId xmlns:a16="http://schemas.microsoft.com/office/drawing/2014/main" id="{A20A7161-44AE-B050-E712-FFB44F4AC579}"/>
              </a:ext>
            </a:extLst>
          </p:cNvPr>
          <p:cNvSpPr txBox="1"/>
          <p:nvPr/>
        </p:nvSpPr>
        <p:spPr>
          <a:xfrm>
            <a:off x="172748" y="890427"/>
            <a:ext cx="69281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rPr>
              <a:t>Cost-Optimized HSS</a:t>
            </a:r>
            <a:endParaRPr kumimoji="0" lang="en-CH"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endParaRPr>
          </a:p>
        </p:txBody>
      </p:sp>
      <p:sp>
        <p:nvSpPr>
          <p:cNvPr id="71" name="Rounded Rectangle 70">
            <a:extLst>
              <a:ext uri="{FF2B5EF4-FFF2-40B4-BE49-F238E27FC236}">
                <a16:creationId xmlns:a16="http://schemas.microsoft.com/office/drawing/2014/main" id="{A6B6212F-683F-36EF-6035-C72FCF1AD66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72" name="Picture 2" descr="Intel SSDPED1K375GA01 Optane SSD DC P4800X Series - Walmart.com">
            <a:extLst>
              <a:ext uri="{FF2B5EF4-FFF2-40B4-BE49-F238E27FC236}">
                <a16:creationId xmlns:a16="http://schemas.microsoft.com/office/drawing/2014/main" id="{1FD125BD-778D-DAC2-432E-F3CCB2C7A58A}"/>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712" b="97865" l="817" r="99020">
                        <a14:foregroundMark x1="327" y1="6050" x2="6373" y2="16014"/>
                        <a14:foregroundMark x1="6373" y1="16014" x2="5229" y2="98577"/>
                        <a14:foregroundMark x1="8497" y1="99644" x2="8497" y2="99644"/>
                        <a14:foregroundMark x1="5229" y1="98577" x2="7353" y2="99288"/>
                        <a14:foregroundMark x1="12582" y1="98577" x2="12582" y2="99644"/>
                        <a14:foregroundMark x1="19281" y1="80427" x2="19608" y2="80071"/>
                        <a14:foregroundMark x1="96895" y1="78292" x2="99673" y2="78292"/>
                        <a14:foregroundMark x1="99346" y1="7117" x2="99673" y2="66904"/>
                        <a14:foregroundMark x1="99837" y1="78648" x2="99837" y2="67972"/>
                        <a14:foregroundMark x1="99346" y1="7117" x2="980" y2="712"/>
                        <a14:foregroundMark x1="38072" y1="38434" x2="26471" y2="40214"/>
                        <a14:foregroundMark x1="26471" y1="40214" x2="39542" y2="37011"/>
                        <a14:foregroundMark x1="39542" y1="37011" x2="27288" y2="37367"/>
                        <a14:foregroundMark x1="27288" y1="37367" x2="34804" y2="37722"/>
                        <a14:foregroundMark x1="34804" y1="37722" x2="23856" y2="35231"/>
                        <a14:foregroundMark x1="23856" y1="35231" x2="46732" y2="41993"/>
                        <a14:foregroundMark x1="46732" y1="41993" x2="19444" y2="45196"/>
                        <a14:foregroundMark x1="19444" y1="45196" x2="36438" y2="39502"/>
                        <a14:foregroundMark x1="10294" y1="70819" x2="8660" y2="66904"/>
                        <a14:foregroundMark x1="8170" y1="81495" x2="7680" y2="97509"/>
                        <a14:foregroundMark x1="7680" y1="97509" x2="6863" y2="97865"/>
                        <a14:backgroundMark x1="8007" y1="96441" x2="15196" y2="85765"/>
                        <a14:backgroundMark x1="15196" y1="85765" x2="20098" y2="73310"/>
                        <a14:backgroundMark x1="20098" y1="73310" x2="25654" y2="83274"/>
                        <a14:backgroundMark x1="25654" y1="83274" x2="32516" y2="88612"/>
                        <a14:backgroundMark x1="32516" y1="88612" x2="40850" y2="89680"/>
                        <a14:backgroundMark x1="48039" y1="87900" x2="53595" y2="78648"/>
                        <a14:backgroundMark x1="53595" y1="78648" x2="98529" y2="72242"/>
                        <a14:backgroundMark x1="20098" y1="82206" x2="13562" y2="93238"/>
                        <a14:backgroundMark x1="13562" y1="93238" x2="22876" y2="99644"/>
                        <a14:backgroundMark x1="63725" y1="88256" x2="35458" y2="99644"/>
                        <a14:backgroundMark x1="63889" y1="88256" x2="54085" y2="83986"/>
                        <a14:backgroundMark x1="54085" y1="83986" x2="53105" y2="85053"/>
                        <a14:backgroundMark x1="96569" y1="77224" x2="82190" y2="84342"/>
                        <a14:backgroundMark x1="18791" y1="80427" x2="17810" y2="84698"/>
                      </a14:backgroundRemoval>
                    </a14:imgEffect>
                  </a14:imgLayer>
                </a14:imgProps>
              </a:ext>
              <a:ext uri="{28A0092B-C50C-407E-A947-70E740481C1C}">
                <a14:useLocalDpi xmlns:a14="http://schemas.microsoft.com/office/drawing/2010/main"/>
              </a:ext>
            </a:extLst>
          </a:blip>
          <a:srcRect/>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74" name="Left-right Arrow 73">
            <a:extLst>
              <a:ext uri="{FF2B5EF4-FFF2-40B4-BE49-F238E27FC236}">
                <a16:creationId xmlns:a16="http://schemas.microsoft.com/office/drawing/2014/main" id="{16ECFD9E-497B-6CFF-3C5D-CFC008639FF0}"/>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5" name="TextBox 74">
            <a:extLst>
              <a:ext uri="{FF2B5EF4-FFF2-40B4-BE49-F238E27FC236}">
                <a16:creationId xmlns:a16="http://schemas.microsoft.com/office/drawing/2014/main" id="{1A659C62-2684-AB64-F26E-38CB22D3B12F}"/>
              </a:ext>
            </a:extLst>
          </p:cNvPr>
          <p:cNvSpPr txBox="1"/>
          <p:nvPr/>
        </p:nvSpPr>
        <p:spPr>
          <a:xfrm>
            <a:off x="6798768" y="674337"/>
            <a:ext cx="116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High-end SSD</a:t>
            </a:r>
          </a:p>
        </p:txBody>
      </p:sp>
      <p:sp>
        <p:nvSpPr>
          <p:cNvPr id="76" name="TextBox 75">
            <a:extLst>
              <a:ext uri="{FF2B5EF4-FFF2-40B4-BE49-F238E27FC236}">
                <a16:creationId xmlns:a16="http://schemas.microsoft.com/office/drawing/2014/main" id="{458B196D-814E-8D88-2FC2-78AFAB0E2E84}"/>
              </a:ext>
            </a:extLst>
          </p:cNvPr>
          <p:cNvSpPr txBox="1"/>
          <p:nvPr/>
        </p:nvSpPr>
        <p:spPr>
          <a:xfrm>
            <a:off x="7982175" y="683503"/>
            <a:ext cx="120141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Low-end HDD</a:t>
            </a:r>
          </a:p>
        </p:txBody>
      </p:sp>
      <p:pic>
        <p:nvPicPr>
          <p:cNvPr id="64" name="Picture 4">
            <a:extLst>
              <a:ext uri="{FF2B5EF4-FFF2-40B4-BE49-F238E27FC236}">
                <a16:creationId xmlns:a16="http://schemas.microsoft.com/office/drawing/2014/main" id="{F4E4F583-AE23-40D4-4C54-2A051B03D9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DBB66CBC-EF8A-D9C4-7011-16F15771FFB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 name="Group 1">
            <a:extLst>
              <a:ext uri="{FF2B5EF4-FFF2-40B4-BE49-F238E27FC236}">
                <a16:creationId xmlns:a16="http://schemas.microsoft.com/office/drawing/2014/main" id="{7897F607-BA63-1247-80B3-9677EA0B088B}"/>
              </a:ext>
            </a:extLst>
          </p:cNvPr>
          <p:cNvGrpSpPr/>
          <p:nvPr/>
        </p:nvGrpSpPr>
        <p:grpSpPr>
          <a:xfrm>
            <a:off x="86469" y="1475202"/>
            <a:ext cx="8977144" cy="3362103"/>
            <a:chOff x="-61309" y="-19980"/>
            <a:chExt cx="6667897" cy="2379444"/>
          </a:xfrm>
        </p:grpSpPr>
        <p:sp>
          <p:nvSpPr>
            <p:cNvPr id="3" name="TextBox 60">
              <a:extLst>
                <a:ext uri="{FF2B5EF4-FFF2-40B4-BE49-F238E27FC236}">
                  <a16:creationId xmlns:a16="http://schemas.microsoft.com/office/drawing/2014/main" id="{B732EB5C-110C-2BA9-039E-6F1278675AD7}"/>
                </a:ext>
              </a:extLst>
            </p:cNvPr>
            <p:cNvSpPr txBox="1"/>
            <p:nvPr/>
          </p:nvSpPr>
          <p:spPr>
            <a:xfrm rot="16200000">
              <a:off x="-1138169" y="1056880"/>
              <a:ext cx="2359465" cy="205745"/>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Request Latency</a:t>
              </a:r>
              <a:endParaRPr kumimoji="0" lang="en-CH"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aphicFrame>
          <p:nvGraphicFramePr>
            <p:cNvPr id="6" name="Chart 5">
              <a:extLst>
                <a:ext uri="{FF2B5EF4-FFF2-40B4-BE49-F238E27FC236}">
                  <a16:creationId xmlns:a16="http://schemas.microsoft.com/office/drawing/2014/main" id="{78B3B997-F8D4-9120-954D-31AF54511EA5}"/>
                </a:ext>
              </a:extLst>
            </p:cNvPr>
            <p:cNvGraphicFramePr>
              <a:graphicFrameLocks/>
            </p:cNvGraphicFramePr>
            <p:nvPr/>
          </p:nvGraphicFramePr>
          <p:xfrm>
            <a:off x="221540" y="0"/>
            <a:ext cx="6385048" cy="2359464"/>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a:extLst>
                <a:ext uri="{FF2B5EF4-FFF2-40B4-BE49-F238E27FC236}">
                  <a16:creationId xmlns:a16="http://schemas.microsoft.com/office/drawing/2014/main" id="{F32460CA-CD07-D29E-553A-1FF507D18CA7}"/>
                </a:ext>
              </a:extLst>
            </p:cNvPr>
            <p:cNvCxnSpPr>
              <a:cxnSpLocks/>
            </p:cNvCxnSpPr>
            <p:nvPr/>
          </p:nvCxnSpPr>
          <p:spPr>
            <a:xfrm flipH="1">
              <a:off x="5064432" y="295219"/>
              <a:ext cx="4856" cy="182733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C557E1D-8616-E7BA-EC18-5C779C1694C6}"/>
                </a:ext>
              </a:extLst>
            </p:cNvPr>
            <p:cNvSpPr/>
            <p:nvPr/>
          </p:nvSpPr>
          <p:spPr>
            <a:xfrm>
              <a:off x="5062824" y="295219"/>
              <a:ext cx="1482729" cy="1827335"/>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9" name="Straight Arrow Connector 8">
            <a:extLst>
              <a:ext uri="{FF2B5EF4-FFF2-40B4-BE49-F238E27FC236}">
                <a16:creationId xmlns:a16="http://schemas.microsoft.com/office/drawing/2014/main" id="{A0A52441-89F9-E4FD-553C-95CB26741196}"/>
              </a:ext>
            </a:extLst>
          </p:cNvPr>
          <p:cNvCxnSpPr>
            <a:cxnSpLocks/>
          </p:cNvCxnSpPr>
          <p:nvPr/>
        </p:nvCxnSpPr>
        <p:spPr>
          <a:xfrm>
            <a:off x="8436961" y="3146380"/>
            <a:ext cx="0" cy="379140"/>
          </a:xfrm>
          <a:prstGeom prst="straightConnector1">
            <a:avLst/>
          </a:prstGeom>
          <a:ln w="444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C865ED-660F-793D-6993-06550CDC334E}"/>
              </a:ext>
            </a:extLst>
          </p:cNvPr>
          <p:cNvSpPr txBox="1"/>
          <p:nvPr/>
        </p:nvSpPr>
        <p:spPr>
          <a:xfrm>
            <a:off x="8190719" y="2741923"/>
            <a:ext cx="87289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Calibri" panose="020F0502020204030204" pitchFamily="34" charset="0"/>
              </a:rPr>
              <a:t>23%</a:t>
            </a:r>
          </a:p>
        </p:txBody>
      </p:sp>
      <p:sp>
        <p:nvSpPr>
          <p:cNvPr id="14" name="Rectangle 13">
            <a:extLst>
              <a:ext uri="{FF2B5EF4-FFF2-40B4-BE49-F238E27FC236}">
                <a16:creationId xmlns:a16="http://schemas.microsoft.com/office/drawing/2014/main" id="{8856FC2F-5F58-9D9A-C95C-1F107F2B6EEA}"/>
              </a:ext>
            </a:extLst>
          </p:cNvPr>
          <p:cNvSpPr/>
          <p:nvPr/>
        </p:nvSpPr>
        <p:spPr>
          <a:xfrm>
            <a:off x="80386" y="531117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Janus </a:t>
            </a:r>
            <a:r>
              <a:rPr kumimoji="0" lang="en-GB" sz="32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achieves 62% </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an Oracle’s performance </a:t>
            </a:r>
            <a:b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average across all workloads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Tree>
    <p:extLst>
      <p:ext uri="{BB962C8B-B14F-4D97-AF65-F5344CB8AC3E}">
        <p14:creationId xmlns:p14="http://schemas.microsoft.com/office/powerpoint/2010/main" val="294623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a:xfrm>
            <a:off x="13202" y="132334"/>
            <a:ext cx="9050411" cy="606084"/>
          </a:xfrm>
        </p:spPr>
        <p:txBody>
          <a:bodyPr/>
          <a:lstStyle/>
          <a:p>
            <a:r>
              <a:rPr lang="en-CH" dirty="0">
                <a:latin typeface="Cambria" panose="02040503050406030204" pitchFamily="18" charset="0"/>
              </a:rPr>
              <a:t>Performance on Tri-HSS</a:t>
            </a:r>
            <a:endParaRPr lang="en-US" dirty="0">
              <a:latin typeface="Cambria" panose="02040503050406030204" pitchFamily="18" charset="0"/>
            </a:endParaRP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Extending Janus for </a:t>
            </a:r>
            <a:r>
              <a:rPr kumimoji="0" lang="en-CH" sz="3000" b="1" i="0" u="none" strike="noStrike" kern="1200" cap="none" spc="0" normalizeH="0" baseline="0" noProof="0" dirty="0">
                <a:ln>
                  <a:noFill/>
                </a:ln>
                <a:solidFill>
                  <a:srgbClr val="000BEB"/>
                </a:solidFill>
                <a:effectLst/>
                <a:uLnTx/>
                <a:uFillTx/>
                <a:latin typeface="Cambria" panose="02040503050406030204" pitchFamily="18" charset="0"/>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mbria" panose="02040503050406030204" pitchFamily="18" charset="0"/>
                <a:ea typeface="+mn-ea"/>
                <a:cs typeface="+mn-cs"/>
              </a:rPr>
              <a:t>:</a:t>
            </a:r>
          </a:p>
          <a:p>
            <a:pPr marL="971550" marR="0" lvl="1" indent="-514350" algn="l" defTabSz="457200" rtl="0" eaLnBrk="1" fontAlgn="auto" latinLnBrk="0" hangingPunct="1">
              <a:lnSpc>
                <a:spcPct val="100000"/>
              </a:lnSpc>
              <a:spcBef>
                <a:spcPts val="0"/>
              </a:spcBef>
              <a:spcAft>
                <a:spcPts val="0"/>
              </a:spcAft>
              <a:buClr>
                <a:prstClr val="black"/>
              </a:buClr>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a:t>
            </a:r>
            <a:r>
              <a:rPr kumimoji="0" lang="en-CH" sz="2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 a new action </a:t>
            </a:r>
            <a:r>
              <a:rPr kumimoji="0" lang="en-CH"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each agent</a:t>
            </a:r>
          </a:p>
          <a:p>
            <a:pPr marL="971550" marR="0" lvl="1" indent="-514350" algn="l" defTabSz="457200" rtl="0" eaLnBrk="1" fontAlgn="auto" latinLnBrk="0" hangingPunct="1">
              <a:lnSpc>
                <a:spcPct val="100000"/>
              </a:lnSpc>
              <a:spcBef>
                <a:spcPts val="0"/>
              </a:spcBef>
              <a:spcAft>
                <a:spcPts val="0"/>
              </a:spcAft>
              <a:buClr>
                <a:prstClr val="black"/>
              </a:buClr>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a:t>
            </a:r>
            <a:r>
              <a:rPr kumimoji="0" lang="en-CH" sz="28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new device as a state feature for each agent</a:t>
            </a:r>
          </a:p>
        </p:txBody>
      </p:sp>
      <p:sp>
        <p:nvSpPr>
          <p:cNvPr id="34" name="Rounded Rectangle 33">
            <a:extLst>
              <a:ext uri="{FF2B5EF4-FFF2-40B4-BE49-F238E27FC236}">
                <a16:creationId xmlns:a16="http://schemas.microsoft.com/office/drawing/2014/main" id="{3D087BAF-F542-71A2-28A9-0F401886EB3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5" name="Picture 2" descr="Intel SSDPED1K375GA01 Optane SSD DC P4800X Series - Walmart.com">
            <a:extLst>
              <a:ext uri="{FF2B5EF4-FFF2-40B4-BE49-F238E27FC236}">
                <a16:creationId xmlns:a16="http://schemas.microsoft.com/office/drawing/2014/main" id="{F035BC5A-160B-2468-C1E1-53945DD463A3}"/>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712" b="97865" l="817" r="99020">
                        <a14:foregroundMark x1="327" y1="6050" x2="6373" y2="16014"/>
                        <a14:foregroundMark x1="6373" y1="16014" x2="5229" y2="98577"/>
                        <a14:foregroundMark x1="8497" y1="99644" x2="8497" y2="99644"/>
                        <a14:foregroundMark x1="5229" y1="98577" x2="7353" y2="99288"/>
                        <a14:foregroundMark x1="12582" y1="98577" x2="12582" y2="99644"/>
                        <a14:foregroundMark x1="19281" y1="80427" x2="19608" y2="80071"/>
                        <a14:foregroundMark x1="96895" y1="78292" x2="99673" y2="78292"/>
                        <a14:foregroundMark x1="99346" y1="7117" x2="99673" y2="66904"/>
                        <a14:foregroundMark x1="99837" y1="78648" x2="99837" y2="67972"/>
                        <a14:foregroundMark x1="99346" y1="7117" x2="980" y2="712"/>
                        <a14:foregroundMark x1="38072" y1="38434" x2="26471" y2="40214"/>
                        <a14:foregroundMark x1="26471" y1="40214" x2="39542" y2="37011"/>
                        <a14:foregroundMark x1="39542" y1="37011" x2="27288" y2="37367"/>
                        <a14:foregroundMark x1="27288" y1="37367" x2="34804" y2="37722"/>
                        <a14:foregroundMark x1="34804" y1="37722" x2="23856" y2="35231"/>
                        <a14:foregroundMark x1="23856" y1="35231" x2="46732" y2="41993"/>
                        <a14:foregroundMark x1="46732" y1="41993" x2="19444" y2="45196"/>
                        <a14:foregroundMark x1="19444" y1="45196" x2="36438" y2="39502"/>
                        <a14:foregroundMark x1="10294" y1="70819" x2="8660" y2="66904"/>
                        <a14:foregroundMark x1="8170" y1="81495" x2="7680" y2="97509"/>
                        <a14:foregroundMark x1="7680" y1="97509" x2="6863" y2="97865"/>
                        <a14:backgroundMark x1="8007" y1="96441" x2="15196" y2="85765"/>
                        <a14:backgroundMark x1="15196" y1="85765" x2="20098" y2="73310"/>
                        <a14:backgroundMark x1="20098" y1="73310" x2="25654" y2="83274"/>
                        <a14:backgroundMark x1="25654" y1="83274" x2="32516" y2="88612"/>
                        <a14:backgroundMark x1="32516" y1="88612" x2="40850" y2="89680"/>
                        <a14:backgroundMark x1="48039" y1="87900" x2="53595" y2="78648"/>
                        <a14:backgroundMark x1="53595" y1="78648" x2="98529" y2="72242"/>
                        <a14:backgroundMark x1="20098" y1="82206" x2="13562" y2="93238"/>
                        <a14:backgroundMark x1="13562" y1="93238" x2="22876" y2="99644"/>
                        <a14:backgroundMark x1="63725" y1="88256" x2="35458" y2="99644"/>
                        <a14:backgroundMark x1="63889" y1="88256" x2="54085" y2="83986"/>
                        <a14:backgroundMark x1="54085" y1="83986" x2="53105" y2="85053"/>
                        <a14:backgroundMark x1="96569" y1="77224" x2="82190" y2="84342"/>
                        <a14:backgroundMark x1="18791" y1="80427" x2="17810" y2="84698"/>
                      </a14:backgroundRemoval>
                    </a14:imgEffect>
                  </a14:imgLayer>
                </a14:imgProps>
              </a:ext>
              <a:ext uri="{28A0092B-C50C-407E-A947-70E740481C1C}">
                <a14:useLocalDpi xmlns:a14="http://schemas.microsoft.com/office/drawing/2010/main"/>
              </a:ext>
            </a:extLst>
          </a:blip>
          <a:srcRect/>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91C3ACC-5ABF-CE3D-12FE-506C3359A0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37" name="Left-right Arrow 36">
            <a:extLst>
              <a:ext uri="{FF2B5EF4-FFF2-40B4-BE49-F238E27FC236}">
                <a16:creationId xmlns:a16="http://schemas.microsoft.com/office/drawing/2014/main" id="{58A6C222-68E9-8579-E1BB-22E37B74A80B}"/>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8" name="TextBox 37">
            <a:extLst>
              <a:ext uri="{FF2B5EF4-FFF2-40B4-BE49-F238E27FC236}">
                <a16:creationId xmlns:a16="http://schemas.microsoft.com/office/drawing/2014/main" id="{1AE2D9C0-972C-95E2-0938-62F1833468D0}"/>
              </a:ext>
            </a:extLst>
          </p:cNvPr>
          <p:cNvSpPr txBox="1"/>
          <p:nvPr/>
        </p:nvSpPr>
        <p:spPr>
          <a:xfrm>
            <a:off x="5926636" y="735847"/>
            <a:ext cx="116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High-end SSD</a:t>
            </a:r>
          </a:p>
        </p:txBody>
      </p:sp>
      <p:sp>
        <p:nvSpPr>
          <p:cNvPr id="39" name="TextBox 38">
            <a:extLst>
              <a:ext uri="{FF2B5EF4-FFF2-40B4-BE49-F238E27FC236}">
                <a16:creationId xmlns:a16="http://schemas.microsoft.com/office/drawing/2014/main" id="{2A27020F-349B-2DF1-FCA0-9C9BB2454681}"/>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Low-end HDD</a:t>
            </a:r>
          </a:p>
        </p:txBody>
      </p:sp>
      <p:sp>
        <p:nvSpPr>
          <p:cNvPr id="40" name="TextBox 39">
            <a:extLst>
              <a:ext uri="{FF2B5EF4-FFF2-40B4-BE49-F238E27FC236}">
                <a16:creationId xmlns:a16="http://schemas.microsoft.com/office/drawing/2014/main" id="{0825DC5D-81AB-04E4-457E-1AE474601F09}"/>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Mid-end SSD</a:t>
            </a:r>
          </a:p>
        </p:txBody>
      </p:sp>
      <p:pic>
        <p:nvPicPr>
          <p:cNvPr id="41" name="Picture 4">
            <a:extLst>
              <a:ext uri="{FF2B5EF4-FFF2-40B4-BE49-F238E27FC236}">
                <a16:creationId xmlns:a16="http://schemas.microsoft.com/office/drawing/2014/main" id="{7A274462-FEE9-D47C-5E9D-EE76150DCEF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42" name="Left-right Arrow 41">
            <a:extLst>
              <a:ext uri="{FF2B5EF4-FFF2-40B4-BE49-F238E27FC236}">
                <a16:creationId xmlns:a16="http://schemas.microsoft.com/office/drawing/2014/main" id="{C61D758D-9E4E-D4DE-BA25-1A64998766D7}"/>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 name="Slide Number Placeholder 5">
            <a:extLst>
              <a:ext uri="{FF2B5EF4-FFF2-40B4-BE49-F238E27FC236}">
                <a16:creationId xmlns:a16="http://schemas.microsoft.com/office/drawing/2014/main" id="{D1F5921F-81A9-F349-6760-3D0B4055412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 name="Group 1">
            <a:extLst>
              <a:ext uri="{FF2B5EF4-FFF2-40B4-BE49-F238E27FC236}">
                <a16:creationId xmlns:a16="http://schemas.microsoft.com/office/drawing/2014/main" id="{A20C3F51-50EA-8F48-869C-91DF1581C4B1}"/>
              </a:ext>
            </a:extLst>
          </p:cNvPr>
          <p:cNvGrpSpPr/>
          <p:nvPr/>
        </p:nvGrpSpPr>
        <p:grpSpPr>
          <a:xfrm>
            <a:off x="170377" y="2867672"/>
            <a:ext cx="8893236" cy="3354654"/>
            <a:chOff x="933" y="-68753"/>
            <a:chExt cx="6076695" cy="2428217"/>
          </a:xfrm>
        </p:grpSpPr>
        <p:sp>
          <p:nvSpPr>
            <p:cNvPr id="5" name="TextBox 60">
              <a:extLst>
                <a:ext uri="{FF2B5EF4-FFF2-40B4-BE49-F238E27FC236}">
                  <a16:creationId xmlns:a16="http://schemas.microsoft.com/office/drawing/2014/main" id="{D36D2211-663F-AA9A-BEE4-383F1AF33CDB}"/>
                </a:ext>
              </a:extLst>
            </p:cNvPr>
            <p:cNvSpPr txBox="1"/>
            <p:nvPr/>
          </p:nvSpPr>
          <p:spPr>
            <a:xfrm rot="16200000">
              <a:off x="-1057667" y="989847"/>
              <a:ext cx="2327501" cy="210302"/>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a:t>
              </a:r>
              <a:r>
                <a:rPr kumimoji="0" lang="en-US" sz="20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Request</a:t>
              </a: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 Latency</a:t>
              </a:r>
              <a:endParaRPr kumimoji="0" lang="en-CH"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aphicFrame>
          <p:nvGraphicFramePr>
            <p:cNvPr id="6" name="Chart 5">
              <a:extLst>
                <a:ext uri="{FF2B5EF4-FFF2-40B4-BE49-F238E27FC236}">
                  <a16:creationId xmlns:a16="http://schemas.microsoft.com/office/drawing/2014/main" id="{47A7BACA-F16E-9447-E0F3-8808ADA0945F}"/>
                </a:ext>
              </a:extLst>
            </p:cNvPr>
            <p:cNvGraphicFramePr>
              <a:graphicFrameLocks/>
            </p:cNvGraphicFramePr>
            <p:nvPr/>
          </p:nvGraphicFramePr>
          <p:xfrm>
            <a:off x="221540" y="0"/>
            <a:ext cx="5856088" cy="2359464"/>
          </p:xfrm>
          <a:graphic>
            <a:graphicData uri="http://schemas.openxmlformats.org/drawingml/2006/chart">
              <c:chart xmlns:c="http://schemas.openxmlformats.org/drawingml/2006/chart" xmlns:r="http://schemas.openxmlformats.org/officeDocument/2006/relationships" r:id="rId7"/>
            </a:graphicData>
          </a:graphic>
        </p:graphicFrame>
        <p:cxnSp>
          <p:nvCxnSpPr>
            <p:cNvPr id="7" name="Straight Connector 6">
              <a:extLst>
                <a:ext uri="{FF2B5EF4-FFF2-40B4-BE49-F238E27FC236}">
                  <a16:creationId xmlns:a16="http://schemas.microsoft.com/office/drawing/2014/main" id="{625136A6-AA86-AFC7-BC75-61A080A28D2C}"/>
                </a:ext>
              </a:extLst>
            </p:cNvPr>
            <p:cNvCxnSpPr>
              <a:cxnSpLocks/>
            </p:cNvCxnSpPr>
            <p:nvPr/>
          </p:nvCxnSpPr>
          <p:spPr>
            <a:xfrm flipH="1">
              <a:off x="4601107" y="134570"/>
              <a:ext cx="15527" cy="19552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B9C9F9-24AB-C02D-7973-71CCBC438FD5}"/>
                </a:ext>
              </a:extLst>
            </p:cNvPr>
            <p:cNvSpPr/>
            <p:nvPr/>
          </p:nvSpPr>
          <p:spPr>
            <a:xfrm>
              <a:off x="4626007" y="93146"/>
              <a:ext cx="1325407" cy="1996667"/>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15" name="Straight Arrow Connector 14">
            <a:extLst>
              <a:ext uri="{FF2B5EF4-FFF2-40B4-BE49-F238E27FC236}">
                <a16:creationId xmlns:a16="http://schemas.microsoft.com/office/drawing/2014/main" id="{F3CFAF3A-FB7C-4B2A-8284-5C15A9B51630}"/>
              </a:ext>
            </a:extLst>
          </p:cNvPr>
          <p:cNvCxnSpPr>
            <a:cxnSpLocks/>
          </p:cNvCxnSpPr>
          <p:nvPr/>
        </p:nvCxnSpPr>
        <p:spPr>
          <a:xfrm>
            <a:off x="8167787" y="4277360"/>
            <a:ext cx="0" cy="650240"/>
          </a:xfrm>
          <a:prstGeom prst="straightConnector1">
            <a:avLst/>
          </a:prstGeom>
          <a:ln w="444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2B3EBA-847D-E2E7-99A5-8E7DBBAB25D6}"/>
              </a:ext>
            </a:extLst>
          </p:cNvPr>
          <p:cNvSpPr txBox="1"/>
          <p:nvPr/>
        </p:nvSpPr>
        <p:spPr>
          <a:xfrm>
            <a:off x="7904598" y="3944933"/>
            <a:ext cx="7461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Calibri" panose="020F0502020204030204" pitchFamily="34" charset="0"/>
              </a:rPr>
              <a:t>31%</a:t>
            </a:r>
          </a:p>
        </p:txBody>
      </p:sp>
    </p:spTree>
    <p:extLst>
      <p:ext uri="{BB962C8B-B14F-4D97-AF65-F5344CB8AC3E}">
        <p14:creationId xmlns:p14="http://schemas.microsoft.com/office/powerpoint/2010/main" val="23589285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latin typeface="Cambria" panose="02040503050406030204" pitchFamily="18" charset="0"/>
              </a:rPr>
              <a:t>Multi-Programmed Workloads (1/2)</a:t>
            </a:r>
          </a:p>
        </p:txBody>
      </p:sp>
      <p:sp>
        <p:nvSpPr>
          <p:cNvPr id="21" name="TextBox 20">
            <a:extLst>
              <a:ext uri="{FF2B5EF4-FFF2-40B4-BE49-F238E27FC236}">
                <a16:creationId xmlns:a16="http://schemas.microsoft.com/office/drawing/2014/main" id="{D63AFF9F-1490-06DC-F60F-09E066E111F8}"/>
              </a:ext>
            </a:extLst>
          </p:cNvPr>
          <p:cNvSpPr txBox="1"/>
          <p:nvPr/>
        </p:nvSpPr>
        <p:spPr>
          <a:xfrm>
            <a:off x="172746" y="890427"/>
            <a:ext cx="55806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rPr>
              <a:t>Performance-Optimized HSS</a:t>
            </a:r>
            <a:endParaRPr kumimoji="0" lang="en-CH"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24F6D71E-C395-134D-C5BE-4D0E9FE59DE9}"/>
              </a:ext>
            </a:extLst>
          </p:cNvPr>
          <p:cNvGrpSpPr/>
          <p:nvPr/>
        </p:nvGrpSpPr>
        <p:grpSpPr>
          <a:xfrm>
            <a:off x="6441980" y="899106"/>
            <a:ext cx="2529273" cy="991375"/>
            <a:chOff x="6635469" y="21516"/>
            <a:chExt cx="2529273" cy="991375"/>
          </a:xfrm>
        </p:grpSpPr>
        <p:sp>
          <p:nvSpPr>
            <p:cNvPr id="50" name="Rounded Rectangle 49">
              <a:extLst>
                <a:ext uri="{FF2B5EF4-FFF2-40B4-BE49-F238E27FC236}">
                  <a16:creationId xmlns:a16="http://schemas.microsoft.com/office/drawing/2014/main" id="{150135D9-B4B9-98EA-A570-ECD3EB586807}"/>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51" name="Picture 2" descr="Intel SSDPED1K375GA01 Optane SSD DC P4800X Series - Walmart.com">
              <a:extLst>
                <a:ext uri="{FF2B5EF4-FFF2-40B4-BE49-F238E27FC236}">
                  <a16:creationId xmlns:a16="http://schemas.microsoft.com/office/drawing/2014/main" id="{C8782145-DA19-5273-93FF-158B4B278EA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712" b="97865" l="817" r="99020">
                          <a14:foregroundMark x1="327" y1="6050" x2="6373" y2="16014"/>
                          <a14:foregroundMark x1="6373" y1="16014" x2="5229" y2="98577"/>
                          <a14:foregroundMark x1="8497" y1="99644" x2="8497" y2="99644"/>
                          <a14:foregroundMark x1="5229" y1="98577" x2="7353" y2="99288"/>
                          <a14:foregroundMark x1="12582" y1="98577" x2="12582" y2="99644"/>
                          <a14:foregroundMark x1="19281" y1="80427" x2="19608" y2="80071"/>
                          <a14:foregroundMark x1="96895" y1="78292" x2="99673" y2="78292"/>
                          <a14:foregroundMark x1="99346" y1="7117" x2="99673" y2="66904"/>
                          <a14:foregroundMark x1="99837" y1="78648" x2="99837" y2="67972"/>
                          <a14:foregroundMark x1="99346" y1="7117" x2="980" y2="712"/>
                          <a14:foregroundMark x1="38072" y1="38434" x2="26471" y2="40214"/>
                          <a14:foregroundMark x1="26471" y1="40214" x2="39542" y2="37011"/>
                          <a14:foregroundMark x1="39542" y1="37011" x2="27288" y2="37367"/>
                          <a14:foregroundMark x1="27288" y1="37367" x2="34804" y2="37722"/>
                          <a14:foregroundMark x1="34804" y1="37722" x2="23856" y2="35231"/>
                          <a14:foregroundMark x1="23856" y1="35231" x2="46732" y2="41993"/>
                          <a14:foregroundMark x1="46732" y1="41993" x2="19444" y2="45196"/>
                          <a14:foregroundMark x1="19444" y1="45196" x2="36438" y2="39502"/>
                          <a14:foregroundMark x1="10294" y1="70819" x2="8660" y2="66904"/>
                          <a14:foregroundMark x1="8170" y1="81495" x2="7680" y2="97509"/>
                          <a14:foregroundMark x1="7680" y1="97509" x2="6863" y2="97865"/>
                          <a14:backgroundMark x1="8007" y1="96441" x2="15196" y2="85765"/>
                          <a14:backgroundMark x1="15196" y1="85765" x2="20098" y2="73310"/>
                          <a14:backgroundMark x1="20098" y1="73310" x2="25654" y2="83274"/>
                          <a14:backgroundMark x1="25654" y1="83274" x2="32516" y2="88612"/>
                          <a14:backgroundMark x1="32516" y1="88612" x2="40850" y2="89680"/>
                          <a14:backgroundMark x1="48039" y1="87900" x2="53595" y2="78648"/>
                          <a14:backgroundMark x1="53595" y1="78648" x2="98529" y2="72242"/>
                          <a14:backgroundMark x1="20098" y1="82206" x2="13562" y2="93238"/>
                          <a14:backgroundMark x1="13562" y1="93238" x2="22876" y2="99644"/>
                          <a14:backgroundMark x1="63725" y1="88256" x2="35458" y2="99644"/>
                          <a14:backgroundMark x1="63889" y1="88256" x2="54085" y2="83986"/>
                          <a14:backgroundMark x1="54085" y1="83986" x2="53105" y2="85053"/>
                          <a14:backgroundMark x1="96569" y1="77224" x2="82190" y2="84342"/>
                          <a14:backgroundMark x1="18791" y1="80427" x2="17810" y2="84698"/>
                        </a14:backgroundRemoval>
                      </a14:imgEffect>
                    </a14:imgLayer>
                  </a14:imgProps>
                </a:ext>
                <a:ext uri="{28A0092B-C50C-407E-A947-70E740481C1C}">
                  <a14:useLocalDpi xmlns:a14="http://schemas.microsoft.com/office/drawing/2010/main"/>
                </a:ext>
              </a:extLst>
            </a:blip>
            <a:srcRect/>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8CCCED6-CE47-A4B0-A4E0-47898DFD6C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3" name="Left-right Arrow 52">
              <a:extLst>
                <a:ext uri="{FF2B5EF4-FFF2-40B4-BE49-F238E27FC236}">
                  <a16:creationId xmlns:a16="http://schemas.microsoft.com/office/drawing/2014/main" id="{793F2E69-713A-9F88-FFE8-9D820998FE9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4" name="TextBox 53">
              <a:extLst>
                <a:ext uri="{FF2B5EF4-FFF2-40B4-BE49-F238E27FC236}">
                  <a16:creationId xmlns:a16="http://schemas.microsoft.com/office/drawing/2014/main" id="{FBBA589E-EE17-6678-2D7F-656EDB539188}"/>
                </a:ext>
              </a:extLst>
            </p:cNvPr>
            <p:cNvSpPr txBox="1"/>
            <p:nvPr/>
          </p:nvSpPr>
          <p:spPr>
            <a:xfrm>
              <a:off x="6798768" y="674337"/>
              <a:ext cx="116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High-end SSD</a:t>
              </a:r>
            </a:p>
          </p:txBody>
        </p:sp>
        <p:sp>
          <p:nvSpPr>
            <p:cNvPr id="55" name="TextBox 54">
              <a:extLst>
                <a:ext uri="{FF2B5EF4-FFF2-40B4-BE49-F238E27FC236}">
                  <a16:creationId xmlns:a16="http://schemas.microsoft.com/office/drawing/2014/main" id="{970D3568-859C-4323-0705-09FBD9F11915}"/>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Mid-end SSD</a:t>
              </a:r>
            </a:p>
          </p:txBody>
        </p:sp>
      </p:gr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EF513148-828B-9647-8658-BBCA1F489F48}"/>
              </a:ext>
            </a:extLst>
          </p:cNvPr>
          <p:cNvGrpSpPr/>
          <p:nvPr/>
        </p:nvGrpSpPr>
        <p:grpSpPr>
          <a:xfrm>
            <a:off x="165517" y="1908836"/>
            <a:ext cx="8898096" cy="3622689"/>
            <a:chOff x="-2031" y="0"/>
            <a:chExt cx="5171973" cy="2359464"/>
          </a:xfrm>
        </p:grpSpPr>
        <p:sp>
          <p:nvSpPr>
            <p:cNvPr id="10" name="TextBox 60">
              <a:extLst>
                <a:ext uri="{FF2B5EF4-FFF2-40B4-BE49-F238E27FC236}">
                  <a16:creationId xmlns:a16="http://schemas.microsoft.com/office/drawing/2014/main" id="{23EAEBFD-DECE-FC8A-3137-CC4D94B5C080}"/>
                </a:ext>
              </a:extLst>
            </p:cNvPr>
            <p:cNvSpPr txBox="1"/>
            <p:nvPr/>
          </p:nvSpPr>
          <p:spPr>
            <a:xfrm rot="16200000">
              <a:off x="-905192" y="1056166"/>
              <a:ext cx="1967326" cy="161004"/>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Request Latency</a:t>
              </a:r>
              <a:endParaRPr kumimoji="0" lang="en-CH" sz="1800" b="1" i="0" u="none" strike="noStrike" kern="1200" cap="none" spc="0" normalizeH="0" baseline="0" noProof="0">
                <a:ln>
                  <a:noFill/>
                </a:ln>
                <a:solidFill>
                  <a:prstClr val="black"/>
                </a:solidFill>
                <a:effectLst/>
                <a:uLnTx/>
                <a:uFillTx/>
                <a:latin typeface="Georgia" panose="02040502050405020303" pitchFamily="18" charset="0"/>
                <a:ea typeface="+mn-ea"/>
                <a:cs typeface="Consolas" panose="020B0609020204030204" pitchFamily="49" charset="0"/>
              </a:endParaRPr>
            </a:p>
          </p:txBody>
        </p:sp>
        <p:graphicFrame>
          <p:nvGraphicFramePr>
            <p:cNvPr id="11" name="Chart 10">
              <a:extLst>
                <a:ext uri="{FF2B5EF4-FFF2-40B4-BE49-F238E27FC236}">
                  <a16:creationId xmlns:a16="http://schemas.microsoft.com/office/drawing/2014/main" id="{6B0A7997-866E-AF45-9C27-65C14C3278C6}"/>
                </a:ext>
              </a:extLst>
            </p:cNvPr>
            <p:cNvGraphicFramePr>
              <a:graphicFrameLocks/>
            </p:cNvGraphicFramePr>
            <p:nvPr/>
          </p:nvGraphicFramePr>
          <p:xfrm>
            <a:off x="171025" y="0"/>
            <a:ext cx="4998917" cy="2359464"/>
          </p:xfrm>
          <a:graphic>
            <a:graphicData uri="http://schemas.openxmlformats.org/drawingml/2006/chart">
              <c:chart xmlns:c="http://schemas.openxmlformats.org/drawingml/2006/chart" xmlns:r="http://schemas.openxmlformats.org/officeDocument/2006/relationships" r:id="rId6"/>
            </a:graphicData>
          </a:graphic>
        </p:graphicFrame>
        <p:cxnSp>
          <p:nvCxnSpPr>
            <p:cNvPr id="12" name="Straight Connector 11">
              <a:extLst>
                <a:ext uri="{FF2B5EF4-FFF2-40B4-BE49-F238E27FC236}">
                  <a16:creationId xmlns:a16="http://schemas.microsoft.com/office/drawing/2014/main" id="{9F09178F-D323-0560-A828-504A9ED66300}"/>
                </a:ext>
              </a:extLst>
            </p:cNvPr>
            <p:cNvCxnSpPr>
              <a:cxnSpLocks/>
            </p:cNvCxnSpPr>
            <p:nvPr/>
          </p:nvCxnSpPr>
          <p:spPr>
            <a:xfrm>
              <a:off x="4230703" y="290410"/>
              <a:ext cx="6732" cy="17467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160881-BA8D-E397-00EF-E869A0364F83}"/>
                </a:ext>
              </a:extLst>
            </p:cNvPr>
            <p:cNvSpPr/>
            <p:nvPr/>
          </p:nvSpPr>
          <p:spPr>
            <a:xfrm>
              <a:off x="4242026" y="280210"/>
              <a:ext cx="755682" cy="1777320"/>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cxnSp>
        <p:nvCxnSpPr>
          <p:cNvPr id="14" name="Straight Arrow Connector 13">
            <a:extLst>
              <a:ext uri="{FF2B5EF4-FFF2-40B4-BE49-F238E27FC236}">
                <a16:creationId xmlns:a16="http://schemas.microsoft.com/office/drawing/2014/main" id="{4CF7C33B-52AC-BF7C-DE40-B512D99B230C}"/>
              </a:ext>
            </a:extLst>
          </p:cNvPr>
          <p:cNvCxnSpPr>
            <a:cxnSpLocks/>
          </p:cNvCxnSpPr>
          <p:nvPr/>
        </p:nvCxnSpPr>
        <p:spPr>
          <a:xfrm>
            <a:off x="8418429" y="3368203"/>
            <a:ext cx="0" cy="483660"/>
          </a:xfrm>
          <a:prstGeom prst="straightConnector1">
            <a:avLst/>
          </a:prstGeom>
          <a:ln w="444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DED285-876C-840F-7D93-2981474893E2}"/>
              </a:ext>
            </a:extLst>
          </p:cNvPr>
          <p:cNvSpPr txBox="1"/>
          <p:nvPr/>
        </p:nvSpPr>
        <p:spPr>
          <a:xfrm>
            <a:off x="8115300" y="3006193"/>
            <a:ext cx="76715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Calibri" panose="020F0502020204030204" pitchFamily="34" charset="0"/>
              </a:rPr>
              <a:t>30%</a:t>
            </a:r>
          </a:p>
        </p:txBody>
      </p:sp>
      <p:sp>
        <p:nvSpPr>
          <p:cNvPr id="17" name="Rectangle 16">
            <a:extLst>
              <a:ext uri="{FF2B5EF4-FFF2-40B4-BE49-F238E27FC236}">
                <a16:creationId xmlns:a16="http://schemas.microsoft.com/office/drawing/2014/main" id="{F2E0A298-70D2-E501-CBAD-A77A7F7DE10D}"/>
              </a:ext>
            </a:extLst>
          </p:cNvPr>
          <p:cNvSpPr/>
          <p:nvPr/>
        </p:nvSpPr>
        <p:spPr>
          <a:xfrm>
            <a:off x="80386" y="5482592"/>
            <a:ext cx="8983227" cy="941683"/>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Janus </a:t>
            </a:r>
            <a:r>
              <a:rPr kumimoji="0" lang="en-GB" sz="32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achieves 73% </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Oracle’s performance on average across different workloads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Tree>
    <p:extLst>
      <p:ext uri="{BB962C8B-B14F-4D97-AF65-F5344CB8AC3E}">
        <p14:creationId xmlns:p14="http://schemas.microsoft.com/office/powerpoint/2010/main" val="30101163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latin typeface="Cambria" panose="02040503050406030204" pitchFamily="18" charset="0"/>
              </a:rPr>
              <a:t>Multi-Programmed Workloads (2/2)</a:t>
            </a:r>
          </a:p>
        </p:txBody>
      </p:sp>
      <p:sp>
        <p:nvSpPr>
          <p:cNvPr id="21" name="TextBox 20">
            <a:extLst>
              <a:ext uri="{FF2B5EF4-FFF2-40B4-BE49-F238E27FC236}">
                <a16:creationId xmlns:a16="http://schemas.microsoft.com/office/drawing/2014/main" id="{D63AFF9F-1490-06DC-F60F-09E066E111F8}"/>
              </a:ext>
            </a:extLst>
          </p:cNvPr>
          <p:cNvSpPr txBox="1"/>
          <p:nvPr/>
        </p:nvSpPr>
        <p:spPr>
          <a:xfrm>
            <a:off x="172747" y="890427"/>
            <a:ext cx="517954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rPr>
              <a:t>Cost-Optimized HSS</a:t>
            </a:r>
            <a:endParaRPr kumimoji="0" lang="en-CH" sz="3200" b="1" i="0" u="none" strike="noStrike" kern="1200" cap="none" spc="0" normalizeH="0" baseline="0" noProof="0" dirty="0">
              <a:ln>
                <a:noFill/>
              </a:ln>
              <a:solidFill>
                <a:srgbClr val="4472C4"/>
              </a:solidFill>
              <a:effectLst/>
              <a:uLnTx/>
              <a:uFillTx/>
              <a:latin typeface="Cambria" panose="02040503050406030204" pitchFamily="18" charset="0"/>
              <a:ea typeface="Lato" panose="020F0502020204030203" pitchFamily="34" charset="0"/>
              <a:cs typeface="Lato" panose="020F0502020204030203" pitchFamily="34" charset="0"/>
            </a:endParaRPr>
          </a:p>
        </p:txBody>
      </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CH" sz="2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EF513148-828B-9647-8658-BBCA1F489F48}"/>
              </a:ext>
            </a:extLst>
          </p:cNvPr>
          <p:cNvGrpSpPr/>
          <p:nvPr/>
        </p:nvGrpSpPr>
        <p:grpSpPr>
          <a:xfrm>
            <a:off x="206941" y="1916607"/>
            <a:ext cx="8856672" cy="3398343"/>
            <a:chOff x="-50227" y="-53265"/>
            <a:chExt cx="6648151" cy="2412729"/>
          </a:xfrm>
        </p:grpSpPr>
        <p:sp>
          <p:nvSpPr>
            <p:cNvPr id="5" name="TextBox 60">
              <a:extLst>
                <a:ext uri="{FF2B5EF4-FFF2-40B4-BE49-F238E27FC236}">
                  <a16:creationId xmlns:a16="http://schemas.microsoft.com/office/drawing/2014/main" id="{23EAEBFD-DECE-FC8A-3137-CC4D94B5C080}"/>
                </a:ext>
              </a:extLst>
            </p:cNvPr>
            <p:cNvSpPr txBox="1"/>
            <p:nvPr/>
          </p:nvSpPr>
          <p:spPr>
            <a:xfrm rot="16200000">
              <a:off x="-1031965" y="928473"/>
              <a:ext cx="2171402" cy="207926"/>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Average Request Latency</a:t>
              </a:r>
              <a:endParaRPr kumimoji="0" lang="en-CH"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aphicFrame>
          <p:nvGraphicFramePr>
            <p:cNvPr id="6" name="Chart 5">
              <a:extLst>
                <a:ext uri="{FF2B5EF4-FFF2-40B4-BE49-F238E27FC236}">
                  <a16:creationId xmlns:a16="http://schemas.microsoft.com/office/drawing/2014/main" id="{6B0A7997-866E-AF45-9C27-65C14C3278C6}"/>
                </a:ext>
              </a:extLst>
            </p:cNvPr>
            <p:cNvGraphicFramePr>
              <a:graphicFrameLocks/>
            </p:cNvGraphicFramePr>
            <p:nvPr/>
          </p:nvGraphicFramePr>
          <p:xfrm>
            <a:off x="212876" y="0"/>
            <a:ext cx="6385048" cy="235946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9F09178F-D323-0560-A828-504A9ED66300}"/>
                </a:ext>
              </a:extLst>
            </p:cNvPr>
            <p:cNvCxnSpPr>
              <a:cxnSpLocks/>
            </p:cNvCxnSpPr>
            <p:nvPr/>
          </p:nvCxnSpPr>
          <p:spPr>
            <a:xfrm>
              <a:off x="5504535" y="307749"/>
              <a:ext cx="1" cy="15591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2160881-BA8D-E397-00EF-E869A0364F83}"/>
                </a:ext>
              </a:extLst>
            </p:cNvPr>
            <p:cNvSpPr/>
            <p:nvPr/>
          </p:nvSpPr>
          <p:spPr>
            <a:xfrm>
              <a:off x="5501254" y="296981"/>
              <a:ext cx="983029" cy="1569935"/>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7EFA0DBC-8C15-57B0-C0CE-D2475D3FAC0B}"/>
              </a:ext>
            </a:extLst>
          </p:cNvPr>
          <p:cNvGrpSpPr/>
          <p:nvPr/>
        </p:nvGrpSpPr>
        <p:grpSpPr>
          <a:xfrm>
            <a:off x="6273945" y="947737"/>
            <a:ext cx="2548125" cy="1000541"/>
            <a:chOff x="6635469" y="21516"/>
            <a:chExt cx="2548125" cy="1000541"/>
          </a:xfrm>
        </p:grpSpPr>
        <p:sp>
          <p:nvSpPr>
            <p:cNvPr id="14" name="Rounded Rectangle 13">
              <a:extLst>
                <a:ext uri="{FF2B5EF4-FFF2-40B4-BE49-F238E27FC236}">
                  <a16:creationId xmlns:a16="http://schemas.microsoft.com/office/drawing/2014/main" id="{0D9D19B8-0D2D-CF51-92B8-84657EAA55F0}"/>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15" name="Picture 2" descr="Intel SSDPED1K375GA01 Optane SSD DC P4800X Series - Walmart.com">
              <a:extLst>
                <a:ext uri="{FF2B5EF4-FFF2-40B4-BE49-F238E27FC236}">
                  <a16:creationId xmlns:a16="http://schemas.microsoft.com/office/drawing/2014/main" id="{F6E30C45-27C5-BAE2-7B16-F439CD3AFCE4}"/>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712" b="97865" l="817" r="99020">
                          <a14:foregroundMark x1="327" y1="6050" x2="6373" y2="16014"/>
                          <a14:foregroundMark x1="6373" y1="16014" x2="5229" y2="98577"/>
                          <a14:foregroundMark x1="8497" y1="99644" x2="8497" y2="99644"/>
                          <a14:foregroundMark x1="5229" y1="98577" x2="7353" y2="99288"/>
                          <a14:foregroundMark x1="12582" y1="98577" x2="12582" y2="99644"/>
                          <a14:foregroundMark x1="19281" y1="80427" x2="19608" y2="80071"/>
                          <a14:foregroundMark x1="96895" y1="78292" x2="99673" y2="78292"/>
                          <a14:foregroundMark x1="99346" y1="7117" x2="99673" y2="66904"/>
                          <a14:foregroundMark x1="99837" y1="78648" x2="99837" y2="67972"/>
                          <a14:foregroundMark x1="99346" y1="7117" x2="980" y2="712"/>
                          <a14:foregroundMark x1="38072" y1="38434" x2="26471" y2="40214"/>
                          <a14:foregroundMark x1="26471" y1="40214" x2="39542" y2="37011"/>
                          <a14:foregroundMark x1="39542" y1="37011" x2="27288" y2="37367"/>
                          <a14:foregroundMark x1="27288" y1="37367" x2="34804" y2="37722"/>
                          <a14:foregroundMark x1="34804" y1="37722" x2="23856" y2="35231"/>
                          <a14:foregroundMark x1="23856" y1="35231" x2="46732" y2="41993"/>
                          <a14:foregroundMark x1="46732" y1="41993" x2="19444" y2="45196"/>
                          <a14:foregroundMark x1="19444" y1="45196" x2="36438" y2="39502"/>
                          <a14:foregroundMark x1="10294" y1="70819" x2="8660" y2="66904"/>
                          <a14:foregroundMark x1="8170" y1="81495" x2="7680" y2="97509"/>
                          <a14:foregroundMark x1="7680" y1="97509" x2="6863" y2="97865"/>
                          <a14:backgroundMark x1="8007" y1="96441" x2="15196" y2="85765"/>
                          <a14:backgroundMark x1="15196" y1="85765" x2="20098" y2="73310"/>
                          <a14:backgroundMark x1="20098" y1="73310" x2="25654" y2="83274"/>
                          <a14:backgroundMark x1="25654" y1="83274" x2="32516" y2="88612"/>
                          <a14:backgroundMark x1="32516" y1="88612" x2="40850" y2="89680"/>
                          <a14:backgroundMark x1="48039" y1="87900" x2="53595" y2="78648"/>
                          <a14:backgroundMark x1="53595" y1="78648" x2="98529" y2="72242"/>
                          <a14:backgroundMark x1="20098" y1="82206" x2="13562" y2="93238"/>
                          <a14:backgroundMark x1="13562" y1="93238" x2="22876" y2="99644"/>
                          <a14:backgroundMark x1="63725" y1="88256" x2="35458" y2="99644"/>
                          <a14:backgroundMark x1="63889" y1="88256" x2="54085" y2="83986"/>
                          <a14:backgroundMark x1="54085" y1="83986" x2="53105" y2="85053"/>
                          <a14:backgroundMark x1="96569" y1="77224" x2="82190" y2="84342"/>
                          <a14:backgroundMark x1="18791" y1="80427" x2="17810" y2="84698"/>
                        </a14:backgroundRemoval>
                      </a14:imgEffect>
                    </a14:imgLayer>
                  </a14:imgProps>
                </a:ext>
                <a:ext uri="{28A0092B-C50C-407E-A947-70E740481C1C}">
                  <a14:useLocalDpi xmlns:a14="http://schemas.microsoft.com/office/drawing/2010/main"/>
                </a:ext>
              </a:extLst>
            </a:blip>
            <a:srcRect/>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16" name="Left-right Arrow 15">
              <a:extLst>
                <a:ext uri="{FF2B5EF4-FFF2-40B4-BE49-F238E27FC236}">
                  <a16:creationId xmlns:a16="http://schemas.microsoft.com/office/drawing/2014/main" id="{6DE4F0A2-E470-ACD3-D320-496C1F62E88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55051B97-5D29-E851-3AE9-CBC40895C8AA}"/>
                </a:ext>
              </a:extLst>
            </p:cNvPr>
            <p:cNvSpPr txBox="1"/>
            <p:nvPr/>
          </p:nvSpPr>
          <p:spPr>
            <a:xfrm>
              <a:off x="6798768" y="674337"/>
              <a:ext cx="11653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High-end SSD</a:t>
              </a:r>
            </a:p>
          </p:txBody>
        </p:sp>
        <p:sp>
          <p:nvSpPr>
            <p:cNvPr id="18" name="TextBox 17">
              <a:extLst>
                <a:ext uri="{FF2B5EF4-FFF2-40B4-BE49-F238E27FC236}">
                  <a16:creationId xmlns:a16="http://schemas.microsoft.com/office/drawing/2014/main" id="{5A6B4EE4-8F49-8A09-59BD-7FB56A1C770B}"/>
                </a:ext>
              </a:extLst>
            </p:cNvPr>
            <p:cNvSpPr txBox="1"/>
            <p:nvPr/>
          </p:nvSpPr>
          <p:spPr>
            <a:xfrm>
              <a:off x="7982175" y="683503"/>
              <a:ext cx="120141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Low-end HDD</a:t>
              </a:r>
            </a:p>
          </p:txBody>
        </p:sp>
        <p:pic>
          <p:nvPicPr>
            <p:cNvPr id="19" name="Picture 4">
              <a:extLst>
                <a:ext uri="{FF2B5EF4-FFF2-40B4-BE49-F238E27FC236}">
                  <a16:creationId xmlns:a16="http://schemas.microsoft.com/office/drawing/2014/main" id="{D86814B2-91DD-5FB3-C63F-4ED96178DB2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Straight Arrow Connector 21">
            <a:extLst>
              <a:ext uri="{FF2B5EF4-FFF2-40B4-BE49-F238E27FC236}">
                <a16:creationId xmlns:a16="http://schemas.microsoft.com/office/drawing/2014/main" id="{F36C0406-3958-185C-08E0-40D3ADE8A3FD}"/>
              </a:ext>
            </a:extLst>
          </p:cNvPr>
          <p:cNvCxnSpPr>
            <a:cxnSpLocks/>
          </p:cNvCxnSpPr>
          <p:nvPr/>
        </p:nvCxnSpPr>
        <p:spPr>
          <a:xfrm>
            <a:off x="8549408" y="3606800"/>
            <a:ext cx="0" cy="283437"/>
          </a:xfrm>
          <a:prstGeom prst="straightConnector1">
            <a:avLst/>
          </a:prstGeom>
          <a:ln w="444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7A27D3C-9B2A-B1F5-ACFF-10F4BFD5A39E}"/>
              </a:ext>
            </a:extLst>
          </p:cNvPr>
          <p:cNvSpPr txBox="1"/>
          <p:nvPr/>
        </p:nvSpPr>
        <p:spPr>
          <a:xfrm>
            <a:off x="8230782" y="3228945"/>
            <a:ext cx="7675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Calibri" panose="020F0502020204030204" pitchFamily="34" charset="0"/>
              </a:rPr>
              <a:t>28%</a:t>
            </a:r>
          </a:p>
        </p:txBody>
      </p:sp>
      <p:sp>
        <p:nvSpPr>
          <p:cNvPr id="27" name="Rectangle 26">
            <a:extLst>
              <a:ext uri="{FF2B5EF4-FFF2-40B4-BE49-F238E27FC236}">
                <a16:creationId xmlns:a16="http://schemas.microsoft.com/office/drawing/2014/main" id="{E04F80C3-5EF5-1938-B6D4-C2CE697893F3}"/>
              </a:ext>
            </a:extLst>
          </p:cNvPr>
          <p:cNvSpPr/>
          <p:nvPr/>
        </p:nvSpPr>
        <p:spPr>
          <a:xfrm>
            <a:off x="80386" y="531117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Janus </a:t>
            </a:r>
            <a:r>
              <a:rPr kumimoji="0" lang="en-GB" sz="32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achieves 46% </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Oracle’s performance on average across different workloads</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Tree>
    <p:extLst>
      <p:ext uri="{BB962C8B-B14F-4D97-AF65-F5344CB8AC3E}">
        <p14:creationId xmlns:p14="http://schemas.microsoft.com/office/powerpoint/2010/main" val="2497278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60860-AFAB-346E-5C24-01B79907595B}"/>
              </a:ext>
            </a:extLst>
          </p:cNvPr>
          <p:cNvSpPr>
            <a:spLocks noGrp="1"/>
          </p:cNvSpPr>
          <p:nvPr>
            <p:ph type="title"/>
          </p:nvPr>
        </p:nvSpPr>
        <p:spPr/>
        <p:txBody>
          <a:bodyPr/>
          <a:lstStyle/>
          <a:p>
            <a:r>
              <a:rPr lang="en-US" dirty="0">
                <a:latin typeface="Cambria" panose="02040503050406030204" pitchFamily="18" charset="0"/>
              </a:rPr>
              <a:t>Tail Latency</a:t>
            </a:r>
          </a:p>
        </p:txBody>
      </p:sp>
      <p:pic>
        <p:nvPicPr>
          <p:cNvPr id="43" name="Content Placeholder 42">
            <a:extLst>
              <a:ext uri="{FF2B5EF4-FFF2-40B4-BE49-F238E27FC236}">
                <a16:creationId xmlns:a16="http://schemas.microsoft.com/office/drawing/2014/main" id="{1D621897-A3D1-0926-5C49-F6667E6A59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696" y="1069359"/>
            <a:ext cx="7889503" cy="5470165"/>
          </a:xfrm>
        </p:spPr>
      </p:pic>
    </p:spTree>
    <p:extLst>
      <p:ext uri="{BB962C8B-B14F-4D97-AF65-F5344CB8AC3E}">
        <p14:creationId xmlns:p14="http://schemas.microsoft.com/office/powerpoint/2010/main" val="27572335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F622E-834A-4243-6D42-63E6886E0589}"/>
              </a:ext>
            </a:extLst>
          </p:cNvPr>
          <p:cNvSpPr>
            <a:spLocks noGrp="1"/>
          </p:cNvSpPr>
          <p:nvPr>
            <p:ph type="title"/>
          </p:nvPr>
        </p:nvSpPr>
        <p:spPr/>
        <p:txBody>
          <a:bodyPr/>
          <a:lstStyle/>
          <a:p>
            <a:r>
              <a:rPr lang="en-US" dirty="0"/>
              <a:t>Impact on Device Lifetimes</a:t>
            </a:r>
          </a:p>
        </p:txBody>
      </p:sp>
      <p:grpSp>
        <p:nvGrpSpPr>
          <p:cNvPr id="21" name="Group 20">
            <a:extLst>
              <a:ext uri="{FF2B5EF4-FFF2-40B4-BE49-F238E27FC236}">
                <a16:creationId xmlns:a16="http://schemas.microsoft.com/office/drawing/2014/main" id="{06AF079A-59ED-4663-08FC-0B73378932D3}"/>
              </a:ext>
            </a:extLst>
          </p:cNvPr>
          <p:cNvGrpSpPr/>
          <p:nvPr/>
        </p:nvGrpSpPr>
        <p:grpSpPr>
          <a:xfrm>
            <a:off x="216044" y="1149814"/>
            <a:ext cx="8593430" cy="5393908"/>
            <a:chOff x="216044" y="1149814"/>
            <a:chExt cx="8593430" cy="5393908"/>
          </a:xfrm>
        </p:grpSpPr>
        <p:grpSp>
          <p:nvGrpSpPr>
            <p:cNvPr id="17" name="Group 16">
              <a:extLst>
                <a:ext uri="{FF2B5EF4-FFF2-40B4-BE49-F238E27FC236}">
                  <a16:creationId xmlns:a16="http://schemas.microsoft.com/office/drawing/2014/main" id="{11E28DC2-07D2-B5D0-42E1-BEA7DABB1C2C}"/>
                </a:ext>
              </a:extLst>
            </p:cNvPr>
            <p:cNvGrpSpPr/>
            <p:nvPr/>
          </p:nvGrpSpPr>
          <p:grpSpPr>
            <a:xfrm>
              <a:off x="216044" y="1149814"/>
              <a:ext cx="8593430" cy="5393908"/>
              <a:chOff x="216044" y="1149814"/>
              <a:chExt cx="8593430" cy="5393908"/>
            </a:xfrm>
          </p:grpSpPr>
          <p:grpSp>
            <p:nvGrpSpPr>
              <p:cNvPr id="6" name="Group 5">
                <a:extLst>
                  <a:ext uri="{FF2B5EF4-FFF2-40B4-BE49-F238E27FC236}">
                    <a16:creationId xmlns:a16="http://schemas.microsoft.com/office/drawing/2014/main" id="{24B8BE15-E3F1-9A46-9E01-666F6318BCC8}"/>
                  </a:ext>
                </a:extLst>
              </p:cNvPr>
              <p:cNvGrpSpPr/>
              <p:nvPr/>
            </p:nvGrpSpPr>
            <p:grpSpPr>
              <a:xfrm>
                <a:off x="606903" y="1149814"/>
                <a:ext cx="8202571" cy="2458720"/>
                <a:chOff x="189709" y="0"/>
                <a:chExt cx="6339623" cy="2359464"/>
              </a:xfrm>
            </p:grpSpPr>
            <p:graphicFrame>
              <p:nvGraphicFramePr>
                <p:cNvPr id="8" name="Chart 7">
                  <a:extLst>
                    <a:ext uri="{FF2B5EF4-FFF2-40B4-BE49-F238E27FC236}">
                      <a16:creationId xmlns:a16="http://schemas.microsoft.com/office/drawing/2014/main" id="{47F89B1F-2112-027B-4A04-E7F225AC99A1}"/>
                    </a:ext>
                  </a:extLst>
                </p:cNvPr>
                <p:cNvGraphicFramePr>
                  <a:graphicFrameLocks/>
                </p:cNvGraphicFramePr>
                <p:nvPr/>
              </p:nvGraphicFramePr>
              <p:xfrm>
                <a:off x="189709" y="0"/>
                <a:ext cx="6339623" cy="2359464"/>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A77D8D9E-20F1-6F83-B927-09F62A65F047}"/>
                    </a:ext>
                  </a:extLst>
                </p:cNvPr>
                <p:cNvCxnSpPr>
                  <a:cxnSpLocks/>
                </p:cNvCxnSpPr>
                <p:nvPr/>
              </p:nvCxnSpPr>
              <p:spPr>
                <a:xfrm>
                  <a:off x="4959358" y="321501"/>
                  <a:ext cx="0" cy="18656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0A50E6-A245-C393-DA52-D49E9C605C87}"/>
                    </a:ext>
                  </a:extLst>
                </p:cNvPr>
                <p:cNvSpPr/>
                <p:nvPr/>
              </p:nvSpPr>
              <p:spPr>
                <a:xfrm>
                  <a:off x="4975997" y="321501"/>
                  <a:ext cx="1475873" cy="1889725"/>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aphicFrame>
            <p:nvGraphicFramePr>
              <p:cNvPr id="12" name="Chart 11">
                <a:extLst>
                  <a:ext uri="{FF2B5EF4-FFF2-40B4-BE49-F238E27FC236}">
                    <a16:creationId xmlns:a16="http://schemas.microsoft.com/office/drawing/2014/main" id="{2BE36293-35DC-2B54-F51D-20B3D5E535BF}"/>
                  </a:ext>
                </a:extLst>
              </p:cNvPr>
              <p:cNvGraphicFramePr>
                <a:graphicFrameLocks/>
              </p:cNvGraphicFramePr>
              <p:nvPr/>
            </p:nvGraphicFramePr>
            <p:xfrm>
              <a:off x="606903" y="3608534"/>
              <a:ext cx="8202571" cy="27471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6">
                <a:extLst>
                  <a:ext uri="{FF2B5EF4-FFF2-40B4-BE49-F238E27FC236}">
                    <a16:creationId xmlns:a16="http://schemas.microsoft.com/office/drawing/2014/main" id="{A83F4F0D-BFDC-32F4-8B38-3FE197FBC624}"/>
                  </a:ext>
                </a:extLst>
              </p:cNvPr>
              <p:cNvSpPr txBox="1"/>
              <p:nvPr/>
            </p:nvSpPr>
            <p:spPr>
              <a:xfrm>
                <a:off x="1760631" y="3454060"/>
                <a:ext cx="5622736"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 Performance-Optimized HSS</a:t>
                </a:r>
              </a:p>
            </p:txBody>
          </p:sp>
          <p:sp>
            <p:nvSpPr>
              <p:cNvPr id="14" name="TextBox 13">
                <a:extLst>
                  <a:ext uri="{FF2B5EF4-FFF2-40B4-BE49-F238E27FC236}">
                    <a16:creationId xmlns:a16="http://schemas.microsoft.com/office/drawing/2014/main" id="{E4FC5E1E-101E-CBD1-7A11-252E5823DBAC}"/>
                  </a:ext>
                </a:extLst>
              </p:cNvPr>
              <p:cNvSpPr txBox="1"/>
              <p:nvPr/>
            </p:nvSpPr>
            <p:spPr>
              <a:xfrm>
                <a:off x="1804944" y="6143612"/>
                <a:ext cx="56227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(b) Cost-Optimized HSS</a:t>
                </a:r>
              </a:p>
            </p:txBody>
          </p:sp>
          <p:sp>
            <p:nvSpPr>
              <p:cNvPr id="16" name="TextBox 60">
                <a:extLst>
                  <a:ext uri="{FF2B5EF4-FFF2-40B4-BE49-F238E27FC236}">
                    <a16:creationId xmlns:a16="http://schemas.microsoft.com/office/drawing/2014/main" id="{1C919E39-1796-C4E2-C27E-02201C2726CA}"/>
                  </a:ext>
                </a:extLst>
              </p:cNvPr>
              <p:cNvSpPr txBox="1"/>
              <p:nvPr/>
            </p:nvSpPr>
            <p:spPr>
              <a:xfrm rot="16200000">
                <a:off x="-1741681" y="3423868"/>
                <a:ext cx="4284781" cy="369332"/>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Write Amplification</a:t>
                </a:r>
                <a:endParaRPr kumimoji="0" lang="en-CH"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pSp>
        <p:cxnSp>
          <p:nvCxnSpPr>
            <p:cNvPr id="19" name="Straight Connector 18">
              <a:extLst>
                <a:ext uri="{FF2B5EF4-FFF2-40B4-BE49-F238E27FC236}">
                  <a16:creationId xmlns:a16="http://schemas.microsoft.com/office/drawing/2014/main" id="{FC77AE2A-55F9-7FA7-050E-2E2F9D354B97}"/>
                </a:ext>
              </a:extLst>
            </p:cNvPr>
            <p:cNvCxnSpPr>
              <a:cxnSpLocks/>
            </p:cNvCxnSpPr>
            <p:nvPr/>
          </p:nvCxnSpPr>
          <p:spPr>
            <a:xfrm>
              <a:off x="6798104" y="3935378"/>
              <a:ext cx="0" cy="18155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42565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F622E-834A-4243-6D42-63E6886E0589}"/>
              </a:ext>
            </a:extLst>
          </p:cNvPr>
          <p:cNvSpPr>
            <a:spLocks noGrp="1"/>
          </p:cNvSpPr>
          <p:nvPr>
            <p:ph type="title"/>
          </p:nvPr>
        </p:nvSpPr>
        <p:spPr/>
        <p:txBody>
          <a:bodyPr/>
          <a:lstStyle/>
          <a:p>
            <a:r>
              <a:rPr lang="en-US" dirty="0"/>
              <a:t>Impact on Device Lifetimes</a:t>
            </a:r>
          </a:p>
        </p:txBody>
      </p:sp>
      <p:grpSp>
        <p:nvGrpSpPr>
          <p:cNvPr id="21" name="Group 20">
            <a:extLst>
              <a:ext uri="{FF2B5EF4-FFF2-40B4-BE49-F238E27FC236}">
                <a16:creationId xmlns:a16="http://schemas.microsoft.com/office/drawing/2014/main" id="{06AF079A-59ED-4663-08FC-0B73378932D3}"/>
              </a:ext>
            </a:extLst>
          </p:cNvPr>
          <p:cNvGrpSpPr/>
          <p:nvPr/>
        </p:nvGrpSpPr>
        <p:grpSpPr>
          <a:xfrm>
            <a:off x="216044" y="1149814"/>
            <a:ext cx="8593430" cy="5393908"/>
            <a:chOff x="216044" y="1149814"/>
            <a:chExt cx="8593430" cy="5393908"/>
          </a:xfrm>
        </p:grpSpPr>
        <p:grpSp>
          <p:nvGrpSpPr>
            <p:cNvPr id="17" name="Group 16">
              <a:extLst>
                <a:ext uri="{FF2B5EF4-FFF2-40B4-BE49-F238E27FC236}">
                  <a16:creationId xmlns:a16="http://schemas.microsoft.com/office/drawing/2014/main" id="{11E28DC2-07D2-B5D0-42E1-BEA7DABB1C2C}"/>
                </a:ext>
              </a:extLst>
            </p:cNvPr>
            <p:cNvGrpSpPr/>
            <p:nvPr/>
          </p:nvGrpSpPr>
          <p:grpSpPr>
            <a:xfrm>
              <a:off x="216044" y="1149814"/>
              <a:ext cx="8593430" cy="5393908"/>
              <a:chOff x="216044" y="1149814"/>
              <a:chExt cx="8593430" cy="5393908"/>
            </a:xfrm>
          </p:grpSpPr>
          <p:grpSp>
            <p:nvGrpSpPr>
              <p:cNvPr id="6" name="Group 5">
                <a:extLst>
                  <a:ext uri="{FF2B5EF4-FFF2-40B4-BE49-F238E27FC236}">
                    <a16:creationId xmlns:a16="http://schemas.microsoft.com/office/drawing/2014/main" id="{24B8BE15-E3F1-9A46-9E01-666F6318BCC8}"/>
                  </a:ext>
                </a:extLst>
              </p:cNvPr>
              <p:cNvGrpSpPr/>
              <p:nvPr/>
            </p:nvGrpSpPr>
            <p:grpSpPr>
              <a:xfrm>
                <a:off x="606903" y="1149814"/>
                <a:ext cx="8202571" cy="2458720"/>
                <a:chOff x="189709" y="0"/>
                <a:chExt cx="6339623" cy="2359464"/>
              </a:xfrm>
            </p:grpSpPr>
            <p:graphicFrame>
              <p:nvGraphicFramePr>
                <p:cNvPr id="8" name="Chart 7">
                  <a:extLst>
                    <a:ext uri="{FF2B5EF4-FFF2-40B4-BE49-F238E27FC236}">
                      <a16:creationId xmlns:a16="http://schemas.microsoft.com/office/drawing/2014/main" id="{47F89B1F-2112-027B-4A04-E7F225AC99A1}"/>
                    </a:ext>
                  </a:extLst>
                </p:cNvPr>
                <p:cNvGraphicFramePr>
                  <a:graphicFrameLocks/>
                </p:cNvGraphicFramePr>
                <p:nvPr/>
              </p:nvGraphicFramePr>
              <p:xfrm>
                <a:off x="189709" y="0"/>
                <a:ext cx="6339623" cy="2359464"/>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A77D8D9E-20F1-6F83-B927-09F62A65F047}"/>
                    </a:ext>
                  </a:extLst>
                </p:cNvPr>
                <p:cNvCxnSpPr>
                  <a:cxnSpLocks/>
                </p:cNvCxnSpPr>
                <p:nvPr/>
              </p:nvCxnSpPr>
              <p:spPr>
                <a:xfrm>
                  <a:off x="4959358" y="321501"/>
                  <a:ext cx="0" cy="18656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0A50E6-A245-C393-DA52-D49E9C605C87}"/>
                    </a:ext>
                  </a:extLst>
                </p:cNvPr>
                <p:cNvSpPr/>
                <p:nvPr/>
              </p:nvSpPr>
              <p:spPr>
                <a:xfrm>
                  <a:off x="4975997" y="321501"/>
                  <a:ext cx="1475873" cy="1889725"/>
                </a:xfrm>
                <a:prstGeom prst="rect">
                  <a:avLst/>
                </a:prstGeom>
                <a:solidFill>
                  <a:schemeClr val="bg2">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aphicFrame>
            <p:nvGraphicFramePr>
              <p:cNvPr id="12" name="Chart 11">
                <a:extLst>
                  <a:ext uri="{FF2B5EF4-FFF2-40B4-BE49-F238E27FC236}">
                    <a16:creationId xmlns:a16="http://schemas.microsoft.com/office/drawing/2014/main" id="{2BE36293-35DC-2B54-F51D-20B3D5E535BF}"/>
                  </a:ext>
                </a:extLst>
              </p:cNvPr>
              <p:cNvGraphicFramePr>
                <a:graphicFrameLocks/>
              </p:cNvGraphicFramePr>
              <p:nvPr/>
            </p:nvGraphicFramePr>
            <p:xfrm>
              <a:off x="606903" y="3608534"/>
              <a:ext cx="8202571" cy="27471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6">
                <a:extLst>
                  <a:ext uri="{FF2B5EF4-FFF2-40B4-BE49-F238E27FC236}">
                    <a16:creationId xmlns:a16="http://schemas.microsoft.com/office/drawing/2014/main" id="{A83F4F0D-BFDC-32F4-8B38-3FE197FBC624}"/>
                  </a:ext>
                </a:extLst>
              </p:cNvPr>
              <p:cNvSpPr txBox="1"/>
              <p:nvPr/>
            </p:nvSpPr>
            <p:spPr>
              <a:xfrm>
                <a:off x="1760631" y="3454060"/>
                <a:ext cx="5622736"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(a) Performance-Optimized HSS</a:t>
                </a:r>
              </a:p>
            </p:txBody>
          </p:sp>
          <p:sp>
            <p:nvSpPr>
              <p:cNvPr id="14" name="TextBox 13">
                <a:extLst>
                  <a:ext uri="{FF2B5EF4-FFF2-40B4-BE49-F238E27FC236}">
                    <a16:creationId xmlns:a16="http://schemas.microsoft.com/office/drawing/2014/main" id="{E4FC5E1E-101E-CBD1-7A11-252E5823DBAC}"/>
                  </a:ext>
                </a:extLst>
              </p:cNvPr>
              <p:cNvSpPr txBox="1"/>
              <p:nvPr/>
            </p:nvSpPr>
            <p:spPr>
              <a:xfrm>
                <a:off x="1804944" y="6143612"/>
                <a:ext cx="56227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(b) Cost-Optimized HSS</a:t>
                </a:r>
              </a:p>
            </p:txBody>
          </p:sp>
          <p:sp>
            <p:nvSpPr>
              <p:cNvPr id="16" name="TextBox 60">
                <a:extLst>
                  <a:ext uri="{FF2B5EF4-FFF2-40B4-BE49-F238E27FC236}">
                    <a16:creationId xmlns:a16="http://schemas.microsoft.com/office/drawing/2014/main" id="{1C919E39-1796-C4E2-C27E-02201C2726CA}"/>
                  </a:ext>
                </a:extLst>
              </p:cNvPr>
              <p:cNvSpPr txBox="1"/>
              <p:nvPr/>
            </p:nvSpPr>
            <p:spPr>
              <a:xfrm rot="16200000">
                <a:off x="-1741681" y="3423868"/>
                <a:ext cx="4284781" cy="369332"/>
              </a:xfrm>
              <a:prstGeom prst="rect">
                <a:avLst/>
              </a:prstGeom>
              <a:noFill/>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rPr>
                  <a:t>Write Amplification</a:t>
                </a:r>
                <a:endParaRPr kumimoji="0" lang="en-CH"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Consolas" panose="020B0609020204030204" pitchFamily="49" charset="0"/>
                </a:endParaRPr>
              </a:p>
            </p:txBody>
          </p:sp>
        </p:grpSp>
        <p:cxnSp>
          <p:nvCxnSpPr>
            <p:cNvPr id="19" name="Straight Connector 18">
              <a:extLst>
                <a:ext uri="{FF2B5EF4-FFF2-40B4-BE49-F238E27FC236}">
                  <a16:creationId xmlns:a16="http://schemas.microsoft.com/office/drawing/2014/main" id="{FC77AE2A-55F9-7FA7-050E-2E2F9D354B97}"/>
                </a:ext>
              </a:extLst>
            </p:cNvPr>
            <p:cNvCxnSpPr>
              <a:cxnSpLocks/>
            </p:cNvCxnSpPr>
            <p:nvPr/>
          </p:nvCxnSpPr>
          <p:spPr>
            <a:xfrm>
              <a:off x="6798104" y="3935378"/>
              <a:ext cx="0" cy="18155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6088438-5706-4AF3-48AB-140D00C4873D}"/>
              </a:ext>
            </a:extLst>
          </p:cNvPr>
          <p:cNvSpPr/>
          <p:nvPr/>
        </p:nvSpPr>
        <p:spPr>
          <a:xfrm>
            <a:off x="255201" y="874643"/>
            <a:ext cx="8518323" cy="572618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a:extLst>
              <a:ext uri="{FF2B5EF4-FFF2-40B4-BE49-F238E27FC236}">
                <a16:creationId xmlns:a16="http://schemas.microsoft.com/office/drawing/2014/main" id="{E3EDB64C-C81E-B11E-AECE-DBFE56CBEC06}"/>
              </a:ext>
            </a:extLst>
          </p:cNvPr>
          <p:cNvSpPr/>
          <p:nvPr/>
        </p:nvSpPr>
        <p:spPr>
          <a:xfrm>
            <a:off x="169011" y="1761893"/>
            <a:ext cx="8758938" cy="18717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To improve performance, Janus migrates more data in </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Calibri" panose="020F0502020204030204" pitchFamily="34" charset="0"/>
              </a:rPr>
              <a:t>read-intensive workloads</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which causes </a:t>
            </a:r>
            <a:b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Calibri" panose="020F0502020204030204" pitchFamily="34" charset="0"/>
              </a:rPr>
            </a:b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Calibri" panose="020F0502020204030204" pitchFamily="34" charset="0"/>
              </a:rPr>
              <a:t>higher write amplification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0110306C-5DA8-5E27-7C53-53C46F73944B}"/>
              </a:ext>
            </a:extLst>
          </p:cNvPr>
          <p:cNvSpPr/>
          <p:nvPr/>
        </p:nvSpPr>
        <p:spPr>
          <a:xfrm>
            <a:off x="169011" y="4242679"/>
            <a:ext cx="8758938" cy="202430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Janus migrates less data in </a:t>
            </a:r>
            <a:b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b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Calibri" panose="020F0502020204030204" pitchFamily="34" charset="0"/>
              </a:rPr>
              <a:t>write-intensive workloads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as data is moved during updates from host , which causes </a:t>
            </a:r>
            <a:b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b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Calibri" panose="020F0502020204030204" pitchFamily="34" charset="0"/>
              </a:rPr>
              <a:t>lower write amplification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Tree>
    <p:extLst>
      <p:ext uri="{BB962C8B-B14F-4D97-AF65-F5344CB8AC3E}">
        <p14:creationId xmlns:p14="http://schemas.microsoft.com/office/powerpoint/2010/main" val="36361309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Janus: Overhead Analysis</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normAutofit/>
          </a:bodyPr>
          <a:lstStyle/>
          <a:p>
            <a:pPr>
              <a:lnSpc>
                <a:spcPct val="100000"/>
              </a:lnSpc>
              <a:spcBef>
                <a:spcPts val="400"/>
              </a:spcBef>
            </a:pPr>
            <a:r>
              <a:rPr lang="en-US" b="1" dirty="0">
                <a:solidFill>
                  <a:srgbClr val="000CFF"/>
                </a:solidFill>
                <a:latin typeface="Cambria" panose="02040503050406030204" pitchFamily="18" charset="0"/>
              </a:rPr>
              <a:t>151.2 KiB </a:t>
            </a:r>
            <a:r>
              <a:rPr lang="en-US" dirty="0">
                <a:latin typeface="Cambria" panose="02040503050406030204" pitchFamily="18" charset="0"/>
              </a:rPr>
              <a:t>of total storage cost </a:t>
            </a:r>
          </a:p>
          <a:p>
            <a:pPr lvl="1">
              <a:lnSpc>
                <a:spcPct val="100000"/>
              </a:lnSpc>
              <a:spcBef>
                <a:spcPts val="400"/>
              </a:spcBef>
            </a:pPr>
            <a:r>
              <a:rPr lang="en-US" dirty="0">
                <a:latin typeface="Cambria" panose="02040503050406030204" pitchFamily="18" charset="0"/>
              </a:rPr>
              <a:t>Experience buffer, inference and training network</a:t>
            </a:r>
          </a:p>
          <a:p>
            <a:pPr>
              <a:lnSpc>
                <a:spcPct val="100000"/>
              </a:lnSpc>
              <a:spcBef>
                <a:spcPts val="1600"/>
              </a:spcBef>
            </a:pPr>
            <a:r>
              <a:rPr lang="en-US" b="1" dirty="0">
                <a:solidFill>
                  <a:srgbClr val="010BFF"/>
                </a:solidFill>
                <a:latin typeface="Cambria" panose="02040503050406030204" pitchFamily="18" charset="0"/>
              </a:rPr>
              <a:t>48-bit </a:t>
            </a:r>
            <a:r>
              <a:rPr lang="en-US" dirty="0">
                <a:latin typeface="Cambria" panose="02040503050406030204" pitchFamily="18" charset="0"/>
              </a:rPr>
              <a:t>metadata overhead per page for state features</a:t>
            </a:r>
          </a:p>
          <a:p>
            <a:pPr>
              <a:lnSpc>
                <a:spcPct val="100000"/>
              </a:lnSpc>
              <a:spcBef>
                <a:spcPts val="1600"/>
              </a:spcBef>
            </a:pPr>
            <a:r>
              <a:rPr lang="en-US" dirty="0">
                <a:latin typeface="Cambria" panose="02040503050406030204" pitchFamily="18" charset="0"/>
              </a:rPr>
              <a:t>Inference Latency </a:t>
            </a:r>
            <a:r>
              <a:rPr lang="en-US" b="1" dirty="0">
                <a:solidFill>
                  <a:srgbClr val="000CFF"/>
                </a:solidFill>
                <a:latin typeface="Cambria" panose="02040503050406030204" pitchFamily="18" charset="0"/>
              </a:rPr>
              <a:t>~10ns </a:t>
            </a:r>
          </a:p>
          <a:p>
            <a:r>
              <a:rPr lang="en-GB" dirty="0">
                <a:latin typeface="Cambria" panose="02040503050406030204" pitchFamily="18" charset="0"/>
              </a:rPr>
              <a:t>Training Latency </a:t>
            </a:r>
            <a:r>
              <a:rPr lang="en-US" b="1" dirty="0">
                <a:solidFill>
                  <a:srgbClr val="000CFF"/>
                </a:solidFill>
                <a:latin typeface="Cambria" panose="02040503050406030204" pitchFamily="18" charset="0"/>
              </a:rPr>
              <a:t>~2µs per training step </a:t>
            </a:r>
            <a:endParaRPr lang="en-GB" dirty="0">
              <a:latin typeface="Cambria" panose="02040503050406030204" pitchFamily="18" charset="0"/>
            </a:endParaRPr>
          </a:p>
        </p:txBody>
      </p:sp>
      <p:grpSp>
        <p:nvGrpSpPr>
          <p:cNvPr id="9" name="Group 8">
            <a:extLst>
              <a:ext uri="{FF2B5EF4-FFF2-40B4-BE49-F238E27FC236}">
                <a16:creationId xmlns:a16="http://schemas.microsoft.com/office/drawing/2014/main" id="{247084E2-CBF9-2C99-1A36-E4C99F434140}"/>
              </a:ext>
            </a:extLst>
          </p:cNvPr>
          <p:cNvGrpSpPr/>
          <p:nvPr/>
        </p:nvGrpSpPr>
        <p:grpSpPr>
          <a:xfrm>
            <a:off x="2104604" y="4254720"/>
            <a:ext cx="5283424" cy="893459"/>
            <a:chOff x="2118672" y="4050512"/>
            <a:chExt cx="5154097" cy="893459"/>
          </a:xfrm>
        </p:grpSpPr>
        <p:sp>
          <p:nvSpPr>
            <p:cNvPr id="6" name="Rounded Rectangle 5">
              <a:extLst>
                <a:ext uri="{FF2B5EF4-FFF2-40B4-BE49-F238E27FC236}">
                  <a16:creationId xmlns:a16="http://schemas.microsoft.com/office/drawing/2014/main" id="{B9CE33B3-3879-9E48-945B-53C67109D76C}"/>
                </a:ext>
              </a:extLst>
            </p:cNvPr>
            <p:cNvSpPr/>
            <p:nvPr/>
          </p:nvSpPr>
          <p:spPr>
            <a:xfrm>
              <a:off x="2539714" y="4175232"/>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Cambria" panose="02040503050406030204" pitchFamily="18" charset="0"/>
                  <a:ea typeface="+mn-ea"/>
                  <a:cs typeface="Calibri" panose="020F0502020204030204" pitchFamily="34" charset="0"/>
                </a:rPr>
                <a:t>Small storage</a:t>
              </a:r>
              <a:r>
                <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mn-ea"/>
                  <a:cs typeface="Calibri" panose="020F0502020204030204" pitchFamily="34" charset="0"/>
                </a:rPr>
                <a:t> overhead</a:t>
              </a: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8672" y="4050512"/>
              <a:ext cx="893459" cy="893459"/>
            </a:xfrm>
            <a:prstGeom prst="rect">
              <a:avLst/>
            </a:prstGeom>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id="{08C69947-9982-D475-FE3C-B440D83CE6A6}"/>
              </a:ext>
            </a:extLst>
          </p:cNvPr>
          <p:cNvGrpSpPr/>
          <p:nvPr/>
        </p:nvGrpSpPr>
        <p:grpSpPr>
          <a:xfrm>
            <a:off x="2047430" y="5221488"/>
            <a:ext cx="5340598" cy="893459"/>
            <a:chOff x="2092984" y="4994507"/>
            <a:chExt cx="5179784" cy="893459"/>
          </a:xfrm>
        </p:grpSpPr>
        <p:sp>
          <p:nvSpPr>
            <p:cNvPr id="14" name="Rounded Rectangle 13">
              <a:extLst>
                <a:ext uri="{FF2B5EF4-FFF2-40B4-BE49-F238E27FC236}">
                  <a16:creationId xmlns:a16="http://schemas.microsoft.com/office/drawing/2014/main" id="{AE42B20C-E77C-7C39-B375-0D15BBCCDF36}"/>
                </a:ext>
              </a:extLst>
            </p:cNvPr>
            <p:cNvSpPr/>
            <p:nvPr/>
          </p:nvSpPr>
          <p:spPr>
            <a:xfrm>
              <a:off x="2539713" y="5131671"/>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Cambria" panose="02040503050406030204" pitchFamily="18" charset="0"/>
                  <a:ea typeface="+mn-ea"/>
                  <a:cs typeface="Calibri" panose="020F0502020204030204" pitchFamily="34" charset="0"/>
                </a:rPr>
                <a:t>Small inference</a:t>
              </a:r>
              <a:r>
                <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mn-ea"/>
                  <a:cs typeface="Calibri" panose="020F0502020204030204" pitchFamily="34" charset="0"/>
                </a:rPr>
                <a:t> overhead</a:t>
              </a:r>
            </a:p>
          </p:txBody>
        </p:sp>
        <p:pic>
          <p:nvPicPr>
            <p:cNvPr id="16" name="Picture 15">
              <a:extLst>
                <a:ext uri="{FF2B5EF4-FFF2-40B4-BE49-F238E27FC236}">
                  <a16:creationId xmlns:a16="http://schemas.microsoft.com/office/drawing/2014/main" id="{7A4B1068-5964-E378-B8E2-ABB3A74744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2984" y="4994507"/>
              <a:ext cx="893459" cy="893459"/>
            </a:xfrm>
            <a:prstGeom prst="rect">
              <a:avLst/>
            </a:prstGeom>
            <a:effectLst>
              <a:outerShdw blurRad="50800" dist="38100" dir="2700000" algn="tl" rotWithShape="0">
                <a:prstClr val="black">
                  <a:alpha val="40000"/>
                </a:prstClr>
              </a:outerShdw>
            </a:effectLst>
          </p:spPr>
        </p:pic>
      </p:grpSp>
      <p:sp>
        <p:nvSpPr>
          <p:cNvPr id="17" name="Slide Number Placeholder 5">
            <a:extLst>
              <a:ext uri="{FF2B5EF4-FFF2-40B4-BE49-F238E27FC236}">
                <a16:creationId xmlns:a16="http://schemas.microsoft.com/office/drawing/2014/main" id="{150B6291-5364-2E32-BC43-CA86E2BFF7A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6955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3CF4-FEF6-F745-949F-E29F2ADC4374}"/>
              </a:ext>
            </a:extLst>
          </p:cNvPr>
          <p:cNvSpPr>
            <a:spLocks noGrp="1"/>
          </p:cNvSpPr>
          <p:nvPr>
            <p:ph type="title"/>
          </p:nvPr>
        </p:nvSpPr>
        <p:spPr/>
        <p:txBody>
          <a:bodyPr/>
          <a:lstStyle/>
          <a:p>
            <a:r>
              <a:rPr lang="en-US" dirty="0">
                <a:latin typeface="Cambria" panose="02040503050406030204" pitchFamily="18" charset="0"/>
              </a:rPr>
              <a:t>Janus: Summary</a:t>
            </a:r>
            <a:endParaRPr lang="en-CH" dirty="0">
              <a:latin typeface="Cambria" panose="02040503050406030204" pitchFamily="18" charset="0"/>
            </a:endParaRPr>
          </a:p>
        </p:txBody>
      </p:sp>
      <p:grpSp>
        <p:nvGrpSpPr>
          <p:cNvPr id="15" name="Group 14">
            <a:extLst>
              <a:ext uri="{FF2B5EF4-FFF2-40B4-BE49-F238E27FC236}">
                <a16:creationId xmlns:a16="http://schemas.microsoft.com/office/drawing/2014/main" id="{C480A72E-F794-6449-C42F-1CDBF5A6278B}"/>
              </a:ext>
            </a:extLst>
          </p:cNvPr>
          <p:cNvGrpSpPr/>
          <p:nvPr/>
        </p:nvGrpSpPr>
        <p:grpSpPr>
          <a:xfrm>
            <a:off x="163902" y="1069648"/>
            <a:ext cx="8636977" cy="1238123"/>
            <a:chOff x="163902" y="1069648"/>
            <a:chExt cx="8636977" cy="1238123"/>
          </a:xfrm>
        </p:grpSpPr>
        <p:sp>
          <p:nvSpPr>
            <p:cNvPr id="6" name="Content Placeholder 3">
              <a:extLst>
                <a:ext uri="{FF2B5EF4-FFF2-40B4-BE49-F238E27FC236}">
                  <a16:creationId xmlns:a16="http://schemas.microsoft.com/office/drawing/2014/main" id="{6B82CE9F-E1FF-F12B-FFF3-21DF9AF594C8}"/>
                </a:ext>
              </a:extLst>
            </p:cNvPr>
            <p:cNvSpPr txBox="1">
              <a:spLocks/>
            </p:cNvSpPr>
            <p:nvPr/>
          </p:nvSpPr>
          <p:spPr>
            <a:xfrm>
              <a:off x="1240268" y="1069648"/>
              <a:ext cx="7560611" cy="1238123"/>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First work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use </a:t>
              </a:r>
              <a:r>
                <a:rPr kumimoji="0" lang="en-US" sz="24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rPr>
                <a:t>multi-agent online reinforcement learning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optimize data management in HSS</a:t>
              </a:r>
            </a:p>
          </p:txBody>
        </p:sp>
        <p:pic>
          <p:nvPicPr>
            <p:cNvPr id="11" name="Graphic 10" descr="Badge Tick with solid fill">
              <a:extLst>
                <a:ext uri="{FF2B5EF4-FFF2-40B4-BE49-F238E27FC236}">
                  <a16:creationId xmlns:a16="http://schemas.microsoft.com/office/drawing/2014/main" id="{FFD78D8D-E1E2-5F7F-09C2-39BEE44D6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902" y="1182442"/>
              <a:ext cx="914400" cy="914400"/>
            </a:xfrm>
            <a:prstGeom prst="rect">
              <a:avLst/>
            </a:prstGeom>
          </p:spPr>
        </p:pic>
      </p:grpSp>
      <p:grpSp>
        <p:nvGrpSpPr>
          <p:cNvPr id="9" name="Group 8">
            <a:extLst>
              <a:ext uri="{FF2B5EF4-FFF2-40B4-BE49-F238E27FC236}">
                <a16:creationId xmlns:a16="http://schemas.microsoft.com/office/drawing/2014/main" id="{17FF359D-4B1F-55B1-201E-09F569D8C549}"/>
              </a:ext>
            </a:extLst>
          </p:cNvPr>
          <p:cNvGrpSpPr/>
          <p:nvPr/>
        </p:nvGrpSpPr>
        <p:grpSpPr>
          <a:xfrm>
            <a:off x="163902" y="2456876"/>
            <a:ext cx="8636977" cy="1238122"/>
            <a:chOff x="163902" y="3443992"/>
            <a:chExt cx="8636977" cy="1238122"/>
          </a:xfrm>
        </p:grpSpPr>
        <p:sp>
          <p:nvSpPr>
            <p:cNvPr id="8" name="Content Placeholder 3">
              <a:extLst>
                <a:ext uri="{FF2B5EF4-FFF2-40B4-BE49-F238E27FC236}">
                  <a16:creationId xmlns:a16="http://schemas.microsoft.com/office/drawing/2014/main" id="{EA4A6804-65B6-7AF9-09DE-2F0C78AE9531}"/>
                </a:ext>
              </a:extLst>
            </p:cNvPr>
            <p:cNvSpPr txBox="1">
              <a:spLocks/>
            </p:cNvSpPr>
            <p:nvPr/>
          </p:nvSpPr>
          <p:spPr>
            <a:xfrm>
              <a:off x="1240268" y="3443992"/>
              <a:ext cx="7560611" cy="1238122"/>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Improves performance </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26%/23%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the </a:t>
              </a:r>
              <a: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t>best-performing prior work</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performance-optimized/cost-optimized HSS</a:t>
              </a:r>
            </a:p>
          </p:txBody>
        </p:sp>
        <p:pic>
          <p:nvPicPr>
            <p:cNvPr id="22" name="Graphic 21" descr="Bar graph with upward trend with solid fill">
              <a:extLst>
                <a:ext uri="{FF2B5EF4-FFF2-40B4-BE49-F238E27FC236}">
                  <a16:creationId xmlns:a16="http://schemas.microsoft.com/office/drawing/2014/main" id="{9EBF5EE4-8F3A-1D95-73C6-16AABA0EFC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02" y="3595064"/>
              <a:ext cx="914400" cy="914400"/>
            </a:xfrm>
            <a:prstGeom prst="rect">
              <a:avLst/>
            </a:prstGeom>
          </p:spPr>
        </p:pic>
      </p:grpSp>
      <p:grpSp>
        <p:nvGrpSpPr>
          <p:cNvPr id="10" name="Group 9">
            <a:extLst>
              <a:ext uri="{FF2B5EF4-FFF2-40B4-BE49-F238E27FC236}">
                <a16:creationId xmlns:a16="http://schemas.microsoft.com/office/drawing/2014/main" id="{9E833626-D025-F544-FE17-CC206B611E47}"/>
              </a:ext>
            </a:extLst>
          </p:cNvPr>
          <p:cNvGrpSpPr/>
          <p:nvPr/>
        </p:nvGrpSpPr>
        <p:grpSpPr>
          <a:xfrm>
            <a:off x="163902" y="3864910"/>
            <a:ext cx="8636976" cy="1238122"/>
            <a:chOff x="163902" y="4830765"/>
            <a:chExt cx="8636976" cy="1238122"/>
          </a:xfrm>
        </p:grpSpPr>
        <p:sp>
          <p:nvSpPr>
            <p:cNvPr id="5" name="Content Placeholder 3">
              <a:extLst>
                <a:ext uri="{FF2B5EF4-FFF2-40B4-BE49-F238E27FC236}">
                  <a16:creationId xmlns:a16="http://schemas.microsoft.com/office/drawing/2014/main" id="{A109F4DA-3FC3-5414-52B2-5CF7D62D2499}"/>
                </a:ext>
              </a:extLst>
            </p:cNvPr>
            <p:cNvSpPr txBox="1">
              <a:spLocks/>
            </p:cNvSpPr>
            <p:nvPr/>
          </p:nvSpPr>
          <p:spPr>
            <a:xfrm>
              <a:off x="1240268" y="4830765"/>
              <a:ext cx="7560610" cy="1238122"/>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Achieves 64%/62%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an </a:t>
              </a:r>
              <a:r>
                <a:rPr kumimoji="0" lang="en-US" sz="24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Oracle’s performance</a:t>
              </a:r>
              <a:br>
                <a:rPr kumimoji="0" lang="en-US" sz="2400" b="0" i="0" u="none" strike="noStrike" kern="1200" cap="none" spc="0" normalizeH="0" baseline="0" noProof="0" dirty="0">
                  <a:ln>
                    <a:noFill/>
                  </a:ln>
                  <a:solidFill>
                    <a:srgbClr val="9437FF"/>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a performance-optimized/cost-optimized HSS</a:t>
              </a:r>
            </a:p>
          </p:txBody>
        </p:sp>
        <p:pic>
          <p:nvPicPr>
            <p:cNvPr id="24" name="Graphic 23" descr="Renewable Energy with solid fill">
              <a:extLst>
                <a:ext uri="{FF2B5EF4-FFF2-40B4-BE49-F238E27FC236}">
                  <a16:creationId xmlns:a16="http://schemas.microsoft.com/office/drawing/2014/main" id="{46DACC40-058C-D8E5-1D24-89BB56203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902" y="4888810"/>
              <a:ext cx="914400" cy="914400"/>
            </a:xfrm>
            <a:prstGeom prst="rect">
              <a:avLst/>
            </a:prstGeom>
          </p:spPr>
        </p:pic>
      </p:grpSp>
      <p:sp>
        <p:nvSpPr>
          <p:cNvPr id="3" name="TextBox 2">
            <a:extLst>
              <a:ext uri="{FF2B5EF4-FFF2-40B4-BE49-F238E27FC236}">
                <a16:creationId xmlns:a16="http://schemas.microsoft.com/office/drawing/2014/main" id="{430722B7-BD56-7BA9-44B0-510576B8AA4F}"/>
              </a:ext>
            </a:extLst>
          </p:cNvPr>
          <p:cNvSpPr txBox="1"/>
          <p:nvPr/>
        </p:nvSpPr>
        <p:spPr>
          <a:xfrm>
            <a:off x="8327547" y="6558363"/>
            <a:ext cx="80010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33</a:t>
            </a:r>
          </a:p>
        </p:txBody>
      </p:sp>
      <p:grpSp>
        <p:nvGrpSpPr>
          <p:cNvPr id="13" name="Group 12">
            <a:extLst>
              <a:ext uri="{FF2B5EF4-FFF2-40B4-BE49-F238E27FC236}">
                <a16:creationId xmlns:a16="http://schemas.microsoft.com/office/drawing/2014/main" id="{C895C01D-8954-6A8B-4F29-0E11EA39FA85}"/>
              </a:ext>
            </a:extLst>
          </p:cNvPr>
          <p:cNvGrpSpPr/>
          <p:nvPr/>
        </p:nvGrpSpPr>
        <p:grpSpPr>
          <a:xfrm>
            <a:off x="182125" y="5253184"/>
            <a:ext cx="8618753" cy="1030490"/>
            <a:chOff x="227402" y="5176866"/>
            <a:chExt cx="8618753" cy="1030490"/>
          </a:xfrm>
        </p:grpSpPr>
        <p:sp>
          <p:nvSpPr>
            <p:cNvPr id="30" name="Content Placeholder 3">
              <a:extLst>
                <a:ext uri="{FF2B5EF4-FFF2-40B4-BE49-F238E27FC236}">
                  <a16:creationId xmlns:a16="http://schemas.microsoft.com/office/drawing/2014/main" id="{A8D02809-EA24-5B6A-286D-2D93BB4D3992}"/>
                </a:ext>
              </a:extLst>
            </p:cNvPr>
            <p:cNvSpPr txBox="1">
              <a:spLocks/>
            </p:cNvSpPr>
            <p:nvPr/>
          </p:nvSpPr>
          <p:spPr>
            <a:xfrm>
              <a:off x="1285545" y="5176866"/>
              <a:ext cx="7560610" cy="1030490"/>
            </a:xfrm>
            <a:prstGeom prst="roundRect">
              <a:avLst>
                <a:gd name="adj" fmla="val 3155"/>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Low </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inference</a:t>
              </a: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and storage </a:t>
              </a:r>
              <a:r>
                <a:rPr kumimoji="0" lang="en-GB"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overheads</a:t>
              </a:r>
              <a:endPar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CA7E7396-A55C-1A4D-D19F-9288D4778BBB}"/>
                </a:ext>
              </a:extLst>
            </p:cNvPr>
            <p:cNvGrpSpPr/>
            <p:nvPr/>
          </p:nvGrpSpPr>
          <p:grpSpPr>
            <a:xfrm>
              <a:off x="227402" y="5319725"/>
              <a:ext cx="813998" cy="769138"/>
              <a:chOff x="1096939" y="4159253"/>
              <a:chExt cx="762855" cy="762855"/>
            </a:xfrm>
            <a:solidFill>
              <a:schemeClr val="accent1">
                <a:lumMod val="75000"/>
              </a:schemeClr>
            </a:solidFill>
          </p:grpSpPr>
          <p:pic>
            <p:nvPicPr>
              <p:cNvPr id="7" name="Graphic 6" descr="Dollar with solid fill">
                <a:extLst>
                  <a:ext uri="{FF2B5EF4-FFF2-40B4-BE49-F238E27FC236}">
                    <a16:creationId xmlns:a16="http://schemas.microsoft.com/office/drawing/2014/main" id="{46B3F7EE-0B39-EF03-7533-02408BB915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9817" y="4180100"/>
                <a:ext cx="721163" cy="721163"/>
              </a:xfrm>
              <a:prstGeom prst="rect">
                <a:avLst/>
              </a:prstGeom>
            </p:spPr>
          </p:pic>
          <p:sp>
            <p:nvSpPr>
              <p:cNvPr id="12" name="&quot;No&quot; Symbol 11">
                <a:extLst>
                  <a:ext uri="{FF2B5EF4-FFF2-40B4-BE49-F238E27FC236}">
                    <a16:creationId xmlns:a16="http://schemas.microsoft.com/office/drawing/2014/main" id="{103DF4B9-4724-51C0-C4E8-63316AA2B07D}"/>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18993962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0E6F0-066E-A488-C98D-40F70F8D4D36}"/>
              </a:ext>
            </a:extLst>
          </p:cNvPr>
          <p:cNvSpPr>
            <a:spLocks noGrp="1"/>
          </p:cNvSpPr>
          <p:nvPr>
            <p:ph type="title"/>
          </p:nvPr>
        </p:nvSpPr>
        <p:spPr/>
        <p:txBody>
          <a:bodyPr/>
          <a:lstStyle/>
          <a:p>
            <a:r>
              <a:rPr lang="en-CH" dirty="0">
                <a:latin typeface="Cambria" panose="02040503050406030204" pitchFamily="18" charset="0"/>
              </a:rPr>
              <a:t>Future Work</a:t>
            </a:r>
          </a:p>
        </p:txBody>
      </p:sp>
      <p:sp>
        <p:nvSpPr>
          <p:cNvPr id="5" name="Content Placeholder 4">
            <a:extLst>
              <a:ext uri="{FF2B5EF4-FFF2-40B4-BE49-F238E27FC236}">
                <a16:creationId xmlns:a16="http://schemas.microsoft.com/office/drawing/2014/main" id="{914EF961-E7F5-DB5A-C32E-909F17DA0AEB}"/>
              </a:ext>
            </a:extLst>
          </p:cNvPr>
          <p:cNvSpPr>
            <a:spLocks noGrp="1"/>
          </p:cNvSpPr>
          <p:nvPr>
            <p:ph idx="1"/>
          </p:nvPr>
        </p:nvSpPr>
        <p:spPr/>
        <p:txBody>
          <a:bodyPr/>
          <a:lstStyle/>
          <a:p>
            <a:r>
              <a:rPr lang="en-CH" dirty="0">
                <a:latin typeface="Cambria" panose="02040503050406030204" pitchFamily="18" charset="0"/>
              </a:rPr>
              <a:t>Adding more agents to optimize other policies such as data prefetching across storage devices.</a:t>
            </a:r>
          </a:p>
          <a:p>
            <a:r>
              <a:rPr lang="en-CH" dirty="0">
                <a:latin typeface="Cambria" panose="02040503050406030204" pitchFamily="18" charset="0"/>
              </a:rPr>
              <a:t>Applicability of these techniques to other memory/storage systems (e.g., distributed storage, hybrid memory)</a:t>
            </a:r>
          </a:p>
          <a:p>
            <a:r>
              <a:rPr lang="en-CH">
                <a:latin typeface="Cambria" panose="02040503050406030204" pitchFamily="18" charset="0"/>
              </a:rPr>
              <a:t>Look at the other objectives</a:t>
            </a:r>
          </a:p>
          <a:p>
            <a:pPr lvl="1"/>
            <a:r>
              <a:rPr lang="en-CH">
                <a:latin typeface="Cambria" panose="02040503050406030204" pitchFamily="18" charset="0"/>
              </a:rPr>
              <a:t>endurance, fairness, inter-application interference, QoS, tail latency.</a:t>
            </a:r>
          </a:p>
        </p:txBody>
      </p:sp>
    </p:spTree>
    <p:extLst>
      <p:ext uri="{BB962C8B-B14F-4D97-AF65-F5344CB8AC3E}">
        <p14:creationId xmlns:p14="http://schemas.microsoft.com/office/powerpoint/2010/main" val="121256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155923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storage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storage-centric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1003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8197272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0175903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2016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392782300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3841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8570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55201890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0"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dirty="0">
                <a:solidFill>
                  <a:srgbClr val="0000FF"/>
                </a:solidFill>
              </a:rPr>
            </a:b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131397971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1043608" y="6375455"/>
            <a:ext cx="781333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https://www.youtube.com/watch?v=mV2OuB2djEs</a:t>
            </a:r>
            <a:r>
              <a:rPr kumimoji="0" lang="en-US" sz="2000" b="1"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rPr>
              <a:t> </a:t>
            </a: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SAFARI Introduction &amp; Research</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pic>
        <p:nvPicPr>
          <p:cNvPr id="3" name="Picture 2">
            <a:extLst>
              <a:ext uri="{FF2B5EF4-FFF2-40B4-BE49-F238E27FC236}">
                <a16:creationId xmlns:a16="http://schemas.microsoft.com/office/drawing/2014/main" id="{28FF67AE-CF0D-AE9C-F53A-71B44486C1F1}"/>
              </a:ext>
            </a:extLst>
          </p:cNvPr>
          <p:cNvPicPr>
            <a:picLocks noChangeAspect="1"/>
          </p:cNvPicPr>
          <p:nvPr/>
        </p:nvPicPr>
        <p:blipFill>
          <a:blip r:embed="rId4"/>
          <a:stretch>
            <a:fillRect/>
          </a:stretch>
        </p:blipFill>
        <p:spPr>
          <a:xfrm>
            <a:off x="1259632" y="1301858"/>
            <a:ext cx="6334472" cy="4340650"/>
          </a:xfrm>
          <a:prstGeom prst="rect">
            <a:avLst/>
          </a:prstGeom>
        </p:spPr>
      </p:pic>
    </p:spTree>
    <p:extLst>
      <p:ext uri="{BB962C8B-B14F-4D97-AF65-F5344CB8AC3E}">
        <p14:creationId xmlns:p14="http://schemas.microsoft.com/office/powerpoint/2010/main" val="1333252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0145907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7C41CD88-5A32-3BDD-D183-A0CF3C5157B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0295492B-DC14-A79C-1A20-AFAB18C2C606}"/>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1670DB7-C362-E0E6-B9B4-4E30B58671EC}"/>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665825AC-4AA7-4DDC-C4A3-DBA8642566FB}"/>
              </a:ext>
            </a:extLst>
          </p:cNvPr>
          <p:cNvPicPr>
            <a:picLocks noChangeAspect="1"/>
          </p:cNvPicPr>
          <p:nvPr/>
        </p:nvPicPr>
        <p:blipFill>
          <a:blip r:embed="rId14"/>
          <a:stretch>
            <a:fillRect/>
          </a:stretch>
        </p:blipFill>
        <p:spPr>
          <a:xfrm>
            <a:off x="586707" y="2147298"/>
            <a:ext cx="7772400" cy="4306038"/>
          </a:xfrm>
          <a:prstGeom prst="rect">
            <a:avLst/>
          </a:prstGeom>
        </p:spPr>
      </p:pic>
    </p:spTree>
    <p:extLst>
      <p:ext uri="{BB962C8B-B14F-4D97-AF65-F5344CB8AC3E}">
        <p14:creationId xmlns:p14="http://schemas.microsoft.com/office/powerpoint/2010/main" val="101921784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May 2024</a:t>
            </a:r>
          </a:p>
          <a:p>
            <a:r>
              <a:rPr lang="en-US" sz="2200" dirty="0"/>
              <a:t>Huawei</a:t>
            </a:r>
          </a:p>
          <a:p>
            <a:pPr algn="l"/>
            <a:endParaRPr lang="en-US" sz="2200" dirty="0"/>
          </a:p>
        </p:txBody>
      </p:sp>
      <p:sp>
        <p:nvSpPr>
          <p:cNvPr id="13" name="Title 1"/>
          <p:cNvSpPr>
            <a:spLocks noGrp="1"/>
          </p:cNvSpPr>
          <p:nvPr>
            <p:ph type="ctrTitle"/>
          </p:nvPr>
        </p:nvSpPr>
        <p:spPr>
          <a:xfrm>
            <a:off x="179512" y="1443608"/>
            <a:ext cx="8820472" cy="2201416"/>
          </a:xfrm>
        </p:spPr>
        <p:txBody>
          <a:bodyPr>
            <a:noAutofit/>
          </a:bodyPr>
          <a:lstStyle/>
          <a:p>
            <a:pPr algn="ctr"/>
            <a:r>
              <a:rPr lang="en-US" sz="5000" b="1" dirty="0">
                <a:solidFill>
                  <a:srgbClr val="006633"/>
                </a:solidFill>
              </a:rPr>
              <a:t>Storage-Centric Computing </a:t>
            </a:r>
            <a:br>
              <a:rPr lang="en-US" sz="5000" b="1" dirty="0">
                <a:solidFill>
                  <a:srgbClr val="006633"/>
                </a:solidFill>
              </a:rPr>
            </a:br>
            <a:br>
              <a:rPr lang="en-US" sz="500" b="1" dirty="0">
                <a:solidFill>
                  <a:srgbClr val="006633"/>
                </a:solidFill>
              </a:rPr>
            </a:br>
            <a:r>
              <a:rPr lang="en-US" sz="4000" dirty="0">
                <a:solidFill>
                  <a:srgbClr val="C00000"/>
                </a:solidFill>
              </a:rPr>
              <a:t>for Modern Data-Intensive Workloads</a:t>
            </a: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38460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6126026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Memory/Storage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Broader Vision</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1590506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Computing Systems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Are</a:t>
            </a:r>
            <a:r>
              <a:rPr lang="en-US" dirty="0">
                <a:solidFill>
                  <a:srgbClr val="0000FF"/>
                </a:solidFill>
              </a:rPr>
              <a:t> </a:t>
            </a:r>
            <a:r>
              <a:rPr lang="en-US" dirty="0">
                <a:solidFill>
                  <a:srgbClr val="FF0000"/>
                </a:solidFill>
              </a:rPr>
              <a:t>processor-centric</a:t>
            </a:r>
            <a:r>
              <a:rPr lang="en-US" dirty="0">
                <a:solidFill>
                  <a:srgbClr val="0432FF"/>
                </a:solidFill>
              </a:rPr>
              <a:t> vs. </a:t>
            </a:r>
            <a:r>
              <a:rPr lang="en-US" b="1" dirty="0">
                <a:solidFill>
                  <a:srgbClr val="0432FF"/>
                </a:solidFill>
              </a:rPr>
              <a:t>data-centric</a:t>
            </a:r>
          </a:p>
          <a:p>
            <a:pPr lvl="1"/>
            <a:endParaRPr lang="en-US" dirty="0"/>
          </a:p>
          <a:p>
            <a:pPr lvl="1"/>
            <a:endParaRPr lang="en-US" dirty="0"/>
          </a:p>
          <a:p>
            <a:endParaRPr lang="en-US" dirty="0"/>
          </a:p>
          <a:p>
            <a:r>
              <a:rPr lang="en-US" dirty="0"/>
              <a:t>Make </a:t>
            </a:r>
            <a:r>
              <a:rPr lang="en-US" dirty="0">
                <a:solidFill>
                  <a:srgbClr val="FF0000"/>
                </a:solidFill>
              </a:rPr>
              <a:t>designer-dictated </a:t>
            </a:r>
            <a:r>
              <a:rPr lang="en-US" dirty="0">
                <a:solidFill>
                  <a:srgbClr val="0432FF"/>
                </a:solidFill>
              </a:rPr>
              <a:t>decisions vs. </a:t>
            </a:r>
            <a:r>
              <a:rPr lang="en-US" b="1" dirty="0">
                <a:solidFill>
                  <a:srgbClr val="0432FF"/>
                </a:solidFill>
              </a:rPr>
              <a:t>data-driven</a:t>
            </a:r>
            <a:endParaRPr lang="en-US" dirty="0">
              <a:solidFill>
                <a:srgbClr val="0432FF"/>
              </a:solidFill>
            </a:endParaRPr>
          </a:p>
          <a:p>
            <a:pPr lvl="1"/>
            <a:endParaRPr lang="en-US" dirty="0"/>
          </a:p>
          <a:p>
            <a:pPr lvl="1"/>
            <a:endParaRPr lang="en-US" dirty="0"/>
          </a:p>
          <a:p>
            <a:endParaRPr lang="en-US" dirty="0"/>
          </a:p>
          <a:p>
            <a:r>
              <a:rPr lang="en-US" dirty="0"/>
              <a:t>Make </a:t>
            </a:r>
            <a:r>
              <a:rPr lang="en-US" dirty="0">
                <a:solidFill>
                  <a:srgbClr val="FF0000"/>
                </a:solidFill>
              </a:rPr>
              <a:t>component-based myopic </a:t>
            </a:r>
            <a:r>
              <a:rPr lang="en-US" dirty="0">
                <a:solidFill>
                  <a:srgbClr val="0000FF"/>
                </a:solidFill>
              </a:rPr>
              <a:t>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979802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600096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Storage-Centric Computing (I)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6" name="Picture 5"/>
          <p:cNvPicPr>
            <a:picLocks noChangeAspect="1"/>
          </p:cNvPicPr>
          <p:nvPr/>
        </p:nvPicPr>
        <p:blipFill>
          <a:blip r:embed="rId2"/>
          <a:stretch>
            <a:fillRect/>
          </a:stretch>
        </p:blipFill>
        <p:spPr>
          <a:xfrm>
            <a:off x="1835696" y="2564904"/>
            <a:ext cx="5312711" cy="3435898"/>
          </a:xfrm>
          <a:prstGeom prst="rect">
            <a:avLst/>
          </a:prstGeom>
        </p:spPr>
      </p:pic>
      <p:sp>
        <p:nvSpPr>
          <p:cNvPr id="7" name="TextBox 6"/>
          <p:cNvSpPr txBox="1"/>
          <p:nvPr/>
        </p:nvSpPr>
        <p:spPr>
          <a:xfrm>
            <a:off x="116110" y="6096000"/>
            <a:ext cx="933269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Cai+, “</a:t>
            </a:r>
            <a:r>
              <a:rPr kumimoji="0" lang="en-US" sz="1350" b="0" i="0" u="none" strike="noStrike" kern="1200" cap="none" spc="0" normalizeH="0" baseline="0" noProof="0" dirty="0">
                <a:ln>
                  <a:noFill/>
                </a:ln>
                <a:solidFill>
                  <a:srgbClr val="0000FF"/>
                </a:solidFill>
                <a:effectLst/>
                <a:uLnTx/>
                <a:uFillTx/>
                <a:latin typeface="Arial" charset="0"/>
                <a:ea typeface="ＭＳ Ｐゴシック" charset="-128"/>
                <a:cs typeface="+mn-cs"/>
              </a:rPr>
              <a:t>Error Characterization, Mitigation, and Recovery in Flash Memory Based Solid State Drives</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 Proc. IEEE 2017.</a:t>
            </a:r>
          </a:p>
        </p:txBody>
      </p:sp>
      <p:sp>
        <p:nvSpPr>
          <p:cNvPr id="3" name="TextBox 2">
            <a:extLst>
              <a:ext uri="{FF2B5EF4-FFF2-40B4-BE49-F238E27FC236}">
                <a16:creationId xmlns:a16="http://schemas.microsoft.com/office/drawing/2014/main" id="{547FB7BF-9E20-8D4B-B3C6-3A9DACECCAF0}"/>
              </a:ext>
            </a:extLst>
          </p:cNvPr>
          <p:cNvSpPr txBox="1"/>
          <p:nvPr/>
        </p:nvSpPr>
        <p:spPr>
          <a:xfrm>
            <a:off x="2267744" y="6488668"/>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charset="-128"/>
                <a:cs typeface="+mn-cs"/>
                <a:hlinkClick r:id="rId3">
                  <a:extLst>
                    <a:ext uri="{A12FA001-AC4F-418D-AE19-62706E023703}">
                      <ahyp:hlinkClr xmlns:ahyp="http://schemas.microsoft.com/office/drawing/2018/hyperlinkcolor" val="tx"/>
                    </a:ext>
                  </a:extLst>
                </a:hlinkClick>
              </a:rPr>
              <a:t>https://arxiv.org/pdf/1711.11427.pdf</a:t>
            </a:r>
            <a:r>
              <a:rPr kumimoji="0" lang="en-US" sz="1800" b="1" i="0" u="none" strike="noStrike" kern="1200" cap="none" spc="0" normalizeH="0" baseline="0" noProof="0" dirty="0">
                <a:ln>
                  <a:noFill/>
                </a:ln>
                <a:solidFill>
                  <a:srgbClr val="0000FF"/>
                </a:solidFill>
                <a:effectLst/>
                <a:uLnTx/>
                <a:uFillTx/>
                <a:latin typeface="Tahoma"/>
                <a:ea typeface="ＭＳ Ｐゴシック" charset="-128"/>
                <a:cs typeface="+mn-cs"/>
              </a:rPr>
              <a:t> </a:t>
            </a:r>
          </a:p>
        </p:txBody>
      </p:sp>
      <p:sp>
        <p:nvSpPr>
          <p:cNvPr id="5" name="TextBox 4">
            <a:extLst>
              <a:ext uri="{FF2B5EF4-FFF2-40B4-BE49-F238E27FC236}">
                <a16:creationId xmlns:a16="http://schemas.microsoft.com/office/drawing/2014/main" id="{9982EE5F-F7F2-6D90-2EC8-F76DC9714CFF}"/>
              </a:ext>
            </a:extLst>
          </p:cNvPr>
          <p:cNvSpPr txBox="1"/>
          <p:nvPr/>
        </p:nvSpPr>
        <p:spPr>
          <a:xfrm>
            <a:off x="269098" y="980728"/>
            <a:ext cx="891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Storage system is a heterogeneous computing device with hybrid memory  </a:t>
            </a:r>
          </a:p>
        </p:txBody>
      </p:sp>
      <p:sp>
        <p:nvSpPr>
          <p:cNvPr id="8" name="TextBox 7">
            <a:extLst>
              <a:ext uri="{FF2B5EF4-FFF2-40B4-BE49-F238E27FC236}">
                <a16:creationId xmlns:a16="http://schemas.microsoft.com/office/drawing/2014/main" id="{4E8DAA6F-A1BD-923D-5331-9BCA8BA281C1}"/>
              </a:ext>
            </a:extLst>
          </p:cNvPr>
          <p:cNvSpPr txBox="1"/>
          <p:nvPr/>
        </p:nvSpPr>
        <p:spPr>
          <a:xfrm>
            <a:off x="539552" y="1412776"/>
            <a:ext cx="8077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Storage system enables data-centric design of systems &amp; workloads</a:t>
            </a:r>
          </a:p>
        </p:txBody>
      </p:sp>
      <p:sp>
        <p:nvSpPr>
          <p:cNvPr id="9" name="TextBox 8">
            <a:extLst>
              <a:ext uri="{FF2B5EF4-FFF2-40B4-BE49-F238E27FC236}">
                <a16:creationId xmlns:a16="http://schemas.microsoft.com/office/drawing/2014/main" id="{B7D57D50-FC1F-2C19-D90B-3B7742748912}"/>
              </a:ext>
            </a:extLst>
          </p:cNvPr>
          <p:cNvSpPr txBox="1"/>
          <p:nvPr/>
        </p:nvSpPr>
        <p:spPr>
          <a:xfrm>
            <a:off x="274415" y="1866999"/>
            <a:ext cx="8618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Application-driven customization enables a powerful data-centric engine</a:t>
            </a:r>
          </a:p>
        </p:txBody>
      </p:sp>
    </p:spTree>
    <p:extLst>
      <p:ext uri="{BB962C8B-B14F-4D97-AF65-F5344CB8AC3E}">
        <p14:creationId xmlns:p14="http://schemas.microsoft.com/office/powerpoint/2010/main" val="94737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Storage-Centric Computing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a:extLst>
              <a:ext uri="{FF2B5EF4-FFF2-40B4-BE49-F238E27FC236}">
                <a16:creationId xmlns:a16="http://schemas.microsoft.com/office/drawing/2014/main" id="{B246A214-444E-F12D-1C93-15B389FE784F}"/>
              </a:ext>
            </a:extLst>
          </p:cNvPr>
          <p:cNvPicPr>
            <a:picLocks noChangeAspect="1"/>
          </p:cNvPicPr>
          <p:nvPr/>
        </p:nvPicPr>
        <p:blipFill>
          <a:blip r:embed="rId2"/>
          <a:stretch>
            <a:fillRect/>
          </a:stretch>
        </p:blipFill>
        <p:spPr>
          <a:xfrm>
            <a:off x="690246" y="1052736"/>
            <a:ext cx="1600825" cy="1066800"/>
          </a:xfrm>
          <a:prstGeom prst="rect">
            <a:avLst/>
          </a:prstGeom>
        </p:spPr>
      </p:pic>
      <p:pic>
        <p:nvPicPr>
          <p:cNvPr id="8" name="Picture 7">
            <a:extLst>
              <a:ext uri="{FF2B5EF4-FFF2-40B4-BE49-F238E27FC236}">
                <a16:creationId xmlns:a16="http://schemas.microsoft.com/office/drawing/2014/main" id="{4FCC9089-22F1-A26B-6580-EDB0CEA38427}"/>
              </a:ext>
            </a:extLst>
          </p:cNvPr>
          <p:cNvPicPr>
            <a:picLocks noChangeAspect="1"/>
          </p:cNvPicPr>
          <p:nvPr/>
        </p:nvPicPr>
        <p:blipFill>
          <a:blip r:embed="rId2"/>
          <a:stretch>
            <a:fillRect/>
          </a:stretch>
        </p:blipFill>
        <p:spPr>
          <a:xfrm>
            <a:off x="2634462" y="1052736"/>
            <a:ext cx="1600825" cy="1066800"/>
          </a:xfrm>
          <a:prstGeom prst="rect">
            <a:avLst/>
          </a:prstGeom>
        </p:spPr>
      </p:pic>
      <p:pic>
        <p:nvPicPr>
          <p:cNvPr id="9" name="Picture 8">
            <a:extLst>
              <a:ext uri="{FF2B5EF4-FFF2-40B4-BE49-F238E27FC236}">
                <a16:creationId xmlns:a16="http://schemas.microsoft.com/office/drawing/2014/main" id="{D490BD94-4800-E958-F8D4-8982356B9E36}"/>
              </a:ext>
            </a:extLst>
          </p:cNvPr>
          <p:cNvPicPr>
            <a:picLocks noChangeAspect="1"/>
          </p:cNvPicPr>
          <p:nvPr/>
        </p:nvPicPr>
        <p:blipFill>
          <a:blip r:embed="rId2"/>
          <a:stretch>
            <a:fillRect/>
          </a:stretch>
        </p:blipFill>
        <p:spPr>
          <a:xfrm>
            <a:off x="4555351" y="1052736"/>
            <a:ext cx="1600825" cy="1066800"/>
          </a:xfrm>
          <a:prstGeom prst="rect">
            <a:avLst/>
          </a:prstGeom>
        </p:spPr>
      </p:pic>
      <p:pic>
        <p:nvPicPr>
          <p:cNvPr id="10" name="Picture 9">
            <a:extLst>
              <a:ext uri="{FF2B5EF4-FFF2-40B4-BE49-F238E27FC236}">
                <a16:creationId xmlns:a16="http://schemas.microsoft.com/office/drawing/2014/main" id="{A0EFDF4E-3E82-D9E7-C0E4-F6E1EA6995EE}"/>
              </a:ext>
            </a:extLst>
          </p:cNvPr>
          <p:cNvPicPr>
            <a:picLocks noChangeAspect="1"/>
          </p:cNvPicPr>
          <p:nvPr/>
        </p:nvPicPr>
        <p:blipFill>
          <a:blip r:embed="rId2"/>
          <a:stretch>
            <a:fillRect/>
          </a:stretch>
        </p:blipFill>
        <p:spPr>
          <a:xfrm>
            <a:off x="6499567" y="1052736"/>
            <a:ext cx="1600825" cy="1066800"/>
          </a:xfrm>
          <a:prstGeom prst="rect">
            <a:avLst/>
          </a:prstGeom>
        </p:spPr>
      </p:pic>
      <p:pic>
        <p:nvPicPr>
          <p:cNvPr id="11" name="Picture 10">
            <a:extLst>
              <a:ext uri="{FF2B5EF4-FFF2-40B4-BE49-F238E27FC236}">
                <a16:creationId xmlns:a16="http://schemas.microsoft.com/office/drawing/2014/main" id="{18248976-AC84-3AA5-B5AB-A0A5674E394A}"/>
              </a:ext>
            </a:extLst>
          </p:cNvPr>
          <p:cNvPicPr>
            <a:picLocks noChangeAspect="1"/>
          </p:cNvPicPr>
          <p:nvPr/>
        </p:nvPicPr>
        <p:blipFill>
          <a:blip r:embed="rId2"/>
          <a:stretch>
            <a:fillRect/>
          </a:stretch>
        </p:blipFill>
        <p:spPr>
          <a:xfrm>
            <a:off x="690246" y="2434208"/>
            <a:ext cx="1600825" cy="1066800"/>
          </a:xfrm>
          <a:prstGeom prst="rect">
            <a:avLst/>
          </a:prstGeom>
        </p:spPr>
      </p:pic>
      <p:pic>
        <p:nvPicPr>
          <p:cNvPr id="12" name="Picture 11">
            <a:extLst>
              <a:ext uri="{FF2B5EF4-FFF2-40B4-BE49-F238E27FC236}">
                <a16:creationId xmlns:a16="http://schemas.microsoft.com/office/drawing/2014/main" id="{B024A496-8D01-479C-64E3-B0B05BA45CEE}"/>
              </a:ext>
            </a:extLst>
          </p:cNvPr>
          <p:cNvPicPr>
            <a:picLocks noChangeAspect="1"/>
          </p:cNvPicPr>
          <p:nvPr/>
        </p:nvPicPr>
        <p:blipFill>
          <a:blip r:embed="rId2"/>
          <a:stretch>
            <a:fillRect/>
          </a:stretch>
        </p:blipFill>
        <p:spPr>
          <a:xfrm>
            <a:off x="2634462" y="2434208"/>
            <a:ext cx="1600825" cy="1066800"/>
          </a:xfrm>
          <a:prstGeom prst="rect">
            <a:avLst/>
          </a:prstGeom>
        </p:spPr>
      </p:pic>
      <p:pic>
        <p:nvPicPr>
          <p:cNvPr id="13" name="Picture 12">
            <a:extLst>
              <a:ext uri="{FF2B5EF4-FFF2-40B4-BE49-F238E27FC236}">
                <a16:creationId xmlns:a16="http://schemas.microsoft.com/office/drawing/2014/main" id="{3B14DB24-CD52-9ADF-D816-6911BCC7745A}"/>
              </a:ext>
            </a:extLst>
          </p:cNvPr>
          <p:cNvPicPr>
            <a:picLocks noChangeAspect="1"/>
          </p:cNvPicPr>
          <p:nvPr/>
        </p:nvPicPr>
        <p:blipFill>
          <a:blip r:embed="rId2"/>
          <a:stretch>
            <a:fillRect/>
          </a:stretch>
        </p:blipFill>
        <p:spPr>
          <a:xfrm>
            <a:off x="4555351" y="2434208"/>
            <a:ext cx="1600825" cy="1066800"/>
          </a:xfrm>
          <a:prstGeom prst="rect">
            <a:avLst/>
          </a:prstGeom>
        </p:spPr>
      </p:pic>
      <p:pic>
        <p:nvPicPr>
          <p:cNvPr id="14" name="Picture 13">
            <a:extLst>
              <a:ext uri="{FF2B5EF4-FFF2-40B4-BE49-F238E27FC236}">
                <a16:creationId xmlns:a16="http://schemas.microsoft.com/office/drawing/2014/main" id="{7AEF130D-D838-C391-90EE-BF84734E10F8}"/>
              </a:ext>
            </a:extLst>
          </p:cNvPr>
          <p:cNvPicPr>
            <a:picLocks noChangeAspect="1"/>
          </p:cNvPicPr>
          <p:nvPr/>
        </p:nvPicPr>
        <p:blipFill>
          <a:blip r:embed="rId2"/>
          <a:stretch>
            <a:fillRect/>
          </a:stretch>
        </p:blipFill>
        <p:spPr>
          <a:xfrm>
            <a:off x="6499567" y="2434208"/>
            <a:ext cx="1600825" cy="1066800"/>
          </a:xfrm>
          <a:prstGeom prst="rect">
            <a:avLst/>
          </a:prstGeom>
        </p:spPr>
      </p:pic>
      <p:pic>
        <p:nvPicPr>
          <p:cNvPr id="15" name="Picture 14">
            <a:extLst>
              <a:ext uri="{FF2B5EF4-FFF2-40B4-BE49-F238E27FC236}">
                <a16:creationId xmlns:a16="http://schemas.microsoft.com/office/drawing/2014/main" id="{967050DE-6455-FE79-FBDD-28E38E9B14DE}"/>
              </a:ext>
            </a:extLst>
          </p:cNvPr>
          <p:cNvPicPr>
            <a:picLocks noChangeAspect="1"/>
          </p:cNvPicPr>
          <p:nvPr/>
        </p:nvPicPr>
        <p:blipFill>
          <a:blip r:embed="rId2"/>
          <a:stretch>
            <a:fillRect/>
          </a:stretch>
        </p:blipFill>
        <p:spPr>
          <a:xfrm>
            <a:off x="683568" y="3802360"/>
            <a:ext cx="1600825" cy="1066800"/>
          </a:xfrm>
          <a:prstGeom prst="rect">
            <a:avLst/>
          </a:prstGeom>
        </p:spPr>
      </p:pic>
      <p:pic>
        <p:nvPicPr>
          <p:cNvPr id="16" name="Picture 15">
            <a:extLst>
              <a:ext uri="{FF2B5EF4-FFF2-40B4-BE49-F238E27FC236}">
                <a16:creationId xmlns:a16="http://schemas.microsoft.com/office/drawing/2014/main" id="{7C81469F-F28F-C578-7030-86804C0299CE}"/>
              </a:ext>
            </a:extLst>
          </p:cNvPr>
          <p:cNvPicPr>
            <a:picLocks noChangeAspect="1"/>
          </p:cNvPicPr>
          <p:nvPr/>
        </p:nvPicPr>
        <p:blipFill>
          <a:blip r:embed="rId2"/>
          <a:stretch>
            <a:fillRect/>
          </a:stretch>
        </p:blipFill>
        <p:spPr>
          <a:xfrm>
            <a:off x="2627784" y="3802360"/>
            <a:ext cx="1600825" cy="1066800"/>
          </a:xfrm>
          <a:prstGeom prst="rect">
            <a:avLst/>
          </a:prstGeom>
        </p:spPr>
      </p:pic>
      <p:pic>
        <p:nvPicPr>
          <p:cNvPr id="17" name="Picture 16">
            <a:extLst>
              <a:ext uri="{FF2B5EF4-FFF2-40B4-BE49-F238E27FC236}">
                <a16:creationId xmlns:a16="http://schemas.microsoft.com/office/drawing/2014/main" id="{C9CF1D20-EDDE-D54D-D159-CD941922885E}"/>
              </a:ext>
            </a:extLst>
          </p:cNvPr>
          <p:cNvPicPr>
            <a:picLocks noChangeAspect="1"/>
          </p:cNvPicPr>
          <p:nvPr/>
        </p:nvPicPr>
        <p:blipFill>
          <a:blip r:embed="rId2"/>
          <a:stretch>
            <a:fillRect/>
          </a:stretch>
        </p:blipFill>
        <p:spPr>
          <a:xfrm>
            <a:off x="4548673" y="3802360"/>
            <a:ext cx="1600825" cy="1066800"/>
          </a:xfrm>
          <a:prstGeom prst="rect">
            <a:avLst/>
          </a:prstGeom>
        </p:spPr>
      </p:pic>
      <p:pic>
        <p:nvPicPr>
          <p:cNvPr id="18" name="Picture 17">
            <a:extLst>
              <a:ext uri="{FF2B5EF4-FFF2-40B4-BE49-F238E27FC236}">
                <a16:creationId xmlns:a16="http://schemas.microsoft.com/office/drawing/2014/main" id="{43225ACB-941E-8AFA-D484-C81E133AEB83}"/>
              </a:ext>
            </a:extLst>
          </p:cNvPr>
          <p:cNvPicPr>
            <a:picLocks noChangeAspect="1"/>
          </p:cNvPicPr>
          <p:nvPr/>
        </p:nvPicPr>
        <p:blipFill>
          <a:blip r:embed="rId2"/>
          <a:stretch>
            <a:fillRect/>
          </a:stretch>
        </p:blipFill>
        <p:spPr>
          <a:xfrm>
            <a:off x="6492889" y="3802360"/>
            <a:ext cx="1600825" cy="1066800"/>
          </a:xfrm>
          <a:prstGeom prst="rect">
            <a:avLst/>
          </a:prstGeom>
        </p:spPr>
      </p:pic>
      <p:pic>
        <p:nvPicPr>
          <p:cNvPr id="19" name="Picture 18">
            <a:extLst>
              <a:ext uri="{FF2B5EF4-FFF2-40B4-BE49-F238E27FC236}">
                <a16:creationId xmlns:a16="http://schemas.microsoft.com/office/drawing/2014/main" id="{0C0F3206-FDEB-0CED-8E5D-A9ABA15469C7}"/>
              </a:ext>
            </a:extLst>
          </p:cNvPr>
          <p:cNvPicPr>
            <a:picLocks noChangeAspect="1"/>
          </p:cNvPicPr>
          <p:nvPr/>
        </p:nvPicPr>
        <p:blipFill>
          <a:blip r:embed="rId2"/>
          <a:stretch>
            <a:fillRect/>
          </a:stretch>
        </p:blipFill>
        <p:spPr>
          <a:xfrm>
            <a:off x="683568" y="5170512"/>
            <a:ext cx="1600825" cy="1066800"/>
          </a:xfrm>
          <a:prstGeom prst="rect">
            <a:avLst/>
          </a:prstGeom>
        </p:spPr>
      </p:pic>
      <p:pic>
        <p:nvPicPr>
          <p:cNvPr id="20" name="Picture 19">
            <a:extLst>
              <a:ext uri="{FF2B5EF4-FFF2-40B4-BE49-F238E27FC236}">
                <a16:creationId xmlns:a16="http://schemas.microsoft.com/office/drawing/2014/main" id="{8137B674-C21D-7229-BD2F-2CD5E3A3F49F}"/>
              </a:ext>
            </a:extLst>
          </p:cNvPr>
          <p:cNvPicPr>
            <a:picLocks noChangeAspect="1"/>
          </p:cNvPicPr>
          <p:nvPr/>
        </p:nvPicPr>
        <p:blipFill>
          <a:blip r:embed="rId2"/>
          <a:stretch>
            <a:fillRect/>
          </a:stretch>
        </p:blipFill>
        <p:spPr>
          <a:xfrm>
            <a:off x="2627784" y="5170512"/>
            <a:ext cx="1600825" cy="1066800"/>
          </a:xfrm>
          <a:prstGeom prst="rect">
            <a:avLst/>
          </a:prstGeom>
        </p:spPr>
      </p:pic>
      <p:pic>
        <p:nvPicPr>
          <p:cNvPr id="21" name="Picture 20">
            <a:extLst>
              <a:ext uri="{FF2B5EF4-FFF2-40B4-BE49-F238E27FC236}">
                <a16:creationId xmlns:a16="http://schemas.microsoft.com/office/drawing/2014/main" id="{27692FE9-E0AC-51C7-04BE-475D2DE5732E}"/>
              </a:ext>
            </a:extLst>
          </p:cNvPr>
          <p:cNvPicPr>
            <a:picLocks noChangeAspect="1"/>
          </p:cNvPicPr>
          <p:nvPr/>
        </p:nvPicPr>
        <p:blipFill>
          <a:blip r:embed="rId2"/>
          <a:stretch>
            <a:fillRect/>
          </a:stretch>
        </p:blipFill>
        <p:spPr>
          <a:xfrm>
            <a:off x="4548673" y="5170512"/>
            <a:ext cx="1600825" cy="1066800"/>
          </a:xfrm>
          <a:prstGeom prst="rect">
            <a:avLst/>
          </a:prstGeom>
        </p:spPr>
      </p:pic>
      <p:pic>
        <p:nvPicPr>
          <p:cNvPr id="22" name="Picture 21">
            <a:extLst>
              <a:ext uri="{FF2B5EF4-FFF2-40B4-BE49-F238E27FC236}">
                <a16:creationId xmlns:a16="http://schemas.microsoft.com/office/drawing/2014/main" id="{55955800-67D9-16DF-F745-44CF9195E0FA}"/>
              </a:ext>
            </a:extLst>
          </p:cNvPr>
          <p:cNvPicPr>
            <a:picLocks noChangeAspect="1"/>
          </p:cNvPicPr>
          <p:nvPr/>
        </p:nvPicPr>
        <p:blipFill>
          <a:blip r:embed="rId2"/>
          <a:stretch>
            <a:fillRect/>
          </a:stretch>
        </p:blipFill>
        <p:spPr>
          <a:xfrm>
            <a:off x="6492889" y="5170512"/>
            <a:ext cx="1600825" cy="1066800"/>
          </a:xfrm>
          <a:prstGeom prst="rect">
            <a:avLst/>
          </a:prstGeom>
        </p:spPr>
      </p:pic>
      <p:cxnSp>
        <p:nvCxnSpPr>
          <p:cNvPr id="24" name="Straight Arrow Connector 23">
            <a:extLst>
              <a:ext uri="{FF2B5EF4-FFF2-40B4-BE49-F238E27FC236}">
                <a16:creationId xmlns:a16="http://schemas.microsoft.com/office/drawing/2014/main" id="{46FC4355-FBA0-9C99-C912-3041D6A17146}"/>
              </a:ext>
            </a:extLst>
          </p:cNvPr>
          <p:cNvCxnSpPr>
            <a:stCxn id="5" idx="3"/>
            <a:endCxn id="8" idx="1"/>
          </p:cNvCxnSpPr>
          <p:nvPr/>
        </p:nvCxnSpPr>
        <p:spPr>
          <a:xfrm>
            <a:off x="2291071" y="1586136"/>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37FCCB-4F3F-725E-51A3-4CADD0731282}"/>
              </a:ext>
            </a:extLst>
          </p:cNvPr>
          <p:cNvCxnSpPr/>
          <p:nvPr/>
        </p:nvCxnSpPr>
        <p:spPr>
          <a:xfrm>
            <a:off x="4228609" y="155679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D3857E-B21D-00F5-D012-2F04C178007B}"/>
              </a:ext>
            </a:extLst>
          </p:cNvPr>
          <p:cNvCxnSpPr/>
          <p:nvPr/>
        </p:nvCxnSpPr>
        <p:spPr>
          <a:xfrm>
            <a:off x="6172825" y="155679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757CDF-4736-0912-E7A0-662A9527DD75}"/>
              </a:ext>
            </a:extLst>
          </p:cNvPr>
          <p:cNvCxnSpPr/>
          <p:nvPr/>
        </p:nvCxnSpPr>
        <p:spPr>
          <a:xfrm>
            <a:off x="2267744" y="292494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3B2A2B-BB8B-BFA9-196C-8E924D7277FD}"/>
              </a:ext>
            </a:extLst>
          </p:cNvPr>
          <p:cNvCxnSpPr/>
          <p:nvPr/>
        </p:nvCxnSpPr>
        <p:spPr>
          <a:xfrm>
            <a:off x="4205282" y="2895600"/>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FF8A50-EAC4-E09F-E27B-FC5E43B2314D}"/>
              </a:ext>
            </a:extLst>
          </p:cNvPr>
          <p:cNvCxnSpPr/>
          <p:nvPr/>
        </p:nvCxnSpPr>
        <p:spPr>
          <a:xfrm>
            <a:off x="6149498" y="2895600"/>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ECDA586-01D7-A99E-2436-EAEE98360B23}"/>
              </a:ext>
            </a:extLst>
          </p:cNvPr>
          <p:cNvCxnSpPr/>
          <p:nvPr/>
        </p:nvCxnSpPr>
        <p:spPr>
          <a:xfrm>
            <a:off x="2267744" y="4293096"/>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C1DE69-04D9-ED13-883B-F20B29B72D38}"/>
              </a:ext>
            </a:extLst>
          </p:cNvPr>
          <p:cNvCxnSpPr/>
          <p:nvPr/>
        </p:nvCxnSpPr>
        <p:spPr>
          <a:xfrm>
            <a:off x="4205282" y="426375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F9F1AF0-EE5F-D77F-D6AD-FECE92ABC8A4}"/>
              </a:ext>
            </a:extLst>
          </p:cNvPr>
          <p:cNvCxnSpPr/>
          <p:nvPr/>
        </p:nvCxnSpPr>
        <p:spPr>
          <a:xfrm>
            <a:off x="6149498" y="426375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60DB069-CB97-5525-E32F-EE27F915F38B}"/>
              </a:ext>
            </a:extLst>
          </p:cNvPr>
          <p:cNvCxnSpPr/>
          <p:nvPr/>
        </p:nvCxnSpPr>
        <p:spPr>
          <a:xfrm>
            <a:off x="2291071" y="5661248"/>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92D9B7-ACFD-B4B7-DD99-FC9389117C9C}"/>
              </a:ext>
            </a:extLst>
          </p:cNvPr>
          <p:cNvCxnSpPr/>
          <p:nvPr/>
        </p:nvCxnSpPr>
        <p:spPr>
          <a:xfrm>
            <a:off x="4228609" y="563190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12CD211-194E-A2C5-6F6F-290149282157}"/>
              </a:ext>
            </a:extLst>
          </p:cNvPr>
          <p:cNvCxnSpPr/>
          <p:nvPr/>
        </p:nvCxnSpPr>
        <p:spPr>
          <a:xfrm>
            <a:off x="6172825" y="563190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5F5581C-285C-E7DA-E543-F2C1B3175105}"/>
              </a:ext>
            </a:extLst>
          </p:cNvPr>
          <p:cNvCxnSpPr>
            <a:stCxn id="5" idx="2"/>
            <a:endCxn id="11" idx="0"/>
          </p:cNvCxnSpPr>
          <p:nvPr/>
        </p:nvCxnSpPr>
        <p:spPr>
          <a:xfrm>
            <a:off x="1490659"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4DA712-C048-C222-53FC-B13D3E27558D}"/>
              </a:ext>
            </a:extLst>
          </p:cNvPr>
          <p:cNvCxnSpPr/>
          <p:nvPr/>
        </p:nvCxnSpPr>
        <p:spPr>
          <a:xfrm>
            <a:off x="1475656"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F93423-67AC-6C45-9C7E-565E96805CFF}"/>
              </a:ext>
            </a:extLst>
          </p:cNvPr>
          <p:cNvCxnSpPr/>
          <p:nvPr/>
        </p:nvCxnSpPr>
        <p:spPr>
          <a:xfrm>
            <a:off x="1475656"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603E7E3-3C3B-19B8-8C76-122B129B99AA}"/>
              </a:ext>
            </a:extLst>
          </p:cNvPr>
          <p:cNvCxnSpPr/>
          <p:nvPr/>
        </p:nvCxnSpPr>
        <p:spPr>
          <a:xfrm>
            <a:off x="3419872"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6C56D8-D791-F866-3F1F-A5699D1AA439}"/>
              </a:ext>
            </a:extLst>
          </p:cNvPr>
          <p:cNvCxnSpPr/>
          <p:nvPr/>
        </p:nvCxnSpPr>
        <p:spPr>
          <a:xfrm>
            <a:off x="3404869"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602ED16-B4D8-565E-A78E-2C074B8165D2}"/>
              </a:ext>
            </a:extLst>
          </p:cNvPr>
          <p:cNvCxnSpPr/>
          <p:nvPr/>
        </p:nvCxnSpPr>
        <p:spPr>
          <a:xfrm>
            <a:off x="3404869"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4FE6465-4D33-2039-FEA2-C477AAA54EA1}"/>
              </a:ext>
            </a:extLst>
          </p:cNvPr>
          <p:cNvCxnSpPr/>
          <p:nvPr/>
        </p:nvCxnSpPr>
        <p:spPr>
          <a:xfrm>
            <a:off x="5364088"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BAD62BC-082A-DC25-01A7-844F7271B493}"/>
              </a:ext>
            </a:extLst>
          </p:cNvPr>
          <p:cNvCxnSpPr/>
          <p:nvPr/>
        </p:nvCxnSpPr>
        <p:spPr>
          <a:xfrm>
            <a:off x="5349085"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C01C50C-F69F-B2DC-95C5-32110D4E3AC4}"/>
              </a:ext>
            </a:extLst>
          </p:cNvPr>
          <p:cNvCxnSpPr/>
          <p:nvPr/>
        </p:nvCxnSpPr>
        <p:spPr>
          <a:xfrm>
            <a:off x="5349085"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31FC752-73A4-202E-79BE-F5C7CE36D135}"/>
              </a:ext>
            </a:extLst>
          </p:cNvPr>
          <p:cNvCxnSpPr/>
          <p:nvPr/>
        </p:nvCxnSpPr>
        <p:spPr>
          <a:xfrm>
            <a:off x="7308304"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006F0D7-0DF9-6B9C-50B7-F8E4C858D112}"/>
              </a:ext>
            </a:extLst>
          </p:cNvPr>
          <p:cNvCxnSpPr/>
          <p:nvPr/>
        </p:nvCxnSpPr>
        <p:spPr>
          <a:xfrm>
            <a:off x="7293301"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885D644-1F31-5F52-0D34-0A838A858F3B}"/>
              </a:ext>
            </a:extLst>
          </p:cNvPr>
          <p:cNvCxnSpPr/>
          <p:nvPr/>
        </p:nvCxnSpPr>
        <p:spPr>
          <a:xfrm>
            <a:off x="7293301"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8F99BBE-4261-A75C-EC91-0AC547597B87}"/>
              </a:ext>
            </a:extLst>
          </p:cNvPr>
          <p:cNvSpPr txBox="1"/>
          <p:nvPr/>
        </p:nvSpPr>
        <p:spPr>
          <a:xfrm>
            <a:off x="1834356" y="6425909"/>
            <a:ext cx="58609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Workload-customized storage-centric computing</a:t>
            </a:r>
          </a:p>
        </p:txBody>
      </p:sp>
      <p:pic>
        <p:nvPicPr>
          <p:cNvPr id="3" name="Content Placeholder 4">
            <a:extLst>
              <a:ext uri="{FF2B5EF4-FFF2-40B4-BE49-F238E27FC236}">
                <a16:creationId xmlns:a16="http://schemas.microsoft.com/office/drawing/2014/main" id="{3B2A494F-76A8-AF44-AF8C-F8F4B2FE6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851994"/>
            <a:ext cx="492531" cy="1166478"/>
          </a:xfrm>
          <a:prstGeom prst="rect">
            <a:avLst/>
          </a:prstGeom>
        </p:spPr>
      </p:pic>
      <p:pic>
        <p:nvPicPr>
          <p:cNvPr id="6" name="Content Placeholder 4">
            <a:extLst>
              <a:ext uri="{FF2B5EF4-FFF2-40B4-BE49-F238E27FC236}">
                <a16:creationId xmlns:a16="http://schemas.microsoft.com/office/drawing/2014/main" id="{91337C2D-5AD1-B170-C1EC-89E77C75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2218175"/>
            <a:ext cx="492531" cy="1166478"/>
          </a:xfrm>
          <a:prstGeom prst="rect">
            <a:avLst/>
          </a:prstGeom>
        </p:spPr>
      </p:pic>
      <p:pic>
        <p:nvPicPr>
          <p:cNvPr id="7" name="Content Placeholder 4">
            <a:extLst>
              <a:ext uri="{FF2B5EF4-FFF2-40B4-BE49-F238E27FC236}">
                <a16:creationId xmlns:a16="http://schemas.microsoft.com/office/drawing/2014/main" id="{2539ABC2-2390-5D08-5E2E-69DE6D9E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3566074"/>
            <a:ext cx="492531" cy="1166478"/>
          </a:xfrm>
          <a:prstGeom prst="rect">
            <a:avLst/>
          </a:prstGeom>
        </p:spPr>
      </p:pic>
      <p:pic>
        <p:nvPicPr>
          <p:cNvPr id="23" name="Content Placeholder 4">
            <a:extLst>
              <a:ext uri="{FF2B5EF4-FFF2-40B4-BE49-F238E27FC236}">
                <a16:creationId xmlns:a16="http://schemas.microsoft.com/office/drawing/2014/main" id="{E3A57DE9-6CE9-3637-6F98-AB8E33902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4977321"/>
            <a:ext cx="492531" cy="1166478"/>
          </a:xfrm>
          <a:prstGeom prst="rect">
            <a:avLst/>
          </a:prstGeom>
        </p:spPr>
      </p:pic>
      <p:pic>
        <p:nvPicPr>
          <p:cNvPr id="33" name="Picture 32">
            <a:extLst>
              <a:ext uri="{FF2B5EF4-FFF2-40B4-BE49-F238E27FC236}">
                <a16:creationId xmlns:a16="http://schemas.microsoft.com/office/drawing/2014/main" id="{DFDB024A-2CAA-D04E-C3DC-BAF88C69C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73" y="974304"/>
            <a:ext cx="1145232" cy="1145232"/>
          </a:xfrm>
          <a:prstGeom prst="rect">
            <a:avLst/>
          </a:prstGeom>
        </p:spPr>
      </p:pic>
      <p:pic>
        <p:nvPicPr>
          <p:cNvPr id="37" name="Picture 36">
            <a:extLst>
              <a:ext uri="{FF2B5EF4-FFF2-40B4-BE49-F238E27FC236}">
                <a16:creationId xmlns:a16="http://schemas.microsoft.com/office/drawing/2014/main" id="{FF9A1674-961F-CC14-5CAA-22CA9F5899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2355776"/>
            <a:ext cx="1145232" cy="1145232"/>
          </a:xfrm>
          <a:prstGeom prst="rect">
            <a:avLst/>
          </a:prstGeom>
        </p:spPr>
      </p:pic>
      <p:pic>
        <p:nvPicPr>
          <p:cNvPr id="50" name="Picture 49">
            <a:extLst>
              <a:ext uri="{FF2B5EF4-FFF2-40B4-BE49-F238E27FC236}">
                <a16:creationId xmlns:a16="http://schemas.microsoft.com/office/drawing/2014/main" id="{E0DC5C62-8240-640A-370E-D4274110DE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703982"/>
            <a:ext cx="1145232" cy="1145232"/>
          </a:xfrm>
          <a:prstGeom prst="rect">
            <a:avLst/>
          </a:prstGeom>
        </p:spPr>
      </p:pic>
      <p:pic>
        <p:nvPicPr>
          <p:cNvPr id="52" name="Picture 51">
            <a:extLst>
              <a:ext uri="{FF2B5EF4-FFF2-40B4-BE49-F238E27FC236}">
                <a16:creationId xmlns:a16="http://schemas.microsoft.com/office/drawing/2014/main" id="{18DA190C-54D5-572B-E9B9-E94E4CABE7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30" y="5131296"/>
            <a:ext cx="1145232" cy="1145232"/>
          </a:xfrm>
          <a:prstGeom prst="rect">
            <a:avLst/>
          </a:prstGeom>
        </p:spPr>
      </p:pic>
      <p:pic>
        <p:nvPicPr>
          <p:cNvPr id="53" name="Picture 52" descr="brain-MjYzMzAyMg.jpeg">
            <a:extLst>
              <a:ext uri="{FF2B5EF4-FFF2-40B4-BE49-F238E27FC236}">
                <a16:creationId xmlns:a16="http://schemas.microsoft.com/office/drawing/2014/main" id="{8B927668-CD4F-6F14-C64E-E680346A89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2390" y="990364"/>
            <a:ext cx="1143563" cy="857672"/>
          </a:xfrm>
          <a:prstGeom prst="rect">
            <a:avLst/>
          </a:prstGeom>
        </p:spPr>
      </p:pic>
      <p:pic>
        <p:nvPicPr>
          <p:cNvPr id="54" name="Picture 53" descr="brain-MjYzMzAyMg.jpeg">
            <a:extLst>
              <a:ext uri="{FF2B5EF4-FFF2-40B4-BE49-F238E27FC236}">
                <a16:creationId xmlns:a16="http://schemas.microsoft.com/office/drawing/2014/main" id="{5FD992CB-7C64-5766-D334-0B30B7C8B4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1417" y="2427841"/>
            <a:ext cx="1143563" cy="857672"/>
          </a:xfrm>
          <a:prstGeom prst="rect">
            <a:avLst/>
          </a:prstGeom>
        </p:spPr>
      </p:pic>
      <p:pic>
        <p:nvPicPr>
          <p:cNvPr id="55" name="Picture 54" descr="brain-MjYzMzAyMg.jpeg">
            <a:extLst>
              <a:ext uri="{FF2B5EF4-FFF2-40B4-BE49-F238E27FC236}">
                <a16:creationId xmlns:a16="http://schemas.microsoft.com/office/drawing/2014/main" id="{2210D465-58A2-A0CF-D965-A4C2A17E5B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3423" y="3840696"/>
            <a:ext cx="1143563" cy="857672"/>
          </a:xfrm>
          <a:prstGeom prst="rect">
            <a:avLst/>
          </a:prstGeom>
        </p:spPr>
      </p:pic>
      <p:pic>
        <p:nvPicPr>
          <p:cNvPr id="56" name="Picture 55" descr="brain-MjYzMzAyMg.jpeg">
            <a:extLst>
              <a:ext uri="{FF2B5EF4-FFF2-40B4-BE49-F238E27FC236}">
                <a16:creationId xmlns:a16="http://schemas.microsoft.com/office/drawing/2014/main" id="{970EEF9C-6CF6-777E-E978-A1D0FB750C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3423" y="5203068"/>
            <a:ext cx="1143563" cy="857672"/>
          </a:xfrm>
          <a:prstGeom prst="rect">
            <a:avLst/>
          </a:prstGeom>
        </p:spPr>
      </p:pic>
      <p:grpSp>
        <p:nvGrpSpPr>
          <p:cNvPr id="57" name="Group 56">
            <a:extLst>
              <a:ext uri="{FF2B5EF4-FFF2-40B4-BE49-F238E27FC236}">
                <a16:creationId xmlns:a16="http://schemas.microsoft.com/office/drawing/2014/main" id="{A496AB89-BA01-2B65-8EC1-C82E8D69B72B}"/>
              </a:ext>
            </a:extLst>
          </p:cNvPr>
          <p:cNvGrpSpPr/>
          <p:nvPr/>
        </p:nvGrpSpPr>
        <p:grpSpPr>
          <a:xfrm>
            <a:off x="5543705" y="1698755"/>
            <a:ext cx="944992" cy="755528"/>
            <a:chOff x="5867400" y="2936553"/>
            <a:chExt cx="2057400" cy="1447800"/>
          </a:xfrm>
        </p:grpSpPr>
        <p:pic>
          <p:nvPicPr>
            <p:cNvPr id="58" name="Picture 57">
              <a:extLst>
                <a:ext uri="{FF2B5EF4-FFF2-40B4-BE49-F238E27FC236}">
                  <a16:creationId xmlns:a16="http://schemas.microsoft.com/office/drawing/2014/main" id="{D5BF8DA9-1211-51E2-40FE-D65117BC8F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59" name="Picture 58">
              <a:extLst>
                <a:ext uri="{FF2B5EF4-FFF2-40B4-BE49-F238E27FC236}">
                  <a16:creationId xmlns:a16="http://schemas.microsoft.com/office/drawing/2014/main" id="{B1AC2AC2-E690-DA2A-E2FA-9FAD38EFD5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0" name="Picture 59">
              <a:extLst>
                <a:ext uri="{FF2B5EF4-FFF2-40B4-BE49-F238E27FC236}">
                  <a16:creationId xmlns:a16="http://schemas.microsoft.com/office/drawing/2014/main" id="{E78EA379-BD76-E42E-56A5-E7AFC594A5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1" name="Group 60">
            <a:extLst>
              <a:ext uri="{FF2B5EF4-FFF2-40B4-BE49-F238E27FC236}">
                <a16:creationId xmlns:a16="http://schemas.microsoft.com/office/drawing/2014/main" id="{CDE9E977-998C-2EDA-880B-7A22E85005D1}"/>
              </a:ext>
            </a:extLst>
          </p:cNvPr>
          <p:cNvGrpSpPr/>
          <p:nvPr/>
        </p:nvGrpSpPr>
        <p:grpSpPr>
          <a:xfrm>
            <a:off x="5566793" y="4425611"/>
            <a:ext cx="944992" cy="755528"/>
            <a:chOff x="5867400" y="2936553"/>
            <a:chExt cx="2057400" cy="1447800"/>
          </a:xfrm>
        </p:grpSpPr>
        <p:pic>
          <p:nvPicPr>
            <p:cNvPr id="62" name="Picture 61">
              <a:extLst>
                <a:ext uri="{FF2B5EF4-FFF2-40B4-BE49-F238E27FC236}">
                  <a16:creationId xmlns:a16="http://schemas.microsoft.com/office/drawing/2014/main" id="{5978DB44-4EE7-677E-9C9E-A8E4CE4A35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63" name="Picture 62">
              <a:extLst>
                <a:ext uri="{FF2B5EF4-FFF2-40B4-BE49-F238E27FC236}">
                  <a16:creationId xmlns:a16="http://schemas.microsoft.com/office/drawing/2014/main" id="{E7D918E5-49D4-999D-BA05-23962B1349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4" name="Picture 63">
              <a:extLst>
                <a:ext uri="{FF2B5EF4-FFF2-40B4-BE49-F238E27FC236}">
                  <a16:creationId xmlns:a16="http://schemas.microsoft.com/office/drawing/2014/main" id="{3C46A254-935D-C445-56E1-65A9AFFDCF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5" name="Group 64">
            <a:extLst>
              <a:ext uri="{FF2B5EF4-FFF2-40B4-BE49-F238E27FC236}">
                <a16:creationId xmlns:a16="http://schemas.microsoft.com/office/drawing/2014/main" id="{671A1C97-D19E-7A51-DA43-BF3666C69C68}"/>
              </a:ext>
            </a:extLst>
          </p:cNvPr>
          <p:cNvGrpSpPr/>
          <p:nvPr/>
        </p:nvGrpSpPr>
        <p:grpSpPr>
          <a:xfrm>
            <a:off x="5660504" y="3214254"/>
            <a:ext cx="944992" cy="755528"/>
            <a:chOff x="5867400" y="2936553"/>
            <a:chExt cx="2057400" cy="1447800"/>
          </a:xfrm>
        </p:grpSpPr>
        <p:pic>
          <p:nvPicPr>
            <p:cNvPr id="66" name="Picture 65">
              <a:extLst>
                <a:ext uri="{FF2B5EF4-FFF2-40B4-BE49-F238E27FC236}">
                  <a16:creationId xmlns:a16="http://schemas.microsoft.com/office/drawing/2014/main" id="{82AA04C9-1B09-491C-6F17-B107E15C10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67" name="Picture 66">
              <a:extLst>
                <a:ext uri="{FF2B5EF4-FFF2-40B4-BE49-F238E27FC236}">
                  <a16:creationId xmlns:a16="http://schemas.microsoft.com/office/drawing/2014/main" id="{84D35EEA-2C0F-B1CF-8B04-91FD388C76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8" name="Picture 67">
              <a:extLst>
                <a:ext uri="{FF2B5EF4-FFF2-40B4-BE49-F238E27FC236}">
                  <a16:creationId xmlns:a16="http://schemas.microsoft.com/office/drawing/2014/main" id="{486788D6-B7F9-8A53-BC7B-93D33E250B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9" name="Group 68">
            <a:extLst>
              <a:ext uri="{FF2B5EF4-FFF2-40B4-BE49-F238E27FC236}">
                <a16:creationId xmlns:a16="http://schemas.microsoft.com/office/drawing/2014/main" id="{28B37DF7-3201-C0DA-D865-F9377A32A13D}"/>
              </a:ext>
            </a:extLst>
          </p:cNvPr>
          <p:cNvGrpSpPr/>
          <p:nvPr/>
        </p:nvGrpSpPr>
        <p:grpSpPr>
          <a:xfrm>
            <a:off x="5578053" y="5697808"/>
            <a:ext cx="944992" cy="755528"/>
            <a:chOff x="5867400" y="2936553"/>
            <a:chExt cx="2057400" cy="1447800"/>
          </a:xfrm>
        </p:grpSpPr>
        <p:pic>
          <p:nvPicPr>
            <p:cNvPr id="70" name="Picture 69">
              <a:extLst>
                <a:ext uri="{FF2B5EF4-FFF2-40B4-BE49-F238E27FC236}">
                  <a16:creationId xmlns:a16="http://schemas.microsoft.com/office/drawing/2014/main" id="{EB28AA56-FC84-1A4F-24E4-5AE7664041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71" name="Picture 70">
              <a:extLst>
                <a:ext uri="{FF2B5EF4-FFF2-40B4-BE49-F238E27FC236}">
                  <a16:creationId xmlns:a16="http://schemas.microsoft.com/office/drawing/2014/main" id="{8E18FF59-170D-C72D-8B03-EDB3428BB3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72" name="Picture 71">
              <a:extLst>
                <a:ext uri="{FF2B5EF4-FFF2-40B4-BE49-F238E27FC236}">
                  <a16:creationId xmlns:a16="http://schemas.microsoft.com/office/drawing/2014/main" id="{731933B1-8B1B-4647-9B0A-F6E61CEBBC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pic>
        <p:nvPicPr>
          <p:cNvPr id="73" name="Picture 72">
            <a:extLst>
              <a:ext uri="{FF2B5EF4-FFF2-40B4-BE49-F238E27FC236}">
                <a16:creationId xmlns:a16="http://schemas.microsoft.com/office/drawing/2014/main" id="{D62562FF-8D77-FAA8-EA0F-D6B3EB8764BC}"/>
              </a:ext>
            </a:extLst>
          </p:cNvPr>
          <p:cNvPicPr>
            <a:picLocks noChangeAspect="1"/>
          </p:cNvPicPr>
          <p:nvPr/>
        </p:nvPicPr>
        <p:blipFill>
          <a:blip r:embed="rId9"/>
          <a:stretch>
            <a:fillRect/>
          </a:stretch>
        </p:blipFill>
        <p:spPr>
          <a:xfrm rot="5400000">
            <a:off x="6876188" y="1102936"/>
            <a:ext cx="864231" cy="854297"/>
          </a:xfrm>
          <a:prstGeom prst="rect">
            <a:avLst/>
          </a:prstGeom>
        </p:spPr>
      </p:pic>
      <p:pic>
        <p:nvPicPr>
          <p:cNvPr id="74" name="Picture 73">
            <a:extLst>
              <a:ext uri="{FF2B5EF4-FFF2-40B4-BE49-F238E27FC236}">
                <a16:creationId xmlns:a16="http://schemas.microsoft.com/office/drawing/2014/main" id="{45FA64E2-70F7-ED2C-3A62-7288AB87B2AF}"/>
              </a:ext>
            </a:extLst>
          </p:cNvPr>
          <p:cNvPicPr>
            <a:picLocks noChangeAspect="1"/>
          </p:cNvPicPr>
          <p:nvPr/>
        </p:nvPicPr>
        <p:blipFill>
          <a:blip r:embed="rId9"/>
          <a:stretch>
            <a:fillRect/>
          </a:stretch>
        </p:blipFill>
        <p:spPr>
          <a:xfrm rot="5400000">
            <a:off x="6876188" y="2507087"/>
            <a:ext cx="864231" cy="854297"/>
          </a:xfrm>
          <a:prstGeom prst="rect">
            <a:avLst/>
          </a:prstGeom>
        </p:spPr>
      </p:pic>
      <p:pic>
        <p:nvPicPr>
          <p:cNvPr id="75" name="Picture 74">
            <a:extLst>
              <a:ext uri="{FF2B5EF4-FFF2-40B4-BE49-F238E27FC236}">
                <a16:creationId xmlns:a16="http://schemas.microsoft.com/office/drawing/2014/main" id="{21E3F79F-0E90-2A3B-D009-93484EAEB98F}"/>
              </a:ext>
            </a:extLst>
          </p:cNvPr>
          <p:cNvPicPr>
            <a:picLocks noChangeAspect="1"/>
          </p:cNvPicPr>
          <p:nvPr/>
        </p:nvPicPr>
        <p:blipFill>
          <a:blip r:embed="rId9"/>
          <a:stretch>
            <a:fillRect/>
          </a:stretch>
        </p:blipFill>
        <p:spPr>
          <a:xfrm rot="5400000">
            <a:off x="6876188" y="3914544"/>
            <a:ext cx="864231" cy="854297"/>
          </a:xfrm>
          <a:prstGeom prst="rect">
            <a:avLst/>
          </a:prstGeom>
        </p:spPr>
      </p:pic>
      <p:pic>
        <p:nvPicPr>
          <p:cNvPr id="76" name="Picture 75">
            <a:extLst>
              <a:ext uri="{FF2B5EF4-FFF2-40B4-BE49-F238E27FC236}">
                <a16:creationId xmlns:a16="http://schemas.microsoft.com/office/drawing/2014/main" id="{BEE2BED0-2355-F12A-A432-139A0BBBC9EA}"/>
              </a:ext>
            </a:extLst>
          </p:cNvPr>
          <p:cNvPicPr>
            <a:picLocks noChangeAspect="1"/>
          </p:cNvPicPr>
          <p:nvPr/>
        </p:nvPicPr>
        <p:blipFill>
          <a:blip r:embed="rId9"/>
          <a:stretch>
            <a:fillRect/>
          </a:stretch>
        </p:blipFill>
        <p:spPr>
          <a:xfrm rot="5400000">
            <a:off x="6876188" y="5284535"/>
            <a:ext cx="864231" cy="854297"/>
          </a:xfrm>
          <a:prstGeom prst="rect">
            <a:avLst/>
          </a:prstGeom>
        </p:spPr>
      </p:pic>
    </p:spTree>
    <p:extLst>
      <p:ext uri="{BB962C8B-B14F-4D97-AF65-F5344CB8AC3E}">
        <p14:creationId xmlns:p14="http://schemas.microsoft.com/office/powerpoint/2010/main" val="362430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8667-D291-4B1E-1767-0C9A90F7F230}"/>
              </a:ext>
            </a:extLst>
          </p:cNvPr>
          <p:cNvSpPr>
            <a:spLocks noGrp="1"/>
          </p:cNvSpPr>
          <p:nvPr>
            <p:ph type="title"/>
          </p:nvPr>
        </p:nvSpPr>
        <p:spPr>
          <a:xfrm>
            <a:off x="228600" y="152400"/>
            <a:ext cx="9383960" cy="1066800"/>
          </a:xfrm>
        </p:spPr>
        <p:txBody>
          <a:bodyPr/>
          <a:lstStyle/>
          <a:p>
            <a:r>
              <a:rPr lang="en-US" sz="3400" dirty="0"/>
              <a:t>Workload-Customized Storage-Centric Computing</a:t>
            </a:r>
          </a:p>
        </p:txBody>
      </p:sp>
      <p:sp>
        <p:nvSpPr>
          <p:cNvPr id="3" name="Content Placeholder 2">
            <a:extLst>
              <a:ext uri="{FF2B5EF4-FFF2-40B4-BE49-F238E27FC236}">
                <a16:creationId xmlns:a16="http://schemas.microsoft.com/office/drawing/2014/main" id="{FD80ED65-E298-77A6-3175-BE69D47EE5AD}"/>
              </a:ext>
            </a:extLst>
          </p:cNvPr>
          <p:cNvSpPr>
            <a:spLocks noGrp="1"/>
          </p:cNvSpPr>
          <p:nvPr>
            <p:ph idx="1"/>
          </p:nvPr>
        </p:nvSpPr>
        <p:spPr>
          <a:xfrm>
            <a:off x="228600" y="1052736"/>
            <a:ext cx="8610600" cy="5195664"/>
          </a:xfrm>
        </p:spPr>
        <p:txBody>
          <a:bodyPr/>
          <a:lstStyle/>
          <a:p>
            <a:r>
              <a:rPr lang="en-US" dirty="0"/>
              <a:t>Software and hardware </a:t>
            </a:r>
            <a:r>
              <a:rPr lang="en-US" dirty="0">
                <a:solidFill>
                  <a:srgbClr val="0000FF"/>
                </a:solidFill>
              </a:rPr>
              <a:t>customized for major workloads</a:t>
            </a:r>
          </a:p>
          <a:p>
            <a:pPr lvl="1"/>
            <a:r>
              <a:rPr lang="en-US" dirty="0"/>
              <a:t>Genomics</a:t>
            </a:r>
          </a:p>
          <a:p>
            <a:pPr lvl="1"/>
            <a:r>
              <a:rPr lang="en-US" dirty="0"/>
              <a:t>Video analytics</a:t>
            </a:r>
          </a:p>
          <a:p>
            <a:pPr lvl="1"/>
            <a:r>
              <a:rPr lang="en-US" dirty="0"/>
              <a:t>Data &amp; graph analytics</a:t>
            </a:r>
          </a:p>
          <a:p>
            <a:pPr lvl="1"/>
            <a:r>
              <a:rPr lang="en-US" dirty="0"/>
              <a:t>Machine learning</a:t>
            </a:r>
          </a:p>
          <a:p>
            <a:pPr lvl="1"/>
            <a:r>
              <a:rPr lang="en-US" dirty="0"/>
              <a:t>…</a:t>
            </a:r>
          </a:p>
          <a:p>
            <a:pPr lvl="1"/>
            <a:endParaRPr lang="en-US" dirty="0"/>
          </a:p>
          <a:p>
            <a:r>
              <a:rPr lang="en-US" dirty="0">
                <a:solidFill>
                  <a:srgbClr val="0000FF"/>
                </a:solidFill>
              </a:rPr>
              <a:t>Data-centric</a:t>
            </a:r>
            <a:r>
              <a:rPr lang="en-US" dirty="0"/>
              <a:t> (processing capability in all memories)</a:t>
            </a:r>
          </a:p>
          <a:p>
            <a:r>
              <a:rPr lang="en-US" dirty="0">
                <a:solidFill>
                  <a:srgbClr val="0000FF"/>
                </a:solidFill>
              </a:rPr>
              <a:t>Data-driven</a:t>
            </a:r>
            <a:r>
              <a:rPr lang="en-US" dirty="0"/>
              <a:t> (design &amp; decision making)</a:t>
            </a:r>
          </a:p>
          <a:p>
            <a:r>
              <a:rPr lang="en-US" dirty="0">
                <a:solidFill>
                  <a:srgbClr val="0000FF"/>
                </a:solidFill>
              </a:rPr>
              <a:t>Data-aware</a:t>
            </a:r>
            <a:r>
              <a:rPr lang="en-US" dirty="0"/>
              <a:t> (optimization &amp; design)</a:t>
            </a:r>
          </a:p>
          <a:p>
            <a:endParaRPr lang="en-US" dirty="0"/>
          </a:p>
          <a:p>
            <a:r>
              <a:rPr lang="en-US" dirty="0">
                <a:solidFill>
                  <a:srgbClr val="0000FF"/>
                </a:solidFill>
              </a:rPr>
              <a:t>Unified interfaces for efficient &amp; fast communication</a:t>
            </a:r>
          </a:p>
        </p:txBody>
      </p:sp>
      <p:sp>
        <p:nvSpPr>
          <p:cNvPr id="4" name="Slide Number Placeholder 3">
            <a:extLst>
              <a:ext uri="{FF2B5EF4-FFF2-40B4-BE49-F238E27FC236}">
                <a16:creationId xmlns:a16="http://schemas.microsoft.com/office/drawing/2014/main" id="{1C683BF6-03FE-6ABD-A9F4-6370D2D018A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134744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Storage</a:t>
            </a:r>
          </a:p>
          <a:p>
            <a:pPr algn="l"/>
            <a:r>
              <a:rPr lang="en-US" sz="3600" dirty="0">
                <a:solidFill>
                  <a:srgbClr val="0000FF"/>
                </a:solidFill>
              </a:rPr>
              <a:t>2. Processing </a:t>
            </a:r>
            <a:r>
              <a:rPr lang="en-US" sz="3600" b="1" dirty="0">
                <a:solidFill>
                  <a:srgbClr val="0000FF"/>
                </a:solidFill>
              </a:rPr>
              <a:t>near</a:t>
            </a:r>
            <a:r>
              <a:rPr lang="en-US" sz="3600" dirty="0">
                <a:solidFill>
                  <a:srgbClr val="0000FF"/>
                </a:solidFill>
              </a:rPr>
              <a:t>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32481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239944" cy="1066800"/>
          </a:xfrm>
        </p:spPr>
        <p:txBody>
          <a:bodyPr/>
          <a:lstStyle/>
          <a:p>
            <a:r>
              <a:rPr lang="en-US" dirty="0"/>
              <a:t>In-Storage Genomic Data Filtering </a:t>
            </a:r>
            <a:r>
              <a:rPr lang="en-US" sz="2200" b="1" dirty="0">
                <a:solidFill>
                  <a:srgbClr val="006633"/>
                </a:solidFill>
              </a:rPr>
              <a:t>[ASPLOS 2022]</a:t>
            </a:r>
            <a:r>
              <a:rPr lang="en-US" sz="2200"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25544326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Genome Sequence Analysis</a:t>
            </a:r>
            <a:endParaRPr lang="en-US" b="1" dirty="0">
              <a:latin typeface="Corbel" panose="020B0503020204020204" pitchFamily="34" charset="0"/>
            </a:endParaRPr>
          </a:p>
        </p:txBody>
      </p:sp>
      <p:sp>
        <p:nvSpPr>
          <p:cNvPr id="3" name="Content Placeholder 2"/>
          <p:cNvSpPr>
            <a:spLocks noGrp="1"/>
          </p:cNvSpPr>
          <p:nvPr>
            <p:ph idx="1"/>
          </p:nvPr>
        </p:nvSpPr>
        <p:spPr>
          <a:xfrm>
            <a:off x="189559" y="863068"/>
            <a:ext cx="8874053" cy="391627"/>
          </a:xfrm>
        </p:spPr>
        <p:txBody>
          <a:bodyPr lIns="91440" tIns="45720" rIns="91440" bIns="45720" anchor="t">
            <a:noAutofit/>
          </a:bodyPr>
          <a:lstStyle/>
          <a:p>
            <a:pPr marL="185738" indent="-185738">
              <a:lnSpc>
                <a:spcPct val="100000"/>
              </a:lnSpc>
              <a:spcBef>
                <a:spcPts val="400"/>
              </a:spcBef>
              <a:buClr>
                <a:schemeClr val="tx1"/>
              </a:buClr>
            </a:pPr>
            <a:r>
              <a:rPr lang="en-US" sz="2200" b="1" dirty="0">
                <a:solidFill>
                  <a:srgbClr val="F49415"/>
                </a:solidFill>
                <a:ea typeface="Segoe UI Symbol" panose="020B0502040204020203" pitchFamily="34" charset="0"/>
                <a:cs typeface="Segoe UI Historic" panose="020B0502040204020203" pitchFamily="34" charset="0"/>
              </a:rPr>
              <a:t>Read mapping: </a:t>
            </a:r>
            <a:r>
              <a:rPr lang="en-US" sz="2200" dirty="0">
                <a:ea typeface="Segoe UI Symbol" panose="020B0502040204020203" pitchFamily="34" charset="0"/>
                <a:cs typeface="Segoe UI Historic" panose="020B0502040204020203" pitchFamily="34" charset="0"/>
              </a:rPr>
              <a:t>first key step in genome sequence analysis</a:t>
            </a:r>
          </a:p>
        </p:txBody>
      </p:sp>
      <p:sp>
        <p:nvSpPr>
          <p:cNvPr id="10" name="Rectangle 9">
            <a:extLst>
              <a:ext uri="{FF2B5EF4-FFF2-40B4-BE49-F238E27FC236}">
                <a16:creationId xmlns:a16="http://schemas.microsoft.com/office/drawing/2014/main" id="{EC586341-02EC-AC40-ADCE-03BE081109A9}"/>
              </a:ext>
            </a:extLst>
          </p:cNvPr>
          <p:cNvSpPr/>
          <p:nvPr/>
        </p:nvSpPr>
        <p:spPr>
          <a:xfrm>
            <a:off x="1461309" y="3089732"/>
            <a:ext cx="6292918" cy="278215"/>
          </a:xfrm>
          <a:prstGeom prst="rect">
            <a:avLst/>
          </a:prstGeom>
          <a:solidFill>
            <a:schemeClr val="accent6">
              <a:lumMod val="40000"/>
              <a:lumOff val="60000"/>
              <a:alpha val="41176"/>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11" name="Content Placeholder 2">
            <a:extLst>
              <a:ext uri="{FF2B5EF4-FFF2-40B4-BE49-F238E27FC236}">
                <a16:creationId xmlns:a16="http://schemas.microsoft.com/office/drawing/2014/main" id="{F9C91E8A-E172-C54D-BD10-CDEE469B4322}"/>
              </a:ext>
            </a:extLst>
          </p:cNvPr>
          <p:cNvSpPr txBox="1">
            <a:spLocks/>
          </p:cNvSpPr>
          <p:nvPr/>
        </p:nvSpPr>
        <p:spPr>
          <a:xfrm>
            <a:off x="189559" y="1329892"/>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Aligns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reads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to potential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matching</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locations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in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reference genome</a:t>
            </a:r>
          </a:p>
        </p:txBody>
      </p:sp>
      <p:sp>
        <p:nvSpPr>
          <p:cNvPr id="16" name="TextBox 15">
            <a:extLst>
              <a:ext uri="{FF2B5EF4-FFF2-40B4-BE49-F238E27FC236}">
                <a16:creationId xmlns:a16="http://schemas.microsoft.com/office/drawing/2014/main" id="{CAA3C5A6-E87F-114E-BB3F-F8E69655CA9A}"/>
              </a:ext>
            </a:extLst>
          </p:cNvPr>
          <p:cNvSpPr txBox="1"/>
          <p:nvPr/>
        </p:nvSpPr>
        <p:spPr>
          <a:xfrm>
            <a:off x="3277565" y="2630105"/>
            <a:ext cx="3274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Reference Genome</a:t>
            </a:r>
          </a:p>
        </p:txBody>
      </p:sp>
      <p:sp>
        <p:nvSpPr>
          <p:cNvPr id="18" name="TextBox 17">
            <a:extLst>
              <a:ext uri="{FF2B5EF4-FFF2-40B4-BE49-F238E27FC236}">
                <a16:creationId xmlns:a16="http://schemas.microsoft.com/office/drawing/2014/main" id="{C89FAAB7-34B1-8945-8D1B-47772C2262F5}"/>
              </a:ext>
            </a:extLst>
          </p:cNvPr>
          <p:cNvSpPr txBox="1"/>
          <p:nvPr/>
        </p:nvSpPr>
        <p:spPr>
          <a:xfrm>
            <a:off x="1440240"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1" name="TextBox 20">
            <a:extLst>
              <a:ext uri="{FF2B5EF4-FFF2-40B4-BE49-F238E27FC236}">
                <a16:creationId xmlns:a16="http://schemas.microsoft.com/office/drawing/2014/main" id="{95D6EAFD-8585-5E4A-8CFB-141B10EF7C60}"/>
              </a:ext>
            </a:extLst>
          </p:cNvPr>
          <p:cNvSpPr txBox="1"/>
          <p:nvPr/>
        </p:nvSpPr>
        <p:spPr>
          <a:xfrm>
            <a:off x="6008877"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0" name="Content Placeholder 2">
            <a:extLst>
              <a:ext uri="{FF2B5EF4-FFF2-40B4-BE49-F238E27FC236}">
                <a16:creationId xmlns:a16="http://schemas.microsoft.com/office/drawing/2014/main" id="{BEC0A51E-72DD-C74D-9B42-794D75CD4991}"/>
              </a:ext>
            </a:extLst>
          </p:cNvPr>
          <p:cNvSpPr txBox="1">
            <a:spLocks/>
          </p:cNvSpPr>
          <p:nvPr/>
        </p:nvSpPr>
        <p:spPr>
          <a:xfrm>
            <a:off x="189559" y="1762301"/>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
                <a:prstClr val="black"/>
              </a:buClr>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For each matching location,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alignment step</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finds the degree of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similarity (alignment score)</a:t>
            </a:r>
          </a:p>
        </p:txBody>
      </p:sp>
      <p:sp>
        <p:nvSpPr>
          <p:cNvPr id="31" name="Rectangle 30">
            <a:extLst>
              <a:ext uri="{FF2B5EF4-FFF2-40B4-BE49-F238E27FC236}">
                <a16:creationId xmlns:a16="http://schemas.microsoft.com/office/drawing/2014/main" id="{F29929E7-60DE-634C-943C-4F80ED3403BE}"/>
              </a:ext>
            </a:extLst>
          </p:cNvPr>
          <p:cNvSpPr/>
          <p:nvPr/>
        </p:nvSpPr>
        <p:spPr>
          <a:xfrm>
            <a:off x="2809631" y="4267041"/>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3" name="Rectangle 32">
            <a:extLst>
              <a:ext uri="{FF2B5EF4-FFF2-40B4-BE49-F238E27FC236}">
                <a16:creationId xmlns:a16="http://schemas.microsoft.com/office/drawing/2014/main" id="{0147F58F-34F3-EF41-BD09-B8BE8EEA9B36}"/>
              </a:ext>
            </a:extLst>
          </p:cNvPr>
          <p:cNvSpPr/>
          <p:nvPr/>
        </p:nvSpPr>
        <p:spPr>
          <a:xfrm>
            <a:off x="5999168" y="4517513"/>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E649B350-8AC9-FC4B-9C6B-69F5E268C135}"/>
              </a:ext>
            </a:extLst>
          </p:cNvPr>
          <p:cNvSpPr/>
          <p:nvPr/>
        </p:nvSpPr>
        <p:spPr>
          <a:xfrm>
            <a:off x="5722850" y="4023090"/>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35" name="Rectangle 34">
            <a:extLst>
              <a:ext uri="{FF2B5EF4-FFF2-40B4-BE49-F238E27FC236}">
                <a16:creationId xmlns:a16="http://schemas.microsoft.com/office/drawing/2014/main" id="{54DCDC15-47DB-FD44-8C06-B694F378A9C6}"/>
              </a:ext>
            </a:extLst>
          </p:cNvPr>
          <p:cNvSpPr/>
          <p:nvPr/>
        </p:nvSpPr>
        <p:spPr>
          <a:xfrm>
            <a:off x="3304480" y="4596872"/>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7A0007B5-7D64-6E47-8292-027D8143A371}"/>
              </a:ext>
            </a:extLst>
          </p:cNvPr>
          <p:cNvSpPr txBox="1"/>
          <p:nvPr/>
        </p:nvSpPr>
        <p:spPr>
          <a:xfrm>
            <a:off x="189559" y="4238301"/>
            <a:ext cx="8684492" cy="1107996"/>
          </a:xfrm>
          <a:prstGeom prst="rect">
            <a:avLst/>
          </a:prstGeom>
          <a:noFill/>
        </p:spPr>
        <p:txBody>
          <a:bodyPr wrap="square">
            <a:spAutoFit/>
          </a:bodyPr>
          <a:lstStyle/>
          <a:p>
            <a:pPr marL="187200" marR="0" lvl="0" indent="-18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Calculating the alignment score requires </a:t>
            </a:r>
            <a:r>
              <a:rPr kumimoji="0" lang="en-GB" sz="2200" b="0" i="0" u="none" strike="noStrike" kern="1200" cap="none" spc="0" normalizeH="0" baseline="0" noProof="0" dirty="0">
                <a:ln>
                  <a:noFill/>
                </a:ln>
                <a:solidFill>
                  <a:srgbClr val="E90404"/>
                </a:solidFill>
                <a:effectLst/>
                <a:uLnTx/>
                <a:uFillTx/>
                <a:latin typeface="Corbel" panose="020B0503020204020204" pitchFamily="34" charset="0"/>
                <a:ea typeface="+mn-ea"/>
                <a:cs typeface="+mn-cs"/>
              </a:rPr>
              <a:t>computationally-expensive</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approximate string matching (ASM) </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account for </a:t>
            </a:r>
            <a:r>
              <a:rPr kumimoji="0" lang="en-GB" sz="22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reads and the reference genome due to:</a:t>
            </a:r>
          </a:p>
        </p:txBody>
      </p:sp>
      <p:sp>
        <p:nvSpPr>
          <p:cNvPr id="37" name="Content Placeholder 2">
            <a:extLst>
              <a:ext uri="{FF2B5EF4-FFF2-40B4-BE49-F238E27FC236}">
                <a16:creationId xmlns:a16="http://schemas.microsoft.com/office/drawing/2014/main" id="{C38572B4-3DF4-3E43-B479-36F90E4156EB}"/>
              </a:ext>
            </a:extLst>
          </p:cNvPr>
          <p:cNvSpPr txBox="1">
            <a:spLocks/>
          </p:cNvSpPr>
          <p:nvPr/>
        </p:nvSpPr>
        <p:spPr>
          <a:xfrm>
            <a:off x="192005" y="5358860"/>
            <a:ext cx="8871607"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Sequencing errors</a:t>
            </a:r>
          </a:p>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Genetic variation</a:t>
            </a:r>
          </a:p>
        </p:txBody>
      </p:sp>
      <p:sp>
        <p:nvSpPr>
          <p:cNvPr id="4" name="Oval 3">
            <a:extLst>
              <a:ext uri="{FF2B5EF4-FFF2-40B4-BE49-F238E27FC236}">
                <a16:creationId xmlns:a16="http://schemas.microsoft.com/office/drawing/2014/main" id="{378BFA01-8C57-0242-A02C-63C8B93FE6A8}"/>
              </a:ext>
            </a:extLst>
          </p:cNvPr>
          <p:cNvSpPr/>
          <p:nvPr/>
        </p:nvSpPr>
        <p:spPr>
          <a:xfrm>
            <a:off x="2250064" y="2814992"/>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D3017B1-DF1C-C44E-B9E6-93256CBB68C4}"/>
              </a:ext>
            </a:extLst>
          </p:cNvPr>
          <p:cNvSpPr/>
          <p:nvPr/>
        </p:nvSpPr>
        <p:spPr>
          <a:xfrm>
            <a:off x="6920341" y="2820576"/>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014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02118 -0.0051 L 0.03958 -0.10093 " pathEditMode="relative" rAng="0" ptsTypes="AA">
                                      <p:cBhvr>
                                        <p:cTn id="18" dur="500" fill="hold"/>
                                        <p:tgtEl>
                                          <p:spTgt spid="34"/>
                                        </p:tgtEl>
                                        <p:attrNameLst>
                                          <p:attrName>ppt_x</p:attrName>
                                          <p:attrName>ppt_y</p:attrName>
                                        </p:attrNameLst>
                                      </p:cBhvr>
                                      <p:rCtr x="920" y="-4792"/>
                                    </p:animMotion>
                                  </p:childTnLst>
                                </p:cTn>
                              </p:par>
                              <p:par>
                                <p:cTn id="19" presetID="0" presetClass="path" presetSubtype="0" accel="50000" decel="50000" fill="hold" grpId="0" nodeType="withEffect">
                                  <p:stCondLst>
                                    <p:cond delay="0"/>
                                  </p:stCondLst>
                                  <p:childTnLst>
                                    <p:animMotion origin="layout" path="M 0.01494 1.85185E-6 L -0.47725 -0.17315 " pathEditMode="relative" rAng="0" ptsTypes="AA">
                                      <p:cBhvr>
                                        <p:cTn id="20" dur="500" fill="hold"/>
                                        <p:tgtEl>
                                          <p:spTgt spid="33"/>
                                        </p:tgtEl>
                                        <p:attrNameLst>
                                          <p:attrName>ppt_x</p:attrName>
                                          <p:attrName>ppt_y</p:attrName>
                                        </p:attrNameLst>
                                      </p:cBhvr>
                                      <p:rCtr x="-24618" y="-8657"/>
                                    </p:animMotion>
                                  </p:childTnLst>
                                </p:cTn>
                              </p:par>
                              <p:par>
                                <p:cTn id="21" presetID="0" presetClass="path" presetSubtype="0" accel="50000" decel="50000" fill="hold" grpId="0" nodeType="withEffect">
                                  <p:stCondLst>
                                    <p:cond delay="0"/>
                                  </p:stCondLst>
                                  <p:childTnLst>
                                    <p:animMotion origin="layout" path="M 3.61111E-6 -2.22222E-6 L 0.14149 -0.18472 " pathEditMode="relative" rAng="0" ptsTypes="AA">
                                      <p:cBhvr>
                                        <p:cTn id="22" dur="500" fill="hold"/>
                                        <p:tgtEl>
                                          <p:spTgt spid="35"/>
                                        </p:tgtEl>
                                        <p:attrNameLst>
                                          <p:attrName>ppt_x</p:attrName>
                                          <p:attrName>ppt_y</p:attrName>
                                        </p:attrNameLst>
                                      </p:cBhvr>
                                      <p:rCtr x="7066" y="-9236"/>
                                    </p:animMotion>
                                  </p:childTnLst>
                                </p:cTn>
                              </p:par>
                              <p:par>
                                <p:cTn id="23" presetID="0" presetClass="path" presetSubtype="0" accel="50000" decel="50000" fill="hold" grpId="0" nodeType="withEffect">
                                  <p:stCondLst>
                                    <p:cond delay="0"/>
                                  </p:stCondLst>
                                  <p:childTnLst>
                                    <p:animMotion origin="layout" path="M 2.77778E-7 -4.07407E-6 L 0.0342 -0.13657 " pathEditMode="relative" rAng="0" ptsTypes="AA">
                                      <p:cBhvr>
                                        <p:cTn id="24" dur="500" fill="hold"/>
                                        <p:tgtEl>
                                          <p:spTgt spid="31"/>
                                        </p:tgtEl>
                                        <p:attrNameLst>
                                          <p:attrName>ppt_x</p:attrName>
                                          <p:attrName>ppt_y</p:attrName>
                                        </p:attrNameLst>
                                      </p:cBhvr>
                                      <p:rCtr x="1701" y="-682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1000"/>
                                        <p:tgtEl>
                                          <p:spTgt spid="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8" grpId="0"/>
      <p:bldP spid="21" grpId="0"/>
      <p:bldP spid="20" grpId="0"/>
      <p:bldP spid="31" grpId="0" animBg="1"/>
      <p:bldP spid="33" grpId="0" animBg="1"/>
      <p:bldP spid="34" grpId="0" animBg="1"/>
      <p:bldP spid="35" grpId="0" animBg="1"/>
      <p:bldP spid="36" grpId="0"/>
      <p:bldP spid="37" grpId="0"/>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1326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39222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345138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A55D90-A30F-6843-AF17-DF532F64C21E}"/>
              </a:ext>
            </a:extLst>
          </p:cNvPr>
          <p:cNvSpPr/>
          <p:nvPr/>
        </p:nvSpPr>
        <p:spPr>
          <a:xfrm>
            <a:off x="4544265" y="3720326"/>
            <a:ext cx="45719" cy="6012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98A31-6773-DA4E-BF09-CC8C70AC928B}"/>
              </a:ext>
            </a:extLst>
          </p:cNvPr>
          <p:cNvSpPr>
            <a:spLocks noGrp="1"/>
          </p:cNvSpPr>
          <p:nvPr>
            <p:ph type="title"/>
          </p:nvPr>
        </p:nvSpPr>
        <p:spPr/>
        <p:txBody>
          <a:bodyPr/>
          <a:lstStyle/>
          <a:p>
            <a:r>
              <a:rPr lang="en-CH" dirty="0"/>
              <a:t>GenStore</a:t>
            </a:r>
          </a:p>
        </p:txBody>
      </p:sp>
      <p:sp>
        <p:nvSpPr>
          <p:cNvPr id="130" name="Rounded Rectangle 129">
            <a:extLst>
              <a:ext uri="{FF2B5EF4-FFF2-40B4-BE49-F238E27FC236}">
                <a16:creationId xmlns:a16="http://schemas.microsoft.com/office/drawing/2014/main" id="{BA716545-6B7B-674E-88BE-9F37A528D99A}"/>
              </a:ext>
            </a:extLst>
          </p:cNvPr>
          <p:cNvSpPr/>
          <p:nvPr/>
        </p:nvSpPr>
        <p:spPr>
          <a:xfrm>
            <a:off x="1047136" y="4291768"/>
            <a:ext cx="6916994" cy="2101506"/>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1" name="Straight Connector 130">
            <a:extLst>
              <a:ext uri="{FF2B5EF4-FFF2-40B4-BE49-F238E27FC236}">
                <a16:creationId xmlns:a16="http://schemas.microsoft.com/office/drawing/2014/main" id="{D83E48F5-E0FE-2D46-BA63-2B647FB8E7E9}"/>
              </a:ext>
            </a:extLst>
          </p:cNvPr>
          <p:cNvCxnSpPr>
            <a:cxnSpLocks/>
          </p:cNvCxnSpPr>
          <p:nvPr/>
        </p:nvCxnSpPr>
        <p:spPr>
          <a:xfrm flipH="1">
            <a:off x="5982739" y="4708624"/>
            <a:ext cx="236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ounded Rectangle 131">
            <a:extLst>
              <a:ext uri="{FF2B5EF4-FFF2-40B4-BE49-F238E27FC236}">
                <a16:creationId xmlns:a16="http://schemas.microsoft.com/office/drawing/2014/main" id="{3FAB5062-72EF-ED4D-B329-14B3A1057736}"/>
              </a:ext>
            </a:extLst>
          </p:cNvPr>
          <p:cNvSpPr/>
          <p:nvPr/>
        </p:nvSpPr>
        <p:spPr bwMode="auto">
          <a:xfrm>
            <a:off x="3066681" y="4375211"/>
            <a:ext cx="2932802" cy="1929574"/>
          </a:xfrm>
          <a:prstGeom prst="roundRect">
            <a:avLst>
              <a:gd name="adj" fmla="val 0"/>
            </a:avLst>
          </a:prstGeom>
          <a:solidFill>
            <a:srgbClr val="E9F9E4"/>
          </a:solidFill>
          <a:ln w="15875" cap="flat" cmpd="sng" algn="ctr">
            <a:solidFill>
              <a:schemeClr val="tx1"/>
            </a:solidFill>
            <a:prstDash val="solid"/>
            <a:round/>
            <a:headEnd type="none" w="med" len="med"/>
            <a:tailEnd type="none" w="med" len="med"/>
          </a:ln>
          <a:effectLst/>
        </p:spPr>
        <p:txBody>
          <a:bodyPr vert="horz" wrap="square" lIns="91440" tIns="36000" rIns="91440" bIns="3600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SSD Controller</a:t>
            </a:r>
          </a:p>
        </p:txBody>
      </p:sp>
      <p:grpSp>
        <p:nvGrpSpPr>
          <p:cNvPr id="133" name="Group 132">
            <a:extLst>
              <a:ext uri="{FF2B5EF4-FFF2-40B4-BE49-F238E27FC236}">
                <a16:creationId xmlns:a16="http://schemas.microsoft.com/office/drawing/2014/main" id="{9C22FFB0-21B2-FD4C-AA38-17DF3AF62EA2}"/>
              </a:ext>
            </a:extLst>
          </p:cNvPr>
          <p:cNvGrpSpPr/>
          <p:nvPr/>
        </p:nvGrpSpPr>
        <p:grpSpPr>
          <a:xfrm>
            <a:off x="5108013" y="4653955"/>
            <a:ext cx="757152" cy="682568"/>
            <a:chOff x="10752096" y="4076481"/>
            <a:chExt cx="757152" cy="682568"/>
          </a:xfrm>
        </p:grpSpPr>
        <p:sp>
          <p:nvSpPr>
            <p:cNvPr id="134" name="Rectangle 133">
              <a:extLst>
                <a:ext uri="{FF2B5EF4-FFF2-40B4-BE49-F238E27FC236}">
                  <a16:creationId xmlns:a16="http://schemas.microsoft.com/office/drawing/2014/main" id="{30B01296-2EE5-F34E-9054-A75C185A5219}"/>
                </a:ext>
              </a:extLst>
            </p:cNvPr>
            <p:cNvSpPr/>
            <p:nvPr/>
          </p:nvSpPr>
          <p:spPr bwMode="auto">
            <a:xfrm>
              <a:off x="10752096" y="4076481"/>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5" name="Rectangle 134">
              <a:extLst>
                <a:ext uri="{FF2B5EF4-FFF2-40B4-BE49-F238E27FC236}">
                  <a16:creationId xmlns:a16="http://schemas.microsoft.com/office/drawing/2014/main" id="{9C922A28-6D6B-C744-BD7B-314054C2CA17}"/>
                </a:ext>
              </a:extLst>
            </p:cNvPr>
            <p:cNvSpPr/>
            <p:nvPr/>
          </p:nvSpPr>
          <p:spPr bwMode="auto">
            <a:xfrm>
              <a:off x="10804689" y="4138092"/>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6" name="Rectangle 135">
              <a:extLst>
                <a:ext uri="{FF2B5EF4-FFF2-40B4-BE49-F238E27FC236}">
                  <a16:creationId xmlns:a16="http://schemas.microsoft.com/office/drawing/2014/main" id="{A72AD538-7314-9941-AF9B-590AFBADC79D}"/>
                </a:ext>
              </a:extLst>
            </p:cNvPr>
            <p:cNvSpPr/>
            <p:nvPr/>
          </p:nvSpPr>
          <p:spPr bwMode="auto">
            <a:xfrm>
              <a:off x="10857282" y="4199703"/>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grpSp>
      <p:sp>
        <p:nvSpPr>
          <p:cNvPr id="139" name="Rectangle 138">
            <a:extLst>
              <a:ext uri="{FF2B5EF4-FFF2-40B4-BE49-F238E27FC236}">
                <a16:creationId xmlns:a16="http://schemas.microsoft.com/office/drawing/2014/main" id="{550CAAA1-8F7A-3C41-9680-FB7461FD7914}"/>
              </a:ext>
            </a:extLst>
          </p:cNvPr>
          <p:cNvSpPr/>
          <p:nvPr/>
        </p:nvSpPr>
        <p:spPr bwMode="auto">
          <a:xfrm>
            <a:off x="6193266" y="4388458"/>
            <a:ext cx="1374442" cy="1916327"/>
          </a:xfrm>
          <a:prstGeom prst="rect">
            <a:avLst/>
          </a:prstGeom>
          <a:solidFill>
            <a:schemeClr val="accent2">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a:t>
            </a: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n-SSD DRAM</a:t>
            </a:r>
          </a:p>
        </p:txBody>
      </p:sp>
      <p:sp>
        <p:nvSpPr>
          <p:cNvPr id="140" name="Rounded Rectangle 139">
            <a:extLst>
              <a:ext uri="{FF2B5EF4-FFF2-40B4-BE49-F238E27FC236}">
                <a16:creationId xmlns:a16="http://schemas.microsoft.com/office/drawing/2014/main" id="{6B8CE80D-C246-8E46-B35E-C62A766DE30E}"/>
              </a:ext>
            </a:extLst>
          </p:cNvPr>
          <p:cNvSpPr/>
          <p:nvPr/>
        </p:nvSpPr>
        <p:spPr>
          <a:xfrm>
            <a:off x="6248740" y="4656831"/>
            <a:ext cx="1274619" cy="638034"/>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Mappings</a:t>
            </a:r>
          </a:p>
        </p:txBody>
      </p:sp>
      <p:cxnSp>
        <p:nvCxnSpPr>
          <p:cNvPr id="141" name="Elbow Connector 140">
            <a:extLst>
              <a:ext uri="{FF2B5EF4-FFF2-40B4-BE49-F238E27FC236}">
                <a16:creationId xmlns:a16="http://schemas.microsoft.com/office/drawing/2014/main" id="{07D06B4C-49E7-9A47-954A-B533AD05B48E}"/>
              </a:ext>
            </a:extLst>
          </p:cNvPr>
          <p:cNvCxnSpPr>
            <a:cxnSpLocks/>
            <a:stCxn id="161" idx="0"/>
          </p:cNvCxnSpPr>
          <p:nvPr/>
        </p:nvCxnSpPr>
        <p:spPr>
          <a:xfrm rot="5400000" flipH="1" flipV="1">
            <a:off x="2667797" y="3546156"/>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1F23783C-1E6F-2148-949B-28DCD639617A}"/>
              </a:ext>
            </a:extLst>
          </p:cNvPr>
          <p:cNvCxnSpPr>
            <a:cxnSpLocks/>
            <a:stCxn id="160" idx="0"/>
          </p:cNvCxnSpPr>
          <p:nvPr/>
        </p:nvCxnSpPr>
        <p:spPr>
          <a:xfrm rot="5400000" flipH="1" flipV="1">
            <a:off x="2841652" y="4345780"/>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E12AEC04-78C9-424B-9A2B-51F97DF95BF6}"/>
              </a:ext>
            </a:extLst>
          </p:cNvPr>
          <p:cNvSpPr/>
          <p:nvPr/>
        </p:nvSpPr>
        <p:spPr bwMode="auto">
          <a:xfrm>
            <a:off x="3120724" y="4436527"/>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Ctrl.#1</a:t>
            </a:r>
          </a:p>
        </p:txBody>
      </p:sp>
      <p:cxnSp>
        <p:nvCxnSpPr>
          <p:cNvPr id="144" name="Elbow Connector 143">
            <a:extLst>
              <a:ext uri="{FF2B5EF4-FFF2-40B4-BE49-F238E27FC236}">
                <a16:creationId xmlns:a16="http://schemas.microsoft.com/office/drawing/2014/main" id="{A080DD9F-FBE9-2842-A168-BE1F0FB731C0}"/>
              </a:ext>
            </a:extLst>
          </p:cNvPr>
          <p:cNvCxnSpPr>
            <a:cxnSpLocks/>
            <a:stCxn id="166" idx="0"/>
          </p:cNvCxnSpPr>
          <p:nvPr/>
        </p:nvCxnSpPr>
        <p:spPr>
          <a:xfrm rot="5400000" flipH="1" flipV="1">
            <a:off x="2659633" y="4535342"/>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EB641D23-33DF-DD45-98CF-4B2D7999D77D}"/>
              </a:ext>
            </a:extLst>
          </p:cNvPr>
          <p:cNvCxnSpPr>
            <a:cxnSpLocks/>
            <a:stCxn id="165" idx="0"/>
          </p:cNvCxnSpPr>
          <p:nvPr/>
        </p:nvCxnSpPr>
        <p:spPr>
          <a:xfrm rot="5400000" flipH="1" flipV="1">
            <a:off x="2841652" y="5334966"/>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302F4DA2-BCF8-9A48-BCD9-0BA70DF15A64}"/>
              </a:ext>
            </a:extLst>
          </p:cNvPr>
          <p:cNvSpPr/>
          <p:nvPr/>
        </p:nvSpPr>
        <p:spPr bwMode="auto">
          <a:xfrm>
            <a:off x="3120724" y="5400545"/>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Ctrl.#N</a:t>
            </a:r>
          </a:p>
        </p:txBody>
      </p:sp>
      <p:sp>
        <p:nvSpPr>
          <p:cNvPr id="148" name="직사각형 363">
            <a:extLst>
              <a:ext uri="{FF2B5EF4-FFF2-40B4-BE49-F238E27FC236}">
                <a16:creationId xmlns:a16="http://schemas.microsoft.com/office/drawing/2014/main" id="{B4BDF15D-8D25-104F-AE63-C4DBE8928063}"/>
              </a:ext>
            </a:extLst>
          </p:cNvPr>
          <p:cNvSpPr/>
          <p:nvPr/>
        </p:nvSpPr>
        <p:spPr>
          <a:xfrm rot="5400000">
            <a:off x="3252980" y="5033631"/>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0" name="Rectangle 159">
            <a:extLst>
              <a:ext uri="{FF2B5EF4-FFF2-40B4-BE49-F238E27FC236}">
                <a16:creationId xmlns:a16="http://schemas.microsoft.com/office/drawing/2014/main" id="{CE64289B-EB9B-6D47-B64C-9E0580EB2FAE}"/>
              </a:ext>
            </a:extLst>
          </p:cNvPr>
          <p:cNvSpPr/>
          <p:nvPr/>
        </p:nvSpPr>
        <p:spPr bwMode="auto">
          <a:xfrm>
            <a:off x="2347056"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1" name="Rectangle 160">
            <a:extLst>
              <a:ext uri="{FF2B5EF4-FFF2-40B4-BE49-F238E27FC236}">
                <a16:creationId xmlns:a16="http://schemas.microsoft.com/office/drawing/2014/main" id="{0DBB906D-E4D7-1C41-AE6B-C1481B80D262}"/>
              </a:ext>
            </a:extLst>
          </p:cNvPr>
          <p:cNvSpPr/>
          <p:nvPr/>
        </p:nvSpPr>
        <p:spPr bwMode="auto">
          <a:xfrm>
            <a:off x="1373577"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2" name="직사각형 363">
            <a:extLst>
              <a:ext uri="{FF2B5EF4-FFF2-40B4-BE49-F238E27FC236}">
                <a16:creationId xmlns:a16="http://schemas.microsoft.com/office/drawing/2014/main" id="{308A9F7D-E526-FA48-9420-6DB86474B9A3}"/>
              </a:ext>
            </a:extLst>
          </p:cNvPr>
          <p:cNvSpPr/>
          <p:nvPr/>
        </p:nvSpPr>
        <p:spPr>
          <a:xfrm>
            <a:off x="2040997" y="4809233"/>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5" name="Rectangle 164">
            <a:extLst>
              <a:ext uri="{FF2B5EF4-FFF2-40B4-BE49-F238E27FC236}">
                <a16:creationId xmlns:a16="http://schemas.microsoft.com/office/drawing/2014/main" id="{9A6C7469-4034-2047-8AE1-A134E59CF669}"/>
              </a:ext>
            </a:extLst>
          </p:cNvPr>
          <p:cNvSpPr/>
          <p:nvPr/>
        </p:nvSpPr>
        <p:spPr bwMode="auto">
          <a:xfrm>
            <a:off x="2347056"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6" name="Rectangle 165">
            <a:extLst>
              <a:ext uri="{FF2B5EF4-FFF2-40B4-BE49-F238E27FC236}">
                <a16:creationId xmlns:a16="http://schemas.microsoft.com/office/drawing/2014/main" id="{372BC88E-4037-C64C-8988-CCAADD3A7F9C}"/>
              </a:ext>
            </a:extLst>
          </p:cNvPr>
          <p:cNvSpPr/>
          <p:nvPr/>
        </p:nvSpPr>
        <p:spPr bwMode="auto">
          <a:xfrm>
            <a:off x="1365413"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7" name="직사각형 363">
            <a:extLst>
              <a:ext uri="{FF2B5EF4-FFF2-40B4-BE49-F238E27FC236}">
                <a16:creationId xmlns:a16="http://schemas.microsoft.com/office/drawing/2014/main" id="{08986F32-0494-5C4F-81F7-43D29601CACA}"/>
              </a:ext>
            </a:extLst>
          </p:cNvPr>
          <p:cNvSpPr/>
          <p:nvPr/>
        </p:nvSpPr>
        <p:spPr>
          <a:xfrm>
            <a:off x="2040997" y="5777347"/>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78" name="Rounded Rectangle 177">
            <a:extLst>
              <a:ext uri="{FF2B5EF4-FFF2-40B4-BE49-F238E27FC236}">
                <a16:creationId xmlns:a16="http://schemas.microsoft.com/office/drawing/2014/main" id="{823B947D-A2DA-7E4F-A040-C4231925158A}"/>
              </a:ext>
            </a:extLst>
          </p:cNvPr>
          <p:cNvSpPr/>
          <p:nvPr/>
        </p:nvSpPr>
        <p:spPr>
          <a:xfrm>
            <a:off x="2752302" y="3418989"/>
            <a:ext cx="3534327" cy="302571"/>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sp>
        <p:nvSpPr>
          <p:cNvPr id="52" name="Rounded Rectangle 51">
            <a:extLst>
              <a:ext uri="{FF2B5EF4-FFF2-40B4-BE49-F238E27FC236}">
                <a16:creationId xmlns:a16="http://schemas.microsoft.com/office/drawing/2014/main" id="{F1E5A34E-4ED5-AB4D-822F-84C411E61671}"/>
              </a:ext>
            </a:extLst>
          </p:cNvPr>
          <p:cNvSpPr/>
          <p:nvPr/>
        </p:nvSpPr>
        <p:spPr>
          <a:xfrm>
            <a:off x="4981322" y="4464238"/>
            <a:ext cx="948293" cy="453460"/>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53" name="Rectangle 52">
            <a:extLst>
              <a:ext uri="{FF2B5EF4-FFF2-40B4-BE49-F238E27FC236}">
                <a16:creationId xmlns:a16="http://schemas.microsoft.com/office/drawing/2014/main" id="{C256931D-8BFC-EC4E-8D51-8BAF0560FBA8}"/>
              </a:ext>
            </a:extLst>
          </p:cNvPr>
          <p:cNvSpPr/>
          <p:nvPr/>
        </p:nvSpPr>
        <p:spPr bwMode="auto">
          <a:xfrm>
            <a:off x="5089771" y="5400543"/>
            <a:ext cx="812503"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4" name="Rectangle 53">
            <a:extLst>
              <a:ext uri="{FF2B5EF4-FFF2-40B4-BE49-F238E27FC236}">
                <a16:creationId xmlns:a16="http://schemas.microsoft.com/office/drawing/2014/main" id="{229DF49F-887A-924C-A0EF-CA98B8F10E91}"/>
              </a:ext>
            </a:extLst>
          </p:cNvPr>
          <p:cNvSpPr/>
          <p:nvPr/>
        </p:nvSpPr>
        <p:spPr bwMode="auto">
          <a:xfrm>
            <a:off x="3920709" y="4436527"/>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5" name="Rectangle 54">
            <a:extLst>
              <a:ext uri="{FF2B5EF4-FFF2-40B4-BE49-F238E27FC236}">
                <a16:creationId xmlns:a16="http://schemas.microsoft.com/office/drawing/2014/main" id="{EE366EB1-3ED8-174F-9545-5F5FC586E043}"/>
              </a:ext>
            </a:extLst>
          </p:cNvPr>
          <p:cNvSpPr/>
          <p:nvPr/>
        </p:nvSpPr>
        <p:spPr bwMode="auto">
          <a:xfrm>
            <a:off x="3920709" y="5400544"/>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6" name="Rounded Rectangle 55">
            <a:extLst>
              <a:ext uri="{FF2B5EF4-FFF2-40B4-BE49-F238E27FC236}">
                <a16:creationId xmlns:a16="http://schemas.microsoft.com/office/drawing/2014/main" id="{7135A139-ED18-1640-A5D8-F41D6940FCC8}"/>
              </a:ext>
            </a:extLst>
          </p:cNvPr>
          <p:cNvSpPr/>
          <p:nvPr/>
        </p:nvSpPr>
        <p:spPr>
          <a:xfrm>
            <a:off x="6248740" y="5388400"/>
            <a:ext cx="1274619" cy="638034"/>
          </a:xfrm>
          <a:prstGeom prst="roundRect">
            <a:avLst>
              <a:gd name="adj" fmla="val 9944"/>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Metadata  </a:t>
            </a:r>
          </a:p>
        </p:txBody>
      </p:sp>
      <p:sp>
        <p:nvSpPr>
          <p:cNvPr id="57" name="Rounded Rectangle 56">
            <a:extLst>
              <a:ext uri="{FF2B5EF4-FFF2-40B4-BE49-F238E27FC236}">
                <a16:creationId xmlns:a16="http://schemas.microsoft.com/office/drawing/2014/main" id="{746E2371-B898-2D4D-B665-832A7DA710CB}"/>
              </a:ext>
            </a:extLst>
          </p:cNvPr>
          <p:cNvSpPr/>
          <p:nvPr/>
        </p:nvSpPr>
        <p:spPr>
          <a:xfrm>
            <a:off x="4960001" y="4419455"/>
            <a:ext cx="977645" cy="583858"/>
          </a:xfrm>
          <a:prstGeom prst="roundRect">
            <a:avLst>
              <a:gd name="adj" fmla="val 16632"/>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12" name="Right Arrow 11">
            <a:extLst>
              <a:ext uri="{FF2B5EF4-FFF2-40B4-BE49-F238E27FC236}">
                <a16:creationId xmlns:a16="http://schemas.microsoft.com/office/drawing/2014/main" id="{30D84DD8-85AF-8549-A50C-B4F3B2A078F1}"/>
              </a:ext>
            </a:extLst>
          </p:cNvPr>
          <p:cNvSpPr/>
          <p:nvPr/>
        </p:nvSpPr>
        <p:spPr>
          <a:xfrm rot="16200000">
            <a:off x="4279490" y="3776632"/>
            <a:ext cx="580099" cy="467486"/>
          </a:xfrm>
          <a:prstGeom prst="rightArrow">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5DB76091-15B2-984C-9D40-41624FFF2AD8}"/>
              </a:ext>
            </a:extLst>
          </p:cNvPr>
          <p:cNvSpPr/>
          <p:nvPr/>
        </p:nvSpPr>
        <p:spPr bwMode="auto">
          <a:xfrm>
            <a:off x="4885532" y="3802009"/>
            <a:ext cx="307859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Reads that need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substantial processing</a:t>
            </a:r>
          </a:p>
        </p:txBody>
      </p:sp>
      <p:sp>
        <p:nvSpPr>
          <p:cNvPr id="65" name="Content Placeholder 2">
            <a:extLst>
              <a:ext uri="{FF2B5EF4-FFF2-40B4-BE49-F238E27FC236}">
                <a16:creationId xmlns:a16="http://schemas.microsoft.com/office/drawing/2014/main" id="{CF8748EF-DAA0-A047-9A60-18BE750087F3}"/>
              </a:ext>
            </a:extLst>
          </p:cNvPr>
          <p:cNvSpPr txBox="1">
            <a:spLocks/>
          </p:cNvSpPr>
          <p:nvPr/>
        </p:nvSpPr>
        <p:spPr>
          <a:xfrm>
            <a:off x="189560" y="955166"/>
            <a:ext cx="8764880" cy="258576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00000"/>
              </a:lnSpc>
              <a:spcBef>
                <a:spcPts val="1000"/>
              </a:spcBef>
              <a:spcAft>
                <a:spcPts val="20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Key idea: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 reads that do not require alignment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inside the storage</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system</a:t>
            </a:r>
            <a:endPar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a:p>
            <a:pPr marL="187200" marR="0" lvl="0" indent="-18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Challenges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Different </a:t>
            </a:r>
            <a:r>
              <a:rPr kumimoji="0" lang="en-GB" sz="2400" b="0" i="0" u="none" strike="noStrike" kern="1200" cap="none" spc="0" normalizeH="0" baseline="0" noProof="0" dirty="0" err="1">
                <a:ln>
                  <a:noFill/>
                </a:ln>
                <a:solidFill>
                  <a:srgbClr val="C00000"/>
                </a:solidFill>
                <a:effectLst/>
                <a:uLnTx/>
                <a:uFillTx/>
                <a:latin typeface="Corbel" panose="020B0503020204020204" pitchFamily="34" charset="0"/>
                <a:ea typeface="+mn-ea"/>
                <a:cs typeface="+mn-cs"/>
              </a:rPr>
              <a:t>behavior</a:t>
            </a: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across read mapping workloads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hardware resources in the SSD</a:t>
            </a:r>
          </a:p>
        </p:txBody>
      </p:sp>
    </p:spTree>
    <p:extLst>
      <p:ext uri="{BB962C8B-B14F-4D97-AF65-F5344CB8AC3E}">
        <p14:creationId xmlns:p14="http://schemas.microsoft.com/office/powerpoint/2010/main" val="2712553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1608875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Tree>
    <p:extLst>
      <p:ext uri="{BB962C8B-B14F-4D97-AF65-F5344CB8AC3E}">
        <p14:creationId xmlns:p14="http://schemas.microsoft.com/office/powerpoint/2010/main" val="1985529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85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2244501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0B136610-765A-3B49-B2B1-9D7AD87E8E81}"/>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5A273608-0446-FE48-A11D-2BE1133A8AD9}"/>
              </a:ext>
            </a:extLst>
          </p:cNvPr>
          <p:cNvSpPr>
            <a:spLocks noGrp="1"/>
          </p:cNvSpPr>
          <p:nvPr>
            <p:ph type="title"/>
          </p:nvPr>
        </p:nvSpPr>
        <p:spPr/>
        <p:txBody>
          <a:bodyPr/>
          <a:lstStyle/>
          <a:p>
            <a:r>
              <a:rPr lang="en-CH" dirty="0"/>
              <a:t>Performance – GenStore-EM</a:t>
            </a:r>
          </a:p>
        </p:txBody>
      </p:sp>
      <p:graphicFrame>
        <p:nvGraphicFramePr>
          <p:cNvPr id="4" name="Chart 3">
            <a:extLst>
              <a:ext uri="{FF2B5EF4-FFF2-40B4-BE49-F238E27FC236}">
                <a16:creationId xmlns:a16="http://schemas.microsoft.com/office/drawing/2014/main" id="{42657A27-A4FF-9C4C-B9DC-5508DB5B0164}"/>
              </a:ext>
            </a:extLst>
          </p:cNvPr>
          <p:cNvGraphicFramePr>
            <a:graphicFrameLocks/>
          </p:cNvGraphicFramePr>
          <p:nvPr/>
        </p:nvGraphicFramePr>
        <p:xfrm>
          <a:off x="578259" y="1587929"/>
          <a:ext cx="4010235" cy="30978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06729C1-5B9C-F745-BFB7-CD2FCEEFCB86}"/>
              </a:ext>
            </a:extLst>
          </p:cNvPr>
          <p:cNvSpPr txBox="1"/>
          <p:nvPr/>
        </p:nvSpPr>
        <p:spPr>
          <a:xfrm rot="16200000">
            <a:off x="-665910" y="2487748"/>
            <a:ext cx="2016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p:txBody>
      </p:sp>
      <p:cxnSp>
        <p:nvCxnSpPr>
          <p:cNvPr id="6" name="Straight Connector 5">
            <a:extLst>
              <a:ext uri="{FF2B5EF4-FFF2-40B4-BE49-F238E27FC236}">
                <a16:creationId xmlns:a16="http://schemas.microsoft.com/office/drawing/2014/main" id="{5A582C14-4165-E243-9C2D-63E6D3737F3A}"/>
              </a:ext>
            </a:extLst>
          </p:cNvPr>
          <p:cNvCxnSpPr>
            <a:cxnSpLocks/>
          </p:cNvCxnSpPr>
          <p:nvPr/>
        </p:nvCxnSpPr>
        <p:spPr>
          <a:xfrm>
            <a:off x="3405325" y="1950104"/>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A33ED0-1D4A-124A-BC4C-9635639D52F4}"/>
              </a:ext>
            </a:extLst>
          </p:cNvPr>
          <p:cNvCxnSpPr>
            <a:cxnSpLocks/>
          </p:cNvCxnSpPr>
          <p:nvPr/>
        </p:nvCxnSpPr>
        <p:spPr>
          <a:xfrm>
            <a:off x="2283988"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Chart 43">
            <a:extLst>
              <a:ext uri="{FF2B5EF4-FFF2-40B4-BE49-F238E27FC236}">
                <a16:creationId xmlns:a16="http://schemas.microsoft.com/office/drawing/2014/main" id="{74BA6ACB-CCC4-494A-B6D3-5E8FE5AF1832}"/>
              </a:ext>
            </a:extLst>
          </p:cNvPr>
          <p:cNvGraphicFramePr>
            <a:graphicFrameLocks/>
          </p:cNvGraphicFramePr>
          <p:nvPr/>
        </p:nvGraphicFramePr>
        <p:xfrm>
          <a:off x="4741757" y="1748063"/>
          <a:ext cx="4572000" cy="2273368"/>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0456F795-D524-E441-B913-39E834D03CB9}"/>
              </a:ext>
            </a:extLst>
          </p:cNvPr>
          <p:cNvSpPr txBox="1"/>
          <p:nvPr/>
        </p:nvSpPr>
        <p:spPr>
          <a:xfrm>
            <a:off x="1524000" y="1369987"/>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47" name="TextBox 46">
            <a:extLst>
              <a:ext uri="{FF2B5EF4-FFF2-40B4-BE49-F238E27FC236}">
                <a16:creationId xmlns:a16="http://schemas.microsoft.com/office/drawing/2014/main" id="{A5006202-EA00-D041-AA3F-13A3B818011A}"/>
              </a:ext>
            </a:extLst>
          </p:cNvPr>
          <p:cNvSpPr txBox="1"/>
          <p:nvPr/>
        </p:nvSpPr>
        <p:spPr>
          <a:xfrm>
            <a:off x="5534235" y="1371300"/>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48" name="Rectangle 47">
            <a:extLst>
              <a:ext uri="{FF2B5EF4-FFF2-40B4-BE49-F238E27FC236}">
                <a16:creationId xmlns:a16="http://schemas.microsoft.com/office/drawing/2014/main" id="{4862E5FE-6613-F749-8EF4-FFE16E44EA5B}"/>
              </a:ext>
            </a:extLst>
          </p:cNvPr>
          <p:cNvSpPr/>
          <p:nvPr/>
        </p:nvSpPr>
        <p:spPr>
          <a:xfrm>
            <a:off x="0" y="411457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2.1× - 2.5×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50" name="Rectangle 49">
            <a:extLst>
              <a:ext uri="{FF2B5EF4-FFF2-40B4-BE49-F238E27FC236}">
                <a16:creationId xmlns:a16="http://schemas.microsoft.com/office/drawing/2014/main" id="{6E96A8CC-8862-7243-999B-0C70774F9588}"/>
              </a:ext>
            </a:extLst>
          </p:cNvPr>
          <p:cNvSpPr/>
          <p:nvPr/>
        </p:nvSpPr>
        <p:spPr>
          <a:xfrm>
            <a:off x="3615" y="497470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1.5× – 3.3×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51" name="Rectangle 50">
            <a:extLst>
              <a:ext uri="{FF2B5EF4-FFF2-40B4-BE49-F238E27FC236}">
                <a16:creationId xmlns:a16="http://schemas.microsoft.com/office/drawing/2014/main" id="{F070DFF6-345A-DA4D-8DE8-A16AD6CE0ABA}"/>
              </a:ext>
            </a:extLst>
          </p:cNvPr>
          <p:cNvSpPr/>
          <p:nvPr/>
        </p:nvSpPr>
        <p:spPr>
          <a:xfrm>
            <a:off x="0" y="582221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3.92×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3" name="Straight Arrow Connector 52">
            <a:extLst>
              <a:ext uri="{FF2B5EF4-FFF2-40B4-BE49-F238E27FC236}">
                <a16:creationId xmlns:a16="http://schemas.microsoft.com/office/drawing/2014/main" id="{277AE8F3-7341-054F-888C-1C41A41498A9}"/>
              </a:ext>
            </a:extLst>
          </p:cNvPr>
          <p:cNvCxnSpPr/>
          <p:nvPr/>
        </p:nvCxnSpPr>
        <p:spPr>
          <a:xfrm flipV="1">
            <a:off x="5534235" y="1950103"/>
            <a:ext cx="0" cy="2650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745F0C2-0D38-8642-B229-3DDC53924940}"/>
              </a:ext>
            </a:extLst>
          </p:cNvPr>
          <p:cNvSpPr txBox="1"/>
          <p:nvPr/>
        </p:nvSpPr>
        <p:spPr>
          <a:xfrm rot="16200000">
            <a:off x="5118496" y="2013196"/>
            <a:ext cx="850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libri" panose="020F0502020204030204"/>
                <a:ea typeface="+mn-ea"/>
                <a:cs typeface="+mn-cs"/>
              </a:rPr>
              <a:t>29</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BA1B48E-4C07-5248-81E9-45D570F1D2D1}"/>
              </a:ext>
            </a:extLst>
          </p:cNvPr>
          <p:cNvCxnSpPr>
            <a:cxnSpLocks/>
          </p:cNvCxnSpPr>
          <p:nvPr/>
        </p:nvCxnSpPr>
        <p:spPr>
          <a:xfrm>
            <a:off x="7540763"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1FB98C-152E-1744-BD95-C44F4324FE4D}"/>
              </a:ext>
            </a:extLst>
          </p:cNvPr>
          <p:cNvCxnSpPr>
            <a:cxnSpLocks/>
          </p:cNvCxnSpPr>
          <p:nvPr/>
        </p:nvCxnSpPr>
        <p:spPr>
          <a:xfrm>
            <a:off x="6405138" y="1950102"/>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9C88C9-7438-8F40-95FA-3B77738270BD}"/>
              </a:ext>
            </a:extLst>
          </p:cNvPr>
          <p:cNvCxnSpPr>
            <a:cxnSpLocks/>
          </p:cNvCxnSpPr>
          <p:nvPr/>
        </p:nvCxnSpPr>
        <p:spPr>
          <a:xfrm flipV="1">
            <a:off x="1887797" y="2109021"/>
            <a:ext cx="0" cy="548454"/>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5D63E2-2322-0B4F-BFC0-3DA8BC74B461}"/>
              </a:ext>
            </a:extLst>
          </p:cNvPr>
          <p:cNvCxnSpPr>
            <a:cxnSpLocks/>
          </p:cNvCxnSpPr>
          <p:nvPr/>
        </p:nvCxnSpPr>
        <p:spPr>
          <a:xfrm flipV="1">
            <a:off x="3013590"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115193-3ACB-0A45-870C-1A44C4A9EA60}"/>
              </a:ext>
            </a:extLst>
          </p:cNvPr>
          <p:cNvCxnSpPr>
            <a:cxnSpLocks/>
          </p:cNvCxnSpPr>
          <p:nvPr/>
        </p:nvCxnSpPr>
        <p:spPr>
          <a:xfrm flipV="1">
            <a:off x="4139385"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2B9347-DB41-F44E-85B5-733F9ECACD70}"/>
              </a:ext>
            </a:extLst>
          </p:cNvPr>
          <p:cNvCxnSpPr>
            <a:cxnSpLocks/>
          </p:cNvCxnSpPr>
          <p:nvPr/>
        </p:nvCxnSpPr>
        <p:spPr>
          <a:xfrm flipV="1">
            <a:off x="6031888" y="1825625"/>
            <a:ext cx="0" cy="269929"/>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CF6DBAE-33AC-D642-9DCE-C3EA94B57E1A}"/>
              </a:ext>
            </a:extLst>
          </p:cNvPr>
          <p:cNvCxnSpPr>
            <a:cxnSpLocks/>
          </p:cNvCxnSpPr>
          <p:nvPr/>
        </p:nvCxnSpPr>
        <p:spPr>
          <a:xfrm flipV="1">
            <a:off x="7178682" y="2352675"/>
            <a:ext cx="0" cy="39247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107A0A6-C00A-2E46-A8E0-D03CD6106185}"/>
              </a:ext>
            </a:extLst>
          </p:cNvPr>
          <p:cNvCxnSpPr>
            <a:cxnSpLocks/>
          </p:cNvCxnSpPr>
          <p:nvPr/>
        </p:nvCxnSpPr>
        <p:spPr>
          <a:xfrm flipV="1">
            <a:off x="8305807" y="2546350"/>
            <a:ext cx="0" cy="20832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F3BE044-20B6-EC42-A30F-A2A30CB75E99}"/>
              </a:ext>
            </a:extLst>
          </p:cNvPr>
          <p:cNvGrpSpPr/>
          <p:nvPr/>
        </p:nvGrpSpPr>
        <p:grpSpPr>
          <a:xfrm>
            <a:off x="1931575" y="1948234"/>
            <a:ext cx="2607664" cy="806760"/>
            <a:chOff x="1931575" y="1948234"/>
            <a:chExt cx="2607664" cy="806760"/>
          </a:xfrm>
        </p:grpSpPr>
        <p:sp>
          <p:nvSpPr>
            <p:cNvPr id="20" name="TextBox 19">
              <a:extLst>
                <a:ext uri="{FF2B5EF4-FFF2-40B4-BE49-F238E27FC236}">
                  <a16:creationId xmlns:a16="http://schemas.microsoft.com/office/drawing/2014/main" id="{49EB790D-0B50-4841-9DF2-58A75256B6C8}"/>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85826FD-81C9-0C44-93AD-11C6CF0C0F54}"/>
                </a:ext>
              </a:extLst>
            </p:cNvPr>
            <p:cNvSpPr txBox="1"/>
            <p:nvPr/>
          </p:nvSpPr>
          <p:spPr>
            <a:xfrm rot="16200000">
              <a:off x="2866917" y="2140818"/>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94E25C6-5B7E-F14B-8A2F-F3BF20E72E47}"/>
                </a:ext>
              </a:extLst>
            </p:cNvPr>
            <p:cNvSpPr txBox="1"/>
            <p:nvPr/>
          </p:nvSpPr>
          <p:spPr>
            <a:xfrm rot="16200000">
              <a:off x="3948413" y="213895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017BD68A-79A6-1E45-8B2F-9622611D21F5}"/>
              </a:ext>
            </a:extLst>
          </p:cNvPr>
          <p:cNvSpPr txBox="1"/>
          <p:nvPr/>
        </p:nvSpPr>
        <p:spPr>
          <a:xfrm rot="16200000">
            <a:off x="6003093" y="1745027"/>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rPr>
              <a:t>3.3x</a:t>
            </a:r>
            <a:endParaRPr kumimoji="0" lang="en-CH" sz="18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7F2DB3-E8C5-0147-A64A-9FE9F1F0CDE6}"/>
              </a:ext>
            </a:extLst>
          </p:cNvPr>
          <p:cNvSpPr txBox="1"/>
          <p:nvPr/>
        </p:nvSpPr>
        <p:spPr>
          <a:xfrm rot="16200000">
            <a:off x="8123765" y="2274673"/>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2750DF2-9795-554F-9DCB-51834C2B1EB6}"/>
              </a:ext>
            </a:extLst>
          </p:cNvPr>
          <p:cNvSpPr txBox="1"/>
          <p:nvPr/>
        </p:nvSpPr>
        <p:spPr>
          <a:xfrm rot="16200000">
            <a:off x="6979466" y="229392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5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DE17AFA3-0FB1-B241-84E8-31ADBBF1B897}"/>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dirty="0"/>
              <a:t>Performance – GenStore-NM</a:t>
            </a:r>
          </a:p>
        </p:txBody>
      </p:sp>
      <p:graphicFrame>
        <p:nvGraphicFramePr>
          <p:cNvPr id="5" name="Chart 4">
            <a:extLst>
              <a:ext uri="{FF2B5EF4-FFF2-40B4-BE49-F238E27FC236}">
                <a16:creationId xmlns:a16="http://schemas.microsoft.com/office/drawing/2014/main" id="{3D70526E-0797-AD4E-9076-378394D5BAAE}"/>
              </a:ext>
            </a:extLst>
          </p:cNvPr>
          <p:cNvGraphicFramePr>
            <a:graphicFrameLocks/>
          </p:cNvGraphicFramePr>
          <p:nvPr/>
        </p:nvGraphicFramePr>
        <p:xfrm>
          <a:off x="4396769" y="1734161"/>
          <a:ext cx="4237188" cy="24084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35AA762-08E4-2746-B564-7BE2AB4B69D6}"/>
              </a:ext>
            </a:extLst>
          </p:cNvPr>
          <p:cNvSpPr txBox="1"/>
          <p:nvPr/>
        </p:nvSpPr>
        <p:spPr>
          <a:xfrm rot="16200000">
            <a:off x="-296416" y="2158823"/>
            <a:ext cx="18657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Log scale</a:t>
            </a:r>
          </a:p>
        </p:txBody>
      </p:sp>
      <p:sp>
        <p:nvSpPr>
          <p:cNvPr id="13" name="TextBox 12">
            <a:extLst>
              <a:ext uri="{FF2B5EF4-FFF2-40B4-BE49-F238E27FC236}">
                <a16:creationId xmlns:a16="http://schemas.microsoft.com/office/drawing/2014/main" id="{D959C3FE-AC4E-2943-9BC5-0891440EE7F5}"/>
              </a:ext>
            </a:extLst>
          </p:cNvPr>
          <p:cNvSpPr txBox="1"/>
          <p:nvPr/>
        </p:nvSpPr>
        <p:spPr>
          <a:xfrm>
            <a:off x="1475693" y="1360674"/>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14" name="TextBox 13">
            <a:extLst>
              <a:ext uri="{FF2B5EF4-FFF2-40B4-BE49-F238E27FC236}">
                <a16:creationId xmlns:a16="http://schemas.microsoft.com/office/drawing/2014/main" id="{8AA63E24-5939-C843-8C85-4B0D6C4C23D3}"/>
              </a:ext>
            </a:extLst>
          </p:cNvPr>
          <p:cNvSpPr txBox="1"/>
          <p:nvPr/>
        </p:nvSpPr>
        <p:spPr>
          <a:xfrm>
            <a:off x="5267445" y="1354596"/>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28" name="Rectangle 27">
            <a:extLst>
              <a:ext uri="{FF2B5EF4-FFF2-40B4-BE49-F238E27FC236}">
                <a16:creationId xmlns:a16="http://schemas.microsoft.com/office/drawing/2014/main" id="{2CD1D509-EA15-7647-8A85-BA4AAC406309}"/>
              </a:ext>
            </a:extLst>
          </p:cNvPr>
          <p:cNvSpPr/>
          <p:nvPr/>
        </p:nvSpPr>
        <p:spPr>
          <a:xfrm>
            <a:off x="0" y="398578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22.4× – 27.9×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29" name="Rectangle 28">
            <a:extLst>
              <a:ext uri="{FF2B5EF4-FFF2-40B4-BE49-F238E27FC236}">
                <a16:creationId xmlns:a16="http://schemas.microsoft.com/office/drawing/2014/main" id="{CB638873-45C1-E949-92B6-0AB9E40979AE}"/>
              </a:ext>
            </a:extLst>
          </p:cNvPr>
          <p:cNvSpPr/>
          <p:nvPr/>
        </p:nvSpPr>
        <p:spPr>
          <a:xfrm>
            <a:off x="16494" y="484591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6.8× – 19.2×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30" name="Rectangle 29">
            <a:extLst>
              <a:ext uri="{FF2B5EF4-FFF2-40B4-BE49-F238E27FC236}">
                <a16:creationId xmlns:a16="http://schemas.microsoft.com/office/drawing/2014/main" id="{A03A0AAE-23B9-754F-BA62-EC4F7CD8182A}"/>
              </a:ext>
            </a:extLst>
          </p:cNvPr>
          <p:cNvSpPr/>
          <p:nvPr/>
        </p:nvSpPr>
        <p:spPr>
          <a:xfrm>
            <a:off x="0" y="569342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On 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27.2×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3" name="Straight Connector 32">
            <a:extLst>
              <a:ext uri="{FF2B5EF4-FFF2-40B4-BE49-F238E27FC236}">
                <a16:creationId xmlns:a16="http://schemas.microsoft.com/office/drawing/2014/main" id="{4233827A-A5F3-B044-9350-C726B3D4A807}"/>
              </a:ext>
            </a:extLst>
          </p:cNvPr>
          <p:cNvCxnSpPr>
            <a:cxnSpLocks/>
          </p:cNvCxnSpPr>
          <p:nvPr/>
        </p:nvCxnSpPr>
        <p:spPr>
          <a:xfrm>
            <a:off x="6166682" y="1900817"/>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7351DD-1105-C746-B6F9-82550025FE6E}"/>
              </a:ext>
            </a:extLst>
          </p:cNvPr>
          <p:cNvCxnSpPr>
            <a:cxnSpLocks/>
          </p:cNvCxnSpPr>
          <p:nvPr/>
        </p:nvCxnSpPr>
        <p:spPr>
          <a:xfrm>
            <a:off x="7302104" y="1899408"/>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21155979-0230-1747-8F72-F8F0D9A3C33A}"/>
              </a:ext>
            </a:extLst>
          </p:cNvPr>
          <p:cNvGraphicFramePr>
            <a:graphicFrameLocks/>
          </p:cNvGraphicFramePr>
          <p:nvPr/>
        </p:nvGraphicFramePr>
        <p:xfrm>
          <a:off x="782336" y="1777594"/>
          <a:ext cx="4166597" cy="240845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7060CF64-32C2-2040-B6EA-86BEF8386FB9}"/>
              </a:ext>
            </a:extLst>
          </p:cNvPr>
          <p:cNvCxnSpPr>
            <a:cxnSpLocks/>
          </p:cNvCxnSpPr>
          <p:nvPr/>
        </p:nvCxnSpPr>
        <p:spPr>
          <a:xfrm>
            <a:off x="2450188" y="1903635"/>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08B0B2-4B9A-AB42-83D1-798FBED4D426}"/>
              </a:ext>
            </a:extLst>
          </p:cNvPr>
          <p:cNvCxnSpPr>
            <a:cxnSpLocks/>
          </p:cNvCxnSpPr>
          <p:nvPr/>
        </p:nvCxnSpPr>
        <p:spPr>
          <a:xfrm>
            <a:off x="3579438" y="1916514"/>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158D3B-48AD-0F49-BC95-994CE6735304}"/>
              </a:ext>
            </a:extLst>
          </p:cNvPr>
          <p:cNvCxnSpPr>
            <a:cxnSpLocks/>
          </p:cNvCxnSpPr>
          <p:nvPr/>
        </p:nvCxnSpPr>
        <p:spPr>
          <a:xfrm flipV="1">
            <a:off x="2041630" y="2070100"/>
            <a:ext cx="0" cy="5157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507DFA-AD06-F240-AB3F-9A61D2A2025B}"/>
              </a:ext>
            </a:extLst>
          </p:cNvPr>
          <p:cNvCxnSpPr>
            <a:cxnSpLocks/>
          </p:cNvCxnSpPr>
          <p:nvPr/>
        </p:nvCxnSpPr>
        <p:spPr>
          <a:xfrm flipV="1">
            <a:off x="3166502"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4EA059-6AF4-654E-BE61-FD690C4394FD}"/>
              </a:ext>
            </a:extLst>
          </p:cNvPr>
          <p:cNvCxnSpPr>
            <a:cxnSpLocks/>
          </p:cNvCxnSpPr>
          <p:nvPr/>
        </p:nvCxnSpPr>
        <p:spPr>
          <a:xfrm flipV="1">
            <a:off x="4304791"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E4B95A-6631-0E42-972D-E99017B8C944}"/>
              </a:ext>
            </a:extLst>
          </p:cNvPr>
          <p:cNvCxnSpPr>
            <a:cxnSpLocks/>
          </p:cNvCxnSpPr>
          <p:nvPr/>
        </p:nvCxnSpPr>
        <p:spPr>
          <a:xfrm flipV="1">
            <a:off x="5751873" y="2095500"/>
            <a:ext cx="0" cy="4903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0A8FF0-034D-BA4F-B2D0-F0A97472B405}"/>
              </a:ext>
            </a:extLst>
          </p:cNvPr>
          <p:cNvCxnSpPr>
            <a:cxnSpLocks/>
          </p:cNvCxnSpPr>
          <p:nvPr/>
        </p:nvCxnSpPr>
        <p:spPr>
          <a:xfrm flipV="1">
            <a:off x="6911670"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9B08D9-C7B5-9B4E-BDFB-4D41C5BF43E3}"/>
              </a:ext>
            </a:extLst>
          </p:cNvPr>
          <p:cNvCxnSpPr>
            <a:cxnSpLocks/>
          </p:cNvCxnSpPr>
          <p:nvPr/>
        </p:nvCxnSpPr>
        <p:spPr>
          <a:xfrm flipV="1">
            <a:off x="8046784"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0F77EE4-C306-444C-895F-A928975144BF}"/>
              </a:ext>
            </a:extLst>
          </p:cNvPr>
          <p:cNvGrpSpPr/>
          <p:nvPr/>
        </p:nvGrpSpPr>
        <p:grpSpPr>
          <a:xfrm>
            <a:off x="2064307" y="1958705"/>
            <a:ext cx="2623900" cy="847064"/>
            <a:chOff x="1931575" y="1973453"/>
            <a:chExt cx="2623900" cy="847064"/>
          </a:xfrm>
        </p:grpSpPr>
        <p:sp>
          <p:nvSpPr>
            <p:cNvPr id="35" name="TextBox 34">
              <a:extLst>
                <a:ext uri="{FF2B5EF4-FFF2-40B4-BE49-F238E27FC236}">
                  <a16:creationId xmlns:a16="http://schemas.microsoft.com/office/drawing/2014/main" id="{AE7DC84B-C0B5-1344-8525-068F5678191F}"/>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22.4</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43B4FEC-7FDB-C047-96FA-2C8F34AC5DD2}"/>
                </a:ext>
              </a:extLst>
            </p:cNvPr>
            <p:cNvSpPr txBox="1"/>
            <p:nvPr/>
          </p:nvSpPr>
          <p:spPr>
            <a:xfrm rot="16200000">
              <a:off x="2943653" y="2249789"/>
              <a:ext cx="6467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3A05CB4-85D0-E140-A41F-53F86345A865}"/>
                </a:ext>
              </a:extLst>
            </p:cNvPr>
            <p:cNvSpPr txBox="1"/>
            <p:nvPr/>
          </p:nvSpPr>
          <p:spPr>
            <a:xfrm rot="16200000">
              <a:off x="3964649" y="2229692"/>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27.9x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07D8457-952B-F044-B36B-26B17B7F5180}"/>
              </a:ext>
            </a:extLst>
          </p:cNvPr>
          <p:cNvGrpSpPr/>
          <p:nvPr/>
        </p:nvGrpSpPr>
        <p:grpSpPr>
          <a:xfrm>
            <a:off x="5766264" y="1899407"/>
            <a:ext cx="2681182" cy="946513"/>
            <a:chOff x="1946429" y="1928903"/>
            <a:chExt cx="2681182" cy="946513"/>
          </a:xfrm>
        </p:grpSpPr>
        <p:sp>
          <p:nvSpPr>
            <p:cNvPr id="39" name="TextBox 38">
              <a:extLst>
                <a:ext uri="{FF2B5EF4-FFF2-40B4-BE49-F238E27FC236}">
                  <a16:creationId xmlns:a16="http://schemas.microsoft.com/office/drawing/2014/main" id="{42BBD4A4-83B1-A645-B66D-E84213986655}"/>
                </a:ext>
              </a:extLst>
            </p:cNvPr>
            <p:cNvSpPr txBox="1"/>
            <p:nvPr/>
          </p:nvSpPr>
          <p:spPr>
            <a:xfrm rot="16200000">
              <a:off x="1755713" y="211961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19.2x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31713A5-3839-9A4D-9705-518D741B1E62}"/>
                </a:ext>
              </a:extLst>
            </p:cNvPr>
            <p:cNvSpPr txBox="1"/>
            <p:nvPr/>
          </p:nvSpPr>
          <p:spPr>
            <a:xfrm rot="16200000">
              <a:off x="2918529" y="227328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ED08672-BFCD-2541-A4DB-69572870CA63}"/>
                </a:ext>
              </a:extLst>
            </p:cNvPr>
            <p:cNvSpPr txBox="1"/>
            <p:nvPr/>
          </p:nvSpPr>
          <p:spPr>
            <a:xfrm rot="16200000">
              <a:off x="4036785" y="228459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712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6EE0-2BC6-D741-9315-7EE3AF8DBE05}"/>
              </a:ext>
            </a:extLst>
          </p:cNvPr>
          <p:cNvSpPr>
            <a:spLocks noGrp="1"/>
          </p:cNvSpPr>
          <p:nvPr>
            <p:ph type="title"/>
          </p:nvPr>
        </p:nvSpPr>
        <p:spPr/>
        <p:txBody>
          <a:bodyPr/>
          <a:lstStyle/>
          <a:p>
            <a:r>
              <a:rPr lang="en-CH" dirty="0"/>
              <a:t>Area </a:t>
            </a:r>
            <a:r>
              <a:rPr lang="en-CH"/>
              <a:t>and Power</a:t>
            </a:r>
            <a:r>
              <a:rPr lang="en-US" dirty="0"/>
              <a:t> Consumption</a:t>
            </a:r>
            <a:endParaRPr lang="en-CH" dirty="0"/>
          </a:p>
        </p:txBody>
      </p:sp>
      <p:sp>
        <p:nvSpPr>
          <p:cNvPr id="3" name="Content Placeholder 2">
            <a:extLst>
              <a:ext uri="{FF2B5EF4-FFF2-40B4-BE49-F238E27FC236}">
                <a16:creationId xmlns:a16="http://schemas.microsoft.com/office/drawing/2014/main" id="{71158F59-6BA8-4B42-8BF0-FC3E9FFC67D4}"/>
              </a:ext>
            </a:extLst>
          </p:cNvPr>
          <p:cNvSpPr>
            <a:spLocks noGrp="1"/>
          </p:cNvSpPr>
          <p:nvPr>
            <p:ph idx="1"/>
          </p:nvPr>
        </p:nvSpPr>
        <p:spPr/>
        <p:txBody>
          <a:bodyPr/>
          <a:lstStyle/>
          <a:p>
            <a:pPr>
              <a:spcAft>
                <a:spcPts val="2000"/>
              </a:spcAft>
            </a:pPr>
            <a:r>
              <a:rPr lang="en-GB" sz="2400" dirty="0"/>
              <a:t>Based on </a:t>
            </a:r>
            <a:r>
              <a:rPr lang="en-GB" sz="2400" b="1" dirty="0">
                <a:solidFill>
                  <a:srgbClr val="1982C3"/>
                </a:solidFill>
              </a:rPr>
              <a:t>Synthesis</a:t>
            </a:r>
            <a:r>
              <a:rPr lang="en-GB" sz="2400" dirty="0"/>
              <a:t> of </a:t>
            </a:r>
            <a:r>
              <a:rPr lang="en-GB" sz="2400" b="1" dirty="0" err="1">
                <a:solidFill>
                  <a:srgbClr val="1982C3"/>
                </a:solidFill>
              </a:rPr>
              <a:t>GenStore</a:t>
            </a:r>
            <a:r>
              <a:rPr lang="en-GB" sz="2400" b="1" dirty="0">
                <a:solidFill>
                  <a:schemeClr val="accent5"/>
                </a:solidFill>
              </a:rPr>
              <a:t> </a:t>
            </a:r>
            <a:r>
              <a:rPr lang="en-GB" sz="2400" dirty="0"/>
              <a:t>accelerators using the Synopsys Design Compiler @ 65nm technology node</a:t>
            </a:r>
          </a:p>
          <a:p>
            <a:pPr marL="0" indent="0">
              <a:spcAft>
                <a:spcPts val="2000"/>
              </a:spcAft>
              <a:buNone/>
            </a:pPr>
            <a:endParaRPr lang="en-GB" dirty="0"/>
          </a:p>
        </p:txBody>
      </p:sp>
      <p:graphicFrame>
        <p:nvGraphicFramePr>
          <p:cNvPr id="4" name="Table 3">
            <a:extLst>
              <a:ext uri="{FF2B5EF4-FFF2-40B4-BE49-F238E27FC236}">
                <a16:creationId xmlns:a16="http://schemas.microsoft.com/office/drawing/2014/main" id="{A3F6F1A7-5FED-B44B-9259-3774C96EE5E5}"/>
              </a:ext>
            </a:extLst>
          </p:cNvPr>
          <p:cNvGraphicFramePr>
            <a:graphicFrameLocks noGrp="1"/>
          </p:cNvGraphicFramePr>
          <p:nvPr/>
        </p:nvGraphicFramePr>
        <p:xfrm>
          <a:off x="487199" y="1795305"/>
          <a:ext cx="8165206" cy="3227456"/>
        </p:xfrm>
        <a:graphic>
          <a:graphicData uri="http://schemas.openxmlformats.org/drawingml/2006/table">
            <a:tbl>
              <a:tblPr>
                <a:tableStyleId>{5C22544A-7EE6-4342-B048-85BDC9FD1C3A}</a:tableStyleId>
              </a:tblPr>
              <a:tblGrid>
                <a:gridCol w="2859110">
                  <a:extLst>
                    <a:ext uri="{9D8B030D-6E8A-4147-A177-3AD203B41FA5}">
                      <a16:colId xmlns:a16="http://schemas.microsoft.com/office/drawing/2014/main" val="123597305"/>
                    </a:ext>
                  </a:extLst>
                </a:gridCol>
                <a:gridCol w="2009104">
                  <a:extLst>
                    <a:ext uri="{9D8B030D-6E8A-4147-A177-3AD203B41FA5}">
                      <a16:colId xmlns:a16="http://schemas.microsoft.com/office/drawing/2014/main" val="3494495105"/>
                    </a:ext>
                  </a:extLst>
                </a:gridCol>
                <a:gridCol w="1777285">
                  <a:extLst>
                    <a:ext uri="{9D8B030D-6E8A-4147-A177-3AD203B41FA5}">
                      <a16:colId xmlns:a16="http://schemas.microsoft.com/office/drawing/2014/main" val="2405678777"/>
                    </a:ext>
                  </a:extLst>
                </a:gridCol>
                <a:gridCol w="1519707">
                  <a:extLst>
                    <a:ext uri="{9D8B030D-6E8A-4147-A177-3AD203B41FA5}">
                      <a16:colId xmlns:a16="http://schemas.microsoft.com/office/drawing/2014/main" val="4092833312"/>
                    </a:ext>
                  </a:extLst>
                </a:gridCol>
              </a:tblGrid>
              <a:tr h="484256">
                <a:tc>
                  <a:txBody>
                    <a:bodyPr/>
                    <a:lstStyle/>
                    <a:p>
                      <a:pPr algn="ctr" fontAlgn="b"/>
                      <a:r>
                        <a:rPr lang="en-GB" sz="2000" b="1" u="none" strike="noStrike" dirty="0">
                          <a:solidFill>
                            <a:schemeClr val="bg1"/>
                          </a:solidFill>
                          <a:effectLst/>
                          <a:latin typeface="Corbel" panose="020B0503020204020204" pitchFamily="34" charset="0"/>
                        </a:rPr>
                        <a:t>Logic unit</a:t>
                      </a:r>
                      <a:endParaRPr lang="en-GB" sz="2000" b="1" i="0" u="none" strike="noStrike" dirty="0">
                        <a:solidFill>
                          <a:schemeClr val="bg1"/>
                        </a:solidFill>
                        <a:effectLst/>
                        <a:latin typeface="Corbel" panose="020B0503020204020204" pitchFamily="34"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 of instances</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Area [mm</a:t>
                      </a:r>
                      <a:r>
                        <a:rPr lang="en-GB" sz="2000" b="1" u="none" strike="noStrike" baseline="30000" dirty="0">
                          <a:solidFill>
                            <a:schemeClr val="bg1"/>
                          </a:solidFill>
                          <a:effectLst/>
                          <a:latin typeface="Corbel" panose="020B0503020204020204" pitchFamily="34" charset="0"/>
                        </a:rPr>
                        <a:t>2</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Power [</a:t>
                      </a:r>
                      <a:r>
                        <a:rPr lang="en-GB" sz="2000" b="1" u="none" strike="noStrike" dirty="0" err="1">
                          <a:solidFill>
                            <a:schemeClr val="bg1"/>
                          </a:solidFill>
                          <a:effectLst/>
                          <a:latin typeface="Corbel" panose="020B0503020204020204" pitchFamily="34" charset="0"/>
                        </a:rPr>
                        <a:t>mW</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262479441"/>
                  </a:ext>
                </a:extLst>
              </a:tr>
              <a:tr h="322437">
                <a:tc>
                  <a:txBody>
                    <a:bodyPr/>
                    <a:lstStyle/>
                    <a:p>
                      <a:pPr algn="ctr" fontAlgn="b"/>
                      <a:r>
                        <a:rPr lang="en-GB" sz="1600" u="none" strike="noStrike" dirty="0">
                          <a:effectLst/>
                          <a:latin typeface="Corbel" panose="020B0503020204020204" pitchFamily="34" charset="0"/>
                        </a:rPr>
                        <a:t>Comparator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0.0007</a:t>
                      </a:r>
                      <a:endParaRPr lang="en-CH"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0.14</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92B192">
                        <a:alpha val="21176"/>
                      </a:srgbClr>
                    </a:solidFill>
                  </a:tcPr>
                </a:tc>
                <a:extLst>
                  <a:ext uri="{0D108BD9-81ED-4DB2-BD59-A6C34878D82A}">
                    <a16:rowId xmlns:a16="http://schemas.microsoft.com/office/drawing/2014/main" val="1555883855"/>
                  </a:ext>
                </a:extLst>
              </a:tr>
              <a:tr h="322437">
                <a:tc>
                  <a:txBody>
                    <a:bodyPr/>
                    <a:lstStyle/>
                    <a:p>
                      <a:pPr algn="ctr" fontAlgn="b"/>
                      <a:r>
                        <a:rPr lang="en-GB" sz="1600" u="none" strike="noStrike" dirty="0">
                          <a:effectLst/>
                          <a:latin typeface="Corbel" panose="020B0503020204020204" pitchFamily="34" charset="0"/>
                        </a:rPr>
                        <a:t>K -</a:t>
                      </a:r>
                      <a:r>
                        <a:rPr lang="en-GB" sz="1600" u="none" strike="noStrike" dirty="0" err="1">
                          <a:effectLst/>
                          <a:latin typeface="Corbel" panose="020B0503020204020204" pitchFamily="34" charset="0"/>
                        </a:rPr>
                        <a:t>mer</a:t>
                      </a:r>
                      <a:r>
                        <a:rPr lang="en-GB" sz="1600" u="none" strike="noStrike" dirty="0">
                          <a:effectLst/>
                          <a:latin typeface="Corbel" panose="020B0503020204020204" pitchFamily="34" charset="0"/>
                        </a:rPr>
                        <a:t> Window</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0.0018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0.27</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565792525"/>
                  </a:ext>
                </a:extLst>
              </a:tr>
              <a:tr h="322437">
                <a:tc>
                  <a:txBody>
                    <a:bodyPr/>
                    <a:lstStyle/>
                    <a:p>
                      <a:pPr algn="ctr" fontAlgn="b"/>
                      <a:r>
                        <a:rPr lang="en-GB" sz="1600" u="none" strike="noStrike" dirty="0">
                          <a:effectLst/>
                          <a:latin typeface="Corbel" panose="020B0503020204020204" pitchFamily="34" charset="0"/>
                        </a:rPr>
                        <a:t>Hash Accelerator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SSD</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1.8</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1721199651"/>
                  </a:ext>
                </a:extLst>
              </a:tr>
              <a:tr h="322437">
                <a:tc>
                  <a:txBody>
                    <a:bodyPr/>
                    <a:lstStyle/>
                    <a:p>
                      <a:pPr algn="ctr" fontAlgn="b"/>
                      <a:r>
                        <a:rPr lang="en-GB" sz="1600" u="none" strike="noStrike" dirty="0">
                          <a:effectLst/>
                          <a:latin typeface="Corbel" panose="020B0503020204020204" pitchFamily="34" charset="0"/>
                        </a:rPr>
                        <a:t>Location Buffer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0.00725</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0.37375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311369179"/>
                  </a:ext>
                </a:extLst>
              </a:tr>
              <a:tr h="322437">
                <a:tc>
                  <a:txBody>
                    <a:bodyPr/>
                    <a:lstStyle/>
                    <a:p>
                      <a:pPr algn="ctr" fontAlgn="b"/>
                      <a:r>
                        <a:rPr lang="en-GB" sz="1600" u="none" strike="noStrike">
                          <a:effectLst/>
                          <a:latin typeface="Corbel" panose="020B0503020204020204" pitchFamily="34" charset="0"/>
                        </a:rPr>
                        <a:t>Chaining Buffer</a:t>
                      </a:r>
                      <a:endParaRPr lang="en-GB" sz="1600" b="0" i="0" u="none" strike="noStrike">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0.95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4066311056"/>
                  </a:ext>
                </a:extLst>
              </a:tr>
              <a:tr h="322437">
                <a:tc>
                  <a:txBody>
                    <a:bodyPr/>
                    <a:lstStyle/>
                    <a:p>
                      <a:pPr algn="ctr" fontAlgn="b"/>
                      <a:r>
                        <a:rPr lang="en-GB" sz="1600" u="none" strike="noStrike" dirty="0">
                          <a:effectLst/>
                          <a:latin typeface="Corbel" panose="020B0503020204020204" pitchFamily="34" charset="0"/>
                        </a:rPr>
                        <a:t>Chaining PE</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0.004</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0.98</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296113054"/>
                  </a:ext>
                </a:extLst>
              </a:tr>
              <a:tr h="322437">
                <a:tc>
                  <a:txBody>
                    <a:bodyPr/>
                    <a:lstStyle/>
                    <a:p>
                      <a:pPr algn="ctr" fontAlgn="b"/>
                      <a:r>
                        <a:rPr lang="en-GB" sz="1600" u="none" strike="noStrike" dirty="0">
                          <a:effectLst/>
                          <a:latin typeface="Corbel" panose="020B0503020204020204" pitchFamily="34" charset="0"/>
                        </a:rPr>
                        <a:t>Control</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0.0002</a:t>
                      </a:r>
                      <a:endParaRPr lang="en-CH"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0.11</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3779071789"/>
                  </a:ext>
                </a:extLst>
              </a:tr>
              <a:tr h="486141">
                <a:tc>
                  <a:txBody>
                    <a:bodyPr/>
                    <a:lstStyle/>
                    <a:p>
                      <a:pPr algn="ctr" fontAlgn="b"/>
                      <a:r>
                        <a:rPr lang="en-GB" sz="2000" i="1" u="none" strike="noStrike" dirty="0">
                          <a:effectLst/>
                          <a:latin typeface="Corbel" panose="020B0503020204020204" pitchFamily="34" charset="0"/>
                        </a:rPr>
                        <a:t>Total for an 8-channel SSD</a:t>
                      </a:r>
                      <a:endParaRPr lang="en-GB" sz="2000" b="0" i="1" u="none" strike="noStrike" dirty="0">
                        <a:solidFill>
                          <a:srgbClr val="000000"/>
                        </a:solidFill>
                        <a:effectLst/>
                        <a:latin typeface="Corbel" panose="020B0503020204020204" pitchFamily="34" charset="0"/>
                      </a:endParaRPr>
                    </a:p>
                  </a:txBody>
                  <a:tcPr marL="9525" marR="9525" marT="19050" marB="1905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a:t>
                      </a:r>
                      <a:endParaRPr lang="en-CH" sz="2000" b="0" i="0" u="none" strike="noStrike" dirty="0">
                        <a:solidFill>
                          <a:srgbClr val="000000"/>
                        </a:solidFill>
                        <a:effectLst/>
                        <a:latin typeface="Corbel" panose="020B0503020204020204" pitchFamily="34" charset="0"/>
                      </a:endParaRPr>
                    </a:p>
                  </a:txBody>
                  <a:tcPr marL="9525" marR="9525" marT="19050" marB="1905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0.2</a:t>
                      </a:r>
                      <a:endParaRPr lang="en-CH" sz="2000" b="0" i="0" u="none" strike="noStrike" dirty="0">
                        <a:solidFill>
                          <a:srgbClr val="000000"/>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26.6</a:t>
                      </a:r>
                      <a:endParaRPr lang="en-CH" sz="2000" b="0" i="0" u="none" strike="noStrike" dirty="0">
                        <a:solidFill>
                          <a:srgbClr val="000000"/>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424767596"/>
                  </a:ext>
                </a:extLst>
              </a:tr>
            </a:tbl>
          </a:graphicData>
        </a:graphic>
      </p:graphicFrame>
      <p:sp>
        <p:nvSpPr>
          <p:cNvPr id="5" name="Rectangle 4">
            <a:extLst>
              <a:ext uri="{FF2B5EF4-FFF2-40B4-BE49-F238E27FC236}">
                <a16:creationId xmlns:a16="http://schemas.microsoft.com/office/drawing/2014/main" id="{C25D65EA-FAF3-5241-9CA8-1A716E33DEE9}"/>
              </a:ext>
            </a:extLst>
          </p:cNvPr>
          <p:cNvSpPr/>
          <p:nvPr/>
        </p:nvSpPr>
        <p:spPr>
          <a:xfrm>
            <a:off x="0" y="5161588"/>
            <a:ext cx="9144000" cy="1238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0.006% of a 14nm Intel Processor</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less than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9.5% of the three ARM processors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 SATA SSD controller</a:t>
            </a:r>
          </a:p>
        </p:txBody>
      </p:sp>
      <p:sp>
        <p:nvSpPr>
          <p:cNvPr id="6" name="Rounded Rectangle 5">
            <a:extLst>
              <a:ext uri="{FF2B5EF4-FFF2-40B4-BE49-F238E27FC236}">
                <a16:creationId xmlns:a16="http://schemas.microsoft.com/office/drawing/2014/main" id="{6E48CABB-A7C8-A243-A28F-58BDBAC90941}"/>
              </a:ext>
            </a:extLst>
          </p:cNvPr>
          <p:cNvSpPr/>
          <p:nvPr/>
        </p:nvSpPr>
        <p:spPr>
          <a:xfrm flipV="1">
            <a:off x="295115" y="4520484"/>
            <a:ext cx="8549374" cy="5022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633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0574451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a:xfrm>
            <a:off x="228600" y="152400"/>
            <a:ext cx="9109352" cy="1066800"/>
          </a:xfrm>
        </p:spPr>
        <p:txBody>
          <a:bodyPr/>
          <a:lstStyle/>
          <a:p>
            <a:r>
              <a:rPr lang="en-US" dirty="0"/>
              <a:t>Tight Integration of Genome Analysis Tasks</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9764908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169459"/>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1" y="509959"/>
            <a:ext cx="9144000" cy="2151395"/>
          </a:xfrm>
          <a:prstGeom prst="rect">
            <a:avLst/>
          </a:prstGeom>
          <a:solidFill>
            <a:srgbClr val="06436E"/>
          </a:solidFill>
        </p:spPr>
        <p:txBody>
          <a:bodyPr anchor="ctr">
            <a:noAutofit/>
          </a:bodyPr>
          <a:lstStyle/>
          <a:p>
            <a:pPr algn="ctr">
              <a:lnSpc>
                <a:spcPct val="100000"/>
              </a:lnSpc>
              <a:spcAft>
                <a:spcPts val="400"/>
              </a:spcAft>
            </a:pPr>
            <a:r>
              <a:rPr lang="en-US" sz="3600" b="1" dirty="0" err="1">
                <a:solidFill>
                  <a:srgbClr val="F5D8B0"/>
                </a:solidFill>
                <a:latin typeface="Corbel" panose="020B0503020204020204" pitchFamily="34" charset="0"/>
                <a:ea typeface="Verdana" panose="020B0604030504040204" pitchFamily="34" charset="0"/>
                <a:cs typeface="Verdana" panose="020B0604030504040204" pitchFamily="34" charset="0"/>
              </a:rPr>
              <a:t>MegIS</a:t>
            </a:r>
            <a:r>
              <a:rPr lang="en-US" sz="3600" b="1" dirty="0">
                <a:solidFill>
                  <a:srgbClr val="F5D8B0"/>
                </a:solidFill>
                <a:latin typeface="Corbel" panose="020B0503020204020204" pitchFamily="34" charset="0"/>
                <a:ea typeface="Verdana" panose="020B0604030504040204" pitchFamily="34" charset="0"/>
                <a:cs typeface="Verdana" panose="020B0604030504040204" pitchFamily="34" charset="0"/>
              </a:rPr>
              <a:t>:</a:t>
            </a:r>
            <a:r>
              <a:rPr lang="en-US" sz="3600" b="1" dirty="0">
                <a:solidFill>
                  <a:srgbClr val="FFFFFF"/>
                </a:solidFill>
                <a:latin typeface="Corbel" panose="020B0503020204020204" pitchFamily="34" charset="0"/>
                <a:ea typeface="Verdana" panose="020B0604030504040204" pitchFamily="34" charset="0"/>
                <a:cs typeface="Verdana" panose="020B0604030504040204" pitchFamily="34" charset="0"/>
              </a:rPr>
              <a:t> </a:t>
            </a:r>
            <a:b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br>
            <a:r>
              <a:rPr lang="en-US" sz="2800" b="1" dirty="0">
                <a:solidFill>
                  <a:srgbClr val="FFFFFF"/>
                </a:solidFill>
                <a:latin typeface="Corbel" panose="020B0503020204020204" pitchFamily="34" charset="0"/>
                <a:ea typeface="Verdana" panose="020B0604030504040204" pitchFamily="34" charset="0"/>
                <a:cs typeface="Verdana" panose="020B0604030504040204" pitchFamily="34" charset="0"/>
              </a:rPr>
              <a:t>High-Performance and Low-Cost Metagenomic Analysis</a:t>
            </a:r>
            <a:br>
              <a:rPr lang="en-US" sz="2800" b="1" dirty="0">
                <a:solidFill>
                  <a:srgbClr val="FFFFFF"/>
                </a:solidFill>
                <a:latin typeface="Corbel" panose="020B0503020204020204" pitchFamily="34" charset="0"/>
                <a:ea typeface="Verdana" panose="020B0604030504040204" pitchFamily="34" charset="0"/>
                <a:cs typeface="Verdana" panose="020B0604030504040204" pitchFamily="34" charset="0"/>
              </a:rPr>
            </a:br>
            <a:r>
              <a:rPr lang="en-US" sz="2800" b="1" dirty="0">
                <a:solidFill>
                  <a:srgbClr val="FFFFFF"/>
                </a:solidFill>
                <a:latin typeface="Corbel" panose="020B0503020204020204" pitchFamily="34" charset="0"/>
                <a:ea typeface="Verdana" panose="020B0604030504040204" pitchFamily="34" charset="0"/>
                <a:cs typeface="Verdana" panose="020B0604030504040204" pitchFamily="34" charset="0"/>
              </a:rPr>
              <a:t>with In-Storage Processing</a:t>
            </a:r>
            <a:endParaRPr lang="en-US" sz="3100" dirty="0">
              <a:solidFill>
                <a:schemeClr val="accent4">
                  <a:lumMod val="20000"/>
                  <a:lumOff val="80000"/>
                </a:schemeClr>
              </a:solidFill>
              <a:latin typeface="Corbel" panose="020B0503020204020204" pitchFamily="34" charset="0"/>
              <a:ea typeface="Verdana" panose="020B0604030504040204" pitchFamily="34" charset="0"/>
              <a:cs typeface="Verdana" panose="020B0604030504040204" pitchFamily="34" charset="0"/>
            </a:endParaRPr>
          </a:p>
        </p:txBody>
      </p:sp>
      <p:sp>
        <p:nvSpPr>
          <p:cNvPr id="103" name="Subtitle 2"/>
          <p:cNvSpPr>
            <a:spLocks noGrp="1"/>
          </p:cNvSpPr>
          <p:nvPr>
            <p:ph type="subTitle" idx="4294967295"/>
          </p:nvPr>
        </p:nvSpPr>
        <p:spPr>
          <a:xfrm>
            <a:off x="0" y="3170386"/>
            <a:ext cx="9144000" cy="1705872"/>
          </a:xfrm>
          <a:prstGeom prst="rect">
            <a:avLst/>
          </a:prstGeom>
        </p:spPr>
        <p:txBody>
          <a:bodyPr anchor="ctr">
            <a:noAutofit/>
          </a:bodyPr>
          <a:lstStyle/>
          <a:p>
            <a:pPr marL="0" indent="0" algn="ctr">
              <a:lnSpc>
                <a:spcPct val="100000"/>
              </a:lnSpc>
              <a:spcBef>
                <a:spcPts val="500"/>
              </a:spcBef>
              <a:buNone/>
            </a:pPr>
            <a:r>
              <a:rPr lang="en-GB" sz="2000" dirty="0">
                <a:latin typeface="Corbel" panose="020B0503020204020204" pitchFamily="34" charset="0"/>
                <a:ea typeface="Verdana" panose="020B0604030504040204" pitchFamily="34" charset="0"/>
                <a:cs typeface="Verdana" panose="020B0604030504040204" pitchFamily="34" charset="0"/>
              </a:rPr>
              <a:t>Nika Mansouri </a:t>
            </a:r>
            <a:r>
              <a:rPr lang="en-GB" sz="2000" dirty="0" err="1">
                <a:latin typeface="Corbel" panose="020B0503020204020204" pitchFamily="34" charset="0"/>
                <a:ea typeface="Verdana" panose="020B0604030504040204" pitchFamily="34" charset="0"/>
                <a:cs typeface="Verdana" panose="020B0604030504040204" pitchFamily="34" charset="0"/>
              </a:rPr>
              <a:t>Ghiasi</a:t>
            </a:r>
            <a:r>
              <a:rPr lang="en-GB" sz="2000" dirty="0">
                <a:latin typeface="Corbel" panose="020B0503020204020204" pitchFamily="34" charset="0"/>
                <a:ea typeface="Verdana" panose="020B0604030504040204" pitchFamily="34" charset="0"/>
                <a:cs typeface="Verdana" panose="020B0604030504040204" pitchFamily="34" charset="0"/>
              </a:rPr>
              <a:t>, Mohammad </a:t>
            </a:r>
            <a:r>
              <a:rPr lang="en-GB" sz="2000" dirty="0" err="1">
                <a:latin typeface="Corbel" panose="020B0503020204020204" pitchFamily="34" charset="0"/>
                <a:ea typeface="Verdana" panose="020B0604030504040204" pitchFamily="34" charset="0"/>
                <a:cs typeface="Verdana" panose="020B0604030504040204" pitchFamily="34" charset="0"/>
              </a:rPr>
              <a:t>Sadrosadati</a:t>
            </a:r>
            <a:r>
              <a:rPr lang="en-GB" sz="2000" dirty="0">
                <a:latin typeface="Corbel" panose="020B0503020204020204" pitchFamily="34" charset="0"/>
                <a:ea typeface="Verdana" panose="020B0604030504040204" pitchFamily="34" charset="0"/>
                <a:cs typeface="Verdana" panose="020B0604030504040204" pitchFamily="34" charset="0"/>
              </a:rPr>
              <a:t>, Harun Mustafa, </a:t>
            </a:r>
            <a:r>
              <a:rPr lang="en-GB" sz="2000" dirty="0" err="1">
                <a:latin typeface="Corbel" panose="020B0503020204020204" pitchFamily="34" charset="0"/>
                <a:ea typeface="Verdana" panose="020B0604030504040204" pitchFamily="34" charset="0"/>
                <a:cs typeface="Verdana" panose="020B0604030504040204" pitchFamily="34" charset="0"/>
              </a:rPr>
              <a:t>Arvid</a:t>
            </a:r>
            <a:r>
              <a:rPr lang="en-GB" sz="2000" dirty="0">
                <a:latin typeface="Corbel" panose="020B0503020204020204" pitchFamily="34" charset="0"/>
                <a:ea typeface="Verdana" panose="020B0604030504040204" pitchFamily="34" charset="0"/>
                <a:cs typeface="Verdana" panose="020B0604030504040204" pitchFamily="34" charset="0"/>
              </a:rPr>
              <a:t> Gollwitzer, </a:t>
            </a:r>
          </a:p>
          <a:p>
            <a:pPr marL="0" indent="0" algn="ctr">
              <a:lnSpc>
                <a:spcPct val="100000"/>
              </a:lnSpc>
              <a:spcBef>
                <a:spcPts val="500"/>
              </a:spcBef>
              <a:buNone/>
            </a:pPr>
            <a:r>
              <a:rPr lang="en-GB" sz="2000" dirty="0">
                <a:latin typeface="Corbel" panose="020B0503020204020204" pitchFamily="34" charset="0"/>
                <a:ea typeface="Verdana" panose="020B0604030504040204" pitchFamily="34" charset="0"/>
                <a:cs typeface="Verdana" panose="020B0604030504040204" pitchFamily="34" charset="0"/>
              </a:rPr>
              <a:t>Can </a:t>
            </a:r>
            <a:r>
              <a:rPr lang="en-GB" sz="2000" dirty="0" err="1">
                <a:latin typeface="Corbel" panose="020B0503020204020204" pitchFamily="34" charset="0"/>
                <a:ea typeface="Verdana" panose="020B0604030504040204" pitchFamily="34" charset="0"/>
                <a:cs typeface="Verdana" panose="020B0604030504040204" pitchFamily="34" charset="0"/>
              </a:rPr>
              <a:t>Firtina</a:t>
            </a:r>
            <a:r>
              <a:rPr lang="en-GB" sz="2000" dirty="0">
                <a:latin typeface="Corbel" panose="020B0503020204020204" pitchFamily="34" charset="0"/>
                <a:ea typeface="Verdana" panose="020B0604030504040204" pitchFamily="34" charset="0"/>
                <a:cs typeface="Verdana" panose="020B0604030504040204" pitchFamily="34" charset="0"/>
              </a:rPr>
              <a:t>, Julien </a:t>
            </a:r>
            <a:r>
              <a:rPr lang="en-GB" sz="2000" dirty="0" err="1">
                <a:latin typeface="Corbel" panose="020B0503020204020204" pitchFamily="34" charset="0"/>
                <a:ea typeface="Verdana" panose="020B0604030504040204" pitchFamily="34" charset="0"/>
                <a:cs typeface="Verdana" panose="020B0604030504040204" pitchFamily="34" charset="0"/>
              </a:rPr>
              <a:t>Eudine</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Haiyu</a:t>
            </a:r>
            <a:r>
              <a:rPr lang="en-GB" sz="2000" dirty="0">
                <a:latin typeface="Corbel" panose="020B0503020204020204" pitchFamily="34" charset="0"/>
                <a:ea typeface="Verdana" panose="020B0604030504040204" pitchFamily="34" charset="0"/>
                <a:cs typeface="Verdana" panose="020B0604030504040204" pitchFamily="34" charset="0"/>
              </a:rPr>
              <a:t> Mao, Joël </a:t>
            </a:r>
            <a:r>
              <a:rPr lang="en-GB" sz="2000" dirty="0" err="1">
                <a:latin typeface="Corbel" panose="020B0503020204020204" pitchFamily="34" charset="0"/>
                <a:ea typeface="Verdana" panose="020B0604030504040204" pitchFamily="34" charset="0"/>
                <a:cs typeface="Verdana" panose="020B0604030504040204" pitchFamily="34" charset="0"/>
              </a:rPr>
              <a:t>Lindegger</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Meryem</a:t>
            </a:r>
            <a:r>
              <a:rPr lang="en-GB" sz="2000" dirty="0">
                <a:latin typeface="Corbel" panose="020B0503020204020204" pitchFamily="34" charset="0"/>
                <a:ea typeface="Verdana" panose="020B0604030504040204" pitchFamily="34" charset="0"/>
                <a:cs typeface="Verdana" panose="020B0604030504040204" pitchFamily="34" charset="0"/>
              </a:rPr>
              <a:t> Banu </a:t>
            </a:r>
            <a:r>
              <a:rPr lang="en-GB" sz="2000" dirty="0" err="1">
                <a:latin typeface="Corbel" panose="020B0503020204020204" pitchFamily="34" charset="0"/>
                <a:ea typeface="Verdana" panose="020B0604030504040204" pitchFamily="34" charset="0"/>
                <a:cs typeface="Verdana" panose="020B0604030504040204" pitchFamily="34" charset="0"/>
              </a:rPr>
              <a:t>Cavlak</a:t>
            </a:r>
            <a:r>
              <a:rPr lang="en-GB" sz="2000" dirty="0">
                <a:latin typeface="Corbel" panose="020B0503020204020204" pitchFamily="34" charset="0"/>
                <a:ea typeface="Verdana" panose="020B0604030504040204" pitchFamily="34" charset="0"/>
                <a:cs typeface="Verdana" panose="020B0604030504040204" pitchFamily="34" charset="0"/>
              </a:rPr>
              <a:t>,</a:t>
            </a:r>
          </a:p>
          <a:p>
            <a:pPr marL="0" indent="0" algn="ctr">
              <a:lnSpc>
                <a:spcPct val="100000"/>
              </a:lnSpc>
              <a:spcBef>
                <a:spcPts val="500"/>
              </a:spcBef>
              <a:buNone/>
            </a:pPr>
            <a:r>
              <a:rPr lang="en-GB" sz="2000" dirty="0">
                <a:latin typeface="Corbel" panose="020B0503020204020204" pitchFamily="34" charset="0"/>
                <a:ea typeface="Verdana" panose="020B0604030504040204" pitchFamily="34" charset="0"/>
                <a:cs typeface="Verdana" panose="020B0604030504040204" pitchFamily="34" charset="0"/>
              </a:rPr>
              <a:t> Mohammed </a:t>
            </a:r>
            <a:r>
              <a:rPr lang="en-GB" sz="2000" dirty="0" err="1">
                <a:latin typeface="Corbel" panose="020B0503020204020204" pitchFamily="34" charset="0"/>
                <a:ea typeface="Verdana" panose="020B0604030504040204" pitchFamily="34" charset="0"/>
                <a:cs typeface="Verdana" panose="020B0604030504040204" pitchFamily="34" charset="0"/>
              </a:rPr>
              <a:t>Alser</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Jisung</a:t>
            </a:r>
            <a:r>
              <a:rPr lang="en-GB" sz="2000" dirty="0">
                <a:latin typeface="Corbel" panose="020B0503020204020204" pitchFamily="34" charset="0"/>
                <a:ea typeface="Verdana" panose="020B0604030504040204" pitchFamily="34" charset="0"/>
                <a:cs typeface="Verdana" panose="020B0604030504040204" pitchFamily="34" charset="0"/>
              </a:rPr>
              <a:t> Park, </a:t>
            </a:r>
            <a:r>
              <a:rPr lang="en-GB" sz="2000" dirty="0" err="1">
                <a:latin typeface="Corbel" panose="020B0503020204020204" pitchFamily="34" charset="0"/>
                <a:ea typeface="Verdana" panose="020B0604030504040204" pitchFamily="34" charset="0"/>
                <a:cs typeface="Verdana" panose="020B0604030504040204" pitchFamily="34" charset="0"/>
              </a:rPr>
              <a:t>Onur</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Mutlu</a:t>
            </a:r>
            <a:endParaRPr lang="en-US" sz="2000" dirty="0">
              <a:latin typeface="Corbel" panose="020B050302020402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1346" y="5085686"/>
            <a:ext cx="1901305" cy="365775"/>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818535" y="6026665"/>
            <a:ext cx="2350827" cy="404445"/>
          </a:xfrm>
          <a:prstGeom prst="rect">
            <a:avLst/>
          </a:prstGeom>
        </p:spPr>
      </p:pic>
      <p:pic>
        <p:nvPicPr>
          <p:cNvPr id="4" name="Picture 3">
            <a:extLst>
              <a:ext uri="{FF2B5EF4-FFF2-40B4-BE49-F238E27FC236}">
                <a16:creationId xmlns:a16="http://schemas.microsoft.com/office/drawing/2014/main" id="{D1731CF4-74AF-B540-A733-A0C381043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4637" y="6232759"/>
            <a:ext cx="2350828" cy="198351"/>
          </a:xfrm>
          <a:prstGeom prst="rect">
            <a:avLst/>
          </a:prstGeom>
        </p:spPr>
      </p:pic>
    </p:spTree>
    <p:extLst>
      <p:ext uri="{BB962C8B-B14F-4D97-AF65-F5344CB8AC3E}">
        <p14:creationId xmlns:p14="http://schemas.microsoft.com/office/powerpoint/2010/main" val="4034660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9F1D-7D81-7F49-9965-98F0A6A945E4}"/>
              </a:ext>
            </a:extLst>
          </p:cNvPr>
          <p:cNvSpPr>
            <a:spLocks noGrp="1"/>
          </p:cNvSpPr>
          <p:nvPr>
            <p:ph type="title"/>
          </p:nvPr>
        </p:nvSpPr>
        <p:spPr/>
        <p:txBody>
          <a:bodyPr/>
          <a:lstStyle/>
          <a:p>
            <a:r>
              <a:rPr lang="en-CH" dirty="0"/>
              <a:t>What is Metagenomics?</a:t>
            </a:r>
          </a:p>
        </p:txBody>
      </p:sp>
      <p:sp>
        <p:nvSpPr>
          <p:cNvPr id="3" name="Content Placeholder 2">
            <a:extLst>
              <a:ext uri="{FF2B5EF4-FFF2-40B4-BE49-F238E27FC236}">
                <a16:creationId xmlns:a16="http://schemas.microsoft.com/office/drawing/2014/main" id="{92954E4A-3250-EF47-8C82-506486DEFD74}"/>
              </a:ext>
            </a:extLst>
          </p:cNvPr>
          <p:cNvSpPr>
            <a:spLocks noGrp="1"/>
          </p:cNvSpPr>
          <p:nvPr>
            <p:ph idx="1"/>
          </p:nvPr>
        </p:nvSpPr>
        <p:spPr>
          <a:xfrm>
            <a:off x="189560" y="782567"/>
            <a:ext cx="8798061" cy="5377521"/>
          </a:xfrm>
        </p:spPr>
        <p:txBody>
          <a:bodyPr/>
          <a:lstStyle/>
          <a:p>
            <a:pPr>
              <a:lnSpc>
                <a:spcPct val="100000"/>
              </a:lnSpc>
            </a:pPr>
            <a:r>
              <a:rPr lang="en-GB" sz="2400" b="1" i="1" dirty="0">
                <a:solidFill>
                  <a:srgbClr val="AE8207"/>
                </a:solidFill>
              </a:rPr>
              <a:t>Metagenomics: </a:t>
            </a:r>
            <a:r>
              <a:rPr lang="en-GB" sz="2400" i="1" dirty="0">
                <a:solidFill>
                  <a:srgbClr val="AE8207"/>
                </a:solidFill>
              </a:rPr>
              <a:t>Analysis of genome sequences of diverse organisms within a shared environment (e.g., blood, soil, oceans)</a:t>
            </a:r>
          </a:p>
          <a:p>
            <a:pPr marL="0" indent="0">
              <a:lnSpc>
                <a:spcPct val="100000"/>
              </a:lnSpc>
              <a:buNone/>
            </a:pPr>
            <a:endParaRPr lang="en-GB" sz="2400" dirty="0">
              <a:solidFill>
                <a:srgbClr val="AE8207"/>
              </a:solidFill>
            </a:endParaRPr>
          </a:p>
          <a:p>
            <a:pPr>
              <a:lnSpc>
                <a:spcPct val="100000"/>
              </a:lnSpc>
            </a:pPr>
            <a:r>
              <a:rPr lang="en-GB" sz="2400" b="1" dirty="0">
                <a:solidFill>
                  <a:srgbClr val="629B3C"/>
                </a:solidFill>
              </a:rPr>
              <a:t>Overcomes the limitations of traditional genomics</a:t>
            </a:r>
          </a:p>
          <a:p>
            <a:pPr lvl="1">
              <a:lnSpc>
                <a:spcPct val="100000"/>
              </a:lnSpc>
            </a:pPr>
            <a:r>
              <a:rPr lang="en-GB" dirty="0"/>
              <a:t>Bypasses the need for isolating and culturing individual species</a:t>
            </a:r>
          </a:p>
          <a:p>
            <a:pPr lvl="1">
              <a:lnSpc>
                <a:spcPct val="100000"/>
              </a:lnSpc>
            </a:pPr>
            <a:r>
              <a:rPr lang="en-GB" dirty="0"/>
              <a:t>Addresses clinical/environmental challenges where culturing is impractical</a:t>
            </a:r>
          </a:p>
          <a:p>
            <a:pPr marL="123950" lvl="1" indent="0">
              <a:lnSpc>
                <a:spcPct val="100000"/>
              </a:lnSpc>
              <a:buNone/>
            </a:pPr>
            <a:endParaRPr lang="en-GB" dirty="0"/>
          </a:p>
          <a:p>
            <a:pPr>
              <a:lnSpc>
                <a:spcPct val="100000"/>
              </a:lnSpc>
            </a:pPr>
            <a:r>
              <a:rPr lang="en-GB" sz="2400" b="1" dirty="0">
                <a:solidFill>
                  <a:schemeClr val="accent2"/>
                </a:solidFill>
              </a:rPr>
              <a:t>Has led to ground-breaking advancements </a:t>
            </a:r>
          </a:p>
          <a:p>
            <a:pPr lvl="1">
              <a:lnSpc>
                <a:spcPct val="100000"/>
              </a:lnSpc>
            </a:pPr>
            <a:r>
              <a:rPr lang="en-GB" dirty="0"/>
              <a:t>Precision medicine</a:t>
            </a:r>
          </a:p>
          <a:p>
            <a:pPr lvl="1">
              <a:lnSpc>
                <a:spcPct val="100000"/>
              </a:lnSpc>
            </a:pPr>
            <a:r>
              <a:rPr lang="en-GB" dirty="0"/>
              <a:t>Understanding microbial diversity of an environment</a:t>
            </a:r>
          </a:p>
          <a:p>
            <a:pPr lvl="1">
              <a:lnSpc>
                <a:spcPct val="100000"/>
              </a:lnSpc>
            </a:pPr>
            <a:r>
              <a:rPr lang="en-GB" dirty="0"/>
              <a:t>Discovering early warnings of communicable diseases</a:t>
            </a:r>
          </a:p>
        </p:txBody>
      </p:sp>
    </p:spTree>
    <p:extLst>
      <p:ext uri="{BB962C8B-B14F-4D97-AF65-F5344CB8AC3E}">
        <p14:creationId xmlns:p14="http://schemas.microsoft.com/office/powerpoint/2010/main" val="1976831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9B8EB0F-04ED-914C-89EF-C40EBCB9FFD8}"/>
              </a:ext>
            </a:extLst>
          </p:cNvPr>
          <p:cNvSpPr/>
          <p:nvPr/>
        </p:nvSpPr>
        <p:spPr>
          <a:xfrm>
            <a:off x="172969" y="978194"/>
            <a:ext cx="8831242" cy="1886030"/>
          </a:xfrm>
          <a:prstGeom prst="roundRect">
            <a:avLst>
              <a:gd name="adj" fmla="val 8111"/>
            </a:avLst>
          </a:prstGeom>
          <a:solidFill>
            <a:schemeClr val="accent4">
              <a:lumMod val="20000"/>
              <a:lumOff val="80000"/>
            </a:schemeClr>
          </a:solidFill>
          <a:ln w="3810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Sequencing</a:t>
            </a:r>
          </a:p>
          <a:p>
            <a:pPr marL="285750" marR="0" lvl="0" indent="-285750" algn="l" defTabSz="914400" rtl="0" eaLnBrk="1" fontAlgn="auto" latinLnBrk="0" hangingPunct="1">
              <a:lnSpc>
                <a:spcPct val="150000"/>
              </a:lnSpc>
              <a:spcBef>
                <a:spcPts val="0"/>
              </a:spcBef>
              <a:spcAft>
                <a:spcPts val="10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Extracts the genomic information of all organisms in a sample into digital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sequencing machine generates randomly sampled, inexact fragments of genomic information, called reads</a:t>
            </a:r>
          </a:p>
        </p:txBody>
      </p:sp>
      <p:sp>
        <p:nvSpPr>
          <p:cNvPr id="2" name="Title 1">
            <a:extLst>
              <a:ext uri="{FF2B5EF4-FFF2-40B4-BE49-F238E27FC236}">
                <a16:creationId xmlns:a16="http://schemas.microsoft.com/office/drawing/2014/main" id="{233C4348-29FF-AC48-AB66-2D476DF9EAAF}"/>
              </a:ext>
            </a:extLst>
          </p:cNvPr>
          <p:cNvSpPr>
            <a:spLocks noGrp="1"/>
          </p:cNvSpPr>
          <p:nvPr>
            <p:ph type="title"/>
          </p:nvPr>
        </p:nvSpPr>
        <p:spPr/>
        <p:txBody>
          <a:bodyPr/>
          <a:lstStyle/>
          <a:p>
            <a:r>
              <a:rPr lang="en-CH" dirty="0"/>
              <a:t>Key Steps of the Metagenomic Workflow</a:t>
            </a:r>
          </a:p>
        </p:txBody>
      </p:sp>
      <p:sp>
        <p:nvSpPr>
          <p:cNvPr id="7" name="Rounded Rectangle 6">
            <a:extLst>
              <a:ext uri="{FF2B5EF4-FFF2-40B4-BE49-F238E27FC236}">
                <a16:creationId xmlns:a16="http://schemas.microsoft.com/office/drawing/2014/main" id="{16668D30-F32D-2E43-A476-9E104B374EF6}"/>
              </a:ext>
            </a:extLst>
          </p:cNvPr>
          <p:cNvSpPr/>
          <p:nvPr/>
        </p:nvSpPr>
        <p:spPr>
          <a:xfrm>
            <a:off x="172969" y="3050762"/>
            <a:ext cx="8831242" cy="1319532"/>
          </a:xfrm>
          <a:prstGeom prst="roundRect">
            <a:avLst>
              <a:gd name="adj" fmla="val 8111"/>
            </a:avLst>
          </a:prstGeom>
          <a:solidFill>
            <a:schemeClr val="accent1">
              <a:lumMod val="20000"/>
              <a:lumOff val="80000"/>
            </a:schemeClr>
          </a:solidFill>
          <a:ln w="3810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Basecalling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Converts the raw sequencer data into sequences of characters (A, C, G, and T)</a:t>
            </a:r>
            <a:endParaRPr kumimoji="0" lang="en-CH"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099643F5-6FBC-2741-8033-A21C487488F7}"/>
              </a:ext>
            </a:extLst>
          </p:cNvPr>
          <p:cNvSpPr/>
          <p:nvPr/>
        </p:nvSpPr>
        <p:spPr>
          <a:xfrm>
            <a:off x="172969" y="4560274"/>
            <a:ext cx="8831242" cy="1611926"/>
          </a:xfrm>
          <a:prstGeom prst="roundRect">
            <a:avLst>
              <a:gd name="adj" fmla="val 8111"/>
            </a:avLst>
          </a:prstGeom>
          <a:solidFill>
            <a:schemeClr val="accent6">
              <a:lumMod val="20000"/>
              <a:lumOff val="80000"/>
            </a:schemeClr>
          </a:solidFill>
          <a:ln w="3810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Analysis</a:t>
            </a:r>
            <a:endParaRPr kumimoji="0" lang="en-CH"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Determines the species present/absent in the sample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Determines their relative abundances</a:t>
            </a:r>
            <a:endParaRPr kumimoji="0" lang="en-CH"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084020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13AB-0AE4-974B-94DB-E416C2DEC855}"/>
              </a:ext>
            </a:extLst>
          </p:cNvPr>
          <p:cNvSpPr>
            <a:spLocks noGrp="1"/>
          </p:cNvSpPr>
          <p:nvPr>
            <p:ph type="title"/>
          </p:nvPr>
        </p:nvSpPr>
        <p:spPr/>
        <p:txBody>
          <a:bodyPr/>
          <a:lstStyle/>
          <a:p>
            <a:r>
              <a:rPr lang="en-CH" dirty="0"/>
              <a:t>Why Accelerating the Analysis Step? </a:t>
            </a:r>
          </a:p>
        </p:txBody>
      </p:sp>
      <p:sp>
        <p:nvSpPr>
          <p:cNvPr id="3" name="Content Placeholder 2">
            <a:extLst>
              <a:ext uri="{FF2B5EF4-FFF2-40B4-BE49-F238E27FC236}">
                <a16:creationId xmlns:a16="http://schemas.microsoft.com/office/drawing/2014/main" id="{768D5062-CF27-9545-9004-840284ED32F8}"/>
              </a:ext>
            </a:extLst>
          </p:cNvPr>
          <p:cNvSpPr>
            <a:spLocks noGrp="1"/>
          </p:cNvSpPr>
          <p:nvPr>
            <p:ph idx="1"/>
          </p:nvPr>
        </p:nvSpPr>
        <p:spPr/>
        <p:txBody>
          <a:bodyPr/>
          <a:lstStyle/>
          <a:p>
            <a:pPr marL="0" indent="0" algn="ctr">
              <a:buNone/>
            </a:pPr>
            <a:r>
              <a:rPr lang="en-GB" sz="2500" i="1" dirty="0"/>
              <a:t>Metagenomic analysis is typically performed </a:t>
            </a:r>
          </a:p>
          <a:p>
            <a:pPr marL="0" indent="0" algn="ctr">
              <a:buNone/>
            </a:pPr>
            <a:r>
              <a:rPr lang="en-GB" sz="2500" i="1" dirty="0">
                <a:solidFill>
                  <a:srgbClr val="C00000"/>
                </a:solidFill>
              </a:rPr>
              <a:t>much more frequently </a:t>
            </a:r>
            <a:r>
              <a:rPr lang="en-GB" sz="2500" i="1" dirty="0"/>
              <a:t>compared to the other two steps</a:t>
            </a:r>
          </a:p>
          <a:p>
            <a:pPr marL="0" indent="0" algn="ctr">
              <a:buNone/>
            </a:pPr>
            <a:endParaRPr lang="en-GB" sz="2500" i="1" dirty="0"/>
          </a:p>
          <a:p>
            <a:pPr marL="0" indent="0" algn="ctr">
              <a:buNone/>
            </a:pPr>
            <a:endParaRPr lang="en-GB" sz="2500" i="1" dirty="0"/>
          </a:p>
          <a:p>
            <a:pPr marL="0" indent="0" algn="ctr">
              <a:buNone/>
            </a:pPr>
            <a:r>
              <a:rPr lang="en-GB" sz="2500" i="1" dirty="0"/>
              <a:t>Even for one round of analysis, </a:t>
            </a:r>
          </a:p>
          <a:p>
            <a:pPr marL="0" indent="0" algn="ctr">
              <a:buNone/>
            </a:pPr>
            <a:r>
              <a:rPr lang="en-GB" sz="2500" i="1" dirty="0"/>
              <a:t>the analysis step bottlenecks </a:t>
            </a:r>
          </a:p>
          <a:p>
            <a:pPr marL="0" indent="0" algn="ctr">
              <a:buNone/>
            </a:pPr>
            <a:r>
              <a:rPr lang="en-GB" sz="2500" i="1" dirty="0"/>
              <a:t>the </a:t>
            </a:r>
            <a:r>
              <a:rPr lang="en-GB" sz="2500" i="1" dirty="0">
                <a:solidFill>
                  <a:srgbClr val="C00000"/>
                </a:solidFill>
              </a:rPr>
              <a:t>end-to-end performance </a:t>
            </a:r>
            <a:r>
              <a:rPr lang="en-GB" sz="2500" i="1" dirty="0"/>
              <a:t>and </a:t>
            </a:r>
            <a:r>
              <a:rPr lang="en-GB" sz="2500" i="1" dirty="0">
                <a:solidFill>
                  <a:srgbClr val="C00000"/>
                </a:solidFill>
              </a:rPr>
              <a:t>energy efficiency</a:t>
            </a:r>
          </a:p>
          <a:p>
            <a:pPr marL="0" indent="0" algn="ctr">
              <a:buNone/>
            </a:pPr>
            <a:endParaRPr lang="en-GB" sz="2500" i="1" dirty="0"/>
          </a:p>
          <a:p>
            <a:pPr marL="0" indent="0" algn="ctr">
              <a:buNone/>
            </a:pPr>
            <a:endParaRPr lang="en-GB" sz="2500" i="1" dirty="0"/>
          </a:p>
          <a:p>
            <a:pPr marL="0" indent="0" algn="ctr">
              <a:buNone/>
            </a:pPr>
            <a:r>
              <a:rPr lang="en-GB" sz="2500" i="1" dirty="0"/>
              <a:t>Due to rapid advancements in sequencing technologies, </a:t>
            </a:r>
          </a:p>
          <a:p>
            <a:pPr marL="0" indent="0" algn="ctr">
              <a:buNone/>
            </a:pPr>
            <a:r>
              <a:rPr lang="en-GB" sz="2500" i="1" dirty="0">
                <a:solidFill>
                  <a:srgbClr val="C00000"/>
                </a:solidFill>
              </a:rPr>
              <a:t>the gap between sequencing and analysis is widening</a:t>
            </a:r>
            <a:endParaRPr lang="en-CH" sz="2500" i="1" dirty="0">
              <a:solidFill>
                <a:srgbClr val="C00000"/>
              </a:solidFill>
            </a:endParaRPr>
          </a:p>
        </p:txBody>
      </p:sp>
    </p:spTree>
    <p:extLst>
      <p:ext uri="{BB962C8B-B14F-4D97-AF65-F5344CB8AC3E}">
        <p14:creationId xmlns:p14="http://schemas.microsoft.com/office/powerpoint/2010/main" val="2301866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9F1D-7D81-7F49-9965-98F0A6A945E4}"/>
              </a:ext>
            </a:extLst>
          </p:cNvPr>
          <p:cNvSpPr>
            <a:spLocks noGrp="1"/>
          </p:cNvSpPr>
          <p:nvPr>
            <p:ph type="title"/>
          </p:nvPr>
        </p:nvSpPr>
        <p:spPr/>
        <p:txBody>
          <a:bodyPr/>
          <a:lstStyle/>
          <a:p>
            <a:r>
              <a:rPr lang="en-CH" dirty="0"/>
              <a:t>Executive Summary</a:t>
            </a:r>
          </a:p>
        </p:txBody>
      </p:sp>
      <p:sp>
        <p:nvSpPr>
          <p:cNvPr id="3" name="Content Placeholder 2">
            <a:extLst>
              <a:ext uri="{FF2B5EF4-FFF2-40B4-BE49-F238E27FC236}">
                <a16:creationId xmlns:a16="http://schemas.microsoft.com/office/drawing/2014/main" id="{92954E4A-3250-EF47-8C82-506486DEFD74}"/>
              </a:ext>
            </a:extLst>
          </p:cNvPr>
          <p:cNvSpPr>
            <a:spLocks noGrp="1"/>
          </p:cNvSpPr>
          <p:nvPr>
            <p:ph idx="1"/>
          </p:nvPr>
        </p:nvSpPr>
        <p:spPr>
          <a:xfrm>
            <a:off x="189560" y="782567"/>
            <a:ext cx="8798061" cy="5377521"/>
          </a:xfrm>
        </p:spPr>
        <p:txBody>
          <a:bodyPr/>
          <a:lstStyle/>
          <a:p>
            <a:pPr>
              <a:lnSpc>
                <a:spcPct val="100000"/>
              </a:lnSpc>
            </a:pPr>
            <a:r>
              <a:rPr lang="en-GB" sz="2000" b="1" u="sng" dirty="0">
                <a:solidFill>
                  <a:srgbClr val="C00000"/>
                </a:solidFill>
              </a:rPr>
              <a:t>Problem</a:t>
            </a:r>
            <a:r>
              <a:rPr lang="en-GB" sz="2000" dirty="0">
                <a:solidFill>
                  <a:srgbClr val="C00000"/>
                </a:solidFill>
              </a:rPr>
              <a:t>: Metagenomic analysis suffers from significant storage I/O data movement overhead due to accessing large amounts of low-reuse data</a:t>
            </a:r>
          </a:p>
          <a:p>
            <a:pPr>
              <a:lnSpc>
                <a:spcPct val="100000"/>
              </a:lnSpc>
            </a:pPr>
            <a:r>
              <a:rPr lang="en-GB" sz="2000" b="1" u="sng" dirty="0">
                <a:solidFill>
                  <a:srgbClr val="AE8207"/>
                </a:solidFill>
              </a:rPr>
              <a:t>Goal</a:t>
            </a:r>
            <a:r>
              <a:rPr lang="en-GB" sz="2000" b="1" dirty="0">
                <a:solidFill>
                  <a:srgbClr val="AE8207"/>
                </a:solidFill>
              </a:rPr>
              <a:t>: </a:t>
            </a:r>
            <a:r>
              <a:rPr lang="en-GB" sz="2000" dirty="0">
                <a:solidFill>
                  <a:srgbClr val="AE8207"/>
                </a:solidFill>
              </a:rPr>
              <a:t>Improve the performance of metagenomic analysis by reducing data movement overhead right from the storage system, in a cost-effective manner</a:t>
            </a:r>
          </a:p>
          <a:p>
            <a:pPr>
              <a:lnSpc>
                <a:spcPct val="100000"/>
              </a:lnSpc>
            </a:pPr>
            <a:r>
              <a:rPr lang="en-GB" sz="2000" b="1" u="sng" dirty="0">
                <a:solidFill>
                  <a:schemeClr val="accent2"/>
                </a:solidFill>
              </a:rPr>
              <a:t>Challenge</a:t>
            </a:r>
            <a:r>
              <a:rPr lang="en-GB" sz="2000" dirty="0">
                <a:solidFill>
                  <a:schemeClr val="accent2"/>
                </a:solidFill>
              </a:rPr>
              <a:t>:</a:t>
            </a:r>
            <a:r>
              <a:rPr lang="en-GB" sz="2000" b="1" dirty="0">
                <a:solidFill>
                  <a:schemeClr val="accent2"/>
                </a:solidFill>
              </a:rPr>
              <a:t> </a:t>
            </a:r>
            <a:r>
              <a:rPr lang="en-GB" sz="2000" dirty="0">
                <a:solidFill>
                  <a:schemeClr val="accent2"/>
                </a:solidFill>
              </a:rPr>
              <a:t>While in-storage processing can be a promising direction, none of the existing approaches can be effectively implemented inside the storage system due to the limited resources available in storage devices</a:t>
            </a:r>
          </a:p>
          <a:p>
            <a:pPr>
              <a:lnSpc>
                <a:spcPct val="100000"/>
              </a:lnSpc>
            </a:pPr>
            <a:r>
              <a:rPr lang="en-GB" sz="2000" b="1" u="sng" dirty="0">
                <a:solidFill>
                  <a:srgbClr val="548235"/>
                </a:solidFill>
              </a:rPr>
              <a:t>Idea</a:t>
            </a:r>
            <a:r>
              <a:rPr lang="en-GB" sz="2000" b="1" dirty="0">
                <a:solidFill>
                  <a:srgbClr val="548235"/>
                </a:solidFill>
              </a:rPr>
              <a:t>: </a:t>
            </a:r>
            <a:r>
              <a:rPr lang="en-GB" sz="2000" dirty="0">
                <a:solidFill>
                  <a:srgbClr val="548235"/>
                </a:solidFill>
              </a:rPr>
              <a:t>Enable cooperative ISP for metagenomics, where we do not merely focus on the storage system and, instead, capitalize on the strengths of processing both inside and outside the storage system via a synergistic design</a:t>
            </a:r>
          </a:p>
          <a:p>
            <a:pPr>
              <a:lnSpc>
                <a:spcPct val="80000"/>
              </a:lnSpc>
            </a:pPr>
            <a:r>
              <a:rPr lang="en-GB" sz="2000" b="1" u="sng" dirty="0" err="1">
                <a:solidFill>
                  <a:srgbClr val="1982C3"/>
                </a:solidFill>
              </a:rPr>
              <a:t>MegIS</a:t>
            </a:r>
            <a:r>
              <a:rPr lang="en-GB" sz="2000" b="1" dirty="0">
                <a:solidFill>
                  <a:srgbClr val="1982C3"/>
                </a:solidFill>
              </a:rPr>
              <a:t>:  </a:t>
            </a:r>
            <a:r>
              <a:rPr lang="en-GB" sz="2000" i="1" dirty="0">
                <a:solidFill>
                  <a:srgbClr val="1982C3"/>
                </a:solidFill>
              </a:rPr>
              <a:t>The first in-storage processing system tailored for metagenomic analysis</a:t>
            </a:r>
          </a:p>
          <a:p>
            <a:pPr lvl="1">
              <a:lnSpc>
                <a:spcPct val="80000"/>
              </a:lnSpc>
            </a:pPr>
            <a:r>
              <a:rPr lang="en-GB" sz="2000" dirty="0">
                <a:solidFill>
                  <a:srgbClr val="1982C3"/>
                </a:solidFill>
              </a:rPr>
              <a:t>Leverages and orchestrates processing inside and outside the storage system</a:t>
            </a:r>
          </a:p>
          <a:p>
            <a:pPr lvl="1">
              <a:lnSpc>
                <a:spcPct val="80000"/>
              </a:lnSpc>
            </a:pPr>
            <a:r>
              <a:rPr lang="en-GB" sz="2000" dirty="0">
                <a:solidFill>
                  <a:srgbClr val="1982C3"/>
                </a:solidFill>
              </a:rPr>
              <a:t>1) Task partitioning, 2) Data/computation flow coordination, 3) Storage-aware algorithms, 4) Lightweight in-storage accelerators, and 5) Data mapping</a:t>
            </a:r>
          </a:p>
          <a:p>
            <a:pPr>
              <a:lnSpc>
                <a:spcPct val="100000"/>
              </a:lnSpc>
            </a:pPr>
            <a:r>
              <a:rPr lang="en-GB" sz="2000" b="1" u="sng" dirty="0">
                <a:solidFill>
                  <a:srgbClr val="8237B9"/>
                </a:solidFill>
              </a:rPr>
              <a:t>Results</a:t>
            </a:r>
            <a:r>
              <a:rPr lang="en-GB" sz="2000" b="1" dirty="0">
                <a:solidFill>
                  <a:srgbClr val="8237B9"/>
                </a:solidFill>
              </a:rPr>
              <a:t>: </a:t>
            </a:r>
            <a:r>
              <a:rPr lang="en-GB" sz="2000" dirty="0">
                <a:solidFill>
                  <a:srgbClr val="8237B9"/>
                </a:solidFill>
              </a:rPr>
              <a:t>Significant speedup (1.5x – 100.2x) and energy reduction (1.9x – 25.7x)  with high accuracy and at low cost</a:t>
            </a:r>
          </a:p>
          <a:p>
            <a:pPr>
              <a:lnSpc>
                <a:spcPct val="100000"/>
              </a:lnSpc>
            </a:pPr>
            <a:endParaRPr lang="en-GB" sz="2000" dirty="0">
              <a:solidFill>
                <a:schemeClr val="accent2">
                  <a:lumMod val="75000"/>
                </a:schemeClr>
              </a:solidFill>
            </a:endParaRPr>
          </a:p>
          <a:p>
            <a:pPr>
              <a:lnSpc>
                <a:spcPct val="100000"/>
              </a:lnSpc>
            </a:pPr>
            <a:endParaRPr lang="en-GB" sz="2000" dirty="0">
              <a:solidFill>
                <a:schemeClr val="accent2">
                  <a:lumMod val="75000"/>
                </a:schemeClr>
              </a:solidFill>
            </a:endParaRPr>
          </a:p>
        </p:txBody>
      </p:sp>
    </p:spTree>
    <p:extLst>
      <p:ext uri="{BB962C8B-B14F-4D97-AF65-F5344CB8AC3E}">
        <p14:creationId xmlns:p14="http://schemas.microsoft.com/office/powerpoint/2010/main" val="244596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a:t>
            </a:r>
          </a:p>
        </p:txBody>
      </p:sp>
      <p:sp>
        <p:nvSpPr>
          <p:cNvPr id="3" name="Content Placeholder 2">
            <a:extLst>
              <a:ext uri="{FF2B5EF4-FFF2-40B4-BE49-F238E27FC236}">
                <a16:creationId xmlns:a16="http://schemas.microsoft.com/office/drawing/2014/main" id="{077D571C-7F1B-DA49-A585-AADD1EF8423A}"/>
              </a:ext>
            </a:extLst>
          </p:cNvPr>
          <p:cNvSpPr>
            <a:spLocks noGrp="1"/>
          </p:cNvSpPr>
          <p:nvPr>
            <p:ph idx="1"/>
          </p:nvPr>
        </p:nvSpPr>
        <p:spPr/>
        <p:txBody>
          <a:bodyPr/>
          <a:lstStyle/>
          <a:p>
            <a:pPr marL="0" indent="0">
              <a:buNone/>
            </a:pPr>
            <a:r>
              <a:rPr lang="en-CH" dirty="0"/>
              <a:t>The </a:t>
            </a:r>
            <a:r>
              <a:rPr lang="en-CH" i="1" dirty="0"/>
              <a:t>first</a:t>
            </a:r>
            <a:r>
              <a:rPr lang="en-CH" dirty="0"/>
              <a:t> ISP system for end-to-end metagenomic analysis </a:t>
            </a:r>
          </a:p>
          <a:p>
            <a:pPr lvl="1">
              <a:lnSpc>
                <a:spcPct val="150000"/>
              </a:lnSpc>
            </a:pPr>
            <a:r>
              <a:rPr lang="en-CH" dirty="0"/>
              <a:t>Cooperative ISP</a:t>
            </a:r>
          </a:p>
          <a:p>
            <a:pPr lvl="1">
              <a:lnSpc>
                <a:spcPct val="150000"/>
              </a:lnSpc>
            </a:pPr>
            <a:r>
              <a:rPr lang="en-CH" dirty="0"/>
              <a:t>Enables </a:t>
            </a:r>
            <a:r>
              <a:rPr lang="en-GB" dirty="0"/>
              <a:t>an efficient pipeline between the host and the storage</a:t>
            </a:r>
          </a:p>
          <a:p>
            <a:pPr lvl="1">
              <a:lnSpc>
                <a:spcPct val="150000"/>
              </a:lnSpc>
            </a:pPr>
            <a:r>
              <a:rPr lang="en-GB" dirty="0"/>
              <a:t>Maximally leverage and orchestrate their capabilities</a:t>
            </a:r>
            <a:endParaRPr lang="en-CH" dirty="0"/>
          </a:p>
        </p:txBody>
      </p:sp>
      <p:sp>
        <p:nvSpPr>
          <p:cNvPr id="4" name="Rounded Rectangle 3">
            <a:extLst>
              <a:ext uri="{FF2B5EF4-FFF2-40B4-BE49-F238E27FC236}">
                <a16:creationId xmlns:a16="http://schemas.microsoft.com/office/drawing/2014/main" id="{F172ED1E-70A8-244D-9F39-8791FF8747CC}"/>
              </a:ext>
            </a:extLst>
          </p:cNvPr>
          <p:cNvSpPr/>
          <p:nvPr/>
        </p:nvSpPr>
        <p:spPr>
          <a:xfrm>
            <a:off x="2944633" y="3742401"/>
            <a:ext cx="5048685" cy="2178624"/>
          </a:xfrm>
          <a:prstGeom prst="roundRect">
            <a:avLst>
              <a:gd name="adj" fmla="val 6954"/>
            </a:avLst>
          </a:prstGeom>
          <a:solidFill>
            <a:schemeClr val="accent6">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 name="Straight Connector 4">
            <a:extLst>
              <a:ext uri="{FF2B5EF4-FFF2-40B4-BE49-F238E27FC236}">
                <a16:creationId xmlns:a16="http://schemas.microsoft.com/office/drawing/2014/main" id="{11932320-7D39-034C-A0EF-95D053224E5A}"/>
              </a:ext>
            </a:extLst>
          </p:cNvPr>
          <p:cNvCxnSpPr>
            <a:cxnSpLocks/>
          </p:cNvCxnSpPr>
          <p:nvPr/>
        </p:nvCxnSpPr>
        <p:spPr>
          <a:xfrm>
            <a:off x="6271536" y="4575673"/>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F48C90-E4B0-8441-923E-FE80E60F9EB3}"/>
              </a:ext>
            </a:extLst>
          </p:cNvPr>
          <p:cNvSpPr/>
          <p:nvPr/>
        </p:nvSpPr>
        <p:spPr bwMode="auto">
          <a:xfrm>
            <a:off x="6732786" y="3831416"/>
            <a:ext cx="1197472" cy="2008895"/>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ectangle 6">
            <a:extLst>
              <a:ext uri="{FF2B5EF4-FFF2-40B4-BE49-F238E27FC236}">
                <a16:creationId xmlns:a16="http://schemas.microsoft.com/office/drawing/2014/main" id="{DED01109-7849-0146-98E5-DB668688448B}"/>
              </a:ext>
            </a:extLst>
          </p:cNvPr>
          <p:cNvSpPr/>
          <p:nvPr/>
        </p:nvSpPr>
        <p:spPr bwMode="auto">
          <a:xfrm>
            <a:off x="3234502" y="3794691"/>
            <a:ext cx="3376294" cy="1579208"/>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F347AB6C-06CE-E745-B550-4A360AB6B387}"/>
              </a:ext>
            </a:extLst>
          </p:cNvPr>
          <p:cNvSpPr txBox="1"/>
          <p:nvPr/>
        </p:nvSpPr>
        <p:spPr>
          <a:xfrm rot="16200000">
            <a:off x="1975394" y="4589626"/>
            <a:ext cx="2531496" cy="484172"/>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D3586721-673D-2945-9FA1-CE1461DBAA88}"/>
              </a:ext>
            </a:extLst>
          </p:cNvPr>
          <p:cNvSpPr/>
          <p:nvPr/>
        </p:nvSpPr>
        <p:spPr>
          <a:xfrm>
            <a:off x="1628770" y="3934402"/>
            <a:ext cx="2412534" cy="313932"/>
          </a:xfrm>
          <a:prstGeom prst="rect">
            <a:avLst/>
          </a:prstGeom>
          <a:noFill/>
        </p:spPr>
        <p:txBody>
          <a:bodyPr wrap="square" anchor="ctr">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❶ Start</a:t>
            </a:r>
            <a:endParaRPr kumimoji="0" lang="ko-KR" altLang="en-US"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0" name="Rectangle 9">
            <a:extLst>
              <a:ext uri="{FF2B5EF4-FFF2-40B4-BE49-F238E27FC236}">
                <a16:creationId xmlns:a16="http://schemas.microsoft.com/office/drawing/2014/main" id="{668C7E1C-11C9-774C-8EFC-96896952BD77}"/>
              </a:ext>
            </a:extLst>
          </p:cNvPr>
          <p:cNvSpPr/>
          <p:nvPr/>
        </p:nvSpPr>
        <p:spPr>
          <a:xfrm>
            <a:off x="6564616" y="4622337"/>
            <a:ext cx="1511400"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glow rad="63500">
                    <a:prstClr val="white"/>
                  </a:glow>
                </a:effectLst>
                <a:uLnTx/>
                <a:uFillTx/>
                <a:latin typeface="Cambria" panose="02040503050406030204" pitchFamily="18" charset="0"/>
                <a:ea typeface="+mn-ea"/>
                <a:cs typeface="+mn-cs"/>
              </a:rPr>
              <a:t>❷ Prepare</a:t>
            </a:r>
            <a:endParaRPr kumimoji="0" lang="ko-KR" altLang="en-US" sz="1600" b="1" i="1" u="none" strike="noStrike" kern="1200" cap="none" spc="0" normalizeH="0" baseline="0" noProof="0" dirty="0">
              <a:ln>
                <a:noFill/>
              </a:ln>
              <a:solidFill>
                <a:srgbClr val="70AD47">
                  <a:lumMod val="50000"/>
                </a:srgbClr>
              </a:solidFill>
              <a:effectLst>
                <a:glow rad="63500">
                  <a:prstClr val="white"/>
                </a:glow>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1" name="Rectangle 10">
            <a:extLst>
              <a:ext uri="{FF2B5EF4-FFF2-40B4-BE49-F238E27FC236}">
                <a16:creationId xmlns:a16="http://schemas.microsoft.com/office/drawing/2014/main" id="{1A664AA7-EFDF-8849-A5D4-7B09F6CF9268}"/>
              </a:ext>
            </a:extLst>
          </p:cNvPr>
          <p:cNvSpPr/>
          <p:nvPr/>
        </p:nvSpPr>
        <p:spPr>
          <a:xfrm>
            <a:off x="6810527" y="4119613"/>
            <a:ext cx="1041991" cy="47846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Metadata</a:t>
            </a:r>
          </a:p>
        </p:txBody>
      </p:sp>
      <p:sp>
        <p:nvSpPr>
          <p:cNvPr id="12" name="Rectangle 11">
            <a:extLst>
              <a:ext uri="{FF2B5EF4-FFF2-40B4-BE49-F238E27FC236}">
                <a16:creationId xmlns:a16="http://schemas.microsoft.com/office/drawing/2014/main" id="{FE5B478D-4BC8-4947-86A9-C1494FB80627}"/>
              </a:ext>
            </a:extLst>
          </p:cNvPr>
          <p:cNvSpPr/>
          <p:nvPr/>
        </p:nvSpPr>
        <p:spPr>
          <a:xfrm>
            <a:off x="6810527" y="5023784"/>
            <a:ext cx="1041991" cy="478465"/>
          </a:xfrm>
          <a:prstGeom prst="rect">
            <a:avLst/>
          </a:prstGeom>
          <a:solidFill>
            <a:srgbClr val="BBE1CA"/>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MegIS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Metadata</a:t>
            </a:r>
          </a:p>
        </p:txBody>
      </p:sp>
      <p:sp>
        <p:nvSpPr>
          <p:cNvPr id="13" name="Rectangle 12">
            <a:extLst>
              <a:ext uri="{FF2B5EF4-FFF2-40B4-BE49-F238E27FC236}">
                <a16:creationId xmlns:a16="http://schemas.microsoft.com/office/drawing/2014/main" id="{A52B7186-650B-0145-8FA1-D9F1CA5A0426}"/>
              </a:ext>
            </a:extLst>
          </p:cNvPr>
          <p:cNvSpPr/>
          <p:nvPr/>
        </p:nvSpPr>
        <p:spPr>
          <a:xfrm>
            <a:off x="1628770" y="4533244"/>
            <a:ext cx="1472810" cy="757130"/>
          </a:xfrm>
          <a:prstGeom prst="rect">
            <a:avLst/>
          </a:prstGeom>
          <a:noFill/>
        </p:spPr>
        <p:txBody>
          <a:bodyPr wrap="square" anchor="ctr">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❹ Send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Processed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Queries</a:t>
            </a:r>
          </a:p>
        </p:txBody>
      </p:sp>
      <p:sp>
        <p:nvSpPr>
          <p:cNvPr id="14" name="직사각형 363">
            <a:extLst>
              <a:ext uri="{FF2B5EF4-FFF2-40B4-BE49-F238E27FC236}">
                <a16:creationId xmlns:a16="http://schemas.microsoft.com/office/drawing/2014/main" id="{18DE05DD-3975-C246-98D0-5C3A4B20E20F}"/>
              </a:ext>
            </a:extLst>
          </p:cNvPr>
          <p:cNvSpPr/>
          <p:nvPr/>
        </p:nvSpPr>
        <p:spPr>
          <a:xfrm>
            <a:off x="4754001" y="5383821"/>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Light" panose="020F0302020204030204"/>
                <a:ea typeface="맑은 고딕" panose="020B0503020000020004" pitchFamily="34" charset="-127"/>
                <a:cs typeface="Arial" panose="020B0604020202020204" pitchFamily="34" charset="0"/>
              </a:rPr>
              <a:t>⋯</a:t>
            </a:r>
            <a:endParaRPr kumimoji="0" lang="ko-KR" altLang="en-US" sz="1800" b="1" i="0" u="none" strike="noStrike" kern="1200" cap="none" spc="0" normalizeH="0" baseline="0" noProof="0" dirty="0">
              <a:ln>
                <a:noFill/>
              </a:ln>
              <a:solidFill>
                <a:prstClr val="black"/>
              </a:solidFill>
              <a:effectLst/>
              <a:uLnTx/>
              <a:uFillTx/>
              <a:latin typeface="Calibri Light" panose="020F0302020204030204"/>
              <a:ea typeface="맑은 고딕" panose="020B0503020000020004" pitchFamily="34" charset="-127"/>
              <a:cs typeface="Arial" panose="020B0604020202020204" pitchFamily="34" charset="0"/>
            </a:endParaRPr>
          </a:p>
        </p:txBody>
      </p:sp>
      <p:cxnSp>
        <p:nvCxnSpPr>
          <p:cNvPr id="15" name="Straight Connector 14">
            <a:extLst>
              <a:ext uri="{FF2B5EF4-FFF2-40B4-BE49-F238E27FC236}">
                <a16:creationId xmlns:a16="http://schemas.microsoft.com/office/drawing/2014/main" id="{D89F4854-4F77-5C4C-A592-9F8889A46049}"/>
              </a:ext>
            </a:extLst>
          </p:cNvPr>
          <p:cNvCxnSpPr>
            <a:cxnSpLocks/>
          </p:cNvCxnSpPr>
          <p:nvPr/>
        </p:nvCxnSpPr>
        <p:spPr>
          <a:xfrm>
            <a:off x="6086190" y="4600649"/>
            <a:ext cx="0" cy="10260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31B342-7038-684C-9FA3-84005DACD2EF}"/>
              </a:ext>
            </a:extLst>
          </p:cNvPr>
          <p:cNvCxnSpPr>
            <a:cxnSpLocks/>
          </p:cNvCxnSpPr>
          <p:nvPr/>
        </p:nvCxnSpPr>
        <p:spPr>
          <a:xfrm>
            <a:off x="3512301" y="4532153"/>
            <a:ext cx="0" cy="11308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직사각형 78">
            <a:extLst>
              <a:ext uri="{FF2B5EF4-FFF2-40B4-BE49-F238E27FC236}">
                <a16:creationId xmlns:a16="http://schemas.microsoft.com/office/drawing/2014/main" id="{AB454074-4739-F24F-969B-32422EC86496}"/>
              </a:ext>
            </a:extLst>
          </p:cNvPr>
          <p:cNvSpPr/>
          <p:nvPr/>
        </p:nvSpPr>
        <p:spPr>
          <a:xfrm>
            <a:off x="3764084" y="390846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8" name="직사각형 78">
            <a:extLst>
              <a:ext uri="{FF2B5EF4-FFF2-40B4-BE49-F238E27FC236}">
                <a16:creationId xmlns:a16="http://schemas.microsoft.com/office/drawing/2014/main" id="{09A504DA-1B82-5D43-9EC6-2C29BE8CC19D}"/>
              </a:ext>
            </a:extLst>
          </p:cNvPr>
          <p:cNvSpPr/>
          <p:nvPr/>
        </p:nvSpPr>
        <p:spPr>
          <a:xfrm>
            <a:off x="3312852" y="4867701"/>
            <a:ext cx="847713"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Cntrl</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9" name="직사각형 78">
            <a:extLst>
              <a:ext uri="{FF2B5EF4-FFF2-40B4-BE49-F238E27FC236}">
                <a16:creationId xmlns:a16="http://schemas.microsoft.com/office/drawing/2014/main" id="{6327E078-DA1A-4540-A44C-252EF1E1DBAF}"/>
              </a:ext>
            </a:extLst>
          </p:cNvPr>
          <p:cNvSpPr/>
          <p:nvPr/>
        </p:nvSpPr>
        <p:spPr>
          <a:xfrm>
            <a:off x="3313541" y="4538881"/>
            <a:ext cx="847713" cy="241181"/>
          </a:xfrm>
          <a:prstGeom prst="rect">
            <a:avLst/>
          </a:prstGeom>
          <a:solidFill>
            <a:srgbClr val="BBE1CA"/>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rPr>
              <a:t>ACC</a:t>
            </a:r>
            <a:endParaRPr kumimoji="0" lang="ko-KR" altLang="en-US"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0" name="Right Arrow 270">
            <a:extLst>
              <a:ext uri="{FF2B5EF4-FFF2-40B4-BE49-F238E27FC236}">
                <a16:creationId xmlns:a16="http://schemas.microsoft.com/office/drawing/2014/main" id="{DE6EB77C-1AEE-864C-853B-649D21C94D64}"/>
              </a:ext>
            </a:extLst>
          </p:cNvPr>
          <p:cNvSpPr/>
          <p:nvPr/>
        </p:nvSpPr>
        <p:spPr>
          <a:xfrm>
            <a:off x="1694660" y="3742401"/>
            <a:ext cx="1247757" cy="160192"/>
          </a:xfrm>
          <a:prstGeom prst="rightArrow">
            <a:avLst>
              <a:gd name="adj1" fmla="val 23159"/>
              <a:gd name="adj2" fmla="val 10142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Arrow 270">
            <a:extLst>
              <a:ext uri="{FF2B5EF4-FFF2-40B4-BE49-F238E27FC236}">
                <a16:creationId xmlns:a16="http://schemas.microsoft.com/office/drawing/2014/main" id="{5D47A8A0-AB31-1E44-B95D-35D5DAABB0AF}"/>
              </a:ext>
            </a:extLst>
          </p:cNvPr>
          <p:cNvSpPr/>
          <p:nvPr/>
        </p:nvSpPr>
        <p:spPr>
          <a:xfrm rot="16200000">
            <a:off x="6122548" y="5192256"/>
            <a:ext cx="391926" cy="192341"/>
          </a:xfrm>
          <a:prstGeom prst="rightArrow">
            <a:avLst>
              <a:gd name="adj1" fmla="val 23159"/>
              <a:gd name="adj2" fmla="val 10142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직사각형 78">
            <a:extLst>
              <a:ext uri="{FF2B5EF4-FFF2-40B4-BE49-F238E27FC236}">
                <a16:creationId xmlns:a16="http://schemas.microsoft.com/office/drawing/2014/main" id="{4119C747-33ED-5A41-B96F-21AB4EB0AF1B}"/>
              </a:ext>
            </a:extLst>
          </p:cNvPr>
          <p:cNvSpPr/>
          <p:nvPr/>
        </p:nvSpPr>
        <p:spPr>
          <a:xfrm>
            <a:off x="5701064" y="4847643"/>
            <a:ext cx="847713"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Cntrl</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3" name="직사각형 78">
            <a:extLst>
              <a:ext uri="{FF2B5EF4-FFF2-40B4-BE49-F238E27FC236}">
                <a16:creationId xmlns:a16="http://schemas.microsoft.com/office/drawing/2014/main" id="{D4B11286-7E56-FE44-85C4-21545E1894B9}"/>
              </a:ext>
            </a:extLst>
          </p:cNvPr>
          <p:cNvSpPr/>
          <p:nvPr/>
        </p:nvSpPr>
        <p:spPr>
          <a:xfrm>
            <a:off x="5698317" y="4518211"/>
            <a:ext cx="847713" cy="241181"/>
          </a:xfrm>
          <a:prstGeom prst="rect">
            <a:avLst/>
          </a:prstGeom>
          <a:solidFill>
            <a:srgbClr val="BBE1CA"/>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rPr>
              <a:t>ACC</a:t>
            </a:r>
            <a:endParaRPr kumimoji="0" lang="ko-KR" altLang="en-US"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4" name="TextBox 23">
            <a:extLst>
              <a:ext uri="{FF2B5EF4-FFF2-40B4-BE49-F238E27FC236}">
                <a16:creationId xmlns:a16="http://schemas.microsoft.com/office/drawing/2014/main" id="{36D2A33C-C9B9-514D-8372-34EF33A807DE}"/>
              </a:ext>
            </a:extLst>
          </p:cNvPr>
          <p:cNvSpPr txBox="1"/>
          <p:nvPr/>
        </p:nvSpPr>
        <p:spPr>
          <a:xfrm>
            <a:off x="4798470" y="3805078"/>
            <a:ext cx="2692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Cntrl</a:t>
            </a:r>
          </a:p>
        </p:txBody>
      </p:sp>
      <p:sp>
        <p:nvSpPr>
          <p:cNvPr id="25" name="직사각형 78">
            <a:extLst>
              <a:ext uri="{FF2B5EF4-FFF2-40B4-BE49-F238E27FC236}">
                <a16:creationId xmlns:a16="http://schemas.microsoft.com/office/drawing/2014/main" id="{D72F535D-A0EC-7C4A-89BB-26825D4C8A1E}"/>
              </a:ext>
            </a:extLst>
          </p:cNvPr>
          <p:cNvSpPr/>
          <p:nvPr/>
        </p:nvSpPr>
        <p:spPr>
          <a:xfrm>
            <a:off x="3929441" y="3990115"/>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6" name="직사각형 78">
            <a:extLst>
              <a:ext uri="{FF2B5EF4-FFF2-40B4-BE49-F238E27FC236}">
                <a16:creationId xmlns:a16="http://schemas.microsoft.com/office/drawing/2014/main" id="{48D33B9D-61E6-EA48-860D-5CBFCF5DD512}"/>
              </a:ext>
            </a:extLst>
          </p:cNvPr>
          <p:cNvSpPr/>
          <p:nvPr/>
        </p:nvSpPr>
        <p:spPr>
          <a:xfrm>
            <a:off x="4031501" y="4088612"/>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Cores</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7" name="Rounded Rectangle 26">
            <a:extLst>
              <a:ext uri="{FF2B5EF4-FFF2-40B4-BE49-F238E27FC236}">
                <a16:creationId xmlns:a16="http://schemas.microsoft.com/office/drawing/2014/main" id="{3A41BE7C-4323-E846-B315-3713FEA52AF4}"/>
              </a:ext>
            </a:extLst>
          </p:cNvPr>
          <p:cNvSpPr/>
          <p:nvPr/>
        </p:nvSpPr>
        <p:spPr>
          <a:xfrm>
            <a:off x="3325037" y="3854553"/>
            <a:ext cx="797104" cy="553024"/>
          </a:xfrm>
          <a:prstGeom prst="roundRect">
            <a:avLst>
              <a:gd name="adj" fmla="val 16632"/>
            </a:avLst>
          </a:prstGeom>
          <a:solidFill>
            <a:srgbClr val="BBE1CA"/>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Arial" panose="020B0604020202020204" pitchFamily="34" charset="0"/>
              </a:rPr>
              <a:t>MegIS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Arial" panose="020B0604020202020204" pitchFamily="34" charset="0"/>
              </a:rPr>
              <a:t>FTL</a:t>
            </a:r>
          </a:p>
        </p:txBody>
      </p:sp>
      <p:sp>
        <p:nvSpPr>
          <p:cNvPr id="28" name="Rounded Rectangle 27">
            <a:extLst>
              <a:ext uri="{FF2B5EF4-FFF2-40B4-BE49-F238E27FC236}">
                <a16:creationId xmlns:a16="http://schemas.microsoft.com/office/drawing/2014/main" id="{1BE1CEF5-CD84-4D43-8DCE-3B5472E7900F}"/>
              </a:ext>
            </a:extLst>
          </p:cNvPr>
          <p:cNvSpPr/>
          <p:nvPr/>
        </p:nvSpPr>
        <p:spPr>
          <a:xfrm rot="16200000">
            <a:off x="284720" y="4506619"/>
            <a:ext cx="2178622" cy="650187"/>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id="{31345EA9-814C-0047-928B-C19CA4599AE0}"/>
              </a:ext>
            </a:extLst>
          </p:cNvPr>
          <p:cNvSpPr txBox="1"/>
          <p:nvPr/>
        </p:nvSpPr>
        <p:spPr>
          <a:xfrm rot="16200000">
            <a:off x="1003343" y="3847666"/>
            <a:ext cx="699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a:t>
            </a:r>
          </a:p>
        </p:txBody>
      </p:sp>
      <p:sp>
        <p:nvSpPr>
          <p:cNvPr id="30" name="Rectangle 29">
            <a:extLst>
              <a:ext uri="{FF2B5EF4-FFF2-40B4-BE49-F238E27FC236}">
                <a16:creationId xmlns:a16="http://schemas.microsoft.com/office/drawing/2014/main" id="{B6BF6D59-30AC-404C-B644-3525BDE78F2A}"/>
              </a:ext>
            </a:extLst>
          </p:cNvPr>
          <p:cNvSpPr/>
          <p:nvPr/>
        </p:nvSpPr>
        <p:spPr>
          <a:xfrm>
            <a:off x="3556842" y="4474766"/>
            <a:ext cx="2692074" cy="437043"/>
          </a:xfrm>
          <a:prstGeom prst="rect">
            <a:avLst/>
          </a:prstGeom>
          <a:noFill/>
          <a:effectLst>
            <a:glow rad="249742">
              <a:schemeClr val="bg1">
                <a:alpha val="84746"/>
              </a:schemeClr>
            </a:glow>
          </a:effectLst>
        </p:spPr>
        <p:txBody>
          <a:bodyPr wrap="square"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CH"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❺ Finding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CH"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Species</a:t>
            </a:r>
            <a:endParaRPr kumimoji="0" lang="ko-KR" altLang="en-US"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1" name="Rectangle 30">
            <a:extLst>
              <a:ext uri="{FF2B5EF4-FFF2-40B4-BE49-F238E27FC236}">
                <a16:creationId xmlns:a16="http://schemas.microsoft.com/office/drawing/2014/main" id="{E8DAC313-610A-3749-9C48-1DA1BBB9BEA9}"/>
              </a:ext>
            </a:extLst>
          </p:cNvPr>
          <p:cNvSpPr/>
          <p:nvPr/>
        </p:nvSpPr>
        <p:spPr>
          <a:xfrm>
            <a:off x="1628770" y="5448733"/>
            <a:ext cx="1537827" cy="313932"/>
          </a:xfrm>
          <a:prstGeom prst="rect">
            <a:avLst/>
          </a:prstGeom>
          <a:noFill/>
        </p:spPr>
        <p:txBody>
          <a:bodyPr wrap="square" anchor="ctr">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❼ Transfer</a:t>
            </a:r>
            <a:endParaRPr kumimoji="0" lang="ko-KR" altLang="en-US"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2" name="Rounded Rectangle 31">
            <a:extLst>
              <a:ext uri="{FF2B5EF4-FFF2-40B4-BE49-F238E27FC236}">
                <a16:creationId xmlns:a16="http://schemas.microsoft.com/office/drawing/2014/main" id="{40FF9D41-C632-714A-9032-BA526E651417}"/>
              </a:ext>
            </a:extLst>
          </p:cNvPr>
          <p:cNvSpPr/>
          <p:nvPr/>
        </p:nvSpPr>
        <p:spPr>
          <a:xfrm rot="16200000">
            <a:off x="594003" y="4838410"/>
            <a:ext cx="1560059" cy="524355"/>
          </a:xfrm>
          <a:prstGeom prst="roundRect">
            <a:avLst>
              <a:gd name="adj" fmla="val 16632"/>
            </a:avLst>
          </a:prstGeom>
          <a:solidFill>
            <a:srgbClr val="BBE1CA"/>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❸ </a:t>
            </a: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Arial" panose="020B0604020202020204" pitchFamily="34" charset="0"/>
              </a:rPr>
              <a:t>Prepare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Arial" panose="020B0604020202020204" pitchFamily="34" charset="0"/>
              </a:rPr>
              <a:t>Input Queries</a:t>
            </a:r>
          </a:p>
        </p:txBody>
      </p:sp>
      <p:sp>
        <p:nvSpPr>
          <p:cNvPr id="33" name="Rectangle 32">
            <a:extLst>
              <a:ext uri="{FF2B5EF4-FFF2-40B4-BE49-F238E27FC236}">
                <a16:creationId xmlns:a16="http://schemas.microsoft.com/office/drawing/2014/main" id="{23A139BA-2597-6F4B-9596-7A66A8DADC01}"/>
              </a:ext>
            </a:extLst>
          </p:cNvPr>
          <p:cNvSpPr/>
          <p:nvPr/>
        </p:nvSpPr>
        <p:spPr>
          <a:xfrm>
            <a:off x="3647094" y="4971746"/>
            <a:ext cx="2692074" cy="437043"/>
          </a:xfrm>
          <a:prstGeom prst="rect">
            <a:avLst/>
          </a:prstGeom>
          <a:noFill/>
          <a:effectLst>
            <a:glow rad="249742">
              <a:schemeClr val="bg1">
                <a:alpha val="84746"/>
              </a:schemeClr>
            </a:glow>
          </a:effectLst>
        </p:spPr>
        <p:txBody>
          <a:bodyPr wrap="square"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CH"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❻ Abundance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CH"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Estimation</a:t>
            </a:r>
            <a:endParaRPr kumimoji="0" lang="ko-KR" altLang="en-US" sz="14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cxnSp>
        <p:nvCxnSpPr>
          <p:cNvPr id="34" name="Straight Connector 33">
            <a:extLst>
              <a:ext uri="{FF2B5EF4-FFF2-40B4-BE49-F238E27FC236}">
                <a16:creationId xmlns:a16="http://schemas.microsoft.com/office/drawing/2014/main" id="{C80678E0-5682-9840-AE67-C5E2E35470E1}"/>
              </a:ext>
            </a:extLst>
          </p:cNvPr>
          <p:cNvCxnSpPr>
            <a:cxnSpLocks/>
          </p:cNvCxnSpPr>
          <p:nvPr/>
        </p:nvCxnSpPr>
        <p:spPr>
          <a:xfrm flipH="1">
            <a:off x="4179773" y="4554813"/>
            <a:ext cx="244635" cy="7458"/>
          </a:xfrm>
          <a:prstGeom prst="line">
            <a:avLst/>
          </a:prstGeom>
          <a:ln w="15875">
            <a:solidFill>
              <a:schemeClr val="accent6">
                <a:lumMod val="5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273657-7435-6840-88D3-0BBF75EE91EC}"/>
              </a:ext>
            </a:extLst>
          </p:cNvPr>
          <p:cNvCxnSpPr>
            <a:cxnSpLocks/>
          </p:cNvCxnSpPr>
          <p:nvPr/>
        </p:nvCxnSpPr>
        <p:spPr>
          <a:xfrm flipV="1">
            <a:off x="5359523" y="4524980"/>
            <a:ext cx="365699" cy="6842"/>
          </a:xfrm>
          <a:prstGeom prst="line">
            <a:avLst/>
          </a:prstGeom>
          <a:ln w="15875">
            <a:solidFill>
              <a:schemeClr val="accent6">
                <a:lumMod val="5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174835-36C5-0E4E-ACE3-8718BA6BD921}"/>
              </a:ext>
            </a:extLst>
          </p:cNvPr>
          <p:cNvCxnSpPr>
            <a:cxnSpLocks/>
          </p:cNvCxnSpPr>
          <p:nvPr/>
        </p:nvCxnSpPr>
        <p:spPr>
          <a:xfrm flipH="1" flipV="1">
            <a:off x="4144695" y="4794989"/>
            <a:ext cx="331570" cy="172609"/>
          </a:xfrm>
          <a:prstGeom prst="line">
            <a:avLst/>
          </a:prstGeom>
          <a:ln w="15875">
            <a:solidFill>
              <a:schemeClr val="accent6">
                <a:lumMod val="5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86E9D2-C49D-9A41-BCFE-AB3C5DD4FE3C}"/>
              </a:ext>
            </a:extLst>
          </p:cNvPr>
          <p:cNvCxnSpPr>
            <a:cxnSpLocks/>
          </p:cNvCxnSpPr>
          <p:nvPr/>
        </p:nvCxnSpPr>
        <p:spPr>
          <a:xfrm flipV="1">
            <a:off x="5377204" y="4749397"/>
            <a:ext cx="347106" cy="227509"/>
          </a:xfrm>
          <a:prstGeom prst="line">
            <a:avLst/>
          </a:prstGeom>
          <a:ln w="15875">
            <a:solidFill>
              <a:schemeClr val="accent6">
                <a:lumMod val="5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sp>
        <p:nvSpPr>
          <p:cNvPr id="38" name="직사각형 78">
            <a:extLst>
              <a:ext uri="{FF2B5EF4-FFF2-40B4-BE49-F238E27FC236}">
                <a16:creationId xmlns:a16="http://schemas.microsoft.com/office/drawing/2014/main" id="{E077DA2C-C25F-F349-A791-13B277643102}"/>
              </a:ext>
            </a:extLst>
          </p:cNvPr>
          <p:cNvSpPr/>
          <p:nvPr/>
        </p:nvSpPr>
        <p:spPr>
          <a:xfrm>
            <a:off x="5359523" y="5423848"/>
            <a:ext cx="1251273"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Channel#N</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9" name="Right Arrow 270">
            <a:extLst>
              <a:ext uri="{FF2B5EF4-FFF2-40B4-BE49-F238E27FC236}">
                <a16:creationId xmlns:a16="http://schemas.microsoft.com/office/drawing/2014/main" id="{2C670C34-3B62-0B4D-B826-2F076079BEBD}"/>
              </a:ext>
            </a:extLst>
          </p:cNvPr>
          <p:cNvSpPr/>
          <p:nvPr/>
        </p:nvSpPr>
        <p:spPr>
          <a:xfrm rot="16200000">
            <a:off x="3508411" y="5188351"/>
            <a:ext cx="391926" cy="192341"/>
          </a:xfrm>
          <a:prstGeom prst="rightArrow">
            <a:avLst>
              <a:gd name="adj1" fmla="val 23159"/>
              <a:gd name="adj2" fmla="val 10142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직사각형 78">
            <a:extLst>
              <a:ext uri="{FF2B5EF4-FFF2-40B4-BE49-F238E27FC236}">
                <a16:creationId xmlns:a16="http://schemas.microsoft.com/office/drawing/2014/main" id="{F428CAF4-5819-664C-980D-9AC0B9111994}"/>
              </a:ext>
            </a:extLst>
          </p:cNvPr>
          <p:cNvSpPr/>
          <p:nvPr/>
        </p:nvSpPr>
        <p:spPr>
          <a:xfrm>
            <a:off x="3321848" y="5433945"/>
            <a:ext cx="119747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Channel#1</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41" name="Right Arrow 270">
            <a:extLst>
              <a:ext uri="{FF2B5EF4-FFF2-40B4-BE49-F238E27FC236}">
                <a16:creationId xmlns:a16="http://schemas.microsoft.com/office/drawing/2014/main" id="{02CCB074-49B7-7145-B0D5-B5E4EDD49B71}"/>
              </a:ext>
            </a:extLst>
          </p:cNvPr>
          <p:cNvSpPr/>
          <p:nvPr/>
        </p:nvSpPr>
        <p:spPr>
          <a:xfrm>
            <a:off x="1682340" y="4355995"/>
            <a:ext cx="1247757" cy="160192"/>
          </a:xfrm>
          <a:prstGeom prst="rightArrow">
            <a:avLst>
              <a:gd name="adj1" fmla="val 23159"/>
              <a:gd name="adj2" fmla="val 10142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ight Arrow 270">
            <a:extLst>
              <a:ext uri="{FF2B5EF4-FFF2-40B4-BE49-F238E27FC236}">
                <a16:creationId xmlns:a16="http://schemas.microsoft.com/office/drawing/2014/main" id="{A13060AD-D91E-4648-8FCE-FA16E01A4D84}"/>
              </a:ext>
            </a:extLst>
          </p:cNvPr>
          <p:cNvSpPr/>
          <p:nvPr/>
        </p:nvSpPr>
        <p:spPr>
          <a:xfrm rot="10800000">
            <a:off x="1666392" y="5233020"/>
            <a:ext cx="1247757" cy="160192"/>
          </a:xfrm>
          <a:prstGeom prst="rightArrow">
            <a:avLst>
              <a:gd name="adj1" fmla="val 23159"/>
              <a:gd name="adj2" fmla="val 10142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20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F3F4-BE4C-8141-9C4D-3FFEE252D886}"/>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CB72B565-6D81-464E-A6F6-CE8250CFEBA0}"/>
              </a:ext>
            </a:extLst>
          </p:cNvPr>
          <p:cNvSpPr>
            <a:spLocks noGrp="1"/>
          </p:cNvSpPr>
          <p:nvPr>
            <p:ph idx="1"/>
          </p:nvPr>
        </p:nvSpPr>
        <p:spPr/>
        <p:txBody>
          <a:bodyPr/>
          <a:lstStyle/>
          <a:p>
            <a:pPr marL="0" indent="0">
              <a:lnSpc>
                <a:spcPct val="130000"/>
              </a:lnSpc>
              <a:buNone/>
            </a:pPr>
            <a:r>
              <a:rPr lang="en-GB" b="1" dirty="0">
                <a:solidFill>
                  <a:schemeClr val="accent2"/>
                </a:solidFill>
              </a:rPr>
              <a:t>Metagenomic Analysis Tools</a:t>
            </a:r>
          </a:p>
          <a:p>
            <a:pPr>
              <a:lnSpc>
                <a:spcPct val="130000"/>
              </a:lnSpc>
              <a:spcAft>
                <a:spcPts val="500"/>
              </a:spcAft>
            </a:pPr>
            <a:r>
              <a:rPr lang="en-GB" sz="2200" b="1" dirty="0">
                <a:solidFill>
                  <a:schemeClr val="accent2"/>
                </a:solidFill>
              </a:rPr>
              <a:t>Performance-Optimized SW: </a:t>
            </a:r>
            <a:r>
              <a:rPr lang="en-GB" sz="2200" dirty="0"/>
              <a:t>Kraken2 [Genome Biology’19]</a:t>
            </a:r>
          </a:p>
          <a:p>
            <a:pPr>
              <a:lnSpc>
                <a:spcPct val="130000"/>
              </a:lnSpc>
              <a:spcAft>
                <a:spcPts val="500"/>
              </a:spcAft>
            </a:pPr>
            <a:r>
              <a:rPr lang="en-GB" sz="2200" b="1" dirty="0">
                <a:solidFill>
                  <a:schemeClr val="accent2"/>
                </a:solidFill>
              </a:rPr>
              <a:t>Accuracy-Optimized SW: </a:t>
            </a:r>
            <a:r>
              <a:rPr lang="en-GB" sz="2200" dirty="0" err="1"/>
              <a:t>Metalign</a:t>
            </a:r>
            <a:r>
              <a:rPr lang="en-GB" sz="2200" dirty="0"/>
              <a:t> [Genome Biology’20]</a:t>
            </a:r>
          </a:p>
          <a:p>
            <a:pPr>
              <a:lnSpc>
                <a:spcPct val="130000"/>
              </a:lnSpc>
              <a:spcAft>
                <a:spcPts val="500"/>
              </a:spcAft>
            </a:pPr>
            <a:r>
              <a:rPr lang="en-GB" sz="2200" b="1" dirty="0">
                <a:solidFill>
                  <a:schemeClr val="accent2"/>
                </a:solidFill>
              </a:rPr>
              <a:t>PIM HW: </a:t>
            </a:r>
            <a:r>
              <a:rPr lang="en-GB" sz="2200" dirty="0"/>
              <a:t>Sieve [ISCA’21]</a:t>
            </a:r>
          </a:p>
          <a:p>
            <a:pPr marL="0" indent="0">
              <a:lnSpc>
                <a:spcPct val="130000"/>
              </a:lnSpc>
              <a:spcAft>
                <a:spcPts val="500"/>
              </a:spcAft>
              <a:buNone/>
            </a:pPr>
            <a:endParaRPr lang="en-GB" sz="2200" dirty="0"/>
          </a:p>
          <a:p>
            <a:pPr marL="0" indent="0">
              <a:lnSpc>
                <a:spcPct val="130000"/>
              </a:lnSpc>
              <a:buNone/>
            </a:pPr>
            <a:r>
              <a:rPr lang="en-GB" b="1" dirty="0">
                <a:solidFill>
                  <a:srgbClr val="7030A0"/>
                </a:solidFill>
              </a:rPr>
              <a:t>SSD Configurations</a:t>
            </a:r>
          </a:p>
          <a:p>
            <a:pPr>
              <a:lnSpc>
                <a:spcPct val="130000"/>
              </a:lnSpc>
              <a:spcAft>
                <a:spcPts val="1000"/>
              </a:spcAft>
            </a:pPr>
            <a:r>
              <a:rPr lang="en-GB" sz="2200" b="1" dirty="0">
                <a:solidFill>
                  <a:srgbClr val="7030A0"/>
                </a:solidFill>
              </a:rPr>
              <a:t>SSD-C: </a:t>
            </a:r>
            <a:r>
              <a:rPr lang="en-GB" sz="2200" dirty="0"/>
              <a:t>with </a:t>
            </a:r>
            <a:r>
              <a:rPr lang="en-GB" sz="2200" dirty="0">
                <a:solidFill>
                  <a:srgbClr val="7030A0"/>
                </a:solidFill>
              </a:rPr>
              <a:t>SATA3</a:t>
            </a:r>
            <a:r>
              <a:rPr lang="en-GB" sz="2200" dirty="0"/>
              <a:t> interface (</a:t>
            </a:r>
            <a:r>
              <a:rPr lang="en-GB" sz="2200" dirty="0">
                <a:solidFill>
                  <a:srgbClr val="7030A0"/>
                </a:solidFill>
              </a:rPr>
              <a:t>0.5 GB/s </a:t>
            </a:r>
            <a:r>
              <a:rPr lang="en-GB" sz="2200" dirty="0"/>
              <a:t>sequential read bandwidth)</a:t>
            </a:r>
          </a:p>
          <a:p>
            <a:pPr>
              <a:lnSpc>
                <a:spcPct val="130000"/>
              </a:lnSpc>
              <a:spcAft>
                <a:spcPts val="1000"/>
              </a:spcAft>
            </a:pPr>
            <a:r>
              <a:rPr lang="en-GB" sz="2200" b="1" dirty="0">
                <a:solidFill>
                  <a:srgbClr val="7030A0"/>
                </a:solidFill>
              </a:rPr>
              <a:t>SSD-P: </a:t>
            </a:r>
            <a:r>
              <a:rPr lang="en-GB" sz="2200" dirty="0"/>
              <a:t>with </a:t>
            </a:r>
            <a:r>
              <a:rPr lang="en-GB" sz="2200" dirty="0">
                <a:solidFill>
                  <a:srgbClr val="7030A0"/>
                </a:solidFill>
              </a:rPr>
              <a:t>PCIe Gen4 </a:t>
            </a:r>
            <a:r>
              <a:rPr lang="en-GB" sz="2200" dirty="0"/>
              <a:t>interface (</a:t>
            </a:r>
            <a:r>
              <a:rPr lang="en-GB" sz="2200" dirty="0">
                <a:solidFill>
                  <a:srgbClr val="7030A0"/>
                </a:solidFill>
              </a:rPr>
              <a:t>7 GB/s </a:t>
            </a:r>
            <a:r>
              <a:rPr lang="en-GB" sz="2200" dirty="0"/>
              <a:t>sequential read bandwidth)</a:t>
            </a:r>
          </a:p>
        </p:txBody>
      </p:sp>
    </p:spTree>
    <p:extLst>
      <p:ext uri="{BB962C8B-B14F-4D97-AF65-F5344CB8AC3E}">
        <p14:creationId xmlns:p14="http://schemas.microsoft.com/office/powerpoint/2010/main" val="1539002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1F8-8752-A641-A7F8-4AC7491BC3D4}"/>
              </a:ext>
            </a:extLst>
          </p:cNvPr>
          <p:cNvSpPr>
            <a:spLocks noGrp="1"/>
          </p:cNvSpPr>
          <p:nvPr>
            <p:ph type="title"/>
          </p:nvPr>
        </p:nvSpPr>
        <p:spPr/>
        <p:txBody>
          <a:bodyPr/>
          <a:lstStyle/>
          <a:p>
            <a:r>
              <a:rPr lang="en-CH" dirty="0"/>
              <a:t>Performance</a:t>
            </a:r>
          </a:p>
        </p:txBody>
      </p:sp>
      <p:sp>
        <p:nvSpPr>
          <p:cNvPr id="3" name="Content Placeholder 2">
            <a:extLst>
              <a:ext uri="{FF2B5EF4-FFF2-40B4-BE49-F238E27FC236}">
                <a16:creationId xmlns:a16="http://schemas.microsoft.com/office/drawing/2014/main" id="{9FFEC933-8FDD-D948-BADE-06555A4AC41D}"/>
              </a:ext>
            </a:extLst>
          </p:cNvPr>
          <p:cNvSpPr>
            <a:spLocks noGrp="1"/>
          </p:cNvSpPr>
          <p:nvPr>
            <p:ph idx="1"/>
          </p:nvPr>
        </p:nvSpPr>
        <p:spPr>
          <a:xfrm>
            <a:off x="189560" y="978194"/>
            <a:ext cx="8798061" cy="581665"/>
          </a:xfrm>
        </p:spPr>
        <p:txBody>
          <a:bodyPr/>
          <a:lstStyle/>
          <a:p>
            <a:r>
              <a:rPr lang="en-CH" sz="2400" dirty="0"/>
              <a:t>With inputs with Low, Medium, and High genetic diversity</a:t>
            </a:r>
          </a:p>
        </p:txBody>
      </p:sp>
      <p:sp>
        <p:nvSpPr>
          <p:cNvPr id="4" name="Rectangle 3">
            <a:extLst>
              <a:ext uri="{FF2B5EF4-FFF2-40B4-BE49-F238E27FC236}">
                <a16:creationId xmlns:a16="http://schemas.microsoft.com/office/drawing/2014/main" id="{99C28B28-1B82-C741-8D2A-D3024BAE3861}"/>
              </a:ext>
            </a:extLst>
          </p:cNvPr>
          <p:cNvSpPr/>
          <p:nvPr/>
        </p:nvSpPr>
        <p:spPr>
          <a:xfrm>
            <a:off x="6885810" y="2018495"/>
            <a:ext cx="778151" cy="1799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EEA06FAF-1614-3449-BCBF-E2C39A63443F}"/>
              </a:ext>
            </a:extLst>
          </p:cNvPr>
          <p:cNvGraphicFramePr>
            <a:graphicFrameLocks/>
          </p:cNvGraphicFramePr>
          <p:nvPr/>
        </p:nvGraphicFramePr>
        <p:xfrm>
          <a:off x="4445388" y="1729114"/>
          <a:ext cx="3390705" cy="250854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348A143-5254-9C4F-AE26-8CEFE17BCE9F}"/>
              </a:ext>
            </a:extLst>
          </p:cNvPr>
          <p:cNvSpPr txBox="1"/>
          <p:nvPr/>
        </p:nvSpPr>
        <p:spPr>
          <a:xfrm rot="16200000">
            <a:off x="-345755" y="2735124"/>
            <a:ext cx="22661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Speedup</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A5A72401-994A-C44D-A7DD-74472E286C14}"/>
              </a:ext>
            </a:extLst>
          </p:cNvPr>
          <p:cNvSpPr txBox="1"/>
          <p:nvPr/>
        </p:nvSpPr>
        <p:spPr>
          <a:xfrm>
            <a:off x="1218375" y="1660546"/>
            <a:ext cx="6445586" cy="269305"/>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 name="Group 8">
            <a:extLst>
              <a:ext uri="{FF2B5EF4-FFF2-40B4-BE49-F238E27FC236}">
                <a16:creationId xmlns:a16="http://schemas.microsoft.com/office/drawing/2014/main" id="{568476E0-1D36-E346-AB38-C85FA870F808}"/>
              </a:ext>
            </a:extLst>
          </p:cNvPr>
          <p:cNvGrpSpPr/>
          <p:nvPr/>
        </p:nvGrpSpPr>
        <p:grpSpPr>
          <a:xfrm>
            <a:off x="1218375" y="1595181"/>
            <a:ext cx="1009702" cy="338554"/>
            <a:chOff x="2993028" y="1144159"/>
            <a:chExt cx="1009702" cy="338554"/>
          </a:xfrm>
        </p:grpSpPr>
        <p:sp>
          <p:nvSpPr>
            <p:cNvPr id="10" name="TextBox 9">
              <a:extLst>
                <a:ext uri="{FF2B5EF4-FFF2-40B4-BE49-F238E27FC236}">
                  <a16:creationId xmlns:a16="http://schemas.microsoft.com/office/drawing/2014/main" id="{9FC6F1E6-7E33-1243-883A-704042B20439}"/>
                </a:ext>
              </a:extLst>
            </p:cNvPr>
            <p:cNvSpPr txBox="1"/>
            <p:nvPr/>
          </p:nvSpPr>
          <p:spPr>
            <a:xfrm>
              <a:off x="3803539" y="1278757"/>
              <a:ext cx="154742" cy="123147"/>
            </a:xfrm>
            <a:prstGeom prst="rect">
              <a:avLst/>
            </a:prstGeom>
            <a:solidFill>
              <a:schemeClr val="accent3">
                <a:lumMod val="5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C165BE12-DD0C-6C4C-8A7D-141149512D3F}"/>
                </a:ext>
              </a:extLst>
            </p:cNvPr>
            <p:cNvSpPr txBox="1"/>
            <p:nvPr/>
          </p:nvSpPr>
          <p:spPr>
            <a:xfrm>
              <a:off x="2993028" y="1144159"/>
              <a:ext cx="1009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P-Opt</a:t>
              </a:r>
            </a:p>
          </p:txBody>
        </p:sp>
      </p:grpSp>
      <p:grpSp>
        <p:nvGrpSpPr>
          <p:cNvPr id="12" name="Group 11">
            <a:extLst>
              <a:ext uri="{FF2B5EF4-FFF2-40B4-BE49-F238E27FC236}">
                <a16:creationId xmlns:a16="http://schemas.microsoft.com/office/drawing/2014/main" id="{D5297208-76ED-A545-9A47-AFA40A9FB3EF}"/>
              </a:ext>
            </a:extLst>
          </p:cNvPr>
          <p:cNvGrpSpPr/>
          <p:nvPr/>
        </p:nvGrpSpPr>
        <p:grpSpPr>
          <a:xfrm>
            <a:off x="2761760" y="1595181"/>
            <a:ext cx="1009702" cy="338554"/>
            <a:chOff x="4331085" y="1144159"/>
            <a:chExt cx="1009702" cy="338554"/>
          </a:xfrm>
        </p:grpSpPr>
        <p:sp>
          <p:nvSpPr>
            <p:cNvPr id="13" name="TextBox 12">
              <a:extLst>
                <a:ext uri="{FF2B5EF4-FFF2-40B4-BE49-F238E27FC236}">
                  <a16:creationId xmlns:a16="http://schemas.microsoft.com/office/drawing/2014/main" id="{15F3E454-8A2E-A347-9F81-DD996C041166}"/>
                </a:ext>
              </a:extLst>
            </p:cNvPr>
            <p:cNvSpPr txBox="1"/>
            <p:nvPr/>
          </p:nvSpPr>
          <p:spPr>
            <a:xfrm>
              <a:off x="5171848" y="1278757"/>
              <a:ext cx="154742" cy="123147"/>
            </a:xfrm>
            <a:prstGeom prst="rect">
              <a:avLst/>
            </a:prstGeom>
            <a:solidFill>
              <a:schemeClr val="accent3">
                <a:lumMod val="75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4" name="TextBox 13">
              <a:extLst>
                <a:ext uri="{FF2B5EF4-FFF2-40B4-BE49-F238E27FC236}">
                  <a16:creationId xmlns:a16="http://schemas.microsoft.com/office/drawing/2014/main" id="{8B32D7A1-8AC3-1541-8A3A-4772EF684F52}"/>
                </a:ext>
              </a:extLst>
            </p:cNvPr>
            <p:cNvSpPr txBox="1"/>
            <p:nvPr/>
          </p:nvSpPr>
          <p:spPr>
            <a:xfrm>
              <a:off x="4331085" y="1144159"/>
              <a:ext cx="1009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A-Opt</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7" name="Group 26">
            <a:extLst>
              <a:ext uri="{FF2B5EF4-FFF2-40B4-BE49-F238E27FC236}">
                <a16:creationId xmlns:a16="http://schemas.microsoft.com/office/drawing/2014/main" id="{36625CA0-459B-3244-A499-CC69838D2CBF}"/>
              </a:ext>
            </a:extLst>
          </p:cNvPr>
          <p:cNvGrpSpPr/>
          <p:nvPr/>
        </p:nvGrpSpPr>
        <p:grpSpPr>
          <a:xfrm>
            <a:off x="4372380" y="1595181"/>
            <a:ext cx="1351076" cy="338554"/>
            <a:chOff x="3703091" y="1998591"/>
            <a:chExt cx="1351076" cy="338554"/>
          </a:xfrm>
        </p:grpSpPr>
        <p:sp>
          <p:nvSpPr>
            <p:cNvPr id="8" name="TextBox 7">
              <a:extLst>
                <a:ext uri="{FF2B5EF4-FFF2-40B4-BE49-F238E27FC236}">
                  <a16:creationId xmlns:a16="http://schemas.microsoft.com/office/drawing/2014/main" id="{854E6BE5-4DE7-B14E-BE7D-FA4586A6727A}"/>
                </a:ext>
              </a:extLst>
            </p:cNvPr>
            <p:cNvSpPr txBox="1"/>
            <p:nvPr/>
          </p:nvSpPr>
          <p:spPr>
            <a:xfrm>
              <a:off x="4899425" y="2133189"/>
              <a:ext cx="154742" cy="123147"/>
            </a:xfrm>
            <a:prstGeom prst="rect">
              <a:avLst/>
            </a:prstGeom>
            <a:solidFill>
              <a:srgbClr val="65805F"/>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5564C40C-F795-A04A-8652-EA362B3134F7}"/>
                </a:ext>
              </a:extLst>
            </p:cNvPr>
            <p:cNvSpPr txBox="1"/>
            <p:nvPr/>
          </p:nvSpPr>
          <p:spPr>
            <a:xfrm>
              <a:off x="3703091" y="1998591"/>
              <a:ext cx="13421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A-Opt</a:t>
              </a:r>
              <a:r>
                <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+KSS</a:t>
              </a:r>
            </a:p>
          </p:txBody>
        </p:sp>
      </p:grpSp>
      <p:cxnSp>
        <p:nvCxnSpPr>
          <p:cNvPr id="20" name="Straight Connector 19">
            <a:extLst>
              <a:ext uri="{FF2B5EF4-FFF2-40B4-BE49-F238E27FC236}">
                <a16:creationId xmlns:a16="http://schemas.microsoft.com/office/drawing/2014/main" id="{06C2255A-2A46-2D48-973F-872DDF9A63BE}"/>
              </a:ext>
            </a:extLst>
          </p:cNvPr>
          <p:cNvCxnSpPr>
            <a:cxnSpLocks/>
          </p:cNvCxnSpPr>
          <p:nvPr/>
        </p:nvCxnSpPr>
        <p:spPr>
          <a:xfrm flipV="1">
            <a:off x="6891273" y="2004427"/>
            <a:ext cx="0" cy="179994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A3B769C-583A-814B-8C10-C157D1F2AD78}"/>
              </a:ext>
            </a:extLst>
          </p:cNvPr>
          <p:cNvSpPr/>
          <p:nvPr/>
        </p:nvSpPr>
        <p:spPr>
          <a:xfrm>
            <a:off x="3654537" y="2040623"/>
            <a:ext cx="778151" cy="1799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ABD290FA-528D-6142-B3A7-060A9875C57D}"/>
              </a:ext>
            </a:extLst>
          </p:cNvPr>
          <p:cNvCxnSpPr>
            <a:cxnSpLocks/>
          </p:cNvCxnSpPr>
          <p:nvPr/>
        </p:nvCxnSpPr>
        <p:spPr>
          <a:xfrm flipV="1">
            <a:off x="3660000" y="2026555"/>
            <a:ext cx="0" cy="179994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AACD3F7C-9123-E04C-83B3-761BA236799F}"/>
              </a:ext>
            </a:extLst>
          </p:cNvPr>
          <p:cNvGraphicFramePr>
            <a:graphicFrameLocks/>
          </p:cNvGraphicFramePr>
          <p:nvPr/>
        </p:nvGraphicFramePr>
        <p:xfrm>
          <a:off x="956605" y="1771318"/>
          <a:ext cx="3615395" cy="2508544"/>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Group 27">
            <a:extLst>
              <a:ext uri="{FF2B5EF4-FFF2-40B4-BE49-F238E27FC236}">
                <a16:creationId xmlns:a16="http://schemas.microsoft.com/office/drawing/2014/main" id="{7E999952-9009-5743-958D-1A39A2FA7D77}"/>
              </a:ext>
            </a:extLst>
          </p:cNvPr>
          <p:cNvGrpSpPr/>
          <p:nvPr/>
        </p:nvGrpSpPr>
        <p:grpSpPr>
          <a:xfrm>
            <a:off x="6243692" y="1608628"/>
            <a:ext cx="1342110" cy="338554"/>
            <a:chOff x="6243692" y="2012038"/>
            <a:chExt cx="1342110" cy="338554"/>
          </a:xfrm>
        </p:grpSpPr>
        <p:sp>
          <p:nvSpPr>
            <p:cNvPr id="16" name="TextBox 15">
              <a:extLst>
                <a:ext uri="{FF2B5EF4-FFF2-40B4-BE49-F238E27FC236}">
                  <a16:creationId xmlns:a16="http://schemas.microsoft.com/office/drawing/2014/main" id="{BDB628E3-E354-8944-BDAD-2C01E8F7399F}"/>
                </a:ext>
              </a:extLst>
            </p:cNvPr>
            <p:cNvSpPr txBox="1"/>
            <p:nvPr/>
          </p:nvSpPr>
          <p:spPr>
            <a:xfrm>
              <a:off x="7106065" y="2133189"/>
              <a:ext cx="154742" cy="123147"/>
            </a:xfrm>
            <a:prstGeom prst="rect">
              <a:avLst/>
            </a:prstGeom>
            <a:solidFill>
              <a:schemeClr val="accent6">
                <a:lumMod val="20000"/>
                <a:lumOff val="8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6" name="TextBox 25">
              <a:extLst>
                <a:ext uri="{FF2B5EF4-FFF2-40B4-BE49-F238E27FC236}">
                  <a16:creationId xmlns:a16="http://schemas.microsoft.com/office/drawing/2014/main" id="{232BE726-9D0A-AF42-A56B-A498668B9522}"/>
                </a:ext>
              </a:extLst>
            </p:cNvPr>
            <p:cNvSpPr txBox="1"/>
            <p:nvPr/>
          </p:nvSpPr>
          <p:spPr>
            <a:xfrm>
              <a:off x="6243692" y="2012038"/>
              <a:ext cx="13421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MS</a:t>
              </a:r>
            </a:p>
          </p:txBody>
        </p:sp>
      </p:grpSp>
      <p:sp>
        <p:nvSpPr>
          <p:cNvPr id="29" name="Rectangle 28">
            <a:extLst>
              <a:ext uri="{FF2B5EF4-FFF2-40B4-BE49-F238E27FC236}">
                <a16:creationId xmlns:a16="http://schemas.microsoft.com/office/drawing/2014/main" id="{5AC7ABE4-B9F1-254C-BF48-795B353FA153}"/>
              </a:ext>
            </a:extLst>
          </p:cNvPr>
          <p:cNvSpPr/>
          <p:nvPr/>
        </p:nvSpPr>
        <p:spPr>
          <a:xfrm>
            <a:off x="0" y="4361873"/>
            <a:ext cx="9144000" cy="9587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2.66x – 6.38x </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P-</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Opt</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6.93x – 20.39x </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A-</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Opt</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0" name="TextBox 29">
            <a:extLst>
              <a:ext uri="{FF2B5EF4-FFF2-40B4-BE49-F238E27FC236}">
                <a16:creationId xmlns:a16="http://schemas.microsoft.com/office/drawing/2014/main" id="{DABE9E3F-836A-034D-BBE3-6B70DA378548}"/>
              </a:ext>
            </a:extLst>
          </p:cNvPr>
          <p:cNvSpPr txBox="1"/>
          <p:nvPr/>
        </p:nvSpPr>
        <p:spPr>
          <a:xfrm>
            <a:off x="1405295" y="2079126"/>
            <a:ext cx="10097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SSD-C</a:t>
            </a:r>
          </a:p>
        </p:txBody>
      </p:sp>
      <p:sp>
        <p:nvSpPr>
          <p:cNvPr id="31" name="TextBox 30">
            <a:extLst>
              <a:ext uri="{FF2B5EF4-FFF2-40B4-BE49-F238E27FC236}">
                <a16:creationId xmlns:a16="http://schemas.microsoft.com/office/drawing/2014/main" id="{1FC40AA2-A3A9-CE46-9D17-00FD2911E59D}"/>
              </a:ext>
            </a:extLst>
          </p:cNvPr>
          <p:cNvSpPr txBox="1"/>
          <p:nvPr/>
        </p:nvSpPr>
        <p:spPr>
          <a:xfrm>
            <a:off x="4613541" y="2068423"/>
            <a:ext cx="10097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SSD-P</a:t>
            </a:r>
          </a:p>
        </p:txBody>
      </p:sp>
      <p:sp>
        <p:nvSpPr>
          <p:cNvPr id="32" name="Rectangle 31">
            <a:extLst>
              <a:ext uri="{FF2B5EF4-FFF2-40B4-BE49-F238E27FC236}">
                <a16:creationId xmlns:a16="http://schemas.microsoft.com/office/drawing/2014/main" id="{311DC4D4-8F18-1547-BCCB-0981CE8EB561}"/>
              </a:ext>
            </a:extLst>
          </p:cNvPr>
          <p:cNvSpPr/>
          <p:nvPr/>
        </p:nvSpPr>
        <p:spPr>
          <a:xfrm>
            <a:off x="0" y="5439007"/>
            <a:ext cx="9144000" cy="9587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5.36x</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 average energy reduction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P-</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Opt</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15.16x</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 average energy reduction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A-</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Opt</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901287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9F26-69A5-E342-8CFB-E190A027332D}"/>
              </a:ext>
            </a:extLst>
          </p:cNvPr>
          <p:cNvSpPr>
            <a:spLocks noGrp="1"/>
          </p:cNvSpPr>
          <p:nvPr>
            <p:ph type="title"/>
          </p:nvPr>
        </p:nvSpPr>
        <p:spPr/>
        <p:txBody>
          <a:bodyPr/>
          <a:lstStyle/>
          <a:p>
            <a:r>
              <a:rPr lang="en-CH" dirty="0"/>
              <a:t>Performance Compared to PIM</a:t>
            </a:r>
          </a:p>
        </p:txBody>
      </p:sp>
      <p:sp>
        <p:nvSpPr>
          <p:cNvPr id="3" name="Content Placeholder 2">
            <a:extLst>
              <a:ext uri="{FF2B5EF4-FFF2-40B4-BE49-F238E27FC236}">
                <a16:creationId xmlns:a16="http://schemas.microsoft.com/office/drawing/2014/main" id="{9612554A-24A0-E043-A34C-DB59B529BAC4}"/>
              </a:ext>
            </a:extLst>
          </p:cNvPr>
          <p:cNvSpPr>
            <a:spLocks noGrp="1"/>
          </p:cNvSpPr>
          <p:nvPr>
            <p:ph idx="1"/>
          </p:nvPr>
        </p:nvSpPr>
        <p:spPr>
          <a:xfrm>
            <a:off x="189560" y="978194"/>
            <a:ext cx="8798061" cy="487535"/>
          </a:xfrm>
        </p:spPr>
        <p:txBody>
          <a:bodyPr/>
          <a:lstStyle/>
          <a:p>
            <a:r>
              <a:rPr lang="en-CH" sz="2400" dirty="0"/>
              <a:t>With inputs with Low, Medium, and High genetic diversity</a:t>
            </a:r>
          </a:p>
          <a:p>
            <a:endParaRPr lang="en-CH" dirty="0"/>
          </a:p>
        </p:txBody>
      </p:sp>
      <p:graphicFrame>
        <p:nvGraphicFramePr>
          <p:cNvPr id="4" name="Chart 3">
            <a:extLst>
              <a:ext uri="{FF2B5EF4-FFF2-40B4-BE49-F238E27FC236}">
                <a16:creationId xmlns:a16="http://schemas.microsoft.com/office/drawing/2014/main" id="{E82E2A88-BBFB-8845-AE79-B4A95FAC4335}"/>
              </a:ext>
            </a:extLst>
          </p:cNvPr>
          <p:cNvGraphicFramePr>
            <a:graphicFrameLocks/>
          </p:cNvGraphicFramePr>
          <p:nvPr/>
        </p:nvGraphicFramePr>
        <p:xfrm>
          <a:off x="1135406" y="1563691"/>
          <a:ext cx="3436594" cy="19804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FC348AE-9BE2-2A4B-8E09-097659438226}"/>
              </a:ext>
            </a:extLst>
          </p:cNvPr>
          <p:cNvGraphicFramePr>
            <a:graphicFrameLocks/>
          </p:cNvGraphicFramePr>
          <p:nvPr/>
        </p:nvGraphicFramePr>
        <p:xfrm>
          <a:off x="4454040" y="1577759"/>
          <a:ext cx="3436594" cy="19804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2DE9DA3-471A-174B-BB7E-5E5A8292A4D6}"/>
              </a:ext>
            </a:extLst>
          </p:cNvPr>
          <p:cNvSpPr txBox="1"/>
          <p:nvPr/>
        </p:nvSpPr>
        <p:spPr>
          <a:xfrm rot="16200000">
            <a:off x="-166954" y="2185767"/>
            <a:ext cx="22661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Speedup</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A943AD82-F051-5448-9C9F-37D4E55965C8}"/>
              </a:ext>
            </a:extLst>
          </p:cNvPr>
          <p:cNvSpPr txBox="1"/>
          <p:nvPr/>
        </p:nvSpPr>
        <p:spPr>
          <a:xfrm>
            <a:off x="4975888" y="1855978"/>
            <a:ext cx="1561932" cy="294914"/>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 name="Group 7">
            <a:extLst>
              <a:ext uri="{FF2B5EF4-FFF2-40B4-BE49-F238E27FC236}">
                <a16:creationId xmlns:a16="http://schemas.microsoft.com/office/drawing/2014/main" id="{EDB096B8-37D4-BA45-818B-8FF15408E1A1}"/>
              </a:ext>
            </a:extLst>
          </p:cNvPr>
          <p:cNvGrpSpPr/>
          <p:nvPr/>
        </p:nvGrpSpPr>
        <p:grpSpPr>
          <a:xfrm>
            <a:off x="4739249" y="1834158"/>
            <a:ext cx="1009702" cy="338554"/>
            <a:chOff x="3035232" y="1156985"/>
            <a:chExt cx="1009702" cy="338554"/>
          </a:xfrm>
        </p:grpSpPr>
        <p:sp>
          <p:nvSpPr>
            <p:cNvPr id="9" name="TextBox 8">
              <a:extLst>
                <a:ext uri="{FF2B5EF4-FFF2-40B4-BE49-F238E27FC236}">
                  <a16:creationId xmlns:a16="http://schemas.microsoft.com/office/drawing/2014/main" id="{BF04D8BE-CCCC-704A-952A-F5CA9FC92547}"/>
                </a:ext>
              </a:extLst>
            </p:cNvPr>
            <p:cNvSpPr txBox="1"/>
            <p:nvPr/>
          </p:nvSpPr>
          <p:spPr>
            <a:xfrm>
              <a:off x="3803539" y="1278757"/>
              <a:ext cx="154742" cy="123147"/>
            </a:xfrm>
            <a:prstGeom prst="rect">
              <a:avLst/>
            </a:prstGeom>
            <a:solidFill>
              <a:schemeClr val="accent3">
                <a:lumMod val="5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5E7B186E-686A-A748-8537-6AA2B95FDD0D}"/>
                </a:ext>
              </a:extLst>
            </p:cNvPr>
            <p:cNvSpPr txBox="1"/>
            <p:nvPr/>
          </p:nvSpPr>
          <p:spPr>
            <a:xfrm>
              <a:off x="3035232" y="1156985"/>
              <a:ext cx="1009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Base</a:t>
              </a:r>
            </a:p>
          </p:txBody>
        </p:sp>
      </p:grpSp>
      <p:sp>
        <p:nvSpPr>
          <p:cNvPr id="11" name="TextBox 10">
            <a:extLst>
              <a:ext uri="{FF2B5EF4-FFF2-40B4-BE49-F238E27FC236}">
                <a16:creationId xmlns:a16="http://schemas.microsoft.com/office/drawing/2014/main" id="{DFA04538-3269-954F-80F6-0DEFE8D96975}"/>
              </a:ext>
            </a:extLst>
          </p:cNvPr>
          <p:cNvSpPr txBox="1"/>
          <p:nvPr/>
        </p:nvSpPr>
        <p:spPr>
          <a:xfrm>
            <a:off x="6294089" y="1941862"/>
            <a:ext cx="154742" cy="123147"/>
          </a:xfrm>
          <a:prstGeom prst="rect">
            <a:avLst/>
          </a:prstGeom>
          <a:solidFill>
            <a:srgbClr val="B5ABCC"/>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2" name="TextBox 11">
            <a:extLst>
              <a:ext uri="{FF2B5EF4-FFF2-40B4-BE49-F238E27FC236}">
                <a16:creationId xmlns:a16="http://schemas.microsoft.com/office/drawing/2014/main" id="{0CEA7E51-7014-9240-861C-D200BF2647D2}"/>
              </a:ext>
            </a:extLst>
          </p:cNvPr>
          <p:cNvSpPr txBox="1"/>
          <p:nvPr/>
        </p:nvSpPr>
        <p:spPr>
          <a:xfrm>
            <a:off x="5445163" y="1834158"/>
            <a:ext cx="13421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MS</a:t>
            </a:r>
          </a:p>
        </p:txBody>
      </p:sp>
      <p:sp>
        <p:nvSpPr>
          <p:cNvPr id="13" name="Rectangle 12">
            <a:extLst>
              <a:ext uri="{FF2B5EF4-FFF2-40B4-BE49-F238E27FC236}">
                <a16:creationId xmlns:a16="http://schemas.microsoft.com/office/drawing/2014/main" id="{2B230798-EB4C-4B41-A03E-E3F833A87365}"/>
              </a:ext>
            </a:extLst>
          </p:cNvPr>
          <p:cNvSpPr/>
          <p:nvPr/>
        </p:nvSpPr>
        <p:spPr>
          <a:xfrm>
            <a:off x="0" y="3998802"/>
            <a:ext cx="9144000" cy="9587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1.46x – 5.06x </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PIM baseline</a:t>
            </a:r>
          </a:p>
        </p:txBody>
      </p:sp>
      <p:sp>
        <p:nvSpPr>
          <p:cNvPr id="14" name="Rectangle 13">
            <a:extLst>
              <a:ext uri="{FF2B5EF4-FFF2-40B4-BE49-F238E27FC236}">
                <a16:creationId xmlns:a16="http://schemas.microsoft.com/office/drawing/2014/main" id="{E0D6A5AD-6B9B-694E-8E2D-A603A1D1B2BC}"/>
              </a:ext>
            </a:extLst>
          </p:cNvPr>
          <p:cNvSpPr/>
          <p:nvPr/>
        </p:nvSpPr>
        <p:spPr>
          <a:xfrm>
            <a:off x="0" y="5075936"/>
            <a:ext cx="9144000" cy="9587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85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1.88× </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a:t>
            </a: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3.49×</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a:t>
            </a:r>
            <a:r>
              <a:rPr kumimoji="0" lang="en-GB" sz="2400" b="1" i="0" u="none" strike="noStrike" kern="1200" cap="none" spc="0" normalizeH="0" baseline="0" noProof="0" dirty="0">
                <a:ln>
                  <a:noFill/>
                </a:ln>
                <a:solidFill>
                  <a:srgbClr val="548235"/>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average (max) energy reduction</a:t>
            </a:r>
          </a:p>
          <a:p>
            <a:pPr marL="0" marR="0" lvl="0" indent="0" algn="ctr" defTabSz="914400" rtl="0" eaLnBrk="1" fontAlgn="auto" latinLnBrk="0" hangingPunct="1">
              <a:lnSpc>
                <a:spcPct val="85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PIM baseline</a:t>
            </a:r>
          </a:p>
        </p:txBody>
      </p:sp>
      <p:sp>
        <p:nvSpPr>
          <p:cNvPr id="15" name="TextBox 14">
            <a:extLst>
              <a:ext uri="{FF2B5EF4-FFF2-40B4-BE49-F238E27FC236}">
                <a16:creationId xmlns:a16="http://schemas.microsoft.com/office/drawing/2014/main" id="{AB569339-7856-0A4A-9462-195656FD4C75}"/>
              </a:ext>
            </a:extLst>
          </p:cNvPr>
          <p:cNvSpPr txBox="1"/>
          <p:nvPr/>
        </p:nvSpPr>
        <p:spPr>
          <a:xfrm>
            <a:off x="2406016" y="1410178"/>
            <a:ext cx="10097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SSD-C</a:t>
            </a:r>
          </a:p>
        </p:txBody>
      </p:sp>
      <p:sp>
        <p:nvSpPr>
          <p:cNvPr id="16" name="TextBox 15">
            <a:extLst>
              <a:ext uri="{FF2B5EF4-FFF2-40B4-BE49-F238E27FC236}">
                <a16:creationId xmlns:a16="http://schemas.microsoft.com/office/drawing/2014/main" id="{84EBBA03-8C8C-344B-B07A-67F758A5DBD9}"/>
              </a:ext>
            </a:extLst>
          </p:cNvPr>
          <p:cNvSpPr txBox="1"/>
          <p:nvPr/>
        </p:nvSpPr>
        <p:spPr>
          <a:xfrm>
            <a:off x="5696818" y="1410178"/>
            <a:ext cx="10097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SSD-P</a:t>
            </a:r>
          </a:p>
        </p:txBody>
      </p:sp>
    </p:spTree>
    <p:extLst>
      <p:ext uri="{BB962C8B-B14F-4D97-AF65-F5344CB8AC3E}">
        <p14:creationId xmlns:p14="http://schemas.microsoft.com/office/powerpoint/2010/main" val="122627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35CB-AF9A-EE49-8F62-E4E1A7C71C2D}"/>
              </a:ext>
            </a:extLst>
          </p:cNvPr>
          <p:cNvSpPr>
            <a:spLocks noGrp="1"/>
          </p:cNvSpPr>
          <p:nvPr>
            <p:ph type="title"/>
          </p:nvPr>
        </p:nvSpPr>
        <p:spPr/>
        <p:txBody>
          <a:bodyPr/>
          <a:lstStyle/>
          <a:p>
            <a:r>
              <a:rPr lang="en-CH" dirty="0"/>
              <a:t>System Cost Efficiency</a:t>
            </a:r>
          </a:p>
        </p:txBody>
      </p:sp>
      <p:sp>
        <p:nvSpPr>
          <p:cNvPr id="3" name="Content Placeholder 2">
            <a:extLst>
              <a:ext uri="{FF2B5EF4-FFF2-40B4-BE49-F238E27FC236}">
                <a16:creationId xmlns:a16="http://schemas.microsoft.com/office/drawing/2014/main" id="{08B1CDDF-8937-5A45-A3AE-0E6ED88060F5}"/>
              </a:ext>
            </a:extLst>
          </p:cNvPr>
          <p:cNvSpPr>
            <a:spLocks noGrp="1"/>
          </p:cNvSpPr>
          <p:nvPr>
            <p:ph idx="1"/>
          </p:nvPr>
        </p:nvSpPr>
        <p:spPr>
          <a:xfrm>
            <a:off x="189560" y="978195"/>
            <a:ext cx="8798061" cy="2156280"/>
          </a:xfrm>
        </p:spPr>
        <p:txBody>
          <a:bodyPr/>
          <a:lstStyle/>
          <a:p>
            <a:r>
              <a:rPr lang="en-GB" dirty="0"/>
              <a:t> </a:t>
            </a:r>
            <a:r>
              <a:rPr lang="en-GB" dirty="0" err="1"/>
              <a:t>MegIS</a:t>
            </a:r>
            <a:r>
              <a:rPr lang="en-GB" dirty="0"/>
              <a:t> on a cost-optimized system</a:t>
            </a:r>
          </a:p>
          <a:p>
            <a:pPr lvl="1"/>
            <a:r>
              <a:rPr lang="en-GB" dirty="0"/>
              <a:t>With SSD-C and 64-GB DRAM</a:t>
            </a:r>
          </a:p>
          <a:p>
            <a:r>
              <a:rPr lang="en-GB" dirty="0"/>
              <a:t>Baselines on a performance-optimized system </a:t>
            </a:r>
          </a:p>
          <a:p>
            <a:pPr lvl="1"/>
            <a:r>
              <a:rPr lang="en-GB" dirty="0"/>
              <a:t>With SSD-P and 1-TB DRAM</a:t>
            </a:r>
            <a:endParaRPr lang="en-CH" dirty="0"/>
          </a:p>
        </p:txBody>
      </p:sp>
      <p:sp>
        <p:nvSpPr>
          <p:cNvPr id="4" name="Rectangle 3">
            <a:extLst>
              <a:ext uri="{FF2B5EF4-FFF2-40B4-BE49-F238E27FC236}">
                <a16:creationId xmlns:a16="http://schemas.microsoft.com/office/drawing/2014/main" id="{3069CD93-1CA5-8A4E-9C3C-852A156501D0}"/>
              </a:ext>
            </a:extLst>
          </p:cNvPr>
          <p:cNvSpPr/>
          <p:nvPr/>
        </p:nvSpPr>
        <p:spPr>
          <a:xfrm>
            <a:off x="6211569" y="3434816"/>
            <a:ext cx="1507021" cy="942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313E4D7C-596D-A445-8751-49C37FB4CB6F}"/>
              </a:ext>
            </a:extLst>
          </p:cNvPr>
          <p:cNvCxnSpPr>
            <a:cxnSpLocks/>
          </p:cNvCxnSpPr>
          <p:nvPr/>
        </p:nvCxnSpPr>
        <p:spPr>
          <a:xfrm>
            <a:off x="6211569" y="3434816"/>
            <a:ext cx="0" cy="91122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4EE6E88F-A364-994C-B488-9D588976122F}"/>
              </a:ext>
            </a:extLst>
          </p:cNvPr>
          <p:cNvGraphicFramePr>
            <a:graphicFrameLocks/>
          </p:cNvGraphicFramePr>
          <p:nvPr/>
        </p:nvGraphicFramePr>
        <p:xfrm>
          <a:off x="1312773" y="3257017"/>
          <a:ext cx="6543668" cy="15620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D41920A-D6EC-AC46-B3A4-4715ACD01DDB}"/>
              </a:ext>
            </a:extLst>
          </p:cNvPr>
          <p:cNvSpPr txBox="1"/>
          <p:nvPr/>
        </p:nvSpPr>
        <p:spPr>
          <a:xfrm rot="16200000">
            <a:off x="598487" y="3721151"/>
            <a:ext cx="9942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Speedup</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63431E9E-4250-A745-8889-499C61FF167F}"/>
              </a:ext>
            </a:extLst>
          </p:cNvPr>
          <p:cNvSpPr txBox="1"/>
          <p:nvPr/>
        </p:nvSpPr>
        <p:spPr>
          <a:xfrm>
            <a:off x="1700888" y="3111853"/>
            <a:ext cx="6010038" cy="269305"/>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 name="Group 8">
            <a:extLst>
              <a:ext uri="{FF2B5EF4-FFF2-40B4-BE49-F238E27FC236}">
                <a16:creationId xmlns:a16="http://schemas.microsoft.com/office/drawing/2014/main" id="{2536EAF4-E3BE-AB42-AFC8-9525BC6F3E48}"/>
              </a:ext>
            </a:extLst>
          </p:cNvPr>
          <p:cNvGrpSpPr/>
          <p:nvPr/>
        </p:nvGrpSpPr>
        <p:grpSpPr>
          <a:xfrm>
            <a:off x="1291753" y="3077228"/>
            <a:ext cx="1726627" cy="338554"/>
            <a:chOff x="6746461" y="5165031"/>
            <a:chExt cx="1726627" cy="338554"/>
          </a:xfrm>
        </p:grpSpPr>
        <p:sp>
          <p:nvSpPr>
            <p:cNvPr id="10" name="TextBox 9">
              <a:extLst>
                <a:ext uri="{FF2B5EF4-FFF2-40B4-BE49-F238E27FC236}">
                  <a16:creationId xmlns:a16="http://schemas.microsoft.com/office/drawing/2014/main" id="{1018497D-64C3-AE41-BA8B-73792BBE3AE6}"/>
                </a:ext>
              </a:extLst>
            </p:cNvPr>
            <p:cNvSpPr txBox="1"/>
            <p:nvPr/>
          </p:nvSpPr>
          <p:spPr>
            <a:xfrm>
              <a:off x="8320958" y="5272735"/>
              <a:ext cx="152130" cy="123147"/>
            </a:xfrm>
            <a:prstGeom prst="rect">
              <a:avLst/>
            </a:prstGeom>
            <a:solidFill>
              <a:schemeClr val="accent3">
                <a:lumMod val="5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3599F4B3-5AD2-C34D-BF83-1C7667EB6B32}"/>
                </a:ext>
              </a:extLst>
            </p:cNvPr>
            <p:cNvSpPr txBox="1"/>
            <p:nvPr/>
          </p:nvSpPr>
          <p:spPr>
            <a:xfrm>
              <a:off x="6746461" y="5165031"/>
              <a:ext cx="146211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P-Opt_P</a:t>
              </a:r>
            </a:p>
          </p:txBody>
        </p:sp>
      </p:grpSp>
      <p:grpSp>
        <p:nvGrpSpPr>
          <p:cNvPr id="12" name="Group 11">
            <a:extLst>
              <a:ext uri="{FF2B5EF4-FFF2-40B4-BE49-F238E27FC236}">
                <a16:creationId xmlns:a16="http://schemas.microsoft.com/office/drawing/2014/main" id="{FD394F38-C4EF-DE40-BF12-56F1FCB01E1D}"/>
              </a:ext>
            </a:extLst>
          </p:cNvPr>
          <p:cNvGrpSpPr/>
          <p:nvPr/>
        </p:nvGrpSpPr>
        <p:grpSpPr>
          <a:xfrm>
            <a:off x="3978588" y="3077228"/>
            <a:ext cx="1412597" cy="338554"/>
            <a:chOff x="7060491" y="4793616"/>
            <a:chExt cx="1412597" cy="338554"/>
          </a:xfrm>
        </p:grpSpPr>
        <p:sp>
          <p:nvSpPr>
            <p:cNvPr id="13" name="TextBox 12">
              <a:extLst>
                <a:ext uri="{FF2B5EF4-FFF2-40B4-BE49-F238E27FC236}">
                  <a16:creationId xmlns:a16="http://schemas.microsoft.com/office/drawing/2014/main" id="{83D5EA6A-FA2B-F14A-90F5-ACAA82EA1B57}"/>
                </a:ext>
              </a:extLst>
            </p:cNvPr>
            <p:cNvSpPr txBox="1"/>
            <p:nvPr/>
          </p:nvSpPr>
          <p:spPr>
            <a:xfrm>
              <a:off x="8320958" y="4901320"/>
              <a:ext cx="152130" cy="123147"/>
            </a:xfrm>
            <a:prstGeom prst="rect">
              <a:avLst/>
            </a:prstGeom>
            <a:solidFill>
              <a:schemeClr val="accent3">
                <a:lumMod val="75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4" name="TextBox 13">
              <a:extLst>
                <a:ext uri="{FF2B5EF4-FFF2-40B4-BE49-F238E27FC236}">
                  <a16:creationId xmlns:a16="http://schemas.microsoft.com/office/drawing/2014/main" id="{ACA0494B-346F-DC46-85C0-B1AA8FF4AED8}"/>
                </a:ext>
              </a:extLst>
            </p:cNvPr>
            <p:cNvSpPr txBox="1"/>
            <p:nvPr/>
          </p:nvSpPr>
          <p:spPr>
            <a:xfrm>
              <a:off x="7060491" y="4793616"/>
              <a:ext cx="114808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A-Opt_P</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568513D0-F5F8-AE41-A419-8795BB7F12C0}"/>
              </a:ext>
            </a:extLst>
          </p:cNvPr>
          <p:cNvGrpSpPr/>
          <p:nvPr/>
        </p:nvGrpSpPr>
        <p:grpSpPr>
          <a:xfrm>
            <a:off x="6351394" y="3077228"/>
            <a:ext cx="1258621" cy="338554"/>
            <a:chOff x="7214467" y="4314412"/>
            <a:chExt cx="1258621" cy="338554"/>
          </a:xfrm>
        </p:grpSpPr>
        <p:sp>
          <p:nvSpPr>
            <p:cNvPr id="16" name="TextBox 15">
              <a:extLst>
                <a:ext uri="{FF2B5EF4-FFF2-40B4-BE49-F238E27FC236}">
                  <a16:creationId xmlns:a16="http://schemas.microsoft.com/office/drawing/2014/main" id="{C1B8FB20-6C62-FF48-BED6-5F9016BB3064}"/>
                </a:ext>
              </a:extLst>
            </p:cNvPr>
            <p:cNvSpPr txBox="1"/>
            <p:nvPr/>
          </p:nvSpPr>
          <p:spPr>
            <a:xfrm>
              <a:off x="8320958" y="4422116"/>
              <a:ext cx="152130" cy="123147"/>
            </a:xfrm>
            <a:prstGeom prst="rect">
              <a:avLst/>
            </a:prstGeom>
            <a:solidFill>
              <a:schemeClr val="accent6">
                <a:lumMod val="20000"/>
                <a:lumOff val="8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E6C4CA25-7444-9B45-9DE6-AD70EDB73CC2}"/>
                </a:ext>
              </a:extLst>
            </p:cNvPr>
            <p:cNvSpPr txBox="1"/>
            <p:nvPr/>
          </p:nvSpPr>
          <p:spPr>
            <a:xfrm>
              <a:off x="7214467" y="4314412"/>
              <a:ext cx="99411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MS_C</a:t>
              </a:r>
            </a:p>
          </p:txBody>
        </p:sp>
      </p:grpSp>
      <p:sp>
        <p:nvSpPr>
          <p:cNvPr id="18" name="Rectangle 17">
            <a:extLst>
              <a:ext uri="{FF2B5EF4-FFF2-40B4-BE49-F238E27FC236}">
                <a16:creationId xmlns:a16="http://schemas.microsoft.com/office/drawing/2014/main" id="{2F2B8000-EFFF-724F-BC2E-00DF1B4C3C21}"/>
              </a:ext>
            </a:extLst>
          </p:cNvPr>
          <p:cNvSpPr/>
          <p:nvPr/>
        </p:nvSpPr>
        <p:spPr>
          <a:xfrm>
            <a:off x="0" y="5001610"/>
            <a:ext cx="9144000" cy="12246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CH" sz="22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2.37x average speedup </a:t>
            </a:r>
            <a:r>
              <a:rPr kumimoji="0" lang="en-CH"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P-Opt</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CH" sz="22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7.20x average speedup </a:t>
            </a:r>
            <a:r>
              <a:rPr kumimoji="0" lang="en-CH"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A-Opt</a:t>
            </a:r>
          </a:p>
        </p:txBody>
      </p:sp>
    </p:spTree>
    <p:extLst>
      <p:ext uri="{BB962C8B-B14F-4D97-AF65-F5344CB8AC3E}">
        <p14:creationId xmlns:p14="http://schemas.microsoft.com/office/powerpoint/2010/main" val="1977164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F9D2-9A1B-D841-BE3A-46EC092B97B6}"/>
              </a:ext>
            </a:extLst>
          </p:cNvPr>
          <p:cNvSpPr>
            <a:spLocks noGrp="1"/>
          </p:cNvSpPr>
          <p:nvPr>
            <p:ph type="title"/>
          </p:nvPr>
        </p:nvSpPr>
        <p:spPr/>
        <p:txBody>
          <a:bodyPr/>
          <a:lstStyle/>
          <a:p>
            <a:r>
              <a:rPr lang="en-CH" dirty="0"/>
              <a:t>Area and Power</a:t>
            </a:r>
          </a:p>
        </p:txBody>
      </p:sp>
      <p:sp>
        <p:nvSpPr>
          <p:cNvPr id="3" name="Content Placeholder 2">
            <a:extLst>
              <a:ext uri="{FF2B5EF4-FFF2-40B4-BE49-F238E27FC236}">
                <a16:creationId xmlns:a16="http://schemas.microsoft.com/office/drawing/2014/main" id="{3EACE071-25F1-C14C-BCA8-470A60EFC822}"/>
              </a:ext>
            </a:extLst>
          </p:cNvPr>
          <p:cNvSpPr>
            <a:spLocks noGrp="1"/>
          </p:cNvSpPr>
          <p:nvPr>
            <p:ph idx="1"/>
          </p:nvPr>
        </p:nvSpPr>
        <p:spPr/>
        <p:txBody>
          <a:bodyPr/>
          <a:lstStyle/>
          <a:p>
            <a:r>
              <a:rPr lang="en-GB" sz="2800" dirty="0"/>
              <a:t>Based on </a:t>
            </a:r>
            <a:r>
              <a:rPr lang="en-GB" sz="2800" b="1" dirty="0">
                <a:solidFill>
                  <a:srgbClr val="1982C3"/>
                </a:solidFill>
              </a:rPr>
              <a:t>Synthesis</a:t>
            </a:r>
            <a:r>
              <a:rPr lang="en-GB" sz="2800" dirty="0"/>
              <a:t> of </a:t>
            </a:r>
            <a:r>
              <a:rPr lang="en-GB" sz="2800" b="1" dirty="0" err="1">
                <a:solidFill>
                  <a:srgbClr val="1982C3"/>
                </a:solidFill>
              </a:rPr>
              <a:t>MegIS</a:t>
            </a:r>
            <a:r>
              <a:rPr lang="en-GB" sz="2800" b="1" dirty="0">
                <a:solidFill>
                  <a:schemeClr val="accent5"/>
                </a:solidFill>
              </a:rPr>
              <a:t> </a:t>
            </a:r>
            <a:r>
              <a:rPr lang="en-GB" sz="2800" dirty="0"/>
              <a:t>accelerators using the Synopsys Design Compiler @ 65nm technology node</a:t>
            </a:r>
          </a:p>
          <a:p>
            <a:endParaRPr lang="en-CH" dirty="0"/>
          </a:p>
        </p:txBody>
      </p:sp>
      <p:pic>
        <p:nvPicPr>
          <p:cNvPr id="5" name="Picture 4">
            <a:extLst>
              <a:ext uri="{FF2B5EF4-FFF2-40B4-BE49-F238E27FC236}">
                <a16:creationId xmlns:a16="http://schemas.microsoft.com/office/drawing/2014/main" id="{B4EEA41A-CDAF-FB4D-A483-27F92FD32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30" y="2134937"/>
            <a:ext cx="8672339" cy="2588125"/>
          </a:xfrm>
          <a:prstGeom prst="rect">
            <a:avLst/>
          </a:prstGeom>
        </p:spPr>
      </p:pic>
      <p:sp>
        <p:nvSpPr>
          <p:cNvPr id="6" name="Rectangle 5">
            <a:extLst>
              <a:ext uri="{FF2B5EF4-FFF2-40B4-BE49-F238E27FC236}">
                <a16:creationId xmlns:a16="http://schemas.microsoft.com/office/drawing/2014/main" id="{BC9368A7-B248-794D-8960-2ADB673E1777}"/>
              </a:ext>
            </a:extLst>
          </p:cNvPr>
          <p:cNvSpPr/>
          <p:nvPr/>
        </p:nvSpPr>
        <p:spPr>
          <a:xfrm>
            <a:off x="0" y="5082988"/>
            <a:ext cx="9144000" cy="10687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200" b="1" i="0" u="none" strike="noStrike" kern="1200" cap="none" spc="0" normalizeH="0" baseline="0" noProof="0" dirty="0">
                <a:ln>
                  <a:noFill/>
                </a:ln>
                <a:solidFill>
                  <a:srgbClr val="548235"/>
                </a:solidFill>
                <a:effectLst/>
                <a:uLnTx/>
                <a:uFillTx/>
                <a:latin typeface="Calibri" panose="020F0502020204030204"/>
                <a:ea typeface="+mn-ea"/>
                <a:cs typeface="+mn-cs"/>
              </a:rPr>
              <a:t>1.7</a:t>
            </a:r>
            <a:r>
              <a:rPr kumimoji="0" lang="en-GB" sz="22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 </a:t>
            </a: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the area of three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28</a:t>
            </a: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-nm ARM Cortex R4 cores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 SATA SSD controller</a:t>
            </a:r>
            <a:endParaRPr kumimoji="0" lang="en-CH"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641133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02F5-A700-D040-994F-691F1E0BC0EE}"/>
              </a:ext>
            </a:extLst>
          </p:cNvPr>
          <p:cNvSpPr>
            <a:spLocks noGrp="1"/>
          </p:cNvSpPr>
          <p:nvPr>
            <p:ph type="title"/>
          </p:nvPr>
        </p:nvSpPr>
        <p:spPr/>
        <p:txBody>
          <a:bodyPr/>
          <a:lstStyle/>
          <a:p>
            <a:r>
              <a:rPr lang="en-CH" dirty="0"/>
              <a:t>Other Results in the Paper</a:t>
            </a:r>
          </a:p>
        </p:txBody>
      </p:sp>
      <p:sp>
        <p:nvSpPr>
          <p:cNvPr id="3" name="Content Placeholder 2">
            <a:extLst>
              <a:ext uri="{FF2B5EF4-FFF2-40B4-BE49-F238E27FC236}">
                <a16:creationId xmlns:a16="http://schemas.microsoft.com/office/drawing/2014/main" id="{953FE54C-8BD5-BD44-AD43-C5A540AE27DB}"/>
              </a:ext>
            </a:extLst>
          </p:cNvPr>
          <p:cNvSpPr>
            <a:spLocks noGrp="1"/>
          </p:cNvSpPr>
          <p:nvPr>
            <p:ph idx="1"/>
          </p:nvPr>
        </p:nvSpPr>
        <p:spPr/>
        <p:txBody>
          <a:bodyPr/>
          <a:lstStyle/>
          <a:p>
            <a:pPr>
              <a:lnSpc>
                <a:spcPct val="130000"/>
              </a:lnSpc>
            </a:pPr>
            <a:r>
              <a:rPr lang="en-CH" dirty="0"/>
              <a:t>MegIS’s performance with the SSD cores</a:t>
            </a:r>
          </a:p>
          <a:p>
            <a:pPr>
              <a:lnSpc>
                <a:spcPct val="130000"/>
              </a:lnSpc>
            </a:pPr>
            <a:r>
              <a:rPr lang="en-CH" dirty="0"/>
              <a:t>MegIS’s performance outside SSD</a:t>
            </a:r>
          </a:p>
          <a:p>
            <a:pPr>
              <a:lnSpc>
                <a:spcPct val="130000"/>
              </a:lnSpc>
            </a:pPr>
            <a:r>
              <a:rPr lang="en-CH" dirty="0"/>
              <a:t>Performance with varying </a:t>
            </a:r>
          </a:p>
          <a:p>
            <a:pPr lvl="1">
              <a:lnSpc>
                <a:spcPct val="130000"/>
              </a:lnSpc>
            </a:pPr>
            <a:r>
              <a:rPr lang="en-CH" dirty="0"/>
              <a:t>Database sizes</a:t>
            </a:r>
          </a:p>
          <a:p>
            <a:pPr lvl="1">
              <a:lnSpc>
                <a:spcPct val="130000"/>
              </a:lnSpc>
            </a:pPr>
            <a:r>
              <a:rPr lang="en-CH" dirty="0"/>
              <a:t>Memory capacities</a:t>
            </a:r>
          </a:p>
          <a:p>
            <a:pPr lvl="1">
              <a:lnSpc>
                <a:spcPct val="130000"/>
              </a:lnSpc>
            </a:pPr>
            <a:r>
              <a:rPr lang="en-CH" dirty="0"/>
              <a:t>#SSDs</a:t>
            </a:r>
          </a:p>
          <a:p>
            <a:pPr lvl="1">
              <a:lnSpc>
                <a:spcPct val="130000"/>
              </a:lnSpc>
            </a:pPr>
            <a:r>
              <a:rPr lang="en-CH" dirty="0"/>
              <a:t>#Channels</a:t>
            </a:r>
          </a:p>
          <a:p>
            <a:pPr lvl="1">
              <a:lnSpc>
                <a:spcPct val="130000"/>
              </a:lnSpc>
            </a:pPr>
            <a:r>
              <a:rPr lang="en-CH" dirty="0"/>
              <a:t>#Samples</a:t>
            </a:r>
          </a:p>
          <a:p>
            <a:pPr>
              <a:lnSpc>
                <a:spcPct val="130000"/>
              </a:lnSpc>
            </a:pPr>
            <a:r>
              <a:rPr lang="en-CH" dirty="0"/>
              <a:t>MegIS’s performance for abundance estimation</a:t>
            </a:r>
          </a:p>
        </p:txBody>
      </p:sp>
    </p:spTree>
    <p:extLst>
      <p:ext uri="{BB962C8B-B14F-4D97-AF65-F5344CB8AC3E}">
        <p14:creationId xmlns:p14="http://schemas.microsoft.com/office/powerpoint/2010/main" val="4102221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a:t>
            </a:r>
            <a:r>
              <a:rPr lang="en-US" sz="3600" b="1" dirty="0">
                <a:solidFill>
                  <a:srgbClr val="0000FF"/>
                </a:solidFill>
              </a:rPr>
              <a:t>using</a:t>
            </a:r>
            <a:r>
              <a:rPr lang="en-US" sz="3600" dirty="0">
                <a:solidFill>
                  <a:srgbClr val="0000FF"/>
                </a:solidFill>
              </a:rPr>
              <a:t> Storage</a:t>
            </a:r>
          </a:p>
          <a:p>
            <a:pPr algn="l"/>
            <a:r>
              <a:rPr lang="en-US" sz="3600" dirty="0"/>
              <a:t>2. Processing near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43413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20541580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 Arrow 19">
            <a:extLst>
              <a:ext uri="{FF2B5EF4-FFF2-40B4-BE49-F238E27FC236}">
                <a16:creationId xmlns:a16="http://schemas.microsoft.com/office/drawing/2014/main" id="{42D70DE3-DB99-D61B-772D-84252781A0B0}"/>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Data-Movement Bottleneck</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solidFill>
                  <a:srgbClr val="C80060"/>
                </a:solidFill>
              </a:rPr>
              <a:t>Conventional systems</a:t>
            </a:r>
            <a:r>
              <a:rPr lang="en-CH" dirty="0"/>
              <a:t>: </a:t>
            </a:r>
            <a:r>
              <a:rPr lang="en-CH" dirty="0">
                <a:solidFill>
                  <a:schemeClr val="accent1"/>
                </a:solidFill>
              </a:rPr>
              <a:t>Outside-storage processing (OSP) </a:t>
            </a:r>
            <a:r>
              <a:rPr lang="en-CH" dirty="0"/>
              <a:t>that must </a:t>
            </a:r>
            <a:r>
              <a:rPr lang="en-CH" dirty="0">
                <a:solidFill>
                  <a:srgbClr val="FF0000"/>
                </a:solidFill>
              </a:rPr>
              <a:t>move the entire data</a:t>
            </a:r>
            <a:r>
              <a:rPr lang="en-CH" dirty="0"/>
              <a:t> to CPUs/GPUs </a:t>
            </a:r>
            <a:r>
              <a:rPr lang="en-CH" dirty="0">
                <a:solidFill>
                  <a:schemeClr val="accent1"/>
                </a:solidFill>
              </a:rPr>
              <a:t>through the memory hierarchy</a:t>
            </a:r>
          </a:p>
        </p:txBody>
      </p:sp>
      <p:cxnSp>
        <p:nvCxnSpPr>
          <p:cNvPr id="11" name="Straight Connector 10">
            <a:extLst>
              <a:ext uri="{FF2B5EF4-FFF2-40B4-BE49-F238E27FC236}">
                <a16:creationId xmlns:a16="http://schemas.microsoft.com/office/drawing/2014/main" id="{5A835E2C-84F8-C880-0884-E99A21B9A673}"/>
              </a:ext>
            </a:extLst>
          </p:cNvPr>
          <p:cNvCxnSpPr>
            <a:cxnSpLocks/>
          </p:cNvCxnSpPr>
          <p:nvPr/>
        </p:nvCxnSpPr>
        <p:spPr>
          <a:xfrm flipH="1">
            <a:off x="1453439" y="3583858"/>
            <a:ext cx="1011524"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F0A75C73-0DED-43F5-3211-B7A8BAC2F938}"/>
              </a:ext>
            </a:extLst>
          </p:cNvPr>
          <p:cNvGrpSpPr/>
          <p:nvPr/>
        </p:nvGrpSpPr>
        <p:grpSpPr>
          <a:xfrm>
            <a:off x="207702" y="1911628"/>
            <a:ext cx="4780798" cy="3278660"/>
            <a:chOff x="207702" y="1911628"/>
            <a:chExt cx="4780798" cy="3278660"/>
          </a:xfrm>
        </p:grpSpPr>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946AE39-D64C-022A-05AF-CB474B9918D8}"/>
                </a:ext>
              </a:extLst>
            </p:cNvPr>
            <p:cNvGrpSpPr/>
            <p:nvPr/>
          </p:nvGrpSpPr>
          <p:grpSpPr>
            <a:xfrm>
              <a:off x="207702" y="1911628"/>
              <a:ext cx="4780798" cy="3278660"/>
              <a:chOff x="207702" y="1911628"/>
              <a:chExt cx="4780798" cy="3278660"/>
            </a:xfrm>
          </p:grpSpPr>
          <p:grpSp>
            <p:nvGrpSpPr>
              <p:cNvPr id="8" name="Group 7">
                <a:extLst>
                  <a:ext uri="{FF2B5EF4-FFF2-40B4-BE49-F238E27FC236}">
                    <a16:creationId xmlns:a16="http://schemas.microsoft.com/office/drawing/2014/main" id="{1C4A54A7-8517-FA47-CF7A-F9C2D8920A42}"/>
                  </a:ext>
                </a:extLst>
              </p:cNvPr>
              <p:cNvGrpSpPr/>
              <p:nvPr/>
            </p:nvGrpSpPr>
            <p:grpSpPr>
              <a:xfrm>
                <a:off x="207702" y="1911628"/>
                <a:ext cx="3187199" cy="1671661"/>
                <a:chOff x="207702" y="1911628"/>
                <a:chExt cx="3187199" cy="1671661"/>
              </a:xfrm>
            </p:grpSpPr>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5324B25B-95E6-FB87-7752-19EB91187D5E}"/>
                  </a:ext>
                </a:extLst>
              </p:cNvPr>
              <p:cNvGrpSpPr/>
              <p:nvPr/>
            </p:nvGrpSpPr>
            <p:grpSpPr>
              <a:xfrm>
                <a:off x="1801301" y="3582641"/>
                <a:ext cx="3187199" cy="1607647"/>
                <a:chOff x="1801301" y="3582641"/>
                <a:chExt cx="3187199" cy="1607647"/>
              </a:xfrm>
            </p:grpSpPr>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grpSp>
        </p:grpSp>
      </p:grpSp>
      <p:sp>
        <p:nvSpPr>
          <p:cNvPr id="32" name="Rectangle 31">
            <a:extLst>
              <a:ext uri="{FF2B5EF4-FFF2-40B4-BE49-F238E27FC236}">
                <a16:creationId xmlns:a16="http://schemas.microsoft.com/office/drawing/2014/main" id="{F3C1E83E-76B0-37C2-35E3-98C73F940709}"/>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External I/O bandwidth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storage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is the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main bottleneck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conventional systems (OSP)</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187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3060935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a:extLst>
              <a:ext uri="{FF2B5EF4-FFF2-40B4-BE49-F238E27FC236}">
                <a16:creationId xmlns:a16="http://schemas.microsoft.com/office/drawing/2014/main" id="{2DB40BDA-4C48-A4CF-5814-12C99E37AECD}"/>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540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C562D4A-7CEC-B597-214A-E59754F5566A}"/>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CD289E59-D789-A06E-FB89-B885774AA34B}"/>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BCBC622A-F106-ED61-53FE-FB7B8ECFDF54}"/>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151285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C9BFBAF3-734B-331F-0FCA-623010E5A094}"/>
              </a:ext>
            </a:extLst>
          </p:cNvPr>
          <p:cNvGrpSpPr/>
          <p:nvPr/>
        </p:nvGrpSpPr>
        <p:grpSpPr>
          <a:xfrm>
            <a:off x="3092406" y="2511715"/>
            <a:ext cx="1799091" cy="992918"/>
            <a:chOff x="3092406" y="2511715"/>
            <a:chExt cx="1799091" cy="992918"/>
          </a:xfrm>
        </p:grpSpPr>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22DC6232-AFEA-61A3-1BE0-D4EC8D6D9A09}"/>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ISP can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mitigate data movement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reducing SSD-external data movement</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32" name="TextBox 31">
            <a:extLst>
              <a:ext uri="{FF2B5EF4-FFF2-40B4-BE49-F238E27FC236}">
                <a16:creationId xmlns:a16="http://schemas.microsoft.com/office/drawing/2014/main" id="{0115F2A8-164F-8B2F-AC62-9EB49644E74D}"/>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4" name="TextBox 33">
            <a:extLst>
              <a:ext uri="{FF2B5EF4-FFF2-40B4-BE49-F238E27FC236}">
                <a16:creationId xmlns:a16="http://schemas.microsoft.com/office/drawing/2014/main" id="{E4A4B212-E695-408C-D2A1-A58FBD50D6C0}"/>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5" name="TextBox 34">
            <a:extLst>
              <a:ext uri="{FF2B5EF4-FFF2-40B4-BE49-F238E27FC236}">
                <a16:creationId xmlns:a16="http://schemas.microsoft.com/office/drawing/2014/main" id="{EB9BD858-A6FA-0541-EF0F-2DC566DBFECD}"/>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1041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485943C-4FC9-8C1A-A67E-BE953578EC0F}"/>
              </a:ext>
            </a:extLst>
          </p:cNvPr>
          <p:cNvGrpSpPr/>
          <p:nvPr/>
        </p:nvGrpSpPr>
        <p:grpSpPr>
          <a:xfrm>
            <a:off x="6056674" y="2692046"/>
            <a:ext cx="2401337" cy="1803435"/>
            <a:chOff x="6056674" y="2692046"/>
            <a:chExt cx="2401337" cy="1803435"/>
          </a:xfrm>
        </p:grpSpPr>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24017932-E64E-E2FC-B4E7-4A485CEFF0AD}"/>
              </a:ext>
            </a:extLst>
          </p:cNvPr>
          <p:cNvGrpSpPr/>
          <p:nvPr/>
        </p:nvGrpSpPr>
        <p:grpSpPr>
          <a:xfrm>
            <a:off x="4516078" y="4095443"/>
            <a:ext cx="4508652" cy="1869835"/>
            <a:chOff x="4516078" y="4095443"/>
            <a:chExt cx="4508652" cy="1869835"/>
          </a:xfrm>
        </p:grpSpPr>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5CB4FA4-F7BE-920C-A7CA-A7F2A474509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45B72E09-59C7-FE81-1106-FFA667865514}"/>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DBCA95BF-FE9A-A051-8827-3A13D4887C5A}"/>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81B18442-FA20-8C35-056F-EC08AEDB1A3B}"/>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SSD-internal bandwidth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becomes the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new bottleneck</a:t>
            </a:r>
            <a:r>
              <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a:t>
            </a:r>
            <a:r>
              <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ISP</a:t>
            </a:r>
            <a:endPar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428245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624B386-7FD4-DE29-0FEA-68B938D48520}"/>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7CEED6-1C87-EEE2-689F-F462A578537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FA2B8F9F-0298-D20B-FBC3-46B18259C266}"/>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CA991E51-9484-3531-DB7A-F9126D406CFC}"/>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3076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DC6232-AFEA-61A3-1BE0-D4EC8D6D9A09}"/>
              </a:ext>
            </a:extLst>
          </p:cNvPr>
          <p:cNvSpPr/>
          <p:nvPr/>
        </p:nvSpPr>
        <p:spPr>
          <a:xfrm>
            <a:off x="0" y="5652894"/>
            <a:ext cx="9143997" cy="885195"/>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IFP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fundamentally mitigates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movement</a:t>
            </a:r>
          </a:p>
        </p:txBody>
      </p: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B63FA4-F5C8-E0C6-1192-136F46157DB8}"/>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A6FBA5E-4C03-6C4E-D92B-CFDA9793DD29}"/>
              </a:ext>
            </a:extLst>
          </p:cNvPr>
          <p:cNvGrpSpPr/>
          <p:nvPr/>
        </p:nvGrpSpPr>
        <p:grpSpPr>
          <a:xfrm>
            <a:off x="6056674" y="2927018"/>
            <a:ext cx="2401337" cy="1342667"/>
            <a:chOff x="6056674" y="2927018"/>
            <a:chExt cx="2401337" cy="1342667"/>
          </a:xfrm>
        </p:grpSpPr>
        <p:sp>
          <p:nvSpPr>
            <p:cNvPr id="19" name="Up Arrow 18">
              <a:extLst>
                <a:ext uri="{FF2B5EF4-FFF2-40B4-BE49-F238E27FC236}">
                  <a16:creationId xmlns:a16="http://schemas.microsoft.com/office/drawing/2014/main" id="{A5FC90DB-3700-FC00-B210-E6FAA2E7C925}"/>
                </a:ext>
              </a:extLst>
            </p:cNvPr>
            <p:cNvSpPr/>
            <p:nvPr/>
          </p:nvSpPr>
          <p:spPr>
            <a:xfrm rot="16200000">
              <a:off x="7087686" y="2899360"/>
              <a:ext cx="339313" cy="2401337"/>
            </a:xfrm>
            <a:prstGeom prst="upArrow">
              <a:avLst>
                <a:gd name="adj1" fmla="val 45308"/>
                <a:gd name="adj2" fmla="val 82903"/>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1" name="Up Arrow 20">
              <a:extLst>
                <a:ext uri="{FF2B5EF4-FFF2-40B4-BE49-F238E27FC236}">
                  <a16:creationId xmlns:a16="http://schemas.microsoft.com/office/drawing/2014/main" id="{413EFA74-4EAE-D251-7CE8-0892B1D7E2FF}"/>
                </a:ext>
              </a:extLst>
            </p:cNvPr>
            <p:cNvSpPr/>
            <p:nvPr/>
          </p:nvSpPr>
          <p:spPr>
            <a:xfrm rot="16200000">
              <a:off x="7087686" y="1896006"/>
              <a:ext cx="339313" cy="2401337"/>
            </a:xfrm>
            <a:prstGeom prst="upArrow">
              <a:avLst>
                <a:gd name="adj1" fmla="val 45308"/>
                <a:gd name="adj2" fmla="val 85801"/>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grpSp>
        <p:nvGrpSpPr>
          <p:cNvPr id="31" name="Group 30">
            <a:extLst>
              <a:ext uri="{FF2B5EF4-FFF2-40B4-BE49-F238E27FC236}">
                <a16:creationId xmlns:a16="http://schemas.microsoft.com/office/drawing/2014/main" id="{9C1B8243-500D-91AF-E5E2-0962F27CC599}"/>
              </a:ext>
            </a:extLst>
          </p:cNvPr>
          <p:cNvGrpSpPr/>
          <p:nvPr/>
        </p:nvGrpSpPr>
        <p:grpSpPr>
          <a:xfrm>
            <a:off x="7210359" y="2643364"/>
            <a:ext cx="1799091" cy="406289"/>
            <a:chOff x="7210359" y="2643364"/>
            <a:chExt cx="1799091" cy="406289"/>
          </a:xfrm>
        </p:grpSpPr>
        <p:sp>
          <p:nvSpPr>
            <p:cNvPr id="25" name="Rectangle 24">
              <a:extLst>
                <a:ext uri="{FF2B5EF4-FFF2-40B4-BE49-F238E27FC236}">
                  <a16:creationId xmlns:a16="http://schemas.microsoft.com/office/drawing/2014/main" id="{8BCC15A2-3AC5-24A5-443C-8C944573C085}"/>
                </a:ext>
              </a:extLst>
            </p:cNvPr>
            <p:cNvSpPr/>
            <p:nvPr/>
          </p:nvSpPr>
          <p:spPr>
            <a:xfrm>
              <a:off x="7210359" y="2643364"/>
              <a:ext cx="1799091" cy="24843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80792604-5FCD-4079-2C5D-E47D5A2D264F}"/>
                </a:ext>
              </a:extLst>
            </p:cNvPr>
            <p:cNvCxnSpPr>
              <a:cxnSpLocks/>
              <a:stCxn id="25" idx="2"/>
            </p:cNvCxnSpPr>
            <p:nvPr/>
          </p:nvCxnSpPr>
          <p:spPr>
            <a:xfrm flipH="1">
              <a:off x="7979602" y="2891800"/>
              <a:ext cx="130303" cy="157853"/>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7C2CF89-1AF9-54F0-E7EC-921160027A5C}"/>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8" name="TextBox 37">
            <a:extLst>
              <a:ext uri="{FF2B5EF4-FFF2-40B4-BE49-F238E27FC236}">
                <a16:creationId xmlns:a16="http://schemas.microsoft.com/office/drawing/2014/main" id="{45F4F68C-725E-58DE-8E55-0B7D1B3585C3}"/>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1" name="TextBox 40">
            <a:extLst>
              <a:ext uri="{FF2B5EF4-FFF2-40B4-BE49-F238E27FC236}">
                <a16:creationId xmlns:a16="http://schemas.microsoft.com/office/drawing/2014/main" id="{47B81D8D-9C98-0A6A-177D-877037C81181}"/>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9817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dirty="0"/>
              <a:t>Our Proposal: Flash-Cosmos</a:t>
            </a:r>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1237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450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110683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403648" y="6329750"/>
              <a:ext cx="62646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6252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7230124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E480-ADF7-EF26-0630-79653E661A8D}"/>
              </a:ext>
            </a:extLst>
          </p:cNvPr>
          <p:cNvSpPr>
            <a:spLocks noGrp="1"/>
          </p:cNvSpPr>
          <p:nvPr>
            <p:ph type="title"/>
          </p:nvPr>
        </p:nvSpPr>
        <p:spPr/>
        <p:txBody>
          <a:bodyPr/>
          <a:lstStyle/>
          <a:p>
            <a:r>
              <a:rPr lang="en-CH" dirty="0"/>
              <a:t>Key Ideas</a:t>
            </a:r>
          </a:p>
        </p:txBody>
      </p:sp>
      <p:grpSp>
        <p:nvGrpSpPr>
          <p:cNvPr id="6" name="Group 5">
            <a:extLst>
              <a:ext uri="{FF2B5EF4-FFF2-40B4-BE49-F238E27FC236}">
                <a16:creationId xmlns:a16="http://schemas.microsoft.com/office/drawing/2014/main" id="{D124F802-0E0F-7080-E8DD-825F3ADD41F0}"/>
              </a:ext>
            </a:extLst>
          </p:cNvPr>
          <p:cNvGrpSpPr/>
          <p:nvPr/>
        </p:nvGrpSpPr>
        <p:grpSpPr>
          <a:xfrm>
            <a:off x="63811" y="1635898"/>
            <a:ext cx="8930486" cy="1784038"/>
            <a:chOff x="63811" y="1797362"/>
            <a:chExt cx="8930486" cy="1784038"/>
          </a:xfrm>
        </p:grpSpPr>
        <p:sp>
          <p:nvSpPr>
            <p:cNvPr id="7" name="Rectangle 6">
              <a:extLst>
                <a:ext uri="{FF2B5EF4-FFF2-40B4-BE49-F238E27FC236}">
                  <a16:creationId xmlns:a16="http://schemas.microsoft.com/office/drawing/2014/main" id="{A12ED352-8C73-3794-B8A3-BE1D9ABEC48D}"/>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Multi-</a:t>
              </a:r>
              <a:r>
                <a:rPr kumimoji="0" lang="en-US" sz="2800" b="1"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Wordline</a:t>
              </a: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 Sensing (MWS)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enable in-flash bulk bitwise operations</a:t>
              </a:r>
              <a:b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via a single sensing operation</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8" name="Graphic 7" descr="Lights On with solid fill">
              <a:extLst>
                <a:ext uri="{FF2B5EF4-FFF2-40B4-BE49-F238E27FC236}">
                  <a16:creationId xmlns:a16="http://schemas.microsoft.com/office/drawing/2014/main" id="{1FD2DB85-FCA8-D987-B6A5-26E1379B0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grpSp>
        <p:nvGrpSpPr>
          <p:cNvPr id="9" name="Group 8">
            <a:extLst>
              <a:ext uri="{FF2B5EF4-FFF2-40B4-BE49-F238E27FC236}">
                <a16:creationId xmlns:a16="http://schemas.microsoft.com/office/drawing/2014/main" id="{0BB6615B-3CB7-55F6-F686-8AC47F1F4A14}"/>
              </a:ext>
            </a:extLst>
          </p:cNvPr>
          <p:cNvGrpSpPr/>
          <p:nvPr/>
        </p:nvGrpSpPr>
        <p:grpSpPr>
          <a:xfrm>
            <a:off x="63811" y="4017854"/>
            <a:ext cx="8930486" cy="1784038"/>
            <a:chOff x="63811" y="1797362"/>
            <a:chExt cx="8930486" cy="1784038"/>
          </a:xfrm>
        </p:grpSpPr>
        <p:sp>
          <p:nvSpPr>
            <p:cNvPr id="10" name="Rectangle 9">
              <a:extLst>
                <a:ext uri="{FF2B5EF4-FFF2-40B4-BE49-F238E27FC236}">
                  <a16:creationId xmlns:a16="http://schemas.microsoft.com/office/drawing/2014/main" id="{911B0403-2F1A-EAAA-3652-9A39F7150A05}"/>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Enhanced SLC-Mode Programming (ESP)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eliminate raw bit errors in stored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(and thus in computation results)</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11" name="Graphic 10" descr="Lights On with solid fill">
              <a:extLst>
                <a:ext uri="{FF2B5EF4-FFF2-40B4-BE49-F238E27FC236}">
                  <a16:creationId xmlns:a16="http://schemas.microsoft.com/office/drawing/2014/main" id="{07C13865-8523-A1F2-D3FC-78831E005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sp>
        <p:nvSpPr>
          <p:cNvPr id="3" name="TextBox 2">
            <a:extLst>
              <a:ext uri="{FF2B5EF4-FFF2-40B4-BE49-F238E27FC236}">
                <a16:creationId xmlns:a16="http://schemas.microsoft.com/office/drawing/2014/main" id="{165BFB58-D96E-DF1B-1CD7-AAF5C88ADE39}"/>
              </a:ext>
            </a:extLst>
          </p:cNvPr>
          <p:cNvSpPr txBox="1"/>
          <p:nvPr/>
        </p:nvSpPr>
        <p:spPr>
          <a:xfrm>
            <a:off x="95949" y="1612571"/>
            <a:ext cx="8971985" cy="2106324"/>
          </a:xfrm>
          <a:prstGeom prst="rect">
            <a:avLst/>
          </a:prstGeom>
          <a:solidFill>
            <a:schemeClr val="bg1">
              <a:alpha val="89294"/>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9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ED1A-3B91-6BFA-03E7-77D4FE444737}"/>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0D2A140B-C56A-2E9F-1FCA-B3A6C4DD0CAC}"/>
              </a:ext>
            </a:extLst>
          </p:cNvPr>
          <p:cNvSpPr>
            <a:spLocks noGrp="1"/>
          </p:cNvSpPr>
          <p:nvPr>
            <p:ph idx="1"/>
          </p:nvPr>
        </p:nvSpPr>
        <p:spPr/>
        <p:txBody>
          <a:bodyPr/>
          <a:lstStyle/>
          <a:p>
            <a:r>
              <a:rPr lang="en-CH" dirty="0">
                <a:solidFill>
                  <a:srgbClr val="C80060"/>
                </a:solidFill>
              </a:rPr>
              <a:t>Goal</a:t>
            </a:r>
            <a:r>
              <a:rPr lang="en-CH" dirty="0"/>
              <a:t>: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Performs more </a:t>
            </a:r>
            <a:r>
              <a:rPr lang="en-CH" dirty="0">
                <a:solidFill>
                  <a:schemeClr val="accent1"/>
                </a:solidFill>
              </a:rPr>
              <a:t>precise programming of the cells</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220F3222-F994-7B8B-A9C6-005C542264C8}"/>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Tree>
    <p:extLst>
      <p:ext uri="{BB962C8B-B14F-4D97-AF65-F5344CB8AC3E}">
        <p14:creationId xmlns:p14="http://schemas.microsoft.com/office/powerpoint/2010/main" val="2941828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ED1A-3B91-6BFA-03E7-77D4FE444737}"/>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0D2A140B-C56A-2E9F-1FCA-B3A6C4DD0CAC}"/>
              </a:ext>
            </a:extLst>
          </p:cNvPr>
          <p:cNvSpPr>
            <a:spLocks noGrp="1"/>
          </p:cNvSpPr>
          <p:nvPr>
            <p:ph idx="1"/>
          </p:nvPr>
        </p:nvSpPr>
        <p:spPr/>
        <p:txBody>
          <a:bodyPr/>
          <a:lstStyle/>
          <a:p>
            <a:r>
              <a:rPr lang="en-CH" dirty="0"/>
              <a:t>To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More </a:t>
            </a:r>
            <a:r>
              <a:rPr lang="en-CH" dirty="0">
                <a:solidFill>
                  <a:schemeClr val="accent1"/>
                </a:solidFill>
              </a:rPr>
              <a:t>precise program-voltage control</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220F3222-F994-7B8B-A9C6-005C542264C8}"/>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
        <p:nvSpPr>
          <p:cNvPr id="4" name="Rectangle 3">
            <a:extLst>
              <a:ext uri="{FF2B5EF4-FFF2-40B4-BE49-F238E27FC236}">
                <a16:creationId xmlns:a16="http://schemas.microsoft.com/office/drawing/2014/main" id="{717CFE97-8EAB-3FB9-2B42-A8D0AB2FC2D4}"/>
              </a:ext>
            </a:extLst>
          </p:cNvPr>
          <p:cNvSpPr/>
          <p:nvPr/>
        </p:nvSpPr>
        <p:spPr>
          <a:xfrm>
            <a:off x="119269" y="999986"/>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096DBFA-F745-AE0E-BAAD-B67BD5D8BC37}"/>
              </a:ext>
            </a:extLst>
          </p:cNvPr>
          <p:cNvSpPr/>
          <p:nvPr/>
        </p:nvSpPr>
        <p:spPr>
          <a:xfrm>
            <a:off x="0" y="1689830"/>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(ESP)</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reliable in-flash 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trading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storage density &amp; programming latency</a:t>
            </a:r>
            <a:endParaRPr kumimoji="0" lang="en-CH"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endParaRPr>
          </a:p>
        </p:txBody>
      </p:sp>
      <p:sp>
        <p:nvSpPr>
          <p:cNvPr id="6" name="Rectangle 5">
            <a:extLst>
              <a:ext uri="{FF2B5EF4-FFF2-40B4-BE49-F238E27FC236}">
                <a16:creationId xmlns:a16="http://schemas.microsoft.com/office/drawing/2014/main" id="{D0582F69-BA11-CA19-BBA2-ABD9C6536470}"/>
              </a:ext>
            </a:extLst>
          </p:cNvPr>
          <p:cNvSpPr/>
          <p:nvPr/>
        </p:nvSpPr>
        <p:spPr>
          <a:xfrm>
            <a:off x="0" y="3955146"/>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Storage &amp; latency overheads affect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only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used in in-flash computation</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6979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FCE6DC50-8500-CA5C-F20E-50E5CA1BE1E4}"/>
              </a:ext>
            </a:extLst>
          </p:cNvPr>
          <p:cNvSpPr>
            <a:spLocks noGrp="1"/>
          </p:cNvSpPr>
          <p:nvPr>
            <p:ph idx="1"/>
          </p:nvPr>
        </p:nvSpPr>
        <p:spPr>
          <a:xfrm>
            <a:off x="119270" y="999985"/>
            <a:ext cx="8905461" cy="5858013"/>
          </a:xfrm>
        </p:spPr>
        <p:txBody>
          <a:bodyPr>
            <a:normAutofit/>
          </a:bodyPr>
          <a:lstStyle/>
          <a:p>
            <a:r>
              <a:rPr lang="en-CH" dirty="0">
                <a:solidFill>
                  <a:srgbClr val="C80060"/>
                </a:solidFill>
                <a:latin typeface="Avenir Next Medium" panose="020B0503020202020204" pitchFamily="34" charset="0"/>
              </a:rPr>
              <a:t>Real-device characterization</a:t>
            </a:r>
          </a:p>
          <a:p>
            <a:pPr lvl="1"/>
            <a:r>
              <a:rPr lang="en-CH" dirty="0"/>
              <a:t>To validate </a:t>
            </a:r>
            <a:r>
              <a:rPr lang="en-CH" dirty="0">
                <a:solidFill>
                  <a:schemeClr val="accent1"/>
                </a:solidFill>
              </a:rPr>
              <a:t>the feasibility and reliability </a:t>
            </a:r>
            <a:r>
              <a:rPr lang="en-CH" dirty="0"/>
              <a:t>of Flash-Cosmos</a:t>
            </a:r>
          </a:p>
          <a:p>
            <a:pPr lvl="1"/>
            <a:r>
              <a:rPr lang="en-CH" dirty="0"/>
              <a:t>Using </a:t>
            </a:r>
            <a:r>
              <a:rPr lang="en-CH" dirty="0">
                <a:solidFill>
                  <a:schemeClr val="accent1"/>
                </a:solidFill>
              </a:rPr>
              <a:t>160</a:t>
            </a:r>
            <a:r>
              <a:rPr lang="en-CH" dirty="0"/>
              <a:t> 48-WL-layer 3D Triple-Level Cell NAND flash chips</a:t>
            </a:r>
          </a:p>
          <a:p>
            <a:pPr lvl="2"/>
            <a:r>
              <a:rPr lang="en-CH" dirty="0">
                <a:solidFill>
                  <a:schemeClr val="accent1"/>
                </a:solidFill>
              </a:rPr>
              <a:t>3,686,400</a:t>
            </a:r>
            <a:r>
              <a:rPr lang="en-CH" dirty="0"/>
              <a:t> tested wordlines </a:t>
            </a:r>
          </a:p>
          <a:p>
            <a:pPr lvl="1"/>
            <a:r>
              <a:rPr lang="en-CH" dirty="0"/>
              <a:t>Under </a:t>
            </a:r>
            <a:r>
              <a:rPr lang="en-CH" dirty="0">
                <a:solidFill>
                  <a:schemeClr val="accent1"/>
                </a:solidFill>
              </a:rPr>
              <a:t>worst-case operating conditions </a:t>
            </a:r>
          </a:p>
          <a:p>
            <a:pPr lvl="2"/>
            <a:r>
              <a:rPr lang="en-CH" dirty="0"/>
              <a:t>Under a 1-year retention time at 10K P/E cycles</a:t>
            </a:r>
          </a:p>
          <a:p>
            <a:pPr lvl="2"/>
            <a:r>
              <a:rPr lang="en-CH" dirty="0"/>
              <a:t>Worst-case data patterns</a:t>
            </a:r>
          </a:p>
          <a:p>
            <a:pPr lvl="2"/>
            <a:endParaRPr lang="en-CH" sz="1000" dirty="0"/>
          </a:p>
          <a:p>
            <a:r>
              <a:rPr lang="en-CH" dirty="0">
                <a:solidFill>
                  <a:srgbClr val="C80060"/>
                </a:solidFill>
                <a:latin typeface="Avenir Next Medium" panose="020B0503020202020204" pitchFamily="34" charset="0"/>
              </a:rPr>
              <a:t>System-level evaluation</a:t>
            </a:r>
          </a:p>
          <a:p>
            <a:pPr lvl="1"/>
            <a:r>
              <a:rPr lang="en-CH" dirty="0"/>
              <a:t>Using the state-of-the-art SSD simulator (MQSim </a:t>
            </a:r>
            <a:r>
              <a:rPr lang="en-CH" sz="1800" dirty="0">
                <a:solidFill>
                  <a:schemeClr val="bg1">
                    <a:lumMod val="50000"/>
                  </a:schemeClr>
                </a:solidFill>
              </a:rPr>
              <a:t>[Tavakkol+, FAST’18]</a:t>
            </a:r>
            <a:r>
              <a:rPr lang="en-CH" dirty="0"/>
              <a:t>)</a:t>
            </a:r>
          </a:p>
          <a:p>
            <a:pPr lvl="1"/>
            <a:r>
              <a:rPr lang="en-CH" dirty="0"/>
              <a:t>Three </a:t>
            </a:r>
            <a:r>
              <a:rPr lang="en-CH" dirty="0">
                <a:solidFill>
                  <a:schemeClr val="accent1"/>
                </a:solidFill>
              </a:rPr>
              <a:t>real-world applications</a:t>
            </a:r>
          </a:p>
          <a:p>
            <a:pPr lvl="2"/>
            <a:r>
              <a:rPr lang="en-CH" dirty="0">
                <a:solidFill>
                  <a:srgbClr val="C80060"/>
                </a:solidFill>
              </a:rPr>
              <a:t>Bitmap Indices (BMI)</a:t>
            </a:r>
            <a:r>
              <a:rPr lang="en-CH" dirty="0"/>
              <a:t>: Bitwise AND of up to </a:t>
            </a:r>
            <a:r>
              <a:rPr lang="en-CH" dirty="0">
                <a:solidFill>
                  <a:schemeClr val="accent1"/>
                </a:solidFill>
              </a:rPr>
              <a:t>~1,000 </a:t>
            </a:r>
            <a:r>
              <a:rPr lang="en-CH" dirty="0"/>
              <a:t>operands</a:t>
            </a:r>
          </a:p>
          <a:p>
            <a:pPr lvl="2"/>
            <a:r>
              <a:rPr lang="en-CH" dirty="0">
                <a:solidFill>
                  <a:srgbClr val="C80060"/>
                </a:solidFill>
              </a:rPr>
              <a:t>Image Segmentation (IMS)</a:t>
            </a:r>
            <a:r>
              <a:rPr lang="en-CH" dirty="0"/>
              <a:t>: Bitwise AND of </a:t>
            </a:r>
            <a:r>
              <a:rPr lang="en-CH" dirty="0">
                <a:solidFill>
                  <a:schemeClr val="accent1"/>
                </a:solidFill>
              </a:rPr>
              <a:t>3 </a:t>
            </a:r>
            <a:r>
              <a:rPr lang="en-CH" dirty="0"/>
              <a:t>operands</a:t>
            </a:r>
          </a:p>
          <a:p>
            <a:pPr lvl="2"/>
            <a:r>
              <a:rPr lang="en-CH" dirty="0">
                <a:solidFill>
                  <a:srgbClr val="C80060"/>
                </a:solidFill>
              </a:rPr>
              <a:t>K-clique Star Listing (KCS)</a:t>
            </a:r>
            <a:r>
              <a:rPr lang="en-CH" dirty="0"/>
              <a:t>: Bitwise OR of up to </a:t>
            </a:r>
            <a:r>
              <a:rPr lang="en-CH" dirty="0">
                <a:solidFill>
                  <a:schemeClr val="accent1"/>
                </a:solidFill>
              </a:rPr>
              <a:t>32</a:t>
            </a:r>
            <a:r>
              <a:rPr lang="en-CH" dirty="0"/>
              <a:t> operands</a:t>
            </a:r>
          </a:p>
          <a:p>
            <a:pPr lvl="1"/>
            <a:r>
              <a:rPr lang="en-CH" dirty="0"/>
              <a:t>Baselines</a:t>
            </a:r>
          </a:p>
          <a:p>
            <a:pPr lvl="2"/>
            <a:r>
              <a:rPr lang="en-CH" dirty="0">
                <a:solidFill>
                  <a:srgbClr val="C80060"/>
                </a:solidFill>
              </a:rPr>
              <a:t>Outside-Storage Processing (OSP)</a:t>
            </a:r>
            <a:r>
              <a:rPr lang="en-CH" dirty="0"/>
              <a:t>: A multi-core CPU (Intel i7-11700K)</a:t>
            </a:r>
          </a:p>
          <a:p>
            <a:pPr lvl="2"/>
            <a:r>
              <a:rPr lang="en-CH" dirty="0">
                <a:solidFill>
                  <a:srgbClr val="C80060"/>
                </a:solidFill>
              </a:rPr>
              <a:t>In-Storage Processing (ISP)</a:t>
            </a:r>
            <a:r>
              <a:rPr lang="en-CH" dirty="0"/>
              <a:t>: An in-storage hardware accelerator</a:t>
            </a:r>
          </a:p>
          <a:p>
            <a:pPr lvl="2"/>
            <a:r>
              <a:rPr lang="en-CH" dirty="0">
                <a:solidFill>
                  <a:srgbClr val="C80060"/>
                </a:solidFill>
              </a:rPr>
              <a:t>ParaBit</a:t>
            </a:r>
            <a:r>
              <a:rPr lang="en-CH" dirty="0"/>
              <a:t> </a:t>
            </a:r>
            <a:r>
              <a:rPr lang="en-CH" sz="1600" dirty="0">
                <a:solidFill>
                  <a:schemeClr val="bg1">
                    <a:lumMod val="50000"/>
                  </a:schemeClr>
                </a:solidFill>
              </a:rPr>
              <a:t>[Gao+, MICRO’21]</a:t>
            </a:r>
            <a:r>
              <a:rPr lang="en-CH" dirty="0"/>
              <a:t>: State-of-the-art in-flash processing mechanism</a:t>
            </a:r>
          </a:p>
        </p:txBody>
      </p:sp>
    </p:spTree>
    <p:extLst>
      <p:ext uri="{BB962C8B-B14F-4D97-AF65-F5344CB8AC3E}">
        <p14:creationId xmlns:p14="http://schemas.microsoft.com/office/powerpoint/2010/main" val="1758984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3252630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3977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45861023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3CF4-FEF6-F745-949F-E29F2ADC4374}"/>
              </a:ext>
            </a:extLst>
          </p:cNvPr>
          <p:cNvSpPr>
            <a:spLocks noGrp="1"/>
          </p:cNvSpPr>
          <p:nvPr>
            <p:ph type="title"/>
          </p:nvPr>
        </p:nvSpPr>
        <p:spPr/>
        <p:txBody>
          <a:bodyPr>
            <a:normAutofit/>
          </a:bodyPr>
          <a:lstStyle/>
          <a:p>
            <a:r>
              <a:rPr lang="en-US" dirty="0"/>
              <a:t>Complex In-Flash Arithmetic: Summary</a:t>
            </a:r>
            <a:endParaRPr lang="en-CH" dirty="0"/>
          </a:p>
        </p:txBody>
      </p:sp>
      <p:sp>
        <p:nvSpPr>
          <p:cNvPr id="3" name="Content Placeholder 2">
            <a:extLst>
              <a:ext uri="{FF2B5EF4-FFF2-40B4-BE49-F238E27FC236}">
                <a16:creationId xmlns:a16="http://schemas.microsoft.com/office/drawing/2014/main" id="{30C5B33C-DEA3-2A43-BCE7-788CCDB74B42}"/>
              </a:ext>
            </a:extLst>
          </p:cNvPr>
          <p:cNvSpPr>
            <a:spLocks noGrp="1"/>
          </p:cNvSpPr>
          <p:nvPr>
            <p:ph idx="1"/>
          </p:nvPr>
        </p:nvSpPr>
        <p:spPr>
          <a:xfrm>
            <a:off x="0" y="871268"/>
            <a:ext cx="9144000" cy="5696458"/>
          </a:xfrm>
        </p:spPr>
        <p:txBody>
          <a:bodyPr lIns="36000" rIns="36000">
            <a:normAutofit/>
          </a:bodyPr>
          <a:lstStyle/>
          <a:p>
            <a:pPr>
              <a:buClr>
                <a:schemeClr val="tx1"/>
              </a:buClr>
            </a:pPr>
            <a:r>
              <a:rPr lang="en-US" sz="1800" dirty="0">
                <a:solidFill>
                  <a:srgbClr val="C00000"/>
                </a:solidFill>
              </a:rPr>
              <a:t>Motivation:</a:t>
            </a:r>
          </a:p>
          <a:p>
            <a:pPr lvl="1">
              <a:lnSpc>
                <a:spcPct val="100000"/>
              </a:lnSpc>
              <a:spcBef>
                <a:spcPts val="300"/>
              </a:spcBef>
              <a:buClr>
                <a:schemeClr val="tx1"/>
              </a:buClr>
            </a:pPr>
            <a:r>
              <a:rPr lang="en-US" sz="1800" b="0" dirty="0"/>
              <a:t>Prior </a:t>
            </a:r>
            <a:r>
              <a:rPr lang="en-US" sz="1800" b="0" dirty="0">
                <a:solidFill>
                  <a:srgbClr val="C00000"/>
                </a:solidFill>
              </a:rPr>
              <a:t>IFP </a:t>
            </a:r>
            <a:r>
              <a:rPr lang="en-US" sz="1800" b="0" dirty="0"/>
              <a:t>techniques do not accelerate complex arithmetic operations</a:t>
            </a:r>
          </a:p>
          <a:p>
            <a:pPr lvl="1">
              <a:lnSpc>
                <a:spcPct val="100000"/>
              </a:lnSpc>
              <a:spcBef>
                <a:spcPts val="300"/>
              </a:spcBef>
              <a:buClr>
                <a:schemeClr val="tx1"/>
              </a:buClr>
            </a:pPr>
            <a:r>
              <a:rPr lang="en-US" sz="1800" b="0" dirty="0"/>
              <a:t>Arithmetic operations require handling of intermediate results </a:t>
            </a:r>
          </a:p>
          <a:p>
            <a:pPr lvl="1">
              <a:lnSpc>
                <a:spcPct val="100000"/>
              </a:lnSpc>
              <a:spcBef>
                <a:spcPts val="300"/>
              </a:spcBef>
              <a:buClr>
                <a:schemeClr val="tx1"/>
              </a:buClr>
            </a:pPr>
            <a:r>
              <a:rPr lang="en-US" sz="1800" b="0" dirty="0"/>
              <a:t>Storing intermediate results reduces flash cell lifespan and increases latency overhead</a:t>
            </a:r>
          </a:p>
          <a:p>
            <a:pPr>
              <a:lnSpc>
                <a:spcPct val="120000"/>
              </a:lnSpc>
              <a:spcBef>
                <a:spcPts val="300"/>
              </a:spcBef>
              <a:buClr>
                <a:schemeClr val="tx1"/>
              </a:buClr>
            </a:pPr>
            <a:r>
              <a:rPr lang="en-US" sz="1800" b="0" dirty="0">
                <a:solidFill>
                  <a:schemeClr val="accent2">
                    <a:lumMod val="50000"/>
                  </a:schemeClr>
                </a:solidFill>
              </a:rPr>
              <a:t>Key Goal: </a:t>
            </a:r>
            <a:r>
              <a:rPr lang="en-US" sz="1800" b="0" dirty="0"/>
              <a:t>Implement </a:t>
            </a:r>
            <a:r>
              <a:rPr lang="en-US" sz="1800" b="0" dirty="0">
                <a:solidFill>
                  <a:schemeClr val="accent2">
                    <a:lumMod val="50000"/>
                  </a:schemeClr>
                </a:solidFill>
              </a:rPr>
              <a:t>in-flash arithmetic operations</a:t>
            </a:r>
            <a:r>
              <a:rPr lang="en-US" sz="1800" b="0" dirty="0"/>
              <a:t> with minimal effect on the flash cell lifespan</a:t>
            </a:r>
          </a:p>
          <a:p>
            <a:pPr>
              <a:lnSpc>
                <a:spcPct val="120000"/>
              </a:lnSpc>
              <a:buClr>
                <a:schemeClr val="tx1"/>
              </a:buClr>
            </a:pPr>
            <a:r>
              <a:rPr lang="en-US" sz="1800" dirty="0">
                <a:solidFill>
                  <a:schemeClr val="accent6">
                    <a:lumMod val="75000"/>
                  </a:schemeClr>
                </a:solidFill>
              </a:rPr>
              <a:t>Key Ideas:</a:t>
            </a:r>
          </a:p>
          <a:p>
            <a:pPr lvl="1">
              <a:lnSpc>
                <a:spcPct val="100000"/>
              </a:lnSpc>
              <a:buClr>
                <a:schemeClr val="tx1"/>
              </a:buClr>
            </a:pPr>
            <a:r>
              <a:rPr lang="en-US" sz="1800" b="0" dirty="0">
                <a:solidFill>
                  <a:schemeClr val="accent6">
                    <a:lumMod val="50000"/>
                  </a:schemeClr>
                </a:solidFill>
              </a:rPr>
              <a:t>Combine prior IFP approaches </a:t>
            </a:r>
            <a:r>
              <a:rPr lang="en-US" sz="1800" b="0" dirty="0"/>
              <a:t>(e.g., Flash-Cosmos, </a:t>
            </a:r>
            <a:r>
              <a:rPr lang="en-US" sz="1800" b="0" dirty="0" err="1"/>
              <a:t>ParaBit</a:t>
            </a:r>
            <a:r>
              <a:rPr lang="en-US" sz="1800" b="0" dirty="0"/>
              <a:t>) to implement arithmetic operations</a:t>
            </a:r>
          </a:p>
          <a:p>
            <a:pPr lvl="1">
              <a:lnSpc>
                <a:spcPct val="100000"/>
              </a:lnSpc>
              <a:buClr>
                <a:schemeClr val="tx1"/>
              </a:buClr>
            </a:pPr>
            <a:r>
              <a:rPr lang="en-US" sz="1800" b="0" dirty="0">
                <a:solidFill>
                  <a:schemeClr val="accent6">
                    <a:lumMod val="50000"/>
                  </a:schemeClr>
                </a:solidFill>
              </a:rPr>
              <a:t>Logic unrolling </a:t>
            </a:r>
            <a:r>
              <a:rPr lang="en-US" sz="1800" b="0" dirty="0"/>
              <a:t>to avoid storing the intermediate results</a:t>
            </a:r>
          </a:p>
          <a:p>
            <a:pPr lvl="1">
              <a:lnSpc>
                <a:spcPct val="100000"/>
              </a:lnSpc>
              <a:buClr>
                <a:schemeClr val="tx1"/>
              </a:buClr>
            </a:pPr>
            <a:r>
              <a:rPr lang="en-US" sz="1800" b="0" dirty="0">
                <a:solidFill>
                  <a:schemeClr val="accent6">
                    <a:lumMod val="50000"/>
                  </a:schemeClr>
                </a:solidFill>
              </a:rPr>
              <a:t>Algebraic/disjunctive normal form (DNF) hybrid representation </a:t>
            </a:r>
            <a:r>
              <a:rPr lang="en-US" sz="1800" b="0" dirty="0"/>
              <a:t>of output bits</a:t>
            </a:r>
          </a:p>
          <a:p>
            <a:pPr lvl="1">
              <a:lnSpc>
                <a:spcPct val="100000"/>
              </a:lnSpc>
              <a:buClr>
                <a:schemeClr val="tx1"/>
              </a:buClr>
            </a:pPr>
            <a:r>
              <a:rPr lang="en-US" sz="1800" b="0" dirty="0">
                <a:solidFill>
                  <a:schemeClr val="accent6">
                    <a:lumMod val="50000"/>
                  </a:schemeClr>
                </a:solidFill>
              </a:rPr>
              <a:t>Exploit Latch Dump operation </a:t>
            </a:r>
            <a:r>
              <a:rPr lang="en-US" sz="1800" b="0" dirty="0"/>
              <a:t>to store intermediate results in data latches</a:t>
            </a:r>
            <a:endParaRPr lang="en-US" sz="1800" b="0" dirty="0">
              <a:solidFill>
                <a:srgbClr val="7030A0"/>
              </a:solidFill>
            </a:endParaRPr>
          </a:p>
          <a:p>
            <a:pPr>
              <a:lnSpc>
                <a:spcPct val="120000"/>
              </a:lnSpc>
              <a:buClr>
                <a:schemeClr val="tx1"/>
              </a:buClr>
            </a:pPr>
            <a:r>
              <a:rPr lang="en-US" sz="1800" b="0" dirty="0">
                <a:solidFill>
                  <a:srgbClr val="7030A0"/>
                </a:solidFill>
              </a:rPr>
              <a:t>Key Results: </a:t>
            </a:r>
            <a:r>
              <a:rPr lang="en-US" sz="1800" b="0" dirty="0"/>
              <a:t>We use an </a:t>
            </a:r>
            <a:r>
              <a:rPr lang="en-US" sz="1800" b="0" dirty="0">
                <a:solidFill>
                  <a:srgbClr val="7030A0"/>
                </a:solidFill>
              </a:rPr>
              <a:t>analytical model </a:t>
            </a:r>
            <a:r>
              <a:rPr lang="en-US" sz="1800" b="0" dirty="0"/>
              <a:t>to evaluate IFP performance</a:t>
            </a:r>
          </a:p>
          <a:p>
            <a:pPr lvl="1">
              <a:lnSpc>
                <a:spcPct val="110000"/>
              </a:lnSpc>
              <a:spcBef>
                <a:spcPts val="300"/>
              </a:spcBef>
              <a:buClr>
                <a:schemeClr val="tx1"/>
              </a:buClr>
            </a:pPr>
            <a:r>
              <a:rPr lang="en-US" sz="1800" b="0" dirty="0"/>
              <a:t>Speedup of </a:t>
            </a:r>
            <a:r>
              <a:rPr lang="en-US" sz="1800" b="0" dirty="0">
                <a:solidFill>
                  <a:srgbClr val="7030A0"/>
                </a:solidFill>
              </a:rPr>
              <a:t>up to 19.7x</a:t>
            </a:r>
            <a:r>
              <a:rPr lang="en-US" sz="1800" b="0" dirty="0"/>
              <a:t> over naïve IFP arithmetic</a:t>
            </a:r>
          </a:p>
          <a:p>
            <a:pPr lvl="1">
              <a:lnSpc>
                <a:spcPct val="110000"/>
              </a:lnSpc>
              <a:spcBef>
                <a:spcPts val="300"/>
              </a:spcBef>
              <a:buClr>
                <a:schemeClr val="tx1"/>
              </a:buClr>
            </a:pPr>
            <a:r>
              <a:rPr lang="en-US" sz="1800" b="0" dirty="0"/>
              <a:t>Speedup of </a:t>
            </a:r>
            <a:r>
              <a:rPr lang="en-US" sz="1800" b="0" dirty="0">
                <a:solidFill>
                  <a:srgbClr val="7030A0"/>
                </a:solidFill>
              </a:rPr>
              <a:t>up to 12.3x </a:t>
            </a:r>
            <a:r>
              <a:rPr lang="en-US" sz="1800" b="0" dirty="0"/>
              <a:t>over read/write bound CPU</a:t>
            </a:r>
          </a:p>
          <a:p>
            <a:pPr lvl="1">
              <a:lnSpc>
                <a:spcPct val="110000"/>
              </a:lnSpc>
              <a:spcBef>
                <a:spcPts val="300"/>
              </a:spcBef>
              <a:buClr>
                <a:schemeClr val="tx1"/>
              </a:buClr>
            </a:pPr>
            <a:r>
              <a:rPr lang="en-US" sz="1800" b="0" dirty="0">
                <a:solidFill>
                  <a:srgbClr val="7030A0"/>
                </a:solidFill>
              </a:rPr>
              <a:t>No programming </a:t>
            </a:r>
            <a:r>
              <a:rPr lang="en-US" sz="1800" b="0" dirty="0"/>
              <a:t>needed </a:t>
            </a:r>
            <a:r>
              <a:rPr lang="en-US" sz="1800" b="0" dirty="0">
                <a:solidFill>
                  <a:srgbClr val="7030A0"/>
                </a:solidFill>
              </a:rPr>
              <a:t>to perform addition and multiplication</a:t>
            </a:r>
          </a:p>
        </p:txBody>
      </p:sp>
      <p:sp>
        <p:nvSpPr>
          <p:cNvPr id="5" name="Slide Number Placeholder 4">
            <a:extLst>
              <a:ext uri="{FF2B5EF4-FFF2-40B4-BE49-F238E27FC236}">
                <a16:creationId xmlns:a16="http://schemas.microsoft.com/office/drawing/2014/main" id="{856DD07E-A10D-66D3-83A2-6F53A230DB84}"/>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de-CH" sz="1400" b="0" i="0" u="none" strike="noStrike" kern="1200" cap="none" spc="0" normalizeH="0" baseline="0" noProof="0" smtClean="0">
                <a:ln>
                  <a:noFill/>
                </a:ln>
                <a:solidFill>
                  <a:prstClr val="black"/>
                </a:solidFill>
                <a:effectLst/>
                <a:uLnTx/>
                <a:uFillTx/>
                <a:latin typeface="Cambria" panose="02040503050406030204" pitchFamily="18" charset="0"/>
                <a:cs typeface="Calibri"/>
                <a:sym typeface="Calibri"/>
              </a:rPr>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t>77</a:t>
            </a:fld>
            <a:endParaRPr kumimoji="0" lang="de-CH" sz="1400" b="0" i="0" u="none" strike="noStrike" kern="1200" cap="none" spc="0" normalizeH="0" baseline="0" noProof="0" dirty="0">
              <a:ln>
                <a:noFill/>
              </a:ln>
              <a:solidFill>
                <a:prstClr val="black"/>
              </a:solidFill>
              <a:effectLst/>
              <a:uLnTx/>
              <a:uFillTx/>
              <a:latin typeface="Cambria" panose="02040503050406030204" pitchFamily="18" charset="0"/>
              <a:cs typeface="Calibri"/>
              <a:sym typeface="Calibri"/>
            </a:endParaRPr>
          </a:p>
        </p:txBody>
      </p:sp>
    </p:spTree>
    <p:extLst>
      <p:ext uri="{BB962C8B-B14F-4D97-AF65-F5344CB8AC3E}">
        <p14:creationId xmlns:p14="http://schemas.microsoft.com/office/powerpoint/2010/main" val="4180073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C35E-DFF2-5E1B-0A38-21EA11A4018E}"/>
              </a:ext>
            </a:extLst>
          </p:cNvPr>
          <p:cNvSpPr>
            <a:spLocks noGrp="1"/>
          </p:cNvSpPr>
          <p:nvPr>
            <p:ph type="title"/>
          </p:nvPr>
        </p:nvSpPr>
        <p:spPr/>
        <p:txBody>
          <a:bodyPr>
            <a:normAutofit fontScale="90000"/>
          </a:bodyPr>
          <a:lstStyle/>
          <a:p>
            <a:r>
              <a:rPr lang="en-US" dirty="0"/>
              <a:t>Comparison Against Naïve Implementation</a:t>
            </a:r>
          </a:p>
        </p:txBody>
      </p:sp>
      <p:sp>
        <p:nvSpPr>
          <p:cNvPr id="3" name="Content Placeholder 2">
            <a:extLst>
              <a:ext uri="{FF2B5EF4-FFF2-40B4-BE49-F238E27FC236}">
                <a16:creationId xmlns:a16="http://schemas.microsoft.com/office/drawing/2014/main" id="{1C848864-5693-6572-32B7-05DD7FA8E86F}"/>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sz="2400" b="0" dirty="0">
                <a:effectLst/>
                <a:highlight>
                  <a:srgbClr val="FFFFFF"/>
                </a:highlight>
              </a:rPr>
              <a:t>Optimized approach outperforms pure Flash-Cosmos by </a:t>
            </a:r>
            <a:r>
              <a:rPr lang="en-US" sz="2400" b="0" dirty="0">
                <a:solidFill>
                  <a:srgbClr val="7030A0"/>
                </a:solidFill>
                <a:effectLst/>
                <a:highlight>
                  <a:srgbClr val="FFFFFF"/>
                </a:highlight>
              </a:rPr>
              <a:t>3.1x for addition</a:t>
            </a:r>
            <a:r>
              <a:rPr lang="en-US" sz="2400" b="0" dirty="0">
                <a:effectLst/>
                <a:highlight>
                  <a:srgbClr val="FFFFFF"/>
                </a:highlight>
              </a:rPr>
              <a:t> and </a:t>
            </a:r>
            <a:r>
              <a:rPr lang="en-US" sz="2400" b="0" dirty="0">
                <a:solidFill>
                  <a:srgbClr val="7030A0"/>
                </a:solidFill>
                <a:effectLst/>
                <a:highlight>
                  <a:srgbClr val="FFFFFF"/>
                </a:highlight>
              </a:rPr>
              <a:t>19.7x for multiplication </a:t>
            </a:r>
            <a:endParaRPr lang="en-US" sz="3600" dirty="0">
              <a:solidFill>
                <a:srgbClr val="7030A0"/>
              </a:solidFill>
              <a:effectLst/>
              <a:highlight>
                <a:srgbClr val="FFFFFF"/>
              </a:highlight>
            </a:endParaRPr>
          </a:p>
          <a:p>
            <a:r>
              <a:rPr lang="en-US" sz="2400" b="0" dirty="0">
                <a:effectLst/>
                <a:highlight>
                  <a:srgbClr val="FFFFFF"/>
                </a:highlight>
              </a:rPr>
              <a:t>Number of </a:t>
            </a:r>
            <a:r>
              <a:rPr lang="en-US" sz="2400" b="0" dirty="0">
                <a:solidFill>
                  <a:srgbClr val="7030A0"/>
                </a:solidFill>
                <a:effectLst/>
                <a:highlight>
                  <a:srgbClr val="FFFFFF"/>
                </a:highlight>
              </a:rPr>
              <a:t>ESP commands</a:t>
            </a:r>
            <a:r>
              <a:rPr lang="en-US" sz="2400" b="0" dirty="0">
                <a:effectLst/>
                <a:highlight>
                  <a:srgbClr val="FFFFFF"/>
                </a:highlight>
              </a:rPr>
              <a:t> goes from 14 for addition and 154 for multiplication to </a:t>
            </a:r>
            <a:r>
              <a:rPr lang="en-US" sz="2400" b="0" dirty="0">
                <a:solidFill>
                  <a:srgbClr val="7030A0"/>
                </a:solidFill>
                <a:effectLst/>
                <a:highlight>
                  <a:srgbClr val="FFFFFF"/>
                </a:highlight>
              </a:rPr>
              <a:t>zero</a:t>
            </a:r>
            <a:r>
              <a:rPr lang="en-US" sz="2400" b="0" dirty="0">
                <a:effectLst/>
                <a:highlight>
                  <a:srgbClr val="FFFFFF"/>
                </a:highlight>
              </a:rPr>
              <a:t> </a:t>
            </a:r>
            <a:endParaRPr lang="en-US" sz="3600" dirty="0">
              <a:effectLst/>
              <a:highlight>
                <a:srgbClr val="FFFFFF"/>
              </a:highlight>
            </a:endParaRPr>
          </a:p>
        </p:txBody>
      </p:sp>
      <p:pic>
        <p:nvPicPr>
          <p:cNvPr id="4" name="Content Placeholder 4">
            <a:extLst>
              <a:ext uri="{FF2B5EF4-FFF2-40B4-BE49-F238E27FC236}">
                <a16:creationId xmlns:a16="http://schemas.microsoft.com/office/drawing/2014/main" id="{37233583-52DB-1C8E-1837-2E0F5A2D7E45}"/>
              </a:ext>
            </a:extLst>
          </p:cNvPr>
          <p:cNvPicPr>
            <a:picLocks noChangeAspect="1"/>
          </p:cNvPicPr>
          <p:nvPr/>
        </p:nvPicPr>
        <p:blipFill>
          <a:blip r:embed="rId2"/>
          <a:stretch>
            <a:fillRect/>
          </a:stretch>
        </p:blipFill>
        <p:spPr>
          <a:xfrm>
            <a:off x="273050" y="810085"/>
            <a:ext cx="8597900" cy="3124200"/>
          </a:xfrm>
          <a:prstGeom prst="rect">
            <a:avLst/>
          </a:prstGeom>
        </p:spPr>
      </p:pic>
      <p:sp>
        <p:nvSpPr>
          <p:cNvPr id="5" name="Slide Number Placeholder 4">
            <a:extLst>
              <a:ext uri="{FF2B5EF4-FFF2-40B4-BE49-F238E27FC236}">
                <a16:creationId xmlns:a16="http://schemas.microsoft.com/office/drawing/2014/main" id="{FB94A76E-8E1F-2031-A323-241C6EBD01D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de-CH" sz="1400" b="0" i="0" u="none" strike="noStrike" kern="1200" cap="none" spc="0" normalizeH="0" baseline="0" noProof="0" smtClean="0">
                <a:ln>
                  <a:noFill/>
                </a:ln>
                <a:solidFill>
                  <a:prstClr val="black"/>
                </a:solidFill>
                <a:effectLst/>
                <a:uLnTx/>
                <a:uFillTx/>
                <a:latin typeface="Cambria" panose="02040503050406030204" pitchFamily="18" charset="0"/>
                <a:cs typeface="Calibri"/>
                <a:sym typeface="Calibri"/>
              </a:rPr>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t>78</a:t>
            </a:fld>
            <a:endParaRPr kumimoji="0" lang="de-CH" sz="1400" b="0" i="0" u="none" strike="noStrike" kern="1200" cap="none" spc="0" normalizeH="0" baseline="0" noProof="0" dirty="0">
              <a:ln>
                <a:noFill/>
              </a:ln>
              <a:solidFill>
                <a:prstClr val="black"/>
              </a:solidFill>
              <a:effectLst/>
              <a:uLnTx/>
              <a:uFillTx/>
              <a:latin typeface="Cambria" panose="02040503050406030204" pitchFamily="18" charset="0"/>
              <a:cs typeface="Calibri"/>
              <a:sym typeface="Calibri"/>
            </a:endParaRPr>
          </a:p>
        </p:txBody>
      </p:sp>
    </p:spTree>
    <p:extLst>
      <p:ext uri="{BB962C8B-B14F-4D97-AF65-F5344CB8AC3E}">
        <p14:creationId xmlns:p14="http://schemas.microsoft.com/office/powerpoint/2010/main" val="2535759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C35E-DFF2-5E1B-0A38-21EA11A4018E}"/>
              </a:ext>
            </a:extLst>
          </p:cNvPr>
          <p:cNvSpPr>
            <a:spLocks noGrp="1"/>
          </p:cNvSpPr>
          <p:nvPr>
            <p:ph type="title"/>
          </p:nvPr>
        </p:nvSpPr>
        <p:spPr/>
        <p:txBody>
          <a:bodyPr>
            <a:normAutofit/>
          </a:bodyPr>
          <a:lstStyle/>
          <a:p>
            <a:r>
              <a:rPr lang="en-US" dirty="0"/>
              <a:t>Comparison Against CPU</a:t>
            </a:r>
          </a:p>
        </p:txBody>
      </p:sp>
      <p:sp>
        <p:nvSpPr>
          <p:cNvPr id="3" name="Content Placeholder 2">
            <a:extLst>
              <a:ext uri="{FF2B5EF4-FFF2-40B4-BE49-F238E27FC236}">
                <a16:creationId xmlns:a16="http://schemas.microsoft.com/office/drawing/2014/main" id="{1C848864-5693-6572-32B7-05DD7FA8E86F}"/>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sz="2400" dirty="0"/>
          </a:p>
          <a:p>
            <a:r>
              <a:rPr lang="en-US" sz="2400" b="0" dirty="0">
                <a:effectLst/>
                <a:highlight>
                  <a:srgbClr val="FFFFFF"/>
                </a:highlight>
              </a:rPr>
              <a:t>Comparison against CPU bound by read/write bandwidth of </a:t>
            </a:r>
            <a:r>
              <a:rPr lang="en-US" sz="2400" b="0" dirty="0" err="1">
                <a:solidFill>
                  <a:srgbClr val="7030A0"/>
                </a:solidFill>
                <a:effectLst/>
                <a:highlight>
                  <a:srgbClr val="FFFFFF"/>
                </a:highlight>
              </a:rPr>
              <a:t>NVMe</a:t>
            </a:r>
            <a:r>
              <a:rPr lang="en-US" sz="2400" b="0" dirty="0">
                <a:solidFill>
                  <a:srgbClr val="7030A0"/>
                </a:solidFill>
                <a:effectLst/>
                <a:highlight>
                  <a:srgbClr val="FFFFFF"/>
                </a:highlight>
              </a:rPr>
              <a:t>/SATA SSD </a:t>
            </a:r>
            <a:endParaRPr lang="en-US" sz="2400" dirty="0">
              <a:solidFill>
                <a:srgbClr val="7030A0"/>
              </a:solidFill>
              <a:effectLst/>
              <a:highlight>
                <a:srgbClr val="FFFFFF"/>
              </a:highlight>
            </a:endParaRPr>
          </a:p>
          <a:p>
            <a:r>
              <a:rPr lang="en-US" sz="2400" b="0" dirty="0">
                <a:effectLst/>
                <a:highlight>
                  <a:srgbClr val="FFFFFF"/>
                </a:highlight>
              </a:rPr>
              <a:t>IFP with all optimizations enabled outperforms CPU by </a:t>
            </a:r>
            <a:r>
              <a:rPr lang="en-US" sz="2400" b="0" dirty="0">
                <a:solidFill>
                  <a:srgbClr val="7030A0"/>
                </a:solidFill>
                <a:effectLst/>
                <a:highlight>
                  <a:srgbClr val="FFFFFF"/>
                </a:highlight>
              </a:rPr>
              <a:t>4.6x/12.3x </a:t>
            </a:r>
            <a:r>
              <a:rPr lang="en-US" sz="2400" b="0" dirty="0">
                <a:effectLst/>
                <a:highlight>
                  <a:srgbClr val="FFFFFF"/>
                </a:highlight>
              </a:rPr>
              <a:t>for addition and </a:t>
            </a:r>
            <a:r>
              <a:rPr lang="en-US" sz="2400" b="0" dirty="0">
                <a:solidFill>
                  <a:srgbClr val="7030A0"/>
                </a:solidFill>
                <a:effectLst/>
                <a:highlight>
                  <a:srgbClr val="FFFFFF"/>
                </a:highlight>
              </a:rPr>
              <a:t>2.8x/7.7x </a:t>
            </a:r>
            <a:r>
              <a:rPr lang="en-US" sz="2400" b="0" dirty="0">
                <a:effectLst/>
                <a:highlight>
                  <a:srgbClr val="FFFFFF"/>
                </a:highlight>
              </a:rPr>
              <a:t>for multiplication </a:t>
            </a:r>
            <a:endParaRPr lang="en-US" sz="2400" dirty="0">
              <a:effectLst/>
              <a:highlight>
                <a:srgbClr val="FFFFFF"/>
              </a:highlight>
            </a:endParaRPr>
          </a:p>
        </p:txBody>
      </p:sp>
      <p:pic>
        <p:nvPicPr>
          <p:cNvPr id="6" name="Picture 5">
            <a:extLst>
              <a:ext uri="{FF2B5EF4-FFF2-40B4-BE49-F238E27FC236}">
                <a16:creationId xmlns:a16="http://schemas.microsoft.com/office/drawing/2014/main" id="{433FD512-D421-C555-C7EC-411695036912}"/>
              </a:ext>
            </a:extLst>
          </p:cNvPr>
          <p:cNvPicPr>
            <a:picLocks noChangeAspect="1"/>
          </p:cNvPicPr>
          <p:nvPr/>
        </p:nvPicPr>
        <p:blipFill>
          <a:blip r:embed="rId2"/>
          <a:stretch>
            <a:fillRect/>
          </a:stretch>
        </p:blipFill>
        <p:spPr>
          <a:xfrm>
            <a:off x="685800" y="972065"/>
            <a:ext cx="7772400" cy="3098665"/>
          </a:xfrm>
          <a:prstGeom prst="rect">
            <a:avLst/>
          </a:prstGeom>
        </p:spPr>
      </p:pic>
      <p:sp>
        <p:nvSpPr>
          <p:cNvPr id="7" name="Slide Number Placeholder 6">
            <a:extLst>
              <a:ext uri="{FF2B5EF4-FFF2-40B4-BE49-F238E27FC236}">
                <a16:creationId xmlns:a16="http://schemas.microsoft.com/office/drawing/2014/main" id="{39F4F388-450A-1812-42EB-1FA34763C69F}"/>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de-CH" sz="1400" b="0" i="0" u="none" strike="noStrike" kern="1200" cap="none" spc="0" normalizeH="0" baseline="0" noProof="0" smtClean="0">
                <a:ln>
                  <a:noFill/>
                </a:ln>
                <a:solidFill>
                  <a:prstClr val="black"/>
                </a:solidFill>
                <a:effectLst/>
                <a:uLnTx/>
                <a:uFillTx/>
                <a:latin typeface="Cambria" panose="02040503050406030204" pitchFamily="18" charset="0"/>
                <a:cs typeface="Calibri"/>
                <a:sym typeface="Calibri"/>
              </a:rPr>
              <a:pPr marL="0" marR="0" lvl="0" indent="0" algn="r" defTabSz="457200" rtl="0" eaLnBrk="1" fontAlgn="auto" latinLnBrk="0" hangingPunct="1">
                <a:lnSpc>
                  <a:spcPct val="100000"/>
                </a:lnSpc>
                <a:spcBef>
                  <a:spcPts val="0"/>
                </a:spcBef>
                <a:spcAft>
                  <a:spcPts val="0"/>
                </a:spcAft>
                <a:buClr>
                  <a:srgbClr val="888888"/>
                </a:buClr>
                <a:buSzPts val="1200"/>
                <a:buFont typeface="Calibri"/>
                <a:buNone/>
                <a:tabLst/>
                <a:defRPr/>
              </a:pPr>
              <a:t>79</a:t>
            </a:fld>
            <a:endParaRPr kumimoji="0" lang="de-CH" sz="1400" b="0" i="0" u="none" strike="noStrike" kern="1200" cap="none" spc="0" normalizeH="0" baseline="0" noProof="0" dirty="0">
              <a:ln>
                <a:noFill/>
              </a:ln>
              <a:solidFill>
                <a:prstClr val="black"/>
              </a:solidFill>
              <a:effectLst/>
              <a:uLnTx/>
              <a:uFillTx/>
              <a:latin typeface="Cambria" panose="02040503050406030204" pitchFamily="18" charset="0"/>
              <a:cs typeface="Calibri"/>
              <a:sym typeface="Calibri"/>
            </a:endParaRPr>
          </a:p>
        </p:txBody>
      </p:sp>
    </p:spTree>
    <p:extLst>
      <p:ext uri="{BB962C8B-B14F-4D97-AF65-F5344CB8AC3E}">
        <p14:creationId xmlns:p14="http://schemas.microsoft.com/office/powerpoint/2010/main" val="2155400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9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890442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Adoption Challenges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a:t>
            </a:r>
            <a:r>
              <a:rPr lang="en-US" sz="3600" b="1" dirty="0">
                <a:solidFill>
                  <a:srgbClr val="0000FF"/>
                </a:solidFill>
              </a:rPr>
              <a:t>using</a:t>
            </a:r>
            <a:r>
              <a:rPr lang="en-US" sz="3600" dirty="0">
                <a:solidFill>
                  <a:srgbClr val="0000FF"/>
                </a:solidFill>
              </a:rPr>
              <a:t> Storage</a:t>
            </a:r>
          </a:p>
          <a:p>
            <a:pPr algn="l"/>
            <a:r>
              <a:rPr lang="en-US" sz="3600" dirty="0">
                <a:solidFill>
                  <a:srgbClr val="0000FF"/>
                </a:solidFill>
              </a:rPr>
              <a:t>2. Processing </a:t>
            </a:r>
            <a:r>
              <a:rPr lang="en-US" sz="3600" b="1" dirty="0">
                <a:solidFill>
                  <a:srgbClr val="0000FF"/>
                </a:solidFill>
              </a:rPr>
              <a:t>near</a:t>
            </a:r>
            <a:r>
              <a:rPr lang="en-US" sz="3600" dirty="0">
                <a:solidFill>
                  <a:srgbClr val="0000FF"/>
                </a:solidFill>
              </a:rPr>
              <a:t>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1202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Storage</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2831868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7715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6866069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925" y="0"/>
            <a:ext cx="9145800" cy="3429000"/>
          </a:xfrm>
          <a:prstGeom prst="rect">
            <a:avLst/>
          </a:prstGeom>
          <a:solidFill>
            <a:srgbClr val="1F3864"/>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2060"/>
              </a:buClr>
              <a:buSzPts val="4400"/>
              <a:buFont typeface="Cambria"/>
              <a:buNone/>
            </a:pPr>
            <a:r>
              <a:rPr lang="de-CH" sz="4800" dirty="0" err="1">
                <a:solidFill>
                  <a:schemeClr val="lt1"/>
                </a:solidFill>
              </a:rPr>
              <a:t>Automated</a:t>
            </a:r>
            <a:r>
              <a:rPr lang="de-CH" sz="4800" dirty="0">
                <a:solidFill>
                  <a:schemeClr val="lt1"/>
                </a:solidFill>
              </a:rPr>
              <a:t> Framework </a:t>
            </a:r>
            <a:br>
              <a:rPr lang="de-CH" sz="4800" dirty="0">
                <a:solidFill>
                  <a:schemeClr val="lt1"/>
                </a:solidFill>
              </a:rPr>
            </a:br>
            <a:r>
              <a:rPr lang="de-CH" sz="4800" dirty="0" err="1">
                <a:solidFill>
                  <a:schemeClr val="lt1"/>
                </a:solidFill>
              </a:rPr>
              <a:t>for</a:t>
            </a:r>
            <a:r>
              <a:rPr lang="de-CH" sz="4800" dirty="0">
                <a:solidFill>
                  <a:schemeClr val="lt1"/>
                </a:solidFill>
              </a:rPr>
              <a:t> </a:t>
            </a:r>
            <a:r>
              <a:rPr lang="de-CH" sz="4800" dirty="0" err="1">
                <a:solidFill>
                  <a:schemeClr val="lt1"/>
                </a:solidFill>
              </a:rPr>
              <a:t>Near</a:t>
            </a:r>
            <a:r>
              <a:rPr lang="de-CH" sz="4800" dirty="0">
                <a:solidFill>
                  <a:schemeClr val="lt1"/>
                </a:solidFill>
              </a:rPr>
              <a:t>-Data Processing </a:t>
            </a:r>
            <a:br>
              <a:rPr lang="de-CH" sz="4800" dirty="0">
                <a:solidFill>
                  <a:schemeClr val="lt1"/>
                </a:solidFill>
              </a:rPr>
            </a:br>
            <a:r>
              <a:rPr lang="de-CH" sz="4800" dirty="0">
                <a:solidFill>
                  <a:schemeClr val="lt1"/>
                </a:solidFill>
              </a:rPr>
              <a:t>in Storage Systems</a:t>
            </a:r>
            <a:endParaRPr sz="4000" dirty="0">
              <a:solidFill>
                <a:schemeClr val="lt1"/>
              </a:solidFill>
            </a:endParaRPr>
          </a:p>
        </p:txBody>
      </p:sp>
      <p:sp>
        <p:nvSpPr>
          <p:cNvPr id="137" name="Google Shape;137;p1"/>
          <p:cNvSpPr txBox="1"/>
          <p:nvPr/>
        </p:nvSpPr>
        <p:spPr>
          <a:xfrm>
            <a:off x="10918372" y="-1110344"/>
            <a:ext cx="138548" cy="284663"/>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8" name="Google Shape;138;p1"/>
          <p:cNvPicPr preferRelativeResize="0"/>
          <p:nvPr/>
        </p:nvPicPr>
        <p:blipFill rotWithShape="1">
          <a:blip r:embed="rId3">
            <a:alphaModFix/>
          </a:blip>
          <a:srcRect b="21933"/>
          <a:stretch/>
        </p:blipFill>
        <p:spPr>
          <a:xfrm>
            <a:off x="0" y="6137229"/>
            <a:ext cx="2300851" cy="720771"/>
          </a:xfrm>
          <a:prstGeom prst="rect">
            <a:avLst/>
          </a:prstGeom>
          <a:noFill/>
          <a:ln>
            <a:noFill/>
          </a:ln>
        </p:spPr>
      </p:pic>
      <p:pic>
        <p:nvPicPr>
          <p:cNvPr id="139" name="Google Shape;139;p1"/>
          <p:cNvPicPr preferRelativeResize="0"/>
          <p:nvPr/>
        </p:nvPicPr>
        <p:blipFill rotWithShape="1">
          <a:blip r:embed="rId4">
            <a:alphaModFix/>
          </a:blip>
          <a:srcRect/>
          <a:stretch/>
        </p:blipFill>
        <p:spPr>
          <a:xfrm>
            <a:off x="6299875" y="6315475"/>
            <a:ext cx="2844125" cy="542525"/>
          </a:xfrm>
          <a:prstGeom prst="rect">
            <a:avLst/>
          </a:prstGeom>
          <a:noFill/>
          <a:ln>
            <a:noFill/>
          </a:ln>
        </p:spPr>
      </p:pic>
      <p:sp>
        <p:nvSpPr>
          <p:cNvPr id="3" name="Untertitel 2">
            <a:extLst>
              <a:ext uri="{FF2B5EF4-FFF2-40B4-BE49-F238E27FC236}">
                <a16:creationId xmlns:a16="http://schemas.microsoft.com/office/drawing/2014/main" id="{C1A22CBB-1823-65B6-3893-29179B734ED5}"/>
              </a:ext>
            </a:extLst>
          </p:cNvPr>
          <p:cNvSpPr>
            <a:spLocks noGrp="1"/>
          </p:cNvSpPr>
          <p:nvPr>
            <p:ph type="subTitle" idx="1"/>
          </p:nvPr>
        </p:nvSpPr>
        <p:spPr>
          <a:xfrm>
            <a:off x="-1800" y="3602037"/>
            <a:ext cx="9145800" cy="2535192"/>
          </a:xfrm>
        </p:spPr>
        <p:txBody>
          <a:bodyPr>
            <a:normAutofit/>
          </a:bodyPr>
          <a:lstStyle/>
          <a:p>
            <a:r>
              <a:rPr lang="en-GB" dirty="0"/>
              <a:t>Ongoing Work</a:t>
            </a:r>
          </a:p>
          <a:p>
            <a:endParaRPr lang="en-GB" dirty="0"/>
          </a:p>
          <a:p>
            <a:r>
              <a:rPr lang="en-GB" dirty="0" err="1"/>
              <a:t>Vamanan</a:t>
            </a:r>
            <a:r>
              <a:rPr lang="en-GB" dirty="0"/>
              <a:t> </a:t>
            </a:r>
            <a:r>
              <a:rPr lang="en-GB" dirty="0" err="1"/>
              <a:t>Arulchelvan</a:t>
            </a:r>
            <a:r>
              <a:rPr lang="en-GB" dirty="0"/>
              <a:t> &amp; Rakesh </a:t>
            </a:r>
            <a:r>
              <a:rPr lang="en-GB" dirty="0" err="1"/>
              <a:t>Nadig</a:t>
            </a:r>
            <a:endParaRPr lang="en-GB" dirty="0"/>
          </a:p>
          <a:p>
            <a:r>
              <a:rPr lang="en-GB" dirty="0"/>
              <a:t>21 May 2024</a:t>
            </a:r>
          </a:p>
        </p:txBody>
      </p:sp>
      <p:sp>
        <p:nvSpPr>
          <p:cNvPr id="2" name="Slide Number Placeholder 1">
            <a:extLst>
              <a:ext uri="{FF2B5EF4-FFF2-40B4-BE49-F238E27FC236}">
                <a16:creationId xmlns:a16="http://schemas.microsoft.com/office/drawing/2014/main" id="{50AE72F2-DE73-2C1F-8C8C-D7C6D72390E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CH"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lang="de-CH"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
          <p:cNvSpPr txBox="1">
            <a:spLocks noGrp="1"/>
          </p:cNvSpPr>
          <p:nvPr>
            <p:ph type="title"/>
          </p:nvPr>
        </p:nvSpPr>
        <p:spPr>
          <a:xfrm>
            <a:off x="0" y="0"/>
            <a:ext cx="9144000" cy="810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mbria"/>
              <a:buNone/>
            </a:pPr>
            <a:r>
              <a:rPr lang="de-CH" dirty="0" err="1"/>
              <a:t>Ongoing</a:t>
            </a:r>
            <a:r>
              <a:rPr lang="de-CH" dirty="0"/>
              <a:t> Work: Summary</a:t>
            </a:r>
            <a:endParaRPr dirty="0"/>
          </a:p>
        </p:txBody>
      </p:sp>
      <p:sp>
        <p:nvSpPr>
          <p:cNvPr id="147" name="Google Shape;147;p2"/>
          <p:cNvSpPr txBox="1">
            <a:spLocks noGrp="1"/>
          </p:cNvSpPr>
          <p:nvPr>
            <p:ph type="body" idx="1"/>
          </p:nvPr>
        </p:nvSpPr>
        <p:spPr>
          <a:xfrm>
            <a:off x="149703" y="871268"/>
            <a:ext cx="8844594" cy="5645279"/>
          </a:xfrm>
          <a:prstGeom prst="rect">
            <a:avLst/>
          </a:prstGeom>
          <a:noFill/>
          <a:ln>
            <a:noFill/>
          </a:ln>
        </p:spPr>
        <p:txBody>
          <a:bodyPr spcFirstLastPara="1" wrap="square" lIns="36000" tIns="45700" rIns="36000" bIns="45700" anchor="t" anchorCtr="0">
            <a:normAutofit lnSpcReduction="10000"/>
          </a:bodyPr>
          <a:lstStyle/>
          <a:p>
            <a:pPr marL="228600" lvl="0" indent="-228600">
              <a:lnSpc>
                <a:spcPct val="120000"/>
              </a:lnSpc>
              <a:spcBef>
                <a:spcPts val="0"/>
              </a:spcBef>
              <a:buSzPct val="100000"/>
            </a:pPr>
            <a:r>
              <a:rPr lang="en-GB" sz="1800" dirty="0">
                <a:solidFill>
                  <a:schemeClr val="accent2">
                    <a:lumMod val="50000"/>
                  </a:schemeClr>
                </a:solidFill>
              </a:rPr>
              <a:t>Background</a:t>
            </a:r>
            <a:r>
              <a:rPr lang="en-GB" sz="1800" dirty="0">
                <a:solidFill>
                  <a:schemeClr val="accent1"/>
                </a:solidFill>
              </a:rPr>
              <a:t>:</a:t>
            </a:r>
            <a:r>
              <a:rPr lang="en-GB" sz="1800" dirty="0"/>
              <a:t> </a:t>
            </a:r>
            <a:r>
              <a:rPr lang="en-GB" sz="1800" b="0" dirty="0"/>
              <a:t>Storage devices (SSDs) enable three key types of near-data processing (NDP): (1) </a:t>
            </a:r>
            <a:r>
              <a:rPr lang="en-GB" sz="1800" dirty="0">
                <a:solidFill>
                  <a:schemeClr val="accent2">
                    <a:lumMod val="50000"/>
                  </a:schemeClr>
                </a:solidFill>
              </a:rPr>
              <a:t>in-storage processing</a:t>
            </a:r>
            <a:r>
              <a:rPr lang="en-GB" sz="1800" b="0" dirty="0"/>
              <a:t>, (2) </a:t>
            </a:r>
            <a:r>
              <a:rPr lang="en-GB" sz="1800" dirty="0">
                <a:solidFill>
                  <a:schemeClr val="accent2">
                    <a:lumMod val="50000"/>
                  </a:schemeClr>
                </a:solidFill>
              </a:rPr>
              <a:t>in-flash processing</a:t>
            </a:r>
            <a:r>
              <a:rPr lang="en-GB" sz="1800" b="0" dirty="0"/>
              <a:t>, and </a:t>
            </a:r>
            <a:br>
              <a:rPr lang="en-GB" sz="1800" b="0" dirty="0"/>
            </a:br>
            <a:r>
              <a:rPr lang="en-GB" sz="1800" b="0" dirty="0"/>
              <a:t>(3) </a:t>
            </a:r>
            <a:r>
              <a:rPr lang="en-GB" sz="1800" dirty="0">
                <a:solidFill>
                  <a:schemeClr val="accent2">
                    <a:lumMod val="50000"/>
                  </a:schemeClr>
                </a:solidFill>
              </a:rPr>
              <a:t>processing in on-chip DRAM</a:t>
            </a:r>
          </a:p>
          <a:p>
            <a:pPr marL="228600" lvl="0" indent="-228600">
              <a:lnSpc>
                <a:spcPct val="120000"/>
              </a:lnSpc>
              <a:buSzPct val="100000"/>
            </a:pPr>
            <a:r>
              <a:rPr lang="en-GB" sz="1800" dirty="0">
                <a:solidFill>
                  <a:srgbClr val="C00000"/>
                </a:solidFill>
              </a:rPr>
              <a:t>Problem: </a:t>
            </a:r>
            <a:r>
              <a:rPr lang="en-GB" sz="1800" b="0" dirty="0"/>
              <a:t>Applications offload functions or code blocks for NDP in SSDs in a </a:t>
            </a:r>
            <a:r>
              <a:rPr lang="en-GB" sz="1800" dirty="0">
                <a:solidFill>
                  <a:srgbClr val="C00000"/>
                </a:solidFill>
              </a:rPr>
              <a:t>static manner</a:t>
            </a:r>
            <a:r>
              <a:rPr lang="en-GB" sz="1800" b="0" dirty="0"/>
              <a:t>. There is </a:t>
            </a:r>
            <a:r>
              <a:rPr lang="en-GB" sz="1800" i="1" dirty="0">
                <a:solidFill>
                  <a:srgbClr val="C00000"/>
                </a:solidFill>
              </a:rPr>
              <a:t>no</a:t>
            </a:r>
            <a:r>
              <a:rPr lang="en-GB" sz="1800" dirty="0">
                <a:solidFill>
                  <a:srgbClr val="C00000"/>
                </a:solidFill>
              </a:rPr>
              <a:t> automated approach</a:t>
            </a:r>
            <a:r>
              <a:rPr lang="en-GB" sz="1800" b="0" dirty="0">
                <a:solidFill>
                  <a:srgbClr val="C00000"/>
                </a:solidFill>
              </a:rPr>
              <a:t> </a:t>
            </a:r>
            <a:r>
              <a:rPr lang="en-GB" sz="1800" b="0" dirty="0"/>
              <a:t>to identify (1) what to offload, and (2) where the computation should be performed, within the storage system.</a:t>
            </a:r>
            <a:endParaRPr lang="en-GB" dirty="0"/>
          </a:p>
          <a:p>
            <a:pPr marL="228600" lvl="0" indent="-228600">
              <a:lnSpc>
                <a:spcPct val="120000"/>
              </a:lnSpc>
              <a:spcBef>
                <a:spcPts val="300"/>
              </a:spcBef>
              <a:buSzPct val="100000"/>
            </a:pPr>
            <a:r>
              <a:rPr lang="en-GB" sz="1800" dirty="0">
                <a:solidFill>
                  <a:srgbClr val="2F5496"/>
                </a:solidFill>
              </a:rPr>
              <a:t>Goal: </a:t>
            </a:r>
            <a:endParaRPr lang="en-GB" sz="2000" dirty="0"/>
          </a:p>
          <a:p>
            <a:pPr marL="685800" lvl="1" indent="-228600">
              <a:lnSpc>
                <a:spcPct val="120000"/>
              </a:lnSpc>
              <a:spcBef>
                <a:spcPts val="300"/>
              </a:spcBef>
              <a:buSzPct val="100000"/>
            </a:pPr>
            <a:r>
              <a:rPr lang="en-GB" sz="1800" b="0" dirty="0"/>
              <a:t>Perform </a:t>
            </a:r>
            <a:r>
              <a:rPr lang="en-GB" sz="1800" dirty="0">
                <a:solidFill>
                  <a:schemeClr val="accent5">
                    <a:lumMod val="50000"/>
                  </a:schemeClr>
                </a:solidFill>
              </a:rPr>
              <a:t>profiling</a:t>
            </a:r>
            <a:r>
              <a:rPr lang="en-GB" sz="1800" b="0" dirty="0"/>
              <a:t> of the workload and </a:t>
            </a:r>
            <a:r>
              <a:rPr lang="en-GB" sz="1800" dirty="0">
                <a:solidFill>
                  <a:schemeClr val="accent5">
                    <a:lumMod val="50000"/>
                  </a:schemeClr>
                </a:solidFill>
              </a:rPr>
              <a:t>extract accesses to SSD</a:t>
            </a:r>
          </a:p>
          <a:p>
            <a:pPr marL="685800" lvl="1" indent="-228600">
              <a:lnSpc>
                <a:spcPct val="120000"/>
              </a:lnSpc>
              <a:spcBef>
                <a:spcPts val="300"/>
              </a:spcBef>
              <a:buSzPct val="100000"/>
            </a:pPr>
            <a:r>
              <a:rPr lang="en-GB" sz="1800" dirty="0">
                <a:solidFill>
                  <a:schemeClr val="accent5">
                    <a:lumMod val="50000"/>
                  </a:schemeClr>
                </a:solidFill>
              </a:rPr>
              <a:t>Automate identification</a:t>
            </a:r>
            <a:r>
              <a:rPr lang="en-GB" sz="1800" b="0" dirty="0">
                <a:solidFill>
                  <a:schemeClr val="accent5">
                    <a:lumMod val="50000"/>
                  </a:schemeClr>
                </a:solidFill>
              </a:rPr>
              <a:t> </a:t>
            </a:r>
            <a:r>
              <a:rPr lang="en-GB" sz="1800" b="0" dirty="0"/>
              <a:t>and </a:t>
            </a:r>
            <a:r>
              <a:rPr lang="en-GB" sz="1800" dirty="0">
                <a:solidFill>
                  <a:schemeClr val="accent5">
                    <a:lumMod val="50000"/>
                  </a:schemeClr>
                </a:solidFill>
              </a:rPr>
              <a:t>offloading of function blocks </a:t>
            </a:r>
            <a:r>
              <a:rPr lang="en-GB" sz="1800" b="0" dirty="0">
                <a:solidFill>
                  <a:schemeClr val="tx1"/>
                </a:solidFill>
              </a:rPr>
              <a:t>to different </a:t>
            </a:r>
            <a:br>
              <a:rPr lang="en-GB" sz="1800" b="0" dirty="0">
                <a:solidFill>
                  <a:schemeClr val="tx1"/>
                </a:solidFill>
              </a:rPr>
            </a:br>
            <a:r>
              <a:rPr lang="en-GB" sz="1800" b="0" dirty="0">
                <a:solidFill>
                  <a:schemeClr val="tx1"/>
                </a:solidFill>
              </a:rPr>
              <a:t>compute units</a:t>
            </a:r>
            <a:r>
              <a:rPr lang="en-GB" sz="1800" dirty="0"/>
              <a:t> </a:t>
            </a:r>
            <a:r>
              <a:rPr lang="en-GB" sz="1800" b="0" dirty="0"/>
              <a:t>within the SSD in a manner that is transparent to the application.</a:t>
            </a:r>
            <a:endParaRPr lang="en-GB" dirty="0"/>
          </a:p>
          <a:p>
            <a:pPr marL="228600" lvl="0" indent="-228600">
              <a:lnSpc>
                <a:spcPct val="120000"/>
              </a:lnSpc>
              <a:spcBef>
                <a:spcPts val="300"/>
              </a:spcBef>
              <a:buSzPct val="100000"/>
            </a:pPr>
            <a:r>
              <a:rPr lang="en-GB" sz="1800" dirty="0">
                <a:solidFill>
                  <a:srgbClr val="548135"/>
                </a:solidFill>
              </a:rPr>
              <a:t>Key Idea: </a:t>
            </a:r>
            <a:r>
              <a:rPr lang="en-GB" sz="1800" b="0" dirty="0"/>
              <a:t>We propose an </a:t>
            </a:r>
            <a:r>
              <a:rPr lang="en-GB" sz="1800" dirty="0">
                <a:solidFill>
                  <a:schemeClr val="accent6">
                    <a:lumMod val="50000"/>
                  </a:schemeClr>
                </a:solidFill>
              </a:rPr>
              <a:t>automated end-to-end NDP framework </a:t>
            </a:r>
            <a:r>
              <a:rPr lang="en-GB" sz="1800" b="0" dirty="0"/>
              <a:t>for SSDs that </a:t>
            </a:r>
            <a:endParaRPr lang="en-GB" dirty="0"/>
          </a:p>
          <a:p>
            <a:pPr marL="800100" lvl="1" indent="-342900">
              <a:lnSpc>
                <a:spcPct val="120000"/>
              </a:lnSpc>
              <a:spcBef>
                <a:spcPts val="300"/>
              </a:spcBef>
              <a:buSzPct val="100000"/>
              <a:buFont typeface="Calibri"/>
              <a:buAutoNum type="arabicPeriod"/>
            </a:pPr>
            <a:r>
              <a:rPr lang="en-GB" sz="1800" b="0" dirty="0"/>
              <a:t>To perform </a:t>
            </a:r>
            <a:r>
              <a:rPr lang="en-GB" sz="1800" dirty="0">
                <a:solidFill>
                  <a:schemeClr val="accent6">
                    <a:lumMod val="50000"/>
                  </a:schemeClr>
                </a:solidFill>
              </a:rPr>
              <a:t>profiling of the workload </a:t>
            </a:r>
            <a:r>
              <a:rPr lang="en-GB" sz="1800" b="0" dirty="0">
                <a:solidFill>
                  <a:schemeClr val="tx1"/>
                </a:solidFill>
              </a:rPr>
              <a:t>and extract accesses (a) </a:t>
            </a:r>
            <a:r>
              <a:rPr lang="en-GB" sz="1800" dirty="0">
                <a:solidFill>
                  <a:schemeClr val="accent6">
                    <a:lumMod val="50000"/>
                  </a:schemeClr>
                </a:solidFill>
              </a:rPr>
              <a:t>from application to DRAM</a:t>
            </a:r>
            <a:r>
              <a:rPr lang="en-GB" sz="1800" b="0" dirty="0">
                <a:solidFill>
                  <a:schemeClr val="tx1"/>
                </a:solidFill>
              </a:rPr>
              <a:t> (e.g., memory loads and stores), (b) </a:t>
            </a:r>
            <a:r>
              <a:rPr lang="en-GB" sz="1800" dirty="0">
                <a:solidFill>
                  <a:schemeClr val="accent6">
                    <a:lumMod val="50000"/>
                  </a:schemeClr>
                </a:solidFill>
              </a:rPr>
              <a:t>DRAM to SSD</a:t>
            </a:r>
            <a:r>
              <a:rPr lang="en-GB" sz="1800" b="0" dirty="0">
                <a:solidFill>
                  <a:schemeClr val="accent6">
                    <a:lumMod val="50000"/>
                  </a:schemeClr>
                </a:solidFill>
              </a:rPr>
              <a:t> </a:t>
            </a:r>
            <a:r>
              <a:rPr lang="en-GB" sz="1800" b="0" dirty="0">
                <a:solidFill>
                  <a:schemeClr val="tx1"/>
                </a:solidFill>
              </a:rPr>
              <a:t>(via page faults and </a:t>
            </a:r>
            <a:r>
              <a:rPr lang="en-GB" sz="1800" b="0" dirty="0" err="1">
                <a:solidFill>
                  <a:schemeClr val="tx1"/>
                </a:solidFill>
              </a:rPr>
              <a:t>mmap</a:t>
            </a:r>
            <a:r>
              <a:rPr lang="en-GB" sz="1800" b="0" dirty="0">
                <a:solidFill>
                  <a:schemeClr val="tx1"/>
                </a:solidFill>
              </a:rPr>
              <a:t>), and (c) </a:t>
            </a:r>
            <a:r>
              <a:rPr lang="en-GB" sz="1800" dirty="0">
                <a:solidFill>
                  <a:schemeClr val="accent6">
                    <a:lumMod val="50000"/>
                  </a:schemeClr>
                </a:solidFill>
              </a:rPr>
              <a:t>applications to SSD</a:t>
            </a:r>
            <a:r>
              <a:rPr lang="en-GB" sz="1800" dirty="0">
                <a:solidFill>
                  <a:schemeClr val="tx1"/>
                </a:solidFill>
              </a:rPr>
              <a:t> </a:t>
            </a:r>
            <a:r>
              <a:rPr lang="en-GB" sz="1800" b="0" dirty="0">
                <a:solidFill>
                  <a:schemeClr val="tx1"/>
                </a:solidFill>
              </a:rPr>
              <a:t>(via Direct I/O and file accesses)</a:t>
            </a:r>
          </a:p>
          <a:p>
            <a:pPr marL="800100" lvl="1" indent="-342900">
              <a:lnSpc>
                <a:spcPct val="120000"/>
              </a:lnSpc>
              <a:spcBef>
                <a:spcPts val="300"/>
              </a:spcBef>
              <a:buSzPct val="100000"/>
              <a:buFont typeface="Calibri"/>
              <a:buAutoNum type="arabicPeriod"/>
            </a:pPr>
            <a:r>
              <a:rPr lang="en-GB" sz="1800" dirty="0">
                <a:solidFill>
                  <a:schemeClr val="accent6">
                    <a:lumMod val="50000"/>
                  </a:schemeClr>
                </a:solidFill>
              </a:rPr>
              <a:t>Identify instructions </a:t>
            </a:r>
            <a:r>
              <a:rPr lang="en-GB" sz="1800" b="0" dirty="0">
                <a:solidFill>
                  <a:schemeClr val="tx1"/>
                </a:solidFill>
              </a:rPr>
              <a:t>which can be offloaded to different compute units within the SSD based on (a) the computation to be performed and (b) where the data resides</a:t>
            </a:r>
            <a:endParaRPr lang="en-GB" sz="1800" b="0" dirty="0"/>
          </a:p>
        </p:txBody>
      </p:sp>
      <p:sp>
        <p:nvSpPr>
          <p:cNvPr id="2" name="Slide Number Placeholder 1">
            <a:extLst>
              <a:ext uri="{FF2B5EF4-FFF2-40B4-BE49-F238E27FC236}">
                <a16:creationId xmlns:a16="http://schemas.microsoft.com/office/drawing/2014/main" id="{833F00F5-6BC8-A3F6-53F4-965D7C531DB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de-CH" sz="1400" b="0" i="0" u="none" strike="noStrike" kern="0" cap="none" spc="0" normalizeH="0" baseline="0" noProof="0" smtClean="0">
                <a:ln>
                  <a:noFill/>
                </a:ln>
                <a:solidFill>
                  <a:srgbClr val="000000"/>
                </a:solidFill>
                <a:effectLst/>
                <a:uLnTx/>
                <a:uFillTx/>
                <a:latin typeface="Cambria" panose="0204050305040603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85</a:t>
            </a:fld>
            <a:endParaRPr kumimoji="0" lang="de-CH" sz="1400" b="0" i="0" u="none" strike="noStrike" kern="0" cap="none" spc="0" normalizeH="0" baseline="0" noProof="0">
              <a:ln>
                <a:noFill/>
              </a:ln>
              <a:solidFill>
                <a:srgbClr val="000000"/>
              </a:solidFill>
              <a:effectLst/>
              <a:uLnTx/>
              <a:uFillTx/>
              <a:latin typeface="Cambria" panose="02040503050406030204" pitchFamily="18" charset="0"/>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927"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mbria" panose="02040503050406030204" pitchFamily="18" charset="0"/>
              <a:ea typeface="+mj-ea"/>
              <a:cs typeface="Calibri" panose="020F0502020204030204" pitchFamily="34" charset="0"/>
            </a:endParaRPr>
          </a:p>
        </p:txBody>
      </p:sp>
      <p:sp>
        <p:nvSpPr>
          <p:cNvPr id="102" name="Title 1"/>
          <p:cNvSpPr>
            <a:spLocks noGrp="1"/>
          </p:cNvSpPr>
          <p:nvPr>
            <p:ph type="ctrTitle" idx="4294967295"/>
          </p:nvPr>
        </p:nvSpPr>
        <p:spPr>
          <a:xfrm>
            <a:off x="927" y="0"/>
            <a:ext cx="9144000" cy="2744927"/>
          </a:xfrm>
          <a:prstGeom prst="rect">
            <a:avLst/>
          </a:prstGeom>
          <a:solidFill>
            <a:srgbClr val="0064BD"/>
          </a:solidFill>
        </p:spPr>
        <p:txBody>
          <a:bodyPr anchor="ctr">
            <a:noAutofit/>
          </a:bodyPr>
          <a:lstStyle/>
          <a:p>
            <a:pPr algn="ctr">
              <a:lnSpc>
                <a:spcPct val="100000"/>
              </a:lnSpc>
              <a:spcAft>
                <a:spcPts val="400"/>
              </a:spcAft>
            </a:pPr>
            <a:br>
              <a:rPr lang="en-US" sz="7200" b="1">
                <a:solidFill>
                  <a:srgbClr val="FFFFFF"/>
                </a:solidFill>
                <a:latin typeface="Cambria" panose="02040503050406030204" pitchFamily="18" charset="0"/>
                <a:ea typeface="Tahoma" panose="020B0604030504040204" pitchFamily="34" charset="0"/>
                <a:cs typeface="Calibri" panose="020F0502020204030204" pitchFamily="34" charset="0"/>
              </a:rPr>
            </a:br>
            <a:br>
              <a:rPr lang="en-US" sz="3100" b="1">
                <a:solidFill>
                  <a:srgbClr val="FFFFFF"/>
                </a:solidFill>
                <a:latin typeface="Cambria" panose="02040503050406030204" pitchFamily="18" charset="0"/>
                <a:ea typeface="Tahoma" panose="020B0604030504040204" pitchFamily="34" charset="0"/>
                <a:cs typeface="Calibri" panose="020F0502020204030204" pitchFamily="34" charset="0"/>
              </a:rPr>
            </a:br>
            <a:endParaRPr lang="en-US" sz="3100">
              <a:solidFill>
                <a:schemeClr val="accent4">
                  <a:lumMod val="20000"/>
                  <a:lumOff val="80000"/>
                </a:schemeClr>
              </a:solidFill>
              <a:latin typeface="Cambria" panose="02040503050406030204" pitchFamily="18" charset="0"/>
              <a:ea typeface="Tahoma" panose="020B060403050404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5903355" y="6044350"/>
            <a:ext cx="3037423" cy="576000"/>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74730" y="6044350"/>
            <a:ext cx="2994057" cy="576000"/>
          </a:xfrm>
          <a:prstGeom prst="rect">
            <a:avLst/>
          </a:prstGeom>
        </p:spPr>
      </p:pic>
      <p:sp>
        <p:nvSpPr>
          <p:cNvPr id="28" name="TextBox 27">
            <a:extLst>
              <a:ext uri="{FF2B5EF4-FFF2-40B4-BE49-F238E27FC236}">
                <a16:creationId xmlns:a16="http://schemas.microsoft.com/office/drawing/2014/main" id="{67AA80A8-14BE-BA0A-6F6A-8839DECF2580}"/>
              </a:ext>
            </a:extLst>
          </p:cNvPr>
          <p:cNvSpPr txBox="1"/>
          <p:nvPr/>
        </p:nvSpPr>
        <p:spPr>
          <a:xfrm>
            <a:off x="3132553" y="3363775"/>
            <a:ext cx="30811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mbria" panose="02040503050406030204" pitchFamily="18" charset="0"/>
                <a:ea typeface="Tahoma" panose="020B0604030504040204" pitchFamily="34" charset="0"/>
                <a:cs typeface="Calibri" panose="020F0502020204030204" pitchFamily="34" charset="0"/>
              </a:rPr>
              <a:t>Master Thesis Presentation</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927" y="352576"/>
            <a:ext cx="9144000" cy="2222545"/>
            <a:chOff x="697" y="1120969"/>
            <a:chExt cx="9144000" cy="2222545"/>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Cambria" panose="02040503050406030204" pitchFamily="18" charset="0"/>
                  <a:ea typeface="Tahoma" panose="020B0604030504040204" pitchFamily="34" charset="0"/>
                  <a:cs typeface="Calibri" panose="020F0502020204030204" pitchFamily="34" charset="0"/>
                </a:rPr>
                <a:t>A Heterogeneous Storage-Centric Processing System for Raw Signal Genome Analysis</a:t>
              </a:r>
              <a:endParaRPr kumimoji="0" lang="en-CH" sz="3100" b="0" i="0" u="none" strike="noStrike" kern="1200" cap="none" spc="0" normalizeH="0" baseline="0" noProof="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5889899D-0B1B-F595-8545-BAA8C33B20D9}"/>
                </a:ext>
              </a:extLst>
            </p:cNvPr>
            <p:cNvSpPr txBox="1"/>
            <p:nvPr/>
          </p:nvSpPr>
          <p:spPr>
            <a:xfrm>
              <a:off x="2092544" y="1120969"/>
              <a:ext cx="4709786"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Calibri" panose="020F0502020204030204" pitchFamily="34" charset="0"/>
                </a:rPr>
                <a:t>RawGAINS</a:t>
              </a:r>
              <a:endParaRPr kumimoji="0" lang="en-CH" sz="7200" b="0" i="0" u="none" strike="noStrike" kern="1200" cap="none" spc="0" normalizeH="0" baseline="0" noProof="0">
                <a:ln>
                  <a:noFill/>
                </a:ln>
                <a:solidFill>
                  <a:prstClr val="white"/>
                </a:solidFill>
                <a:effectLst/>
                <a:uLnTx/>
                <a:uFillTx/>
                <a:latin typeface="Cambria" panose="02040503050406030204" pitchFamily="18" charset="0"/>
                <a:ea typeface="+mn-ea"/>
                <a:cs typeface="Calibri" panose="020F050202020403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2678" y="2794329"/>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Melina </a:t>
                      </a:r>
                      <a:r>
                        <a:rPr kumimoji="0" lang="en-US" sz="2200" b="1" i="0" u="none" strike="noStrike" kern="1200" cap="none" spc="0" normalizeH="0" baseline="0" noProof="0" dirty="0" err="1">
                          <a:ln>
                            <a:noFill/>
                          </a:ln>
                          <a:solidFill>
                            <a:schemeClr val="tx1"/>
                          </a:solidFill>
                          <a:effectLst/>
                          <a:uLnTx/>
                          <a:uFillTx/>
                          <a:latin typeface="Garamond" panose="02020404030301010803" pitchFamily="18" charset="0"/>
                          <a:ea typeface="+mn-ea"/>
                          <a:cs typeface="+mn-cs"/>
                        </a:rPr>
                        <a:t>Soysal</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pic>
        <p:nvPicPr>
          <p:cNvPr id="9" name="Graphic 8">
            <a:extLst>
              <a:ext uri="{FF2B5EF4-FFF2-40B4-BE49-F238E27FC236}">
                <a16:creationId xmlns:a16="http://schemas.microsoft.com/office/drawing/2014/main" id="{35F23506-09BA-F487-8A18-59D55C1D7F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776" y="6026350"/>
            <a:ext cx="1891386" cy="612000"/>
          </a:xfrm>
          <a:prstGeom prst="rect">
            <a:avLst/>
          </a:prstGeom>
        </p:spPr>
      </p:pic>
      <p:graphicFrame>
        <p:nvGraphicFramePr>
          <p:cNvPr id="14" name="Table 13">
            <a:extLst>
              <a:ext uri="{FF2B5EF4-FFF2-40B4-BE49-F238E27FC236}">
                <a16:creationId xmlns:a16="http://schemas.microsoft.com/office/drawing/2014/main" id="{9CE9408A-8348-67FA-7F5C-24FD0B95B05C}"/>
              </a:ext>
            </a:extLst>
          </p:cNvPr>
          <p:cNvGraphicFramePr>
            <a:graphicFrameLocks noGrp="1"/>
          </p:cNvGraphicFramePr>
          <p:nvPr/>
        </p:nvGraphicFramePr>
        <p:xfrm>
          <a:off x="3582678" y="3729904"/>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14.12.2023</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16" name="TextBox 15">
            <a:extLst>
              <a:ext uri="{FF2B5EF4-FFF2-40B4-BE49-F238E27FC236}">
                <a16:creationId xmlns:a16="http://schemas.microsoft.com/office/drawing/2014/main" id="{F0A6D47F-28E4-02F7-EFC0-0B63A44CA2C0}"/>
              </a:ext>
            </a:extLst>
          </p:cNvPr>
          <p:cNvSpPr txBox="1"/>
          <p:nvPr/>
        </p:nvSpPr>
        <p:spPr>
          <a:xfrm>
            <a:off x="2409129" y="4299350"/>
            <a:ext cx="43275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Supervisor</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Prof.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Onur</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Mutlu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ETH Zürich</a:t>
            </a:r>
          </a:p>
        </p:txBody>
      </p:sp>
      <p:sp>
        <p:nvSpPr>
          <p:cNvPr id="15" name="TextBox 14">
            <a:extLst>
              <a:ext uri="{FF2B5EF4-FFF2-40B4-BE49-F238E27FC236}">
                <a16:creationId xmlns:a16="http://schemas.microsoft.com/office/drawing/2014/main" id="{1858627F-1AF5-DED0-6952-9AFDAC663CB4}"/>
              </a:ext>
            </a:extLst>
          </p:cNvPr>
          <p:cNvSpPr txBox="1"/>
          <p:nvPr/>
        </p:nvSpPr>
        <p:spPr>
          <a:xfrm>
            <a:off x="2051435" y="4665479"/>
            <a:ext cx="50429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Advisor</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Dr. Mohammad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Sadrosadati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ETH Zürich</a:t>
            </a:r>
          </a:p>
        </p:txBody>
      </p:sp>
      <p:sp>
        <p:nvSpPr>
          <p:cNvPr id="17" name="TextBox 16">
            <a:extLst>
              <a:ext uri="{FF2B5EF4-FFF2-40B4-BE49-F238E27FC236}">
                <a16:creationId xmlns:a16="http://schemas.microsoft.com/office/drawing/2014/main" id="{269F35B0-C18B-1930-E29C-55A6FEFD63AB}"/>
              </a:ext>
            </a:extLst>
          </p:cNvPr>
          <p:cNvSpPr txBox="1"/>
          <p:nvPr/>
        </p:nvSpPr>
        <p:spPr>
          <a:xfrm>
            <a:off x="2148289" y="5031606"/>
            <a:ext cx="4849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Examiner</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Prof. Ulf Schlichtmann, TU München</a:t>
            </a:r>
          </a:p>
        </p:txBody>
      </p:sp>
    </p:spTree>
    <p:extLst>
      <p:ext uri="{BB962C8B-B14F-4D97-AF65-F5344CB8AC3E}">
        <p14:creationId xmlns:p14="http://schemas.microsoft.com/office/powerpoint/2010/main" val="1683023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65C6-7FCC-2C70-294A-40E3CD900DA3}"/>
              </a:ext>
            </a:extLst>
          </p:cNvPr>
          <p:cNvSpPr>
            <a:spLocks noGrp="1"/>
          </p:cNvSpPr>
          <p:nvPr>
            <p:ph type="title"/>
          </p:nvPr>
        </p:nvSpPr>
        <p:spPr/>
        <p:txBody>
          <a:bodyPr/>
          <a:lstStyle/>
          <a:p>
            <a:r>
              <a:rPr lang="en-US" dirty="0">
                <a:latin typeface="Cambria" panose="02040503050406030204" pitchFamily="18" charset="0"/>
              </a:rPr>
              <a:t>Executive Summary</a:t>
            </a:r>
          </a:p>
        </p:txBody>
      </p:sp>
      <p:sp>
        <p:nvSpPr>
          <p:cNvPr id="3" name="Content Placeholder 2">
            <a:extLst>
              <a:ext uri="{FF2B5EF4-FFF2-40B4-BE49-F238E27FC236}">
                <a16:creationId xmlns:a16="http://schemas.microsoft.com/office/drawing/2014/main" id="{0A782033-7310-36B0-C4D5-E61723810FA9}"/>
              </a:ext>
            </a:extLst>
          </p:cNvPr>
          <p:cNvSpPr>
            <a:spLocks noGrp="1"/>
          </p:cNvSpPr>
          <p:nvPr>
            <p:ph idx="1"/>
          </p:nvPr>
        </p:nvSpPr>
        <p:spPr>
          <a:xfrm>
            <a:off x="189560" y="791736"/>
            <a:ext cx="8798061" cy="1319216"/>
          </a:xfrm>
          <a:solidFill>
            <a:schemeClr val="accent2">
              <a:lumMod val="20000"/>
              <a:lumOff val="80000"/>
            </a:schemeClr>
          </a:solidFill>
          <a:ln w="28575">
            <a:solidFill>
              <a:schemeClr val="accent2"/>
            </a:solidFill>
          </a:ln>
        </p:spPr>
        <p:style>
          <a:lnRef idx="2">
            <a:schemeClr val="accent2"/>
          </a:lnRef>
          <a:fillRef idx="1">
            <a:schemeClr val="lt1"/>
          </a:fillRef>
          <a:effectRef idx="0">
            <a:schemeClr val="accent2"/>
          </a:effectRef>
          <a:fontRef idx="minor">
            <a:schemeClr val="dk1"/>
          </a:fontRef>
        </p:style>
        <p:txBody>
          <a:bodyPr tIns="0" bIns="36000"/>
          <a:lstStyle/>
          <a:p>
            <a:pPr marL="0" indent="0">
              <a:lnSpc>
                <a:spcPct val="100000"/>
              </a:lnSpc>
              <a:spcBef>
                <a:spcPts val="0"/>
              </a:spcBef>
              <a:buNone/>
            </a:pPr>
            <a:r>
              <a:rPr lang="en-US" sz="2400" b="1" dirty="0">
                <a:solidFill>
                  <a:schemeClr val="accent2"/>
                </a:solidFill>
                <a:latin typeface="Cambria" panose="02040503050406030204" pitchFamily="18" charset="0"/>
              </a:rPr>
              <a:t>Motivation</a:t>
            </a:r>
          </a:p>
          <a:p>
            <a:pPr marL="0" indent="0">
              <a:lnSpc>
                <a:spcPct val="100000"/>
              </a:lnSpc>
              <a:spcBef>
                <a:spcPts val="0"/>
              </a:spcBef>
              <a:buNone/>
            </a:pPr>
            <a:r>
              <a:rPr lang="en-US" sz="2000" dirty="0">
                <a:latin typeface="Cambria" panose="02040503050406030204" pitchFamily="18" charset="0"/>
              </a:rPr>
              <a:t>Raw signal genome analysis (RSGA) operates on </a:t>
            </a:r>
            <a:r>
              <a:rPr lang="en-US" sz="2000" b="1" dirty="0">
                <a:latin typeface="Cambria" panose="02040503050406030204" pitchFamily="18" charset="0"/>
              </a:rPr>
              <a:t>large datasets </a:t>
            </a:r>
            <a:r>
              <a:rPr lang="en-US" sz="2000" dirty="0">
                <a:latin typeface="Cambria" panose="02040503050406030204" pitchFamily="18" charset="0"/>
              </a:rPr>
              <a:t>and is exposed to large </a:t>
            </a:r>
            <a:r>
              <a:rPr lang="en-US" sz="2000" b="1" dirty="0">
                <a:latin typeface="Cambria" panose="02040503050406030204" pitchFamily="18" charset="0"/>
              </a:rPr>
              <a:t>data movement overhead</a:t>
            </a:r>
            <a:r>
              <a:rPr lang="en-US" sz="2000" dirty="0">
                <a:latin typeface="Cambria" panose="02040503050406030204" pitchFamily="18" charset="0"/>
              </a:rPr>
              <a:t>, especially from storage to host limiting end-to-end performance</a:t>
            </a:r>
          </a:p>
        </p:txBody>
      </p:sp>
      <p:sp>
        <p:nvSpPr>
          <p:cNvPr id="5" name="Content Placeholder 2">
            <a:extLst>
              <a:ext uri="{FF2B5EF4-FFF2-40B4-BE49-F238E27FC236}">
                <a16:creationId xmlns:a16="http://schemas.microsoft.com/office/drawing/2014/main" id="{957EBE4B-7FDD-0FA1-6C73-A8198A442A82}"/>
              </a:ext>
            </a:extLst>
          </p:cNvPr>
          <p:cNvSpPr txBox="1">
            <a:spLocks/>
          </p:cNvSpPr>
          <p:nvPr/>
        </p:nvSpPr>
        <p:spPr>
          <a:xfrm>
            <a:off x="189560" y="2210535"/>
            <a:ext cx="8798061" cy="1319216"/>
          </a:xfrm>
          <a:prstGeom prst="rect">
            <a:avLst/>
          </a:prstGeom>
          <a:solidFill>
            <a:schemeClr val="accent1">
              <a:lumMod val="20000"/>
              <a:lumOff val="80000"/>
            </a:schemeClr>
          </a:solidFill>
          <a:ln w="28575" cap="flat" cmpd="sng" algn="ctr">
            <a:solidFill>
              <a:schemeClr val="accent1"/>
            </a:solidFill>
            <a:prstDash val="solid"/>
            <a:miter lim="800000"/>
          </a:ln>
        </p:spPr>
        <p:style>
          <a:lnRef idx="2">
            <a:schemeClr val="accent2"/>
          </a:lnRef>
          <a:fillRef idx="1">
            <a:schemeClr val="lt1"/>
          </a:fillRef>
          <a:effectRef idx="0">
            <a:schemeClr val="accent2"/>
          </a:effectRef>
          <a:fontRef idx="minor">
            <a:schemeClr val="dk1"/>
          </a:fontRef>
        </p:style>
        <p:txBody>
          <a:bodyPr tIns="0" bIns="36000"/>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dk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dk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dk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400" b="1" i="0" u="none" strike="noStrike" kern="1200" cap="none" spc="0" normalizeH="0" baseline="0" noProof="0" dirty="0">
                <a:ln>
                  <a:noFill/>
                </a:ln>
                <a:solidFill>
                  <a:srgbClr val="F07F09"/>
                </a:solidFill>
                <a:effectLst/>
                <a:uLnTx/>
                <a:uFillTx/>
                <a:latin typeface="Cambria" panose="02040503050406030204" pitchFamily="18" charset="0"/>
                <a:ea typeface="+mn-ea"/>
                <a:cs typeface="+mn-cs"/>
              </a:rPr>
              <a:t>Goal</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Design a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compact, end-to-end In-Storage Processing system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improve the performance and energy efficiency of the state-of-the-art RSGA algorithm scalable to larger genomes</a:t>
            </a:r>
          </a:p>
        </p:txBody>
      </p:sp>
      <p:sp>
        <p:nvSpPr>
          <p:cNvPr id="6" name="Content Placeholder 2">
            <a:extLst>
              <a:ext uri="{FF2B5EF4-FFF2-40B4-BE49-F238E27FC236}">
                <a16:creationId xmlns:a16="http://schemas.microsoft.com/office/drawing/2014/main" id="{72AEF8CB-64EF-1743-AF28-13C9204EA25A}"/>
              </a:ext>
            </a:extLst>
          </p:cNvPr>
          <p:cNvSpPr txBox="1">
            <a:spLocks/>
          </p:cNvSpPr>
          <p:nvPr/>
        </p:nvSpPr>
        <p:spPr>
          <a:xfrm>
            <a:off x="189560" y="3629334"/>
            <a:ext cx="8798061" cy="1319216"/>
          </a:xfrm>
          <a:prstGeom prst="rect">
            <a:avLst/>
          </a:prstGeom>
          <a:solidFill>
            <a:schemeClr val="accent4">
              <a:lumMod val="20000"/>
              <a:lumOff val="80000"/>
            </a:schemeClr>
          </a:solidFill>
          <a:ln w="28575" cap="flat" cmpd="sng" algn="ctr">
            <a:solidFill>
              <a:schemeClr val="accent4"/>
            </a:solidFill>
            <a:prstDash val="solid"/>
            <a:miter lim="800000"/>
          </a:ln>
        </p:spPr>
        <p:style>
          <a:lnRef idx="2">
            <a:schemeClr val="accent2"/>
          </a:lnRef>
          <a:fillRef idx="1">
            <a:schemeClr val="lt1"/>
          </a:fillRef>
          <a:effectRef idx="0">
            <a:schemeClr val="accent2"/>
          </a:effectRef>
          <a:fontRef idx="minor">
            <a:schemeClr val="dk1"/>
          </a:fontRef>
        </p:style>
        <p:txBody>
          <a:bodyPr tIns="0" bIns="36000"/>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dk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dk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dk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400" b="1" i="0" u="none" strike="noStrike" kern="1200" cap="none" spc="0" normalizeH="0" baseline="0" noProof="0" dirty="0">
                <a:ln>
                  <a:noFill/>
                </a:ln>
                <a:solidFill>
                  <a:srgbClr val="4E8542"/>
                </a:solidFill>
                <a:effectLst/>
                <a:uLnTx/>
                <a:uFillTx/>
                <a:latin typeface="Cambria" panose="02040503050406030204" pitchFamily="18" charset="0"/>
                <a:ea typeface="+mn-ea"/>
                <a:cs typeface="+mn-cs"/>
              </a:rPr>
              <a:t>Key Contributions</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RawGAINS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 first HW-Algorithm Co-Design for RSGA scalable to large genomes by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orchestrating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 data-centric compute primitives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a NAND flash-based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SSD</a:t>
            </a:r>
          </a:p>
        </p:txBody>
      </p:sp>
      <p:sp>
        <p:nvSpPr>
          <p:cNvPr id="7" name="Content Placeholder 2">
            <a:extLst>
              <a:ext uri="{FF2B5EF4-FFF2-40B4-BE49-F238E27FC236}">
                <a16:creationId xmlns:a16="http://schemas.microsoft.com/office/drawing/2014/main" id="{AE41308F-8EBB-8C9E-8872-D2783D64CC7F}"/>
              </a:ext>
            </a:extLst>
          </p:cNvPr>
          <p:cNvSpPr txBox="1">
            <a:spLocks/>
          </p:cNvSpPr>
          <p:nvPr/>
        </p:nvSpPr>
        <p:spPr>
          <a:xfrm>
            <a:off x="189559" y="5048133"/>
            <a:ext cx="8798061" cy="1319216"/>
          </a:xfrm>
          <a:prstGeom prst="rect">
            <a:avLst/>
          </a:prstGeom>
          <a:solidFill>
            <a:schemeClr val="accent3">
              <a:lumMod val="20000"/>
              <a:lumOff val="80000"/>
            </a:schemeClr>
          </a:solidFill>
          <a:ln w="28575" cap="flat" cmpd="sng" algn="ctr">
            <a:solidFill>
              <a:schemeClr val="accent3"/>
            </a:solidFill>
            <a:prstDash val="solid"/>
            <a:miter lim="800000"/>
          </a:ln>
        </p:spPr>
        <p:style>
          <a:lnRef idx="2">
            <a:schemeClr val="accent2"/>
          </a:lnRef>
          <a:fillRef idx="1">
            <a:schemeClr val="lt1"/>
          </a:fillRef>
          <a:effectRef idx="0">
            <a:schemeClr val="accent2"/>
          </a:effectRef>
          <a:fontRef idx="minor">
            <a:schemeClr val="dk1"/>
          </a:fontRef>
        </p:style>
        <p:txBody>
          <a:bodyPr tIns="0" bIns="36000"/>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dk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dk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dk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400" b="1" i="0" u="none" strike="noStrike" kern="1200" cap="none" spc="0" normalizeH="0" baseline="0" noProof="0" dirty="0">
                <a:ln>
                  <a:noFill/>
                </a:ln>
                <a:solidFill>
                  <a:srgbClr val="1B587C"/>
                </a:solidFill>
                <a:effectLst/>
                <a:uLnTx/>
                <a:uFillTx/>
                <a:latin typeface="Cambria" panose="02040503050406030204" pitchFamily="18" charset="0"/>
                <a:ea typeface="+mn-ea"/>
                <a:cs typeface="+mn-cs"/>
              </a:rPr>
              <a:t>Key Results</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RawGAINS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improves the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compared to the state-of-the-art RSGA algorithm on a server-class CPU by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14.9x</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improves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energy consumption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by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170.3x</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across five real-world genomic datasets  </a:t>
            </a:r>
          </a:p>
        </p:txBody>
      </p:sp>
    </p:spTree>
    <p:extLst>
      <p:ext uri="{BB962C8B-B14F-4D97-AF65-F5344CB8AC3E}">
        <p14:creationId xmlns:p14="http://schemas.microsoft.com/office/powerpoint/2010/main" val="2954591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43570406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4185407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384454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Data-Driven (Self-Optimizing) Memory/Storage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620867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398497867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10E96F68-4894-F54D-B5A2-CDFF3992AC23}"/>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00744866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18708370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405867294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7884591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Storage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86398696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Gagandeep Singh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Rakesh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Nadig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Jisung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Rahul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Bera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Nastaran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Hajinazar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David Novo,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Juan G</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ómez</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Luna, Sander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Stuijk</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Henk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Corporaal</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Onur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Mutlu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628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Sibyl: </a:t>
            </a:r>
            <a:b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Adaptive and Extensible Data Placement in Hybrid Storage Systems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Using Online Reinforcement Learning</a:t>
            </a:r>
            <a:endParaRPr kumimoji="0" lang="en-US" sz="6600" b="1" i="0" u="none" strike="noStrike" kern="1200" cap="none" spc="-150" normalizeH="0" baseline="0" noProof="0" dirty="0">
              <a:ln>
                <a:noFill/>
              </a:ln>
              <a:solidFill>
                <a:srgbClr val="002060"/>
              </a:solidFill>
              <a:effectLst/>
              <a:uLnTx/>
              <a:uFillTx/>
              <a:latin typeface="Calibri" panose="020F0502020204030204" pitchFamily="34" charset="0"/>
              <a:ea typeface="Segoe UI Historic" panose="020B0502040204020203" pitchFamily="34" charset="0"/>
              <a:cs typeface="Calibri" panose="020F0502020204030204" pitchFamily="34" charset="0"/>
            </a:endParaRPr>
          </a:p>
        </p:txBody>
      </p:sp>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630047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A20D70-AF08-F3A6-9D77-7252EB238E19}"/>
              </a:ext>
            </a:extLst>
          </p:cNvPr>
          <p:cNvSpPr/>
          <p:nvPr/>
        </p:nvSpPr>
        <p:spPr>
          <a:xfrm>
            <a:off x="553686" y="2850953"/>
            <a:ext cx="8036630" cy="34573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9D2F6AB2-550F-C1B8-344D-A59F83595155}"/>
              </a:ext>
            </a:extLst>
          </p:cNvPr>
          <p:cNvSpPr/>
          <p:nvPr/>
        </p:nvSpPr>
        <p:spPr>
          <a:xfrm>
            <a:off x="872589" y="4474232"/>
            <a:ext cx="2673589" cy="12114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21FD840F-D269-7F36-DEAD-AC24D489AE7C}"/>
              </a:ext>
            </a:extLst>
          </p:cNvPr>
          <p:cNvSpPr/>
          <p:nvPr/>
        </p:nvSpPr>
        <p:spPr>
          <a:xfrm>
            <a:off x="5479174" y="4143739"/>
            <a:ext cx="2715300" cy="18102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ntel SSDPED1K375GA01 Optane SSD DC P4800X Series - Walmart.com">
            <a:extLst>
              <a:ext uri="{FF2B5EF4-FFF2-40B4-BE49-F238E27FC236}">
                <a16:creationId xmlns:a16="http://schemas.microsoft.com/office/drawing/2014/main" id="{25C882F4-ADC4-511E-3C52-EB1D22FD76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872589" y="4616366"/>
            <a:ext cx="2520450" cy="104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B33661-B2B3-98AF-B262-2C60A94E6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81836" y="3841973"/>
            <a:ext cx="1509977" cy="23739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56B905-6000-C2FE-95E5-262C3CAF4235}"/>
              </a:ext>
            </a:extLst>
          </p:cNvPr>
          <p:cNvSpPr/>
          <p:nvPr/>
        </p:nvSpPr>
        <p:spPr>
          <a:xfrm>
            <a:off x="895615" y="3051084"/>
            <a:ext cx="7327944" cy="49869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Storage Management Layer</a:t>
            </a:r>
          </a:p>
        </p:txBody>
      </p:sp>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6"/>
          <a:srcRect t="7910" b="68024"/>
          <a:stretch/>
        </p:blipFill>
        <p:spPr>
          <a:xfrm>
            <a:off x="327550" y="1260227"/>
            <a:ext cx="9351022" cy="1296358"/>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a:cxnSpLocks/>
          </p:cNvCxnSpPr>
          <p:nvPr/>
        </p:nvCxnSpPr>
        <p:spPr>
          <a:xfrm>
            <a:off x="6953713" y="2371135"/>
            <a:ext cx="0" cy="6660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7104470" y="241562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a:cxnSpLocks/>
          </p:cNvCxnSpPr>
          <p:nvPr/>
        </p:nvCxnSpPr>
        <p:spPr>
          <a:xfrm>
            <a:off x="1700335" y="2384035"/>
            <a:ext cx="0" cy="66704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493322" y="243110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1715951" y="3543112"/>
            <a:ext cx="0" cy="92952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565956" y="3803070"/>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292564" y="3543112"/>
            <a:ext cx="0" cy="92952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298704" y="3824419"/>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533207" y="3748422"/>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7220615" y="3559362"/>
            <a:ext cx="0" cy="5990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7255985" y="3748422"/>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603070" y="5157280"/>
            <a:ext cx="1772356"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91781" y="4869296"/>
            <a:ext cx="1783645"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50546" y="436531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814315" y="5216280"/>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95803" y="620947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814616" y="2948644"/>
            <a:ext cx="7475973" cy="689050"/>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761804" y="4338451"/>
            <a:ext cx="2903023" cy="1465521"/>
          </a:xfrm>
          <a:prstGeom prst="roundRect">
            <a:avLst>
              <a:gd name="adj" fmla="val 2536"/>
            </a:avLst>
          </a:prstGeom>
          <a:no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525497" y="3559362"/>
            <a:ext cx="0" cy="59903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258AC8-E84D-143F-7CB9-4B846B973591}"/>
              </a:ext>
            </a:extLst>
          </p:cNvPr>
          <p:cNvSpPr txBox="1"/>
          <p:nvPr/>
        </p:nvSpPr>
        <p:spPr>
          <a:xfrm>
            <a:off x="1259672" y="5885769"/>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Fast Device</a:t>
            </a:r>
          </a:p>
        </p:txBody>
      </p:sp>
      <p:sp>
        <p:nvSpPr>
          <p:cNvPr id="35" name="TextBox 34">
            <a:extLst>
              <a:ext uri="{FF2B5EF4-FFF2-40B4-BE49-F238E27FC236}">
                <a16:creationId xmlns:a16="http://schemas.microsoft.com/office/drawing/2014/main" id="{B343CCE4-DECA-19FE-9D53-B6AF54FAD552}"/>
              </a:ext>
            </a:extLst>
          </p:cNvPr>
          <p:cNvSpPr txBox="1"/>
          <p:nvPr/>
        </p:nvSpPr>
        <p:spPr>
          <a:xfrm>
            <a:off x="5917815" y="5876823"/>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Slow Device</a:t>
            </a:r>
          </a:p>
        </p:txBody>
      </p:sp>
      <p:sp>
        <p:nvSpPr>
          <p:cNvPr id="36" name="TextBox 35">
            <a:extLst>
              <a:ext uri="{FF2B5EF4-FFF2-40B4-BE49-F238E27FC236}">
                <a16:creationId xmlns:a16="http://schemas.microsoft.com/office/drawing/2014/main" id="{4A184FE7-06C6-0B9B-422D-4E9449F8A1AA}"/>
              </a:ext>
            </a:extLst>
          </p:cNvPr>
          <p:cNvSpPr txBox="1"/>
          <p:nvPr/>
        </p:nvSpPr>
        <p:spPr>
          <a:xfrm>
            <a:off x="493322" y="819491"/>
            <a:ext cx="8388497" cy="52322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4472C4"/>
                </a:solidFill>
                <a:effectLst/>
                <a:uLnTx/>
                <a:uFillTx/>
                <a:latin typeface="Helvetica" pitchFamily="2" charset="0"/>
                <a:ea typeface="+mn-ea"/>
                <a:cs typeface="+mn-cs"/>
              </a:rPr>
              <a:t>Address Space (Application/File System View) </a:t>
            </a:r>
          </a:p>
        </p:txBody>
      </p:sp>
      <p:sp>
        <p:nvSpPr>
          <p:cNvPr id="37" name="Slide Number Placeholder 5">
            <a:extLst>
              <a:ext uri="{FF2B5EF4-FFF2-40B4-BE49-F238E27FC236}">
                <a16:creationId xmlns:a16="http://schemas.microsoft.com/office/drawing/2014/main" id="{DC94AF90-A35E-CE85-805C-8A1AB66DA3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49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0|1.5|1.8|2.9|4.8"/>
</p:tagLst>
</file>

<file path=ppt/tags/tag2.xml><?xml version="1.0" encoding="utf-8"?>
<p:tagLst xmlns:a="http://schemas.openxmlformats.org/drawingml/2006/main" xmlns:r="http://schemas.openxmlformats.org/officeDocument/2006/relationships" xmlns:p="http://schemas.openxmlformats.org/presentationml/2006/main">
  <p:tag name="TIMING" val="|1.9|5.2|1.7"/>
</p:tagLst>
</file>

<file path=ppt/tags/tag3.xml><?xml version="1.0" encoding="utf-8"?>
<p:tagLst xmlns:a="http://schemas.openxmlformats.org/drawingml/2006/main" xmlns:r="http://schemas.openxmlformats.org/officeDocument/2006/relationships" xmlns:p="http://schemas.openxmlformats.org/presentationml/2006/main">
  <p:tag name="TIMING" val="|4.5|0.7|1|6.4|2.9|2.7"/>
</p:tagLst>
</file>

<file path=ppt/tags/tag4.xml><?xml version="1.0" encoding="utf-8"?>
<p:tagLst xmlns:a="http://schemas.openxmlformats.org/drawingml/2006/main" xmlns:r="http://schemas.openxmlformats.org/officeDocument/2006/relationships" xmlns:p="http://schemas.openxmlformats.org/presentationml/2006/main">
  <p:tag name="TIMING" val="|2.2|4.6|8.2|3.6"/>
</p:tagLst>
</file>

<file path=ppt/tags/tag5.xml><?xml version="1.0" encoding="utf-8"?>
<p:tagLst xmlns:a="http://schemas.openxmlformats.org/drawingml/2006/main" xmlns:r="http://schemas.openxmlformats.org/officeDocument/2006/relationships" xmlns:p="http://schemas.openxmlformats.org/presentationml/2006/main">
  <p:tag name="TIMING" val="|5.6|1.4|3.1|5.3"/>
</p:tagLst>
</file>

<file path=ppt/theme/_rels/theme70.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6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9.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73.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8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345028</TotalTime>
  <Words>12035</Words>
  <Application>Microsoft Macintosh PowerPoint</Application>
  <PresentationFormat>On-screen Show (4:3)</PresentationFormat>
  <Paragraphs>2105</Paragraphs>
  <Slides>152</Slides>
  <Notes>79</Notes>
  <HiddenSlides>0</HiddenSlides>
  <MMClips>0</MMClips>
  <ScaleCrop>false</ScaleCrop>
  <HeadingPairs>
    <vt:vector size="6" baseType="variant">
      <vt:variant>
        <vt:lpstr>Fonts Used</vt:lpstr>
      </vt:variant>
      <vt:variant>
        <vt:i4>28</vt:i4>
      </vt:variant>
      <vt:variant>
        <vt:lpstr>Theme</vt:lpstr>
      </vt:variant>
      <vt:variant>
        <vt:i4>75</vt:i4>
      </vt:variant>
      <vt:variant>
        <vt:lpstr>Slide Titles</vt:lpstr>
      </vt:variant>
      <vt:variant>
        <vt:i4>152</vt:i4>
      </vt:variant>
    </vt:vector>
  </HeadingPairs>
  <TitlesOfParts>
    <vt:vector size="255" baseType="lpstr">
      <vt:lpstr>ＭＳ Ｐゴシック</vt:lpstr>
      <vt:lpstr>Apple Symbols</vt:lpstr>
      <vt:lpstr>Arial</vt:lpstr>
      <vt:lpstr>Arial</vt:lpstr>
      <vt:lpstr>Arial Narrow</vt:lpstr>
      <vt:lpstr>Avenir Next</vt:lpstr>
      <vt:lpstr>Avenir Next Medium</vt:lpstr>
      <vt:lpstr>Calibri</vt:lpstr>
      <vt:lpstr>Calibri Light</vt:lpstr>
      <vt:lpstr>Cambria</vt:lpstr>
      <vt:lpstr>Chalkduster</vt:lpstr>
      <vt:lpstr>Corbel</vt:lpstr>
      <vt:lpstr>Courier New</vt:lpstr>
      <vt:lpstr>europa</vt:lpstr>
      <vt:lpstr>Garamond</vt:lpstr>
      <vt:lpstr>Georgia</vt:lpstr>
      <vt:lpstr>Gill Sans</vt:lpstr>
      <vt:lpstr>Helvetica</vt:lpstr>
      <vt:lpstr>Lato</vt:lpstr>
      <vt:lpstr>Lato Black</vt:lpstr>
      <vt:lpstr>Lucida Grande</vt:lpstr>
      <vt:lpstr>Myriad Pro Bold Cond</vt:lpstr>
      <vt:lpstr>Palatino Linotype</vt:lpstr>
      <vt:lpstr>Segoe UI Symbol</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12_Office Theme</vt:lpstr>
      <vt:lpstr>34_Edge</vt:lpstr>
      <vt:lpstr>Office Theme</vt:lpstr>
      <vt:lpstr>21_Office Theme</vt:lpstr>
      <vt:lpstr>6_Office Theme</vt:lpstr>
      <vt:lpstr>62_Edge</vt:lpstr>
      <vt:lpstr>22_Edge</vt:lpstr>
      <vt:lpstr>60_Edge</vt:lpstr>
      <vt:lpstr>1_Office Theme</vt:lpstr>
      <vt:lpstr>158_Edge</vt:lpstr>
      <vt:lpstr>Title &amp; Bullets</vt:lpstr>
      <vt:lpstr>3_Office Theme</vt:lpstr>
      <vt:lpstr>4_Office Theme</vt:lpstr>
      <vt:lpstr>5_Office Theme</vt:lpstr>
      <vt:lpstr>7_Office Theme</vt:lpstr>
      <vt:lpstr>8_Office Theme</vt:lpstr>
      <vt:lpstr>Storage-Centric Computing   for Modern Data-Intensive Workloads</vt:lpstr>
      <vt:lpstr>Problem</vt:lpstr>
      <vt:lpstr>Data is Key for AI, ML, Genomics, …</vt:lpstr>
      <vt:lpstr>Huge Demand for Performance &amp; Efficiency</vt:lpstr>
      <vt:lpstr>Huge Demand for Performance &amp; Efficiency</vt:lpstr>
      <vt:lpstr>Do We Want This?</vt:lpstr>
      <vt:lpstr>Or This?</vt:lpstr>
      <vt:lpstr>Challenge and Opportunity for Future</vt:lpstr>
      <vt:lpstr>The Problem</vt:lpstr>
      <vt:lpstr>Today’s Computing Systems</vt:lpstr>
      <vt:lpstr>It’s the Memory, Stupid!</vt:lpstr>
      <vt:lpstr>Processor-Centric System Performance</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Fundamental Problem</vt:lpstr>
      <vt:lpstr>We Need A Paradigm Shift To …</vt:lpstr>
      <vt:lpstr>Process Data Where It Makes Sense </vt:lpstr>
      <vt:lpstr>Memory/Storage as an Accelerator</vt:lpstr>
      <vt:lpstr>Goal: Processing Inside Memory/Storage</vt:lpstr>
      <vt:lpstr>Broader Vision</vt:lpstr>
      <vt:lpstr>Computing Systems Today …</vt:lpstr>
      <vt:lpstr>Fundamentally Better Architectures</vt:lpstr>
      <vt:lpstr>Vision: Storage-Centric Computing (I)</vt:lpstr>
      <vt:lpstr>Vision: Storage-Centric Computing (II)</vt:lpstr>
      <vt:lpstr>Workload-Customized Storage-Centric Computing</vt:lpstr>
      <vt:lpstr>Processing in Storage:   Two Approaches</vt:lpstr>
      <vt:lpstr>In-Storage Genomic Data Filtering [ASPLOS 2022] </vt:lpstr>
      <vt:lpstr>Genome Sequence Analysis</vt:lpstr>
      <vt:lpstr>Genome Sequence Analysis</vt:lpstr>
      <vt:lpstr>Compute-Centric Accelerators</vt:lpstr>
      <vt:lpstr>Key Idea: In-Storage Filtering</vt:lpstr>
      <vt:lpstr>GenStore</vt:lpstr>
      <vt:lpstr>Filtering Opportunities</vt:lpstr>
      <vt:lpstr>GenStore</vt:lpstr>
      <vt:lpstr>GenStore</vt:lpstr>
      <vt:lpstr>Performance – GenStore-EM</vt:lpstr>
      <vt:lpstr>Performance – GenStore-NM</vt:lpstr>
      <vt:lpstr>Area and Power Consumption</vt:lpstr>
      <vt:lpstr>In-Storage Genomic Data Filtering [ASPLOS 2022] </vt:lpstr>
      <vt:lpstr>Tight Integration of Genome Analysis Tasks</vt:lpstr>
      <vt:lpstr>MegIS:  High-Performance and Low-Cost Metagenomic Analysis with In-Storage Processing</vt:lpstr>
      <vt:lpstr>What is Metagenomics?</vt:lpstr>
      <vt:lpstr>Key Steps of the Metagenomic Workflow</vt:lpstr>
      <vt:lpstr>Why Accelerating the Analysis Step? </vt:lpstr>
      <vt:lpstr>Executive Summary</vt:lpstr>
      <vt:lpstr>MegIS</vt:lpstr>
      <vt:lpstr>Evaluation Methodology</vt:lpstr>
      <vt:lpstr>Performance</vt:lpstr>
      <vt:lpstr>Performance Compared to PIM</vt:lpstr>
      <vt:lpstr>System Cost Efficiency</vt:lpstr>
      <vt:lpstr>Area and Power</vt:lpstr>
      <vt:lpstr>Other Results in the Paper</vt:lpstr>
      <vt:lpstr>Processing in Storage:   Two Approaches</vt:lpstr>
      <vt:lpstr>In-Flash Bulk Bitwise Execution</vt:lpstr>
      <vt:lpstr>Data-Movement Bottleneck</vt:lpstr>
      <vt:lpstr>In-Storage Processing (ISP)</vt:lpstr>
      <vt:lpstr>In-Storage Processing (ISP)</vt:lpstr>
      <vt:lpstr>In-Storage Processing (ISP)</vt:lpstr>
      <vt:lpstr>In-Storage Processing (ISP)</vt:lpstr>
      <vt:lpstr>In-Flash Processing (IFP)</vt:lpstr>
      <vt:lpstr>In-Flash Processing (IFP)</vt:lpstr>
      <vt:lpstr>Our Proposal: Flash-Cosmos</vt:lpstr>
      <vt:lpstr>Multi-Wordline Sensing (MWS): Bitwise AND</vt:lpstr>
      <vt:lpstr>Multi-Wordline Sensing (MWS): Bitwise AND</vt:lpstr>
      <vt:lpstr>Other Types of Bitwise Operations</vt:lpstr>
      <vt:lpstr>Key Ideas</vt:lpstr>
      <vt:lpstr>Enhanced SLC-Mode Programming (ESP)</vt:lpstr>
      <vt:lpstr>Enhanced SLC-Mode Programming (ESP)</vt:lpstr>
      <vt:lpstr>Evaluation Methodology</vt:lpstr>
      <vt:lpstr>Results: Real-Device Characterization</vt:lpstr>
      <vt:lpstr>Results: Performance &amp; Energy</vt:lpstr>
      <vt:lpstr>In-Flash Bulk Bitwise Execution</vt:lpstr>
      <vt:lpstr>Complex In-Flash Arithmetic: Summary</vt:lpstr>
      <vt:lpstr>Comparison Against Naïve Implementation</vt:lpstr>
      <vt:lpstr>Comparison Against CPU</vt:lpstr>
      <vt:lpstr>Processing in Storage:  Adoption Challenges</vt:lpstr>
      <vt:lpstr>Eliminating the Adoption Barriers</vt:lpstr>
      <vt:lpstr>Potential Barriers to Adoption of PIM</vt:lpstr>
      <vt:lpstr>We Need to Revisit the Entire Stack</vt:lpstr>
      <vt:lpstr>Automated Framework  for Near-Data Processing  in Storage Systems</vt:lpstr>
      <vt:lpstr>Ongoing Work: Summary</vt:lpstr>
      <vt:lpstr>  </vt:lpstr>
      <vt:lpstr>Executive Summary</vt:lpstr>
      <vt:lpstr>Challenge and Opportunity for Future</vt:lpstr>
      <vt:lpstr>Challenge and Opportunity for Future</vt:lpstr>
      <vt:lpstr>Challenge and Opportunity for Future</vt:lpstr>
      <vt:lpstr>Data-Driven (Self-Optimizing) Memory/Storage Architectures</vt:lpstr>
      <vt:lpstr>System Architecture Design Today</vt:lpstr>
      <vt:lpstr>An Intelligent Architecture</vt:lpstr>
      <vt:lpstr>Self-Optimizing Memory Controllers</vt:lpstr>
      <vt:lpstr>Self-Optimizing Memory Prefetchers</vt:lpstr>
      <vt:lpstr>Learning-Based Off-Chip Load Predictors</vt:lpstr>
      <vt:lpstr>Self-Optimizing Storage Controllers</vt:lpstr>
      <vt:lpstr>PowerPoint Presentation</vt:lpstr>
      <vt:lpstr>Hybrid Storage System Basics</vt:lpstr>
      <vt:lpstr>Hybrid Storage System Basics</vt:lpstr>
      <vt:lpstr>Key Shortcomings in Prior Techniques</vt:lpstr>
      <vt:lpstr>Our Goal</vt:lpstr>
      <vt:lpstr>Our Proposal</vt:lpstr>
      <vt:lpstr>Basics of Reinforcement Learning (RL)</vt:lpstr>
      <vt:lpstr>Formulating Data Placement as RL</vt:lpstr>
      <vt:lpstr>Sibyl Execution</vt:lpstr>
      <vt:lpstr>Sibyl Design: Overview</vt:lpstr>
      <vt:lpstr>Evaluation Methodology (1/3)</vt:lpstr>
      <vt:lpstr>Evaluation Methodology (2/3)</vt:lpstr>
      <vt:lpstr>Evaluation Methodology (3/3)</vt:lpstr>
      <vt:lpstr>Performance Analysis</vt:lpstr>
      <vt:lpstr>Performance Analysis</vt:lpstr>
      <vt:lpstr>Performance Analysis</vt:lpstr>
      <vt:lpstr>Performance on Tri-HSS</vt:lpstr>
      <vt:lpstr>Sibyl: Summary</vt:lpstr>
      <vt:lpstr>Challenge and Opportunity for Future</vt:lpstr>
      <vt:lpstr>Sibyl Paper, Slides, Videos [ISCA 2022]</vt:lpstr>
      <vt:lpstr>PowerPoint Presentation</vt:lpstr>
      <vt:lpstr>Janus: Summary</vt:lpstr>
      <vt:lpstr>Executive Summary</vt:lpstr>
      <vt:lpstr>Hybrid Storage System Basics</vt:lpstr>
      <vt:lpstr>Our Goal</vt:lpstr>
      <vt:lpstr>Need for a Multi-Agent RL Technique</vt:lpstr>
      <vt:lpstr>Our Proposal</vt:lpstr>
      <vt:lpstr>Formulating Data Management as RL</vt:lpstr>
      <vt:lpstr>Janus: Design</vt:lpstr>
      <vt:lpstr>Janus: RL Agent Design</vt:lpstr>
      <vt:lpstr>Performance Analysis (1/2)</vt:lpstr>
      <vt:lpstr>Performance Analysis (2/2)</vt:lpstr>
      <vt:lpstr>Performance on Tri-HSS</vt:lpstr>
      <vt:lpstr>Multi-Programmed Workloads (1/2)</vt:lpstr>
      <vt:lpstr>Multi-Programmed Workloads (2/2)</vt:lpstr>
      <vt:lpstr>Tail Latency</vt:lpstr>
      <vt:lpstr>Impact on Device Lifetimes</vt:lpstr>
      <vt:lpstr>Impact on Device Lifetimes</vt:lpstr>
      <vt:lpstr>Janus: Overhead Analysis</vt:lpstr>
      <vt:lpstr>Janus: Summary</vt:lpstr>
      <vt:lpstr>Future Work</vt:lpstr>
      <vt:lpstr>Concluding Remarks</vt:lpstr>
      <vt:lpstr>Concluding Remarks</vt:lpstr>
      <vt:lpstr>Fundamentally Better Architectures</vt:lpstr>
      <vt:lpstr>PowerPoint Presentation</vt:lpstr>
      <vt:lpstr>We Need to Revisit the Entire Stack</vt:lpstr>
      <vt:lpstr>A Blueprint for Fundamentally Better Architectures</vt:lpstr>
      <vt:lpstr>Acknowledgments</vt:lpstr>
      <vt:lpstr>PowerPoint Presentation</vt:lpstr>
      <vt:lpstr>SAFARI Newsletter December 2021 Edition</vt:lpstr>
      <vt:lpstr>SAFARI Newsletter June 2023 Edition</vt:lpstr>
      <vt:lpstr>PowerPoint Presentation</vt:lpstr>
      <vt:lpstr>Referenced Papers, Talks, Artifacts</vt:lpstr>
      <vt:lpstr>Open Source Tools: SAFARI GitHub</vt:lpstr>
      <vt:lpstr>Storage-Centric Computing   for Modern Data-Intensive Workloads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3286</cp:revision>
  <cp:lastPrinted>2017-12-05T03:30:35Z</cp:lastPrinted>
  <dcterms:created xsi:type="dcterms:W3CDTF">2010-10-08T20:41:54Z</dcterms:created>
  <dcterms:modified xsi:type="dcterms:W3CDTF">2024-05-23T07:39:11Z</dcterms:modified>
</cp:coreProperties>
</file>