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5.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6.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7.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8.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0.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1.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2.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3.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4.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5.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6.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7.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8.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39.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40.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theme/theme41.xml" ContentType="application/vnd.openxmlformats-officedocument.theme+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theme/theme42.xml" ContentType="application/vnd.openxmlformats-officedocument.theme+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theme/theme43.xml" ContentType="application/vnd.openxmlformats-officedocument.theme+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theme/theme44.xml" ContentType="application/vnd.openxmlformats-officedocument.theme+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theme/theme45.xml" ContentType="application/vnd.openxmlformats-officedocument.theme+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theme/theme46.xml" ContentType="application/vnd.openxmlformats-officedocument.theme+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theme/theme47.xml" ContentType="application/vnd.openxmlformats-officedocument.theme+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theme/theme48.xml" ContentType="application/vnd.openxmlformats-officedocument.theme+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theme/theme49.xml" ContentType="application/vnd.openxmlformats-officedocument.theme+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theme/theme50.xml" ContentType="application/vnd.openxmlformats-officedocument.theme+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theme/theme51.xml" ContentType="application/vnd.openxmlformats-officedocument.theme+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theme/theme52.xml" ContentType="application/vnd.openxmlformats-officedocument.theme+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theme/theme53.xml" ContentType="application/vnd.openxmlformats-officedocument.theme+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theme/theme54.xml" ContentType="application/vnd.openxmlformats-officedocument.theme+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theme/theme55.xml" ContentType="application/vnd.openxmlformats-officedocument.theme+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theme/theme56.xml" ContentType="application/vnd.openxmlformats-officedocument.theme+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theme/theme57.xml" ContentType="application/vnd.openxmlformats-officedocument.theme+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theme/theme58.xml" ContentType="application/vnd.openxmlformats-officedocument.theme+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theme/theme59.xml" ContentType="application/vnd.openxmlformats-officedocument.theme+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theme/theme60.xml" ContentType="application/vnd.openxmlformats-officedocument.theme+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theme/theme61.xml" ContentType="application/vnd.openxmlformats-officedocument.theme+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theme/theme62.xml" ContentType="application/vnd.openxmlformats-officedocument.theme+xml"/>
  <Override PartName="/ppt/theme/theme63.xml" ContentType="application/vnd.openxmlformats-officedocument.theme+xml"/>
  <Override PartName="/ppt/theme/theme6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chart4.xml" ContentType="application/vnd.openxmlformats-officedocument.drawingml.chart+xml"/>
  <Override PartName="/ppt/theme/themeOverride1.xml" ContentType="application/vnd.openxmlformats-officedocument.themeOverride+xml"/>
  <Override PartName="/ppt/charts/chart5.xml" ContentType="application/vnd.openxmlformats-officedocument.drawingml.chart+xml"/>
  <Override PartName="/ppt/theme/themeOverride2.xml" ContentType="application/vnd.openxmlformats-officedocument.themeOverride+xml"/>
  <Override PartName="/ppt/charts/chart6.xml" ContentType="application/vnd.openxmlformats-officedocument.drawingml.chart+xml"/>
  <Override PartName="/ppt/theme/themeOverride3.xml" ContentType="application/vnd.openxmlformats-officedocument.themeOverride+xml"/>
  <Override PartName="/ppt/charts/chart7.xml" ContentType="application/vnd.openxmlformats-officedocument.drawingml.chart+xml"/>
  <Override PartName="/ppt/theme/themeOverride4.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8.xml" ContentType="application/vnd.openxmlformats-officedocument.drawingml.chart+xml"/>
  <Override PartName="/ppt/notesSlides/notesSlide14.xml" ContentType="application/vnd.openxmlformats-officedocument.presentationml.notesSlide+xml"/>
  <Override PartName="/ppt/charts/chart9.xml" ContentType="application/vnd.openxmlformats-officedocument.drawingml.chart+xml"/>
  <Override PartName="/ppt/theme/themeOverride5.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0.xml" ContentType="application/vnd.openxmlformats-officedocument.drawingml.chart+xml"/>
  <Override PartName="/ppt/theme/themeOverride6.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1.xml" ContentType="application/vnd.openxmlformats-officedocument.drawingml.char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2.xml" ContentType="application/vnd.openxmlformats-officedocument.drawingml.chart+xml"/>
  <Override PartName="/ppt/theme/themeOverride7.xml" ContentType="application/vnd.openxmlformats-officedocument.themeOverride+xml"/>
  <Override PartName="/ppt/drawings/drawing1.xml" ContentType="application/vnd.openxmlformats-officedocument.drawingml.chartshapes+xml"/>
  <Override PartName="/ppt/charts/chart13.xml" ContentType="application/vnd.openxmlformats-officedocument.drawingml.chart+xml"/>
  <Override PartName="/ppt/theme/themeOverride8.xml" ContentType="application/vnd.openxmlformats-officedocument.themeOverride+xml"/>
  <Override PartName="/ppt/charts/chart14.xml" ContentType="application/vnd.openxmlformats-officedocument.drawingml.chart+xml"/>
  <Override PartName="/ppt/theme/themeOverride9.xml" ContentType="application/vnd.openxmlformats-officedocument.themeOverride+xml"/>
  <Override PartName="/ppt/charts/chart15.xml" ContentType="application/vnd.openxmlformats-officedocument.drawingml.chart+xml"/>
  <Override PartName="/ppt/theme/themeOverride10.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87" r:id="rId9"/>
    <p:sldMasterId id="2147484099" r:id="rId10"/>
    <p:sldMasterId id="2147484281" r:id="rId11"/>
    <p:sldMasterId id="2147484522" r:id="rId12"/>
    <p:sldMasterId id="2147484571" r:id="rId13"/>
    <p:sldMasterId id="2147484777" r:id="rId14"/>
    <p:sldMasterId id="2147484837" r:id="rId15"/>
    <p:sldMasterId id="2147484849" r:id="rId16"/>
    <p:sldMasterId id="2147484861" r:id="rId17"/>
    <p:sldMasterId id="2147484873" r:id="rId18"/>
    <p:sldMasterId id="2147484969" r:id="rId19"/>
    <p:sldMasterId id="2147485410" r:id="rId20"/>
    <p:sldMasterId id="2147485520" r:id="rId21"/>
    <p:sldMasterId id="2147485532" r:id="rId22"/>
    <p:sldMasterId id="2147485652" r:id="rId23"/>
    <p:sldMasterId id="2147485665" r:id="rId24"/>
    <p:sldMasterId id="2147485714" r:id="rId25"/>
    <p:sldMasterId id="2147486472" r:id="rId26"/>
    <p:sldMasterId id="2147486594" r:id="rId27"/>
    <p:sldMasterId id="2147486871" r:id="rId28"/>
    <p:sldMasterId id="2147487120" r:id="rId29"/>
    <p:sldMasterId id="2147487144" r:id="rId30"/>
    <p:sldMasterId id="2147487194" r:id="rId31"/>
    <p:sldMasterId id="2147487206" r:id="rId32"/>
    <p:sldMasterId id="2147487258" r:id="rId33"/>
    <p:sldMasterId id="2147487459" r:id="rId34"/>
    <p:sldMasterId id="2147487471" r:id="rId35"/>
    <p:sldMasterId id="2147487483" r:id="rId36"/>
    <p:sldMasterId id="2147487574" r:id="rId37"/>
    <p:sldMasterId id="2147487623" r:id="rId38"/>
    <p:sldMasterId id="2147487743" r:id="rId39"/>
    <p:sldMasterId id="2147487948" r:id="rId40"/>
    <p:sldMasterId id="2147488072" r:id="rId41"/>
    <p:sldMasterId id="2147488085" r:id="rId42"/>
    <p:sldMasterId id="2147488097" r:id="rId43"/>
    <p:sldMasterId id="2147488134" r:id="rId44"/>
    <p:sldMasterId id="2147488265" r:id="rId45"/>
    <p:sldMasterId id="2147488316" r:id="rId46"/>
    <p:sldMasterId id="2147488340" r:id="rId47"/>
    <p:sldMasterId id="2147488352" r:id="rId48"/>
    <p:sldMasterId id="2147488365" r:id="rId49"/>
    <p:sldMasterId id="2147488378" r:id="rId50"/>
    <p:sldMasterId id="2147488390" r:id="rId51"/>
    <p:sldMasterId id="2147488559" r:id="rId52"/>
    <p:sldMasterId id="2147488571" r:id="rId53"/>
    <p:sldMasterId id="2147488637" r:id="rId54"/>
    <p:sldMasterId id="2147488649" r:id="rId55"/>
    <p:sldMasterId id="2147488662" r:id="rId56"/>
    <p:sldMasterId id="2147488676" r:id="rId57"/>
    <p:sldMasterId id="2147488688" r:id="rId58"/>
    <p:sldMasterId id="2147488695" r:id="rId59"/>
    <p:sldMasterId id="2147488708" r:id="rId60"/>
    <p:sldMasterId id="2147488722" r:id="rId61"/>
    <p:sldMasterId id="2147488734" r:id="rId62"/>
  </p:sldMasterIdLst>
  <p:notesMasterIdLst>
    <p:notesMasterId r:id="rId282"/>
  </p:notesMasterIdLst>
  <p:handoutMasterIdLst>
    <p:handoutMasterId r:id="rId283"/>
  </p:handoutMasterIdLst>
  <p:sldIdLst>
    <p:sldId id="5119" r:id="rId63"/>
    <p:sldId id="5219" r:id="rId64"/>
    <p:sldId id="5218" r:id="rId65"/>
    <p:sldId id="5220" r:id="rId66"/>
    <p:sldId id="5221" r:id="rId67"/>
    <p:sldId id="5222" r:id="rId68"/>
    <p:sldId id="5223" r:id="rId69"/>
    <p:sldId id="4457" r:id="rId70"/>
    <p:sldId id="4436" r:id="rId71"/>
    <p:sldId id="4696" r:id="rId72"/>
    <p:sldId id="5224" r:id="rId73"/>
    <p:sldId id="5225" r:id="rId74"/>
    <p:sldId id="5232" r:id="rId75"/>
    <p:sldId id="5227" r:id="rId76"/>
    <p:sldId id="5226" r:id="rId77"/>
    <p:sldId id="5228" r:id="rId78"/>
    <p:sldId id="5229" r:id="rId79"/>
    <p:sldId id="5230" r:id="rId80"/>
    <p:sldId id="5374" r:id="rId81"/>
    <p:sldId id="5388" r:id="rId82"/>
    <p:sldId id="5233" r:id="rId83"/>
    <p:sldId id="5234" r:id="rId84"/>
    <p:sldId id="5235" r:id="rId85"/>
    <p:sldId id="5236" r:id="rId86"/>
    <p:sldId id="5237" r:id="rId87"/>
    <p:sldId id="5238" r:id="rId88"/>
    <p:sldId id="5239" r:id="rId89"/>
    <p:sldId id="5240" r:id="rId90"/>
    <p:sldId id="5241" r:id="rId91"/>
    <p:sldId id="5242" r:id="rId92"/>
    <p:sldId id="5400" r:id="rId93"/>
    <p:sldId id="5244" r:id="rId94"/>
    <p:sldId id="5245" r:id="rId95"/>
    <p:sldId id="5246" r:id="rId96"/>
    <p:sldId id="5247" r:id="rId97"/>
    <p:sldId id="5248" r:id="rId98"/>
    <p:sldId id="5249" r:id="rId99"/>
    <p:sldId id="5509" r:id="rId100"/>
    <p:sldId id="5251" r:id="rId101"/>
    <p:sldId id="5252" r:id="rId102"/>
    <p:sldId id="5253" r:id="rId103"/>
    <p:sldId id="5254" r:id="rId104"/>
    <p:sldId id="5540" r:id="rId105"/>
    <p:sldId id="5259" r:id="rId106"/>
    <p:sldId id="5260" r:id="rId107"/>
    <p:sldId id="5261" r:id="rId108"/>
    <p:sldId id="5262" r:id="rId109"/>
    <p:sldId id="5263" r:id="rId110"/>
    <p:sldId id="5264" r:id="rId111"/>
    <p:sldId id="5265" r:id="rId112"/>
    <p:sldId id="5266" r:id="rId113"/>
    <p:sldId id="5267" r:id="rId114"/>
    <p:sldId id="5268" r:id="rId115"/>
    <p:sldId id="5269" r:id="rId116"/>
    <p:sldId id="5270" r:id="rId117"/>
    <p:sldId id="5273" r:id="rId118"/>
    <p:sldId id="5274" r:id="rId119"/>
    <p:sldId id="5413" r:id="rId120"/>
    <p:sldId id="5277" r:id="rId121"/>
    <p:sldId id="5279" r:id="rId122"/>
    <p:sldId id="5593" r:id="rId123"/>
    <p:sldId id="5196" r:id="rId124"/>
    <p:sldId id="5195" r:id="rId125"/>
    <p:sldId id="5280" r:id="rId126"/>
    <p:sldId id="5281" r:id="rId127"/>
    <p:sldId id="5282" r:id="rId128"/>
    <p:sldId id="5283" r:id="rId129"/>
    <p:sldId id="5284" r:id="rId130"/>
    <p:sldId id="5285" r:id="rId131"/>
    <p:sldId id="5286" r:id="rId132"/>
    <p:sldId id="5287" r:id="rId133"/>
    <p:sldId id="5288" r:id="rId134"/>
    <p:sldId id="5289" r:id="rId135"/>
    <p:sldId id="5290" r:id="rId136"/>
    <p:sldId id="5291" r:id="rId137"/>
    <p:sldId id="5292" r:id="rId138"/>
    <p:sldId id="5294" r:id="rId139"/>
    <p:sldId id="5295" r:id="rId140"/>
    <p:sldId id="5466" r:id="rId141"/>
    <p:sldId id="5468" r:id="rId142"/>
    <p:sldId id="5532" r:id="rId143"/>
    <p:sldId id="5467" r:id="rId144"/>
    <p:sldId id="5533" r:id="rId145"/>
    <p:sldId id="5534" r:id="rId146"/>
    <p:sldId id="5311" r:id="rId147"/>
    <p:sldId id="5312" r:id="rId148"/>
    <p:sldId id="5313" r:id="rId149"/>
    <p:sldId id="5314" r:id="rId150"/>
    <p:sldId id="5351" r:id="rId151"/>
    <p:sldId id="5470" r:id="rId152"/>
    <p:sldId id="5471" r:id="rId153"/>
    <p:sldId id="5484" r:id="rId154"/>
    <p:sldId id="5642" r:id="rId155"/>
    <p:sldId id="3792" r:id="rId156"/>
    <p:sldId id="5336" r:id="rId157"/>
    <p:sldId id="5337" r:id="rId158"/>
    <p:sldId id="5231" r:id="rId159"/>
    <p:sldId id="5341" r:id="rId160"/>
    <p:sldId id="4920" r:id="rId161"/>
    <p:sldId id="5485" r:id="rId162"/>
    <p:sldId id="5486" r:id="rId163"/>
    <p:sldId id="5487" r:id="rId164"/>
    <p:sldId id="5488" r:id="rId165"/>
    <p:sldId id="5489" r:id="rId166"/>
    <p:sldId id="5490" r:id="rId167"/>
    <p:sldId id="5491" r:id="rId168"/>
    <p:sldId id="5492" r:id="rId169"/>
    <p:sldId id="5493" r:id="rId170"/>
    <p:sldId id="5494" r:id="rId171"/>
    <p:sldId id="5495" r:id="rId172"/>
    <p:sldId id="5496" r:id="rId173"/>
    <p:sldId id="5497" r:id="rId174"/>
    <p:sldId id="5498" r:id="rId175"/>
    <p:sldId id="5499" r:id="rId176"/>
    <p:sldId id="5500" r:id="rId177"/>
    <p:sldId id="5345" r:id="rId178"/>
    <p:sldId id="5343" r:id="rId179"/>
    <p:sldId id="5348" r:id="rId180"/>
    <p:sldId id="5342" r:id="rId181"/>
    <p:sldId id="5372" r:id="rId182"/>
    <p:sldId id="5586" r:id="rId183"/>
    <p:sldId id="5396" r:id="rId184"/>
    <p:sldId id="3853" r:id="rId185"/>
    <p:sldId id="4876" r:id="rId186"/>
    <p:sldId id="4875" r:id="rId187"/>
    <p:sldId id="5360" r:id="rId188"/>
    <p:sldId id="5612" r:id="rId189"/>
    <p:sldId id="5613" r:id="rId190"/>
    <p:sldId id="5365" r:id="rId191"/>
    <p:sldId id="5614" r:id="rId192"/>
    <p:sldId id="5366" r:id="rId193"/>
    <p:sldId id="3800" r:id="rId194"/>
    <p:sldId id="5367" r:id="rId195"/>
    <p:sldId id="4214" r:id="rId196"/>
    <p:sldId id="5501" r:id="rId197"/>
    <p:sldId id="5556" r:id="rId198"/>
    <p:sldId id="5547" r:id="rId199"/>
    <p:sldId id="5548" r:id="rId200"/>
    <p:sldId id="4424" r:id="rId201"/>
    <p:sldId id="4425" r:id="rId202"/>
    <p:sldId id="5176" r:id="rId203"/>
    <p:sldId id="5644" r:id="rId204"/>
    <p:sldId id="5359" r:id="rId205"/>
    <p:sldId id="1863" r:id="rId206"/>
    <p:sldId id="1534" r:id="rId207"/>
    <p:sldId id="5537" r:id="rId208"/>
    <p:sldId id="5211" r:id="rId209"/>
    <p:sldId id="5371" r:id="rId210"/>
    <p:sldId id="5046" r:id="rId211"/>
    <p:sldId id="5047" r:id="rId212"/>
    <p:sldId id="5048" r:id="rId213"/>
    <p:sldId id="5049" r:id="rId214"/>
    <p:sldId id="5050" r:id="rId215"/>
    <p:sldId id="5504" r:id="rId216"/>
    <p:sldId id="5051" r:id="rId217"/>
    <p:sldId id="5052" r:id="rId218"/>
    <p:sldId id="5053" r:id="rId219"/>
    <p:sldId id="4929" r:id="rId220"/>
    <p:sldId id="4930" r:id="rId221"/>
    <p:sldId id="4931" r:id="rId222"/>
    <p:sldId id="5535" r:id="rId223"/>
    <p:sldId id="5597" r:id="rId224"/>
    <p:sldId id="5375" r:id="rId225"/>
    <p:sldId id="5387" r:id="rId226"/>
    <p:sldId id="3812" r:id="rId227"/>
    <p:sldId id="3813" r:id="rId228"/>
    <p:sldId id="3814" r:id="rId229"/>
    <p:sldId id="3815" r:id="rId230"/>
    <p:sldId id="5399" r:id="rId231"/>
    <p:sldId id="2535" r:id="rId232"/>
    <p:sldId id="2532" r:id="rId233"/>
    <p:sldId id="5389" r:id="rId234"/>
    <p:sldId id="5391" r:id="rId235"/>
    <p:sldId id="5384" r:id="rId236"/>
    <p:sldId id="3583" r:id="rId237"/>
    <p:sldId id="3614" r:id="rId238"/>
    <p:sldId id="3615" r:id="rId239"/>
    <p:sldId id="5385" r:id="rId240"/>
    <p:sldId id="5394" r:id="rId241"/>
    <p:sldId id="5395" r:id="rId242"/>
    <p:sldId id="5386" r:id="rId243"/>
    <p:sldId id="5390" r:id="rId244"/>
    <p:sldId id="5392" r:id="rId245"/>
    <p:sldId id="3835" r:id="rId246"/>
    <p:sldId id="1413" r:id="rId247"/>
    <p:sldId id="4827" r:id="rId248"/>
    <p:sldId id="3602" r:id="rId249"/>
    <p:sldId id="5505" r:id="rId250"/>
    <p:sldId id="5507" r:id="rId251"/>
    <p:sldId id="1201" r:id="rId252"/>
    <p:sldId id="3156" r:id="rId253"/>
    <p:sldId id="5379" r:id="rId254"/>
    <p:sldId id="5506" r:id="rId255"/>
    <p:sldId id="4907" r:id="rId256"/>
    <p:sldId id="4918" r:id="rId257"/>
    <p:sldId id="5393" r:id="rId258"/>
    <p:sldId id="4906" r:id="rId259"/>
    <p:sldId id="5508" r:id="rId260"/>
    <p:sldId id="4914" r:id="rId261"/>
    <p:sldId id="5643" r:id="rId262"/>
    <p:sldId id="5256" r:id="rId263"/>
    <p:sldId id="5257" r:id="rId264"/>
    <p:sldId id="5503" r:id="rId265"/>
    <p:sldId id="5212" r:id="rId266"/>
    <p:sldId id="656" r:id="rId267"/>
    <p:sldId id="4917" r:id="rId268"/>
    <p:sldId id="5258" r:id="rId269"/>
    <p:sldId id="5645" r:id="rId270"/>
    <p:sldId id="5441" r:id="rId271"/>
    <p:sldId id="5481" r:id="rId272"/>
    <p:sldId id="5483" r:id="rId273"/>
    <p:sldId id="5510" r:id="rId274"/>
    <p:sldId id="5442" r:id="rId275"/>
    <p:sldId id="5527" r:id="rId276"/>
    <p:sldId id="5530" r:id="rId277"/>
    <p:sldId id="5531" r:id="rId278"/>
    <p:sldId id="5594" r:id="rId279"/>
    <p:sldId id="5595" r:id="rId280"/>
    <p:sldId id="5596" r:id="rId28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0000"/>
    <a:srgbClr val="1A5712"/>
    <a:srgbClr val="0000FF"/>
    <a:srgbClr val="0432FF"/>
    <a:srgbClr val="FF00C4"/>
    <a:srgbClr val="948A54"/>
    <a:srgbClr val="2A55D6"/>
    <a:srgbClr val="663D63"/>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477" autoAdjust="0"/>
    <p:restoredTop sz="99433" autoAdjust="0"/>
  </p:normalViewPr>
  <p:slideViewPr>
    <p:cSldViewPr>
      <p:cViewPr varScale="1">
        <p:scale>
          <a:sx n="114" d="100"/>
          <a:sy n="114" d="100"/>
        </p:scale>
        <p:origin x="184" y="33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55.xml"/><Relationship Id="rId21" Type="http://schemas.openxmlformats.org/officeDocument/2006/relationships/slideMaster" Target="slideMasters/slideMaster21.xml"/><Relationship Id="rId63" Type="http://schemas.openxmlformats.org/officeDocument/2006/relationships/slide" Target="slides/slide1.xml"/><Relationship Id="rId159" Type="http://schemas.openxmlformats.org/officeDocument/2006/relationships/slide" Target="slides/slide97.xml"/><Relationship Id="rId170" Type="http://schemas.openxmlformats.org/officeDocument/2006/relationships/slide" Target="slides/slide108.xml"/><Relationship Id="rId226" Type="http://schemas.openxmlformats.org/officeDocument/2006/relationships/slide" Target="slides/slide164.xml"/><Relationship Id="rId268" Type="http://schemas.openxmlformats.org/officeDocument/2006/relationships/slide" Target="slides/slide206.xml"/><Relationship Id="rId32" Type="http://schemas.openxmlformats.org/officeDocument/2006/relationships/slideMaster" Target="slideMasters/slideMaster32.xml"/><Relationship Id="rId74" Type="http://schemas.openxmlformats.org/officeDocument/2006/relationships/slide" Target="slides/slide12.xml"/><Relationship Id="rId128" Type="http://schemas.openxmlformats.org/officeDocument/2006/relationships/slide" Target="slides/slide66.xml"/><Relationship Id="rId5" Type="http://schemas.openxmlformats.org/officeDocument/2006/relationships/slideMaster" Target="slideMasters/slideMaster5.xml"/><Relationship Id="rId181" Type="http://schemas.openxmlformats.org/officeDocument/2006/relationships/slide" Target="slides/slide119.xml"/><Relationship Id="rId237" Type="http://schemas.openxmlformats.org/officeDocument/2006/relationships/slide" Target="slides/slide175.xml"/><Relationship Id="rId279" Type="http://schemas.openxmlformats.org/officeDocument/2006/relationships/slide" Target="slides/slide217.xml"/><Relationship Id="rId43" Type="http://schemas.openxmlformats.org/officeDocument/2006/relationships/slideMaster" Target="slideMasters/slideMaster43.xml"/><Relationship Id="rId139" Type="http://schemas.openxmlformats.org/officeDocument/2006/relationships/slide" Target="slides/slide77.xml"/><Relationship Id="rId85" Type="http://schemas.openxmlformats.org/officeDocument/2006/relationships/slide" Target="slides/slide23.xml"/><Relationship Id="rId150" Type="http://schemas.openxmlformats.org/officeDocument/2006/relationships/slide" Target="slides/slide88.xml"/><Relationship Id="rId171" Type="http://schemas.openxmlformats.org/officeDocument/2006/relationships/slide" Target="slides/slide109.xml"/><Relationship Id="rId192" Type="http://schemas.openxmlformats.org/officeDocument/2006/relationships/slide" Target="slides/slide130.xml"/><Relationship Id="rId206" Type="http://schemas.openxmlformats.org/officeDocument/2006/relationships/slide" Target="slides/slide144.xml"/><Relationship Id="rId227" Type="http://schemas.openxmlformats.org/officeDocument/2006/relationships/slide" Target="slides/slide165.xml"/><Relationship Id="rId248" Type="http://schemas.openxmlformats.org/officeDocument/2006/relationships/slide" Target="slides/slide186.xml"/><Relationship Id="rId269" Type="http://schemas.openxmlformats.org/officeDocument/2006/relationships/slide" Target="slides/slide207.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46.xml"/><Relationship Id="rId129" Type="http://schemas.openxmlformats.org/officeDocument/2006/relationships/slide" Target="slides/slide67.xml"/><Relationship Id="rId280" Type="http://schemas.openxmlformats.org/officeDocument/2006/relationships/slide" Target="slides/slide218.xml"/><Relationship Id="rId54" Type="http://schemas.openxmlformats.org/officeDocument/2006/relationships/slideMaster" Target="slideMasters/slideMaster54.xml"/><Relationship Id="rId75" Type="http://schemas.openxmlformats.org/officeDocument/2006/relationships/slide" Target="slides/slide13.xml"/><Relationship Id="rId96" Type="http://schemas.openxmlformats.org/officeDocument/2006/relationships/slide" Target="slides/slide34.xml"/><Relationship Id="rId140" Type="http://schemas.openxmlformats.org/officeDocument/2006/relationships/slide" Target="slides/slide78.xml"/><Relationship Id="rId161" Type="http://schemas.openxmlformats.org/officeDocument/2006/relationships/slide" Target="slides/slide99.xml"/><Relationship Id="rId182" Type="http://schemas.openxmlformats.org/officeDocument/2006/relationships/slide" Target="slides/slide120.xml"/><Relationship Id="rId217" Type="http://schemas.openxmlformats.org/officeDocument/2006/relationships/slide" Target="slides/slide155.xml"/><Relationship Id="rId6" Type="http://schemas.openxmlformats.org/officeDocument/2006/relationships/slideMaster" Target="slideMasters/slideMaster6.xml"/><Relationship Id="rId238" Type="http://schemas.openxmlformats.org/officeDocument/2006/relationships/slide" Target="slides/slide176.xml"/><Relationship Id="rId259" Type="http://schemas.openxmlformats.org/officeDocument/2006/relationships/slide" Target="slides/slide197.xml"/><Relationship Id="rId23" Type="http://schemas.openxmlformats.org/officeDocument/2006/relationships/slideMaster" Target="slideMasters/slideMaster23.xml"/><Relationship Id="rId119" Type="http://schemas.openxmlformats.org/officeDocument/2006/relationships/slide" Target="slides/slide57.xml"/><Relationship Id="rId270" Type="http://schemas.openxmlformats.org/officeDocument/2006/relationships/slide" Target="slides/slide208.xml"/><Relationship Id="rId44" Type="http://schemas.openxmlformats.org/officeDocument/2006/relationships/slideMaster" Target="slideMasters/slideMaster44.xml"/><Relationship Id="rId65" Type="http://schemas.openxmlformats.org/officeDocument/2006/relationships/slide" Target="slides/slide3.xml"/><Relationship Id="rId86" Type="http://schemas.openxmlformats.org/officeDocument/2006/relationships/slide" Target="slides/slide24.xml"/><Relationship Id="rId130" Type="http://schemas.openxmlformats.org/officeDocument/2006/relationships/slide" Target="slides/slide68.xml"/><Relationship Id="rId151" Type="http://schemas.openxmlformats.org/officeDocument/2006/relationships/slide" Target="slides/slide89.xml"/><Relationship Id="rId172" Type="http://schemas.openxmlformats.org/officeDocument/2006/relationships/slide" Target="slides/slide110.xml"/><Relationship Id="rId193" Type="http://schemas.openxmlformats.org/officeDocument/2006/relationships/slide" Target="slides/slide131.xml"/><Relationship Id="rId207" Type="http://schemas.openxmlformats.org/officeDocument/2006/relationships/slide" Target="slides/slide145.xml"/><Relationship Id="rId228" Type="http://schemas.openxmlformats.org/officeDocument/2006/relationships/slide" Target="slides/slide166.xml"/><Relationship Id="rId249" Type="http://schemas.openxmlformats.org/officeDocument/2006/relationships/slide" Target="slides/slide187.xml"/><Relationship Id="rId13" Type="http://schemas.openxmlformats.org/officeDocument/2006/relationships/slideMaster" Target="slideMasters/slideMaster13.xml"/><Relationship Id="rId109" Type="http://schemas.openxmlformats.org/officeDocument/2006/relationships/slide" Target="slides/slide47.xml"/><Relationship Id="rId260" Type="http://schemas.openxmlformats.org/officeDocument/2006/relationships/slide" Target="slides/slide198.xml"/><Relationship Id="rId281" Type="http://schemas.openxmlformats.org/officeDocument/2006/relationships/slide" Target="slides/slide219.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14.xml"/><Relationship Id="rId97" Type="http://schemas.openxmlformats.org/officeDocument/2006/relationships/slide" Target="slides/slide35.xml"/><Relationship Id="rId120" Type="http://schemas.openxmlformats.org/officeDocument/2006/relationships/slide" Target="slides/slide58.xml"/><Relationship Id="rId141" Type="http://schemas.openxmlformats.org/officeDocument/2006/relationships/slide" Target="slides/slide79.xml"/><Relationship Id="rId7" Type="http://schemas.openxmlformats.org/officeDocument/2006/relationships/slideMaster" Target="slideMasters/slideMaster7.xml"/><Relationship Id="rId162" Type="http://schemas.openxmlformats.org/officeDocument/2006/relationships/slide" Target="slides/slide100.xml"/><Relationship Id="rId183" Type="http://schemas.openxmlformats.org/officeDocument/2006/relationships/slide" Target="slides/slide121.xml"/><Relationship Id="rId218" Type="http://schemas.openxmlformats.org/officeDocument/2006/relationships/slide" Target="slides/slide156.xml"/><Relationship Id="rId239" Type="http://schemas.openxmlformats.org/officeDocument/2006/relationships/slide" Target="slides/slide177.xml"/><Relationship Id="rId250" Type="http://schemas.openxmlformats.org/officeDocument/2006/relationships/slide" Target="slides/slide188.xml"/><Relationship Id="rId271" Type="http://schemas.openxmlformats.org/officeDocument/2006/relationships/slide" Target="slides/slide209.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4.xml"/><Relationship Id="rId87" Type="http://schemas.openxmlformats.org/officeDocument/2006/relationships/slide" Target="slides/slide25.xml"/><Relationship Id="rId110" Type="http://schemas.openxmlformats.org/officeDocument/2006/relationships/slide" Target="slides/slide48.xml"/><Relationship Id="rId131" Type="http://schemas.openxmlformats.org/officeDocument/2006/relationships/slide" Target="slides/slide69.xml"/><Relationship Id="rId152" Type="http://schemas.openxmlformats.org/officeDocument/2006/relationships/slide" Target="slides/slide90.xml"/><Relationship Id="rId173" Type="http://schemas.openxmlformats.org/officeDocument/2006/relationships/slide" Target="slides/slide111.xml"/><Relationship Id="rId194" Type="http://schemas.openxmlformats.org/officeDocument/2006/relationships/slide" Target="slides/slide132.xml"/><Relationship Id="rId208" Type="http://schemas.openxmlformats.org/officeDocument/2006/relationships/slide" Target="slides/slide146.xml"/><Relationship Id="rId229" Type="http://schemas.openxmlformats.org/officeDocument/2006/relationships/slide" Target="slides/slide167.xml"/><Relationship Id="rId240" Type="http://schemas.openxmlformats.org/officeDocument/2006/relationships/slide" Target="slides/slide178.xml"/><Relationship Id="rId261" Type="http://schemas.openxmlformats.org/officeDocument/2006/relationships/slide" Target="slides/slide199.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5.xml"/><Relationship Id="rId100" Type="http://schemas.openxmlformats.org/officeDocument/2006/relationships/slide" Target="slides/slide38.xml"/><Relationship Id="rId282" Type="http://schemas.openxmlformats.org/officeDocument/2006/relationships/notesMaster" Target="notesMasters/notesMaster1.xml"/><Relationship Id="rId8" Type="http://schemas.openxmlformats.org/officeDocument/2006/relationships/slideMaster" Target="slideMasters/slideMaster8.xml"/><Relationship Id="rId98" Type="http://schemas.openxmlformats.org/officeDocument/2006/relationships/slide" Target="slides/slide36.xml"/><Relationship Id="rId121" Type="http://schemas.openxmlformats.org/officeDocument/2006/relationships/slide" Target="slides/slide59.xml"/><Relationship Id="rId142" Type="http://schemas.openxmlformats.org/officeDocument/2006/relationships/slide" Target="slides/slide80.xml"/><Relationship Id="rId163" Type="http://schemas.openxmlformats.org/officeDocument/2006/relationships/slide" Target="slides/slide101.xml"/><Relationship Id="rId184" Type="http://schemas.openxmlformats.org/officeDocument/2006/relationships/slide" Target="slides/slide122.xml"/><Relationship Id="rId219" Type="http://schemas.openxmlformats.org/officeDocument/2006/relationships/slide" Target="slides/slide157.xml"/><Relationship Id="rId230" Type="http://schemas.openxmlformats.org/officeDocument/2006/relationships/slide" Target="slides/slide168.xml"/><Relationship Id="rId251" Type="http://schemas.openxmlformats.org/officeDocument/2006/relationships/slide" Target="slides/slide189.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5.xml"/><Relationship Id="rId272" Type="http://schemas.openxmlformats.org/officeDocument/2006/relationships/slide" Target="slides/slide210.xml"/><Relationship Id="rId88" Type="http://schemas.openxmlformats.org/officeDocument/2006/relationships/slide" Target="slides/slide26.xml"/><Relationship Id="rId111" Type="http://schemas.openxmlformats.org/officeDocument/2006/relationships/slide" Target="slides/slide49.xml"/><Relationship Id="rId132" Type="http://schemas.openxmlformats.org/officeDocument/2006/relationships/slide" Target="slides/slide70.xml"/><Relationship Id="rId153" Type="http://schemas.openxmlformats.org/officeDocument/2006/relationships/slide" Target="slides/slide91.xml"/><Relationship Id="rId174" Type="http://schemas.openxmlformats.org/officeDocument/2006/relationships/slide" Target="slides/slide112.xml"/><Relationship Id="rId195" Type="http://schemas.openxmlformats.org/officeDocument/2006/relationships/slide" Target="slides/slide133.xml"/><Relationship Id="rId209" Type="http://schemas.openxmlformats.org/officeDocument/2006/relationships/slide" Target="slides/slide147.xml"/><Relationship Id="rId220" Type="http://schemas.openxmlformats.org/officeDocument/2006/relationships/slide" Target="slides/slide158.xml"/><Relationship Id="rId241" Type="http://schemas.openxmlformats.org/officeDocument/2006/relationships/slide" Target="slides/slide179.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200.xml"/><Relationship Id="rId283" Type="http://schemas.openxmlformats.org/officeDocument/2006/relationships/handoutMaster" Target="handoutMasters/handoutMaster1.xml"/><Relationship Id="rId78" Type="http://schemas.openxmlformats.org/officeDocument/2006/relationships/slide" Target="slides/slide16.xml"/><Relationship Id="rId99" Type="http://schemas.openxmlformats.org/officeDocument/2006/relationships/slide" Target="slides/slide37.xml"/><Relationship Id="rId101" Type="http://schemas.openxmlformats.org/officeDocument/2006/relationships/slide" Target="slides/slide39.xml"/><Relationship Id="rId122" Type="http://schemas.openxmlformats.org/officeDocument/2006/relationships/slide" Target="slides/slide60.xml"/><Relationship Id="rId143" Type="http://schemas.openxmlformats.org/officeDocument/2006/relationships/slide" Target="slides/slide81.xml"/><Relationship Id="rId164" Type="http://schemas.openxmlformats.org/officeDocument/2006/relationships/slide" Target="slides/slide102.xml"/><Relationship Id="rId185" Type="http://schemas.openxmlformats.org/officeDocument/2006/relationships/slide" Target="slides/slide123.xml"/><Relationship Id="rId9" Type="http://schemas.openxmlformats.org/officeDocument/2006/relationships/slideMaster" Target="slideMasters/slideMaster9.xml"/><Relationship Id="rId210" Type="http://schemas.openxmlformats.org/officeDocument/2006/relationships/slide" Target="slides/slide148.xml"/><Relationship Id="rId26" Type="http://schemas.openxmlformats.org/officeDocument/2006/relationships/slideMaster" Target="slideMasters/slideMaster26.xml"/><Relationship Id="rId231" Type="http://schemas.openxmlformats.org/officeDocument/2006/relationships/slide" Target="slides/slide169.xml"/><Relationship Id="rId252" Type="http://schemas.openxmlformats.org/officeDocument/2006/relationships/slide" Target="slides/slide190.xml"/><Relationship Id="rId273" Type="http://schemas.openxmlformats.org/officeDocument/2006/relationships/slide" Target="slides/slide211.xml"/><Relationship Id="rId47" Type="http://schemas.openxmlformats.org/officeDocument/2006/relationships/slideMaster" Target="slideMasters/slideMaster47.xml"/><Relationship Id="rId68" Type="http://schemas.openxmlformats.org/officeDocument/2006/relationships/slide" Target="slides/slide6.xml"/><Relationship Id="rId89" Type="http://schemas.openxmlformats.org/officeDocument/2006/relationships/slide" Target="slides/slide27.xml"/><Relationship Id="rId112" Type="http://schemas.openxmlformats.org/officeDocument/2006/relationships/slide" Target="slides/slide50.xml"/><Relationship Id="rId133" Type="http://schemas.openxmlformats.org/officeDocument/2006/relationships/slide" Target="slides/slide71.xml"/><Relationship Id="rId154" Type="http://schemas.openxmlformats.org/officeDocument/2006/relationships/slide" Target="slides/slide92.xml"/><Relationship Id="rId175" Type="http://schemas.openxmlformats.org/officeDocument/2006/relationships/slide" Target="slides/slide113.xml"/><Relationship Id="rId196" Type="http://schemas.openxmlformats.org/officeDocument/2006/relationships/slide" Target="slides/slide134.xml"/><Relationship Id="rId200" Type="http://schemas.openxmlformats.org/officeDocument/2006/relationships/slide" Target="slides/slide138.xml"/><Relationship Id="rId16" Type="http://schemas.openxmlformats.org/officeDocument/2006/relationships/slideMaster" Target="slideMasters/slideMaster16.xml"/><Relationship Id="rId221" Type="http://schemas.openxmlformats.org/officeDocument/2006/relationships/slide" Target="slides/slide159.xml"/><Relationship Id="rId242" Type="http://schemas.openxmlformats.org/officeDocument/2006/relationships/slide" Target="slides/slide180.xml"/><Relationship Id="rId263" Type="http://schemas.openxmlformats.org/officeDocument/2006/relationships/slide" Target="slides/slide201.xml"/><Relationship Id="rId284" Type="http://schemas.openxmlformats.org/officeDocument/2006/relationships/presProps" Target="presProps.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7.xml"/><Relationship Id="rId102" Type="http://schemas.openxmlformats.org/officeDocument/2006/relationships/slide" Target="slides/slide40.xml"/><Relationship Id="rId123" Type="http://schemas.openxmlformats.org/officeDocument/2006/relationships/slide" Target="slides/slide61.xml"/><Relationship Id="rId144" Type="http://schemas.openxmlformats.org/officeDocument/2006/relationships/slide" Target="slides/slide82.xml"/><Relationship Id="rId90" Type="http://schemas.openxmlformats.org/officeDocument/2006/relationships/slide" Target="slides/slide28.xml"/><Relationship Id="rId165" Type="http://schemas.openxmlformats.org/officeDocument/2006/relationships/slide" Target="slides/slide103.xml"/><Relationship Id="rId186" Type="http://schemas.openxmlformats.org/officeDocument/2006/relationships/slide" Target="slides/slide124.xml"/><Relationship Id="rId211" Type="http://schemas.openxmlformats.org/officeDocument/2006/relationships/slide" Target="slides/slide149.xml"/><Relationship Id="rId232" Type="http://schemas.openxmlformats.org/officeDocument/2006/relationships/slide" Target="slides/slide170.xml"/><Relationship Id="rId253" Type="http://schemas.openxmlformats.org/officeDocument/2006/relationships/slide" Target="slides/slide191.xml"/><Relationship Id="rId274" Type="http://schemas.openxmlformats.org/officeDocument/2006/relationships/slide" Target="slides/slide212.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7.xml"/><Relationship Id="rId113" Type="http://schemas.openxmlformats.org/officeDocument/2006/relationships/slide" Target="slides/slide51.xml"/><Relationship Id="rId134" Type="http://schemas.openxmlformats.org/officeDocument/2006/relationships/slide" Target="slides/slide72.xml"/><Relationship Id="rId80" Type="http://schemas.openxmlformats.org/officeDocument/2006/relationships/slide" Target="slides/slide18.xml"/><Relationship Id="rId155" Type="http://schemas.openxmlformats.org/officeDocument/2006/relationships/slide" Target="slides/slide93.xml"/><Relationship Id="rId176" Type="http://schemas.openxmlformats.org/officeDocument/2006/relationships/slide" Target="slides/slide114.xml"/><Relationship Id="rId197" Type="http://schemas.openxmlformats.org/officeDocument/2006/relationships/slide" Target="slides/slide135.xml"/><Relationship Id="rId201" Type="http://schemas.openxmlformats.org/officeDocument/2006/relationships/slide" Target="slides/slide139.xml"/><Relationship Id="rId222" Type="http://schemas.openxmlformats.org/officeDocument/2006/relationships/slide" Target="slides/slide160.xml"/><Relationship Id="rId243" Type="http://schemas.openxmlformats.org/officeDocument/2006/relationships/slide" Target="slides/slide181.xml"/><Relationship Id="rId264" Type="http://schemas.openxmlformats.org/officeDocument/2006/relationships/slide" Target="slides/slide202.xml"/><Relationship Id="rId285" Type="http://schemas.openxmlformats.org/officeDocument/2006/relationships/viewProps" Target="viewProps.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41.xml"/><Relationship Id="rId124" Type="http://schemas.openxmlformats.org/officeDocument/2006/relationships/slide" Target="slides/slide62.xml"/><Relationship Id="rId70" Type="http://schemas.openxmlformats.org/officeDocument/2006/relationships/slide" Target="slides/slide8.xml"/><Relationship Id="rId91" Type="http://schemas.openxmlformats.org/officeDocument/2006/relationships/slide" Target="slides/slide29.xml"/><Relationship Id="rId145" Type="http://schemas.openxmlformats.org/officeDocument/2006/relationships/slide" Target="slides/slide83.xml"/><Relationship Id="rId166" Type="http://schemas.openxmlformats.org/officeDocument/2006/relationships/slide" Target="slides/slide104.xml"/><Relationship Id="rId187" Type="http://schemas.openxmlformats.org/officeDocument/2006/relationships/slide" Target="slides/slide125.xml"/><Relationship Id="rId1" Type="http://schemas.openxmlformats.org/officeDocument/2006/relationships/slideMaster" Target="slideMasters/slideMaster1.xml"/><Relationship Id="rId212" Type="http://schemas.openxmlformats.org/officeDocument/2006/relationships/slide" Target="slides/slide150.xml"/><Relationship Id="rId233" Type="http://schemas.openxmlformats.org/officeDocument/2006/relationships/slide" Target="slides/slide171.xml"/><Relationship Id="rId254" Type="http://schemas.openxmlformats.org/officeDocument/2006/relationships/slide" Target="slides/slide192.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2.xml"/><Relationship Id="rId275" Type="http://schemas.openxmlformats.org/officeDocument/2006/relationships/slide" Target="slides/slide213.xml"/><Relationship Id="rId60" Type="http://schemas.openxmlformats.org/officeDocument/2006/relationships/slideMaster" Target="slideMasters/slideMaster60.xml"/><Relationship Id="rId81" Type="http://schemas.openxmlformats.org/officeDocument/2006/relationships/slide" Target="slides/slide19.xml"/><Relationship Id="rId135" Type="http://schemas.openxmlformats.org/officeDocument/2006/relationships/slide" Target="slides/slide73.xml"/><Relationship Id="rId156" Type="http://schemas.openxmlformats.org/officeDocument/2006/relationships/slide" Target="slides/slide94.xml"/><Relationship Id="rId177" Type="http://schemas.openxmlformats.org/officeDocument/2006/relationships/slide" Target="slides/slide115.xml"/><Relationship Id="rId198" Type="http://schemas.openxmlformats.org/officeDocument/2006/relationships/slide" Target="slides/slide136.xml"/><Relationship Id="rId202" Type="http://schemas.openxmlformats.org/officeDocument/2006/relationships/slide" Target="slides/slide140.xml"/><Relationship Id="rId223" Type="http://schemas.openxmlformats.org/officeDocument/2006/relationships/slide" Target="slides/slide161.xml"/><Relationship Id="rId244" Type="http://schemas.openxmlformats.org/officeDocument/2006/relationships/slide" Target="slides/slide182.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03.xml"/><Relationship Id="rId286" Type="http://schemas.openxmlformats.org/officeDocument/2006/relationships/theme" Target="theme/theme1.xml"/><Relationship Id="rId50" Type="http://schemas.openxmlformats.org/officeDocument/2006/relationships/slideMaster" Target="slideMasters/slideMaster50.xml"/><Relationship Id="rId104" Type="http://schemas.openxmlformats.org/officeDocument/2006/relationships/slide" Target="slides/slide42.xml"/><Relationship Id="rId125" Type="http://schemas.openxmlformats.org/officeDocument/2006/relationships/slide" Target="slides/slide63.xml"/><Relationship Id="rId146" Type="http://schemas.openxmlformats.org/officeDocument/2006/relationships/slide" Target="slides/slide84.xml"/><Relationship Id="rId167" Type="http://schemas.openxmlformats.org/officeDocument/2006/relationships/slide" Target="slides/slide105.xml"/><Relationship Id="rId188" Type="http://schemas.openxmlformats.org/officeDocument/2006/relationships/slide" Target="slides/slide126.xml"/><Relationship Id="rId71" Type="http://schemas.openxmlformats.org/officeDocument/2006/relationships/slide" Target="slides/slide9.xml"/><Relationship Id="rId92" Type="http://schemas.openxmlformats.org/officeDocument/2006/relationships/slide" Target="slides/slide30.xml"/><Relationship Id="rId213" Type="http://schemas.openxmlformats.org/officeDocument/2006/relationships/slide" Target="slides/slide151.xml"/><Relationship Id="rId234" Type="http://schemas.openxmlformats.org/officeDocument/2006/relationships/slide" Target="slides/slide17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93.xml"/><Relationship Id="rId276" Type="http://schemas.openxmlformats.org/officeDocument/2006/relationships/slide" Target="slides/slide214.xml"/><Relationship Id="rId40" Type="http://schemas.openxmlformats.org/officeDocument/2006/relationships/slideMaster" Target="slideMasters/slideMaster40.xml"/><Relationship Id="rId115" Type="http://schemas.openxmlformats.org/officeDocument/2006/relationships/slide" Target="slides/slide53.xml"/><Relationship Id="rId136" Type="http://schemas.openxmlformats.org/officeDocument/2006/relationships/slide" Target="slides/slide74.xml"/><Relationship Id="rId157" Type="http://schemas.openxmlformats.org/officeDocument/2006/relationships/slide" Target="slides/slide95.xml"/><Relationship Id="rId178" Type="http://schemas.openxmlformats.org/officeDocument/2006/relationships/slide" Target="slides/slide116.xml"/><Relationship Id="rId61" Type="http://schemas.openxmlformats.org/officeDocument/2006/relationships/slideMaster" Target="slideMasters/slideMaster61.xml"/><Relationship Id="rId82" Type="http://schemas.openxmlformats.org/officeDocument/2006/relationships/slide" Target="slides/slide20.xml"/><Relationship Id="rId199" Type="http://schemas.openxmlformats.org/officeDocument/2006/relationships/slide" Target="slides/slide137.xml"/><Relationship Id="rId203" Type="http://schemas.openxmlformats.org/officeDocument/2006/relationships/slide" Target="slides/slide141.xml"/><Relationship Id="rId19" Type="http://schemas.openxmlformats.org/officeDocument/2006/relationships/slideMaster" Target="slideMasters/slideMaster19.xml"/><Relationship Id="rId224" Type="http://schemas.openxmlformats.org/officeDocument/2006/relationships/slide" Target="slides/slide162.xml"/><Relationship Id="rId245" Type="http://schemas.openxmlformats.org/officeDocument/2006/relationships/slide" Target="slides/slide183.xml"/><Relationship Id="rId266" Type="http://schemas.openxmlformats.org/officeDocument/2006/relationships/slide" Target="slides/slide204.xml"/><Relationship Id="rId287" Type="http://schemas.openxmlformats.org/officeDocument/2006/relationships/tableStyles" Target="tableStyles.xml"/><Relationship Id="rId30" Type="http://schemas.openxmlformats.org/officeDocument/2006/relationships/slideMaster" Target="slideMasters/slideMaster30.xml"/><Relationship Id="rId105" Type="http://schemas.openxmlformats.org/officeDocument/2006/relationships/slide" Target="slides/slide43.xml"/><Relationship Id="rId126" Type="http://schemas.openxmlformats.org/officeDocument/2006/relationships/slide" Target="slides/slide64.xml"/><Relationship Id="rId147" Type="http://schemas.openxmlformats.org/officeDocument/2006/relationships/slide" Target="slides/slide85.xml"/><Relationship Id="rId168" Type="http://schemas.openxmlformats.org/officeDocument/2006/relationships/slide" Target="slides/slide106.xml"/><Relationship Id="rId51" Type="http://schemas.openxmlformats.org/officeDocument/2006/relationships/slideMaster" Target="slideMasters/slideMaster51.xml"/><Relationship Id="rId72" Type="http://schemas.openxmlformats.org/officeDocument/2006/relationships/slide" Target="slides/slide10.xml"/><Relationship Id="rId93" Type="http://schemas.openxmlformats.org/officeDocument/2006/relationships/slide" Target="slides/slide31.xml"/><Relationship Id="rId189" Type="http://schemas.openxmlformats.org/officeDocument/2006/relationships/slide" Target="slides/slide127.xml"/><Relationship Id="rId3" Type="http://schemas.openxmlformats.org/officeDocument/2006/relationships/slideMaster" Target="slideMasters/slideMaster3.xml"/><Relationship Id="rId214" Type="http://schemas.openxmlformats.org/officeDocument/2006/relationships/slide" Target="slides/slide152.xml"/><Relationship Id="rId235" Type="http://schemas.openxmlformats.org/officeDocument/2006/relationships/slide" Target="slides/slide173.xml"/><Relationship Id="rId256" Type="http://schemas.openxmlformats.org/officeDocument/2006/relationships/slide" Target="slides/slide194.xml"/><Relationship Id="rId277" Type="http://schemas.openxmlformats.org/officeDocument/2006/relationships/slide" Target="slides/slide215.xml"/><Relationship Id="rId116" Type="http://schemas.openxmlformats.org/officeDocument/2006/relationships/slide" Target="slides/slide54.xml"/><Relationship Id="rId137" Type="http://schemas.openxmlformats.org/officeDocument/2006/relationships/slide" Target="slides/slide75.xml"/><Relationship Id="rId158" Type="http://schemas.openxmlformats.org/officeDocument/2006/relationships/slide" Target="slides/slide96.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21.xml"/><Relationship Id="rId179" Type="http://schemas.openxmlformats.org/officeDocument/2006/relationships/slide" Target="slides/slide117.xml"/><Relationship Id="rId190" Type="http://schemas.openxmlformats.org/officeDocument/2006/relationships/slide" Target="slides/slide128.xml"/><Relationship Id="rId204" Type="http://schemas.openxmlformats.org/officeDocument/2006/relationships/slide" Target="slides/slide142.xml"/><Relationship Id="rId225" Type="http://schemas.openxmlformats.org/officeDocument/2006/relationships/slide" Target="slides/slide163.xml"/><Relationship Id="rId246" Type="http://schemas.openxmlformats.org/officeDocument/2006/relationships/slide" Target="slides/slide184.xml"/><Relationship Id="rId267" Type="http://schemas.openxmlformats.org/officeDocument/2006/relationships/slide" Target="slides/slide205.xml"/><Relationship Id="rId106" Type="http://schemas.openxmlformats.org/officeDocument/2006/relationships/slide" Target="slides/slide44.xml"/><Relationship Id="rId127" Type="http://schemas.openxmlformats.org/officeDocument/2006/relationships/slide" Target="slides/slide65.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1.xml"/><Relationship Id="rId94" Type="http://schemas.openxmlformats.org/officeDocument/2006/relationships/slide" Target="slides/slide32.xml"/><Relationship Id="rId148" Type="http://schemas.openxmlformats.org/officeDocument/2006/relationships/slide" Target="slides/slide86.xml"/><Relationship Id="rId169" Type="http://schemas.openxmlformats.org/officeDocument/2006/relationships/slide" Target="slides/slide107.xml"/><Relationship Id="rId4" Type="http://schemas.openxmlformats.org/officeDocument/2006/relationships/slideMaster" Target="slideMasters/slideMaster4.xml"/><Relationship Id="rId180" Type="http://schemas.openxmlformats.org/officeDocument/2006/relationships/slide" Target="slides/slide118.xml"/><Relationship Id="rId215" Type="http://schemas.openxmlformats.org/officeDocument/2006/relationships/slide" Target="slides/slide153.xml"/><Relationship Id="rId236" Type="http://schemas.openxmlformats.org/officeDocument/2006/relationships/slide" Target="slides/slide174.xml"/><Relationship Id="rId257" Type="http://schemas.openxmlformats.org/officeDocument/2006/relationships/slide" Target="slides/slide195.xml"/><Relationship Id="rId278" Type="http://schemas.openxmlformats.org/officeDocument/2006/relationships/slide" Target="slides/slide216.xml"/><Relationship Id="rId42" Type="http://schemas.openxmlformats.org/officeDocument/2006/relationships/slideMaster" Target="slideMasters/slideMaster42.xml"/><Relationship Id="rId84" Type="http://schemas.openxmlformats.org/officeDocument/2006/relationships/slide" Target="slides/slide22.xml"/><Relationship Id="rId138" Type="http://schemas.openxmlformats.org/officeDocument/2006/relationships/slide" Target="slides/slide76.xml"/><Relationship Id="rId191" Type="http://schemas.openxmlformats.org/officeDocument/2006/relationships/slide" Target="slides/slide129.xml"/><Relationship Id="rId205" Type="http://schemas.openxmlformats.org/officeDocument/2006/relationships/slide" Target="slides/slide143.xml"/><Relationship Id="rId247" Type="http://schemas.openxmlformats.org/officeDocument/2006/relationships/slide" Target="slides/slide185.xml"/><Relationship Id="rId107" Type="http://schemas.openxmlformats.org/officeDocument/2006/relationships/slide" Target="slides/slide45.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87.xml"/><Relationship Id="rId95" Type="http://schemas.openxmlformats.org/officeDocument/2006/relationships/slide" Target="slides/slide33.xml"/><Relationship Id="rId160" Type="http://schemas.openxmlformats.org/officeDocument/2006/relationships/slide" Target="slides/slide98.xml"/><Relationship Id="rId216" Type="http://schemas.openxmlformats.org/officeDocument/2006/relationships/slide" Target="slides/slide154.xml"/><Relationship Id="rId258" Type="http://schemas.openxmlformats.org/officeDocument/2006/relationships/slide" Target="slides/slide196.xml"/><Relationship Id="rId22" Type="http://schemas.openxmlformats.org/officeDocument/2006/relationships/slideMaster" Target="slideMasters/slideMaster22.xml"/><Relationship Id="rId64" Type="http://schemas.openxmlformats.org/officeDocument/2006/relationships/slide" Target="slides/slide2.xml"/><Relationship Id="rId118" Type="http://schemas.openxmlformats.org/officeDocument/2006/relationships/slide" Target="slides/slide56.xml"/></Relationships>
</file>

<file path=ppt/charts/_rels/chart1.xml.rels><?xml version="1.0" encoding="UTF-8" standalone="yes"?>
<Relationships xmlns="http://schemas.openxmlformats.org/package/2006/relationships"><Relationship Id="rId1" Type="http://schemas.openxmlformats.org/officeDocument/2006/relationships/oleObject" Target="file:////vboxsrv\shared\samsung%20page%20copy\PageCopy_Power_v2.xlsx" TargetMode="Externa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6.xml"/></Relationships>
</file>

<file path=ppt/charts/_rels/chart11.xml.rels><?xml version="1.0" encoding="UTF-8" standalone="yes"?>
<Relationships xmlns="http://schemas.openxmlformats.org/package/2006/relationships"><Relationship Id="rId1" Type="http://schemas.openxmlformats.org/officeDocument/2006/relationships/oleObject" Target="file:////Users\kevincha\projects\writeups\thesis\slides\latency_trend_talk.xlsx" TargetMode="External"/></Relationships>
</file>

<file path=ppt/charts/_rels/chart12.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7.xlsx"/><Relationship Id="rId1" Type="http://schemas.openxmlformats.org/officeDocument/2006/relationships/themeOverride" Target="../theme/themeOverride7.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8.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9.xml"/></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10.xml"/></Relationships>
</file>

<file path=ppt/charts/_rels/chart2.xml.rels><?xml version="1.0" encoding="UTF-8" standalone="yes"?>
<Relationships xmlns="http://schemas.openxmlformats.org/package/2006/relationships"><Relationship Id="rId3" Type="http://schemas.openxmlformats.org/officeDocument/2006/relationships/oleObject" Target="https://microsoft-my.sharepoint.com/personal/visesha_microsoft_com/Documents/PPTs/Conferences/MICRO%202017/cgma-throughput-log.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4.xml"/></Relationships>
</file>

<file path=ppt/charts/_rels/chart8.xml.rels><?xml version="1.0" encoding="UTF-8" standalone="yes"?>
<Relationships xmlns="http://schemas.openxmlformats.org/package/2006/relationships"><Relationship Id="rId1" Type="http://schemas.openxmlformats.org/officeDocument/2006/relationships/oleObject" Target="Macintosh%20HD:Users:amiraliboroumand:cmu:Google-internship:Amirali-Internship-data:all-data-final.xls" TargetMode="Externa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9608280097063"/>
          <c:y val="4.2294921468149803E-2"/>
          <c:w val="0.81248526717179204"/>
          <c:h val="0.792204724409449"/>
        </c:manualLayout>
      </c:layout>
      <c:barChart>
        <c:barDir val="col"/>
        <c:grouping val="clustered"/>
        <c:varyColors val="0"/>
        <c:ser>
          <c:idx val="0"/>
          <c:order val="0"/>
          <c:tx>
            <c:strRef>
              <c:f>Summary!$M$15</c:f>
              <c:strCache>
                <c:ptCount val="1"/>
                <c:pt idx="0">
                  <c:v>Baseline</c:v>
                </c:pt>
              </c:strCache>
            </c:strRef>
          </c:tx>
          <c:spPr>
            <a:solidFill>
              <a:schemeClr val="accent1"/>
            </a:solidFill>
          </c:spPr>
          <c:invertIfNegative val="0"/>
          <c:cat>
            <c:strRef>
              <c:f>Summary!$L$16:$L$17</c:f>
              <c:strCache>
                <c:ptCount val="2"/>
                <c:pt idx="0">
                  <c:v>Latency</c:v>
                </c:pt>
                <c:pt idx="1">
                  <c:v>Energy</c:v>
                </c:pt>
              </c:strCache>
            </c:strRef>
          </c:cat>
          <c:val>
            <c:numRef>
              <c:f>Summary!$M$16:$M$17</c:f>
              <c:numCache>
                <c:formatCode>General</c:formatCode>
                <c:ptCount val="2"/>
                <c:pt idx="0">
                  <c:v>1</c:v>
                </c:pt>
                <c:pt idx="1">
                  <c:v>1</c:v>
                </c:pt>
              </c:numCache>
            </c:numRef>
          </c:val>
          <c:extLst>
            <c:ext xmlns:c16="http://schemas.microsoft.com/office/drawing/2014/chart" uri="{C3380CC4-5D6E-409C-BE32-E72D297353CC}">
              <c16:uniqueId val="{00000000-7826-9D49-811B-D9535C7E3A55}"/>
            </c:ext>
          </c:extLst>
        </c:ser>
        <c:ser>
          <c:idx val="1"/>
          <c:order val="1"/>
          <c:tx>
            <c:strRef>
              <c:f>Summary!$N$15</c:f>
              <c:strCache>
                <c:ptCount val="1"/>
                <c:pt idx="0">
                  <c:v>Intra-Subarray</c:v>
                </c:pt>
              </c:strCache>
            </c:strRef>
          </c:tx>
          <c:invertIfNegative val="0"/>
          <c:cat>
            <c:strRef>
              <c:f>Summary!$L$16:$L$17</c:f>
              <c:strCache>
                <c:ptCount val="2"/>
                <c:pt idx="0">
                  <c:v>Latency</c:v>
                </c:pt>
                <c:pt idx="1">
                  <c:v>Energy</c:v>
                </c:pt>
              </c:strCache>
            </c:strRef>
          </c:cat>
          <c:val>
            <c:numRef>
              <c:f>Summary!$N$16:$N$17</c:f>
              <c:numCache>
                <c:formatCode>General</c:formatCode>
                <c:ptCount val="2"/>
                <c:pt idx="0">
                  <c:v>8.8582677165354298E-2</c:v>
                </c:pt>
                <c:pt idx="1">
                  <c:v>1.3448690025594699E-2</c:v>
                </c:pt>
              </c:numCache>
            </c:numRef>
          </c:val>
          <c:extLst>
            <c:ext xmlns:c16="http://schemas.microsoft.com/office/drawing/2014/chart" uri="{C3380CC4-5D6E-409C-BE32-E72D297353CC}">
              <c16:uniqueId val="{00000001-7826-9D49-811B-D9535C7E3A55}"/>
            </c:ext>
          </c:extLst>
        </c:ser>
        <c:ser>
          <c:idx val="2"/>
          <c:order val="2"/>
          <c:tx>
            <c:strRef>
              <c:f>Summary!$O$15</c:f>
              <c:strCache>
                <c:ptCount val="1"/>
                <c:pt idx="0">
                  <c:v>Inter-Bank</c:v>
                </c:pt>
              </c:strCache>
            </c:strRef>
          </c:tx>
          <c:invertIfNegative val="0"/>
          <c:cat>
            <c:strRef>
              <c:f>Summary!$L$16:$L$17</c:f>
              <c:strCache>
                <c:ptCount val="2"/>
                <c:pt idx="0">
                  <c:v>Latency</c:v>
                </c:pt>
                <c:pt idx="1">
                  <c:v>Energy</c:v>
                </c:pt>
              </c:strCache>
            </c:strRef>
          </c:cat>
          <c:val>
            <c:numRef>
              <c:f>Summary!$O$16:$O$17</c:f>
              <c:numCache>
                <c:formatCode>General</c:formatCode>
                <c:ptCount val="2"/>
                <c:pt idx="0">
                  <c:v>0.51673228346456701</c:v>
                </c:pt>
                <c:pt idx="1">
                  <c:v>0.31183065183633102</c:v>
                </c:pt>
              </c:numCache>
            </c:numRef>
          </c:val>
          <c:extLst>
            <c:ext xmlns:c16="http://schemas.microsoft.com/office/drawing/2014/chart" uri="{C3380CC4-5D6E-409C-BE32-E72D297353CC}">
              <c16:uniqueId val="{00000002-7826-9D49-811B-D9535C7E3A55}"/>
            </c:ext>
          </c:extLst>
        </c:ser>
        <c:ser>
          <c:idx val="3"/>
          <c:order val="3"/>
          <c:tx>
            <c:strRef>
              <c:f>Summary!$P$15</c:f>
              <c:strCache>
                <c:ptCount val="1"/>
                <c:pt idx="0">
                  <c:v>Inter-Subarray</c:v>
                </c:pt>
              </c:strCache>
            </c:strRef>
          </c:tx>
          <c:invertIfNegative val="0"/>
          <c:cat>
            <c:strRef>
              <c:f>Summary!$L$16:$L$17</c:f>
              <c:strCache>
                <c:ptCount val="2"/>
                <c:pt idx="0">
                  <c:v>Latency</c:v>
                </c:pt>
                <c:pt idx="1">
                  <c:v>Energy</c:v>
                </c:pt>
              </c:strCache>
            </c:strRef>
          </c:cat>
          <c:val>
            <c:numRef>
              <c:f>Summary!$P$16:$P$17</c:f>
              <c:numCache>
                <c:formatCode>General</c:formatCode>
                <c:ptCount val="2"/>
                <c:pt idx="0">
                  <c:v>1.0147637795275599</c:v>
                </c:pt>
                <c:pt idx="1">
                  <c:v>0.67849912393909895</c:v>
                </c:pt>
              </c:numCache>
            </c:numRef>
          </c:val>
          <c:extLst>
            <c:ext xmlns:c16="http://schemas.microsoft.com/office/drawing/2014/chart" uri="{C3380CC4-5D6E-409C-BE32-E72D297353CC}">
              <c16:uniqueId val="{00000003-7826-9D49-811B-D9535C7E3A55}"/>
            </c:ext>
          </c:extLst>
        </c:ser>
        <c:dLbls>
          <c:showLegendKey val="0"/>
          <c:showVal val="0"/>
          <c:showCatName val="0"/>
          <c:showSerName val="0"/>
          <c:showPercent val="0"/>
          <c:showBubbleSize val="0"/>
        </c:dLbls>
        <c:gapWidth val="150"/>
        <c:axId val="1745777488"/>
        <c:axId val="1745818560"/>
      </c:barChart>
      <c:catAx>
        <c:axId val="1745777488"/>
        <c:scaling>
          <c:orientation val="minMax"/>
        </c:scaling>
        <c:delete val="0"/>
        <c:axPos val="b"/>
        <c:numFmt formatCode="General" sourceLinked="0"/>
        <c:majorTickMark val="out"/>
        <c:minorTickMark val="none"/>
        <c:tickLblPos val="nextTo"/>
        <c:txPr>
          <a:bodyPr/>
          <a:lstStyle/>
          <a:p>
            <a:pPr>
              <a:defRPr sz="2400"/>
            </a:pPr>
            <a:endParaRPr lang="en-US"/>
          </a:p>
        </c:txPr>
        <c:crossAx val="1745818560"/>
        <c:crosses val="autoZero"/>
        <c:auto val="1"/>
        <c:lblAlgn val="ctr"/>
        <c:lblOffset val="100"/>
        <c:noMultiLvlLbl val="0"/>
      </c:catAx>
      <c:valAx>
        <c:axId val="1745818560"/>
        <c:scaling>
          <c:orientation val="minMax"/>
        </c:scaling>
        <c:delete val="0"/>
        <c:axPos val="l"/>
        <c:majorGridlines/>
        <c:title>
          <c:tx>
            <c:rich>
              <a:bodyPr rot="-5400000" vert="horz"/>
              <a:lstStyle/>
              <a:p>
                <a:pPr>
                  <a:defRPr/>
                </a:pPr>
                <a:r>
                  <a:rPr lang="en-US" sz="2400" dirty="0"/>
                  <a:t>Normalized</a:t>
                </a:r>
                <a:r>
                  <a:rPr lang="en-US" sz="2400" baseline="0" dirty="0"/>
                  <a:t> Savings</a:t>
                </a:r>
                <a:endParaRPr lang="en-US" sz="2400" dirty="0"/>
              </a:p>
            </c:rich>
          </c:tx>
          <c:overlay val="0"/>
        </c:title>
        <c:numFmt formatCode="General" sourceLinked="1"/>
        <c:majorTickMark val="out"/>
        <c:minorTickMark val="none"/>
        <c:tickLblPos val="nextTo"/>
        <c:txPr>
          <a:bodyPr/>
          <a:lstStyle/>
          <a:p>
            <a:pPr>
              <a:defRPr sz="1800"/>
            </a:pPr>
            <a:endParaRPr lang="en-US"/>
          </a:p>
        </c:txPr>
        <c:crossAx val="1745777488"/>
        <c:crosses val="autoZero"/>
        <c:crossBetween val="between"/>
      </c:valAx>
    </c:plotArea>
    <c:legend>
      <c:legendPos val="r"/>
      <c:layout>
        <c:manualLayout>
          <c:xMode val="edge"/>
          <c:yMode val="edge"/>
          <c:x val="0.28331835289456703"/>
          <c:y val="2.2068074823980298E-3"/>
          <c:w val="0.667939508740653"/>
          <c:h val="0.14108903053784899"/>
        </c:manualLayout>
      </c:layout>
      <c:overlay val="0"/>
      <c:spPr>
        <a:solidFill>
          <a:schemeClr val="bg1"/>
        </a:solidFill>
        <a:ln>
          <a:solidFill>
            <a:schemeClr val="tx1"/>
          </a:solidFill>
        </a:ln>
      </c:spPr>
      <c:txPr>
        <a:bodyPr/>
        <a:lstStyle/>
        <a:p>
          <a:pPr>
            <a:defRPr sz="2000"/>
          </a:pPr>
          <a:endParaRPr lang="en-US"/>
        </a:p>
      </c:txPr>
    </c:legend>
    <c:plotVisOnly val="1"/>
    <c:dispBlanksAs val="gap"/>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3941054243219594E-2"/>
          <c:y val="4.8983281677068301E-2"/>
          <c:w val="0.90133672353455796"/>
          <c:h val="0.79114703361194805"/>
        </c:manualLayout>
      </c:layout>
      <c:barChart>
        <c:barDir val="col"/>
        <c:grouping val="clustered"/>
        <c:varyColors val="1"/>
        <c:ser>
          <c:idx val="0"/>
          <c:order val="0"/>
          <c:tx>
            <c:strRef>
              <c:f>Sheet1!$B$1</c:f>
              <c:strCache>
                <c:ptCount val="1"/>
                <c:pt idx="0">
                  <c:v>System/Application Crash</c:v>
                </c:pt>
              </c:strCache>
            </c:strRef>
          </c:tx>
          <c:invertIfNegative val="0"/>
          <c:dPt>
            <c:idx val="0"/>
            <c:invertIfNegative val="0"/>
            <c:bubble3D val="0"/>
            <c:spPr>
              <a:gradFill rotWithShape="1">
                <a:gsLst>
                  <a:gs pos="0">
                    <a:schemeClr val="accent5">
                      <a:shade val="65000"/>
                      <a:satMod val="103000"/>
                      <a:lumMod val="102000"/>
                      <a:tint val="94000"/>
                    </a:schemeClr>
                  </a:gs>
                  <a:gs pos="50000">
                    <a:schemeClr val="accent5">
                      <a:shade val="65000"/>
                      <a:satMod val="110000"/>
                      <a:lumMod val="100000"/>
                      <a:shade val="100000"/>
                    </a:schemeClr>
                  </a:gs>
                  <a:gs pos="100000">
                    <a:schemeClr val="accent5">
                      <a:shade val="65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30A2-8040-83D1-3CFDD9F44996}"/>
              </c:ext>
            </c:extLst>
          </c:dPt>
          <c:dPt>
            <c:idx val="1"/>
            <c:invertIfNegative val="0"/>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30A2-8040-83D1-3CFDD9F44996}"/>
              </c:ext>
            </c:extLst>
          </c:dPt>
          <c:dPt>
            <c:idx val="2"/>
            <c:invertIfNegative val="0"/>
            <c:bubble3D val="0"/>
            <c:spPr>
              <a:gradFill rotWithShape="1">
                <a:gsLst>
                  <a:gs pos="0">
                    <a:schemeClr val="accent5">
                      <a:tint val="65000"/>
                      <a:satMod val="103000"/>
                      <a:lumMod val="102000"/>
                      <a:tint val="94000"/>
                    </a:schemeClr>
                  </a:gs>
                  <a:gs pos="50000">
                    <a:schemeClr val="accent5">
                      <a:tint val="65000"/>
                      <a:satMod val="110000"/>
                      <a:lumMod val="100000"/>
                      <a:shade val="100000"/>
                    </a:schemeClr>
                  </a:gs>
                  <a:gs pos="100000">
                    <a:schemeClr val="accent5">
                      <a:tint val="65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30A2-8040-83D1-3CFDD9F44996}"/>
              </c:ext>
            </c:extLst>
          </c:dPt>
          <c:errBars>
            <c:errBarType val="both"/>
            <c:errValType val="cust"/>
            <c:noEndCap val="0"/>
            <c:plus>
              <c:numRef>
                <c:f>Sheet1!$D$2:$D$4</c:f>
                <c:numCache>
                  <c:formatCode>General</c:formatCode>
                  <c:ptCount val="3"/>
                  <c:pt idx="0">
                    <c:v>0.28470000000000001</c:v>
                  </c:pt>
                  <c:pt idx="1">
                    <c:v>0.14299999999999999</c:v>
                  </c:pt>
                  <c:pt idx="2">
                    <c:v>0.23699999999999999</c:v>
                  </c:pt>
                </c:numCache>
              </c:numRef>
            </c:plus>
            <c:minus>
              <c:numRef>
                <c:f>Sheet1!$D$2:$D$4</c:f>
                <c:numCache>
                  <c:formatCode>General</c:formatCode>
                  <c:ptCount val="3"/>
                  <c:pt idx="0">
                    <c:v>0.28470000000000001</c:v>
                  </c:pt>
                  <c:pt idx="1">
                    <c:v>0.14299999999999999</c:v>
                  </c:pt>
                  <c:pt idx="2">
                    <c:v>0.23699999999999999</c:v>
                  </c:pt>
                </c:numCache>
              </c:numRef>
            </c:minus>
            <c:spPr>
              <a:noFill/>
              <a:ln w="25400" cap="flat" cmpd="sng" algn="ctr">
                <a:solidFill>
                  <a:schemeClr val="tx1">
                    <a:lumMod val="65000"/>
                    <a:lumOff val="35000"/>
                  </a:schemeClr>
                </a:solidFill>
                <a:round/>
              </a:ln>
              <a:effectLst/>
            </c:spPr>
          </c:errBars>
          <c:cat>
            <c:strRef>
              <c:f>Sheet1!$A$2:$A$4</c:f>
              <c:strCache>
                <c:ptCount val="3"/>
                <c:pt idx="0">
                  <c:v>App/Data A</c:v>
                </c:pt>
                <c:pt idx="1">
                  <c:v>App/Data B</c:v>
                </c:pt>
                <c:pt idx="2">
                  <c:v>App/Data C</c:v>
                </c:pt>
              </c:strCache>
            </c:strRef>
          </c:cat>
          <c:val>
            <c:numRef>
              <c:f>Sheet1!$B$2:$B$4</c:f>
              <c:numCache>
                <c:formatCode>General</c:formatCode>
                <c:ptCount val="3"/>
                <c:pt idx="0">
                  <c:v>1.041365345675441</c:v>
                </c:pt>
                <c:pt idx="1">
                  <c:v>0.63897763578274802</c:v>
                </c:pt>
                <c:pt idx="2">
                  <c:v>0.247729149463254</c:v>
                </c:pt>
              </c:numCache>
            </c:numRef>
          </c:val>
          <c:extLst>
            <c:ext xmlns:c16="http://schemas.microsoft.com/office/drawing/2014/chart" uri="{C3380CC4-5D6E-409C-BE32-E72D297353CC}">
              <c16:uniqueId val="{00000006-30A2-8040-83D1-3CFDD9F44996}"/>
            </c:ext>
          </c:extLst>
        </c:ser>
        <c:dLbls>
          <c:showLegendKey val="0"/>
          <c:showVal val="0"/>
          <c:showCatName val="0"/>
          <c:showSerName val="0"/>
          <c:showPercent val="0"/>
          <c:showBubbleSize val="0"/>
        </c:dLbls>
        <c:gapWidth val="60"/>
        <c:overlap val="-24"/>
        <c:axId val="1272880312"/>
        <c:axId val="1280023800"/>
      </c:barChart>
      <c:catAx>
        <c:axId val="127288031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280023800"/>
        <c:crosses val="autoZero"/>
        <c:auto val="1"/>
        <c:lblAlgn val="ctr"/>
        <c:lblOffset val="100"/>
        <c:noMultiLvlLbl val="0"/>
      </c:catAx>
      <c:valAx>
        <c:axId val="1280023800"/>
        <c:scaling>
          <c:orientation val="minMax"/>
          <c:min val="0"/>
        </c:scaling>
        <c:delete val="1"/>
        <c:axPos val="l"/>
        <c:title>
          <c:tx>
            <c:rich>
              <a:bodyPr rot="-54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r>
                  <a:rPr lang="en-US"/>
                  <a:t>Memory error vulnerability</a:t>
                </a:r>
              </a:p>
            </c:rich>
          </c:tx>
          <c:overlay val="0"/>
          <c:spPr>
            <a:noFill/>
            <a:ln>
              <a:noFill/>
            </a:ln>
            <a:effectLst/>
          </c:spPr>
        </c:title>
        <c:numFmt formatCode="General" sourceLinked="1"/>
        <c:majorTickMark val="none"/>
        <c:minorTickMark val="none"/>
        <c:tickLblPos val="nextTo"/>
        <c:crossAx val="1272880312"/>
        <c:crosses val="autoZero"/>
        <c:crossBetween val="between"/>
      </c:valAx>
      <c:spPr>
        <a:noFill/>
        <a:ln>
          <a:noFill/>
        </a:ln>
        <a:effectLst/>
      </c:spPr>
    </c:plotArea>
    <c:plotVisOnly val="1"/>
    <c:dispBlanksAs val="gap"/>
    <c:showDLblsOverMax val="0"/>
  </c:chart>
  <c:spPr>
    <a:noFill/>
    <a:ln>
      <a:noFill/>
    </a:ln>
    <a:effectLst/>
  </c:spPr>
  <c:txPr>
    <a:bodyPr/>
    <a:lstStyle/>
    <a:p>
      <a:pPr>
        <a:defRPr sz="2800"/>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900506622718701"/>
          <c:y val="0.16071480580290401"/>
          <c:w val="0.82732323043042"/>
          <c:h val="0.66641303891524295"/>
        </c:manualLayout>
      </c:layout>
      <c:lineChart>
        <c:grouping val="standard"/>
        <c:varyColors val="0"/>
        <c:ser>
          <c:idx val="4"/>
          <c:order val="2"/>
          <c:tx>
            <c:strRef>
              <c:f>Trend!$N$56</c:f>
              <c:strCache>
                <c:ptCount val="1"/>
                <c:pt idx="0">
                  <c:v>Capacity</c:v>
                </c:pt>
              </c:strCache>
            </c:strRef>
          </c:tx>
          <c:spPr>
            <a:ln w="38100" cap="rnd">
              <a:solidFill>
                <a:schemeClr val="accent4">
                  <a:lumMod val="60000"/>
                </a:schemeClr>
              </a:solidFill>
              <a:round/>
            </a:ln>
            <a:effectLst/>
          </c:spPr>
          <c:marker>
            <c:symbol val="triangle"/>
            <c:size val="14"/>
            <c:spPr>
              <a:solidFill>
                <a:schemeClr val="accent4">
                  <a:lumMod val="60000"/>
                </a:schemeClr>
              </a:solidFill>
              <a:ln w="9525">
                <a:solidFill>
                  <a:schemeClr val="accent4">
                    <a:lumMod val="60000"/>
                  </a:schemeClr>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Trend!$O$56:$X$56</c:f>
              <c:numCache>
                <c:formatCode>General</c:formatCode>
                <c:ptCount val="10"/>
                <c:pt idx="0">
                  <c:v>1</c:v>
                </c:pt>
                <c:pt idx="1">
                  <c:v>2</c:v>
                </c:pt>
                <c:pt idx="2">
                  <c:v>4</c:v>
                </c:pt>
                <c:pt idx="3">
                  <c:v>8</c:v>
                </c:pt>
                <c:pt idx="4">
                  <c:v>16</c:v>
                </c:pt>
                <c:pt idx="5">
                  <c:v>32</c:v>
                </c:pt>
                <c:pt idx="6">
                  <c:v>64</c:v>
                </c:pt>
                <c:pt idx="7">
                  <c:v>64</c:v>
                </c:pt>
                <c:pt idx="8">
                  <c:v>128</c:v>
                </c:pt>
                <c:pt idx="9">
                  <c:v>128</c:v>
                </c:pt>
              </c:numCache>
            </c:numRef>
          </c:val>
          <c:smooth val="0"/>
          <c:extLst>
            <c:ext xmlns:c16="http://schemas.microsoft.com/office/drawing/2014/chart" uri="{C3380CC4-5D6E-409C-BE32-E72D297353CC}">
              <c16:uniqueId val="{00000000-4BAB-2E4D-AFD1-432A5A2EB123}"/>
            </c:ext>
          </c:extLst>
        </c:ser>
        <c:ser>
          <c:idx val="3"/>
          <c:order val="3"/>
          <c:tx>
            <c:strRef>
              <c:f>Trend!$N$55</c:f>
              <c:strCache>
                <c:ptCount val="1"/>
                <c:pt idx="0">
                  <c:v>Bandwidth</c:v>
                </c:pt>
              </c:strCache>
            </c:strRef>
          </c:tx>
          <c:spPr>
            <a:ln w="38100" cap="rnd">
              <a:solidFill>
                <a:schemeClr val="accent6"/>
              </a:solidFill>
              <a:round/>
            </a:ln>
            <a:effectLst/>
          </c:spPr>
          <c:marker>
            <c:symbol val="square"/>
            <c:size val="14"/>
            <c:spPr>
              <a:solidFill>
                <a:schemeClr val="accent6"/>
              </a:solidFill>
              <a:ln w="9525">
                <a:solidFill>
                  <a:schemeClr val="accent6"/>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Trend!$O$55:$X$55</c:f>
              <c:numCache>
                <c:formatCode>General</c:formatCode>
                <c:ptCount val="10"/>
                <c:pt idx="0">
                  <c:v>1</c:v>
                </c:pt>
                <c:pt idx="1">
                  <c:v>3.007518796992481</c:v>
                </c:pt>
                <c:pt idx="2">
                  <c:v>6.0150375939849621</c:v>
                </c:pt>
                <c:pt idx="3">
                  <c:v>8.0150375939849603</c:v>
                </c:pt>
                <c:pt idx="4">
                  <c:v>10.02255639097744</c:v>
                </c:pt>
                <c:pt idx="5">
                  <c:v>12.030075187969921</c:v>
                </c:pt>
                <c:pt idx="6">
                  <c:v>14.030075187969921</c:v>
                </c:pt>
                <c:pt idx="7">
                  <c:v>16.03759398496241</c:v>
                </c:pt>
                <c:pt idx="8">
                  <c:v>18.045112781954881</c:v>
                </c:pt>
                <c:pt idx="9">
                  <c:v>19.548872180451131</c:v>
                </c:pt>
              </c:numCache>
            </c:numRef>
          </c:val>
          <c:smooth val="0"/>
          <c:extLst>
            <c:ext xmlns:c16="http://schemas.microsoft.com/office/drawing/2014/chart" uri="{C3380CC4-5D6E-409C-BE32-E72D297353CC}">
              <c16:uniqueId val="{00000001-4BAB-2E4D-AFD1-432A5A2EB123}"/>
            </c:ext>
          </c:extLst>
        </c:ser>
        <c:ser>
          <c:idx val="2"/>
          <c:order val="4"/>
          <c:tx>
            <c:strRef>
              <c:f>Trend!$N$57</c:f>
              <c:strCache>
                <c:ptCount val="1"/>
                <c:pt idx="0">
                  <c:v>Latency</c:v>
                </c:pt>
              </c:strCache>
            </c:strRef>
          </c:tx>
          <c:spPr>
            <a:ln w="38100" cap="rnd">
              <a:solidFill>
                <a:srgbClr val="FF4136"/>
              </a:solidFill>
              <a:round/>
            </a:ln>
            <a:effectLst/>
          </c:spPr>
          <c:marker>
            <c:symbol val="circle"/>
            <c:size val="14"/>
            <c:spPr>
              <a:solidFill>
                <a:srgbClr val="FF4136"/>
              </a:solidFill>
              <a:ln w="9525">
                <a:solidFill>
                  <a:srgbClr val="FF4136"/>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Trend!$O$58:$X$58</c:f>
              <c:numCache>
                <c:formatCode>General</c:formatCode>
                <c:ptCount val="10"/>
                <c:pt idx="0">
                  <c:v>1</c:v>
                </c:pt>
                <c:pt idx="1">
                  <c:v>1</c:v>
                </c:pt>
                <c:pt idx="2">
                  <c:v>1.043478260869565</c:v>
                </c:pt>
                <c:pt idx="3">
                  <c:v>1.142857142857143</c:v>
                </c:pt>
                <c:pt idx="4">
                  <c:v>1.2121212121212119</c:v>
                </c:pt>
                <c:pt idx="5">
                  <c:v>1.263157894736842</c:v>
                </c:pt>
                <c:pt idx="6">
                  <c:v>1.2520868113522541</c:v>
                </c:pt>
                <c:pt idx="7">
                  <c:v>1.274968125796855</c:v>
                </c:pt>
                <c:pt idx="8">
                  <c:v>1.2998266897746971</c:v>
                </c:pt>
                <c:pt idx="9">
                  <c:v>1.31868131868132</c:v>
                </c:pt>
              </c:numCache>
            </c:numRef>
          </c:val>
          <c:smooth val="0"/>
          <c:extLst>
            <c:ext xmlns:c16="http://schemas.microsoft.com/office/drawing/2014/chart" uri="{C3380CC4-5D6E-409C-BE32-E72D297353CC}">
              <c16:uniqueId val="{00000002-4BAB-2E4D-AFD1-432A5A2EB123}"/>
            </c:ext>
          </c:extLst>
        </c:ser>
        <c:dLbls>
          <c:showLegendKey val="0"/>
          <c:showVal val="0"/>
          <c:showCatName val="0"/>
          <c:showSerName val="0"/>
          <c:showPercent val="0"/>
          <c:showBubbleSize val="0"/>
        </c:dLbls>
        <c:marker val="1"/>
        <c:smooth val="0"/>
        <c:axId val="-1741811072"/>
        <c:axId val="-1742499888"/>
        <c:extLst>
          <c:ext xmlns:c15="http://schemas.microsoft.com/office/drawing/2012/chart" uri="{02D57815-91ED-43cb-92C2-25804820EDAC}">
            <c15:filteredLineSeries>
              <c15:ser>
                <c:idx val="0"/>
                <c:order val="0"/>
                <c:tx>
                  <c:strRef>
                    <c:extLst>
                      <c:ext uri="{02D57815-91ED-43cb-92C2-25804820EDAC}">
                        <c15:formulaRef>
                          <c15:sqref>Trend!$N$52</c15:sqref>
                        </c15:formulaRef>
                      </c:ext>
                    </c:extLst>
                    <c:strCache>
                      <c:ptCount val="1"/>
                      <c:pt idx="0">
                        <c:v>Activation</c:v>
                      </c:pt>
                    </c:strCache>
                  </c:strRef>
                </c:tx>
                <c:spPr>
                  <a:ln w="28575" cap="rnd">
                    <a:solidFill>
                      <a:schemeClr val="accent2"/>
                    </a:solidFill>
                    <a:round/>
                  </a:ln>
                  <a:effectLst/>
                </c:spPr>
                <c:marker>
                  <c:symbol val="circle"/>
                  <c:size val="14"/>
                  <c:spPr>
                    <a:solidFill>
                      <a:schemeClr val="accent2"/>
                    </a:solidFill>
                    <a:ln w="9525">
                      <a:solidFill>
                        <a:schemeClr val="accent2"/>
                      </a:solidFill>
                    </a:ln>
                    <a:effectLst/>
                  </c:spPr>
                </c:marker>
                <c:cat>
                  <c:numRef>
                    <c:extLst>
                      <c:ext uri="{02D57815-91ED-43cb-92C2-25804820EDAC}">
                        <c15:formulaRef>
                          <c15:sqref>Trend!$O$51:$X$51</c15:sqref>
                        </c15:formulaRef>
                      </c:ext>
                    </c:extLst>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extLst>
                      <c:ext uri="{02D57815-91ED-43cb-92C2-25804820EDAC}">
                        <c15:formulaRef>
                          <c15:sqref>Trend!$O$52:$V$52</c15:sqref>
                        </c15:formulaRef>
                      </c:ext>
                    </c:extLst>
                    <c:numCache>
                      <c:formatCode>General</c:formatCode>
                      <c:ptCount val="8"/>
                      <c:pt idx="0">
                        <c:v>1</c:v>
                      </c:pt>
                      <c:pt idx="1">
                        <c:v>1</c:v>
                      </c:pt>
                      <c:pt idx="2">
                        <c:v>1</c:v>
                      </c:pt>
                      <c:pt idx="3">
                        <c:v>1</c:v>
                      </c:pt>
                      <c:pt idx="4">
                        <c:v>0.9</c:v>
                      </c:pt>
                      <c:pt idx="5">
                        <c:v>0.83333333333333304</c:v>
                      </c:pt>
                      <c:pt idx="6">
                        <c:v>0.92800000000000005</c:v>
                      </c:pt>
                      <c:pt idx="7">
                        <c:v>0.93733333333333302</c:v>
                      </c:pt>
                    </c:numCache>
                  </c:numRef>
                </c:val>
                <c:smooth val="0"/>
                <c:extLst>
                  <c:ext xmlns:c16="http://schemas.microsoft.com/office/drawing/2014/chart" uri="{C3380CC4-5D6E-409C-BE32-E72D297353CC}">
                    <c16:uniqueId val="{00000003-4BAB-2E4D-AFD1-432A5A2EB123}"/>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Trend!$N$53</c15:sqref>
                        </c15:formulaRef>
                      </c:ext>
                    </c:extLst>
                    <c:strCache>
                      <c:ptCount val="1"/>
                      <c:pt idx="0">
                        <c:v>Precharge</c:v>
                      </c:pt>
                    </c:strCache>
                  </c:strRef>
                </c:tx>
                <c:spPr>
                  <a:ln w="28575" cap="rnd">
                    <a:solidFill>
                      <a:schemeClr val="accent4"/>
                    </a:solidFill>
                    <a:round/>
                  </a:ln>
                  <a:effectLst/>
                </c:spPr>
                <c:marker>
                  <c:symbol val="x"/>
                  <c:size val="14"/>
                  <c:spPr>
                    <a:noFill/>
                    <a:ln w="9525">
                      <a:solidFill>
                        <a:schemeClr val="accent4"/>
                      </a:solidFill>
                    </a:ln>
                    <a:effectLst/>
                  </c:spPr>
                </c:marker>
                <c:cat>
                  <c:numRef>
                    <c:extLst xmlns:c15="http://schemas.microsoft.com/office/drawing/2012/chart">
                      <c:ext xmlns:c15="http://schemas.microsoft.com/office/drawing/2012/chart" uri="{02D57815-91ED-43cb-92C2-25804820EDAC}">
                        <c15:formulaRef>
                          <c15:sqref>Trend!$O$51:$X$51</c15:sqref>
                        </c15:formulaRef>
                      </c:ext>
                    </c:extLst>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extLst xmlns:c15="http://schemas.microsoft.com/office/drawing/2012/chart">
                      <c:ext xmlns:c15="http://schemas.microsoft.com/office/drawing/2012/chart" uri="{02D57815-91ED-43cb-92C2-25804820EDAC}">
                        <c15:formulaRef>
                          <c15:sqref>Trend!$O$53:$V$53</c15:sqref>
                        </c15:formulaRef>
                      </c:ext>
                    </c:extLst>
                    <c:numCache>
                      <c:formatCode>General</c:formatCode>
                      <c:ptCount val="8"/>
                      <c:pt idx="0">
                        <c:v>1</c:v>
                      </c:pt>
                      <c:pt idx="1">
                        <c:v>1</c:v>
                      </c:pt>
                      <c:pt idx="2">
                        <c:v>1</c:v>
                      </c:pt>
                      <c:pt idx="3">
                        <c:v>1</c:v>
                      </c:pt>
                      <c:pt idx="4">
                        <c:v>0.9</c:v>
                      </c:pt>
                      <c:pt idx="5">
                        <c:v>0.83333333333333304</c:v>
                      </c:pt>
                      <c:pt idx="6">
                        <c:v>0.92800000000000005</c:v>
                      </c:pt>
                      <c:pt idx="7">
                        <c:v>0.93733333333333302</c:v>
                      </c:pt>
                    </c:numCache>
                  </c:numRef>
                </c:val>
                <c:smooth val="0"/>
                <c:extLst xmlns:c15="http://schemas.microsoft.com/office/drawing/2012/chart">
                  <c:ext xmlns:c16="http://schemas.microsoft.com/office/drawing/2014/chart" uri="{C3380CC4-5D6E-409C-BE32-E72D297353CC}">
                    <c16:uniqueId val="{00000004-4BAB-2E4D-AFD1-432A5A2EB123}"/>
                  </c:ext>
                </c:extLst>
              </c15:ser>
            </c15:filteredLineSeries>
          </c:ext>
        </c:extLst>
      </c:lineChart>
      <c:catAx>
        <c:axId val="-1741811072"/>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1742499888"/>
        <c:crosses val="autoZero"/>
        <c:auto val="1"/>
        <c:lblAlgn val="ctr"/>
        <c:lblOffset val="100"/>
        <c:noMultiLvlLbl val="0"/>
      </c:catAx>
      <c:valAx>
        <c:axId val="-1742499888"/>
        <c:scaling>
          <c:logBase val="10"/>
          <c:orientation val="minMax"/>
          <c:max val="150"/>
          <c:min val="1"/>
        </c:scaling>
        <c:delete val="0"/>
        <c:axPos val="l"/>
        <c:majorGridlines>
          <c:spPr>
            <a:ln w="19050"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r>
                  <a:rPr lang="en-US"/>
                  <a:t>DRAM Improvement (log)</a:t>
                </a:r>
              </a:p>
            </c:rich>
          </c:tx>
          <c:layout>
            <c:manualLayout>
              <c:xMode val="edge"/>
              <c:yMode val="edge"/>
              <c:x val="3.91802270431953E-3"/>
              <c:y val="0.103654866919604"/>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1741811072"/>
        <c:crosses val="autoZero"/>
        <c:crossBetween val="between"/>
        <c:majorUnit val="10"/>
      </c:valAx>
      <c:spPr>
        <a:noFill/>
        <a:ln>
          <a:noFill/>
        </a:ln>
        <a:effectLst/>
      </c:spPr>
    </c:plotArea>
    <c:legend>
      <c:legendPos val="b"/>
      <c:layout>
        <c:manualLayout>
          <c:xMode val="edge"/>
          <c:yMode val="edge"/>
          <c:x val="0.129817285683346"/>
          <c:y val="1.4274251973468001E-3"/>
          <c:w val="0.66589575864953399"/>
          <c:h val="9.9282337620760802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legend>
    <c:plotVisOnly val="1"/>
    <c:dispBlanksAs val="gap"/>
    <c:showDLblsOverMax val="0"/>
  </c:chart>
  <c:spPr>
    <a:noFill/>
    <a:ln>
      <a:noFill/>
    </a:ln>
    <a:effectLst/>
  </c:spPr>
  <c:txPr>
    <a:bodyPr/>
    <a:lstStyle/>
    <a:p>
      <a:pPr>
        <a:defRPr sz="2400">
          <a:latin typeface="Gill Sans MT" panose="020B0502020104020203" pitchFamily="34" charset="0"/>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8EA6-F246-9710-2404694AB91E}"/>
            </c:ext>
          </c:extLst>
        </c:ser>
        <c:ser>
          <c:idx val="1"/>
          <c:order val="1"/>
          <c:tx>
            <c:strRef>
              <c:f>Sheet6!$R$3</c:f>
              <c:strCache>
                <c:ptCount val="1"/>
                <c:pt idx="0">
                  <c:v>Multi Core</c:v>
                </c:pt>
              </c:strCache>
            </c:strRef>
          </c:tx>
          <c:spPr>
            <a:no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1-8EA6-F246-9710-2404694AB91E}"/>
            </c:ext>
          </c:extLst>
        </c:ser>
        <c:dLbls>
          <c:showLegendKey val="0"/>
          <c:showVal val="0"/>
          <c:showCatName val="0"/>
          <c:showSerName val="0"/>
          <c:showPercent val="0"/>
          <c:showBubbleSize val="0"/>
        </c:dLbls>
        <c:gapWidth val="100"/>
        <c:axId val="-1747516752"/>
        <c:axId val="-1747540496"/>
      </c:barChart>
      <c:catAx>
        <c:axId val="-1747516752"/>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540496"/>
        <c:crosses val="autoZero"/>
        <c:auto val="1"/>
        <c:lblAlgn val="ctr"/>
        <c:lblOffset val="100"/>
        <c:noMultiLvlLbl val="0"/>
      </c:catAx>
      <c:valAx>
        <c:axId val="-1747540496"/>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516752"/>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userShapes r:id="rId3"/>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484A-D04C-898A-835C54C251FB}"/>
            </c:ext>
          </c:extLst>
        </c:ser>
        <c:ser>
          <c:idx val="1"/>
          <c:order val="1"/>
          <c:tx>
            <c:strRef>
              <c:f>Sheet6!$R$3</c:f>
              <c:strCache>
                <c:ptCount val="1"/>
                <c:pt idx="0">
                  <c:v>Multi Core</c:v>
                </c:pt>
              </c:strCache>
            </c:strRef>
          </c:tx>
          <c:spPr>
            <a:solidFill>
              <a:srgbClr val="A50021"/>
            </a:solidFill>
            <a:ln>
              <a:noFill/>
            </a:ln>
            <a:effectLst/>
          </c:spPr>
          <c:invertIfNegative val="0"/>
          <c:dPt>
            <c:idx val="10"/>
            <c:invertIfNegative val="0"/>
            <c:bubble3D val="0"/>
            <c:spPr>
              <a:noFill/>
              <a:ln>
                <a:noFill/>
              </a:ln>
              <a:effectLst/>
            </c:spPr>
            <c:extLst>
              <c:ext xmlns:c16="http://schemas.microsoft.com/office/drawing/2014/chart" uri="{C3380CC4-5D6E-409C-BE32-E72D297353CC}">
                <c16:uniqueId val="{00000002-484A-D04C-898A-835C54C251FB}"/>
              </c:ext>
            </c:extLst>
          </c:dPt>
          <c:dPt>
            <c:idx val="11"/>
            <c:invertIfNegative val="0"/>
            <c:bubble3D val="0"/>
            <c:spPr>
              <a:noFill/>
              <a:ln>
                <a:noFill/>
              </a:ln>
              <a:effectLst/>
            </c:spPr>
            <c:extLst>
              <c:ext xmlns:c16="http://schemas.microsoft.com/office/drawing/2014/chart" uri="{C3380CC4-5D6E-409C-BE32-E72D297353CC}">
                <c16:uniqueId val="{00000004-484A-D04C-898A-835C54C251FB}"/>
              </c:ext>
            </c:extLst>
          </c:dPt>
          <c:dPt>
            <c:idx val="12"/>
            <c:invertIfNegative val="0"/>
            <c:bubble3D val="0"/>
            <c:spPr>
              <a:noFill/>
              <a:ln>
                <a:noFill/>
              </a:ln>
              <a:effectLst/>
            </c:spPr>
            <c:extLst>
              <c:ext xmlns:c16="http://schemas.microsoft.com/office/drawing/2014/chart" uri="{C3380CC4-5D6E-409C-BE32-E72D297353CC}">
                <c16:uniqueId val="{00000006-484A-D04C-898A-835C54C251FB}"/>
              </c:ext>
            </c:extLst>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7-484A-D04C-898A-835C54C251FB}"/>
            </c:ext>
          </c:extLst>
        </c:ser>
        <c:dLbls>
          <c:showLegendKey val="0"/>
          <c:showVal val="0"/>
          <c:showCatName val="0"/>
          <c:showSerName val="0"/>
          <c:showPercent val="0"/>
          <c:showBubbleSize val="0"/>
        </c:dLbls>
        <c:gapWidth val="100"/>
        <c:axId val="-1747577888"/>
        <c:axId val="-1747317200"/>
      </c:barChart>
      <c:catAx>
        <c:axId val="-1747577888"/>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317200"/>
        <c:crosses val="autoZero"/>
        <c:auto val="1"/>
        <c:lblAlgn val="ctr"/>
        <c:lblOffset val="100"/>
        <c:noMultiLvlLbl val="0"/>
      </c:catAx>
      <c:valAx>
        <c:axId val="-1747317200"/>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577888"/>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5460-2944-A458-9CFBA7C8E56C}"/>
            </c:ext>
          </c:extLst>
        </c:ser>
        <c:ser>
          <c:idx val="1"/>
          <c:order val="1"/>
          <c:tx>
            <c:strRef>
              <c:f>Sheet6!$R$3</c:f>
              <c:strCache>
                <c:ptCount val="1"/>
                <c:pt idx="0">
                  <c:v>Multi Core</c:v>
                </c:pt>
              </c:strCache>
            </c:strRef>
          </c:tx>
          <c:spPr>
            <a:solidFill>
              <a:srgbClr val="A50021"/>
            </a:solidFill>
            <a:ln>
              <a:noFill/>
            </a:ln>
            <a:effectLst/>
          </c:spPr>
          <c:invertIfNegative val="0"/>
          <c:dPt>
            <c:idx val="12"/>
            <c:invertIfNegative val="0"/>
            <c:bubble3D val="0"/>
            <c:spPr>
              <a:noFill/>
              <a:ln>
                <a:noFill/>
              </a:ln>
              <a:effectLst/>
            </c:spPr>
            <c:extLst>
              <c:ext xmlns:c16="http://schemas.microsoft.com/office/drawing/2014/chart" uri="{C3380CC4-5D6E-409C-BE32-E72D297353CC}">
                <c16:uniqueId val="{00000002-5460-2944-A458-9CFBA7C8E56C}"/>
              </c:ext>
            </c:extLst>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3-5460-2944-A458-9CFBA7C8E56C}"/>
            </c:ext>
          </c:extLst>
        </c:ser>
        <c:dLbls>
          <c:showLegendKey val="0"/>
          <c:showVal val="0"/>
          <c:showCatName val="0"/>
          <c:showSerName val="0"/>
          <c:showPercent val="0"/>
          <c:showBubbleSize val="0"/>
        </c:dLbls>
        <c:gapWidth val="100"/>
        <c:axId val="-1747656672"/>
        <c:axId val="-1747651984"/>
      </c:barChart>
      <c:catAx>
        <c:axId val="-1747656672"/>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651984"/>
        <c:crosses val="autoZero"/>
        <c:auto val="1"/>
        <c:lblAlgn val="ctr"/>
        <c:lblOffset val="100"/>
        <c:noMultiLvlLbl val="0"/>
      </c:catAx>
      <c:valAx>
        <c:axId val="-1747651984"/>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656672"/>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25F9-384E-9D25-384D39B05DF0}"/>
            </c:ext>
          </c:extLst>
        </c:ser>
        <c:ser>
          <c:idx val="1"/>
          <c:order val="1"/>
          <c:tx>
            <c:strRef>
              <c:f>Sheet6!$R$3</c:f>
              <c:strCache>
                <c:ptCount val="1"/>
                <c:pt idx="0">
                  <c:v>Multi Core</c:v>
                </c:pt>
              </c:strCache>
            </c:strRef>
          </c:tx>
          <c:spPr>
            <a:solidFill>
              <a:srgbClr val="A5002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1-25F9-384E-9D25-384D39B05DF0}"/>
            </c:ext>
          </c:extLst>
        </c:ser>
        <c:dLbls>
          <c:showLegendKey val="0"/>
          <c:showVal val="0"/>
          <c:showCatName val="0"/>
          <c:showSerName val="0"/>
          <c:showPercent val="0"/>
          <c:showBubbleSize val="0"/>
        </c:dLbls>
        <c:gapWidth val="100"/>
        <c:axId val="-1747723616"/>
        <c:axId val="-1747788240"/>
      </c:barChart>
      <c:catAx>
        <c:axId val="-1747723616"/>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788240"/>
        <c:crosses val="autoZero"/>
        <c:auto val="1"/>
        <c:lblAlgn val="ctr"/>
        <c:lblOffset val="100"/>
        <c:noMultiLvlLbl val="0"/>
      </c:catAx>
      <c:valAx>
        <c:axId val="-1747788240"/>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723616"/>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Performance Improvement</c:v>
                </c:pt>
              </c:strCache>
            </c:strRef>
          </c:tx>
          <c:spPr>
            <a:solidFill>
              <a:schemeClr val="accent1"/>
            </a:solidFill>
            <a:ln>
              <a:noFill/>
            </a:ln>
            <a:effectLst/>
          </c:spPr>
          <c:invertIfNegative val="0"/>
          <c:cat>
            <c:strRef>
              <c:f>Sheet1!$A$2:$A$6</c:f>
              <c:strCache>
                <c:ptCount val="5"/>
                <c:pt idx="0">
                  <c:v>not</c:v>
                </c:pt>
                <c:pt idx="1">
                  <c:v>and/or</c:v>
                </c:pt>
                <c:pt idx="2">
                  <c:v>nand/nor</c:v>
                </c:pt>
                <c:pt idx="3">
                  <c:v>xor/xnor</c:v>
                </c:pt>
                <c:pt idx="4">
                  <c:v>mean</c:v>
                </c:pt>
              </c:strCache>
            </c:strRef>
          </c:cat>
          <c:val>
            <c:numRef>
              <c:f>Sheet1!$B$2:$B$6</c:f>
              <c:numCache>
                <c:formatCode>0.0</c:formatCode>
                <c:ptCount val="5"/>
                <c:pt idx="0">
                  <c:v>51.625072590216071</c:v>
                </c:pt>
                <c:pt idx="1">
                  <c:v>38.3193185478057</c:v>
                </c:pt>
                <c:pt idx="2">
                  <c:v>30.696451818408459</c:v>
                </c:pt>
                <c:pt idx="3">
                  <c:v>21.856644108070331</c:v>
                </c:pt>
                <c:pt idx="4" formatCode="General">
                  <c:v>32</c:v>
                </c:pt>
              </c:numCache>
            </c:numRef>
          </c:val>
          <c:extLst>
            <c:ext xmlns:c16="http://schemas.microsoft.com/office/drawing/2014/chart" uri="{C3380CC4-5D6E-409C-BE32-E72D297353CC}">
              <c16:uniqueId val="{00000000-EEE6-4FB8-B3DF-268ECDE22FDB}"/>
            </c:ext>
          </c:extLst>
        </c:ser>
        <c:ser>
          <c:idx val="1"/>
          <c:order val="1"/>
          <c:tx>
            <c:strRef>
              <c:f>Sheet1!$C$1</c:f>
              <c:strCache>
                <c:ptCount val="1"/>
                <c:pt idx="0">
                  <c:v>Energy Reduction</c:v>
                </c:pt>
              </c:strCache>
            </c:strRef>
          </c:tx>
          <c:spPr>
            <a:solidFill>
              <a:schemeClr val="accent2"/>
            </a:solidFill>
            <a:ln>
              <a:noFill/>
            </a:ln>
            <a:effectLst/>
          </c:spPr>
          <c:invertIfNegative val="0"/>
          <c:cat>
            <c:strRef>
              <c:f>Sheet1!$A$2:$A$6</c:f>
              <c:strCache>
                <c:ptCount val="5"/>
                <c:pt idx="0">
                  <c:v>not</c:v>
                </c:pt>
                <c:pt idx="1">
                  <c:v>and/or</c:v>
                </c:pt>
                <c:pt idx="2">
                  <c:v>nand/nor</c:v>
                </c:pt>
                <c:pt idx="3">
                  <c:v>xor/xnor</c:v>
                </c:pt>
                <c:pt idx="4">
                  <c:v>mean</c:v>
                </c:pt>
              </c:strCache>
            </c:strRef>
          </c:cat>
          <c:val>
            <c:numRef>
              <c:f>Sheet1!$C$2:$C$6</c:f>
              <c:numCache>
                <c:formatCode>General</c:formatCode>
                <c:ptCount val="5"/>
                <c:pt idx="0">
                  <c:v>59.5</c:v>
                </c:pt>
                <c:pt idx="1">
                  <c:v>43.9</c:v>
                </c:pt>
                <c:pt idx="2">
                  <c:v>35.1</c:v>
                </c:pt>
                <c:pt idx="3">
                  <c:v>25.1</c:v>
                </c:pt>
                <c:pt idx="4">
                  <c:v>35</c:v>
                </c:pt>
              </c:numCache>
            </c:numRef>
          </c:val>
          <c:extLst>
            <c:ext xmlns:c16="http://schemas.microsoft.com/office/drawing/2014/chart" uri="{C3380CC4-5D6E-409C-BE32-E72D297353CC}">
              <c16:uniqueId val="{00000001-EEE6-4FB8-B3DF-268ECDE22FDB}"/>
            </c:ext>
          </c:extLst>
        </c:ser>
        <c:dLbls>
          <c:showLegendKey val="0"/>
          <c:showVal val="0"/>
          <c:showCatName val="0"/>
          <c:showSerName val="0"/>
          <c:showPercent val="0"/>
          <c:showBubbleSize val="0"/>
        </c:dLbls>
        <c:gapWidth val="199"/>
        <c:axId val="1732682496"/>
        <c:axId val="1746189936"/>
      </c:barChart>
      <c:catAx>
        <c:axId val="1732682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cap="none" spc="0" normalizeH="0" baseline="0">
                <a:solidFill>
                  <a:schemeClr val="tx1">
                    <a:lumMod val="65000"/>
                    <a:lumOff val="35000"/>
                  </a:schemeClr>
                </a:solidFill>
                <a:latin typeface="+mn-lt"/>
                <a:ea typeface="+mn-ea"/>
                <a:cs typeface="+mn-cs"/>
              </a:defRPr>
            </a:pPr>
            <a:endParaRPr lang="en-US"/>
          </a:p>
        </c:txPr>
        <c:crossAx val="1746189936"/>
        <c:crosses val="autoZero"/>
        <c:auto val="1"/>
        <c:lblAlgn val="ctr"/>
        <c:lblOffset val="100"/>
        <c:noMultiLvlLbl val="0"/>
      </c:catAx>
      <c:valAx>
        <c:axId val="1746189936"/>
        <c:scaling>
          <c:orientation val="minMax"/>
          <c:max val="70"/>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732682496"/>
        <c:crosses val="autoZero"/>
        <c:crossBetween val="between"/>
        <c:majorUnit val="10"/>
      </c:valAx>
      <c:spPr>
        <a:noFill/>
        <a:ln>
          <a:noFill/>
        </a:ln>
        <a:effectLst/>
      </c:spPr>
    </c:plotArea>
    <c:legend>
      <c:legendPos val="t"/>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8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481578691552"/>
          <c:y val="7.03358448482896E-2"/>
          <c:w val="0.81172292699523696"/>
          <c:h val="0.54584290990013495"/>
        </c:manualLayout>
      </c:layout>
      <c:barChart>
        <c:barDir val="bar"/>
        <c:grouping val="clustered"/>
        <c:varyColors val="0"/>
        <c:ser>
          <c:idx val="0"/>
          <c:order val="0"/>
          <c:tx>
            <c:strRef>
              <c:f>Sheet1!$B$1</c:f>
              <c:strCache>
                <c:ptCount val="1"/>
                <c:pt idx="0">
                  <c:v>열3</c:v>
                </c:pt>
              </c:strCache>
            </c:strRef>
          </c:tx>
          <c:spPr>
            <a:solidFill>
              <a:schemeClr val="accent1"/>
            </a:solidFill>
            <a:ln>
              <a:solidFill>
                <a:schemeClr val="accent1">
                  <a:lumMod val="50000"/>
                </a:schemeClr>
              </a:solidFill>
            </a:ln>
            <a:effectLst/>
          </c:spPr>
          <c:invertIfNegative val="0"/>
          <c:dLbls>
            <c:dLbl>
              <c:idx val="0"/>
              <c:tx>
                <c:rich>
                  <a:bodyPr/>
                  <a:lstStyle/>
                  <a:p>
                    <a:r>
                      <a:rPr lang="en-US" altLang="ko-KR" dirty="0"/>
                      <a:t>+42%</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B27-C347-8B5B-AE6A954B93C1}"/>
                </c:ext>
              </c:extLst>
            </c:dLbl>
            <c:dLbl>
              <c:idx val="1"/>
              <c:delete val="1"/>
              <c:extLst>
                <c:ext xmlns:c15="http://schemas.microsoft.com/office/drawing/2012/chart" uri="{CE6537A1-D6FC-4f65-9D91-7224C49458BB}"/>
                <c:ext xmlns:c16="http://schemas.microsoft.com/office/drawing/2014/chart" uri="{C3380CC4-5D6E-409C-BE32-E72D297353CC}">
                  <c16:uniqueId val="{00000001-AB27-C347-8B5B-AE6A954B93C1}"/>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128 Cores</c:v>
                </c:pt>
                <c:pt idx="1">
                  <c:v>32 Cores</c:v>
                </c:pt>
              </c:strCache>
            </c:strRef>
          </c:cat>
          <c:val>
            <c:numRef>
              <c:f>Sheet1!$B$2:$B$3</c:f>
              <c:numCache>
                <c:formatCode>General</c:formatCode>
                <c:ptCount val="2"/>
                <c:pt idx="0">
                  <c:v>1.420607344</c:v>
                </c:pt>
                <c:pt idx="1">
                  <c:v>1</c:v>
                </c:pt>
              </c:numCache>
            </c:numRef>
          </c:val>
          <c:extLst>
            <c:ext xmlns:c16="http://schemas.microsoft.com/office/drawing/2014/chart" uri="{C3380CC4-5D6E-409C-BE32-E72D297353CC}">
              <c16:uniqueId val="{00000002-AB27-C347-8B5B-AE6A954B93C1}"/>
            </c:ext>
          </c:extLst>
        </c:ser>
        <c:dLbls>
          <c:showLegendKey val="0"/>
          <c:showVal val="0"/>
          <c:showCatName val="0"/>
          <c:showSerName val="0"/>
          <c:showPercent val="0"/>
          <c:showBubbleSize val="0"/>
        </c:dLbls>
        <c:gapWidth val="50"/>
        <c:axId val="1745349648"/>
        <c:axId val="1718590384"/>
      </c:barChart>
      <c:catAx>
        <c:axId val="17453496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18590384"/>
        <c:crosses val="autoZero"/>
        <c:auto val="1"/>
        <c:lblAlgn val="ctr"/>
        <c:lblOffset val="100"/>
        <c:noMultiLvlLbl val="0"/>
      </c:catAx>
      <c:valAx>
        <c:axId val="1718590384"/>
        <c:scaling>
          <c:orientation val="minMax"/>
          <c:max val="4"/>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dirty="0"/>
                  <a:t>Speedup</a:t>
                </a:r>
                <a:endParaRPr lang="ko-KR" altLang="en-US" dirty="0"/>
              </a:p>
            </c:rich>
          </c:tx>
          <c:layout>
            <c:manualLayout>
              <c:xMode val="edge"/>
              <c:yMode val="edge"/>
              <c:x val="0.509829153300282"/>
              <c:y val="0.82470364039603605"/>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4534964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latin typeface="+mn-lt"/>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CEFA-1E43-994B-B6D98FA7C8D3}"/>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CEFA-1E43-994B-B6D98FA7C8D3}"/>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CEFA-1E43-994B-B6D98FA7C8D3}"/>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CEFA-1E43-994B-B6D98FA7C8D3}"/>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CEFA-1E43-994B-B6D98FA7C8D3}"/>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CEFA-1E43-994B-B6D98FA7C8D3}"/>
              </c:ext>
            </c:extLst>
          </c:dPt>
          <c:dLbls>
            <c:dLbl>
              <c:idx val="0"/>
              <c:delete val="1"/>
              <c:extLst>
                <c:ext xmlns:c15="http://schemas.microsoft.com/office/drawing/2012/chart" uri="{CE6537A1-D6FC-4f65-9D91-7224C49458BB}"/>
                <c:ext xmlns:c16="http://schemas.microsoft.com/office/drawing/2014/chart" uri="{C3380CC4-5D6E-409C-BE32-E72D297353CC}">
                  <c16:uniqueId val="{00000001-CEFA-1E43-994B-B6D98FA7C8D3}"/>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EFA-1E43-994B-B6D98FA7C8D3}"/>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EFA-1E43-994B-B6D98FA7C8D3}"/>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EFA-1E43-994B-B6D98FA7C8D3}"/>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EFA-1E43-994B-B6D98FA7C8D3}"/>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EFA-1E43-994B-B6D98FA7C8D3}"/>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CEFA-1E43-994B-B6D98FA7C8D3}"/>
            </c:ext>
          </c:extLst>
        </c:ser>
        <c:dLbls>
          <c:showLegendKey val="0"/>
          <c:showVal val="0"/>
          <c:showCatName val="0"/>
          <c:showSerName val="0"/>
          <c:showPercent val="0"/>
          <c:showBubbleSize val="0"/>
        </c:dLbls>
        <c:gapWidth val="80"/>
        <c:overlap val="-27"/>
        <c:axId val="1734719568"/>
        <c:axId val="1714371296"/>
      </c:barChart>
      <c:catAx>
        <c:axId val="173471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14371296"/>
        <c:crosses val="autoZero"/>
        <c:auto val="1"/>
        <c:lblAlgn val="ctr"/>
        <c:lblOffset val="100"/>
        <c:noMultiLvlLbl val="0"/>
      </c:catAx>
      <c:valAx>
        <c:axId val="17143712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3471956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115C-3D45-A46B-2EEE9BCABE6F}"/>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115C-3D45-A46B-2EEE9BCABE6F}"/>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115C-3D45-A46B-2EEE9BCABE6F}"/>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115C-3D45-A46B-2EEE9BCABE6F}"/>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115C-3D45-A46B-2EEE9BCABE6F}"/>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115C-3D45-A46B-2EEE9BCABE6F}"/>
              </c:ext>
            </c:extLst>
          </c:dPt>
          <c:dLbls>
            <c:dLbl>
              <c:idx val="0"/>
              <c:delete val="1"/>
              <c:extLst>
                <c:ext xmlns:c15="http://schemas.microsoft.com/office/drawing/2012/chart" uri="{CE6537A1-D6FC-4f65-9D91-7224C49458BB}"/>
                <c:ext xmlns:c16="http://schemas.microsoft.com/office/drawing/2014/chart" uri="{C3380CC4-5D6E-409C-BE32-E72D297353CC}">
                  <c16:uniqueId val="{00000001-115C-3D45-A46B-2EEE9BCABE6F}"/>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15C-3D45-A46B-2EEE9BCABE6F}"/>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15C-3D45-A46B-2EEE9BCABE6F}"/>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15C-3D45-A46B-2EEE9BCABE6F}"/>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15C-3D45-A46B-2EEE9BCABE6F}"/>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15C-3D45-A46B-2EEE9BCABE6F}"/>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115C-3D45-A46B-2EEE9BCABE6F}"/>
            </c:ext>
          </c:extLst>
        </c:ser>
        <c:dLbls>
          <c:showLegendKey val="0"/>
          <c:showVal val="0"/>
          <c:showCatName val="0"/>
          <c:showSerName val="0"/>
          <c:showPercent val="0"/>
          <c:showBubbleSize val="0"/>
        </c:dLbls>
        <c:gapWidth val="80"/>
        <c:overlap val="-27"/>
        <c:axId val="1235585376"/>
        <c:axId val="1235589440"/>
      </c:barChart>
      <c:catAx>
        <c:axId val="1235585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589440"/>
        <c:crosses val="autoZero"/>
        <c:auto val="1"/>
        <c:lblAlgn val="ctr"/>
        <c:lblOffset val="100"/>
        <c:noMultiLvlLbl val="0"/>
      </c:catAx>
      <c:valAx>
        <c:axId val="12355894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585376"/>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r>
              <a:rPr lang="en-US" altLang="ko-KR" b="1" dirty="0"/>
              <a:t>Memory </a:t>
            </a:r>
            <a:r>
              <a:rPr lang="en-US" altLang="ko-KR" b="1"/>
              <a:t>Bandwidth Consumption</a:t>
            </a:r>
            <a:endParaRPr lang="en-US" altLang="ko-KR" b="1" dirty="0"/>
          </a:p>
        </c:rich>
      </c:tx>
      <c:overlay val="0"/>
      <c:spPr>
        <a:noFill/>
        <a:ln>
          <a:noFill/>
        </a:ln>
        <a:effectLst/>
      </c:spPr>
    </c:title>
    <c:autoTitleDeleted val="0"/>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B2E7-F342-9C6A-BC9A260D59A6}"/>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B2E7-F342-9C6A-BC9A260D59A6}"/>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B2E7-F342-9C6A-BC9A260D59A6}"/>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B2E7-F342-9C6A-BC9A260D59A6}"/>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B2E7-F342-9C6A-BC9A260D59A6}"/>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B2E7-F342-9C6A-BC9A260D59A6}"/>
              </c:ext>
            </c:extLst>
          </c:dPt>
          <c:dLbls>
            <c:dLbl>
              <c:idx val="0"/>
              <c:tx>
                <c:rich>
                  <a:bodyPr/>
                  <a:lstStyle/>
                  <a:p>
                    <a:r>
                      <a:rPr lang="en-US" altLang="ko-KR" sz="1800" dirty="0"/>
                      <a:t>80GB/s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2E7-F342-9C6A-BC9A260D59A6}"/>
                </c:ext>
              </c:extLst>
            </c:dLbl>
            <c:dLbl>
              <c:idx val="1"/>
              <c:tx>
                <c:rich>
                  <a:bodyPr/>
                  <a:lstStyle/>
                  <a:p>
                    <a:r>
                      <a:rPr lang="en-US" altLang="ko-KR" sz="1800" dirty="0"/>
                      <a:t>190GB/s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2E7-F342-9C6A-BC9A260D59A6}"/>
                </c:ext>
              </c:extLst>
            </c:dLbl>
            <c:dLbl>
              <c:idx val="2"/>
              <c:tx>
                <c:rich>
                  <a:bodyPr/>
                  <a:lstStyle/>
                  <a:p>
                    <a:r>
                      <a:rPr lang="en-US" altLang="ko-KR" sz="1800" dirty="0"/>
                      <a:t>243GB/s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2E7-F342-9C6A-BC9A260D59A6}"/>
                </c:ext>
              </c:extLst>
            </c:dLbl>
            <c:dLbl>
              <c:idx val="3"/>
              <c:tx>
                <c:rich>
                  <a:bodyPr/>
                  <a:lstStyle/>
                  <a:p>
                    <a:r>
                      <a:rPr lang="en-US" altLang="ko-KR" b="1" dirty="0"/>
                      <a:t>1.3TB/s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2E7-F342-9C6A-BC9A260D59A6}"/>
                </c:ext>
              </c:extLst>
            </c:dLbl>
            <c:dLbl>
              <c:idx val="4"/>
              <c:tx>
                <c:rich>
                  <a:bodyPr/>
                  <a:lstStyle/>
                  <a:p>
                    <a:r>
                      <a:rPr lang="en-US" altLang="ko-KR" b="1" dirty="0"/>
                      <a:t>2.2TB/s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2E7-F342-9C6A-BC9A260D59A6}"/>
                </c:ext>
              </c:extLst>
            </c:dLbl>
            <c:dLbl>
              <c:idx val="5"/>
              <c:tx>
                <c:rich>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r>
                      <a:rPr lang="en-US" altLang="ko-KR" b="1" dirty="0"/>
                      <a:t>2.9TB/s</a:t>
                    </a:r>
                  </a:p>
                </c:rich>
              </c:tx>
              <c:spPr>
                <a:noFill/>
                <a:ln>
                  <a:noFill/>
                </a:ln>
                <a:effectLst/>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2E7-F342-9C6A-BC9A260D59A6}"/>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7.9545171498E-2</c:v>
                </c:pt>
                <c:pt idx="1">
                  <c:v>0.19040264943999999</c:v>
                </c:pt>
                <c:pt idx="2">
                  <c:v>0.24288608168</c:v>
                </c:pt>
                <c:pt idx="3">
                  <c:v>1.2943036050600001</c:v>
                </c:pt>
                <c:pt idx="4">
                  <c:v>2.2439987488000002</c:v>
                </c:pt>
                <c:pt idx="5">
                  <c:v>2.9196510961999991</c:v>
                </c:pt>
              </c:numCache>
            </c:numRef>
          </c:val>
          <c:extLst>
            <c:ext xmlns:c16="http://schemas.microsoft.com/office/drawing/2014/chart" uri="{C3380CC4-5D6E-409C-BE32-E72D297353CC}">
              <c16:uniqueId val="{0000000C-B2E7-F342-9C6A-BC9A260D59A6}"/>
            </c:ext>
          </c:extLst>
        </c:ser>
        <c:dLbls>
          <c:showLegendKey val="0"/>
          <c:showVal val="0"/>
          <c:showCatName val="0"/>
          <c:showSerName val="0"/>
          <c:showPercent val="0"/>
          <c:showBubbleSize val="0"/>
        </c:dLbls>
        <c:gapWidth val="80"/>
        <c:overlap val="-27"/>
        <c:axId val="1216099712"/>
        <c:axId val="1216103472"/>
      </c:barChart>
      <c:catAx>
        <c:axId val="121609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216103472"/>
        <c:crosses val="autoZero"/>
        <c:auto val="1"/>
        <c:lblAlgn val="ctr"/>
        <c:lblOffset val="100"/>
        <c:noMultiLvlLbl val="0"/>
      </c:catAx>
      <c:valAx>
        <c:axId val="12161034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altLang="ko-KR" sz="1800" dirty="0"/>
                  <a:t>Memory Bandwidth</a:t>
                </a:r>
                <a:r>
                  <a:rPr lang="en-US" altLang="ko-KR" sz="1800" baseline="0" dirty="0"/>
                  <a:t> (TB/s)</a:t>
                </a:r>
              </a:p>
            </c:rich>
          </c:tx>
          <c:layout>
            <c:manualLayout>
              <c:xMode val="edge"/>
              <c:yMode val="edge"/>
              <c:x val="0"/>
              <c:y val="0.14917297913327701"/>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216099712"/>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Sheet1!$B$1</c:f>
              <c:strCache>
                <c:ptCount val="1"/>
                <c:pt idx="0">
                  <c:v>Memory Layers</c:v>
                </c:pt>
              </c:strCache>
            </c:strRef>
          </c:tx>
          <c:spPr>
            <a:solidFill>
              <a:schemeClr val="accent1">
                <a:shade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Sheet1!$B$2:$B$3</c:f>
              <c:numCache>
                <c:formatCode>General</c:formatCode>
                <c:ptCount val="2"/>
                <c:pt idx="0">
                  <c:v>6.3750664600000007E-2</c:v>
                </c:pt>
                <c:pt idx="1">
                  <c:v>2.4336080491188499E-2</c:v>
                </c:pt>
              </c:numCache>
            </c:numRef>
          </c:val>
          <c:extLst>
            <c:ext xmlns:c16="http://schemas.microsoft.com/office/drawing/2014/chart" uri="{C3380CC4-5D6E-409C-BE32-E72D297353CC}">
              <c16:uniqueId val="{00000000-21E2-A34E-A0AB-C0BCD6FD406E}"/>
            </c:ext>
          </c:extLst>
        </c:ser>
        <c:ser>
          <c:idx val="1"/>
          <c:order val="1"/>
          <c:tx>
            <c:strRef>
              <c:f>Sheet1!$C$1</c:f>
              <c:strCache>
                <c:ptCount val="1"/>
                <c:pt idx="0">
                  <c:v>Logic Layers</c:v>
                </c:pt>
              </c:strCache>
            </c:strRef>
          </c:tx>
          <c:spPr>
            <a:solidFill>
              <a:schemeClr val="accent1"/>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Sheet1!$C$2:$C$3</c:f>
              <c:numCache>
                <c:formatCode>General</c:formatCode>
                <c:ptCount val="2"/>
                <c:pt idx="0">
                  <c:v>0.93624933539999999</c:v>
                </c:pt>
                <c:pt idx="1">
                  <c:v>8.9919873647840196E-2</c:v>
                </c:pt>
              </c:numCache>
            </c:numRef>
          </c:val>
          <c:extLst>
            <c:ext xmlns:c16="http://schemas.microsoft.com/office/drawing/2014/chart" uri="{C3380CC4-5D6E-409C-BE32-E72D297353CC}">
              <c16:uniqueId val="{00000001-21E2-A34E-A0AB-C0BCD6FD406E}"/>
            </c:ext>
          </c:extLst>
        </c:ser>
        <c:ser>
          <c:idx val="2"/>
          <c:order val="2"/>
          <c:tx>
            <c:strRef>
              <c:f>Sheet1!$D$1</c:f>
              <c:strCache>
                <c:ptCount val="1"/>
                <c:pt idx="0">
                  <c:v>Cores</c:v>
                </c:pt>
              </c:strCache>
            </c:strRef>
          </c:tx>
          <c:spPr>
            <a:solidFill>
              <a:schemeClr val="accent1">
                <a:tint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Sheet1!$D$2:$D$3</c:f>
              <c:numCache>
                <c:formatCode>General</c:formatCode>
                <c:ptCount val="2"/>
                <c:pt idx="0">
                  <c:v>0</c:v>
                </c:pt>
                <c:pt idx="1">
                  <c:v>2.0218882855307301E-2</c:v>
                </c:pt>
              </c:numCache>
            </c:numRef>
          </c:val>
          <c:extLst>
            <c:ext xmlns:c16="http://schemas.microsoft.com/office/drawing/2014/chart" uri="{C3380CC4-5D6E-409C-BE32-E72D297353CC}">
              <c16:uniqueId val="{00000002-21E2-A34E-A0AB-C0BCD6FD406E}"/>
            </c:ext>
          </c:extLst>
        </c:ser>
        <c:dLbls>
          <c:showLegendKey val="0"/>
          <c:showVal val="0"/>
          <c:showCatName val="0"/>
          <c:showSerName val="0"/>
          <c:showPercent val="0"/>
          <c:showBubbleSize val="0"/>
        </c:dLbls>
        <c:gapWidth val="80"/>
        <c:overlap val="100"/>
        <c:axId val="1235739568"/>
        <c:axId val="1235744384"/>
      </c:barChart>
      <c:catAx>
        <c:axId val="123573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744384"/>
        <c:crosses val="autoZero"/>
        <c:auto val="1"/>
        <c:lblAlgn val="ctr"/>
        <c:lblOffset val="100"/>
        <c:noMultiLvlLbl val="0"/>
      </c:catAx>
      <c:valAx>
        <c:axId val="1235744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73956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9.89094488188976E-2"/>
          <c:y val="0.157407518030899"/>
          <c:w val="0.89136832895887996"/>
          <c:h val="0.56280839895013102"/>
        </c:manualLayout>
      </c:layout>
      <c:barChart>
        <c:barDir val="col"/>
        <c:grouping val="clustered"/>
        <c:varyColors val="0"/>
        <c:ser>
          <c:idx val="0"/>
          <c:order val="0"/>
          <c:tx>
            <c:strRef>
              <c:f>Browser!$C$79</c:f>
              <c:strCache>
                <c:ptCount val="1"/>
                <c:pt idx="0">
                  <c:v>CPU-Only</c:v>
                </c:pt>
              </c:strCache>
            </c:strRef>
          </c:tx>
          <c:spPr>
            <a:pattFill prst="wdDnDiag">
              <a:fgClr>
                <a:schemeClr val="tx2">
                  <a:lumMod val="40000"/>
                  <a:lumOff val="60000"/>
                </a:schemeClr>
              </a:fgClr>
              <a:bgClr>
                <a:schemeClr val="tx1"/>
              </a:bgClr>
            </a:pattFill>
            <a:ln>
              <a:solidFill>
                <a:schemeClr val="tx1"/>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Browser!$C$80:$C$88</c:f>
              <c:numCache>
                <c:formatCode>General</c:formatCode>
                <c:ptCount val="9"/>
                <c:pt idx="0">
                  <c:v>1</c:v>
                </c:pt>
                <c:pt idx="1">
                  <c:v>1</c:v>
                </c:pt>
                <c:pt idx="2">
                  <c:v>1</c:v>
                </c:pt>
                <c:pt idx="3">
                  <c:v>1</c:v>
                </c:pt>
                <c:pt idx="4">
                  <c:v>1</c:v>
                </c:pt>
                <c:pt idx="5">
                  <c:v>1</c:v>
                </c:pt>
                <c:pt idx="6">
                  <c:v>1</c:v>
                </c:pt>
                <c:pt idx="7">
                  <c:v>1</c:v>
                </c:pt>
                <c:pt idx="8">
                  <c:v>1</c:v>
                </c:pt>
              </c:numCache>
            </c:numRef>
          </c:val>
          <c:extLst>
            <c:ext xmlns:c16="http://schemas.microsoft.com/office/drawing/2014/chart" uri="{C3380CC4-5D6E-409C-BE32-E72D297353CC}">
              <c16:uniqueId val="{00000000-ABE2-41F6-8046-EDE793FCF2A6}"/>
            </c:ext>
          </c:extLst>
        </c:ser>
        <c:ser>
          <c:idx val="1"/>
          <c:order val="1"/>
          <c:tx>
            <c:strRef>
              <c:f>Browser!$D$79</c:f>
              <c:strCache>
                <c:ptCount val="1"/>
                <c:pt idx="0">
                  <c:v>PIM-Core</c:v>
                </c:pt>
              </c:strCache>
            </c:strRef>
          </c:tx>
          <c:spPr>
            <a:solidFill>
              <a:srgbClr val="4A8861"/>
            </a:solidFill>
            <a:ln>
              <a:solidFill>
                <a:srgbClr val="000000"/>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Browser!$D$80:$D$88</c:f>
              <c:numCache>
                <c:formatCode>General</c:formatCode>
                <c:ptCount val="9"/>
                <c:pt idx="0">
                  <c:v>0.41637715800000002</c:v>
                </c:pt>
                <c:pt idx="1">
                  <c:v>0.531000429</c:v>
                </c:pt>
                <c:pt idx="2">
                  <c:v>0.59396378400000005</c:v>
                </c:pt>
                <c:pt idx="3">
                  <c:v>0.40527101500000001</c:v>
                </c:pt>
                <c:pt idx="4">
                  <c:v>0.50870371400000003</c:v>
                </c:pt>
                <c:pt idx="5">
                  <c:v>0.50461625300000001</c:v>
                </c:pt>
                <c:pt idx="6">
                  <c:v>0.50061163066835501</c:v>
                </c:pt>
                <c:pt idx="7">
                  <c:v>0.49893281561268099</c:v>
                </c:pt>
                <c:pt idx="8">
                  <c:v>0.59594186319049902</c:v>
                </c:pt>
              </c:numCache>
            </c:numRef>
          </c:val>
          <c:extLst>
            <c:ext xmlns:c16="http://schemas.microsoft.com/office/drawing/2014/chart" uri="{C3380CC4-5D6E-409C-BE32-E72D297353CC}">
              <c16:uniqueId val="{00000001-ABE2-41F6-8046-EDE793FCF2A6}"/>
            </c:ext>
          </c:extLst>
        </c:ser>
        <c:ser>
          <c:idx val="2"/>
          <c:order val="2"/>
          <c:tx>
            <c:strRef>
              <c:f>Browser!$E$79</c:f>
              <c:strCache>
                <c:ptCount val="1"/>
                <c:pt idx="0">
                  <c:v>PIM-Acc</c:v>
                </c:pt>
              </c:strCache>
            </c:strRef>
          </c:tx>
          <c:spPr>
            <a:solidFill>
              <a:schemeClr val="accent1">
                <a:lumMod val="60000"/>
                <a:lumOff val="40000"/>
              </a:schemeClr>
            </a:solidFill>
            <a:ln>
              <a:solidFill>
                <a:srgbClr val="000000"/>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Browser!$E$80:$E$88</c:f>
              <c:numCache>
                <c:formatCode>General</c:formatCode>
                <c:ptCount val="9"/>
                <c:pt idx="0">
                  <c:v>0.36127458499999998</c:v>
                </c:pt>
                <c:pt idx="1">
                  <c:v>0.42334838200000002</c:v>
                </c:pt>
                <c:pt idx="2">
                  <c:v>0.47293959899999999</c:v>
                </c:pt>
                <c:pt idx="3">
                  <c:v>0.29851487900000001</c:v>
                </c:pt>
                <c:pt idx="4">
                  <c:v>0.47245494599999999</c:v>
                </c:pt>
                <c:pt idx="5">
                  <c:v>0.42913338499999998</c:v>
                </c:pt>
                <c:pt idx="6">
                  <c:v>0.34481412367965097</c:v>
                </c:pt>
                <c:pt idx="7">
                  <c:v>0.26459175069815999</c:v>
                </c:pt>
                <c:pt idx="8">
                  <c:v>0.39249674136108298</c:v>
                </c:pt>
              </c:numCache>
            </c:numRef>
          </c:val>
          <c:extLst>
            <c:ext xmlns:c16="http://schemas.microsoft.com/office/drawing/2014/chart" uri="{C3380CC4-5D6E-409C-BE32-E72D297353CC}">
              <c16:uniqueId val="{00000002-ABE2-41F6-8046-EDE793FCF2A6}"/>
            </c:ext>
          </c:extLst>
        </c:ser>
        <c:dLbls>
          <c:showLegendKey val="0"/>
          <c:showVal val="0"/>
          <c:showCatName val="0"/>
          <c:showSerName val="0"/>
          <c:showPercent val="0"/>
          <c:showBubbleSize val="0"/>
        </c:dLbls>
        <c:gapWidth val="150"/>
        <c:axId val="-2072377240"/>
        <c:axId val="-2077900536"/>
      </c:barChart>
      <c:catAx>
        <c:axId val="-2072377240"/>
        <c:scaling>
          <c:orientation val="minMax"/>
        </c:scaling>
        <c:delete val="0"/>
        <c:axPos val="b"/>
        <c:numFmt formatCode="General" sourceLinked="1"/>
        <c:majorTickMark val="out"/>
        <c:minorTickMark val="none"/>
        <c:tickLblPos val="nextTo"/>
        <c:txPr>
          <a:bodyPr/>
          <a:lstStyle/>
          <a:p>
            <a:pPr>
              <a:defRPr lang="en-US" sz="1350" b="0"/>
            </a:pPr>
            <a:endParaRPr lang="en-US"/>
          </a:p>
        </c:txPr>
        <c:crossAx val="-2077900536"/>
        <c:crosses val="autoZero"/>
        <c:auto val="1"/>
        <c:lblAlgn val="ctr"/>
        <c:lblOffset val="100"/>
        <c:noMultiLvlLbl val="0"/>
      </c:catAx>
      <c:valAx>
        <c:axId val="-2077900536"/>
        <c:scaling>
          <c:orientation val="minMax"/>
          <c:max val="1"/>
        </c:scaling>
        <c:delete val="0"/>
        <c:axPos val="l"/>
        <c:majorGridlines>
          <c:spPr>
            <a:ln>
              <a:prstDash val="dash"/>
            </a:ln>
          </c:spPr>
        </c:majorGridlines>
        <c:title>
          <c:tx>
            <c:rich>
              <a:bodyPr rot="-5400000" vert="horz"/>
              <a:lstStyle/>
              <a:p>
                <a:pPr>
                  <a:defRPr sz="2000"/>
                </a:pPr>
                <a:r>
                  <a:rPr lang="en-US" sz="2000"/>
                  <a:t>Normalized Energy</a:t>
                </a:r>
              </a:p>
            </c:rich>
          </c:tx>
          <c:layout>
            <c:manualLayout>
              <c:xMode val="edge"/>
              <c:yMode val="edge"/>
              <c:x val="9.0979877515310597E-3"/>
              <c:y val="0.165996075412493"/>
            </c:manualLayout>
          </c:layout>
          <c:overlay val="0"/>
        </c:title>
        <c:numFmt formatCode="General" sourceLinked="1"/>
        <c:majorTickMark val="out"/>
        <c:minorTickMark val="none"/>
        <c:tickLblPos val="nextTo"/>
        <c:txPr>
          <a:bodyPr/>
          <a:lstStyle/>
          <a:p>
            <a:pPr>
              <a:defRPr sz="1600" b="0"/>
            </a:pPr>
            <a:endParaRPr lang="en-US"/>
          </a:p>
        </c:txPr>
        <c:crossAx val="-2072377240"/>
        <c:crosses val="autoZero"/>
        <c:crossBetween val="between"/>
        <c:majorUnit val="0.2"/>
      </c:valAx>
      <c:spPr>
        <a:ln w="19050" cmpd="sng">
          <a:solidFill>
            <a:schemeClr val="tx1"/>
          </a:solidFill>
        </a:ln>
      </c:spPr>
    </c:plotArea>
    <c:legend>
      <c:legendPos val="r"/>
      <c:layout>
        <c:manualLayout>
          <c:xMode val="edge"/>
          <c:yMode val="edge"/>
          <c:x val="0.18173490813648299"/>
          <c:y val="4.2457713619130904E-3"/>
          <c:w val="0.61249945319335097"/>
          <c:h val="0.15850029163021301"/>
        </c:manualLayout>
      </c:layout>
      <c:overlay val="0"/>
      <c:txPr>
        <a:bodyPr/>
        <a:lstStyle/>
        <a:p>
          <a:pPr>
            <a:defRPr sz="2400"/>
          </a:pPr>
          <a:endParaRPr lang="en-US"/>
        </a:p>
      </c:txPr>
    </c:legend>
    <c:plotVisOnly val="1"/>
    <c:dispBlanksAs val="gap"/>
    <c:showDLblsOverMax val="0"/>
  </c:chart>
  <c:spPr>
    <a:ln w="28575" cmpd="sng">
      <a:noFill/>
    </a:ln>
  </c:spPr>
  <c:txPr>
    <a:bodyPr/>
    <a:lstStyle/>
    <a:p>
      <a:pPr>
        <a:defRPr sz="1200" b="1"/>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2807438436081205E-2"/>
          <c:y val="0.15926448849066299"/>
          <c:w val="0.90268141876943397"/>
          <c:h val="0.576615983346909"/>
        </c:manualLayout>
      </c:layout>
      <c:barChart>
        <c:barDir val="col"/>
        <c:grouping val="clustered"/>
        <c:varyColors val="0"/>
        <c:ser>
          <c:idx val="14"/>
          <c:order val="0"/>
          <c:tx>
            <c:strRef>
              <c:f>Browser!$F$40</c:f>
              <c:strCache>
                <c:ptCount val="1"/>
                <c:pt idx="0">
                  <c:v>CPU-Only</c:v>
                </c:pt>
              </c:strCache>
            </c:strRef>
          </c:tx>
          <c:spPr>
            <a:pattFill prst="wdDnDiag">
              <a:fgClr>
                <a:schemeClr val="accent5">
                  <a:lumMod val="40000"/>
                  <a:lumOff val="60000"/>
                </a:schemeClr>
              </a:fgClr>
              <a:bgClr>
                <a:schemeClr val="tx1"/>
              </a:bgClr>
            </a:patt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Browser!$G$40:$N$40</c:f>
              <c:numCache>
                <c:formatCode>General</c:formatCode>
                <c:ptCount val="8"/>
                <c:pt idx="0">
                  <c:v>1</c:v>
                </c:pt>
                <c:pt idx="1">
                  <c:v>1</c:v>
                </c:pt>
                <c:pt idx="2">
                  <c:v>1</c:v>
                </c:pt>
                <c:pt idx="3">
                  <c:v>1</c:v>
                </c:pt>
                <c:pt idx="4">
                  <c:v>1</c:v>
                </c:pt>
                <c:pt idx="5">
                  <c:v>1</c:v>
                </c:pt>
                <c:pt idx="6">
                  <c:v>1</c:v>
                </c:pt>
                <c:pt idx="7">
                  <c:v>1</c:v>
                </c:pt>
              </c:numCache>
            </c:numRef>
          </c:val>
          <c:extLst>
            <c:ext xmlns:c16="http://schemas.microsoft.com/office/drawing/2014/chart" uri="{C3380CC4-5D6E-409C-BE32-E72D297353CC}">
              <c16:uniqueId val="{00000000-8B57-4CCF-8AA2-1F832DB160CC}"/>
            </c:ext>
          </c:extLst>
        </c:ser>
        <c:ser>
          <c:idx val="0"/>
          <c:order val="1"/>
          <c:tx>
            <c:strRef>
              <c:f>Browser!$F$41</c:f>
              <c:strCache>
                <c:ptCount val="1"/>
                <c:pt idx="0">
                  <c:v>PIM-Core</c:v>
                </c:pt>
              </c:strCache>
            </c:strRef>
          </c:tx>
          <c:spPr>
            <a:solidFill>
              <a:srgbClr val="4A8861"/>
            </a:solid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Browser!$G$41:$N$41</c:f>
              <c:numCache>
                <c:formatCode>General</c:formatCode>
                <c:ptCount val="8"/>
                <c:pt idx="0">
                  <c:v>0.43478260899999999</c:v>
                </c:pt>
                <c:pt idx="1">
                  <c:v>0.64516129</c:v>
                </c:pt>
                <c:pt idx="2">
                  <c:v>0.76335877900000004</c:v>
                </c:pt>
                <c:pt idx="3">
                  <c:v>0.76923076899999998</c:v>
                </c:pt>
                <c:pt idx="4">
                  <c:v>0.72463768115941996</c:v>
                </c:pt>
                <c:pt idx="5">
                  <c:v>0.8</c:v>
                </c:pt>
                <c:pt idx="6">
                  <c:v>0.84745762711864403</c:v>
                </c:pt>
                <c:pt idx="7">
                  <c:v>0.63694267515923597</c:v>
                </c:pt>
              </c:numCache>
            </c:numRef>
          </c:val>
          <c:extLst>
            <c:ext xmlns:c16="http://schemas.microsoft.com/office/drawing/2014/chart" uri="{C3380CC4-5D6E-409C-BE32-E72D297353CC}">
              <c16:uniqueId val="{00000001-8B57-4CCF-8AA2-1F832DB160CC}"/>
            </c:ext>
          </c:extLst>
        </c:ser>
        <c:ser>
          <c:idx val="1"/>
          <c:order val="2"/>
          <c:tx>
            <c:strRef>
              <c:f>Browser!$F$42</c:f>
              <c:strCache>
                <c:ptCount val="1"/>
                <c:pt idx="0">
                  <c:v>PIM-Acc</c:v>
                </c:pt>
              </c:strCache>
            </c:strRef>
          </c:tx>
          <c:spPr>
            <a:solidFill>
              <a:srgbClr val="FDC600">
                <a:lumMod val="60000"/>
                <a:lumOff val="40000"/>
              </a:srgbClr>
            </a:solid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Browser!$G$42:$N$42</c:f>
              <c:numCache>
                <c:formatCode>General</c:formatCode>
                <c:ptCount val="8"/>
                <c:pt idx="0">
                  <c:v>0.4</c:v>
                </c:pt>
                <c:pt idx="1">
                  <c:v>0.57803468199999997</c:v>
                </c:pt>
                <c:pt idx="2">
                  <c:v>0.47619047599999997</c:v>
                </c:pt>
                <c:pt idx="3">
                  <c:v>0.5</c:v>
                </c:pt>
                <c:pt idx="4">
                  <c:v>0.581395348837209</c:v>
                </c:pt>
                <c:pt idx="5">
                  <c:v>0.70422535211267601</c:v>
                </c:pt>
                <c:pt idx="6">
                  <c:v>0.476190476190476</c:v>
                </c:pt>
                <c:pt idx="7">
                  <c:v>0.50505050505050497</c:v>
                </c:pt>
              </c:numCache>
            </c:numRef>
          </c:val>
          <c:extLst>
            <c:ext xmlns:c16="http://schemas.microsoft.com/office/drawing/2014/chart" uri="{C3380CC4-5D6E-409C-BE32-E72D297353CC}">
              <c16:uniqueId val="{00000002-8B57-4CCF-8AA2-1F832DB160CC}"/>
            </c:ext>
          </c:extLst>
        </c:ser>
        <c:dLbls>
          <c:showLegendKey val="0"/>
          <c:showVal val="0"/>
          <c:showCatName val="0"/>
          <c:showSerName val="0"/>
          <c:showPercent val="0"/>
          <c:showBubbleSize val="0"/>
        </c:dLbls>
        <c:gapWidth val="75"/>
        <c:overlap val="-25"/>
        <c:axId val="-2070333720"/>
        <c:axId val="-2070330520"/>
      </c:barChart>
      <c:catAx>
        <c:axId val="-2070333720"/>
        <c:scaling>
          <c:orientation val="minMax"/>
        </c:scaling>
        <c:delete val="0"/>
        <c:axPos val="b"/>
        <c:numFmt formatCode="General" sourceLinked="0"/>
        <c:majorTickMark val="out"/>
        <c:minorTickMark val="none"/>
        <c:tickLblPos val="nextTo"/>
        <c:spPr>
          <a:ln w="3175">
            <a:solidFill>
              <a:srgbClr val="000000"/>
            </a:solidFill>
            <a:prstDash val="solid"/>
          </a:ln>
        </c:spPr>
        <c:txPr>
          <a:bodyPr rot="0" vert="horz"/>
          <a:lstStyle/>
          <a:p>
            <a:pPr>
              <a:defRPr sz="1500" b="0" spc="0" baseline="0"/>
            </a:pPr>
            <a:endParaRPr lang="en-US"/>
          </a:p>
        </c:txPr>
        <c:crossAx val="-2070330520"/>
        <c:crosses val="autoZero"/>
        <c:auto val="1"/>
        <c:lblAlgn val="ctr"/>
        <c:lblOffset val="100"/>
        <c:noMultiLvlLbl val="0"/>
      </c:catAx>
      <c:valAx>
        <c:axId val="-2070330520"/>
        <c:scaling>
          <c:orientation val="minMax"/>
          <c:max val="1"/>
        </c:scaling>
        <c:delete val="0"/>
        <c:axPos val="l"/>
        <c:majorGridlines>
          <c:spPr>
            <a:ln w="3175">
              <a:solidFill>
                <a:srgbClr val="C0C0C0"/>
              </a:solidFill>
              <a:prstDash val="lgDash"/>
            </a:ln>
          </c:spPr>
        </c:majorGridlines>
        <c:title>
          <c:tx>
            <c:rich>
              <a:bodyPr rot="-5400000" vert="horz"/>
              <a:lstStyle/>
              <a:p>
                <a:pPr>
                  <a:defRPr sz="2000"/>
                </a:pPr>
                <a:r>
                  <a:rPr lang="en-US" sz="2000" dirty="0"/>
                  <a:t>Normalized Runtime</a:t>
                </a:r>
              </a:p>
            </c:rich>
          </c:tx>
          <c:layout>
            <c:manualLayout>
              <c:xMode val="edge"/>
              <c:yMode val="edge"/>
              <c:x val="2.8248777946751698E-3"/>
              <c:y val="0.20151246719160101"/>
            </c:manualLayout>
          </c:layout>
          <c:overlay val="0"/>
          <c:spPr>
            <a:noFill/>
            <a:ln w="25400">
              <a:noFill/>
            </a:ln>
          </c:spPr>
        </c:title>
        <c:numFmt formatCode="#,##0.0" sourceLinked="0"/>
        <c:majorTickMark val="out"/>
        <c:minorTickMark val="none"/>
        <c:tickLblPos val="nextTo"/>
        <c:spPr>
          <a:ln w="3175">
            <a:solidFill>
              <a:srgbClr val="000000"/>
            </a:solidFill>
            <a:prstDash val="solid"/>
          </a:ln>
        </c:spPr>
        <c:txPr>
          <a:bodyPr/>
          <a:lstStyle/>
          <a:p>
            <a:pPr>
              <a:defRPr sz="1600" b="0">
                <a:latin typeface="+mn-lt"/>
              </a:defRPr>
            </a:pPr>
            <a:endParaRPr lang="en-US"/>
          </a:p>
        </c:txPr>
        <c:crossAx val="-2070333720"/>
        <c:crosses val="autoZero"/>
        <c:crossBetween val="between"/>
        <c:majorUnit val="0.2"/>
      </c:valAx>
      <c:spPr>
        <a:solidFill>
          <a:srgbClr val="FFFFFF"/>
        </a:solidFill>
        <a:ln w="12700">
          <a:solidFill>
            <a:srgbClr val="000000"/>
          </a:solidFill>
          <a:prstDash val="solid"/>
        </a:ln>
      </c:spPr>
    </c:plotArea>
    <c:legend>
      <c:legendPos val="r"/>
      <c:legendEntry>
        <c:idx val="2"/>
        <c:txPr>
          <a:bodyPr/>
          <a:lstStyle/>
          <a:p>
            <a:pPr>
              <a:defRPr sz="2400" b="1" i="0" u="none" strike="noStrike" baseline="0">
                <a:solidFill>
                  <a:srgbClr val="000000"/>
                </a:solidFill>
                <a:latin typeface="+mn-lt"/>
                <a:ea typeface="Calibri"/>
                <a:cs typeface="Calibri"/>
              </a:defRPr>
            </a:pPr>
            <a:endParaRPr lang="en-US"/>
          </a:p>
        </c:txPr>
      </c:legendEntry>
      <c:layout>
        <c:manualLayout>
          <c:xMode val="edge"/>
          <c:yMode val="edge"/>
          <c:x val="0.30491803278688501"/>
          <c:y val="1.51515151515151E-2"/>
          <c:w val="0.50163934426229495"/>
          <c:h val="0.11111111111111099"/>
        </c:manualLayout>
      </c:layout>
      <c:overlay val="0"/>
      <c:spPr>
        <a:noFill/>
        <a:ln w="25400">
          <a:noFill/>
        </a:ln>
      </c:spPr>
      <c:txPr>
        <a:bodyPr/>
        <a:lstStyle/>
        <a:p>
          <a:pPr>
            <a:defRPr sz="2400" b="1" i="0" u="none" strike="noStrike" baseline="0">
              <a:solidFill>
                <a:srgbClr val="000000"/>
              </a:solidFill>
              <a:latin typeface="+mn-lt"/>
              <a:ea typeface="Calibri"/>
              <a:cs typeface="Calibri"/>
            </a:defRPr>
          </a:pPr>
          <a:endParaRPr lang="en-US"/>
        </a:p>
      </c:txPr>
    </c:legend>
    <c:plotVisOnly val="1"/>
    <c:dispBlanksAs val="gap"/>
    <c:showDLblsOverMax val="0"/>
  </c:chart>
  <c:spPr>
    <a:noFill/>
    <a:ln w="6350">
      <a:noFill/>
    </a:ln>
  </c:spPr>
  <c:txPr>
    <a:bodyPr/>
    <a:lstStyle/>
    <a:p>
      <a:pPr>
        <a:defRPr sz="1200" b="1">
          <a:solidFill>
            <a:srgbClr val="000000"/>
          </a:solidFill>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image" Target="../media/image23.emf"/></Relationships>
</file>

<file path=ppt/drawings/drawing1.xml><?xml version="1.0" encoding="utf-8"?>
<c:userShapes xmlns:c="http://schemas.openxmlformats.org/drawingml/2006/chart">
  <cdr:relSizeAnchor xmlns:cdr="http://schemas.openxmlformats.org/drawingml/2006/chartDrawing">
    <cdr:from>
      <cdr:x>0.36036</cdr:x>
      <cdr:y>0.125</cdr:y>
    </cdr:from>
    <cdr:to>
      <cdr:x>0.54054</cdr:x>
      <cdr:y>0.18631</cdr:y>
    </cdr:to>
    <cdr:sp macro="" textlink="">
      <cdr:nvSpPr>
        <cdr:cNvPr id="3" name="TextBox 54"/>
        <cdr:cNvSpPr txBox="1"/>
      </cdr:nvSpPr>
      <cdr:spPr>
        <a:xfrm xmlns:a="http://schemas.openxmlformats.org/drawingml/2006/main">
          <a:off x="3048000" y="533399"/>
          <a:ext cx="1524000" cy="261610"/>
        </a:xfrm>
        <a:prstGeom xmlns:a="http://schemas.openxmlformats.org/drawingml/2006/main" prst="rect">
          <a:avLst/>
        </a:prstGeom>
        <a:solidFill xmlns:a="http://schemas.openxmlformats.org/drawingml/2006/main">
          <a:schemeClr val="bg1"/>
        </a:solidFill>
      </cdr:spPr>
      <cdr:txBody>
        <a:bodyPr xmlns:a="http://schemas.openxmlformats.org/drawingml/2006/main" wrap="square" r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b="1" i="1" dirty="0">
            <a:ln>
              <a:noFill/>
            </a:ln>
            <a:solidFill>
              <a:srgbClr val="0000FF"/>
            </a:solidFill>
            <a:latin typeface="+mj-lt"/>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11/25/19</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11/25/19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54025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87027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Throughout our analysis, we make</a:t>
            </a:r>
            <a:r>
              <a:rPr lang="en-US" baseline="0" dirty="0"/>
              <a:t> a key observation </a:t>
            </a:r>
            <a:r>
              <a:rPr lang="en-US" dirty="0"/>
              <a:t>that</a:t>
            </a:r>
            <a:r>
              <a:rPr lang="en-US" baseline="0" dirty="0"/>
              <a:t> out of all sources of energy consumption, data movement is a major contributor to the total system energy. We find that across all of the workloads</a:t>
            </a:r>
            <a:r>
              <a:rPr lang="en-US" dirty="0"/>
              <a:t>,</a:t>
            </a:r>
            <a:r>
              <a:rPr lang="en-US" baseline="0" dirty="0"/>
              <a:t> on average around 62.7% of total system energy is spent on data movement.</a:t>
            </a:r>
          </a:p>
          <a:p>
            <a:endParaRPr lang="en-US" baseline="0" dirty="0"/>
          </a:p>
          <a:p>
            <a:r>
              <a:rPr lang="en-US" baseline="0" dirty="0"/>
              <a:t>One way to reduce data movement cost is to move computation close to data, or </a:t>
            </a:r>
            <a:r>
              <a:rPr lang="mr-IN" baseline="0" dirty="0"/>
              <a:t>…</a:t>
            </a:r>
            <a:endParaRPr lang="en-US" baseline="0" dirty="0"/>
          </a:p>
          <a:p>
            <a:r>
              <a:rPr lang="en-US" baseline="0" dirty="0"/>
              <a:t>One potential solution to address this cost it do move computation close to data, or in other words, do </a:t>
            </a:r>
            <a:r>
              <a:rPr lang="en-US" baseline="0" dirty="0" err="1"/>
              <a:t>procesing</a:t>
            </a:r>
            <a:r>
              <a:rPr lang="en-US" baseline="0" dirty="0"/>
              <a:t> in memory. However, the challenge is that these devices.</a:t>
            </a:r>
          </a:p>
          <a:p>
            <a:endParaRPr lang="en-US" baseline="0" dirty="0"/>
          </a:p>
          <a:p>
            <a:endParaRPr lang="en-US" baseline="0" dirty="0"/>
          </a:p>
          <a:p>
            <a:r>
              <a:rPr lang="en-US" dirty="0"/>
              <a:t>One potential</a:t>
            </a:r>
            <a:r>
              <a:rPr lang="en-US" baseline="0" dirty="0"/>
              <a:t> solution to mitigate data movement cost and reduce total system energy is to execute data-movement heavy portions of application close to data, or in other words, do processing in memory. However, consumer devices are </a:t>
            </a:r>
            <a:r>
              <a:rPr lang="en-US" baseline="0" dirty="0" err="1"/>
              <a:t>extermely</a:t>
            </a:r>
            <a:r>
              <a:rPr lang="en-US" baseline="0" dirty="0"/>
              <a:t> limited in terms of area and power budget. So the question is can we move part of the data movement heavy portion given the limited area and energy budget. Our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7849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85000" lnSpcReduction="20000"/>
          </a:bodyPr>
          <a:lstStyle/>
          <a:p>
            <a:r>
              <a:rPr lang="en-US" sz="1200" kern="1200" dirty="0">
                <a:solidFill>
                  <a:schemeClr val="tx1"/>
                </a:solidFill>
                <a:latin typeface="+mn-lt"/>
                <a:ea typeface="+mn-ea"/>
                <a:cs typeface="+mn-cs"/>
              </a:rPr>
              <a:t>To figure</a:t>
            </a:r>
            <a:r>
              <a:rPr lang="en-US" sz="1200" kern="1200" baseline="0" dirty="0">
                <a:solidFill>
                  <a:schemeClr val="tx1"/>
                </a:solidFill>
                <a:latin typeface="+mn-lt"/>
                <a:ea typeface="+mn-ea"/>
                <a:cs typeface="+mn-cs"/>
              </a:rPr>
              <a:t> out if we can use processing in memory, we dig deeper into our analysis and we make another key observation that majority of data movement often comes form simple functions and </a:t>
            </a:r>
            <a:r>
              <a:rPr lang="en-US" sz="1200" kern="1200" baseline="0" dirty="0" err="1">
                <a:solidFill>
                  <a:schemeClr val="tx1"/>
                </a:solidFill>
                <a:latin typeface="+mn-lt"/>
                <a:ea typeface="+mn-ea"/>
                <a:cs typeface="+mn-cs"/>
              </a:rPr>
              <a:t>pritmitives</a:t>
            </a:r>
            <a:r>
              <a:rPr lang="en-US" sz="1200" kern="1200" baseline="0" dirty="0">
                <a:solidFill>
                  <a:schemeClr val="tx1"/>
                </a:solidFill>
                <a:latin typeface="+mn-lt"/>
                <a:ea typeface="+mn-ea"/>
                <a:cs typeface="+mn-cs"/>
              </a:rPr>
              <a:t>. We find that these simple function can be implemented in memory as either a small embedded core, or group of small fixed function accelerators. Our result shows that offloading these function to PIM logic can significantly reduce data movement for each function and reduce energy on average around 55%  and improve </a:t>
            </a:r>
            <a:r>
              <a:rPr lang="en-US" sz="1200" kern="1200" baseline="0" dirty="0" err="1">
                <a:solidFill>
                  <a:schemeClr val="tx1"/>
                </a:solidFill>
                <a:latin typeface="+mn-lt"/>
                <a:ea typeface="+mn-ea"/>
                <a:cs typeface="+mn-cs"/>
              </a:rPr>
              <a:t>perforamcne</a:t>
            </a:r>
            <a:r>
              <a:rPr lang="en-US" sz="1200" kern="1200" baseline="0" dirty="0">
                <a:solidFill>
                  <a:schemeClr val="tx1"/>
                </a:solidFill>
                <a:latin typeface="+mn-lt"/>
                <a:ea typeface="+mn-ea"/>
                <a:cs typeface="+mn-cs"/>
              </a:rPr>
              <a:t> around 54%. </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 our PIM core can reduce significant portion of data movement, reduce </a:t>
            </a:r>
            <a:r>
              <a:rPr lang="en-US" sz="1200" kern="1200" baseline="0" dirty="0" err="1">
                <a:solidFill>
                  <a:schemeClr val="tx1"/>
                </a:solidFill>
                <a:latin typeface="+mn-lt"/>
                <a:ea typeface="+mn-ea"/>
                <a:cs typeface="+mn-cs"/>
              </a:rPr>
              <a:t>enregy</a:t>
            </a:r>
            <a:r>
              <a:rPr lang="en-US" sz="1200" kern="1200" baseline="0" dirty="0">
                <a:solidFill>
                  <a:schemeClr val="tx1"/>
                </a:solidFill>
                <a:latin typeface="+mn-lt"/>
                <a:ea typeface="+mn-ea"/>
                <a:cs typeface="+mn-cs"/>
              </a:rPr>
              <a:t> by 49.1% for each function and improve performance up to 2.2X. While using group of fixed function accelerator reduce energy by 55.4% and improve performance by up to 2.5X. </a:t>
            </a:r>
          </a:p>
          <a:p>
            <a:endParaRPr lang="en-US" sz="1200" kern="1200" baseline="0" dirty="0">
              <a:solidFill>
                <a:schemeClr val="tx1"/>
              </a:solidFill>
              <a:latin typeface="+mn-lt"/>
              <a:ea typeface="+mn-ea"/>
              <a:cs typeface="+mn-cs"/>
            </a:endParaRPr>
          </a:p>
          <a:p>
            <a:pPr lvl="1">
              <a:spcBef>
                <a:spcPts val="600"/>
              </a:spcBef>
            </a:pPr>
            <a:r>
              <a:rPr lang="en-US" sz="1200" kern="1200" baseline="0" dirty="0">
                <a:solidFill>
                  <a:schemeClr val="tx1"/>
                </a:solidFill>
                <a:latin typeface="+mn-lt"/>
                <a:ea typeface="+mn-ea"/>
                <a:cs typeface="+mn-cs"/>
              </a:rPr>
              <a:t>Or use </a:t>
            </a:r>
            <a:r>
              <a:rPr lang="en-US" sz="1200" kern="1200" baseline="0" dirty="0" err="1">
                <a:solidFill>
                  <a:schemeClr val="tx1"/>
                </a:solidFill>
                <a:latin typeface="+mn-lt"/>
                <a:ea typeface="+mn-ea"/>
                <a:cs typeface="+mn-cs"/>
              </a:rPr>
              <a:t>Saugata’s</a:t>
            </a:r>
            <a:r>
              <a:rPr lang="en-US" sz="1200" kern="1200" baseline="0" dirty="0">
                <a:solidFill>
                  <a:schemeClr val="tx1"/>
                </a:solidFill>
                <a:latin typeface="+mn-lt"/>
                <a:ea typeface="+mn-ea"/>
                <a:cs typeface="+mn-cs"/>
              </a:rPr>
              <a:t> approach : </a:t>
            </a:r>
            <a:r>
              <a:rPr lang="en-US" sz="2100" b="0" dirty="0">
                <a:solidFill>
                  <a:srgbClr val="00B050"/>
                </a:solidFill>
              </a:rPr>
              <a:t>Reduces </a:t>
            </a:r>
            <a:r>
              <a:rPr lang="en-US" sz="2100" dirty="0">
                <a:solidFill>
                  <a:srgbClr val="00B050"/>
                </a:solidFill>
              </a:rPr>
              <a:t>total system energy </a:t>
            </a:r>
            <a:r>
              <a:rPr lang="en-US" sz="2100" b="0" dirty="0">
                <a:solidFill>
                  <a:srgbClr val="00B050"/>
                </a:solidFill>
              </a:rPr>
              <a:t>by an average of </a:t>
            </a:r>
            <a:r>
              <a:rPr lang="en-US" sz="2100" dirty="0">
                <a:solidFill>
                  <a:srgbClr val="00B050"/>
                </a:solidFill>
              </a:rPr>
              <a:t>55.4%</a:t>
            </a:r>
          </a:p>
          <a:p>
            <a:pPr lvl="1">
              <a:spcBef>
                <a:spcPts val="300"/>
              </a:spcBef>
            </a:pPr>
            <a:r>
              <a:rPr lang="en-US" sz="2100" b="0" dirty="0">
                <a:solidFill>
                  <a:srgbClr val="00B050"/>
                </a:solidFill>
              </a:rPr>
              <a:t>Reduces </a:t>
            </a:r>
            <a:r>
              <a:rPr lang="en-US" sz="2100" dirty="0">
                <a:solidFill>
                  <a:srgbClr val="00B050"/>
                </a:solidFill>
              </a:rPr>
              <a:t>execution time</a:t>
            </a:r>
            <a:r>
              <a:rPr lang="en-US" sz="2100" b="0" dirty="0">
                <a:solidFill>
                  <a:srgbClr val="00B050"/>
                </a:solidFill>
              </a:rPr>
              <a:t> by an average of </a:t>
            </a:r>
            <a:r>
              <a:rPr lang="en-US" sz="2100" dirty="0">
                <a:solidFill>
                  <a:srgbClr val="00B050"/>
                </a:solidFill>
              </a:rPr>
              <a:t>54.2%</a:t>
            </a:r>
            <a:endParaRPr lang="en-US" sz="2400" dirty="0">
              <a:solidFill>
                <a:srgbClr val="00B050"/>
              </a:solidFill>
            </a:endParaRPr>
          </a:p>
          <a:p>
            <a:endParaRPr lang="en-US" sz="1200"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Our result show that both of them can significantly reduce the data movement for each function.</a:t>
            </a: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Feedback: talk about result more</a:t>
            </a:r>
          </a:p>
          <a:p>
            <a:r>
              <a:rPr lang="en-US" sz="1200" kern="1200" dirty="0">
                <a:solidFill>
                  <a:schemeClr val="tx1"/>
                </a:solidFill>
                <a:latin typeface="+mn-lt"/>
                <a:ea typeface="+mn-ea"/>
                <a:cs typeface="+mn-cs"/>
              </a:rPr>
              <a:t>Don’t talk about specific detail like </a:t>
            </a:r>
            <a:r>
              <a:rPr lang="en-US" sz="1200" kern="1200" dirty="0" err="1">
                <a:solidFill>
                  <a:schemeClr val="tx1"/>
                </a:solidFill>
                <a:latin typeface="+mn-lt"/>
                <a:ea typeface="+mn-ea"/>
                <a:cs typeface="+mn-cs"/>
              </a:rPr>
              <a:t>MemCopy</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MemSet</a:t>
            </a:r>
            <a:r>
              <a:rPr lang="en-US" sz="1200" kern="1200" dirty="0">
                <a:solidFill>
                  <a:schemeClr val="tx1"/>
                </a:solidFill>
                <a:latin typeface="+mn-lt"/>
                <a:ea typeface="+mn-ea"/>
                <a:cs typeface="+mn-cs"/>
              </a:rPr>
              <a:t> stuff like that</a:t>
            </a:r>
          </a:p>
          <a:p>
            <a:r>
              <a:rPr lang="en-US" sz="1200" kern="1200" dirty="0">
                <a:solidFill>
                  <a:schemeClr val="tx1"/>
                </a:solidFill>
                <a:latin typeface="+mn-lt"/>
                <a:ea typeface="+mn-ea"/>
                <a:cs typeface="+mn-cs"/>
              </a:rPr>
              <a:t>Main take away:</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data movement come from simple functions</a:t>
            </a:r>
            <a:r>
              <a:rPr lang="en-US" sz="1200" kern="1200" baseline="0" dirty="0">
                <a:solidFill>
                  <a:schemeClr val="tx1"/>
                </a:solidFill>
                <a:latin typeface="+mn-lt"/>
                <a:ea typeface="+mn-ea"/>
                <a:cs typeface="+mn-cs"/>
              </a:rPr>
              <a:t> that are simple enough to implement in PIM</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We find that these</a:t>
            </a:r>
            <a:r>
              <a:rPr lang="en-US" sz="1200" kern="1200" baseline="0" dirty="0">
                <a:solidFill>
                  <a:schemeClr val="tx1"/>
                </a:solidFill>
                <a:latin typeface="+mn-lt"/>
                <a:ea typeface="+mn-ea"/>
                <a:cs typeface="+mn-cs"/>
              </a:rPr>
              <a:t> functions and </a:t>
            </a:r>
            <a:r>
              <a:rPr lang="en-US" sz="1200" kern="1200" baseline="0" dirty="0" err="1">
                <a:solidFill>
                  <a:schemeClr val="tx1"/>
                </a:solidFill>
                <a:latin typeface="+mn-lt"/>
                <a:ea typeface="+mn-ea"/>
                <a:cs typeface="+mn-cs"/>
              </a:rPr>
              <a:t>primitves</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can be implemented as PIM logic using either (1) a small low-power general-purpose embedded core or (2) a group of small fixed-function accelerators (PIM accelerators).</a:t>
            </a:r>
            <a:r>
              <a:rPr lang="en-US" sz="1200" kern="1200" baseline="0" dirty="0">
                <a:solidFill>
                  <a:schemeClr val="tx1"/>
                </a:solidFill>
                <a:latin typeface="+mn-lt"/>
                <a:ea typeface="+mn-ea"/>
                <a:cs typeface="+mn-cs"/>
              </a:rPr>
              <a:t> Our Analysis shows that both are cost-feasible to use in consumer devices. We find that they eliminate a significant fraction of </a:t>
            </a:r>
            <a:r>
              <a:rPr lang="en-US" sz="1200" kern="1200" baseline="0" dirty="0" err="1">
                <a:solidFill>
                  <a:schemeClr val="tx1"/>
                </a:solidFill>
                <a:latin typeface="+mn-lt"/>
                <a:ea typeface="+mn-ea"/>
                <a:cs typeface="+mn-cs"/>
              </a:rPr>
              <a:t>dat</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amovement</a:t>
            </a:r>
            <a:r>
              <a:rPr lang="en-US" sz="1200" kern="1200" baseline="0" dirty="0">
                <a:solidFill>
                  <a:schemeClr val="tx1"/>
                </a:solidFill>
                <a:latin typeface="+mn-lt"/>
                <a:ea typeface="+mn-ea"/>
                <a:cs typeface="+mn-cs"/>
              </a:rPr>
              <a:t>, and reduce energy consumption for each of these operation on average by 49 and 55%.</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09574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make another </a:t>
            </a:r>
            <a:r>
              <a:rPr lang="en-US" dirty="0" err="1"/>
              <a:t>obsrevation</a:t>
            </a:r>
            <a:r>
              <a:rPr lang="en-US" dirty="0"/>
              <a:t> that using PIM accelerator provide</a:t>
            </a:r>
            <a:r>
              <a:rPr lang="en-US" baseline="0" dirty="0"/>
              <a:t> limited energy reduction over PIM core, for some of these workloads, such as texture tiling. This is </a:t>
            </a:r>
            <a:r>
              <a:rPr lang="en-US" baseline="0" dirty="0" err="1"/>
              <a:t>becase</a:t>
            </a:r>
            <a:r>
              <a:rPr lang="en-US" baseline="0" dirty="0"/>
              <a:t> these kernels are data intensive and have low </a:t>
            </a:r>
            <a:r>
              <a:rPr lang="en-US" baseline="0" dirty="0" err="1"/>
              <a:t>ocmputational</a:t>
            </a:r>
            <a:r>
              <a:rPr lang="en-US" baseline="0" dirty="0"/>
              <a:t> </a:t>
            </a:r>
            <a:r>
              <a:rPr lang="en-US" baseline="0" dirty="0" err="1"/>
              <a:t>compleity</a:t>
            </a:r>
            <a:r>
              <a:rPr lang="en-US" baseline="0" dirty="0"/>
              <a:t>, and as a result, using fixed function accelerator does not provide significant energy reduction over the PIM core.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98071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PIM-Core and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significantly outperform CPU-Only across all kernels, improving performance</a:t>
            </a:r>
            <a:r>
              <a:rPr lang="en-US" sz="1200" kern="1200" baseline="0" dirty="0">
                <a:solidFill>
                  <a:schemeClr val="tx1"/>
                </a:solidFill>
                <a:latin typeface="+mn-lt"/>
                <a:ea typeface="+mn-ea"/>
                <a:cs typeface="+mn-cs"/>
              </a:rPr>
              <a:t> by </a:t>
            </a:r>
            <a:r>
              <a:rPr lang="mr-IN" sz="1200" kern="1200" baseline="0" dirty="0">
                <a:solidFill>
                  <a:schemeClr val="tx1"/>
                </a:solidFill>
                <a:latin typeface="+mn-lt"/>
                <a:ea typeface="+mn-ea"/>
                <a:cs typeface="+mn-cs"/>
              </a:rPr>
              <a:t>…</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This </a:t>
            </a:r>
            <a:r>
              <a:rPr lang="en-US" sz="1200" kern="1200" dirty="0" err="1">
                <a:solidFill>
                  <a:schemeClr val="tx1"/>
                </a:solidFill>
                <a:latin typeface="+mn-lt"/>
                <a:ea typeface="+mn-ea"/>
                <a:cs typeface="+mn-cs"/>
              </a:rPr>
              <a:t>perfomance</a:t>
            </a:r>
            <a:r>
              <a:rPr lang="en-US" sz="1200" kern="1200" dirty="0">
                <a:solidFill>
                  <a:schemeClr val="tx1"/>
                </a:solidFill>
                <a:latin typeface="+mn-lt"/>
                <a:ea typeface="+mn-ea"/>
                <a:cs typeface="+mn-cs"/>
              </a:rPr>
              <a:t> benefit come from higher bandwidth and lower access latency of 3D-stacked memory, because all of these kernels are data intensive. </a:t>
            </a:r>
          </a:p>
          <a:p>
            <a:r>
              <a:rPr lang="en-US" sz="1200" kern="1200" dirty="0">
                <a:solidFill>
                  <a:schemeClr val="tx1"/>
                </a:solidFill>
                <a:latin typeface="+mn-lt"/>
                <a:ea typeface="+mn-ea"/>
                <a:cs typeface="+mn-cs"/>
              </a:rPr>
              <a:t>Performance improvement</a:t>
            </a:r>
            <a:r>
              <a:rPr lang="en-US" sz="1200" kern="1200" baseline="0" dirty="0">
                <a:solidFill>
                  <a:schemeClr val="tx1"/>
                </a:solidFill>
                <a:latin typeface="+mn-lt"/>
                <a:ea typeface="+mn-ea"/>
                <a:cs typeface="+mn-cs"/>
              </a:rPr>
              <a:t> of PIM-</a:t>
            </a:r>
            <a:r>
              <a:rPr lang="en-US" sz="1200" kern="1200" baseline="0" dirty="0" err="1">
                <a:solidFill>
                  <a:schemeClr val="tx1"/>
                </a:solidFill>
                <a:latin typeface="+mn-lt"/>
                <a:ea typeface="+mn-ea"/>
                <a:cs typeface="+mn-cs"/>
              </a:rPr>
              <a:t>acc</a:t>
            </a:r>
            <a:r>
              <a:rPr lang="en-US" sz="1200" kern="1200" baseline="0" dirty="0">
                <a:solidFill>
                  <a:schemeClr val="tx1"/>
                </a:solidFill>
                <a:latin typeface="+mn-lt"/>
                <a:ea typeface="+mn-ea"/>
                <a:cs typeface="+mn-cs"/>
              </a:rPr>
              <a:t> over PIM-core </a:t>
            </a:r>
            <a:r>
              <a:rPr lang="en-US" sz="1200" kern="1200" baseline="0" dirty="0" err="1">
                <a:solidFill>
                  <a:schemeClr val="tx1"/>
                </a:solidFill>
                <a:latin typeface="+mn-lt"/>
                <a:ea typeface="+mn-ea"/>
                <a:cs typeface="+mn-cs"/>
              </a:rPr>
              <a:t>differes</a:t>
            </a:r>
            <a:r>
              <a:rPr lang="en-US" sz="1200" kern="1200" baseline="0" dirty="0">
                <a:solidFill>
                  <a:schemeClr val="tx1"/>
                </a:solidFill>
                <a:latin typeface="+mn-lt"/>
                <a:ea typeface="+mn-ea"/>
                <a:cs typeface="+mn-cs"/>
              </a:rPr>
              <a:t> across different workloads. </a:t>
            </a:r>
            <a:r>
              <a:rPr lang="en-US" sz="1200" kern="1200" dirty="0">
                <a:solidFill>
                  <a:schemeClr val="tx1"/>
                </a:solidFill>
                <a:latin typeface="+mn-lt"/>
                <a:ea typeface="+mn-ea"/>
                <a:cs typeface="+mn-cs"/>
              </a:rPr>
              <a:t>In some cases</a:t>
            </a:r>
            <a:r>
              <a:rPr lang="en-US" sz="1200" kern="1200" baseline="0" dirty="0">
                <a:solidFill>
                  <a:schemeClr val="tx1"/>
                </a:solidFill>
                <a:latin typeface="+mn-lt"/>
                <a:ea typeface="+mn-ea"/>
                <a:cs typeface="+mn-cs"/>
              </a:rPr>
              <a:t> such as Texture Tiling, </a:t>
            </a:r>
            <a:r>
              <a:rPr lang="en-US" sz="1200" kern="1200" dirty="0">
                <a:solidFill>
                  <a:schemeClr val="tx1"/>
                </a:solidFill>
                <a:latin typeface="+mn-lt"/>
                <a:ea typeface="+mn-ea"/>
                <a:cs typeface="+mn-cs"/>
              </a:rPr>
              <a:t>the performance improvement of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over PIM-Core is limited by the low computational complexity of these two kernels. But</a:t>
            </a:r>
            <a:r>
              <a:rPr lang="en-US" sz="1200" kern="1200" baseline="0" dirty="0">
                <a:solidFill>
                  <a:schemeClr val="tx1"/>
                </a:solidFill>
                <a:latin typeface="+mn-lt"/>
                <a:ea typeface="+mn-ea"/>
                <a:cs typeface="+mn-cs"/>
              </a:rPr>
              <a:t> there are other cases, such as</a:t>
            </a:r>
            <a:r>
              <a:rPr lang="en-US" sz="1200" kern="1200" dirty="0">
                <a:solidFill>
                  <a:schemeClr val="tx1"/>
                </a:solidFill>
                <a:latin typeface="+mn-lt"/>
                <a:ea typeface="+mn-ea"/>
                <a:cs typeface="+mn-cs"/>
              </a:rPr>
              <a:t> compression that benefit significantly from using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over PIM-Core in terms of performance, because these kernels are more compute-intensive and less data-intensive compared to texture tiling and.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44250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base" latinLnBrk="0" hangingPunct="1">
              <a:lnSpc>
                <a:spcPct val="100000"/>
              </a:lnSpc>
              <a:spcBef>
                <a:spcPct val="0"/>
              </a:spcBef>
              <a:spcAft>
                <a:spcPct val="0"/>
              </a:spcAft>
              <a:buClrTx/>
              <a:buSzTx/>
              <a:buFontTx/>
              <a:buNone/>
              <a:tabLst/>
              <a:defRPr/>
            </a:pPr>
            <a:fld id="{01F22E10-F738-7441-B00D-D602C05DDFF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28538" rtl="0" eaLnBrk="1" fontAlgn="base" latinLnBrk="0" hangingPunct="1">
                <a:lnSpc>
                  <a:spcPct val="100000"/>
                </a:lnSpc>
                <a:spcBef>
                  <a:spcPct val="0"/>
                </a:spcBef>
                <a:spcAft>
                  <a:spcPct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
        <p:nvSpPr>
          <p:cNvPr id="136194"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36195" name="Rectangle 3"/>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7113939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r>
              <a:rPr lang="en-US" dirty="0"/>
              <a:t>As we have shown earlier, either across</a:t>
            </a:r>
            <a:r>
              <a:rPr lang="en-US" baseline="0" dirty="0"/>
              <a:t> or within </a:t>
            </a:r>
            <a:r>
              <a:rPr lang="en-US" dirty="0"/>
              <a:t>applications, our characterization can identify data that are vulnerable to memory errors and data that are tolerant to memory errors.</a:t>
            </a:r>
          </a:p>
          <a:p>
            <a:pPr marL="174708" indent="-174708">
              <a:buFontTx/>
              <a:buChar char="-"/>
            </a:pPr>
            <a:r>
              <a:rPr lang="en-US" dirty="0"/>
              <a:t>To exploit this observation, we would like to map these different data onto different memory modules according to their memory error tolerance.</a:t>
            </a:r>
          </a:p>
          <a:p>
            <a:pPr marL="174708" indent="-174708">
              <a:buFontTx/>
              <a:buChar char="-"/>
            </a:pPr>
            <a:r>
              <a:rPr lang="en-US" dirty="0"/>
              <a:t>As an example here, we map vulnerable data to reliable memory to improve reliability, and map tolerant data to low-cost less-reliable memory </a:t>
            </a:r>
            <a:r>
              <a:rPr lang="en-US" baseline="0" dirty="0"/>
              <a:t>to </a:t>
            </a:r>
            <a:r>
              <a:rPr lang="en-US" dirty="0"/>
              <a:t>exploit its tolerance and lower the cost. We call this mechanism heterogeneous-reliability memory, HRM.</a:t>
            </a:r>
          </a:p>
          <a:p>
            <a:pPr marL="174708" indent="-174708">
              <a:buFontTx/>
              <a:buChar char="-"/>
            </a:pPr>
            <a:r>
              <a:rPr lang="en-US" dirty="0"/>
              <a:t>Reliable</a:t>
            </a:r>
            <a:r>
              <a:rPr lang="en-US" baseline="0" dirty="0"/>
              <a:t> memory consists of … Low cost memory consists of …</a:t>
            </a:r>
            <a:endParaRPr lang="en-US" dirty="0"/>
          </a:p>
          <a:p>
            <a:pPr marL="174708" indent="-174708">
              <a:buFontTx/>
              <a:buChar char="-"/>
            </a:pPr>
            <a:r>
              <a:rPr lang="en-US" dirty="0"/>
              <a:t>As we will show later, HRM allows us to use weaker error protection in memory, and enables the use of less-tested memory chips to lower the cost of the memory system, while still achieving reasonable single-server reliability target.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D199FA-7989-4A25-927C-BEF5C8B584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24756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64ef98b623_2_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64ef98b623_2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contrast, using a DRAM chip partitioned into four voltage domains can use a many-to-four DNN to DRAM mapping, using four different voltage values with error rates indicated by the yellow, red, green, and blue lines</a:t>
            </a:r>
            <a:endParaRPr/>
          </a:p>
        </p:txBody>
      </p:sp>
    </p:spTree>
    <p:extLst>
      <p:ext uri="{BB962C8B-B14F-4D97-AF65-F5344CB8AC3E}">
        <p14:creationId xmlns:p14="http://schemas.microsoft.com/office/powerpoint/2010/main" val="10619994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base" latinLnBrk="0" hangingPunct="1">
              <a:lnSpc>
                <a:spcPct val="100000"/>
              </a:lnSpc>
              <a:spcBef>
                <a:spcPct val="0"/>
              </a:spcBef>
              <a:spcAft>
                <a:spcPct val="0"/>
              </a:spcAft>
              <a:buClrTx/>
              <a:buSzTx/>
              <a:buFontTx/>
              <a:buNone/>
              <a:tabLst/>
              <a:defRPr/>
            </a:pPr>
            <a:fld id="{01F22E10-F738-7441-B00D-D602C05DDFF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28538" rtl="0" eaLnBrk="1" fontAlgn="base" latinLnBrk="0" hangingPunct="1">
                <a:lnSpc>
                  <a:spcPct val="100000"/>
                </a:lnSpc>
                <a:spcBef>
                  <a:spcPct val="0"/>
                </a:spcBef>
                <a:spcAft>
                  <a:spcPct val="0"/>
                </a:spcAft>
                <a:buClrTx/>
                <a:buSzTx/>
                <a:buFontTx/>
                <a:buNone/>
                <a:tabLst/>
                <a:defRPr/>
              </a:pPr>
              <a:t>130</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
        <p:nvSpPr>
          <p:cNvPr id="136194"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36195" name="Rectangle 3"/>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9938205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Perhaps we have taken processor-centric system design a bit too far</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8684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95350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77600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129577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05802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77967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143359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To</a:t>
            </a:r>
            <a:r>
              <a:rPr lang="en-US" baseline="0" dirty="0"/>
              <a:t> understand the latency problem</a:t>
            </a:r>
            <a:r>
              <a:rPr lang="en-US" dirty="0"/>
              <a:t>,</a:t>
            </a:r>
            <a:r>
              <a:rPr lang="en-US" baseline="0" dirty="0"/>
              <a:t> we need to go into what defines latency.</a:t>
            </a:r>
          </a:p>
          <a:p>
            <a:endParaRPr lang="en-US" baseline="0" dirty="0"/>
          </a:p>
          <a:p>
            <a:r>
              <a:rPr lang="en-US" baseline="0" dirty="0"/>
              <a:t>DRAM latency is the total </a:t>
            </a:r>
            <a:r>
              <a:rPr lang="en-US" baseline="0" dirty="0" err="1"/>
              <a:t>amnt</a:t>
            </a:r>
            <a:r>
              <a:rPr lang="en-US" baseline="0" dirty="0"/>
              <a:t> of time that the underlying </a:t>
            </a:r>
            <a:r>
              <a:rPr lang="en-US" baseline="0" dirty="0" err="1"/>
              <a:t>hw</a:t>
            </a:r>
            <a:r>
              <a:rPr lang="en-US" baseline="0" dirty="0"/>
              <a:t> operations need &lt;&gt; to retrieve data.</a:t>
            </a:r>
          </a:p>
          <a:p>
            <a:r>
              <a:rPr lang="en-US" baseline="0" dirty="0"/>
              <a:t>The DRAM standards define a single fixed time for how long these ops should take in every DRAM chip.</a:t>
            </a:r>
          </a:p>
          <a:p>
            <a:r>
              <a:rPr lang="en-US" b="1" baseline="0" dirty="0"/>
              <a:t>However</a:t>
            </a:r>
            <a:r>
              <a:rPr lang="en-US" baseline="0" dirty="0"/>
              <a:t>, this defined delay doesn’t actually reflect the latency of the individual DRAMs.</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&lt;Timeline illustration&gt;</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Because the manufacturing process is </a:t>
            </a:r>
            <a:r>
              <a:rPr lang="en-US" b="1" baseline="0" dirty="0"/>
              <a:t>imperfect</a:t>
            </a:r>
            <a:r>
              <a:rPr lang="en-US" b="0" baseline="0" dirty="0"/>
              <a:t>, it introduces variation in the production chips, </a:t>
            </a:r>
            <a:r>
              <a:rPr lang="en-US" b="1" baseline="0" dirty="0"/>
              <a:t>resulting in latency variation across different chips</a:t>
            </a:r>
            <a:r>
              <a:rPr lang="en-US" baseline="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simple </a:t>
            </a:r>
            <a:r>
              <a:rPr lang="en-US" baseline="0" dirty="0" err="1"/>
              <a:t>illustartion</a:t>
            </a:r>
            <a:r>
              <a:rPr lang="en-US" baseline="0" dirty="0"/>
              <a:t> shows the difference b/w the average latency across 3 different dram chips, to convey the point of latency variation.</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It’s important to note that not only does latency variation exists </a:t>
            </a:r>
            <a:r>
              <a:rPr lang="en-US" b="1" baseline="0" dirty="0"/>
              <a:t>&lt;across&gt; </a:t>
            </a:r>
            <a:r>
              <a:rPr lang="en-US" b="0" baseline="0" dirty="0"/>
              <a:t>chips, but also </a:t>
            </a:r>
            <a:r>
              <a:rPr lang="en-US" b="1" baseline="0" dirty="0"/>
              <a:t>&lt;inside&gt; </a:t>
            </a:r>
            <a:r>
              <a:rPr lang="en-US" b="0" baseline="0" dirty="0"/>
              <a:t>each dram chip itself. </a:t>
            </a:r>
          </a:p>
          <a:p>
            <a:endParaRPr lang="en-US" baseline="0" dirty="0"/>
          </a:p>
          <a:p>
            <a:r>
              <a:rPr lang="en-US" baseline="0" dirty="0"/>
              <a:t>&lt;Blue standard&gt;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Since we don’t want to throw away the chips with high variation, we tolerate them.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simple way is to &lt;slow&gt; down the acceptable latency so that the majority of chips can all work reliably under this high standard latency. </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as we can see, the high standard latency is a result of a trade-off made for higher DRAM production yield. </a:t>
            </a:r>
          </a:p>
          <a:p>
            <a:endParaRPr lang="en-US" b="1" baseline="0" dirty="0"/>
          </a:p>
          <a:p>
            <a:r>
              <a:rPr lang="en-US" b="1" baseline="0" dirty="0"/>
              <a:t>---</a:t>
            </a:r>
          </a:p>
          <a:p>
            <a:r>
              <a:rPr lang="en-US" b="1" baseline="0" dirty="0"/>
              <a:t>&lt;&gt; Operative word</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173</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40266588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5304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3206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60475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7803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en-US" sz="1200" b="0" i="0" kern="1200" dirty="0">
                <a:solidFill>
                  <a:schemeClr val="tx1"/>
                </a:solidFill>
                <a:effectLst/>
                <a:latin typeface="+mn-lt"/>
                <a:ea typeface="+mn-ea"/>
                <a:cs typeface="+mn-cs"/>
              </a:rPr>
              <a:t>However, since the development of high throughput sequencing (HTS) technologies, the cost of genome sequencing has fallen off a cliff (&lt;&lt; 1,000$) making it viable for almost everyone's use.</a:t>
            </a:r>
          </a:p>
          <a:p>
            <a:br>
              <a:rPr lang="en-US" dirty="0"/>
            </a:b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20417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Genome analysis starts with sequencing random short DNA fragments of copies of the original molecule.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Unfortunately,</a:t>
            </a:r>
            <a:r>
              <a:rPr lang="en-US" sz="1200" b="0" i="0" kern="1200" baseline="0" dirty="0">
                <a:solidFill>
                  <a:schemeClr val="tx1"/>
                </a:solidFill>
                <a:effectLst/>
                <a:latin typeface="+mn-lt"/>
                <a:ea typeface="+mn-ea"/>
                <a:cs typeface="+mn-cs"/>
              </a:rPr>
              <a:t> these reads </a:t>
            </a:r>
            <a:r>
              <a:rPr lang="en-US" sz="1200" kern="1200" dirty="0">
                <a:solidFill>
                  <a:schemeClr val="tx1"/>
                </a:solidFill>
                <a:effectLst/>
                <a:latin typeface="+mn-lt"/>
                <a:ea typeface="+mn-ea"/>
                <a:cs typeface="+mn-cs"/>
              </a:rPr>
              <a:t>lack information about their order and which part of genome they are originated from.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Hence</a:t>
            </a:r>
            <a:r>
              <a:rPr lang="en-US" sz="1200" kern="1200" baseline="0" dirty="0">
                <a:solidFill>
                  <a:schemeClr val="tx1"/>
                </a:solidFill>
                <a:effectLst/>
                <a:latin typeface="+mn-lt"/>
                <a:ea typeface="+mn-ea"/>
                <a:cs typeface="+mn-cs"/>
              </a:rPr>
              <a:t> the second step is to map these reads to a long reference genome.</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131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854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20482"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txBody>
          <a:bodyPr/>
          <a:lstStyle/>
          <a:p>
            <a:r>
              <a:rPr lang="en-US" sz="3100">
                <a:latin typeface="Lucida Grande" charset="0"/>
                <a:cs typeface="Lucida Grande" charset="0"/>
                <a:sym typeface="Lucida Grande" charset="0"/>
              </a:rPr>
              <a:t>copy</a:t>
            </a:r>
          </a:p>
        </p:txBody>
      </p:sp>
    </p:spTree>
    <p:extLst>
      <p:ext uri="{BB962C8B-B14F-4D97-AF65-F5344CB8AC3E}">
        <p14:creationId xmlns:p14="http://schemas.microsoft.com/office/powerpoint/2010/main" val="737920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2127648336"/>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1574409365"/>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922284687"/>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17325218"/>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126706334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1268328824"/>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2661899907"/>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1719158762"/>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2743735403"/>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3335995463"/>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3597273031"/>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59548188"/>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11/25/19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11/25/19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11/25/19</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11/25/19</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11/25/19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11/25/19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11/25/19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11/25/19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11/25/19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11/25/19</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11/25/19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11/25/19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2019. 11. 25.</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2019. 11. 25.</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2019. 11. 25.</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2019. 11. 25.</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2019. 11. 25.</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2019. 11. 25.</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2019. 11. 25.</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11/25/19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11/25/19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11/25/19</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11/25/19</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11/25/19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11/25/19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11/25/19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11/25/19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11/25/19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11/25/19</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11/25/19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11/25/19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62C6DF-45F1-4B5C-AB56-7A1B175EDAF2}" type="datetime1">
              <a:rPr lang="en-US" smtClean="0">
                <a:solidFill>
                  <a:prstClr val="black">
                    <a:tint val="75000"/>
                  </a:prstClr>
                </a:solidFill>
              </a:rPr>
              <a:pPr/>
              <a:t>11/25/19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2F9376-125E-4038-9239-01F6FB99A311}" type="datetime1">
              <a:rPr lang="en-US" smtClean="0">
                <a:solidFill>
                  <a:prstClr val="black">
                    <a:tint val="75000"/>
                  </a:prstClr>
                </a:solidFill>
              </a:rPr>
              <a:pPr/>
              <a:t>11/25/19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869440-780F-4CA0-ADC0-2E0F480BE34C}" type="datetime1">
              <a:rPr lang="en-US" smtClean="0">
                <a:solidFill>
                  <a:prstClr val="black">
                    <a:tint val="75000"/>
                  </a:prstClr>
                </a:solidFill>
              </a:rPr>
              <a:pPr/>
              <a:t>11/25/19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91E5A5-56F5-45DD-9EBC-3EBCBD7D9DB6}" type="datetime1">
              <a:rPr lang="en-US" smtClean="0">
                <a:solidFill>
                  <a:prstClr val="black">
                    <a:tint val="75000"/>
                  </a:prstClr>
                </a:solidFill>
              </a:rPr>
              <a:pPr/>
              <a:t>11/25/19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BF0BC3-6E3B-45EA-BC57-19A66917F11D}" type="datetime1">
              <a:rPr lang="en-US" smtClean="0">
                <a:solidFill>
                  <a:prstClr val="black">
                    <a:tint val="75000"/>
                  </a:prstClr>
                </a:solidFill>
              </a:rPr>
              <a:pPr/>
              <a:t>11/25/19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C4508D-41CE-4C5D-8C95-4F2685A18AA3}" type="datetime1">
              <a:rPr lang="en-US" smtClean="0">
                <a:solidFill>
                  <a:prstClr val="black">
                    <a:tint val="75000"/>
                  </a:prstClr>
                </a:solidFill>
              </a:rPr>
              <a:pPr/>
              <a:t>11/25/19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8B1997-8A50-49F7-8E56-952DC0A8FF7E}" type="datetime1">
              <a:rPr lang="en-US" smtClean="0">
                <a:solidFill>
                  <a:prstClr val="black">
                    <a:tint val="75000"/>
                  </a:prstClr>
                </a:solidFill>
              </a:rPr>
              <a:pPr/>
              <a:t>11/25/19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AA5356-38C7-490A-B21B-42AA2783D31F}" type="datetime1">
              <a:rPr lang="en-US" smtClean="0">
                <a:solidFill>
                  <a:prstClr val="black">
                    <a:tint val="75000"/>
                  </a:prstClr>
                </a:solidFill>
              </a:rPr>
              <a:pPr/>
              <a:t>11/25/19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49FDA4-1E33-4FA0-87FA-844395F4715B}" type="datetime1">
              <a:rPr lang="en-US" smtClean="0">
                <a:solidFill>
                  <a:prstClr val="black">
                    <a:tint val="75000"/>
                  </a:prstClr>
                </a:solidFill>
              </a:rPr>
              <a:pPr/>
              <a:t>11/25/19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10498C-2F13-458E-B42A-99F5303B9184}" type="datetime1">
              <a:rPr lang="en-US" smtClean="0">
                <a:solidFill>
                  <a:prstClr val="black">
                    <a:tint val="75000"/>
                  </a:prstClr>
                </a:solidFill>
              </a:rPr>
              <a:pPr/>
              <a:t>11/25/19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FA4EC7-3420-4389-8C46-A991F3944D59}" type="datetime1">
              <a:rPr lang="en-US" smtClean="0">
                <a:solidFill>
                  <a:prstClr val="black">
                    <a:tint val="75000"/>
                  </a:prstClr>
                </a:solidFill>
              </a:rPr>
              <a:pPr/>
              <a:t>11/25/19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228600" indent="0" algn="ctr">
              <a:buNone/>
              <a:defRPr/>
            </a:lvl2pPr>
            <a:lvl3pPr marL="457200" indent="0" algn="ctr">
              <a:buNone/>
              <a:defRPr/>
            </a:lvl3pPr>
            <a:lvl4pPr marL="685800" indent="0" algn="ctr">
              <a:buNone/>
              <a:defRPr/>
            </a:lvl4pPr>
            <a:lvl5pPr marL="914400" indent="0" algn="ctr">
              <a:buNone/>
              <a:defRPr/>
            </a:lvl5pPr>
            <a:lvl6pPr marL="1143000" indent="0" algn="ctr">
              <a:buNone/>
              <a:defRPr/>
            </a:lvl6pPr>
            <a:lvl7pPr marL="1371600" indent="0" algn="ctr">
              <a:buNone/>
              <a:defRPr/>
            </a:lvl7pPr>
            <a:lvl8pPr marL="1600200" indent="0" algn="ctr">
              <a:buNone/>
              <a:defRPr/>
            </a:lvl8pPr>
            <a:lvl9pPr marL="1828800" indent="0" algn="ctr">
              <a:buNone/>
              <a:defRPr/>
            </a:lvl9pPr>
          </a:lstStyle>
          <a:p>
            <a:r>
              <a:rPr lang="en-US"/>
              <a:t>Click to edit Master subtitle style</a:t>
            </a:r>
          </a:p>
        </p:txBody>
      </p:sp>
    </p:spTree>
    <p:extLst/>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722313" y="2906712"/>
            <a:ext cx="7772400" cy="1500188"/>
          </a:xfrm>
        </p:spPr>
        <p:txBody>
          <a:bodyPr anchor="b"/>
          <a:lstStyle>
            <a:lvl1pPr marL="0" indent="0">
              <a:buNone/>
              <a:defRPr sz="1000"/>
            </a:lvl1pPr>
            <a:lvl2pPr marL="228600" indent="0">
              <a:buNone/>
              <a:defRPr sz="900"/>
            </a:lvl2pPr>
            <a:lvl3pPr marL="457200" indent="0">
              <a:buNone/>
              <a:defRPr sz="800"/>
            </a:lvl3pPr>
            <a:lvl4pPr marL="685800" indent="0">
              <a:buNone/>
              <a:defRPr sz="700"/>
            </a:lvl4pPr>
            <a:lvl5pPr marL="914400" indent="0">
              <a:buNone/>
              <a:defRPr sz="700"/>
            </a:lvl5pPr>
            <a:lvl6pPr marL="1143000" indent="0">
              <a:buNone/>
              <a:defRPr sz="700"/>
            </a:lvl6pPr>
            <a:lvl7pPr marL="1371600" indent="0">
              <a:buNone/>
              <a:defRPr sz="700"/>
            </a:lvl7pPr>
            <a:lvl8pPr marL="1600200" indent="0">
              <a:buNone/>
              <a:defRPr sz="700"/>
            </a:lvl8pPr>
            <a:lvl9pPr marL="1828800" indent="0">
              <a:buNone/>
              <a:defRPr sz="700"/>
            </a:lvl9pPr>
          </a:lstStyle>
          <a:p>
            <a:pPr lvl="0"/>
            <a:r>
              <a:rPr lang="en-US"/>
              <a:t>Click to edit Master text styles</a:t>
            </a:r>
          </a:p>
        </p:txBody>
      </p:sp>
    </p:spTree>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91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2"/>
            <a:ext cx="4041775"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313" cy="46910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1792288" y="5367341"/>
            <a:ext cx="5486400" cy="8048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196850"/>
            <a:ext cx="2019300" cy="6026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19100" y="196850"/>
            <a:ext cx="5981700" cy="6026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86678B-5A7A-4B90-B104-08D81DE501A8}" type="datetime1">
              <a:rPr lang="en-US" smtClean="0">
                <a:solidFill>
                  <a:prstClr val="black">
                    <a:tint val="75000"/>
                  </a:prstClr>
                </a:solidFill>
              </a:rPr>
              <a:pPr/>
              <a:t>11/25/19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723445"/>
          </a:xfrm>
        </p:spPr>
        <p:txBody>
          <a:bodyPr>
            <a:normAutofit/>
          </a:bodyPr>
          <a:lstStyle>
            <a:lvl1pPr>
              <a:defRPr sz="3600" b="1">
                <a:solidFill>
                  <a:schemeClr val="accent5">
                    <a:lumMod val="50000"/>
                  </a:schemeClr>
                </a:solidFill>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idx="1"/>
          </p:nvPr>
        </p:nvSpPr>
        <p:spPr>
          <a:xfrm>
            <a:off x="628650" y="1210491"/>
            <a:ext cx="7886700" cy="4966472"/>
          </a:xfrm>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8C58419-6133-49E9-B2AC-5BC3AB74657C}" type="datetime1">
              <a:rPr lang="en-US" smtClean="0">
                <a:solidFill>
                  <a:prstClr val="black">
                    <a:tint val="75000"/>
                  </a:prstClr>
                </a:solidFill>
              </a:rPr>
              <a:pPr/>
              <a:t>11/25/19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atin typeface="Gill Sans MT" panose="020B0502020104020203" pitchFamily="34" charset="0"/>
              </a:defRPr>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0A1266-C3DB-42D6-86AE-14035E33A8BD}" type="datetime1">
              <a:rPr lang="en-US" smtClean="0">
                <a:solidFill>
                  <a:prstClr val="black">
                    <a:tint val="75000"/>
                  </a:prstClr>
                </a:solidFill>
              </a:rPr>
              <a:pPr/>
              <a:t>11/25/19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F00D769-23A8-4C3A-A7DA-3008081AC88D}" type="datetime1">
              <a:rPr lang="en-US" smtClean="0">
                <a:solidFill>
                  <a:prstClr val="black">
                    <a:tint val="75000"/>
                  </a:prstClr>
                </a:solidFill>
              </a:rPr>
              <a:pPr/>
              <a:t>11/25/19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8A3600-220B-4590-B408-BA8ECB6E25BB}" type="datetime1">
              <a:rPr lang="en-US" smtClean="0">
                <a:solidFill>
                  <a:prstClr val="black">
                    <a:tint val="75000"/>
                  </a:prstClr>
                </a:solidFill>
              </a:rPr>
              <a:pPr/>
              <a:t>11/25/19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8CEDA88-5A0B-4296-ADE5-A67D092B0EAE}" type="datetime1">
              <a:rPr lang="en-US" smtClean="0">
                <a:solidFill>
                  <a:prstClr val="black">
                    <a:tint val="75000"/>
                  </a:prstClr>
                </a:solidFill>
              </a:rPr>
              <a:pPr/>
              <a:t>11/25/19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54AAEB-00FA-49C4-903C-825242744E6F}" type="datetime1">
              <a:rPr lang="en-US" smtClean="0">
                <a:solidFill>
                  <a:prstClr val="black">
                    <a:tint val="75000"/>
                  </a:prstClr>
                </a:solidFill>
              </a:rPr>
              <a:pPr/>
              <a:t>11/25/19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3D5CC0-D307-42C4-8DD8-A1304BC2F6A7}" type="datetime1">
              <a:rPr lang="en-US" smtClean="0">
                <a:solidFill>
                  <a:prstClr val="black">
                    <a:tint val="75000"/>
                  </a:prstClr>
                </a:solidFill>
              </a:rPr>
              <a:pPr/>
              <a:t>11/25/19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E897031-1807-44C6-9E33-9D4219CB35E4}" type="datetime1">
              <a:rPr lang="en-US" smtClean="0">
                <a:solidFill>
                  <a:prstClr val="black">
                    <a:tint val="75000"/>
                  </a:prstClr>
                </a:solidFill>
              </a:rPr>
              <a:pPr/>
              <a:t>11/25/19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070DDE-3A47-4319-8657-B02B4FE328D8}" type="datetime1">
              <a:rPr lang="en-US" smtClean="0">
                <a:solidFill>
                  <a:prstClr val="black">
                    <a:tint val="75000"/>
                  </a:prstClr>
                </a:solidFill>
              </a:rPr>
              <a:pPr/>
              <a:t>11/25/19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501CC4-A03E-4285-8700-BD0558A54FBC}" type="datetime1">
              <a:rPr lang="en-US" smtClean="0">
                <a:solidFill>
                  <a:prstClr val="black">
                    <a:tint val="75000"/>
                  </a:prstClr>
                </a:solidFill>
              </a:rPr>
              <a:pPr/>
              <a:t>11/25/19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20D214A-2AFC-4BE3-89FE-6518807E148F}" type="datetime1">
              <a:rPr lang="en-US" smtClean="0">
                <a:solidFill>
                  <a:prstClr val="black"/>
                </a:solidFill>
              </a:rPr>
              <a:pPr/>
              <a:t>11/25/19</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solidFill>
                  <a:schemeClr val="tx1">
                    <a:lumMod val="75000"/>
                    <a:lumOff val="2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9021861-6BD7-4EE9-A68B-37E75913A333}" type="datetime1">
              <a:rPr lang="en-US" smtClean="0">
                <a:solidFill>
                  <a:prstClr val="black"/>
                </a:solidFill>
              </a:rPr>
              <a:pPr/>
              <a:t>11/25/19</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E294271-EC2C-4AA4-B1D8-6325DBCD6885}" type="datetime1">
              <a:rPr lang="en-US" smtClean="0">
                <a:solidFill>
                  <a:prstClr val="black"/>
                </a:solidFill>
              </a:rPr>
              <a:pPr/>
              <a:t>11/25/19</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26C81D6-5C0A-4888-8AA2-94A703B72A86}" type="datetime1">
              <a:rPr lang="en-US" smtClean="0">
                <a:solidFill>
                  <a:prstClr val="black"/>
                </a:solidFill>
              </a:rPr>
              <a:pPr/>
              <a:t>11/25/19</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5C6A7242-E7F0-452E-9AAD-6A266A1C3304}" type="datetime1">
              <a:rPr lang="en-US" smtClean="0">
                <a:solidFill>
                  <a:prstClr val="black"/>
                </a:solidFill>
              </a:rPr>
              <a:pPr/>
              <a:t>11/25/19</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E4A2E865-F686-4BA8-A1F8-7363E1251590}" type="datetime1">
              <a:rPr lang="en-US" smtClean="0">
                <a:solidFill>
                  <a:prstClr val="black"/>
                </a:solidFill>
              </a:rPr>
              <a:pPr/>
              <a:t>11/25/19</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3858B6D-F0A8-4A5A-A21C-F2DDFAEE91CA}" type="datetime1">
              <a:rPr lang="en-US" smtClean="0">
                <a:solidFill>
                  <a:prstClr val="black"/>
                </a:solidFill>
              </a:rPr>
              <a:pPr/>
              <a:t>11/25/19</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BE59F63-4AED-4D19-AEDC-2344A5DC207C}" type="datetime1">
              <a:rPr lang="en-US" smtClean="0">
                <a:solidFill>
                  <a:prstClr val="black"/>
                </a:solidFill>
              </a:rPr>
              <a:pPr/>
              <a:t>11/25/19</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E2DF23D-22DE-41A0-9045-8939205C2A67}" type="datetime1">
              <a:rPr lang="en-US" smtClean="0">
                <a:solidFill>
                  <a:prstClr val="black"/>
                </a:solidFill>
              </a:rPr>
              <a:pPr/>
              <a:t>11/25/19</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06B5BB5-C062-4C16-8C4E-0D7EE65EA5A7}" type="datetime1">
              <a:rPr lang="en-US" smtClean="0">
                <a:solidFill>
                  <a:prstClr val="black"/>
                </a:solidFill>
              </a:rPr>
              <a:pPr/>
              <a:t>11/25/19</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3CCC17E-136C-4D5B-9C83-1E9F6F691804}" type="datetime1">
              <a:rPr lang="en-US" smtClean="0">
                <a:solidFill>
                  <a:prstClr val="black"/>
                </a:solidFill>
              </a:rPr>
              <a:pPr/>
              <a:t>11/25/19</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eaLnBrk="0" hangingPunc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eaLnBrk="0" hangingPunct="0">
              <a:defRPr sz="1200" smtClean="0"/>
            </a:lvl1pPr>
          </a:lstStyle>
          <a:p>
            <a:pPr>
              <a:defRPr/>
            </a:pPr>
            <a:fld id="{3337BF1A-2471-8F44-AA10-9A6AA4B4E0AC}" type="slidenum">
              <a:rPr lang="en-US" altLang="en-US"/>
              <a:pPr>
                <a:defRPr/>
              </a:pPr>
              <a:t>‹#›</a:t>
            </a:fld>
            <a:endParaRPr lang="en-US" altLang="en-US"/>
          </a:p>
        </p:txBody>
      </p:sp>
    </p:spTree>
    <p:extLst>
      <p:ext uri="{BB962C8B-B14F-4D97-AF65-F5344CB8AC3E}">
        <p14:creationId xmlns:p14="http://schemas.microsoft.com/office/powerpoint/2010/main" val="3087076613"/>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C693BED2-1B18-8744-B8F0-03CBD3594789}" type="slidenum">
              <a:rPr lang="en-US" altLang="en-US"/>
              <a:pPr>
                <a:defRPr/>
              </a:pPr>
              <a:t>‹#›</a:t>
            </a:fld>
            <a:endParaRPr lang="en-US" altLang="en-US"/>
          </a:p>
        </p:txBody>
      </p:sp>
    </p:spTree>
    <p:extLst>
      <p:ext uri="{BB962C8B-B14F-4D97-AF65-F5344CB8AC3E}">
        <p14:creationId xmlns:p14="http://schemas.microsoft.com/office/powerpoint/2010/main" val="3810149434"/>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5F36C014-2CFC-0248-B17F-D9D3ED4B0741}" type="slidenum">
              <a:rPr lang="en-US" altLang="en-US"/>
              <a:pPr>
                <a:defRPr/>
              </a:pPr>
              <a:t>‹#›</a:t>
            </a:fld>
            <a:endParaRPr lang="en-US" altLang="en-US"/>
          </a:p>
        </p:txBody>
      </p:sp>
    </p:spTree>
    <p:extLst>
      <p:ext uri="{BB962C8B-B14F-4D97-AF65-F5344CB8AC3E}">
        <p14:creationId xmlns:p14="http://schemas.microsoft.com/office/powerpoint/2010/main" val="2083475498"/>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27884B9F-AA6F-5146-9D4E-F8B9364A5890}" type="slidenum">
              <a:rPr lang="en-US" altLang="en-US"/>
              <a:pPr>
                <a:defRPr/>
              </a:pPr>
              <a:t>‹#›</a:t>
            </a:fld>
            <a:endParaRPr lang="en-US" altLang="en-US"/>
          </a:p>
        </p:txBody>
      </p:sp>
    </p:spTree>
    <p:extLst>
      <p:ext uri="{BB962C8B-B14F-4D97-AF65-F5344CB8AC3E}">
        <p14:creationId xmlns:p14="http://schemas.microsoft.com/office/powerpoint/2010/main" val="3417448"/>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eaLnBrk="0" hangingPunct="0">
              <a:defRPr smtClean="0"/>
            </a:lvl1pPr>
          </a:lstStyle>
          <a:p>
            <a:pPr>
              <a:defRPr/>
            </a:pPr>
            <a:fld id="{6632DC94-572A-394E-9D76-1A9221DAD858}" type="slidenum">
              <a:rPr lang="en-US" altLang="en-US"/>
              <a:pPr>
                <a:defRPr/>
              </a:pPr>
              <a:t>‹#›</a:t>
            </a:fld>
            <a:endParaRPr lang="en-US" altLang="en-US"/>
          </a:p>
        </p:txBody>
      </p:sp>
    </p:spTree>
    <p:extLst>
      <p:ext uri="{BB962C8B-B14F-4D97-AF65-F5344CB8AC3E}">
        <p14:creationId xmlns:p14="http://schemas.microsoft.com/office/powerpoint/2010/main" val="3093445701"/>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eaLnBrk="0" hangingPunct="0">
              <a:defRPr smtClean="0"/>
            </a:lvl1pPr>
          </a:lstStyle>
          <a:p>
            <a:pPr>
              <a:defRPr/>
            </a:pPr>
            <a:fld id="{71F917F0-9109-1345-BF35-EE606B428F97}" type="slidenum">
              <a:rPr lang="en-US" altLang="en-US"/>
              <a:pPr>
                <a:defRPr/>
              </a:pPr>
              <a:t>‹#›</a:t>
            </a:fld>
            <a:endParaRPr lang="en-US" altLang="en-US"/>
          </a:p>
        </p:txBody>
      </p:sp>
    </p:spTree>
    <p:extLst>
      <p:ext uri="{BB962C8B-B14F-4D97-AF65-F5344CB8AC3E}">
        <p14:creationId xmlns:p14="http://schemas.microsoft.com/office/powerpoint/2010/main" val="2752119605"/>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eaLnBrk="0" hangingPunct="0">
              <a:defRPr smtClean="0"/>
            </a:lvl1pPr>
          </a:lstStyle>
          <a:p>
            <a:pPr>
              <a:defRPr/>
            </a:pPr>
            <a:fld id="{53D5049F-F691-FD4A-87B4-FC136EBC24AE}" type="slidenum">
              <a:rPr lang="en-US" altLang="en-US"/>
              <a:pPr>
                <a:defRPr/>
              </a:pPr>
              <a:t>‹#›</a:t>
            </a:fld>
            <a:endParaRPr lang="en-US" altLang="en-US"/>
          </a:p>
        </p:txBody>
      </p:sp>
    </p:spTree>
    <p:extLst>
      <p:ext uri="{BB962C8B-B14F-4D97-AF65-F5344CB8AC3E}">
        <p14:creationId xmlns:p14="http://schemas.microsoft.com/office/powerpoint/2010/main" val="3273736856"/>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C4FF2DC8-52E2-BA40-9B61-ADB6606CB234}" type="slidenum">
              <a:rPr lang="en-US" altLang="en-US"/>
              <a:pPr>
                <a:defRPr/>
              </a:pPr>
              <a:t>‹#›</a:t>
            </a:fld>
            <a:endParaRPr lang="en-US" altLang="en-US"/>
          </a:p>
        </p:txBody>
      </p:sp>
    </p:spTree>
    <p:extLst>
      <p:ext uri="{BB962C8B-B14F-4D97-AF65-F5344CB8AC3E}">
        <p14:creationId xmlns:p14="http://schemas.microsoft.com/office/powerpoint/2010/main" val="1807450089"/>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E86DCD5A-1682-9A4A-A8BE-C69B256BA033}" type="slidenum">
              <a:rPr lang="en-US" altLang="en-US"/>
              <a:pPr>
                <a:defRPr/>
              </a:pPr>
              <a:t>‹#›</a:t>
            </a:fld>
            <a:endParaRPr lang="en-US" altLang="en-US"/>
          </a:p>
        </p:txBody>
      </p:sp>
    </p:spTree>
    <p:extLst>
      <p:ext uri="{BB962C8B-B14F-4D97-AF65-F5344CB8AC3E}">
        <p14:creationId xmlns:p14="http://schemas.microsoft.com/office/powerpoint/2010/main" val="3761828218"/>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B82F0991-4873-3C42-B683-77E9BCEE3FE6}" type="slidenum">
              <a:rPr lang="en-US" altLang="en-US"/>
              <a:pPr>
                <a:defRPr/>
              </a:pPr>
              <a:t>‹#›</a:t>
            </a:fld>
            <a:endParaRPr lang="en-US" altLang="en-US"/>
          </a:p>
        </p:txBody>
      </p:sp>
    </p:spTree>
    <p:extLst>
      <p:ext uri="{BB962C8B-B14F-4D97-AF65-F5344CB8AC3E}">
        <p14:creationId xmlns:p14="http://schemas.microsoft.com/office/powerpoint/2010/main" val="880693441"/>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CB8C91F0-DD8C-7E4D-9F03-2FF316F79135}" type="slidenum">
              <a:rPr lang="en-US" altLang="en-US"/>
              <a:pPr>
                <a:defRPr/>
              </a:pPr>
              <a:t>‹#›</a:t>
            </a:fld>
            <a:endParaRPr lang="en-US" altLang="en-US"/>
          </a:p>
        </p:txBody>
      </p:sp>
    </p:spTree>
    <p:extLst>
      <p:ext uri="{BB962C8B-B14F-4D97-AF65-F5344CB8AC3E}">
        <p14:creationId xmlns:p14="http://schemas.microsoft.com/office/powerpoint/2010/main" val="2831490560"/>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62F0A46D-7C23-D442-BDA7-74E36D162CC8}" type="slidenum">
              <a:rPr lang="en-US" altLang="en-US"/>
              <a:pPr>
                <a:defRPr/>
              </a:pPr>
              <a:t>‹#›</a:t>
            </a:fld>
            <a:endParaRPr lang="en-US" altLang="en-US"/>
          </a:p>
        </p:txBody>
      </p:sp>
    </p:spTree>
    <p:extLst>
      <p:ext uri="{BB962C8B-B14F-4D97-AF65-F5344CB8AC3E}">
        <p14:creationId xmlns:p14="http://schemas.microsoft.com/office/powerpoint/2010/main" val="166955143"/>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930401317"/>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40768776"/>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60511931"/>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86174166"/>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89919389"/>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05318677"/>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77374766"/>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68041354"/>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43398135"/>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29488110"/>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33301839"/>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34625789"/>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88409016"/>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816495892"/>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31889725"/>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3419311"/>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87196653"/>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443399964"/>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91952778"/>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665507306"/>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82677281"/>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820621740"/>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11/25/19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680555288"/>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11/25/19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551146983"/>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11/25/19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704170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11/25/19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4028860798"/>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11/25/19</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182953428"/>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11/25/19</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917967468"/>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11/25/19</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114535082"/>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11/25/19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116666942"/>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11/25/19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506696824"/>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11/25/19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814439633"/>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11/25/19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569929455"/>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7456820"/>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4926908"/>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6354275"/>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3248345"/>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797984"/>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6771066"/>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6128682"/>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6798312"/>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9677376"/>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6940184"/>
      </p:ext>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8021759"/>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11/25/19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9220121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11/25/19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909742792"/>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11/25/19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39459670"/>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11/25/19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586836580"/>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11/25/19</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538937078"/>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11/25/19</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26248155"/>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11/25/19</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957706365"/>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11/25/19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66082106"/>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11/25/19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12540118"/>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11/25/19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305648210"/>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11/25/19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726393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194996880"/>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3022748827"/>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2844348648"/>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673294743"/>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2431732729"/>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978746972"/>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386205692"/>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666324575"/>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1766707855"/>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452579808"/>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110139324"/>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eaLnBrk="1" hangingPunct="1">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AF4A5797-4A52-3C47-A60F-384E101789BB}" type="slidenum">
              <a:rPr lang="en-US"/>
              <a:pPr>
                <a:defRPr/>
              </a:pPr>
              <a:t>‹#›</a:t>
            </a:fld>
            <a:endParaRPr lang="en-US"/>
          </a:p>
        </p:txBody>
      </p:sp>
    </p:spTree>
    <p:extLst>
      <p:ext uri="{BB962C8B-B14F-4D97-AF65-F5344CB8AC3E}">
        <p14:creationId xmlns:p14="http://schemas.microsoft.com/office/powerpoint/2010/main" val="2084961675"/>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5A4FB91F-8620-9C4D-8A32-1AD02BFD54B1}" type="slidenum">
              <a:rPr lang="en-US"/>
              <a:pPr>
                <a:defRPr/>
              </a:pPr>
              <a:t>‹#›</a:t>
            </a:fld>
            <a:endParaRPr lang="en-US"/>
          </a:p>
        </p:txBody>
      </p:sp>
    </p:spTree>
    <p:extLst>
      <p:ext uri="{BB962C8B-B14F-4D97-AF65-F5344CB8AC3E}">
        <p14:creationId xmlns:p14="http://schemas.microsoft.com/office/powerpoint/2010/main" val="3613534963"/>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073B9C50-E303-F947-B3E2-3E825F48C7D2}" type="slidenum">
              <a:rPr lang="en-US"/>
              <a:pPr>
                <a:defRPr/>
              </a:pPr>
              <a:t>‹#›</a:t>
            </a:fld>
            <a:endParaRPr lang="en-US"/>
          </a:p>
        </p:txBody>
      </p:sp>
    </p:spTree>
    <p:extLst>
      <p:ext uri="{BB962C8B-B14F-4D97-AF65-F5344CB8AC3E}">
        <p14:creationId xmlns:p14="http://schemas.microsoft.com/office/powerpoint/2010/main" val="110622880"/>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20808B7-3DFC-6D40-89A2-98C67E53C3E2}" type="slidenum">
              <a:rPr lang="en-US"/>
              <a:pPr>
                <a:defRPr/>
              </a:pPr>
              <a:t>‹#›</a:t>
            </a:fld>
            <a:endParaRPr lang="en-US"/>
          </a:p>
        </p:txBody>
      </p:sp>
    </p:spTree>
    <p:extLst>
      <p:ext uri="{BB962C8B-B14F-4D97-AF65-F5344CB8AC3E}">
        <p14:creationId xmlns:p14="http://schemas.microsoft.com/office/powerpoint/2010/main" val="1357484555"/>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FA78E456-01DF-094D-8CFB-DA5FA9E8BD10}" type="slidenum">
              <a:rPr lang="en-US"/>
              <a:pPr>
                <a:defRPr/>
              </a:pPr>
              <a:t>‹#›</a:t>
            </a:fld>
            <a:endParaRPr lang="en-US"/>
          </a:p>
        </p:txBody>
      </p:sp>
    </p:spTree>
    <p:extLst>
      <p:ext uri="{BB962C8B-B14F-4D97-AF65-F5344CB8AC3E}">
        <p14:creationId xmlns:p14="http://schemas.microsoft.com/office/powerpoint/2010/main" val="3170746850"/>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428B0D83-FC11-C440-9D61-A92EDF7AC339}" type="slidenum">
              <a:rPr lang="en-US"/>
              <a:pPr>
                <a:defRPr/>
              </a:pPr>
              <a:t>‹#›</a:t>
            </a:fld>
            <a:endParaRPr lang="en-US"/>
          </a:p>
        </p:txBody>
      </p:sp>
    </p:spTree>
    <p:extLst>
      <p:ext uri="{BB962C8B-B14F-4D97-AF65-F5344CB8AC3E}">
        <p14:creationId xmlns:p14="http://schemas.microsoft.com/office/powerpoint/2010/main" val="2389050014"/>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293D0A55-7789-CF47-ACA7-2311AFA1B98E}" type="slidenum">
              <a:rPr lang="en-US"/>
              <a:pPr>
                <a:defRPr/>
              </a:pPr>
              <a:t>‹#›</a:t>
            </a:fld>
            <a:endParaRPr lang="en-US"/>
          </a:p>
        </p:txBody>
      </p:sp>
    </p:spTree>
    <p:extLst>
      <p:ext uri="{BB962C8B-B14F-4D97-AF65-F5344CB8AC3E}">
        <p14:creationId xmlns:p14="http://schemas.microsoft.com/office/powerpoint/2010/main" val="684703370"/>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DE99BBE6-A637-304C-B5B7-9A7E3C08C57E}" type="slidenum">
              <a:rPr lang="en-US"/>
              <a:pPr>
                <a:defRPr/>
              </a:pPr>
              <a:t>‹#›</a:t>
            </a:fld>
            <a:endParaRPr lang="en-US"/>
          </a:p>
        </p:txBody>
      </p:sp>
    </p:spTree>
    <p:extLst>
      <p:ext uri="{BB962C8B-B14F-4D97-AF65-F5344CB8AC3E}">
        <p14:creationId xmlns:p14="http://schemas.microsoft.com/office/powerpoint/2010/main" val="211835603"/>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35BCF56-964A-F947-93A6-92ACEE6C7F5E}" type="slidenum">
              <a:rPr lang="en-US"/>
              <a:pPr>
                <a:defRPr/>
              </a:pPr>
              <a:t>‹#›</a:t>
            </a:fld>
            <a:endParaRPr lang="en-US"/>
          </a:p>
        </p:txBody>
      </p:sp>
    </p:spTree>
    <p:extLst>
      <p:ext uri="{BB962C8B-B14F-4D97-AF65-F5344CB8AC3E}">
        <p14:creationId xmlns:p14="http://schemas.microsoft.com/office/powerpoint/2010/main" val="377170381"/>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1CA570-B74D-4749-94AD-86C253965FD8}" type="slidenum">
              <a:rPr lang="en-US"/>
              <a:pPr>
                <a:defRPr/>
              </a:pPr>
              <a:t>‹#›</a:t>
            </a:fld>
            <a:endParaRPr lang="en-US"/>
          </a:p>
        </p:txBody>
      </p:sp>
    </p:spTree>
    <p:extLst>
      <p:ext uri="{BB962C8B-B14F-4D97-AF65-F5344CB8AC3E}">
        <p14:creationId xmlns:p14="http://schemas.microsoft.com/office/powerpoint/2010/main" val="4151210493"/>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20CE11DC-2133-4F4D-8A86-82695C13466E}" type="slidenum">
              <a:rPr lang="en-US"/>
              <a:pPr>
                <a:defRPr/>
              </a:pPr>
              <a:t>‹#›</a:t>
            </a:fld>
            <a:endParaRPr lang="en-US"/>
          </a:p>
        </p:txBody>
      </p:sp>
    </p:spTree>
    <p:extLst>
      <p:ext uri="{BB962C8B-B14F-4D97-AF65-F5344CB8AC3E}">
        <p14:creationId xmlns:p14="http://schemas.microsoft.com/office/powerpoint/2010/main" val="476497246"/>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6D320AC-71F7-B345-A8F3-275013FA312A}" type="slidenum">
              <a:rPr lang="en-US"/>
              <a:pPr>
                <a:defRPr/>
              </a:pPr>
              <a:t>‹#›</a:t>
            </a:fld>
            <a:endParaRPr lang="en-US"/>
          </a:p>
        </p:txBody>
      </p:sp>
    </p:spTree>
    <p:extLst>
      <p:ext uri="{BB962C8B-B14F-4D97-AF65-F5344CB8AC3E}">
        <p14:creationId xmlns:p14="http://schemas.microsoft.com/office/powerpoint/2010/main" val="3760556326"/>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eaLnBrk="1" hangingPunct="1">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7A08EACC-8CBF-5A41-8FD1-0ADD9A6E61AA}" type="slidenum">
              <a:rPr lang="en-US"/>
              <a:pPr>
                <a:defRPr/>
              </a:pPr>
              <a:t>‹#›</a:t>
            </a:fld>
            <a:endParaRPr lang="en-US"/>
          </a:p>
        </p:txBody>
      </p:sp>
    </p:spTree>
    <p:extLst>
      <p:ext uri="{BB962C8B-B14F-4D97-AF65-F5344CB8AC3E}">
        <p14:creationId xmlns:p14="http://schemas.microsoft.com/office/powerpoint/2010/main" val="1869046052"/>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DA95AFC4-B67F-BC48-882B-8F3B14641016}" type="slidenum">
              <a:rPr lang="en-US"/>
              <a:pPr>
                <a:defRPr/>
              </a:pPr>
              <a:t>‹#›</a:t>
            </a:fld>
            <a:endParaRPr lang="en-US"/>
          </a:p>
        </p:txBody>
      </p:sp>
    </p:spTree>
    <p:extLst>
      <p:ext uri="{BB962C8B-B14F-4D97-AF65-F5344CB8AC3E}">
        <p14:creationId xmlns:p14="http://schemas.microsoft.com/office/powerpoint/2010/main" val="3064966178"/>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C5605ADE-6E00-1045-8F07-42D08E36EF70}" type="slidenum">
              <a:rPr lang="en-US"/>
              <a:pPr>
                <a:defRPr/>
              </a:pPr>
              <a:t>‹#›</a:t>
            </a:fld>
            <a:endParaRPr lang="en-US"/>
          </a:p>
        </p:txBody>
      </p:sp>
    </p:spTree>
    <p:extLst>
      <p:ext uri="{BB962C8B-B14F-4D97-AF65-F5344CB8AC3E}">
        <p14:creationId xmlns:p14="http://schemas.microsoft.com/office/powerpoint/2010/main" val="2205982668"/>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BE20E1A-63D1-9042-BE64-E6D77CA223CD}" type="slidenum">
              <a:rPr lang="en-US"/>
              <a:pPr>
                <a:defRPr/>
              </a:pPr>
              <a:t>‹#›</a:t>
            </a:fld>
            <a:endParaRPr lang="en-US"/>
          </a:p>
        </p:txBody>
      </p:sp>
    </p:spTree>
    <p:extLst>
      <p:ext uri="{BB962C8B-B14F-4D97-AF65-F5344CB8AC3E}">
        <p14:creationId xmlns:p14="http://schemas.microsoft.com/office/powerpoint/2010/main" val="3883201168"/>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EC9CE9EA-6A87-A74E-8999-D522750AE4F5}" type="slidenum">
              <a:rPr lang="en-US"/>
              <a:pPr>
                <a:defRPr/>
              </a:pPr>
              <a:t>‹#›</a:t>
            </a:fld>
            <a:endParaRPr lang="en-US"/>
          </a:p>
        </p:txBody>
      </p:sp>
    </p:spTree>
    <p:extLst>
      <p:ext uri="{BB962C8B-B14F-4D97-AF65-F5344CB8AC3E}">
        <p14:creationId xmlns:p14="http://schemas.microsoft.com/office/powerpoint/2010/main" val="586504245"/>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FAB19C08-DC79-A243-8132-5D8141635E46}" type="slidenum">
              <a:rPr lang="en-US"/>
              <a:pPr>
                <a:defRPr/>
              </a:pPr>
              <a:t>‹#›</a:t>
            </a:fld>
            <a:endParaRPr lang="en-US"/>
          </a:p>
        </p:txBody>
      </p:sp>
    </p:spTree>
    <p:extLst>
      <p:ext uri="{BB962C8B-B14F-4D97-AF65-F5344CB8AC3E}">
        <p14:creationId xmlns:p14="http://schemas.microsoft.com/office/powerpoint/2010/main" val="2149375963"/>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D78B06AB-FCA2-444B-B377-4DCE2DDA6114}" type="slidenum">
              <a:rPr lang="en-US"/>
              <a:pPr>
                <a:defRPr/>
              </a:pPr>
              <a:t>‹#›</a:t>
            </a:fld>
            <a:endParaRPr lang="en-US"/>
          </a:p>
        </p:txBody>
      </p:sp>
    </p:spTree>
    <p:extLst>
      <p:ext uri="{BB962C8B-B14F-4D97-AF65-F5344CB8AC3E}">
        <p14:creationId xmlns:p14="http://schemas.microsoft.com/office/powerpoint/2010/main" val="2034844227"/>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A52F9B4-FA90-5240-B648-E2D01A3C941B}" type="slidenum">
              <a:rPr lang="en-US"/>
              <a:pPr>
                <a:defRPr/>
              </a:pPr>
              <a:t>‹#›</a:t>
            </a:fld>
            <a:endParaRPr lang="en-US"/>
          </a:p>
        </p:txBody>
      </p:sp>
    </p:spTree>
    <p:extLst>
      <p:ext uri="{BB962C8B-B14F-4D97-AF65-F5344CB8AC3E}">
        <p14:creationId xmlns:p14="http://schemas.microsoft.com/office/powerpoint/2010/main" val="1977335933"/>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45DFDB1-BFE0-744A-994F-30B5CFD210AD}" type="slidenum">
              <a:rPr lang="en-US"/>
              <a:pPr>
                <a:defRPr/>
              </a:pPr>
              <a:t>‹#›</a:t>
            </a:fld>
            <a:endParaRPr lang="en-US"/>
          </a:p>
        </p:txBody>
      </p:sp>
    </p:spTree>
    <p:extLst>
      <p:ext uri="{BB962C8B-B14F-4D97-AF65-F5344CB8AC3E}">
        <p14:creationId xmlns:p14="http://schemas.microsoft.com/office/powerpoint/2010/main" val="4219290734"/>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F7316A19-9990-D640-B1D8-2C318F01C3A0}" type="slidenum">
              <a:rPr lang="en-US"/>
              <a:pPr>
                <a:defRPr/>
              </a:pPr>
              <a:t>‹#›</a:t>
            </a:fld>
            <a:endParaRPr lang="en-US"/>
          </a:p>
        </p:txBody>
      </p:sp>
    </p:spTree>
    <p:extLst>
      <p:ext uri="{BB962C8B-B14F-4D97-AF65-F5344CB8AC3E}">
        <p14:creationId xmlns:p14="http://schemas.microsoft.com/office/powerpoint/2010/main" val="3709163254"/>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C9D8FC-307F-634F-81A0-60FAC0836A9B}" type="slidenum">
              <a:rPr lang="en-US"/>
              <a:pPr>
                <a:defRPr/>
              </a:pPr>
              <a:t>‹#›</a:t>
            </a:fld>
            <a:endParaRPr lang="en-US"/>
          </a:p>
        </p:txBody>
      </p:sp>
    </p:spTree>
    <p:extLst>
      <p:ext uri="{BB962C8B-B14F-4D97-AF65-F5344CB8AC3E}">
        <p14:creationId xmlns:p14="http://schemas.microsoft.com/office/powerpoint/2010/main" val="3174882547"/>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1D04884-23F1-204A-AF38-4A3015EE9154}" type="slidenum">
              <a:rPr lang="en-US"/>
              <a:pPr>
                <a:defRPr/>
              </a:pPr>
              <a:t>‹#›</a:t>
            </a:fld>
            <a:endParaRPr lang="en-US"/>
          </a:p>
        </p:txBody>
      </p:sp>
    </p:spTree>
    <p:extLst>
      <p:ext uri="{BB962C8B-B14F-4D97-AF65-F5344CB8AC3E}">
        <p14:creationId xmlns:p14="http://schemas.microsoft.com/office/powerpoint/2010/main" val="3305640175"/>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1698652"/>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8482364"/>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3161478"/>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4185520"/>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4878452"/>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9680095"/>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736310"/>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1627763"/>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7407949"/>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1999752"/>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7868246"/>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2392670133"/>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663107395"/>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2943032898"/>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2481050791"/>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1811880238"/>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133124481"/>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1654314745"/>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3713865713"/>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3186323004"/>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2677392991"/>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4258136474"/>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3686050991"/>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03425495"/>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470731054"/>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a:lum bright="-8000"/>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1852116492"/>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969844510"/>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307270744"/>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13182394"/>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986152822"/>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062486270"/>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018878341"/>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2983644539"/>
      </p:ext>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968205396"/>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1344764495"/>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603426993"/>
      </p:ext>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3927180523"/>
      </p:ext>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2062592344"/>
      </p:ext>
    </p:extLst>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402192015"/>
      </p:ext>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3154493365"/>
      </p:ext>
    </p:extLst>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3140588310"/>
      </p:ext>
    </p:extLst>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2700701220"/>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2596500147"/>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2157320014"/>
      </p:ext>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467199590"/>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1477594727"/>
      </p:ext>
    </p:extLst>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2658042"/>
      </p:ext>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1775802"/>
      </p:ext>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3966446"/>
      </p:ext>
    </p:extLst>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2931253"/>
      </p:ext>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9473481"/>
      </p:ext>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8120122"/>
      </p:ext>
    </p:extLst>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8014594"/>
      </p:ext>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6802520"/>
      </p:ext>
    </p:extLst>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4679863"/>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054041"/>
      </p:ext>
    </p:extLst>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93516007"/>
      </p:ext>
    </p:extLst>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EF0CAD05-5F98-C240-A41D-E171A6304933}" type="slidenum">
              <a:rPr lang="en-US"/>
              <a:pPr/>
              <a:t>‹#›</a:t>
            </a:fld>
            <a:endParaRPr lang="en-US"/>
          </a:p>
        </p:txBody>
      </p:sp>
    </p:spTree>
    <p:extLst>
      <p:ext uri="{BB962C8B-B14F-4D97-AF65-F5344CB8AC3E}">
        <p14:creationId xmlns:p14="http://schemas.microsoft.com/office/powerpoint/2010/main" val="3764590206"/>
      </p:ext>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71752C56-4F8A-824F-A263-2404B5D536A2}" type="slidenum">
              <a:rPr lang="en-US"/>
              <a:pPr/>
              <a:t>‹#›</a:t>
            </a:fld>
            <a:endParaRPr lang="en-US"/>
          </a:p>
        </p:txBody>
      </p:sp>
    </p:spTree>
    <p:extLst>
      <p:ext uri="{BB962C8B-B14F-4D97-AF65-F5344CB8AC3E}">
        <p14:creationId xmlns:p14="http://schemas.microsoft.com/office/powerpoint/2010/main" val="380253439"/>
      </p:ext>
    </p:extLst>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E2A6F638-9311-044E-822F-DB90AF0533D9}" type="slidenum">
              <a:rPr lang="en-US"/>
              <a:pPr/>
              <a:t>‹#›</a:t>
            </a:fld>
            <a:endParaRPr lang="en-US"/>
          </a:p>
        </p:txBody>
      </p:sp>
    </p:spTree>
    <p:extLst>
      <p:ext uri="{BB962C8B-B14F-4D97-AF65-F5344CB8AC3E}">
        <p14:creationId xmlns:p14="http://schemas.microsoft.com/office/powerpoint/2010/main" val="1480385401"/>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D098FC8E-6941-C74C-BC08-436BE2F5B5D2}" type="slidenum">
              <a:rPr lang="en-US"/>
              <a:pPr/>
              <a:t>‹#›</a:t>
            </a:fld>
            <a:endParaRPr lang="en-US"/>
          </a:p>
        </p:txBody>
      </p:sp>
    </p:spTree>
    <p:extLst>
      <p:ext uri="{BB962C8B-B14F-4D97-AF65-F5344CB8AC3E}">
        <p14:creationId xmlns:p14="http://schemas.microsoft.com/office/powerpoint/2010/main" val="1947586372"/>
      </p:ext>
    </p:extLst>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EC2913EA-86C8-7044-8F98-044F5E7301AC}" type="slidenum">
              <a:rPr lang="en-US"/>
              <a:pPr/>
              <a:t>‹#›</a:t>
            </a:fld>
            <a:endParaRPr lang="en-US"/>
          </a:p>
        </p:txBody>
      </p:sp>
    </p:spTree>
    <p:extLst>
      <p:ext uri="{BB962C8B-B14F-4D97-AF65-F5344CB8AC3E}">
        <p14:creationId xmlns:p14="http://schemas.microsoft.com/office/powerpoint/2010/main" val="2326020723"/>
      </p:ext>
    </p:extLst>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E9EB2717-EF8A-4F48-9475-0E5579379CAF}" type="slidenum">
              <a:rPr lang="en-US"/>
              <a:pPr/>
              <a:t>‹#›</a:t>
            </a:fld>
            <a:endParaRPr lang="en-US"/>
          </a:p>
        </p:txBody>
      </p:sp>
    </p:spTree>
    <p:extLst>
      <p:ext uri="{BB962C8B-B14F-4D97-AF65-F5344CB8AC3E}">
        <p14:creationId xmlns:p14="http://schemas.microsoft.com/office/powerpoint/2010/main" val="2374126249"/>
      </p:ext>
    </p:extLst>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09CEDDA7-F9BC-D143-BB10-4566D815D5F9}" type="slidenum">
              <a:rPr lang="en-US"/>
              <a:pPr/>
              <a:t>‹#›</a:t>
            </a:fld>
            <a:endParaRPr lang="en-US"/>
          </a:p>
        </p:txBody>
      </p:sp>
    </p:spTree>
    <p:extLst>
      <p:ext uri="{BB962C8B-B14F-4D97-AF65-F5344CB8AC3E}">
        <p14:creationId xmlns:p14="http://schemas.microsoft.com/office/powerpoint/2010/main" val="3137483382"/>
      </p:ext>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24CCDBC6-CC01-564B-8353-1EF7BD2EDA4C}" type="slidenum">
              <a:rPr lang="en-US"/>
              <a:pPr/>
              <a:t>‹#›</a:t>
            </a:fld>
            <a:endParaRPr lang="en-US"/>
          </a:p>
        </p:txBody>
      </p:sp>
    </p:spTree>
    <p:extLst>
      <p:ext uri="{BB962C8B-B14F-4D97-AF65-F5344CB8AC3E}">
        <p14:creationId xmlns:p14="http://schemas.microsoft.com/office/powerpoint/2010/main" val="114192593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63E88A4F-2F9B-8940-A946-705E7B7AAFF5}" type="slidenum">
              <a:rPr lang="en-US"/>
              <a:pPr/>
              <a:t>‹#›</a:t>
            </a:fld>
            <a:endParaRPr lang="en-US"/>
          </a:p>
        </p:txBody>
      </p:sp>
    </p:spTree>
    <p:extLst>
      <p:ext uri="{BB962C8B-B14F-4D97-AF65-F5344CB8AC3E}">
        <p14:creationId xmlns:p14="http://schemas.microsoft.com/office/powerpoint/2010/main" val="2490961387"/>
      </p:ext>
    </p:extLst>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1F0E8B17-B4D9-5340-8D3E-0FD2DBAED3D0}" type="slidenum">
              <a:rPr lang="en-US"/>
              <a:pPr/>
              <a:t>‹#›</a:t>
            </a:fld>
            <a:endParaRPr lang="en-US"/>
          </a:p>
        </p:txBody>
      </p:sp>
    </p:spTree>
    <p:extLst>
      <p:ext uri="{BB962C8B-B14F-4D97-AF65-F5344CB8AC3E}">
        <p14:creationId xmlns:p14="http://schemas.microsoft.com/office/powerpoint/2010/main" val="2735705779"/>
      </p:ext>
    </p:extLst>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5F24509-A4B3-2C4F-9AD0-DD3550F7CEC3}" type="slidenum">
              <a:rPr lang="en-US"/>
              <a:pPr/>
              <a:t>‹#›</a:t>
            </a:fld>
            <a:endParaRPr lang="en-US"/>
          </a:p>
        </p:txBody>
      </p:sp>
    </p:spTree>
    <p:extLst>
      <p:ext uri="{BB962C8B-B14F-4D97-AF65-F5344CB8AC3E}">
        <p14:creationId xmlns:p14="http://schemas.microsoft.com/office/powerpoint/2010/main" val="2650665700"/>
      </p:ext>
    </p:extLst>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135D994-FDC0-964B-B4AE-94C64D4C4962}" type="slidenum">
              <a:rPr lang="en-US"/>
              <a:pPr/>
              <a:t>‹#›</a:t>
            </a:fld>
            <a:endParaRPr lang="en-US"/>
          </a:p>
        </p:txBody>
      </p:sp>
    </p:spTree>
    <p:extLst>
      <p:ext uri="{BB962C8B-B14F-4D97-AF65-F5344CB8AC3E}">
        <p14:creationId xmlns:p14="http://schemas.microsoft.com/office/powerpoint/2010/main" val="4106532408"/>
      </p:ext>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pPr lvl="0"/>
            <a:r>
              <a:rPr lang="en-US" noProof="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charset="0"/>
              <a:buNone/>
              <a:defRPr/>
            </a:lvl1pPr>
          </a:lstStyle>
          <a:p>
            <a:pPr lvl="0"/>
            <a:r>
              <a:rPr lang="en-US" noProof="0"/>
              <a:t>Click to edit Master subtitle style</a:t>
            </a:r>
          </a:p>
        </p:txBody>
      </p:sp>
      <p:sp>
        <p:nvSpPr>
          <p:cNvPr id="101380" name="Rectangle 4"/>
          <p:cNvSpPr>
            <a:spLocks noGrp="1" noChangeArrowheads="1"/>
          </p:cNvSpPr>
          <p:nvPr>
            <p:ph type="dt" sz="half" idx="2"/>
          </p:nvPr>
        </p:nvSpPr>
        <p:spPr/>
        <p:txBody>
          <a:bodyPr/>
          <a:lstStyle>
            <a:lvl1pPr>
              <a:defRPr/>
            </a:lvl1pPr>
          </a:lstStyle>
          <a:p>
            <a:r>
              <a:rPr lang="en-US">
                <a:solidFill>
                  <a:srgbClr val="000000"/>
                </a:solidFill>
                <a:latin typeface="Garamond"/>
                <a:ea typeface="ＭＳ Ｐゴシック"/>
              </a:rPr>
              <a:t>Efficient Runahead Execution</a:t>
            </a:r>
          </a:p>
        </p:txBody>
      </p:sp>
      <p:sp>
        <p:nvSpPr>
          <p:cNvPr id="101381" name="Rectangle 5"/>
          <p:cNvSpPr>
            <a:spLocks noGrp="1" noChangeArrowheads="1"/>
          </p:cNvSpPr>
          <p:nvPr>
            <p:ph type="ftr" sz="quarter" idx="3"/>
          </p:nvPr>
        </p:nvSpPr>
        <p:spPr>
          <a:xfrm>
            <a:off x="3124200" y="6243638"/>
            <a:ext cx="2895600" cy="457200"/>
          </a:xfrm>
        </p:spPr>
        <p:txBody>
          <a:bodyPr/>
          <a:lstStyle>
            <a:lvl1pPr>
              <a:defRPr/>
            </a:lvl1pPr>
          </a:lstStyle>
          <a:p>
            <a:endParaRPr lang="en-US">
              <a:solidFill>
                <a:srgbClr val="000000"/>
              </a:solidFill>
              <a:latin typeface="Garamond"/>
              <a:ea typeface="ＭＳ Ｐゴシック"/>
            </a:endParaRPr>
          </a:p>
        </p:txBody>
      </p:sp>
      <p:sp>
        <p:nvSpPr>
          <p:cNvPr id="101382" name="Rectangle 6"/>
          <p:cNvSpPr>
            <a:spLocks noGrp="1" noChangeArrowheads="1"/>
          </p:cNvSpPr>
          <p:nvPr>
            <p:ph type="sldNum" sz="quarter" idx="4"/>
          </p:nvPr>
        </p:nvSpPr>
        <p:spPr/>
        <p:txBody>
          <a:bodyPr/>
          <a:lstStyle>
            <a:lvl1pPr>
              <a:defRPr sz="1200"/>
            </a:lvl1pPr>
          </a:lstStyle>
          <a:p>
            <a:fld id="{3F4E83CC-B61E-054B-B2CB-992897F0EC44}"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
        <p:nvSpPr>
          <p:cNvPr id="101383" name="Freeform 7"/>
          <p:cNvSpPr>
            <a:spLocks noChangeArrowheads="1"/>
          </p:cNvSpPr>
          <p:nvPr/>
        </p:nvSpPr>
        <p:spPr bwMode="auto">
          <a:xfrm>
            <a:off x="457200" y="1219200"/>
            <a:ext cx="8229600" cy="914400"/>
          </a:xfrm>
          <a:custGeom>
            <a:avLst/>
            <a:gdLst>
              <a:gd name="T0" fmla="*/ 0 w 1000"/>
              <a:gd name="T1" fmla="*/ 1000 h 1000"/>
              <a:gd name="T2" fmla="*/ 0 w 1000"/>
              <a:gd name="T3" fmla="*/ 0 h 1000"/>
              <a:gd name="T4" fmla="*/ 1000 w 1000"/>
              <a:gd name="T5" fmla="*/ 0 h 1000"/>
            </a:gdLst>
            <a:ahLst/>
            <a:cxnLst>
              <a:cxn ang="0">
                <a:pos x="T0" y="T1"/>
              </a:cxn>
              <a:cxn ang="0">
                <a:pos x="T2" y="T3"/>
              </a:cxn>
              <a:cxn ang="0">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sp>
        <p:nvSpPr>
          <p:cNvPr id="101384" name="Line 8"/>
          <p:cNvSpPr>
            <a:spLocks noChangeShapeType="1"/>
          </p:cNvSpPr>
          <p:nvPr/>
        </p:nvSpPr>
        <p:spPr bwMode="auto">
          <a:xfrm>
            <a:off x="457200" y="3276600"/>
            <a:ext cx="8229600" cy="0"/>
          </a:xfrm>
          <a:prstGeom prst="line">
            <a:avLst/>
          </a:prstGeom>
          <a:noFill/>
          <a:ln w="19050">
            <a:solidFill>
              <a:schemeClr val="accent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sp>
        <p:nvSpPr>
          <p:cNvPr id="101386" name="Line 10"/>
          <p:cNvSpPr>
            <a:spLocks noChangeShapeType="1"/>
          </p:cNvSpPr>
          <p:nvPr userDrawn="1"/>
        </p:nvSpPr>
        <p:spPr bwMode="auto">
          <a:xfrm>
            <a:off x="8686800" y="2362200"/>
            <a:ext cx="0" cy="914400"/>
          </a:xfrm>
          <a:prstGeom prst="line">
            <a:avLst/>
          </a:prstGeom>
          <a:noFill/>
          <a:ln w="25400">
            <a:solidFill>
              <a:schemeClr val="accent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3442784840"/>
      </p:ext>
    </p:extLst>
  </p:cSld>
  <p:clrMapOvr>
    <a:masterClrMapping/>
  </p:clrMapOvr>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6D7A263D-DD8E-FA46-ADB3-36F0B40BAAAC}"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556545218"/>
      </p:ext>
    </p:extLst>
  </p:cSld>
  <p:clrMapOvr>
    <a:masterClrMapping/>
  </p:clrMapOvr>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025F1222-DFAB-184F-90C3-DABFCAAD3591}"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2233111890"/>
      </p:ext>
    </p:extLst>
  </p:cSld>
  <p:clrMapOvr>
    <a:masterClrMapping/>
  </p:clrMapOvr>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AA5ADCCA-10FA-D645-AE9A-11B5AE1ABD51}"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25387914"/>
      </p:ext>
    </p:extLst>
  </p:cSld>
  <p:clrMapOvr>
    <a:masterClrMapping/>
  </p:clrMapOvr>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95E3631D-6A84-A243-B4F7-513A7D051592}"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4056242377"/>
      </p:ext>
    </p:extLst>
  </p:cSld>
  <p:clrMapOvr>
    <a:masterClrMapping/>
  </p:clrMapOvr>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A2A979BA-DC65-914A-AB64-BB8EDDCE8E3A}"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1739426627"/>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86F8BE1A-83A0-DD4C-A8D0-AEF22D32975D}"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1891485269"/>
      </p:ext>
    </p:extLst>
  </p:cSld>
  <p:clrMapOvr>
    <a:masterClrMapping/>
  </p:clrMapOvr>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1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2A917BCE-0487-3149-BA85-426184E0066E}"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3864300500"/>
      </p:ext>
    </p:extLst>
  </p:cSld>
  <p:clrMapOvr>
    <a:masterClrMapping/>
  </p:clrMapOvr>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BE9DA199-6B2A-C14B-BE9C-AC02A3D36CA4}"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1847436964"/>
      </p:ext>
    </p:extLst>
  </p:cSld>
  <p:clrMapOvr>
    <a:masterClrMapping/>
  </p:clrMapOvr>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C88A14E8-9A2E-7B42-AB01-DCB7D14008D2}"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2497699677"/>
      </p:ext>
    </p:extLst>
  </p:cSld>
  <p:clrMapOvr>
    <a:masterClrMapping/>
  </p:clrMapOvr>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5D993866-5810-6E4B-9A53-8FC0A630EE54}"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1022903099"/>
      </p:ext>
    </p:extLst>
  </p:cSld>
  <p:clrMapOvr>
    <a:masterClrMapping/>
  </p:clrMapOvr>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hart Placeholder 2"/>
          <p:cNvSpPr>
            <a:spLocks noGrp="1"/>
          </p:cNvSpPr>
          <p:nvPr>
            <p:ph type="chart" idx="1"/>
          </p:nvPr>
        </p:nvSpPr>
        <p:spPr>
          <a:xfrm>
            <a:off x="228600" y="1371600"/>
            <a:ext cx="8610600" cy="4876800"/>
          </a:xfrm>
        </p:spPr>
        <p:txBody>
          <a:bodyPr/>
          <a:lstStyle/>
          <a:p>
            <a:endParaRPr lang="en-US"/>
          </a:p>
        </p:txBody>
      </p:sp>
      <p:sp>
        <p:nvSpPr>
          <p:cNvPr id="4" name="Date Placeholder 3"/>
          <p:cNvSpPr>
            <a:spLocks noGrp="1"/>
          </p:cNvSpPr>
          <p:nvPr>
            <p:ph type="dt" sz="half" idx="10"/>
          </p:nvPr>
        </p:nvSpPr>
        <p:spPr>
          <a:xfrm>
            <a:off x="457200" y="6243638"/>
            <a:ext cx="2133600" cy="457200"/>
          </a:xfrm>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a:xfrm>
            <a:off x="6553200" y="6243638"/>
            <a:ext cx="2133600" cy="457200"/>
          </a:xfrm>
        </p:spPr>
        <p:txBody>
          <a:bodyPr/>
          <a:lstStyle>
            <a:lvl1pPr>
              <a:defRPr/>
            </a:lvl1pPr>
          </a:lstStyle>
          <a:p>
            <a:fld id="{5B70F282-356A-FD41-A947-F2362D1EB994}"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918196006"/>
      </p:ext>
    </p:extLst>
  </p:cSld>
  <p:clrMapOvr>
    <a:masterClrMapping/>
  </p:clrMapOvr>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endParaRPr lang="en-US"/>
          </a:p>
        </p:txBody>
      </p:sp>
      <p:sp>
        <p:nvSpPr>
          <p:cNvPr id="4" name="Date Placeholder 3"/>
          <p:cNvSpPr>
            <a:spLocks noGrp="1"/>
          </p:cNvSpPr>
          <p:nvPr>
            <p:ph type="dt" sz="half" idx="10"/>
          </p:nvPr>
        </p:nvSpPr>
        <p:spPr>
          <a:xfrm>
            <a:off x="457200" y="6243638"/>
            <a:ext cx="2133600" cy="457200"/>
          </a:xfrm>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a:xfrm>
            <a:off x="6553200" y="6243638"/>
            <a:ext cx="2133600" cy="457200"/>
          </a:xfrm>
        </p:spPr>
        <p:txBody>
          <a:bodyPr/>
          <a:lstStyle>
            <a:lvl1pPr>
              <a:defRPr/>
            </a:lvl1pPr>
          </a:lstStyle>
          <a:p>
            <a:fld id="{BBC235F4-CB3B-084F-9419-7E72273CA12B}"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4191568867"/>
      </p:ext>
    </p:extLst>
  </p:cSld>
  <p:clrMapOvr>
    <a:masterClrMapping/>
  </p:clrMapOvr>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000" b="1">
                <a:solidFill>
                  <a:schemeClr val="tx1"/>
                </a:solidFill>
                <a:latin typeface="Gill Sans MT" panose="020B0502020104020203"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Gill Sans MT" panose="020B05020201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atin typeface="Gill Sans MT" panose="020B0502020104020203" pitchFamily="34" charset="0"/>
              </a:defRPr>
            </a:lvl1pPr>
          </a:lstStyle>
          <a:p>
            <a:pPr>
              <a:defRPr/>
            </a:pPr>
            <a:fld id="{111EC4E2-6E65-4B38-A9F0-2491CD022231}" type="datetime1">
              <a:rPr lang="en-US" smtClean="0">
                <a:solidFill>
                  <a:prstClr val="black">
                    <a:tint val="75000"/>
                  </a:prstClr>
                </a:solidFill>
              </a:rPr>
              <a:pPr>
                <a:defRPr/>
              </a:pPr>
              <a:t>11/25/19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Gill Sans MT" panose="020B0502020104020203" pitchFamily="34" charset="0"/>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z="1400">
                <a:solidFill>
                  <a:schemeClr val="tx1"/>
                </a:solidFill>
                <a:latin typeface="Gill Sans MT" panose="020B0502020104020203" pitchFamily="34" charset="0"/>
              </a:defRPr>
            </a:lvl1pPr>
          </a:lstStyle>
          <a:p>
            <a:pPr>
              <a:defRPr/>
            </a:pPr>
            <a:fld id="{13F32364-6BA0-48AA-B029-3ED2192016FC}"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769406674"/>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534400" cy="1143000"/>
          </a:xfrm>
        </p:spPr>
        <p:txBody>
          <a:bodyPr>
            <a:normAutofit/>
          </a:bodyPr>
          <a:lstStyle>
            <a:lvl1pPr algn="l">
              <a:defRPr sz="3800" b="1">
                <a:solidFill>
                  <a:schemeClr val="tx1"/>
                </a:solidFill>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idx="1"/>
          </p:nvPr>
        </p:nvSpPr>
        <p:spPr>
          <a:xfrm>
            <a:off x="304800" y="1219200"/>
            <a:ext cx="8534400" cy="5334000"/>
          </a:xfrm>
        </p:spPr>
        <p:txBody>
          <a:bodyPr/>
          <a:lstStyle>
            <a:lvl1pPr>
              <a:defRPr sz="2800">
                <a:latin typeface="Gill Sans MT" panose="020B0502020104020203" pitchFamily="34" charset="0"/>
              </a:defRPr>
            </a:lvl1pPr>
            <a:lvl2pPr>
              <a:defRPr sz="2400">
                <a:latin typeface="Gill Sans MT" panose="020B0502020104020203" pitchFamily="34" charset="0"/>
              </a:defRPr>
            </a:lvl2pPr>
            <a:lvl3pPr>
              <a:defRPr sz="2000">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sz="1400">
                <a:solidFill>
                  <a:schemeClr val="tx1"/>
                </a:solidFill>
                <a:latin typeface="Gill Sans MT" panose="020B0502020104020203" pitchFamily="34" charset="0"/>
              </a:defRPr>
            </a:lvl1pPr>
          </a:lstStyle>
          <a:p>
            <a:pPr>
              <a:defRPr/>
            </a:pPr>
            <a:fld id="{13F32364-6BA0-48AA-B029-3ED2192016FC}" type="slidenum">
              <a:rPr lang="en-US" smtClean="0">
                <a:solidFill>
                  <a:prstClr val="black"/>
                </a:solidFill>
              </a:rPr>
              <a:pPr>
                <a:defRPr/>
              </a:pPr>
              <a:t>‹#›</a:t>
            </a:fld>
            <a:endParaRPr lang="en-US" dirty="0">
              <a:solidFill>
                <a:prstClr val="black"/>
              </a:solidFill>
            </a:endParaRPr>
          </a:p>
        </p:txBody>
      </p:sp>
      <p:cxnSp>
        <p:nvCxnSpPr>
          <p:cNvPr id="5" name="Straight Connector 4"/>
          <p:cNvCxnSpPr/>
          <p:nvPr userDrawn="1"/>
        </p:nvCxnSpPr>
        <p:spPr>
          <a:xfrm>
            <a:off x="304800" y="1066800"/>
            <a:ext cx="85344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2569363"/>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9DC2EE5E-49E3-41BC-B690-56250386BB7E}" type="datetime1">
              <a:rPr lang="en-US" smtClean="0">
                <a:solidFill>
                  <a:prstClr val="black">
                    <a:tint val="75000"/>
                  </a:prstClr>
                </a:solidFill>
              </a:rPr>
              <a:pPr>
                <a:defRPr/>
              </a:pPr>
              <a:t>11/25/19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712457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6273F18D-3D7C-411A-A3D5-BE9D715C217A}" type="datetime1">
              <a:rPr lang="en-US" smtClean="0">
                <a:solidFill>
                  <a:prstClr val="black">
                    <a:tint val="75000"/>
                  </a:prstClr>
                </a:solidFill>
              </a:rPr>
              <a:pPr>
                <a:defRPr/>
              </a:pPr>
              <a:t>11/25/19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51933535"/>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6D9761C9-07B9-4029-8A9C-6B9D4FE4DECF}" type="datetime1">
              <a:rPr lang="en-US" smtClean="0">
                <a:solidFill>
                  <a:prstClr val="black">
                    <a:tint val="75000"/>
                  </a:prstClr>
                </a:solidFill>
              </a:rPr>
              <a:pPr>
                <a:defRPr/>
              </a:pPr>
              <a:t>11/25/19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45773584"/>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95E2F76E-CE6C-410C-8FDC-D0091C24DEF1}" type="datetime1">
              <a:rPr lang="en-US" smtClean="0">
                <a:solidFill>
                  <a:prstClr val="black">
                    <a:tint val="75000"/>
                  </a:prstClr>
                </a:solidFill>
              </a:rPr>
              <a:pPr>
                <a:defRPr/>
              </a:pPr>
              <a:t>11/25/19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91823936"/>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A35B8DD-F4B6-4735-BE3E-A30AC9916A28}" type="datetime1">
              <a:rPr lang="en-US" smtClean="0">
                <a:solidFill>
                  <a:prstClr val="black">
                    <a:tint val="75000"/>
                  </a:prstClr>
                </a:solidFill>
              </a:rPr>
              <a:pPr>
                <a:defRPr/>
              </a:pPr>
              <a:t>11/25/19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24935910"/>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844FB2D7-3DDB-4FFD-8B82-F323B81C51BF}" type="datetime1">
              <a:rPr lang="en-US" smtClean="0">
                <a:solidFill>
                  <a:prstClr val="black">
                    <a:tint val="75000"/>
                  </a:prstClr>
                </a:solidFill>
              </a:rPr>
              <a:pPr>
                <a:defRPr/>
              </a:pPr>
              <a:t>11/25/19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81597231"/>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pPr>
              <a:defRPr/>
            </a:pPr>
            <a:fld id="{08811807-3D87-4FB5-A3F7-954D5D4F8EE2}" type="datetime1">
              <a:rPr lang="en-US" smtClean="0">
                <a:solidFill>
                  <a:prstClr val="black">
                    <a:tint val="75000"/>
                  </a:prstClr>
                </a:solidFill>
              </a:rPr>
              <a:pPr>
                <a:defRPr/>
              </a:pPr>
              <a:t>11/25/19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69281894"/>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CA4A0BD-C698-4141-B404-5A877B3AA909}" type="datetime1">
              <a:rPr lang="en-US" smtClean="0">
                <a:solidFill>
                  <a:prstClr val="black">
                    <a:tint val="75000"/>
                  </a:prstClr>
                </a:solidFill>
              </a:rPr>
              <a:pPr>
                <a:defRPr/>
              </a:pPr>
              <a:t>11/25/19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51207390"/>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D08FC6B9-10FF-4561-B52B-0EFAB655D039}" type="datetime1">
              <a:rPr lang="en-US" smtClean="0">
                <a:solidFill>
                  <a:prstClr val="black">
                    <a:tint val="75000"/>
                  </a:prstClr>
                </a:solidFill>
              </a:rPr>
              <a:pPr>
                <a:defRPr/>
              </a:pPr>
              <a:t>11/25/19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39861032"/>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2214516598"/>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dirty="0"/>
              <a:t>Click to edit Master title style</a:t>
            </a:r>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txBox="1">
            <a:spLocks/>
          </p:cNvSpPr>
          <p:nvPr userDrawn="1"/>
        </p:nvSpPr>
        <p:spPr>
          <a:xfrm>
            <a:off x="8229600" y="6355715"/>
            <a:ext cx="6858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solidFill>
                  <a:prstClr val="black">
                    <a:tint val="75000"/>
                  </a:prstClr>
                </a:solidFill>
              </a:rPr>
              <a:pPr/>
              <a:t>‹#›</a:t>
            </a:fld>
            <a:endParaRPr lang="en-US" dirty="0">
              <a:solidFill>
                <a:prstClr val="black">
                  <a:tint val="75000"/>
                </a:prstClr>
              </a:solidFill>
            </a:endParaRPr>
          </a:p>
        </p:txBody>
      </p:sp>
      <p:pic>
        <p:nvPicPr>
          <p:cNvPr id="6" name="Picture 5" descr="safari.png"/>
          <p:cNvPicPr>
            <a:picLocks noChangeAspect="1"/>
          </p:cNvPicPr>
          <p:nvPr userDrawn="1"/>
        </p:nvPicPr>
        <p:blipFill>
          <a:blip r:embed="rId2" cstate="print"/>
          <a:stretch>
            <a:fillRect/>
          </a:stretch>
        </p:blipFill>
        <p:spPr>
          <a:xfrm>
            <a:off x="152400" y="6408997"/>
            <a:ext cx="1008112" cy="291687"/>
          </a:xfrm>
          <a:prstGeom prst="rect">
            <a:avLst/>
          </a:prstGeom>
        </p:spPr>
      </p:pic>
    </p:spTree>
    <p:extLst>
      <p:ext uri="{BB962C8B-B14F-4D97-AF65-F5344CB8AC3E}">
        <p14:creationId xmlns:p14="http://schemas.microsoft.com/office/powerpoint/2010/main" val="11725903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8776183"/>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0018094"/>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5852550"/>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5742525"/>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1F06B77A-E106-6F45-A98B-32502AD6FD6C}" type="slidenum">
              <a:rPr lang="en-US" altLang="en-US"/>
              <a:pPr>
                <a:defRPr/>
              </a:pPr>
              <a:t>‹#›</a:t>
            </a:fld>
            <a:endParaRPr lang="en-US" altLang="en-US"/>
          </a:p>
        </p:txBody>
      </p:sp>
    </p:spTree>
    <p:extLst>
      <p:ext uri="{BB962C8B-B14F-4D97-AF65-F5344CB8AC3E}">
        <p14:creationId xmlns:p14="http://schemas.microsoft.com/office/powerpoint/2010/main" val="2727995952"/>
      </p:ext>
    </p:extLst>
  </p:cSld>
  <p:clrMapOvr>
    <a:masterClrMapping/>
  </p:clrMapOvr>
  <p:transition/>
</p:sldLayout>
</file>

<file path=ppt/slideLayouts/slideLayout6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FD930BB-AD26-2C48-AF8C-E1BF73EB73BC}" type="slidenum">
              <a:rPr lang="en-US" altLang="en-US"/>
              <a:pPr>
                <a:defRPr/>
              </a:pPr>
              <a:t>‹#›</a:t>
            </a:fld>
            <a:endParaRPr lang="en-US" altLang="en-US"/>
          </a:p>
        </p:txBody>
      </p:sp>
    </p:spTree>
    <p:extLst>
      <p:ext uri="{BB962C8B-B14F-4D97-AF65-F5344CB8AC3E}">
        <p14:creationId xmlns:p14="http://schemas.microsoft.com/office/powerpoint/2010/main" val="2318383033"/>
      </p:ext>
    </p:extLst>
  </p:cSld>
  <p:clrMapOvr>
    <a:masterClrMapping/>
  </p:clrMapOvr>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20BDC4A-43C4-3F44-8487-469192DEEAFF}" type="slidenum">
              <a:rPr lang="en-US" altLang="en-US"/>
              <a:pPr>
                <a:defRPr/>
              </a:pPr>
              <a:t>‹#›</a:t>
            </a:fld>
            <a:endParaRPr lang="en-US" altLang="en-US"/>
          </a:p>
        </p:txBody>
      </p:sp>
    </p:spTree>
    <p:extLst>
      <p:ext uri="{BB962C8B-B14F-4D97-AF65-F5344CB8AC3E}">
        <p14:creationId xmlns:p14="http://schemas.microsoft.com/office/powerpoint/2010/main" val="3095216576"/>
      </p:ext>
    </p:extLst>
  </p:cSld>
  <p:clrMapOvr>
    <a:masterClrMapping/>
  </p:clrMapOvr>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98C0071F-E0AB-AE4F-9B22-B483EE53E54F}" type="slidenum">
              <a:rPr lang="en-US" altLang="en-US"/>
              <a:pPr>
                <a:defRPr/>
              </a:pPr>
              <a:t>‹#›</a:t>
            </a:fld>
            <a:endParaRPr lang="en-US" altLang="en-US"/>
          </a:p>
        </p:txBody>
      </p:sp>
    </p:spTree>
    <p:extLst>
      <p:ext uri="{BB962C8B-B14F-4D97-AF65-F5344CB8AC3E}">
        <p14:creationId xmlns:p14="http://schemas.microsoft.com/office/powerpoint/2010/main" val="4294473809"/>
      </p:ext>
    </p:extLst>
  </p:cSld>
  <p:clrMapOvr>
    <a:masterClrMapping/>
  </p:clrMapOvr>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2DEAF9F4-3DA5-6341-A6BF-70A132512067}" type="slidenum">
              <a:rPr lang="en-US" altLang="en-US"/>
              <a:pPr>
                <a:defRPr/>
              </a:pPr>
              <a:t>‹#›</a:t>
            </a:fld>
            <a:endParaRPr lang="en-US" altLang="en-US"/>
          </a:p>
        </p:txBody>
      </p:sp>
    </p:spTree>
    <p:extLst>
      <p:ext uri="{BB962C8B-B14F-4D97-AF65-F5344CB8AC3E}">
        <p14:creationId xmlns:p14="http://schemas.microsoft.com/office/powerpoint/2010/main" val="1653366855"/>
      </p:ext>
    </p:extLst>
  </p:cSld>
  <p:clrMapOvr>
    <a:masterClrMapping/>
  </p:clrMapOvr>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DA14A479-7669-F34C-B465-8F92DC6094F9}" type="slidenum">
              <a:rPr lang="en-US" altLang="en-US"/>
              <a:pPr>
                <a:defRPr/>
              </a:pPr>
              <a:t>‹#›</a:t>
            </a:fld>
            <a:endParaRPr lang="en-US" altLang="en-US"/>
          </a:p>
        </p:txBody>
      </p:sp>
    </p:spTree>
    <p:extLst>
      <p:ext uri="{BB962C8B-B14F-4D97-AF65-F5344CB8AC3E}">
        <p14:creationId xmlns:p14="http://schemas.microsoft.com/office/powerpoint/2010/main" val="2822578030"/>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82B8AD63-067C-CB4C-A624-3B5A1EC043B3}" type="slidenum">
              <a:rPr lang="en-US" altLang="en-US"/>
              <a:pPr>
                <a:defRPr/>
              </a:pPr>
              <a:t>‹#›</a:t>
            </a:fld>
            <a:endParaRPr lang="en-US" altLang="en-US"/>
          </a:p>
        </p:txBody>
      </p:sp>
    </p:spTree>
    <p:extLst>
      <p:ext uri="{BB962C8B-B14F-4D97-AF65-F5344CB8AC3E}">
        <p14:creationId xmlns:p14="http://schemas.microsoft.com/office/powerpoint/2010/main" val="3212260854"/>
      </p:ext>
    </p:extLst>
  </p:cSld>
  <p:clrMapOvr>
    <a:masterClrMapping/>
  </p:clrMapOvr>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77BEA5F1-A4EF-2942-94D1-FBA5332008C3}" type="slidenum">
              <a:rPr lang="en-US" altLang="en-US"/>
              <a:pPr>
                <a:defRPr/>
              </a:pPr>
              <a:t>‹#›</a:t>
            </a:fld>
            <a:endParaRPr lang="en-US" altLang="en-US"/>
          </a:p>
        </p:txBody>
      </p:sp>
    </p:spTree>
    <p:extLst>
      <p:ext uri="{BB962C8B-B14F-4D97-AF65-F5344CB8AC3E}">
        <p14:creationId xmlns:p14="http://schemas.microsoft.com/office/powerpoint/2010/main" val="1948256593"/>
      </p:ext>
    </p:extLst>
  </p:cSld>
  <p:clrMapOvr>
    <a:masterClrMapping/>
  </p:clrMapOvr>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8B91A747-713C-864B-BF86-EC1FD938DA1F}" type="slidenum">
              <a:rPr lang="en-US" altLang="en-US"/>
              <a:pPr>
                <a:defRPr/>
              </a:pPr>
              <a:t>‹#›</a:t>
            </a:fld>
            <a:endParaRPr lang="en-US" altLang="en-US"/>
          </a:p>
        </p:txBody>
      </p:sp>
    </p:spTree>
    <p:extLst>
      <p:ext uri="{BB962C8B-B14F-4D97-AF65-F5344CB8AC3E}">
        <p14:creationId xmlns:p14="http://schemas.microsoft.com/office/powerpoint/2010/main" val="3933347291"/>
      </p:ext>
    </p:extLst>
  </p:cSld>
  <p:clrMapOvr>
    <a:masterClrMapping/>
  </p:clrMapOvr>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ECE137BB-ED14-FE4D-A877-90D513740374}" type="slidenum">
              <a:rPr lang="en-US" altLang="en-US"/>
              <a:pPr>
                <a:defRPr/>
              </a:pPr>
              <a:t>‹#›</a:t>
            </a:fld>
            <a:endParaRPr lang="en-US" altLang="en-US"/>
          </a:p>
        </p:txBody>
      </p:sp>
    </p:spTree>
    <p:extLst>
      <p:ext uri="{BB962C8B-B14F-4D97-AF65-F5344CB8AC3E}">
        <p14:creationId xmlns:p14="http://schemas.microsoft.com/office/powerpoint/2010/main" val="2273566853"/>
      </p:ext>
    </p:extLst>
  </p:cSld>
  <p:clrMapOvr>
    <a:masterClrMapping/>
  </p:clrMapOvr>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31BAB59-0B37-E744-B4B5-51E8CF51E598}" type="slidenum">
              <a:rPr lang="en-US" altLang="en-US"/>
              <a:pPr>
                <a:defRPr/>
              </a:pPr>
              <a:t>‹#›</a:t>
            </a:fld>
            <a:endParaRPr lang="en-US" altLang="en-US"/>
          </a:p>
        </p:txBody>
      </p:sp>
    </p:spTree>
    <p:extLst>
      <p:ext uri="{BB962C8B-B14F-4D97-AF65-F5344CB8AC3E}">
        <p14:creationId xmlns:p14="http://schemas.microsoft.com/office/powerpoint/2010/main" val="118738541"/>
      </p:ext>
    </p:extLst>
  </p:cSld>
  <p:clrMapOvr>
    <a:masterClrMapping/>
  </p:clrMapOvr>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5846E0E-DB91-8143-BB5D-4E44299E8C7A}" type="slidenum">
              <a:rPr lang="en-US" altLang="en-US"/>
              <a:pPr>
                <a:defRPr/>
              </a:pPr>
              <a:t>‹#›</a:t>
            </a:fld>
            <a:endParaRPr lang="en-US" altLang="en-US"/>
          </a:p>
        </p:txBody>
      </p:sp>
    </p:spTree>
    <p:extLst>
      <p:ext uri="{BB962C8B-B14F-4D97-AF65-F5344CB8AC3E}">
        <p14:creationId xmlns:p14="http://schemas.microsoft.com/office/powerpoint/2010/main" val="3011861598"/>
      </p:ext>
    </p:extLst>
  </p:cSld>
  <p:clrMapOvr>
    <a:masterClrMapping/>
  </p:clrMapOvr>
  <p:transition/>
</p:sldLayout>
</file>

<file path=ppt/slideLayouts/slideLayout6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endParaRPr 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AF4A5797-4A52-3C47-A60F-384E101789BB}" type="slidenum">
              <a:rPr lang="en-US"/>
              <a:pPr>
                <a:defRPr/>
              </a:pPr>
              <a:t>‹#›</a:t>
            </a:fld>
            <a:endParaRPr lang="en-US"/>
          </a:p>
        </p:txBody>
      </p:sp>
    </p:spTree>
    <p:extLst>
      <p:ext uri="{BB962C8B-B14F-4D97-AF65-F5344CB8AC3E}">
        <p14:creationId xmlns:p14="http://schemas.microsoft.com/office/powerpoint/2010/main" val="1822591800"/>
      </p:ext>
    </p:extLst>
  </p:cSld>
  <p:clrMapOvr>
    <a:masterClrMapping/>
  </p:clrMapOvr>
  <p:transition/>
</p:sldLayout>
</file>

<file path=ppt/slideLayouts/slideLayout6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5A4FB91F-8620-9C4D-8A32-1AD02BFD54B1}" type="slidenum">
              <a:rPr lang="en-US"/>
              <a:pPr>
                <a:defRPr/>
              </a:pPr>
              <a:t>‹#›</a:t>
            </a:fld>
            <a:endParaRPr lang="en-US"/>
          </a:p>
        </p:txBody>
      </p:sp>
    </p:spTree>
    <p:extLst>
      <p:ext uri="{BB962C8B-B14F-4D97-AF65-F5344CB8AC3E}">
        <p14:creationId xmlns:p14="http://schemas.microsoft.com/office/powerpoint/2010/main" val="663498262"/>
      </p:ext>
    </p:extLst>
  </p:cSld>
  <p:clrMapOvr>
    <a:masterClrMapping/>
  </p:clrMapOvr>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073B9C50-E303-F947-B3E2-3E825F48C7D2}" type="slidenum">
              <a:rPr lang="en-US"/>
              <a:pPr>
                <a:defRPr/>
              </a:pPr>
              <a:t>‹#›</a:t>
            </a:fld>
            <a:endParaRPr lang="en-US"/>
          </a:p>
        </p:txBody>
      </p:sp>
    </p:spTree>
    <p:extLst>
      <p:ext uri="{BB962C8B-B14F-4D97-AF65-F5344CB8AC3E}">
        <p14:creationId xmlns:p14="http://schemas.microsoft.com/office/powerpoint/2010/main" val="3153500613"/>
      </p:ext>
    </p:extLst>
  </p:cSld>
  <p:clrMapOvr>
    <a:masterClrMapping/>
  </p:clrMapOvr>
  <p:transition/>
</p:sldLayout>
</file>

<file path=ppt/slideLayouts/slideLayout6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20808B7-3DFC-6D40-89A2-98C67E53C3E2}" type="slidenum">
              <a:rPr lang="en-US"/>
              <a:pPr>
                <a:defRPr/>
              </a:pPr>
              <a:t>‹#›</a:t>
            </a:fld>
            <a:endParaRPr lang="en-US"/>
          </a:p>
        </p:txBody>
      </p:sp>
    </p:spTree>
    <p:extLst>
      <p:ext uri="{BB962C8B-B14F-4D97-AF65-F5344CB8AC3E}">
        <p14:creationId xmlns:p14="http://schemas.microsoft.com/office/powerpoint/2010/main" val="3856211383"/>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FA78E456-01DF-094D-8CFB-DA5FA9E8BD10}" type="slidenum">
              <a:rPr lang="en-US"/>
              <a:pPr>
                <a:defRPr/>
              </a:pPr>
              <a:t>‹#›</a:t>
            </a:fld>
            <a:endParaRPr lang="en-US"/>
          </a:p>
        </p:txBody>
      </p:sp>
    </p:spTree>
    <p:extLst>
      <p:ext uri="{BB962C8B-B14F-4D97-AF65-F5344CB8AC3E}">
        <p14:creationId xmlns:p14="http://schemas.microsoft.com/office/powerpoint/2010/main" val="3852358851"/>
      </p:ext>
    </p:extLst>
  </p:cSld>
  <p:clrMapOvr>
    <a:masterClrMapping/>
  </p:clrMapOvr>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428B0D83-FC11-C440-9D61-A92EDF7AC339}" type="slidenum">
              <a:rPr lang="en-US"/>
              <a:pPr>
                <a:defRPr/>
              </a:pPr>
              <a:t>‹#›</a:t>
            </a:fld>
            <a:endParaRPr lang="en-US"/>
          </a:p>
        </p:txBody>
      </p:sp>
    </p:spTree>
    <p:extLst>
      <p:ext uri="{BB962C8B-B14F-4D97-AF65-F5344CB8AC3E}">
        <p14:creationId xmlns:p14="http://schemas.microsoft.com/office/powerpoint/2010/main" val="1970016992"/>
      </p:ext>
    </p:extLst>
  </p:cSld>
  <p:clrMapOvr>
    <a:masterClrMapping/>
  </p:clrMapOvr>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293D0A55-7789-CF47-ACA7-2311AFA1B98E}" type="slidenum">
              <a:rPr lang="en-US"/>
              <a:pPr>
                <a:defRPr/>
              </a:pPr>
              <a:t>‹#›</a:t>
            </a:fld>
            <a:endParaRPr lang="en-US"/>
          </a:p>
        </p:txBody>
      </p:sp>
    </p:spTree>
    <p:extLst>
      <p:ext uri="{BB962C8B-B14F-4D97-AF65-F5344CB8AC3E}">
        <p14:creationId xmlns:p14="http://schemas.microsoft.com/office/powerpoint/2010/main" val="2963535957"/>
      </p:ext>
    </p:extLst>
  </p:cSld>
  <p:clrMapOvr>
    <a:masterClrMapping/>
  </p:clrMapOvr>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DE99BBE6-A637-304C-B5B7-9A7E3C08C57E}" type="slidenum">
              <a:rPr lang="en-US"/>
              <a:pPr>
                <a:defRPr/>
              </a:pPr>
              <a:t>‹#›</a:t>
            </a:fld>
            <a:endParaRPr lang="en-US"/>
          </a:p>
        </p:txBody>
      </p:sp>
    </p:spTree>
    <p:extLst>
      <p:ext uri="{BB962C8B-B14F-4D97-AF65-F5344CB8AC3E}">
        <p14:creationId xmlns:p14="http://schemas.microsoft.com/office/powerpoint/2010/main" val="3900244477"/>
      </p:ext>
    </p:extLst>
  </p:cSld>
  <p:clrMapOvr>
    <a:masterClrMapping/>
  </p:clrMapOvr>
  <p:transition/>
</p:sldLayout>
</file>

<file path=ppt/slideLayouts/slideLayout6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35BCF56-964A-F947-93A6-92ACEE6C7F5E}" type="slidenum">
              <a:rPr lang="en-US"/>
              <a:pPr>
                <a:defRPr/>
              </a:pPr>
              <a:t>‹#›</a:t>
            </a:fld>
            <a:endParaRPr lang="en-US"/>
          </a:p>
        </p:txBody>
      </p:sp>
    </p:spTree>
    <p:extLst>
      <p:ext uri="{BB962C8B-B14F-4D97-AF65-F5344CB8AC3E}">
        <p14:creationId xmlns:p14="http://schemas.microsoft.com/office/powerpoint/2010/main" val="1947562463"/>
      </p:ext>
    </p:extLst>
  </p:cSld>
  <p:clrMapOvr>
    <a:masterClrMapping/>
  </p:clrMapOvr>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1CA570-B74D-4749-94AD-86C253965FD8}" type="slidenum">
              <a:rPr lang="en-US"/>
              <a:pPr>
                <a:defRPr/>
              </a:pPr>
              <a:t>‹#›</a:t>
            </a:fld>
            <a:endParaRPr lang="en-US"/>
          </a:p>
        </p:txBody>
      </p:sp>
    </p:spTree>
    <p:extLst>
      <p:ext uri="{BB962C8B-B14F-4D97-AF65-F5344CB8AC3E}">
        <p14:creationId xmlns:p14="http://schemas.microsoft.com/office/powerpoint/2010/main" val="2681552830"/>
      </p:ext>
    </p:extLst>
  </p:cSld>
  <p:clrMapOvr>
    <a:masterClrMapping/>
  </p:clrMapOvr>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20CE11DC-2133-4F4D-8A86-82695C13466E}" type="slidenum">
              <a:rPr lang="en-US"/>
              <a:pPr>
                <a:defRPr/>
              </a:pPr>
              <a:t>‹#›</a:t>
            </a:fld>
            <a:endParaRPr lang="en-US"/>
          </a:p>
        </p:txBody>
      </p:sp>
    </p:spTree>
    <p:extLst>
      <p:ext uri="{BB962C8B-B14F-4D97-AF65-F5344CB8AC3E}">
        <p14:creationId xmlns:p14="http://schemas.microsoft.com/office/powerpoint/2010/main" val="3318107574"/>
      </p:ext>
    </p:extLst>
  </p:cSld>
  <p:clrMapOvr>
    <a:masterClrMapping/>
  </p:clrMapOvr>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6D320AC-71F7-B345-A8F3-275013FA312A}" type="slidenum">
              <a:rPr lang="en-US"/>
              <a:pPr>
                <a:defRPr/>
              </a:pPr>
              <a:t>‹#›</a:t>
            </a:fld>
            <a:endParaRPr lang="en-US"/>
          </a:p>
        </p:txBody>
      </p:sp>
    </p:spTree>
    <p:extLst>
      <p:ext uri="{BB962C8B-B14F-4D97-AF65-F5344CB8AC3E}">
        <p14:creationId xmlns:p14="http://schemas.microsoft.com/office/powerpoint/2010/main" val="2735383769"/>
      </p:ext>
    </p:extLst>
  </p:cSld>
  <p:clrMapOvr>
    <a:masterClrMapping/>
  </p:clrMapOvr>
  <p:transition/>
</p:sldLayout>
</file>

<file path=ppt/slideLayouts/slideLayout65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41943389"/>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953076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189" lvl="0" indent="-342891">
              <a:spcBef>
                <a:spcPts val="0"/>
              </a:spcBef>
              <a:spcAft>
                <a:spcPts val="0"/>
              </a:spcAft>
              <a:buSzPts val="1800"/>
              <a:buChar char="●"/>
              <a:defRPr/>
            </a:lvl1pPr>
            <a:lvl2pPr marL="914377"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1"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47743457"/>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1" y="1536633"/>
            <a:ext cx="3999900" cy="45552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7" lvl="1" indent="-304792">
              <a:spcBef>
                <a:spcPts val="1600"/>
              </a:spcBef>
              <a:spcAft>
                <a:spcPts val="0"/>
              </a:spcAft>
              <a:buSzPts val="1200"/>
              <a:buChar char="○"/>
              <a:defRPr sz="1200"/>
            </a:lvl2pPr>
            <a:lvl3pPr marL="1371566" lvl="2" indent="-304792">
              <a:spcBef>
                <a:spcPts val="1600"/>
              </a:spcBef>
              <a:spcAft>
                <a:spcPts val="0"/>
              </a:spcAft>
              <a:buSzPts val="1200"/>
              <a:buChar char="■"/>
              <a:defRPr sz="1200"/>
            </a:lvl3pPr>
            <a:lvl4pPr marL="1828754" lvl="3" indent="-304792">
              <a:spcBef>
                <a:spcPts val="1600"/>
              </a:spcBef>
              <a:spcAft>
                <a:spcPts val="0"/>
              </a:spcAft>
              <a:buSzPts val="1200"/>
              <a:buChar char="●"/>
              <a:defRPr sz="1200"/>
            </a:lvl4pPr>
            <a:lvl5pPr marL="2285943" lvl="4" indent="-304792">
              <a:spcBef>
                <a:spcPts val="1600"/>
              </a:spcBef>
              <a:spcAft>
                <a:spcPts val="0"/>
              </a:spcAft>
              <a:buSzPts val="1200"/>
              <a:buChar char="○"/>
              <a:defRPr sz="1200"/>
            </a:lvl5pPr>
            <a:lvl6pPr marL="2743131" lvl="5" indent="-304792">
              <a:spcBef>
                <a:spcPts val="1600"/>
              </a:spcBef>
              <a:spcAft>
                <a:spcPts val="0"/>
              </a:spcAft>
              <a:buSzPts val="1200"/>
              <a:buChar char="■"/>
              <a:defRPr sz="1200"/>
            </a:lvl6pPr>
            <a:lvl7pPr marL="3200320" lvl="6" indent="-304792">
              <a:spcBef>
                <a:spcPts val="1600"/>
              </a:spcBef>
              <a:spcAft>
                <a:spcPts val="0"/>
              </a:spcAft>
              <a:buSzPts val="1200"/>
              <a:buChar char="●"/>
              <a:defRPr sz="1200"/>
            </a:lvl7pPr>
            <a:lvl8pPr marL="3657509" lvl="7" indent="-304792">
              <a:spcBef>
                <a:spcPts val="1600"/>
              </a:spcBef>
              <a:spcAft>
                <a:spcPts val="0"/>
              </a:spcAft>
              <a:buSzPts val="1200"/>
              <a:buChar char="○"/>
              <a:defRPr sz="1200"/>
            </a:lvl8pPr>
            <a:lvl9pPr marL="4114697" lvl="8" indent="-304792">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1" y="1536633"/>
            <a:ext cx="3999900" cy="45552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7" lvl="1" indent="-304792">
              <a:spcBef>
                <a:spcPts val="1600"/>
              </a:spcBef>
              <a:spcAft>
                <a:spcPts val="0"/>
              </a:spcAft>
              <a:buSzPts val="1200"/>
              <a:buChar char="○"/>
              <a:defRPr sz="1200"/>
            </a:lvl2pPr>
            <a:lvl3pPr marL="1371566" lvl="2" indent="-304792">
              <a:spcBef>
                <a:spcPts val="1600"/>
              </a:spcBef>
              <a:spcAft>
                <a:spcPts val="0"/>
              </a:spcAft>
              <a:buSzPts val="1200"/>
              <a:buChar char="■"/>
              <a:defRPr sz="1200"/>
            </a:lvl3pPr>
            <a:lvl4pPr marL="1828754" lvl="3" indent="-304792">
              <a:spcBef>
                <a:spcPts val="1600"/>
              </a:spcBef>
              <a:spcAft>
                <a:spcPts val="0"/>
              </a:spcAft>
              <a:buSzPts val="1200"/>
              <a:buChar char="●"/>
              <a:defRPr sz="1200"/>
            </a:lvl4pPr>
            <a:lvl5pPr marL="2285943" lvl="4" indent="-304792">
              <a:spcBef>
                <a:spcPts val="1600"/>
              </a:spcBef>
              <a:spcAft>
                <a:spcPts val="0"/>
              </a:spcAft>
              <a:buSzPts val="1200"/>
              <a:buChar char="○"/>
              <a:defRPr sz="1200"/>
            </a:lvl5pPr>
            <a:lvl6pPr marL="2743131" lvl="5" indent="-304792">
              <a:spcBef>
                <a:spcPts val="1600"/>
              </a:spcBef>
              <a:spcAft>
                <a:spcPts val="0"/>
              </a:spcAft>
              <a:buSzPts val="1200"/>
              <a:buChar char="■"/>
              <a:defRPr sz="1200"/>
            </a:lvl6pPr>
            <a:lvl7pPr marL="3200320" lvl="6" indent="-304792">
              <a:spcBef>
                <a:spcPts val="1600"/>
              </a:spcBef>
              <a:spcAft>
                <a:spcPts val="0"/>
              </a:spcAft>
              <a:buSzPts val="1200"/>
              <a:buChar char="●"/>
              <a:defRPr sz="1200"/>
            </a:lvl7pPr>
            <a:lvl8pPr marL="3657509" lvl="7" indent="-304792">
              <a:spcBef>
                <a:spcPts val="1600"/>
              </a:spcBef>
              <a:spcAft>
                <a:spcPts val="0"/>
              </a:spcAft>
              <a:buSzPts val="1200"/>
              <a:buChar char="○"/>
              <a:defRPr sz="1200"/>
            </a:lvl8pPr>
            <a:lvl9pPr marL="4114697" lvl="8" indent="-304792">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67961010"/>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2453902"/>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200"/>
          </a:xfrm>
          <a:prstGeom prst="rect">
            <a:avLst/>
          </a:prstGeom>
        </p:spPr>
        <p:txBody>
          <a:bodyPr spcFirstLastPara="1" wrap="square" lIns="91425" tIns="91425" rIns="91425" bIns="91425" anchor="t" anchorCtr="0">
            <a:noAutofit/>
          </a:bodyPr>
          <a:lstStyle>
            <a:lvl1pPr marL="457189" lvl="0" indent="-304792">
              <a:spcBef>
                <a:spcPts val="0"/>
              </a:spcBef>
              <a:spcAft>
                <a:spcPts val="0"/>
              </a:spcAft>
              <a:buSzPts val="1200"/>
              <a:buChar char="●"/>
              <a:defRPr sz="1200"/>
            </a:lvl1pPr>
            <a:lvl2pPr marL="914377" lvl="1" indent="-304792">
              <a:spcBef>
                <a:spcPts val="1600"/>
              </a:spcBef>
              <a:spcAft>
                <a:spcPts val="0"/>
              </a:spcAft>
              <a:buSzPts val="1200"/>
              <a:buChar char="○"/>
              <a:defRPr sz="1200"/>
            </a:lvl2pPr>
            <a:lvl3pPr marL="1371566" lvl="2" indent="-304792">
              <a:spcBef>
                <a:spcPts val="1600"/>
              </a:spcBef>
              <a:spcAft>
                <a:spcPts val="0"/>
              </a:spcAft>
              <a:buSzPts val="1200"/>
              <a:buChar char="■"/>
              <a:defRPr sz="1200"/>
            </a:lvl3pPr>
            <a:lvl4pPr marL="1828754" lvl="3" indent="-304792">
              <a:spcBef>
                <a:spcPts val="1600"/>
              </a:spcBef>
              <a:spcAft>
                <a:spcPts val="0"/>
              </a:spcAft>
              <a:buSzPts val="1200"/>
              <a:buChar char="●"/>
              <a:defRPr sz="1200"/>
            </a:lvl4pPr>
            <a:lvl5pPr marL="2285943" lvl="4" indent="-304792">
              <a:spcBef>
                <a:spcPts val="1600"/>
              </a:spcBef>
              <a:spcAft>
                <a:spcPts val="0"/>
              </a:spcAft>
              <a:buSzPts val="1200"/>
              <a:buChar char="○"/>
              <a:defRPr sz="1200"/>
            </a:lvl5pPr>
            <a:lvl6pPr marL="2743131" lvl="5" indent="-304792">
              <a:spcBef>
                <a:spcPts val="1600"/>
              </a:spcBef>
              <a:spcAft>
                <a:spcPts val="0"/>
              </a:spcAft>
              <a:buSzPts val="1200"/>
              <a:buChar char="■"/>
              <a:defRPr sz="1200"/>
            </a:lvl6pPr>
            <a:lvl7pPr marL="3200320" lvl="6" indent="-304792">
              <a:spcBef>
                <a:spcPts val="1600"/>
              </a:spcBef>
              <a:spcAft>
                <a:spcPts val="0"/>
              </a:spcAft>
              <a:buSzPts val="1200"/>
              <a:buChar char="●"/>
              <a:defRPr sz="1200"/>
            </a:lvl7pPr>
            <a:lvl8pPr marL="3657509" lvl="7" indent="-304792">
              <a:spcBef>
                <a:spcPts val="1600"/>
              </a:spcBef>
              <a:spcAft>
                <a:spcPts val="0"/>
              </a:spcAft>
              <a:buSzPts val="1200"/>
              <a:buChar char="○"/>
              <a:defRPr sz="1200"/>
            </a:lvl8pPr>
            <a:lvl9pPr marL="4114697" lvl="8" indent="-304792">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39695428"/>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1" y="600200"/>
            <a:ext cx="63678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88684821"/>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800"/>
          </a:xfrm>
          <a:prstGeom prst="rect">
            <a:avLst/>
          </a:prstGeom>
        </p:spPr>
        <p:txBody>
          <a:bodyPr spcFirstLastPara="1" wrap="square" lIns="91425" tIns="91425" rIns="91425" bIns="91425" anchor="ctr" anchorCtr="0">
            <a:noAutofit/>
          </a:bodyPr>
          <a:lstStyle>
            <a:lvl1pPr marL="457189" lvl="0" indent="-342891">
              <a:spcBef>
                <a:spcPts val="0"/>
              </a:spcBef>
              <a:spcAft>
                <a:spcPts val="0"/>
              </a:spcAft>
              <a:buSzPts val="1800"/>
              <a:buChar char="●"/>
              <a:defRPr/>
            </a:lvl1pPr>
            <a:lvl2pPr marL="914377"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1"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87312863"/>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800"/>
          </a:xfrm>
          <a:prstGeom prst="rect">
            <a:avLst/>
          </a:prstGeom>
        </p:spPr>
        <p:txBody>
          <a:bodyPr spcFirstLastPara="1" wrap="square" lIns="91425" tIns="91425" rIns="91425" bIns="91425" anchor="ctr" anchorCtr="0">
            <a:noAutofit/>
          </a:bodyPr>
          <a:lstStyle>
            <a:lvl1pPr marL="457189" lvl="0" indent="-228594">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3057513"/>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400"/>
          </a:xfrm>
          <a:prstGeom prst="rect">
            <a:avLst/>
          </a:prstGeom>
        </p:spPr>
        <p:txBody>
          <a:bodyPr spcFirstLastPara="1" wrap="square" lIns="91425" tIns="91425" rIns="91425" bIns="91425" anchor="t" anchorCtr="0">
            <a:noAutofit/>
          </a:bodyPr>
          <a:lstStyle>
            <a:lvl1pPr marL="457189" lvl="0" indent="-342891" algn="ctr">
              <a:spcBef>
                <a:spcPts val="0"/>
              </a:spcBef>
              <a:spcAft>
                <a:spcPts val="0"/>
              </a:spcAft>
              <a:buSzPts val="1800"/>
              <a:buChar char="●"/>
              <a:defRPr/>
            </a:lvl1pPr>
            <a:lvl2pPr marL="914377" lvl="1" indent="-317492" algn="ctr">
              <a:spcBef>
                <a:spcPts val="1600"/>
              </a:spcBef>
              <a:spcAft>
                <a:spcPts val="0"/>
              </a:spcAft>
              <a:buSzPts val="1400"/>
              <a:buChar char="○"/>
              <a:defRPr/>
            </a:lvl2pPr>
            <a:lvl3pPr marL="1371566" lvl="2" indent="-317492" algn="ctr">
              <a:spcBef>
                <a:spcPts val="1600"/>
              </a:spcBef>
              <a:spcAft>
                <a:spcPts val="0"/>
              </a:spcAft>
              <a:buSzPts val="1400"/>
              <a:buChar char="■"/>
              <a:defRPr/>
            </a:lvl3pPr>
            <a:lvl4pPr marL="1828754" lvl="3" indent="-317492" algn="ctr">
              <a:spcBef>
                <a:spcPts val="1600"/>
              </a:spcBef>
              <a:spcAft>
                <a:spcPts val="0"/>
              </a:spcAft>
              <a:buSzPts val="1400"/>
              <a:buChar char="●"/>
              <a:defRPr/>
            </a:lvl4pPr>
            <a:lvl5pPr marL="2285943" lvl="4" indent="-317492" algn="ctr">
              <a:spcBef>
                <a:spcPts val="1600"/>
              </a:spcBef>
              <a:spcAft>
                <a:spcPts val="0"/>
              </a:spcAft>
              <a:buSzPts val="1400"/>
              <a:buChar char="○"/>
              <a:defRPr/>
            </a:lvl5pPr>
            <a:lvl6pPr marL="2743131" lvl="5" indent="-317492" algn="ctr">
              <a:spcBef>
                <a:spcPts val="1600"/>
              </a:spcBef>
              <a:spcAft>
                <a:spcPts val="0"/>
              </a:spcAft>
              <a:buSzPts val="1400"/>
              <a:buChar char="■"/>
              <a:defRPr/>
            </a:lvl6pPr>
            <a:lvl7pPr marL="3200320" lvl="6" indent="-317492" algn="ctr">
              <a:spcBef>
                <a:spcPts val="1600"/>
              </a:spcBef>
              <a:spcAft>
                <a:spcPts val="0"/>
              </a:spcAft>
              <a:buSzPts val="1400"/>
              <a:buChar char="●"/>
              <a:defRPr/>
            </a:lvl7pPr>
            <a:lvl8pPr marL="3657509" lvl="7" indent="-317492" algn="ctr">
              <a:spcBef>
                <a:spcPts val="1600"/>
              </a:spcBef>
              <a:spcAft>
                <a:spcPts val="0"/>
              </a:spcAft>
              <a:buSzPts val="1400"/>
              <a:buChar char="○"/>
              <a:defRPr/>
            </a:lvl8pPr>
            <a:lvl9pPr marL="4114697" lvl="8" indent="-317492"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5143960"/>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36343147"/>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CDC00C90-2B48-774D-9D10-ACD2AA1FABF5}"/>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99AEA994-74D3-F245-934E-07CD18FA44C3}"/>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503ED410-A9AE-8449-9FA1-D23B9ED458F9}"/>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C5096B33-C878-B64E-8604-BF7B8540464E}"/>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D5E56938-326F-5F44-80B6-62A0071E3E54}"/>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2C0A28E5-8C47-A644-82FE-3D3608916BE2}"/>
              </a:ext>
            </a:extLst>
          </p:cNvPr>
          <p:cNvSpPr>
            <a:spLocks noGrp="1" noChangeArrowheads="1"/>
          </p:cNvSpPr>
          <p:nvPr>
            <p:ph type="sldNum" sz="quarter" idx="12"/>
          </p:nvPr>
        </p:nvSpPr>
        <p:spPr/>
        <p:txBody>
          <a:bodyPr/>
          <a:lstStyle>
            <a:lvl1pPr>
              <a:defRPr sz="1200"/>
            </a:lvl1pPr>
          </a:lstStyle>
          <a:p>
            <a:pPr>
              <a:defRPr/>
            </a:pPr>
            <a:fld id="{25068BFD-CE97-1846-81A4-E105DC1B4DBA}" type="slidenum">
              <a:rPr lang="en-US" altLang="en-US"/>
              <a:pPr>
                <a:defRPr/>
              </a:pPr>
              <a:t>‹#›</a:t>
            </a:fld>
            <a:endParaRPr lang="en-US" altLang="en-US"/>
          </a:p>
        </p:txBody>
      </p:sp>
    </p:spTree>
    <p:extLst>
      <p:ext uri="{BB962C8B-B14F-4D97-AF65-F5344CB8AC3E}">
        <p14:creationId xmlns:p14="http://schemas.microsoft.com/office/powerpoint/2010/main" val="2607249437"/>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C7EF4DF-9854-0047-B390-FE284708696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15A02980-DCD2-954D-8D11-E3B6E3D1C240}"/>
              </a:ext>
            </a:extLst>
          </p:cNvPr>
          <p:cNvSpPr>
            <a:spLocks noGrp="1" noChangeArrowheads="1"/>
          </p:cNvSpPr>
          <p:nvPr>
            <p:ph type="sldNum" sz="quarter" idx="11"/>
          </p:nvPr>
        </p:nvSpPr>
        <p:spPr>
          <a:ln/>
        </p:spPr>
        <p:txBody>
          <a:bodyPr/>
          <a:lstStyle>
            <a:lvl1pPr>
              <a:defRPr/>
            </a:lvl1pPr>
          </a:lstStyle>
          <a:p>
            <a:pPr>
              <a:defRPr/>
            </a:pPr>
            <a:fld id="{696CF17A-3047-224B-BC46-DD606BE3B229}" type="slidenum">
              <a:rPr lang="en-US" altLang="en-US"/>
              <a:pPr>
                <a:defRPr/>
              </a:pPr>
              <a:t>‹#›</a:t>
            </a:fld>
            <a:endParaRPr lang="en-US" altLang="en-US"/>
          </a:p>
        </p:txBody>
      </p:sp>
    </p:spTree>
    <p:extLst>
      <p:ext uri="{BB962C8B-B14F-4D97-AF65-F5344CB8AC3E}">
        <p14:creationId xmlns:p14="http://schemas.microsoft.com/office/powerpoint/2010/main" val="2051228135"/>
      </p:ext>
    </p:extLst>
  </p:cSld>
  <p:clrMapOvr>
    <a:masterClrMapping/>
  </p:clrMapOvr>
  <p:transition/>
</p:sldLayout>
</file>

<file path=ppt/slideLayouts/slideLayout6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CE49ADBD-06B6-8446-AA68-DEB60554B86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0FB0AD4B-F99D-A04F-AFEA-C26A531657EF}"/>
              </a:ext>
            </a:extLst>
          </p:cNvPr>
          <p:cNvSpPr>
            <a:spLocks noGrp="1" noChangeArrowheads="1"/>
          </p:cNvSpPr>
          <p:nvPr>
            <p:ph type="sldNum" sz="quarter" idx="11"/>
          </p:nvPr>
        </p:nvSpPr>
        <p:spPr>
          <a:ln/>
        </p:spPr>
        <p:txBody>
          <a:bodyPr/>
          <a:lstStyle>
            <a:lvl1pPr>
              <a:defRPr/>
            </a:lvl1pPr>
          </a:lstStyle>
          <a:p>
            <a:pPr>
              <a:defRPr/>
            </a:pPr>
            <a:fld id="{480945C1-562E-0B43-8BA6-CECFB3DB6883}" type="slidenum">
              <a:rPr lang="en-US" altLang="en-US"/>
              <a:pPr>
                <a:defRPr/>
              </a:pPr>
              <a:t>‹#›</a:t>
            </a:fld>
            <a:endParaRPr lang="en-US" altLang="en-US"/>
          </a:p>
        </p:txBody>
      </p:sp>
    </p:spTree>
    <p:extLst>
      <p:ext uri="{BB962C8B-B14F-4D97-AF65-F5344CB8AC3E}">
        <p14:creationId xmlns:p14="http://schemas.microsoft.com/office/powerpoint/2010/main" val="508121677"/>
      </p:ext>
    </p:extLst>
  </p:cSld>
  <p:clrMapOvr>
    <a:masterClrMapping/>
  </p:clrMapOvr>
  <p:transition/>
</p:sldLayout>
</file>

<file path=ppt/slideLayouts/slideLayout6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7B0B1CC9-3AFE-3B4A-916B-FD0123FECDB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D0ADB426-B89D-CE46-AC70-3C1BF392FD2A}"/>
              </a:ext>
            </a:extLst>
          </p:cNvPr>
          <p:cNvSpPr>
            <a:spLocks noGrp="1" noChangeArrowheads="1"/>
          </p:cNvSpPr>
          <p:nvPr>
            <p:ph type="sldNum" sz="quarter" idx="11"/>
          </p:nvPr>
        </p:nvSpPr>
        <p:spPr>
          <a:ln/>
        </p:spPr>
        <p:txBody>
          <a:bodyPr/>
          <a:lstStyle>
            <a:lvl1pPr>
              <a:defRPr/>
            </a:lvl1pPr>
          </a:lstStyle>
          <a:p>
            <a:pPr>
              <a:defRPr/>
            </a:pPr>
            <a:fld id="{FD41BB3E-5830-2B45-BB27-0294365D18EF}" type="slidenum">
              <a:rPr lang="en-US" altLang="en-US"/>
              <a:pPr>
                <a:defRPr/>
              </a:pPr>
              <a:t>‹#›</a:t>
            </a:fld>
            <a:endParaRPr lang="en-US" altLang="en-US"/>
          </a:p>
        </p:txBody>
      </p:sp>
    </p:spTree>
    <p:extLst>
      <p:ext uri="{BB962C8B-B14F-4D97-AF65-F5344CB8AC3E}">
        <p14:creationId xmlns:p14="http://schemas.microsoft.com/office/powerpoint/2010/main" val="2639050069"/>
      </p:ext>
    </p:extLst>
  </p:cSld>
  <p:clrMapOvr>
    <a:masterClrMapping/>
  </p:clrMapOvr>
  <p:transition/>
</p:sldLayout>
</file>

<file path=ppt/slideLayouts/slideLayout6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38422B8E-BA55-FE4A-81E9-8B46CBC0B31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2E94FC70-3D31-9340-9E6C-A712F6C3A501}"/>
              </a:ext>
            </a:extLst>
          </p:cNvPr>
          <p:cNvSpPr>
            <a:spLocks noGrp="1" noChangeArrowheads="1"/>
          </p:cNvSpPr>
          <p:nvPr>
            <p:ph type="sldNum" sz="quarter" idx="11"/>
          </p:nvPr>
        </p:nvSpPr>
        <p:spPr>
          <a:ln/>
        </p:spPr>
        <p:txBody>
          <a:bodyPr/>
          <a:lstStyle>
            <a:lvl1pPr>
              <a:defRPr/>
            </a:lvl1pPr>
          </a:lstStyle>
          <a:p>
            <a:pPr>
              <a:defRPr/>
            </a:pPr>
            <a:fld id="{ACEFB2BF-590A-6A48-A02A-D30AA854250D}" type="slidenum">
              <a:rPr lang="en-US" altLang="en-US"/>
              <a:pPr>
                <a:defRPr/>
              </a:pPr>
              <a:t>‹#›</a:t>
            </a:fld>
            <a:endParaRPr lang="en-US" altLang="en-US"/>
          </a:p>
        </p:txBody>
      </p:sp>
    </p:spTree>
    <p:extLst>
      <p:ext uri="{BB962C8B-B14F-4D97-AF65-F5344CB8AC3E}">
        <p14:creationId xmlns:p14="http://schemas.microsoft.com/office/powerpoint/2010/main" val="573156205"/>
      </p:ext>
    </p:extLst>
  </p:cSld>
  <p:clrMapOvr>
    <a:masterClrMapping/>
  </p:clrMapOvr>
  <p:transition/>
</p:sldLayout>
</file>

<file path=ppt/slideLayouts/slideLayout6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5F3CC42-0BD2-394C-8B7F-5631AD30E6A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4679DEDC-0C3A-3C44-A2D5-4BD3691757A9}"/>
              </a:ext>
            </a:extLst>
          </p:cNvPr>
          <p:cNvSpPr>
            <a:spLocks noGrp="1" noChangeArrowheads="1"/>
          </p:cNvSpPr>
          <p:nvPr>
            <p:ph type="sldNum" sz="quarter" idx="11"/>
          </p:nvPr>
        </p:nvSpPr>
        <p:spPr>
          <a:ln/>
        </p:spPr>
        <p:txBody>
          <a:bodyPr/>
          <a:lstStyle>
            <a:lvl1pPr>
              <a:defRPr/>
            </a:lvl1pPr>
          </a:lstStyle>
          <a:p>
            <a:pPr>
              <a:defRPr/>
            </a:pPr>
            <a:fld id="{CF03530E-84F0-4E4D-97EC-F41FDF532921}" type="slidenum">
              <a:rPr lang="en-US" altLang="en-US"/>
              <a:pPr>
                <a:defRPr/>
              </a:pPr>
              <a:t>‹#›</a:t>
            </a:fld>
            <a:endParaRPr lang="en-US" altLang="en-US"/>
          </a:p>
        </p:txBody>
      </p:sp>
    </p:spTree>
    <p:extLst>
      <p:ext uri="{BB962C8B-B14F-4D97-AF65-F5344CB8AC3E}">
        <p14:creationId xmlns:p14="http://schemas.microsoft.com/office/powerpoint/2010/main" val="1361585553"/>
      </p:ext>
    </p:extLst>
  </p:cSld>
  <p:clrMapOvr>
    <a:masterClrMapping/>
  </p:clrMapOvr>
  <p:transition/>
</p:sldLayout>
</file>

<file path=ppt/slideLayouts/slideLayout6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E18DF1E5-E2E8-6947-99AF-7738B051BC7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9663BC53-9B1F-B146-8B0E-991A3099170E}"/>
              </a:ext>
            </a:extLst>
          </p:cNvPr>
          <p:cNvSpPr>
            <a:spLocks noGrp="1" noChangeArrowheads="1"/>
          </p:cNvSpPr>
          <p:nvPr>
            <p:ph type="sldNum" sz="quarter" idx="11"/>
          </p:nvPr>
        </p:nvSpPr>
        <p:spPr>
          <a:ln/>
        </p:spPr>
        <p:txBody>
          <a:bodyPr/>
          <a:lstStyle>
            <a:lvl1pPr>
              <a:defRPr/>
            </a:lvl1pPr>
          </a:lstStyle>
          <a:p>
            <a:pPr>
              <a:defRPr/>
            </a:pPr>
            <a:fld id="{AF3C5C33-E6A1-4847-95A7-3EBF9E8B9CAD}" type="slidenum">
              <a:rPr lang="en-US" altLang="en-US"/>
              <a:pPr>
                <a:defRPr/>
              </a:pPr>
              <a:t>‹#›</a:t>
            </a:fld>
            <a:endParaRPr lang="en-US" altLang="en-US"/>
          </a:p>
        </p:txBody>
      </p:sp>
    </p:spTree>
    <p:extLst>
      <p:ext uri="{BB962C8B-B14F-4D97-AF65-F5344CB8AC3E}">
        <p14:creationId xmlns:p14="http://schemas.microsoft.com/office/powerpoint/2010/main" val="853216482"/>
      </p:ext>
    </p:extLst>
  </p:cSld>
  <p:clrMapOvr>
    <a:masterClrMapping/>
  </p:clrMapOvr>
  <p:transition/>
</p:sldLayout>
</file>

<file path=ppt/slideLayouts/slideLayout6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3E7E5B98-DD40-5A4E-A09F-1A9E05C90B7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C4051EDA-0257-094E-A24D-0D703F040B2B}"/>
              </a:ext>
            </a:extLst>
          </p:cNvPr>
          <p:cNvSpPr>
            <a:spLocks noGrp="1" noChangeArrowheads="1"/>
          </p:cNvSpPr>
          <p:nvPr>
            <p:ph type="sldNum" sz="quarter" idx="11"/>
          </p:nvPr>
        </p:nvSpPr>
        <p:spPr>
          <a:ln/>
        </p:spPr>
        <p:txBody>
          <a:bodyPr/>
          <a:lstStyle>
            <a:lvl1pPr>
              <a:defRPr/>
            </a:lvl1pPr>
          </a:lstStyle>
          <a:p>
            <a:pPr>
              <a:defRPr/>
            </a:pPr>
            <a:fld id="{96F1F150-A575-9E40-AA2B-9458DBEC6D59}" type="slidenum">
              <a:rPr lang="en-US" altLang="en-US"/>
              <a:pPr>
                <a:defRPr/>
              </a:pPr>
              <a:t>‹#›</a:t>
            </a:fld>
            <a:endParaRPr lang="en-US" altLang="en-US"/>
          </a:p>
        </p:txBody>
      </p:sp>
    </p:spTree>
    <p:extLst>
      <p:ext uri="{BB962C8B-B14F-4D97-AF65-F5344CB8AC3E}">
        <p14:creationId xmlns:p14="http://schemas.microsoft.com/office/powerpoint/2010/main" val="1017806181"/>
      </p:ext>
    </p:extLst>
  </p:cSld>
  <p:clrMapOvr>
    <a:masterClrMapping/>
  </p:clrMapOvr>
  <p:transition/>
</p:sldLayout>
</file>

<file path=ppt/slideLayouts/slideLayout6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F7DFFAD8-B4E9-194F-A4BA-01659826153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D408619-7AF3-7B4F-BD18-D47A85A5592E}"/>
              </a:ext>
            </a:extLst>
          </p:cNvPr>
          <p:cNvSpPr>
            <a:spLocks noGrp="1" noChangeArrowheads="1"/>
          </p:cNvSpPr>
          <p:nvPr>
            <p:ph type="sldNum" sz="quarter" idx="11"/>
          </p:nvPr>
        </p:nvSpPr>
        <p:spPr>
          <a:ln/>
        </p:spPr>
        <p:txBody>
          <a:bodyPr/>
          <a:lstStyle>
            <a:lvl1pPr>
              <a:defRPr/>
            </a:lvl1pPr>
          </a:lstStyle>
          <a:p>
            <a:pPr>
              <a:defRPr/>
            </a:pPr>
            <a:fld id="{E844B256-FDB8-A24A-BC54-E455A5EB84A9}" type="slidenum">
              <a:rPr lang="en-US" altLang="en-US"/>
              <a:pPr>
                <a:defRPr/>
              </a:pPr>
              <a:t>‹#›</a:t>
            </a:fld>
            <a:endParaRPr lang="en-US" altLang="en-US"/>
          </a:p>
        </p:txBody>
      </p:sp>
    </p:spTree>
    <p:extLst>
      <p:ext uri="{BB962C8B-B14F-4D97-AF65-F5344CB8AC3E}">
        <p14:creationId xmlns:p14="http://schemas.microsoft.com/office/powerpoint/2010/main" val="2412192728"/>
      </p:ext>
    </p:extLst>
  </p:cSld>
  <p:clrMapOvr>
    <a:masterClrMapping/>
  </p:clrMapOvr>
  <p:transition/>
</p:sldLayout>
</file>

<file path=ppt/slideLayouts/slideLayout6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9E45739-2222-874D-9ADA-D29F4ED43FB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E334804F-BD3E-3B41-A0D1-E466DD49F22E}"/>
              </a:ext>
            </a:extLst>
          </p:cNvPr>
          <p:cNvSpPr>
            <a:spLocks noGrp="1" noChangeArrowheads="1"/>
          </p:cNvSpPr>
          <p:nvPr>
            <p:ph type="sldNum" sz="quarter" idx="11"/>
          </p:nvPr>
        </p:nvSpPr>
        <p:spPr>
          <a:ln/>
        </p:spPr>
        <p:txBody>
          <a:bodyPr/>
          <a:lstStyle>
            <a:lvl1pPr>
              <a:defRPr/>
            </a:lvl1pPr>
          </a:lstStyle>
          <a:p>
            <a:pPr>
              <a:defRPr/>
            </a:pPr>
            <a:fld id="{18BB26D8-7164-314F-AD57-1692E7A0EDBC}" type="slidenum">
              <a:rPr lang="en-US" altLang="en-US"/>
              <a:pPr>
                <a:defRPr/>
              </a:pPr>
              <a:t>‹#›</a:t>
            </a:fld>
            <a:endParaRPr lang="en-US" altLang="en-US"/>
          </a:p>
        </p:txBody>
      </p:sp>
    </p:spTree>
    <p:extLst>
      <p:ext uri="{BB962C8B-B14F-4D97-AF65-F5344CB8AC3E}">
        <p14:creationId xmlns:p14="http://schemas.microsoft.com/office/powerpoint/2010/main" val="735050422"/>
      </p:ext>
    </p:extLst>
  </p:cSld>
  <p:clrMapOvr>
    <a:masterClrMapping/>
  </p:clrMapOvr>
  <p:transition/>
</p:sldLayout>
</file>

<file path=ppt/slideLayouts/slideLayout6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82887B67-9E93-F84F-9444-CEA91BB1C94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69B68B1E-88E7-FB46-BF5C-290B340EEA78}"/>
              </a:ext>
            </a:extLst>
          </p:cNvPr>
          <p:cNvSpPr>
            <a:spLocks noGrp="1" noChangeArrowheads="1"/>
          </p:cNvSpPr>
          <p:nvPr>
            <p:ph type="sldNum" sz="quarter" idx="11"/>
          </p:nvPr>
        </p:nvSpPr>
        <p:spPr>
          <a:ln/>
        </p:spPr>
        <p:txBody>
          <a:bodyPr/>
          <a:lstStyle>
            <a:lvl1pPr>
              <a:defRPr/>
            </a:lvl1pPr>
          </a:lstStyle>
          <a:p>
            <a:pPr>
              <a:defRPr/>
            </a:pPr>
            <a:fld id="{67BFF8DB-66A4-8F4B-9ECB-5597B3DAFE8A}" type="slidenum">
              <a:rPr lang="en-US" altLang="en-US"/>
              <a:pPr>
                <a:defRPr/>
              </a:pPr>
              <a:t>‹#›</a:t>
            </a:fld>
            <a:endParaRPr lang="en-US" altLang="en-US"/>
          </a:p>
        </p:txBody>
      </p:sp>
    </p:spTree>
    <p:extLst>
      <p:ext uri="{BB962C8B-B14F-4D97-AF65-F5344CB8AC3E}">
        <p14:creationId xmlns:p14="http://schemas.microsoft.com/office/powerpoint/2010/main" val="1607722380"/>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55F49D8D-996B-D84B-BAC3-E81FCC0D249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B64841AC-0C79-4A4E-B268-24574D71519A}"/>
              </a:ext>
            </a:extLst>
          </p:cNvPr>
          <p:cNvSpPr>
            <a:spLocks noGrp="1" noChangeArrowheads="1"/>
          </p:cNvSpPr>
          <p:nvPr>
            <p:ph type="sldNum" sz="quarter" idx="11"/>
          </p:nvPr>
        </p:nvSpPr>
        <p:spPr>
          <a:ln/>
        </p:spPr>
        <p:txBody>
          <a:bodyPr/>
          <a:lstStyle>
            <a:lvl1pPr>
              <a:defRPr/>
            </a:lvl1pPr>
          </a:lstStyle>
          <a:p>
            <a:pPr>
              <a:defRPr/>
            </a:pPr>
            <a:fld id="{1299FE76-E591-2347-A8E7-E38782B1C689}" type="slidenum">
              <a:rPr lang="en-US" altLang="en-US"/>
              <a:pPr>
                <a:defRPr/>
              </a:pPr>
              <a:t>‹#›</a:t>
            </a:fld>
            <a:endParaRPr lang="en-US" altLang="en-US"/>
          </a:p>
        </p:txBody>
      </p:sp>
    </p:spTree>
    <p:extLst>
      <p:ext uri="{BB962C8B-B14F-4D97-AF65-F5344CB8AC3E}">
        <p14:creationId xmlns:p14="http://schemas.microsoft.com/office/powerpoint/2010/main" val="3549909841"/>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1.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4.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1.pn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5.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6.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1.pn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8.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9.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0.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1.png"/><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2.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theme" Target="../theme/theme23.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2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 Id="rId14" Type="http://schemas.openxmlformats.org/officeDocument/2006/relationships/image" Target="../media/image1.png"/></Relationships>
</file>

<file path=ppt/slideMasters/_rels/slideMaster26.xml.rels><?xml version="1.0" encoding="UTF-8" standalone="yes"?>
<Relationships xmlns="http://schemas.openxmlformats.org/package/2006/relationships"><Relationship Id="rId8" Type="http://schemas.openxmlformats.org/officeDocument/2006/relationships/theme" Target="../theme/theme26.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5" Type="http://schemas.openxmlformats.org/officeDocument/2006/relationships/slideLayout" Target="../slideLayouts/slideLayout275.xml"/><Relationship Id="rId4" Type="http://schemas.openxmlformats.org/officeDocument/2006/relationships/slideLayout" Target="../slideLayouts/slideLayout27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image" Target="../media/image1.png"/><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theme" Target="../theme/theme27.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image" Target="../media/image1.png"/><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28.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image" Target="../media/image1.png"/><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theme" Target="../theme/theme29.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theme" Target="../theme/theme30.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slideLayout" Target="../slideLayouts/slideLayout322.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image" Target="../media/image1.png"/><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31.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1.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2.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image" Target="../media/image1.png"/><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33.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3.xml"/><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theme" Target="../theme/theme34.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4.xml"/><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theme" Target="../theme/theme35.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5.xml"/><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theme" Target="../theme/theme36.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6.xml"/><Relationship Id="rId13" Type="http://schemas.openxmlformats.org/officeDocument/2006/relationships/image" Target="../media/image1.png"/><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theme" Target="../theme/theme37.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7.xml"/><Relationship Id="rId13" Type="http://schemas.openxmlformats.org/officeDocument/2006/relationships/image" Target="../media/image1.png"/><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theme" Target="../theme/theme38.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8.xml"/><Relationship Id="rId13" Type="http://schemas.openxmlformats.org/officeDocument/2006/relationships/image" Target="../media/image1.png"/><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theme" Target="../theme/theme39.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9.xml"/><Relationship Id="rId3" Type="http://schemas.openxmlformats.org/officeDocument/2006/relationships/slideLayout" Target="../slideLayouts/slideLayout424.xml"/><Relationship Id="rId7" Type="http://schemas.openxmlformats.org/officeDocument/2006/relationships/slideLayout" Target="../slideLayouts/slideLayout428.xml"/><Relationship Id="rId12" Type="http://schemas.openxmlformats.org/officeDocument/2006/relationships/theme" Target="../theme/theme40.xml"/><Relationship Id="rId2" Type="http://schemas.openxmlformats.org/officeDocument/2006/relationships/slideLayout" Target="../slideLayouts/slideLayout423.xml"/><Relationship Id="rId1" Type="http://schemas.openxmlformats.org/officeDocument/2006/relationships/slideLayout" Target="../slideLayouts/slideLayout422.xml"/><Relationship Id="rId6" Type="http://schemas.openxmlformats.org/officeDocument/2006/relationships/slideLayout" Target="../slideLayouts/slideLayout427.xml"/><Relationship Id="rId11" Type="http://schemas.openxmlformats.org/officeDocument/2006/relationships/slideLayout" Target="../slideLayouts/slideLayout432.xml"/><Relationship Id="rId5" Type="http://schemas.openxmlformats.org/officeDocument/2006/relationships/slideLayout" Target="../slideLayouts/slideLayout426.xml"/><Relationship Id="rId10" Type="http://schemas.openxmlformats.org/officeDocument/2006/relationships/slideLayout" Target="../slideLayouts/slideLayout431.xml"/><Relationship Id="rId4" Type="http://schemas.openxmlformats.org/officeDocument/2006/relationships/slideLayout" Target="../slideLayouts/slideLayout425.xml"/><Relationship Id="rId9" Type="http://schemas.openxmlformats.org/officeDocument/2006/relationships/slideLayout" Target="../slideLayouts/slideLayout43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0.xml"/><Relationship Id="rId13" Type="http://schemas.openxmlformats.org/officeDocument/2006/relationships/theme" Target="../theme/theme41.xml"/><Relationship Id="rId3" Type="http://schemas.openxmlformats.org/officeDocument/2006/relationships/slideLayout" Target="../slideLayouts/slideLayout435.xml"/><Relationship Id="rId7" Type="http://schemas.openxmlformats.org/officeDocument/2006/relationships/slideLayout" Target="../slideLayouts/slideLayout439.xml"/><Relationship Id="rId12" Type="http://schemas.openxmlformats.org/officeDocument/2006/relationships/slideLayout" Target="../slideLayouts/slideLayout444.xml"/><Relationship Id="rId2" Type="http://schemas.openxmlformats.org/officeDocument/2006/relationships/slideLayout" Target="../slideLayouts/slideLayout434.xml"/><Relationship Id="rId1" Type="http://schemas.openxmlformats.org/officeDocument/2006/relationships/slideLayout" Target="../slideLayouts/slideLayout433.xml"/><Relationship Id="rId6" Type="http://schemas.openxmlformats.org/officeDocument/2006/relationships/slideLayout" Target="../slideLayouts/slideLayout438.xml"/><Relationship Id="rId11" Type="http://schemas.openxmlformats.org/officeDocument/2006/relationships/slideLayout" Target="../slideLayouts/slideLayout443.xml"/><Relationship Id="rId5" Type="http://schemas.openxmlformats.org/officeDocument/2006/relationships/slideLayout" Target="../slideLayouts/slideLayout437.xml"/><Relationship Id="rId10" Type="http://schemas.openxmlformats.org/officeDocument/2006/relationships/slideLayout" Target="../slideLayouts/slideLayout442.xml"/><Relationship Id="rId4" Type="http://schemas.openxmlformats.org/officeDocument/2006/relationships/slideLayout" Target="../slideLayouts/slideLayout436.xml"/><Relationship Id="rId9" Type="http://schemas.openxmlformats.org/officeDocument/2006/relationships/slideLayout" Target="../slideLayouts/slideLayout4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2.xml"/><Relationship Id="rId3" Type="http://schemas.openxmlformats.org/officeDocument/2006/relationships/slideLayout" Target="../slideLayouts/slideLayout447.xml"/><Relationship Id="rId7" Type="http://schemas.openxmlformats.org/officeDocument/2006/relationships/slideLayout" Target="../slideLayouts/slideLayout451.xml"/><Relationship Id="rId12" Type="http://schemas.openxmlformats.org/officeDocument/2006/relationships/theme" Target="../theme/theme42.xml"/><Relationship Id="rId2" Type="http://schemas.openxmlformats.org/officeDocument/2006/relationships/slideLayout" Target="../slideLayouts/slideLayout446.xml"/><Relationship Id="rId1" Type="http://schemas.openxmlformats.org/officeDocument/2006/relationships/slideLayout" Target="../slideLayouts/slideLayout445.xml"/><Relationship Id="rId6" Type="http://schemas.openxmlformats.org/officeDocument/2006/relationships/slideLayout" Target="../slideLayouts/slideLayout450.xml"/><Relationship Id="rId11" Type="http://schemas.openxmlformats.org/officeDocument/2006/relationships/slideLayout" Target="../slideLayouts/slideLayout455.xml"/><Relationship Id="rId5" Type="http://schemas.openxmlformats.org/officeDocument/2006/relationships/slideLayout" Target="../slideLayouts/slideLayout449.xml"/><Relationship Id="rId10" Type="http://schemas.openxmlformats.org/officeDocument/2006/relationships/slideLayout" Target="../slideLayouts/slideLayout454.xml"/><Relationship Id="rId4" Type="http://schemas.openxmlformats.org/officeDocument/2006/relationships/slideLayout" Target="../slideLayouts/slideLayout448.xml"/><Relationship Id="rId9" Type="http://schemas.openxmlformats.org/officeDocument/2006/relationships/slideLayout" Target="../slideLayouts/slideLayout453.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3.xml"/><Relationship Id="rId3" Type="http://schemas.openxmlformats.org/officeDocument/2006/relationships/slideLayout" Target="../slideLayouts/slideLayout458.xml"/><Relationship Id="rId7" Type="http://schemas.openxmlformats.org/officeDocument/2006/relationships/slideLayout" Target="../slideLayouts/slideLayout462.xml"/><Relationship Id="rId12" Type="http://schemas.openxmlformats.org/officeDocument/2006/relationships/theme" Target="../theme/theme43.xml"/><Relationship Id="rId2" Type="http://schemas.openxmlformats.org/officeDocument/2006/relationships/slideLayout" Target="../slideLayouts/slideLayout457.xml"/><Relationship Id="rId1" Type="http://schemas.openxmlformats.org/officeDocument/2006/relationships/slideLayout" Target="../slideLayouts/slideLayout456.xml"/><Relationship Id="rId6" Type="http://schemas.openxmlformats.org/officeDocument/2006/relationships/slideLayout" Target="../slideLayouts/slideLayout461.xml"/><Relationship Id="rId11" Type="http://schemas.openxmlformats.org/officeDocument/2006/relationships/slideLayout" Target="../slideLayouts/slideLayout466.xml"/><Relationship Id="rId5" Type="http://schemas.openxmlformats.org/officeDocument/2006/relationships/slideLayout" Target="../slideLayouts/slideLayout460.xml"/><Relationship Id="rId10" Type="http://schemas.openxmlformats.org/officeDocument/2006/relationships/slideLayout" Target="../slideLayouts/slideLayout465.xml"/><Relationship Id="rId4" Type="http://schemas.openxmlformats.org/officeDocument/2006/relationships/slideLayout" Target="../slideLayouts/slideLayout459.xml"/><Relationship Id="rId9" Type="http://schemas.openxmlformats.org/officeDocument/2006/relationships/slideLayout" Target="../slideLayouts/slideLayout464.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4.xml"/><Relationship Id="rId3" Type="http://schemas.openxmlformats.org/officeDocument/2006/relationships/slideLayout" Target="../slideLayouts/slideLayout469.xml"/><Relationship Id="rId7" Type="http://schemas.openxmlformats.org/officeDocument/2006/relationships/slideLayout" Target="../slideLayouts/slideLayout473.xml"/><Relationship Id="rId12" Type="http://schemas.openxmlformats.org/officeDocument/2006/relationships/theme" Target="../theme/theme44.xml"/><Relationship Id="rId2" Type="http://schemas.openxmlformats.org/officeDocument/2006/relationships/slideLayout" Target="../slideLayouts/slideLayout468.xml"/><Relationship Id="rId1" Type="http://schemas.openxmlformats.org/officeDocument/2006/relationships/slideLayout" Target="../slideLayouts/slideLayout467.xml"/><Relationship Id="rId6" Type="http://schemas.openxmlformats.org/officeDocument/2006/relationships/slideLayout" Target="../slideLayouts/slideLayout472.xml"/><Relationship Id="rId11" Type="http://schemas.openxmlformats.org/officeDocument/2006/relationships/slideLayout" Target="../slideLayouts/slideLayout477.xml"/><Relationship Id="rId5" Type="http://schemas.openxmlformats.org/officeDocument/2006/relationships/slideLayout" Target="../slideLayouts/slideLayout471.xml"/><Relationship Id="rId10" Type="http://schemas.openxmlformats.org/officeDocument/2006/relationships/slideLayout" Target="../slideLayouts/slideLayout476.xml"/><Relationship Id="rId4" Type="http://schemas.openxmlformats.org/officeDocument/2006/relationships/slideLayout" Target="../slideLayouts/slideLayout470.xml"/><Relationship Id="rId9" Type="http://schemas.openxmlformats.org/officeDocument/2006/relationships/slideLayout" Target="../slideLayouts/slideLayout475.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5.xml"/><Relationship Id="rId13" Type="http://schemas.openxmlformats.org/officeDocument/2006/relationships/image" Target="../media/image1.png"/><Relationship Id="rId3" Type="http://schemas.openxmlformats.org/officeDocument/2006/relationships/slideLayout" Target="../slideLayouts/slideLayout480.xml"/><Relationship Id="rId7" Type="http://schemas.openxmlformats.org/officeDocument/2006/relationships/slideLayout" Target="../slideLayouts/slideLayout484.xml"/><Relationship Id="rId12" Type="http://schemas.openxmlformats.org/officeDocument/2006/relationships/theme" Target="../theme/theme45.xml"/><Relationship Id="rId2" Type="http://schemas.openxmlformats.org/officeDocument/2006/relationships/slideLayout" Target="../slideLayouts/slideLayout479.xml"/><Relationship Id="rId1" Type="http://schemas.openxmlformats.org/officeDocument/2006/relationships/slideLayout" Target="../slideLayouts/slideLayout478.xml"/><Relationship Id="rId6" Type="http://schemas.openxmlformats.org/officeDocument/2006/relationships/slideLayout" Target="../slideLayouts/slideLayout483.xml"/><Relationship Id="rId11" Type="http://schemas.openxmlformats.org/officeDocument/2006/relationships/slideLayout" Target="../slideLayouts/slideLayout488.xml"/><Relationship Id="rId5" Type="http://schemas.openxmlformats.org/officeDocument/2006/relationships/slideLayout" Target="../slideLayouts/slideLayout482.xml"/><Relationship Id="rId10" Type="http://schemas.openxmlformats.org/officeDocument/2006/relationships/slideLayout" Target="../slideLayouts/slideLayout487.xml"/><Relationship Id="rId4" Type="http://schemas.openxmlformats.org/officeDocument/2006/relationships/slideLayout" Target="../slideLayouts/slideLayout481.xml"/><Relationship Id="rId9" Type="http://schemas.openxmlformats.org/officeDocument/2006/relationships/slideLayout" Target="../slideLayouts/slideLayout486.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6.xml"/><Relationship Id="rId3" Type="http://schemas.openxmlformats.org/officeDocument/2006/relationships/slideLayout" Target="../slideLayouts/slideLayout491.xml"/><Relationship Id="rId7" Type="http://schemas.openxmlformats.org/officeDocument/2006/relationships/slideLayout" Target="../slideLayouts/slideLayout495.xml"/><Relationship Id="rId12" Type="http://schemas.openxmlformats.org/officeDocument/2006/relationships/theme" Target="../theme/theme46.xml"/><Relationship Id="rId2" Type="http://schemas.openxmlformats.org/officeDocument/2006/relationships/slideLayout" Target="../slideLayouts/slideLayout490.xml"/><Relationship Id="rId1" Type="http://schemas.openxmlformats.org/officeDocument/2006/relationships/slideLayout" Target="../slideLayouts/slideLayout489.xml"/><Relationship Id="rId6" Type="http://schemas.openxmlformats.org/officeDocument/2006/relationships/slideLayout" Target="../slideLayouts/slideLayout494.xml"/><Relationship Id="rId11" Type="http://schemas.openxmlformats.org/officeDocument/2006/relationships/slideLayout" Target="../slideLayouts/slideLayout499.xml"/><Relationship Id="rId5" Type="http://schemas.openxmlformats.org/officeDocument/2006/relationships/slideLayout" Target="../slideLayouts/slideLayout493.xml"/><Relationship Id="rId10" Type="http://schemas.openxmlformats.org/officeDocument/2006/relationships/slideLayout" Target="../slideLayouts/slideLayout498.xml"/><Relationship Id="rId4" Type="http://schemas.openxmlformats.org/officeDocument/2006/relationships/slideLayout" Target="../slideLayouts/slideLayout492.xml"/><Relationship Id="rId9" Type="http://schemas.openxmlformats.org/officeDocument/2006/relationships/slideLayout" Target="../slideLayouts/slideLayout497.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7.xml"/><Relationship Id="rId3" Type="http://schemas.openxmlformats.org/officeDocument/2006/relationships/slideLayout" Target="../slideLayouts/slideLayout502.xml"/><Relationship Id="rId7" Type="http://schemas.openxmlformats.org/officeDocument/2006/relationships/slideLayout" Target="../slideLayouts/slideLayout506.xml"/><Relationship Id="rId12" Type="http://schemas.openxmlformats.org/officeDocument/2006/relationships/theme" Target="../theme/theme47.xml"/><Relationship Id="rId2" Type="http://schemas.openxmlformats.org/officeDocument/2006/relationships/slideLayout" Target="../slideLayouts/slideLayout501.xml"/><Relationship Id="rId1" Type="http://schemas.openxmlformats.org/officeDocument/2006/relationships/slideLayout" Target="../slideLayouts/slideLayout500.xml"/><Relationship Id="rId6" Type="http://schemas.openxmlformats.org/officeDocument/2006/relationships/slideLayout" Target="../slideLayouts/slideLayout505.xml"/><Relationship Id="rId11" Type="http://schemas.openxmlformats.org/officeDocument/2006/relationships/slideLayout" Target="../slideLayouts/slideLayout510.xml"/><Relationship Id="rId5" Type="http://schemas.openxmlformats.org/officeDocument/2006/relationships/slideLayout" Target="../slideLayouts/slideLayout504.xml"/><Relationship Id="rId10" Type="http://schemas.openxmlformats.org/officeDocument/2006/relationships/slideLayout" Target="../slideLayouts/slideLayout509.xml"/><Relationship Id="rId4" Type="http://schemas.openxmlformats.org/officeDocument/2006/relationships/slideLayout" Target="../slideLayouts/slideLayout503.xml"/><Relationship Id="rId9" Type="http://schemas.openxmlformats.org/officeDocument/2006/relationships/slideLayout" Target="../slideLayouts/slideLayout508.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18.xml"/><Relationship Id="rId13" Type="http://schemas.openxmlformats.org/officeDocument/2006/relationships/theme" Target="../theme/theme48.xml"/><Relationship Id="rId3" Type="http://schemas.openxmlformats.org/officeDocument/2006/relationships/slideLayout" Target="../slideLayouts/slideLayout513.xml"/><Relationship Id="rId7" Type="http://schemas.openxmlformats.org/officeDocument/2006/relationships/slideLayout" Target="../slideLayouts/slideLayout517.xml"/><Relationship Id="rId12" Type="http://schemas.openxmlformats.org/officeDocument/2006/relationships/slideLayout" Target="../slideLayouts/slideLayout522.xml"/><Relationship Id="rId2" Type="http://schemas.openxmlformats.org/officeDocument/2006/relationships/slideLayout" Target="../slideLayouts/slideLayout512.xml"/><Relationship Id="rId1" Type="http://schemas.openxmlformats.org/officeDocument/2006/relationships/slideLayout" Target="../slideLayouts/slideLayout511.xml"/><Relationship Id="rId6" Type="http://schemas.openxmlformats.org/officeDocument/2006/relationships/slideLayout" Target="../slideLayouts/slideLayout516.xml"/><Relationship Id="rId11" Type="http://schemas.openxmlformats.org/officeDocument/2006/relationships/slideLayout" Target="../slideLayouts/slideLayout521.xml"/><Relationship Id="rId5" Type="http://schemas.openxmlformats.org/officeDocument/2006/relationships/slideLayout" Target="../slideLayouts/slideLayout515.xml"/><Relationship Id="rId10" Type="http://schemas.openxmlformats.org/officeDocument/2006/relationships/slideLayout" Target="../slideLayouts/slideLayout520.xml"/><Relationship Id="rId4" Type="http://schemas.openxmlformats.org/officeDocument/2006/relationships/slideLayout" Target="../slideLayouts/slideLayout514.xml"/><Relationship Id="rId9" Type="http://schemas.openxmlformats.org/officeDocument/2006/relationships/slideLayout" Target="../slideLayouts/slideLayout519.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0.xml"/><Relationship Id="rId13" Type="http://schemas.openxmlformats.org/officeDocument/2006/relationships/theme" Target="../theme/theme49.xml"/><Relationship Id="rId3" Type="http://schemas.openxmlformats.org/officeDocument/2006/relationships/slideLayout" Target="../slideLayouts/slideLayout525.xml"/><Relationship Id="rId7" Type="http://schemas.openxmlformats.org/officeDocument/2006/relationships/slideLayout" Target="../slideLayouts/slideLayout529.xml"/><Relationship Id="rId12" Type="http://schemas.openxmlformats.org/officeDocument/2006/relationships/slideLayout" Target="../slideLayouts/slideLayout534.xml"/><Relationship Id="rId2" Type="http://schemas.openxmlformats.org/officeDocument/2006/relationships/slideLayout" Target="../slideLayouts/slideLayout524.xml"/><Relationship Id="rId1" Type="http://schemas.openxmlformats.org/officeDocument/2006/relationships/slideLayout" Target="../slideLayouts/slideLayout523.xml"/><Relationship Id="rId6" Type="http://schemas.openxmlformats.org/officeDocument/2006/relationships/slideLayout" Target="../slideLayouts/slideLayout528.xml"/><Relationship Id="rId11" Type="http://schemas.openxmlformats.org/officeDocument/2006/relationships/slideLayout" Target="../slideLayouts/slideLayout533.xml"/><Relationship Id="rId5" Type="http://schemas.openxmlformats.org/officeDocument/2006/relationships/slideLayout" Target="../slideLayouts/slideLayout527.xml"/><Relationship Id="rId10" Type="http://schemas.openxmlformats.org/officeDocument/2006/relationships/slideLayout" Target="../slideLayouts/slideLayout532.xml"/><Relationship Id="rId4" Type="http://schemas.openxmlformats.org/officeDocument/2006/relationships/slideLayout" Target="../slideLayouts/slideLayout526.xml"/><Relationship Id="rId9" Type="http://schemas.openxmlformats.org/officeDocument/2006/relationships/slideLayout" Target="../slideLayouts/slideLayout5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2.xml"/><Relationship Id="rId13" Type="http://schemas.openxmlformats.org/officeDocument/2006/relationships/image" Target="../media/image1.png"/><Relationship Id="rId3" Type="http://schemas.openxmlformats.org/officeDocument/2006/relationships/slideLayout" Target="../slideLayouts/slideLayout537.xml"/><Relationship Id="rId7" Type="http://schemas.openxmlformats.org/officeDocument/2006/relationships/slideLayout" Target="../slideLayouts/slideLayout541.xml"/><Relationship Id="rId12" Type="http://schemas.openxmlformats.org/officeDocument/2006/relationships/theme" Target="../theme/theme50.xml"/><Relationship Id="rId2" Type="http://schemas.openxmlformats.org/officeDocument/2006/relationships/slideLayout" Target="../slideLayouts/slideLayout536.xml"/><Relationship Id="rId1" Type="http://schemas.openxmlformats.org/officeDocument/2006/relationships/slideLayout" Target="../slideLayouts/slideLayout535.xml"/><Relationship Id="rId6" Type="http://schemas.openxmlformats.org/officeDocument/2006/relationships/slideLayout" Target="../slideLayouts/slideLayout540.xml"/><Relationship Id="rId11" Type="http://schemas.openxmlformats.org/officeDocument/2006/relationships/slideLayout" Target="../slideLayouts/slideLayout545.xml"/><Relationship Id="rId5" Type="http://schemas.openxmlformats.org/officeDocument/2006/relationships/slideLayout" Target="../slideLayouts/slideLayout539.xml"/><Relationship Id="rId10" Type="http://schemas.openxmlformats.org/officeDocument/2006/relationships/slideLayout" Target="../slideLayouts/slideLayout544.xml"/><Relationship Id="rId4" Type="http://schemas.openxmlformats.org/officeDocument/2006/relationships/slideLayout" Target="../slideLayouts/slideLayout538.xml"/><Relationship Id="rId9" Type="http://schemas.openxmlformats.org/officeDocument/2006/relationships/slideLayout" Target="../slideLayouts/slideLayout543.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3.xml"/><Relationship Id="rId13" Type="http://schemas.openxmlformats.org/officeDocument/2006/relationships/theme" Target="../theme/theme51.xml"/><Relationship Id="rId3" Type="http://schemas.openxmlformats.org/officeDocument/2006/relationships/slideLayout" Target="../slideLayouts/slideLayout548.xml"/><Relationship Id="rId7" Type="http://schemas.openxmlformats.org/officeDocument/2006/relationships/slideLayout" Target="../slideLayouts/slideLayout552.xml"/><Relationship Id="rId12" Type="http://schemas.openxmlformats.org/officeDocument/2006/relationships/slideLayout" Target="../slideLayouts/slideLayout557.xml"/><Relationship Id="rId2" Type="http://schemas.openxmlformats.org/officeDocument/2006/relationships/slideLayout" Target="../slideLayouts/slideLayout547.xml"/><Relationship Id="rId1" Type="http://schemas.openxmlformats.org/officeDocument/2006/relationships/slideLayout" Target="../slideLayouts/slideLayout546.xml"/><Relationship Id="rId6" Type="http://schemas.openxmlformats.org/officeDocument/2006/relationships/slideLayout" Target="../slideLayouts/slideLayout551.xml"/><Relationship Id="rId11" Type="http://schemas.openxmlformats.org/officeDocument/2006/relationships/slideLayout" Target="../slideLayouts/slideLayout556.xml"/><Relationship Id="rId5" Type="http://schemas.openxmlformats.org/officeDocument/2006/relationships/slideLayout" Target="../slideLayouts/slideLayout550.xml"/><Relationship Id="rId10" Type="http://schemas.openxmlformats.org/officeDocument/2006/relationships/slideLayout" Target="../slideLayouts/slideLayout555.xml"/><Relationship Id="rId4" Type="http://schemas.openxmlformats.org/officeDocument/2006/relationships/slideLayout" Target="../slideLayouts/slideLayout549.xml"/><Relationship Id="rId9" Type="http://schemas.openxmlformats.org/officeDocument/2006/relationships/slideLayout" Target="../slideLayouts/slideLayout554.xml"/><Relationship Id="rId14" Type="http://schemas.openxmlformats.org/officeDocument/2006/relationships/image" Target="../media/image1.png"/></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5.xml"/><Relationship Id="rId13" Type="http://schemas.openxmlformats.org/officeDocument/2006/relationships/image" Target="../media/image1.png"/><Relationship Id="rId3" Type="http://schemas.openxmlformats.org/officeDocument/2006/relationships/slideLayout" Target="../slideLayouts/slideLayout560.xml"/><Relationship Id="rId7" Type="http://schemas.openxmlformats.org/officeDocument/2006/relationships/slideLayout" Target="../slideLayouts/slideLayout564.xml"/><Relationship Id="rId12" Type="http://schemas.openxmlformats.org/officeDocument/2006/relationships/theme" Target="../theme/theme52.xml"/><Relationship Id="rId2" Type="http://schemas.openxmlformats.org/officeDocument/2006/relationships/slideLayout" Target="../slideLayouts/slideLayout559.xml"/><Relationship Id="rId1" Type="http://schemas.openxmlformats.org/officeDocument/2006/relationships/slideLayout" Target="../slideLayouts/slideLayout558.xml"/><Relationship Id="rId6" Type="http://schemas.openxmlformats.org/officeDocument/2006/relationships/slideLayout" Target="../slideLayouts/slideLayout563.xml"/><Relationship Id="rId11" Type="http://schemas.openxmlformats.org/officeDocument/2006/relationships/slideLayout" Target="../slideLayouts/slideLayout568.xml"/><Relationship Id="rId5" Type="http://schemas.openxmlformats.org/officeDocument/2006/relationships/slideLayout" Target="../slideLayouts/slideLayout562.xml"/><Relationship Id="rId10" Type="http://schemas.openxmlformats.org/officeDocument/2006/relationships/slideLayout" Target="../slideLayouts/slideLayout567.xml"/><Relationship Id="rId4" Type="http://schemas.openxmlformats.org/officeDocument/2006/relationships/slideLayout" Target="../slideLayouts/slideLayout561.xml"/><Relationship Id="rId9" Type="http://schemas.openxmlformats.org/officeDocument/2006/relationships/slideLayout" Target="../slideLayouts/slideLayout566.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76.xml"/><Relationship Id="rId13" Type="http://schemas.openxmlformats.org/officeDocument/2006/relationships/theme" Target="../theme/theme53.xml"/><Relationship Id="rId3" Type="http://schemas.openxmlformats.org/officeDocument/2006/relationships/slideLayout" Target="../slideLayouts/slideLayout571.xml"/><Relationship Id="rId7" Type="http://schemas.openxmlformats.org/officeDocument/2006/relationships/slideLayout" Target="../slideLayouts/slideLayout575.xml"/><Relationship Id="rId12" Type="http://schemas.openxmlformats.org/officeDocument/2006/relationships/slideLayout" Target="../slideLayouts/slideLayout580.xml"/><Relationship Id="rId2" Type="http://schemas.openxmlformats.org/officeDocument/2006/relationships/slideLayout" Target="../slideLayouts/slideLayout570.xml"/><Relationship Id="rId1" Type="http://schemas.openxmlformats.org/officeDocument/2006/relationships/slideLayout" Target="../slideLayouts/slideLayout569.xml"/><Relationship Id="rId6" Type="http://schemas.openxmlformats.org/officeDocument/2006/relationships/slideLayout" Target="../slideLayouts/slideLayout574.xml"/><Relationship Id="rId11" Type="http://schemas.openxmlformats.org/officeDocument/2006/relationships/slideLayout" Target="../slideLayouts/slideLayout579.xml"/><Relationship Id="rId5" Type="http://schemas.openxmlformats.org/officeDocument/2006/relationships/slideLayout" Target="../slideLayouts/slideLayout573.xml"/><Relationship Id="rId10" Type="http://schemas.openxmlformats.org/officeDocument/2006/relationships/slideLayout" Target="../slideLayouts/slideLayout578.xml"/><Relationship Id="rId4" Type="http://schemas.openxmlformats.org/officeDocument/2006/relationships/slideLayout" Target="../slideLayouts/slideLayout572.xml"/><Relationship Id="rId9" Type="http://schemas.openxmlformats.org/officeDocument/2006/relationships/slideLayout" Target="../slideLayouts/slideLayout577.xml"/><Relationship Id="rId14" Type="http://schemas.openxmlformats.org/officeDocument/2006/relationships/image" Target="../media/image1.png"/></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88.xml"/><Relationship Id="rId13" Type="http://schemas.openxmlformats.org/officeDocument/2006/relationships/image" Target="../media/image1.png"/><Relationship Id="rId3" Type="http://schemas.openxmlformats.org/officeDocument/2006/relationships/slideLayout" Target="../slideLayouts/slideLayout583.xml"/><Relationship Id="rId7" Type="http://schemas.openxmlformats.org/officeDocument/2006/relationships/slideLayout" Target="../slideLayouts/slideLayout587.xml"/><Relationship Id="rId12" Type="http://schemas.openxmlformats.org/officeDocument/2006/relationships/theme" Target="../theme/theme54.xml"/><Relationship Id="rId2" Type="http://schemas.openxmlformats.org/officeDocument/2006/relationships/slideLayout" Target="../slideLayouts/slideLayout582.xml"/><Relationship Id="rId1" Type="http://schemas.openxmlformats.org/officeDocument/2006/relationships/slideLayout" Target="../slideLayouts/slideLayout581.xml"/><Relationship Id="rId6" Type="http://schemas.openxmlformats.org/officeDocument/2006/relationships/slideLayout" Target="../slideLayouts/slideLayout586.xml"/><Relationship Id="rId11" Type="http://schemas.openxmlformats.org/officeDocument/2006/relationships/slideLayout" Target="../slideLayouts/slideLayout591.xml"/><Relationship Id="rId5" Type="http://schemas.openxmlformats.org/officeDocument/2006/relationships/slideLayout" Target="../slideLayouts/slideLayout585.xml"/><Relationship Id="rId10" Type="http://schemas.openxmlformats.org/officeDocument/2006/relationships/slideLayout" Target="../slideLayouts/slideLayout590.xml"/><Relationship Id="rId4" Type="http://schemas.openxmlformats.org/officeDocument/2006/relationships/slideLayout" Target="../slideLayouts/slideLayout584.xml"/><Relationship Id="rId9" Type="http://schemas.openxmlformats.org/officeDocument/2006/relationships/slideLayout" Target="../slideLayouts/slideLayout589.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99.xml"/><Relationship Id="rId13" Type="http://schemas.openxmlformats.org/officeDocument/2006/relationships/theme" Target="../theme/theme55.xml"/><Relationship Id="rId3" Type="http://schemas.openxmlformats.org/officeDocument/2006/relationships/slideLayout" Target="../slideLayouts/slideLayout594.xml"/><Relationship Id="rId7" Type="http://schemas.openxmlformats.org/officeDocument/2006/relationships/slideLayout" Target="../slideLayouts/slideLayout598.xml"/><Relationship Id="rId12" Type="http://schemas.openxmlformats.org/officeDocument/2006/relationships/slideLayout" Target="../slideLayouts/slideLayout603.xml"/><Relationship Id="rId2" Type="http://schemas.openxmlformats.org/officeDocument/2006/relationships/slideLayout" Target="../slideLayouts/slideLayout593.xml"/><Relationship Id="rId1" Type="http://schemas.openxmlformats.org/officeDocument/2006/relationships/slideLayout" Target="../slideLayouts/slideLayout592.xml"/><Relationship Id="rId6" Type="http://schemas.openxmlformats.org/officeDocument/2006/relationships/slideLayout" Target="../slideLayouts/slideLayout597.xml"/><Relationship Id="rId11" Type="http://schemas.openxmlformats.org/officeDocument/2006/relationships/slideLayout" Target="../slideLayouts/slideLayout602.xml"/><Relationship Id="rId5" Type="http://schemas.openxmlformats.org/officeDocument/2006/relationships/slideLayout" Target="../slideLayouts/slideLayout596.xml"/><Relationship Id="rId10" Type="http://schemas.openxmlformats.org/officeDocument/2006/relationships/slideLayout" Target="../slideLayouts/slideLayout601.xml"/><Relationship Id="rId4" Type="http://schemas.openxmlformats.org/officeDocument/2006/relationships/slideLayout" Target="../slideLayouts/slideLayout595.xml"/><Relationship Id="rId9" Type="http://schemas.openxmlformats.org/officeDocument/2006/relationships/slideLayout" Target="../slideLayouts/slideLayout600.xml"/><Relationship Id="rId14" Type="http://schemas.openxmlformats.org/officeDocument/2006/relationships/image" Target="../media/image1.png"/></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11.xml"/><Relationship Id="rId13" Type="http://schemas.openxmlformats.org/officeDocument/2006/relationships/slideLayout" Target="../slideLayouts/slideLayout616.xml"/><Relationship Id="rId3" Type="http://schemas.openxmlformats.org/officeDocument/2006/relationships/slideLayout" Target="../slideLayouts/slideLayout606.xml"/><Relationship Id="rId7" Type="http://schemas.openxmlformats.org/officeDocument/2006/relationships/slideLayout" Target="../slideLayouts/slideLayout610.xml"/><Relationship Id="rId12" Type="http://schemas.openxmlformats.org/officeDocument/2006/relationships/slideLayout" Target="../slideLayouts/slideLayout615.xml"/><Relationship Id="rId2" Type="http://schemas.openxmlformats.org/officeDocument/2006/relationships/slideLayout" Target="../slideLayouts/slideLayout605.xml"/><Relationship Id="rId1" Type="http://schemas.openxmlformats.org/officeDocument/2006/relationships/slideLayout" Target="../slideLayouts/slideLayout604.xml"/><Relationship Id="rId6" Type="http://schemas.openxmlformats.org/officeDocument/2006/relationships/slideLayout" Target="../slideLayouts/slideLayout609.xml"/><Relationship Id="rId11" Type="http://schemas.openxmlformats.org/officeDocument/2006/relationships/slideLayout" Target="../slideLayouts/slideLayout614.xml"/><Relationship Id="rId5" Type="http://schemas.openxmlformats.org/officeDocument/2006/relationships/slideLayout" Target="../slideLayouts/slideLayout608.xml"/><Relationship Id="rId15" Type="http://schemas.openxmlformats.org/officeDocument/2006/relationships/image" Target="../media/image8.png"/><Relationship Id="rId10" Type="http://schemas.openxmlformats.org/officeDocument/2006/relationships/slideLayout" Target="../slideLayouts/slideLayout613.xml"/><Relationship Id="rId4" Type="http://schemas.openxmlformats.org/officeDocument/2006/relationships/slideLayout" Target="../slideLayouts/slideLayout607.xml"/><Relationship Id="rId9" Type="http://schemas.openxmlformats.org/officeDocument/2006/relationships/slideLayout" Target="../slideLayouts/slideLayout612.xml"/><Relationship Id="rId14" Type="http://schemas.openxmlformats.org/officeDocument/2006/relationships/theme" Target="../theme/theme56.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24.xml"/><Relationship Id="rId3" Type="http://schemas.openxmlformats.org/officeDocument/2006/relationships/slideLayout" Target="../slideLayouts/slideLayout619.xml"/><Relationship Id="rId7" Type="http://schemas.openxmlformats.org/officeDocument/2006/relationships/slideLayout" Target="../slideLayouts/slideLayout623.xml"/><Relationship Id="rId12" Type="http://schemas.openxmlformats.org/officeDocument/2006/relationships/theme" Target="../theme/theme57.xml"/><Relationship Id="rId2" Type="http://schemas.openxmlformats.org/officeDocument/2006/relationships/slideLayout" Target="../slideLayouts/slideLayout618.xml"/><Relationship Id="rId1" Type="http://schemas.openxmlformats.org/officeDocument/2006/relationships/slideLayout" Target="../slideLayouts/slideLayout617.xml"/><Relationship Id="rId6" Type="http://schemas.openxmlformats.org/officeDocument/2006/relationships/slideLayout" Target="../slideLayouts/slideLayout622.xml"/><Relationship Id="rId11" Type="http://schemas.openxmlformats.org/officeDocument/2006/relationships/slideLayout" Target="../slideLayouts/slideLayout627.xml"/><Relationship Id="rId5" Type="http://schemas.openxmlformats.org/officeDocument/2006/relationships/slideLayout" Target="../slideLayouts/slideLayout621.xml"/><Relationship Id="rId10" Type="http://schemas.openxmlformats.org/officeDocument/2006/relationships/slideLayout" Target="../slideLayouts/slideLayout626.xml"/><Relationship Id="rId4" Type="http://schemas.openxmlformats.org/officeDocument/2006/relationships/slideLayout" Target="../slideLayouts/slideLayout620.xml"/><Relationship Id="rId9" Type="http://schemas.openxmlformats.org/officeDocument/2006/relationships/slideLayout" Target="../slideLayouts/slideLayout625.xml"/></Relationships>
</file>

<file path=ppt/slideMasters/_rels/slideMaster58.xml.rels><?xml version="1.0" encoding="UTF-8" standalone="yes"?>
<Relationships xmlns="http://schemas.openxmlformats.org/package/2006/relationships"><Relationship Id="rId3" Type="http://schemas.openxmlformats.org/officeDocument/2006/relationships/slideLayout" Target="../slideLayouts/slideLayout630.xml"/><Relationship Id="rId7" Type="http://schemas.openxmlformats.org/officeDocument/2006/relationships/theme" Target="../theme/theme58.xml"/><Relationship Id="rId2" Type="http://schemas.openxmlformats.org/officeDocument/2006/relationships/slideLayout" Target="../slideLayouts/slideLayout629.xml"/><Relationship Id="rId1" Type="http://schemas.openxmlformats.org/officeDocument/2006/relationships/slideLayout" Target="../slideLayouts/slideLayout628.xml"/><Relationship Id="rId6" Type="http://schemas.openxmlformats.org/officeDocument/2006/relationships/slideLayout" Target="../slideLayouts/slideLayout633.xml"/><Relationship Id="rId5" Type="http://schemas.openxmlformats.org/officeDocument/2006/relationships/slideLayout" Target="../slideLayouts/slideLayout632.xml"/><Relationship Id="rId4" Type="http://schemas.openxmlformats.org/officeDocument/2006/relationships/slideLayout" Target="../slideLayouts/slideLayout631.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41.xml"/><Relationship Id="rId13" Type="http://schemas.openxmlformats.org/officeDocument/2006/relationships/theme" Target="../theme/theme59.xml"/><Relationship Id="rId3" Type="http://schemas.openxmlformats.org/officeDocument/2006/relationships/slideLayout" Target="../slideLayouts/slideLayout636.xml"/><Relationship Id="rId7" Type="http://schemas.openxmlformats.org/officeDocument/2006/relationships/slideLayout" Target="../slideLayouts/slideLayout640.xml"/><Relationship Id="rId12" Type="http://schemas.openxmlformats.org/officeDocument/2006/relationships/slideLayout" Target="../slideLayouts/slideLayout645.xml"/><Relationship Id="rId2" Type="http://schemas.openxmlformats.org/officeDocument/2006/relationships/slideLayout" Target="../slideLayouts/slideLayout635.xml"/><Relationship Id="rId1" Type="http://schemas.openxmlformats.org/officeDocument/2006/relationships/slideLayout" Target="../slideLayouts/slideLayout634.xml"/><Relationship Id="rId6" Type="http://schemas.openxmlformats.org/officeDocument/2006/relationships/slideLayout" Target="../slideLayouts/slideLayout639.xml"/><Relationship Id="rId11" Type="http://schemas.openxmlformats.org/officeDocument/2006/relationships/slideLayout" Target="../slideLayouts/slideLayout644.xml"/><Relationship Id="rId5" Type="http://schemas.openxmlformats.org/officeDocument/2006/relationships/slideLayout" Target="../slideLayouts/slideLayout638.xml"/><Relationship Id="rId10" Type="http://schemas.openxmlformats.org/officeDocument/2006/relationships/slideLayout" Target="../slideLayouts/slideLayout643.xml"/><Relationship Id="rId4" Type="http://schemas.openxmlformats.org/officeDocument/2006/relationships/slideLayout" Target="../slideLayouts/slideLayout637.xml"/><Relationship Id="rId9" Type="http://schemas.openxmlformats.org/officeDocument/2006/relationships/slideLayout" Target="../slideLayouts/slideLayout64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53.xml"/><Relationship Id="rId13" Type="http://schemas.openxmlformats.org/officeDocument/2006/relationships/theme" Target="../theme/theme60.xml"/><Relationship Id="rId3" Type="http://schemas.openxmlformats.org/officeDocument/2006/relationships/slideLayout" Target="../slideLayouts/slideLayout648.xml"/><Relationship Id="rId7" Type="http://schemas.openxmlformats.org/officeDocument/2006/relationships/slideLayout" Target="../slideLayouts/slideLayout652.xml"/><Relationship Id="rId12" Type="http://schemas.openxmlformats.org/officeDocument/2006/relationships/slideLayout" Target="../slideLayouts/slideLayout657.xml"/><Relationship Id="rId2" Type="http://schemas.openxmlformats.org/officeDocument/2006/relationships/slideLayout" Target="../slideLayouts/slideLayout647.xml"/><Relationship Id="rId1" Type="http://schemas.openxmlformats.org/officeDocument/2006/relationships/slideLayout" Target="../slideLayouts/slideLayout646.xml"/><Relationship Id="rId6" Type="http://schemas.openxmlformats.org/officeDocument/2006/relationships/slideLayout" Target="../slideLayouts/slideLayout651.xml"/><Relationship Id="rId11" Type="http://schemas.openxmlformats.org/officeDocument/2006/relationships/slideLayout" Target="../slideLayouts/slideLayout656.xml"/><Relationship Id="rId5" Type="http://schemas.openxmlformats.org/officeDocument/2006/relationships/slideLayout" Target="../slideLayouts/slideLayout650.xml"/><Relationship Id="rId10" Type="http://schemas.openxmlformats.org/officeDocument/2006/relationships/slideLayout" Target="../slideLayouts/slideLayout655.xml"/><Relationship Id="rId4" Type="http://schemas.openxmlformats.org/officeDocument/2006/relationships/slideLayout" Target="../slideLayouts/slideLayout649.xml"/><Relationship Id="rId9" Type="http://schemas.openxmlformats.org/officeDocument/2006/relationships/slideLayout" Target="../slideLayouts/slideLayout654.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65.xml"/><Relationship Id="rId3" Type="http://schemas.openxmlformats.org/officeDocument/2006/relationships/slideLayout" Target="../slideLayouts/slideLayout660.xml"/><Relationship Id="rId7" Type="http://schemas.openxmlformats.org/officeDocument/2006/relationships/slideLayout" Target="../slideLayouts/slideLayout664.xml"/><Relationship Id="rId12" Type="http://schemas.openxmlformats.org/officeDocument/2006/relationships/theme" Target="../theme/theme61.xml"/><Relationship Id="rId2" Type="http://schemas.openxmlformats.org/officeDocument/2006/relationships/slideLayout" Target="../slideLayouts/slideLayout659.xml"/><Relationship Id="rId1" Type="http://schemas.openxmlformats.org/officeDocument/2006/relationships/slideLayout" Target="../slideLayouts/slideLayout658.xml"/><Relationship Id="rId6" Type="http://schemas.openxmlformats.org/officeDocument/2006/relationships/slideLayout" Target="../slideLayouts/slideLayout663.xml"/><Relationship Id="rId11" Type="http://schemas.openxmlformats.org/officeDocument/2006/relationships/slideLayout" Target="../slideLayouts/slideLayout668.xml"/><Relationship Id="rId5" Type="http://schemas.openxmlformats.org/officeDocument/2006/relationships/slideLayout" Target="../slideLayouts/slideLayout662.xml"/><Relationship Id="rId10" Type="http://schemas.openxmlformats.org/officeDocument/2006/relationships/slideLayout" Target="../slideLayouts/slideLayout667.xml"/><Relationship Id="rId4" Type="http://schemas.openxmlformats.org/officeDocument/2006/relationships/slideLayout" Target="../slideLayouts/slideLayout661.xml"/><Relationship Id="rId9" Type="http://schemas.openxmlformats.org/officeDocument/2006/relationships/slideLayout" Target="../slideLayouts/slideLayout666.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76.xml"/><Relationship Id="rId13" Type="http://schemas.openxmlformats.org/officeDocument/2006/relationships/theme" Target="../theme/theme62.xml"/><Relationship Id="rId3" Type="http://schemas.openxmlformats.org/officeDocument/2006/relationships/slideLayout" Target="../slideLayouts/slideLayout671.xml"/><Relationship Id="rId7" Type="http://schemas.openxmlformats.org/officeDocument/2006/relationships/slideLayout" Target="../slideLayouts/slideLayout675.xml"/><Relationship Id="rId12" Type="http://schemas.openxmlformats.org/officeDocument/2006/relationships/slideLayout" Target="../slideLayouts/slideLayout680.xml"/><Relationship Id="rId2" Type="http://schemas.openxmlformats.org/officeDocument/2006/relationships/slideLayout" Target="../slideLayouts/slideLayout670.xml"/><Relationship Id="rId1" Type="http://schemas.openxmlformats.org/officeDocument/2006/relationships/slideLayout" Target="../slideLayouts/slideLayout669.xml"/><Relationship Id="rId6" Type="http://schemas.openxmlformats.org/officeDocument/2006/relationships/slideLayout" Target="../slideLayouts/slideLayout674.xml"/><Relationship Id="rId11" Type="http://schemas.openxmlformats.org/officeDocument/2006/relationships/slideLayout" Target="../slideLayouts/slideLayout679.xml"/><Relationship Id="rId5" Type="http://schemas.openxmlformats.org/officeDocument/2006/relationships/slideLayout" Target="../slideLayouts/slideLayout673.xml"/><Relationship Id="rId10" Type="http://schemas.openxmlformats.org/officeDocument/2006/relationships/slideLayout" Target="../slideLayouts/slideLayout678.xml"/><Relationship Id="rId4" Type="http://schemas.openxmlformats.org/officeDocument/2006/relationships/slideLayout" Target="../slideLayouts/slideLayout672.xml"/><Relationship Id="rId9" Type="http://schemas.openxmlformats.org/officeDocument/2006/relationships/slideLayout" Target="../slideLayouts/slideLayout67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58000284"/>
      </p:ext>
    </p:extLst>
  </p:cSld>
  <p:clrMap bg1="lt1" tx1="dk1" bg2="lt2" tx2="dk2" accent1="accent1" accent2="accent2" accent3="accent3" accent4="accent4" accent5="accent5" accent6="accent6" hlink="hlink" folHlink="folHlink"/>
  <p:sldLayoutIdLst>
    <p:sldLayoutId id="2147485653" r:id="rId1"/>
    <p:sldLayoutId id="2147485654" r:id="rId2"/>
    <p:sldLayoutId id="2147485655" r:id="rId3"/>
    <p:sldLayoutId id="2147485656" r:id="rId4"/>
    <p:sldLayoutId id="2147485657" r:id="rId5"/>
    <p:sldLayoutId id="2147485658" r:id="rId6"/>
    <p:sldLayoutId id="2147485659" r:id="rId7"/>
    <p:sldLayoutId id="2147485660" r:id="rId8"/>
    <p:sldLayoutId id="2147485661" r:id="rId9"/>
    <p:sldLayoutId id="2147485662" r:id="rId10"/>
    <p:sldLayoutId id="2147485663" r:id="rId11"/>
    <p:sldLayoutId id="21474856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11/25/19</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2019. 11. 25.</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11/25/19</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01E2B0-9580-443F-A6BA-B15F0931263F}" type="datetime1">
              <a:rPr lang="en-US" smtClean="0">
                <a:solidFill>
                  <a:prstClr val="black">
                    <a:tint val="75000"/>
                  </a:prstClr>
                </a:solidFill>
              </a:rPr>
              <a:pPr/>
              <a:t>11/25/19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4407785"/>
      </p:ext>
    </p:extLst>
  </p:cSld>
  <p:clrMap bg1="lt1" tx1="dk1" bg2="lt2" tx2="dk2" accent1="accent1" accent2="accent2" accent3="accent3" accent4="accent4" accent5="accent5" accent6="accent6" hlink="hlink" folHlink="folHlink"/>
  <p:sldLayoutIdLst>
    <p:sldLayoutId id="2147487460" r:id="rId1"/>
    <p:sldLayoutId id="2147487461" r:id="rId2"/>
    <p:sldLayoutId id="2147487462" r:id="rId3"/>
    <p:sldLayoutId id="2147487463" r:id="rId4"/>
    <p:sldLayoutId id="2147487464" r:id="rId5"/>
    <p:sldLayoutId id="2147487465" r:id="rId6"/>
    <p:sldLayoutId id="2147487466" r:id="rId7"/>
    <p:sldLayoutId id="2147487467" r:id="rId8"/>
    <p:sldLayoutId id="2147487468" r:id="rId9"/>
    <p:sldLayoutId id="2147487469" r:id="rId10"/>
    <p:sldLayoutId id="2147487470"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419100" y="196850"/>
            <a:ext cx="8077200" cy="558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title style</a:t>
            </a:r>
          </a:p>
        </p:txBody>
      </p:sp>
      <p:sp>
        <p:nvSpPr>
          <p:cNvPr id="2050" name="Rectangle 2"/>
          <p:cNvSpPr>
            <a:spLocks noGrp="1" noChangeArrowheads="1"/>
          </p:cNvSpPr>
          <p:nvPr>
            <p:ph type="body" idx="1"/>
          </p:nvPr>
        </p:nvSpPr>
        <p:spPr bwMode="auto">
          <a:xfrm>
            <a:off x="419100" y="1047750"/>
            <a:ext cx="8077200" cy="51752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text styles</a:t>
            </a:r>
          </a:p>
          <a:p>
            <a:pPr lvl="1"/>
            <a:r>
              <a:rPr lang="en-US">
                <a:sym typeface="Myriad Pro Bold Cond" charset="0"/>
              </a:rPr>
              <a:t>Second level</a:t>
            </a:r>
          </a:p>
          <a:p>
            <a:pPr lvl="2"/>
            <a:r>
              <a:rPr lang="en-US">
                <a:sym typeface="Myriad Pro Bold Cond" charset="0"/>
              </a:rPr>
              <a:t>Third level</a:t>
            </a:r>
          </a:p>
          <a:p>
            <a:pPr lvl="3"/>
            <a:r>
              <a:rPr lang="en-US">
                <a:sym typeface="Myriad Pro Bold Cond" charset="0"/>
              </a:rPr>
              <a:t>Fourth level</a:t>
            </a:r>
          </a:p>
          <a:p>
            <a:pPr lvl="4"/>
            <a:r>
              <a:rPr lang="en-US">
                <a:sym typeface="Myriad Pro Bold Cond" charset="0"/>
              </a:rPr>
              <a:t>Fifth level</a:t>
            </a:r>
          </a:p>
        </p:txBody>
      </p:sp>
    </p:spTree>
    <p:extLst>
      <p:ext uri="{BB962C8B-B14F-4D97-AF65-F5344CB8AC3E}">
        <p14:creationId xmlns:p14="http://schemas.microsoft.com/office/powerpoint/2010/main" val="1377622706"/>
      </p:ext>
    </p:extLst>
  </p:cSld>
  <p:clrMap bg1="lt1" tx1="dk1" bg2="lt2" tx2="dk2" accent1="accent1" accent2="accent2" accent3="accent3" accent4="accent4" accent5="accent5" accent6="accent6" hlink="hlink" folHlink="folHlink"/>
  <p:sldLayoutIdLst>
    <p:sldLayoutId id="2147487472" r:id="rId1"/>
    <p:sldLayoutId id="2147487473" r:id="rId2"/>
    <p:sldLayoutId id="2147487474" r:id="rId3"/>
    <p:sldLayoutId id="2147487475" r:id="rId4"/>
    <p:sldLayoutId id="2147487476" r:id="rId5"/>
    <p:sldLayoutId id="2147487477" r:id="rId6"/>
    <p:sldLayoutId id="2147487478" r:id="rId7"/>
    <p:sldLayoutId id="2147487479" r:id="rId8"/>
    <p:sldLayoutId id="2147487480" r:id="rId9"/>
    <p:sldLayoutId id="2147487481" r:id="rId10"/>
    <p:sldLayoutId id="2147487482" r:id="rId11"/>
  </p:sldLayoutIdLst>
  <p:transition/>
  <p:txStyles>
    <p:titleStyle>
      <a:lvl1pPr algn="l" rtl="0" fontAlgn="base">
        <a:spcBef>
          <a:spcPct val="0"/>
        </a:spcBef>
        <a:spcAft>
          <a:spcPct val="0"/>
        </a:spcAft>
        <a:defRPr sz="4200">
          <a:solidFill>
            <a:schemeClr val="tx1"/>
          </a:solidFill>
          <a:latin typeface="+mj-lt"/>
          <a:ea typeface="+mj-ea"/>
          <a:cs typeface="+mj-cs"/>
          <a:sym typeface="Myriad Pro Bold Cond" charset="0"/>
        </a:defRPr>
      </a:lvl1pPr>
      <a:lvl2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2pPr>
      <a:lvl3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3pPr>
      <a:lvl4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4pPr>
      <a:lvl5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5pPr>
      <a:lvl6pPr marL="2286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6pPr>
      <a:lvl7pPr marL="4572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7pPr>
      <a:lvl8pPr marL="6858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8pPr>
      <a:lvl9pPr marL="9144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9pPr>
    </p:titleStyle>
    <p:bodyStyle>
      <a:lvl1pPr marL="400050" indent="-400050" algn="l" rtl="0" fontAlgn="base">
        <a:spcBef>
          <a:spcPts val="700"/>
        </a:spcBef>
        <a:spcAft>
          <a:spcPct val="0"/>
        </a:spcAft>
        <a:buSzPct val="120000"/>
        <a:buFont typeface="Lucida Grande" charset="0"/>
        <a:buChar char="▪"/>
        <a:defRPr sz="2800">
          <a:solidFill>
            <a:schemeClr val="tx1"/>
          </a:solidFill>
          <a:latin typeface="+mn-lt"/>
          <a:ea typeface="+mn-ea"/>
          <a:cs typeface="+mn-cs"/>
          <a:sym typeface="Myriad Pro Bold Cond" charset="0"/>
        </a:defRPr>
      </a:lvl1pPr>
      <a:lvl2pPr marL="6921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2pPr>
      <a:lvl3pPr marL="10287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3pPr>
      <a:lvl4pPr marL="13589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4pPr>
      <a:lvl5pPr marL="16954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5pPr>
      <a:lvl6pPr marL="19240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6pPr>
      <a:lvl7pPr marL="21526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7pPr>
      <a:lvl8pPr marL="23812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8pPr>
      <a:lvl9pPr marL="26098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330472-63BD-4F26-8322-E7B4933B0A11}" type="datetime1">
              <a:rPr lang="en-US" smtClean="0">
                <a:solidFill>
                  <a:prstClr val="black">
                    <a:tint val="75000"/>
                  </a:prstClr>
                </a:solidFill>
              </a:rPr>
              <a:pPr/>
              <a:t>11/25/19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2000">
                <a:solidFill>
                  <a:schemeClr val="tx1">
                    <a:lumMod val="65000"/>
                    <a:lumOff val="35000"/>
                  </a:schemeClr>
                </a:solidFill>
              </a:defRPr>
            </a:lvl1pPr>
          </a:lstStyle>
          <a:p>
            <a:fld id="{41761933-5E43-49A2-AD73-7C7EDD79F2C4}"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1460422161"/>
      </p:ext>
    </p:extLst>
  </p:cSld>
  <p:clrMap bg1="lt1" tx1="dk1" bg2="lt2" tx2="dk2" accent1="accent1" accent2="accent2" accent3="accent3" accent4="accent4" accent5="accent5" accent6="accent6" hlink="hlink" folHlink="folHlink"/>
  <p:sldLayoutIdLst>
    <p:sldLayoutId id="2147487484" r:id="rId1"/>
    <p:sldLayoutId id="2147487485" r:id="rId2"/>
    <p:sldLayoutId id="2147487486" r:id="rId3"/>
    <p:sldLayoutId id="2147487487" r:id="rId4"/>
    <p:sldLayoutId id="2147487488" r:id="rId5"/>
    <p:sldLayoutId id="2147487489" r:id="rId6"/>
    <p:sldLayoutId id="2147487490" r:id="rId7"/>
    <p:sldLayoutId id="2147487491" r:id="rId8"/>
    <p:sldLayoutId id="2147487492" r:id="rId9"/>
    <p:sldLayoutId id="2147487493" r:id="rId10"/>
    <p:sldLayoutId id="2147487494" r:id="rId11"/>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26463370"/>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492875"/>
            <a:ext cx="1828800" cy="365125"/>
          </a:xfrm>
          <a:prstGeom prst="rect">
            <a:avLst/>
          </a:prstGeom>
          <a:solidFill>
            <a:schemeClr val="bg1"/>
          </a:solidFill>
        </p:spPr>
        <p:txBody>
          <a:bodyPr vert="horz" lIns="91440" tIns="45720" rIns="91440" bIns="45720" rtlCol="0" anchor="ctr"/>
          <a:lstStyle>
            <a:lvl1pPr algn="r">
              <a:defRPr sz="2400" b="1">
                <a:solidFill>
                  <a:srgbClr val="0070C0"/>
                </a:solidFill>
              </a:defRPr>
            </a:lvl1pPr>
          </a:lstStyle>
          <a:p>
            <a:fld id="{BA2D8F13-174C-467F-9D40-7DDEF70CAB8C}" type="slidenum">
              <a:rPr lang="en-US" smtClean="0"/>
              <a:pPr/>
              <a:t>‹#›</a:t>
            </a:fld>
            <a:endParaRPr lang="en-US"/>
          </a:p>
        </p:txBody>
      </p:sp>
    </p:spTree>
    <p:extLst>
      <p:ext uri="{BB962C8B-B14F-4D97-AF65-F5344CB8AC3E}">
        <p14:creationId xmlns:p14="http://schemas.microsoft.com/office/powerpoint/2010/main" val="1024602735"/>
      </p:ext>
    </p:extLst>
  </p:cSld>
  <p:clrMap bg1="lt1" tx1="dk1" bg2="lt2" tx2="dk2" accent1="accent1" accent2="accent2" accent3="accent3" accent4="accent4" accent5="accent5" accent6="accent6" hlink="hlink" folHlink="folHlink"/>
  <p:sldLayoutIdLst>
    <p:sldLayoutId id="2147487949" r:id="rId1"/>
    <p:sldLayoutId id="2147487950" r:id="rId2"/>
    <p:sldLayoutId id="2147487951" r:id="rId3"/>
    <p:sldLayoutId id="2147487952" r:id="rId4"/>
    <p:sldLayoutId id="2147487953" r:id="rId5"/>
    <p:sldLayoutId id="2147487954" r:id="rId6"/>
    <p:sldLayoutId id="2147487955" r:id="rId7"/>
    <p:sldLayoutId id="2147487956" r:id="rId8"/>
    <p:sldLayoutId id="2147487957" r:id="rId9"/>
    <p:sldLayoutId id="2147487958" r:id="rId10"/>
    <p:sldLayoutId id="2147487959" r:id="rId11"/>
  </p:sldLayoutIdLst>
  <p:hf hdr="0" ftr="0" dt="0"/>
  <p:txStyles>
    <p:titleStyle>
      <a:lvl1pPr algn="l" defTabSz="914400" rtl="0" eaLnBrk="1" latinLnBrk="0" hangingPunct="1">
        <a:spcBef>
          <a:spcPct val="0"/>
        </a:spcBef>
        <a:buNone/>
        <a:defRPr sz="40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80899"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smtClean="0">
                <a:solidFill>
                  <a:srgbClr val="000000"/>
                </a:solidFill>
                <a:latin typeface="Garamond" charset="0"/>
              </a:defRPr>
            </a:lvl1pPr>
          </a:lstStyle>
          <a:p>
            <a:pPr fontAlgn="base">
              <a:spcBef>
                <a:spcPct val="0"/>
              </a:spcBef>
              <a:spcAft>
                <a:spcPct val="0"/>
              </a:spcAft>
              <a:defRPr/>
            </a:pPr>
            <a:fld id="{A09D29E3-D8D3-9442-B127-7FC5C7AABDC8}"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8090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8090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3516416445"/>
      </p:ext>
    </p:extLst>
  </p:cSld>
  <p:clrMap bg1="lt1" tx1="dk1" bg2="lt2" tx2="dk2" accent1="accent1" accent2="accent2" accent3="accent3" accent4="accent4" accent5="accent5" accent6="accent6" hlink="hlink" folHlink="folHlink"/>
  <p:sldLayoutIdLst>
    <p:sldLayoutId id="2147488073" r:id="rId1"/>
    <p:sldLayoutId id="2147488074" r:id="rId2"/>
    <p:sldLayoutId id="2147488075" r:id="rId3"/>
    <p:sldLayoutId id="2147488076" r:id="rId4"/>
    <p:sldLayoutId id="2147488077" r:id="rId5"/>
    <p:sldLayoutId id="2147488078" r:id="rId6"/>
    <p:sldLayoutId id="2147488079" r:id="rId7"/>
    <p:sldLayoutId id="2147488080" r:id="rId8"/>
    <p:sldLayoutId id="2147488081" r:id="rId9"/>
    <p:sldLayoutId id="2147488082" r:id="rId10"/>
    <p:sldLayoutId id="2147488083" r:id="rId11"/>
    <p:sldLayoutId id="214748808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230368275"/>
      </p:ext>
    </p:extLst>
  </p:cSld>
  <p:clrMap bg1="lt1" tx1="dk1" bg2="lt2" tx2="dk2" accent1="accent1" accent2="accent2" accent3="accent3" accent4="accent4" accent5="accent5" accent6="accent6" hlink="hlink" folHlink="folHlink"/>
  <p:sldLayoutIdLst>
    <p:sldLayoutId id="2147488086" r:id="rId1"/>
    <p:sldLayoutId id="2147488087" r:id="rId2"/>
    <p:sldLayoutId id="2147488088" r:id="rId3"/>
    <p:sldLayoutId id="2147488089" r:id="rId4"/>
    <p:sldLayoutId id="2147488090" r:id="rId5"/>
    <p:sldLayoutId id="2147488091" r:id="rId6"/>
    <p:sldLayoutId id="2147488092" r:id="rId7"/>
    <p:sldLayoutId id="2147488093" r:id="rId8"/>
    <p:sldLayoutId id="2147488094" r:id="rId9"/>
    <p:sldLayoutId id="2147488095" r:id="rId10"/>
    <p:sldLayoutId id="214748809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1573160285"/>
      </p:ext>
    </p:extLst>
  </p:cSld>
  <p:clrMap bg1="lt1" tx1="dk1" bg2="lt2" tx2="dk2" accent1="accent1" accent2="accent2" accent3="accent3" accent4="accent4" accent5="accent5" accent6="accent6" hlink="hlink" folHlink="folHlink"/>
  <p:sldLayoutIdLst>
    <p:sldLayoutId id="2147488098" r:id="rId1"/>
    <p:sldLayoutId id="2147488099" r:id="rId2"/>
    <p:sldLayoutId id="2147488100" r:id="rId3"/>
    <p:sldLayoutId id="2147488101" r:id="rId4"/>
    <p:sldLayoutId id="2147488102" r:id="rId5"/>
    <p:sldLayoutId id="2147488103" r:id="rId6"/>
    <p:sldLayoutId id="2147488104" r:id="rId7"/>
    <p:sldLayoutId id="2147488105" r:id="rId8"/>
    <p:sldLayoutId id="2147488106" r:id="rId9"/>
    <p:sldLayoutId id="2147488107" r:id="rId10"/>
    <p:sldLayoutId id="214748810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69710141"/>
      </p:ext>
    </p:extLst>
  </p:cSld>
  <p:clrMap bg1="lt1" tx1="dk1" bg2="lt2" tx2="dk2" accent1="accent1" accent2="accent2" accent3="accent3" accent4="accent4" accent5="accent5" accent6="accent6" hlink="hlink" folHlink="folHlink"/>
  <p:sldLayoutIdLst>
    <p:sldLayoutId id="2147488135" r:id="rId1"/>
    <p:sldLayoutId id="2147488136" r:id="rId2"/>
    <p:sldLayoutId id="2147488137" r:id="rId3"/>
    <p:sldLayoutId id="2147488138" r:id="rId4"/>
    <p:sldLayoutId id="2147488139" r:id="rId5"/>
    <p:sldLayoutId id="2147488140" r:id="rId6"/>
    <p:sldLayoutId id="2147488141" r:id="rId7"/>
    <p:sldLayoutId id="2147488142" r:id="rId8"/>
    <p:sldLayoutId id="2147488143" r:id="rId9"/>
    <p:sldLayoutId id="2147488144" r:id="rId10"/>
    <p:sldLayoutId id="2147488145"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26765284"/>
      </p:ext>
    </p:extLst>
  </p:cSld>
  <p:clrMap bg1="lt1" tx1="dk1" bg2="lt2" tx2="dk2" accent1="accent1" accent2="accent2" accent3="accent3" accent4="accent4" accent5="accent5" accent6="accent6" hlink="hlink" folHlink="folHlink"/>
  <p:sldLayoutIdLst>
    <p:sldLayoutId id="2147488266" r:id="rId1"/>
    <p:sldLayoutId id="2147488267" r:id="rId2"/>
    <p:sldLayoutId id="2147488268" r:id="rId3"/>
    <p:sldLayoutId id="2147488269" r:id="rId4"/>
    <p:sldLayoutId id="2147488270" r:id="rId5"/>
    <p:sldLayoutId id="2147488271" r:id="rId6"/>
    <p:sldLayoutId id="2147488272" r:id="rId7"/>
    <p:sldLayoutId id="2147488273" r:id="rId8"/>
    <p:sldLayoutId id="2147488274" r:id="rId9"/>
    <p:sldLayoutId id="2147488275" r:id="rId10"/>
    <p:sldLayoutId id="2147488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8858751"/>
      </p:ext>
    </p:extLst>
  </p:cSld>
  <p:clrMap bg1="lt1" tx1="dk1" bg2="lt2" tx2="dk2" accent1="accent1" accent2="accent2" accent3="accent3" accent4="accent4" accent5="accent5" accent6="accent6" hlink="hlink" folHlink="folHlink"/>
  <p:sldLayoutIdLst>
    <p:sldLayoutId id="2147488317" r:id="rId1"/>
    <p:sldLayoutId id="2147488318" r:id="rId2"/>
    <p:sldLayoutId id="2147488319" r:id="rId3"/>
    <p:sldLayoutId id="2147488320" r:id="rId4"/>
    <p:sldLayoutId id="2147488321" r:id="rId5"/>
    <p:sldLayoutId id="2147488322" r:id="rId6"/>
    <p:sldLayoutId id="2147488323" r:id="rId7"/>
    <p:sldLayoutId id="2147488324" r:id="rId8"/>
    <p:sldLayoutId id="2147488325" r:id="rId9"/>
    <p:sldLayoutId id="2147488326" r:id="rId10"/>
    <p:sldLayoutId id="2147488327"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eaLnBrk="1" hangingPunct="1">
              <a:defRPr/>
            </a:pPr>
            <a:fld id="{72694B9D-8BFE-654E-8D86-2D1B27ECA5D0}" type="slidenum">
              <a:rPr lang="en-US" altLang="en-US"/>
              <a:pPr eaLnBrk="1" hangingPunct="1">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483791172"/>
      </p:ext>
    </p:extLst>
  </p:cSld>
  <p:clrMap bg1="lt1" tx1="dk1" bg2="lt2" tx2="dk2" accent1="accent1" accent2="accent2" accent3="accent3" accent4="accent4" accent5="accent5" accent6="accent6" hlink="hlink" folHlink="folHlink"/>
  <p:sldLayoutIdLst>
    <p:sldLayoutId id="2147488341" r:id="rId1"/>
    <p:sldLayoutId id="2147488342" r:id="rId2"/>
    <p:sldLayoutId id="2147488343" r:id="rId3"/>
    <p:sldLayoutId id="2147488344" r:id="rId4"/>
    <p:sldLayoutId id="2147488345" r:id="rId5"/>
    <p:sldLayoutId id="2147488346" r:id="rId6"/>
    <p:sldLayoutId id="2147488347" r:id="rId7"/>
    <p:sldLayoutId id="2147488348" r:id="rId8"/>
    <p:sldLayoutId id="2147488349" r:id="rId9"/>
    <p:sldLayoutId id="2147488350" r:id="rId10"/>
    <p:sldLayoutId id="214748835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eaLnBrk="1" hangingPunct="1">
              <a:defRPr/>
            </a:pPr>
            <a:fld id="{0BD7560A-9F5D-7742-BEE3-53E7C8CD2AD3}" type="slidenum">
              <a:rPr lang="en-US">
                <a:ea typeface="ＭＳ Ｐゴシック" charset="0"/>
              </a:rPr>
              <a:pPr eaLnBrk="1" hangingPunct="1">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917396573"/>
      </p:ext>
    </p:extLst>
  </p:cSld>
  <p:clrMap bg1="lt1" tx1="dk1" bg2="lt2" tx2="dk2" accent1="accent1" accent2="accent2" accent3="accent3" accent4="accent4" accent5="accent5" accent6="accent6" hlink="hlink" folHlink="folHlink"/>
  <p:sldLayoutIdLst>
    <p:sldLayoutId id="2147488353" r:id="rId1"/>
    <p:sldLayoutId id="2147488354" r:id="rId2"/>
    <p:sldLayoutId id="2147488355" r:id="rId3"/>
    <p:sldLayoutId id="2147488356" r:id="rId4"/>
    <p:sldLayoutId id="2147488357" r:id="rId5"/>
    <p:sldLayoutId id="2147488358" r:id="rId6"/>
    <p:sldLayoutId id="2147488359" r:id="rId7"/>
    <p:sldLayoutId id="2147488360" r:id="rId8"/>
    <p:sldLayoutId id="2147488361" r:id="rId9"/>
    <p:sldLayoutId id="2147488362" r:id="rId10"/>
    <p:sldLayoutId id="2147488363" r:id="rId11"/>
    <p:sldLayoutId id="21474883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1730"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201731"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eaLnBrk="1" hangingPunct="1">
              <a:defRPr/>
            </a:pPr>
            <a:fld id="{0BC070B0-CA22-7745-8A7B-A53F4880160F}" type="slidenum">
              <a:rPr lang="en-US">
                <a:ea typeface="ＭＳ Ｐゴシック" charset="0"/>
              </a:rPr>
              <a:pPr eaLnBrk="1" hangingPunct="1">
                <a:defRPr/>
              </a:pPr>
              <a:t>‹#›</a:t>
            </a:fld>
            <a:endParaRPr lang="en-US">
              <a:ea typeface="ＭＳ Ｐゴシック" charset="0"/>
            </a:endParaRPr>
          </a:p>
        </p:txBody>
      </p:sp>
      <p:sp>
        <p:nvSpPr>
          <p:cNvPr id="201734"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201735"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983591180"/>
      </p:ext>
    </p:extLst>
  </p:cSld>
  <p:clrMap bg1="lt1" tx1="dk1" bg2="lt2" tx2="dk2" accent1="accent1" accent2="accent2" accent3="accent3" accent4="accent4" accent5="accent5" accent6="accent6" hlink="hlink" folHlink="folHlink"/>
  <p:sldLayoutIdLst>
    <p:sldLayoutId id="2147488366" r:id="rId1"/>
    <p:sldLayoutId id="2147488367" r:id="rId2"/>
    <p:sldLayoutId id="2147488368" r:id="rId3"/>
    <p:sldLayoutId id="2147488369" r:id="rId4"/>
    <p:sldLayoutId id="2147488370" r:id="rId5"/>
    <p:sldLayoutId id="2147488371" r:id="rId6"/>
    <p:sldLayoutId id="2147488372" r:id="rId7"/>
    <p:sldLayoutId id="2147488373" r:id="rId8"/>
    <p:sldLayoutId id="2147488374" r:id="rId9"/>
    <p:sldLayoutId id="2147488375" r:id="rId10"/>
    <p:sldLayoutId id="2147488376" r:id="rId11"/>
    <p:sldLayoutId id="214748837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eaLnBrk="1" fontAlgn="auto" hangingPunct="1">
              <a:spcBef>
                <a:spcPts val="0"/>
              </a:spcBef>
              <a:spcAft>
                <a:spcPts val="0"/>
              </a:spcAft>
            </a:pPr>
            <a:fld id="{6F400BD0-49BF-48FC-8114-37C1D4F5AB3D}" type="slidenum">
              <a:rPr lang="en-US" altLang="en-US">
                <a:solidFill>
                  <a:srgbClr val="000000"/>
                </a:solidFill>
                <a:ea typeface=""/>
              </a:rPr>
              <a:pPr defTabSz="914024"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41121451"/>
      </p:ext>
    </p:extLst>
  </p:cSld>
  <p:clrMap bg1="lt1" tx1="dk1" bg2="lt2" tx2="dk2" accent1="accent1" accent2="accent2" accent3="accent3" accent4="accent4" accent5="accent5" accent6="accent6" hlink="hlink" folHlink="folHlink"/>
  <p:sldLayoutIdLst>
    <p:sldLayoutId id="2147488379" r:id="rId1"/>
    <p:sldLayoutId id="2147488380" r:id="rId2"/>
    <p:sldLayoutId id="2147488381" r:id="rId3"/>
    <p:sldLayoutId id="2147488382" r:id="rId4"/>
    <p:sldLayoutId id="2147488383" r:id="rId5"/>
    <p:sldLayoutId id="2147488384" r:id="rId6"/>
    <p:sldLayoutId id="2147488385" r:id="rId7"/>
    <p:sldLayoutId id="2147488386" r:id="rId8"/>
    <p:sldLayoutId id="2147488387" r:id="rId9"/>
    <p:sldLayoutId id="2147488388" r:id="rId10"/>
    <p:sldLayoutId id="214748838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366330585"/>
      </p:ext>
    </p:extLst>
  </p:cSld>
  <p:clrMap bg1="lt1" tx1="dk1" bg2="lt2" tx2="dk2" accent1="accent1" accent2="accent2" accent3="accent3" accent4="accent4" accent5="accent5" accent6="accent6" hlink="hlink" folHlink="folHlink"/>
  <p:sldLayoutIdLst>
    <p:sldLayoutId id="2147488391" r:id="rId1"/>
    <p:sldLayoutId id="2147488392" r:id="rId2"/>
    <p:sldLayoutId id="2147488393" r:id="rId3"/>
    <p:sldLayoutId id="2147488394" r:id="rId4"/>
    <p:sldLayoutId id="2147488395" r:id="rId5"/>
    <p:sldLayoutId id="2147488396" r:id="rId6"/>
    <p:sldLayoutId id="2147488397" r:id="rId7"/>
    <p:sldLayoutId id="2147488398" r:id="rId8"/>
    <p:sldLayoutId id="2147488399" r:id="rId9"/>
    <p:sldLayoutId id="2147488400" r:id="rId10"/>
    <p:sldLayoutId id="2147488401" r:id="rId11"/>
    <p:sldLayoutId id="2147488402"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72707315"/>
      </p:ext>
    </p:extLst>
  </p:cSld>
  <p:clrMap bg1="lt1" tx1="dk1" bg2="lt2" tx2="dk2" accent1="accent1" accent2="accent2" accent3="accent3" accent4="accent4" accent5="accent5" accent6="accent6" hlink="hlink" folHlink="folHlink"/>
  <p:sldLayoutIdLst>
    <p:sldLayoutId id="2147488560" r:id="rId1"/>
    <p:sldLayoutId id="2147488561" r:id="rId2"/>
    <p:sldLayoutId id="2147488562" r:id="rId3"/>
    <p:sldLayoutId id="2147488563" r:id="rId4"/>
    <p:sldLayoutId id="2147488564" r:id="rId5"/>
    <p:sldLayoutId id="2147488565" r:id="rId6"/>
    <p:sldLayoutId id="2147488566" r:id="rId7"/>
    <p:sldLayoutId id="2147488567" r:id="rId8"/>
    <p:sldLayoutId id="2147488568" r:id="rId9"/>
    <p:sldLayoutId id="2147488569" r:id="rId10"/>
    <p:sldLayoutId id="214748857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123989698"/>
      </p:ext>
    </p:extLst>
  </p:cSld>
  <p:clrMap bg1="lt1" tx1="dk1" bg2="lt2" tx2="dk2" accent1="accent1" accent2="accent2" accent3="accent3" accent4="accent4" accent5="accent5" accent6="accent6" hlink="hlink" folHlink="folHlink"/>
  <p:sldLayoutIdLst>
    <p:sldLayoutId id="2147488572" r:id="rId1"/>
    <p:sldLayoutId id="2147488573" r:id="rId2"/>
    <p:sldLayoutId id="2147488574" r:id="rId3"/>
    <p:sldLayoutId id="2147488575" r:id="rId4"/>
    <p:sldLayoutId id="2147488576" r:id="rId5"/>
    <p:sldLayoutId id="2147488577" r:id="rId6"/>
    <p:sldLayoutId id="2147488578" r:id="rId7"/>
    <p:sldLayoutId id="2147488579" r:id="rId8"/>
    <p:sldLayoutId id="2147488580" r:id="rId9"/>
    <p:sldLayoutId id="2147488581" r:id="rId10"/>
    <p:sldLayoutId id="2147488582" r:id="rId11"/>
    <p:sldLayoutId id="2147488583"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4223090201"/>
      </p:ext>
    </p:extLst>
  </p:cSld>
  <p:clrMap bg1="lt1" tx1="dk1" bg2="lt2" tx2="dk2" accent1="accent1" accent2="accent2" accent3="accent3" accent4="accent4" accent5="accent5" accent6="accent6" hlink="hlink" folHlink="folHlink"/>
  <p:sldLayoutIdLst>
    <p:sldLayoutId id="2147488638" r:id="rId1"/>
    <p:sldLayoutId id="2147488639" r:id="rId2"/>
    <p:sldLayoutId id="2147488640" r:id="rId3"/>
    <p:sldLayoutId id="2147488641" r:id="rId4"/>
    <p:sldLayoutId id="2147488642" r:id="rId5"/>
    <p:sldLayoutId id="2147488643" r:id="rId6"/>
    <p:sldLayoutId id="2147488644" r:id="rId7"/>
    <p:sldLayoutId id="2147488645" r:id="rId8"/>
    <p:sldLayoutId id="2147488646" r:id="rId9"/>
    <p:sldLayoutId id="2147488647" r:id="rId10"/>
    <p:sldLayoutId id="2147488648"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55D46416-474E-184B-A5AD-7D0BC91A8C60}"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25344"/>
            <a:ext cx="1080120" cy="312522"/>
          </a:xfrm>
          <a:prstGeom prst="rect">
            <a:avLst/>
          </a:prstGeom>
        </p:spPr>
      </p:pic>
    </p:spTree>
    <p:extLst>
      <p:ext uri="{BB962C8B-B14F-4D97-AF65-F5344CB8AC3E}">
        <p14:creationId xmlns:p14="http://schemas.microsoft.com/office/powerpoint/2010/main" val="3330878877"/>
      </p:ext>
    </p:extLst>
  </p:cSld>
  <p:clrMap bg1="lt1" tx1="dk1" bg2="lt2" tx2="dk2" accent1="accent1" accent2="accent2" accent3="accent3" accent4="accent4" accent5="accent5" accent6="accent6" hlink="hlink" folHlink="folHlink"/>
  <p:sldLayoutIdLst>
    <p:sldLayoutId id="2147488650" r:id="rId1"/>
    <p:sldLayoutId id="2147488651" r:id="rId2"/>
    <p:sldLayoutId id="2147488652" r:id="rId3"/>
    <p:sldLayoutId id="2147488653" r:id="rId4"/>
    <p:sldLayoutId id="2147488654" r:id="rId5"/>
    <p:sldLayoutId id="2147488655" r:id="rId6"/>
    <p:sldLayoutId id="2147488656" r:id="rId7"/>
    <p:sldLayoutId id="2147488657" r:id="rId8"/>
    <p:sldLayoutId id="2147488658" r:id="rId9"/>
    <p:sldLayoutId id="2147488659" r:id="rId10"/>
    <p:sldLayoutId id="2147488660" r:id="rId11"/>
    <p:sldLayoutId id="214748866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1026"/>
          <p:cNvSpPr>
            <a:spLocks noGrp="1" noChangeArrowheads="1"/>
          </p:cNvSpPr>
          <p:nvPr>
            <p:ph type="title"/>
          </p:nvPr>
        </p:nvSpPr>
        <p:spPr bwMode="auto">
          <a:xfrm>
            <a:off x="228600" y="152400"/>
            <a:ext cx="8610600" cy="1066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0355" name="Rectangle 1027"/>
          <p:cNvSpPr>
            <a:spLocks noGrp="1" noChangeArrowheads="1"/>
          </p:cNvSpPr>
          <p:nvPr>
            <p:ph type="body" idx="1"/>
          </p:nvPr>
        </p:nvSpPr>
        <p:spPr bwMode="auto">
          <a:xfrm>
            <a:off x="228600" y="1371600"/>
            <a:ext cx="8610600" cy="4876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3638"/>
            <a:ext cx="21336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defRPr sz="1200">
                <a:latin typeface="+mj-lt"/>
              </a:defRPr>
            </a:lvl1pPr>
          </a:lstStyle>
          <a:p>
            <a:pPr fontAlgn="base">
              <a:spcBef>
                <a:spcPct val="0"/>
              </a:spcBef>
              <a:spcAft>
                <a:spcPct val="0"/>
              </a:spcAft>
            </a:pPr>
            <a:endParaRPr lang="en-US">
              <a:solidFill>
                <a:srgbClr val="000000"/>
              </a:solidFill>
              <a:latin typeface="Garamond"/>
              <a:ea typeface="ＭＳ Ｐゴシック" charset="0"/>
            </a:endParaRP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ctr">
              <a:defRPr sz="1200">
                <a:latin typeface="+mj-lt"/>
              </a:defRPr>
            </a:lvl1pPr>
          </a:lstStyle>
          <a:p>
            <a:pPr fontAlgn="base">
              <a:spcBef>
                <a:spcPct val="0"/>
              </a:spcBef>
              <a:spcAft>
                <a:spcPct val="0"/>
              </a:spcAft>
            </a:pPr>
            <a:endParaRPr lang="en-US">
              <a:solidFill>
                <a:srgbClr val="000000"/>
              </a:solidFill>
              <a:latin typeface="Garamond"/>
              <a:ea typeface="ＭＳ Ｐゴシック" charset="0"/>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r">
              <a:defRPr sz="1600">
                <a:latin typeface="+mj-lt"/>
              </a:defRPr>
            </a:lvl1pPr>
          </a:lstStyle>
          <a:p>
            <a:pPr fontAlgn="base">
              <a:spcBef>
                <a:spcPct val="0"/>
              </a:spcBef>
              <a:spcAft>
                <a:spcPct val="0"/>
              </a:spcAft>
            </a:pPr>
            <a:fld id="{FB9097EB-AA7A-5345-B645-B68656F94D5E}" type="slidenum">
              <a:rPr lang="en-US" smtClean="0">
                <a:solidFill>
                  <a:srgbClr val="000000"/>
                </a:solidFill>
                <a:latin typeface="Garamond"/>
                <a:ea typeface="ＭＳ Ｐゴシック" charset="0"/>
              </a:rPr>
              <a:pPr fontAlgn="base">
                <a:spcBef>
                  <a:spcPct val="0"/>
                </a:spcBef>
                <a:spcAft>
                  <a:spcPct val="0"/>
                </a:spcAft>
              </a:pPr>
              <a:t>‹#›</a:t>
            </a:fld>
            <a:endParaRPr lang="en-US">
              <a:solidFill>
                <a:srgbClr val="000000"/>
              </a:solidFill>
              <a:latin typeface="Garamond"/>
              <a:ea typeface="ＭＳ Ｐゴシック" charset="0"/>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sp>
        <p:nvSpPr>
          <p:cNvPr id="10036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pic>
        <p:nvPicPr>
          <p:cNvPr id="100362" name="Picture 1034" descr="logo"/>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4038602" y="6400800"/>
            <a:ext cx="1343025" cy="26193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338596198"/>
      </p:ext>
    </p:extLst>
  </p:cSld>
  <p:clrMap bg1="lt1" tx1="dk1" bg2="lt2" tx2="dk2" accent1="accent1" accent2="accent2" accent3="accent3" accent4="accent4" accent5="accent5" accent6="accent6" hlink="hlink" folHlink="folHlink"/>
  <p:sldLayoutIdLst>
    <p:sldLayoutId id="2147488663" r:id="rId1"/>
    <p:sldLayoutId id="2147488664" r:id="rId2"/>
    <p:sldLayoutId id="2147488665" r:id="rId3"/>
    <p:sldLayoutId id="2147488666" r:id="rId4"/>
    <p:sldLayoutId id="2147488667" r:id="rId5"/>
    <p:sldLayoutId id="2147488668" r:id="rId6"/>
    <p:sldLayoutId id="2147488669" r:id="rId7"/>
    <p:sldLayoutId id="2147488670" r:id="rId8"/>
    <p:sldLayoutId id="2147488671" r:id="rId9"/>
    <p:sldLayoutId id="2147488672" r:id="rId10"/>
    <p:sldLayoutId id="2147488673" r:id="rId11"/>
    <p:sldLayoutId id="2147488674" r:id="rId12"/>
    <p:sldLayoutId id="2147488675" r:id="rId13"/>
  </p:sldLayoutIdLst>
  <p:transition/>
  <p:hf hdr="0" ftr="0" dt="0"/>
  <p:txStyles>
    <p:titleStyle>
      <a:lvl1pPr algn="l" rtl="0" fontAlgn="base">
        <a:spcBef>
          <a:spcPct val="0"/>
        </a:spcBef>
        <a:spcAft>
          <a:spcPct val="0"/>
        </a:spcAft>
        <a:defRPr sz="4000">
          <a:solidFill>
            <a:schemeClr val="tx2"/>
          </a:solidFill>
          <a:latin typeface="+mj-lt"/>
          <a:ea typeface="+mj-ea"/>
          <a:cs typeface="+mj-cs"/>
        </a:defRPr>
      </a:lvl1pPr>
      <a:lvl2pPr algn="l" rtl="0" fontAlgn="base">
        <a:spcBef>
          <a:spcPct val="0"/>
        </a:spcBef>
        <a:spcAft>
          <a:spcPct val="0"/>
        </a:spcAft>
        <a:defRPr sz="4000">
          <a:solidFill>
            <a:schemeClr val="tx2"/>
          </a:solidFill>
          <a:latin typeface="Garamond" charset="0"/>
          <a:ea typeface="ＭＳ Ｐゴシック" charset="0"/>
        </a:defRPr>
      </a:lvl2pPr>
      <a:lvl3pPr algn="l" rtl="0" fontAlgn="base">
        <a:spcBef>
          <a:spcPct val="0"/>
        </a:spcBef>
        <a:spcAft>
          <a:spcPct val="0"/>
        </a:spcAft>
        <a:defRPr sz="4000">
          <a:solidFill>
            <a:schemeClr val="tx2"/>
          </a:solidFill>
          <a:latin typeface="Garamond" charset="0"/>
          <a:ea typeface="ＭＳ Ｐゴシック" charset="0"/>
        </a:defRPr>
      </a:lvl3pPr>
      <a:lvl4pPr algn="l" rtl="0" fontAlgn="base">
        <a:spcBef>
          <a:spcPct val="0"/>
        </a:spcBef>
        <a:spcAft>
          <a:spcPct val="0"/>
        </a:spcAft>
        <a:defRPr sz="4000">
          <a:solidFill>
            <a:schemeClr val="tx2"/>
          </a:solidFill>
          <a:latin typeface="Garamond" charset="0"/>
          <a:ea typeface="ＭＳ Ｐゴシック" charset="0"/>
        </a:defRPr>
      </a:lvl4pPr>
      <a:lvl5pPr algn="l" rtl="0" fontAlgn="base">
        <a:spcBef>
          <a:spcPct val="0"/>
        </a:spcBef>
        <a:spcAft>
          <a:spcPct val="0"/>
        </a:spcAft>
        <a:defRPr sz="4000">
          <a:solidFill>
            <a:schemeClr val="tx2"/>
          </a:solidFill>
          <a:latin typeface="Garamond" charset="0"/>
          <a:ea typeface="ＭＳ Ｐゴシック" charset="0"/>
        </a:defRPr>
      </a:lvl5pPr>
      <a:lvl6pPr marL="457200" algn="l" rtl="0" fontAlgn="base">
        <a:spcBef>
          <a:spcPct val="0"/>
        </a:spcBef>
        <a:spcAft>
          <a:spcPct val="0"/>
        </a:spcAft>
        <a:defRPr sz="4000">
          <a:solidFill>
            <a:schemeClr val="tx2"/>
          </a:solidFill>
          <a:latin typeface="Garamond" charset="0"/>
          <a:ea typeface="ＭＳ Ｐゴシック" charset="0"/>
        </a:defRPr>
      </a:lvl6pPr>
      <a:lvl7pPr marL="914400" algn="l" rtl="0" fontAlgn="base">
        <a:spcBef>
          <a:spcPct val="0"/>
        </a:spcBef>
        <a:spcAft>
          <a:spcPct val="0"/>
        </a:spcAft>
        <a:defRPr sz="4000">
          <a:solidFill>
            <a:schemeClr val="tx2"/>
          </a:solidFill>
          <a:latin typeface="Garamond" charset="0"/>
          <a:ea typeface="ＭＳ Ｐゴシック" charset="0"/>
        </a:defRPr>
      </a:lvl7pPr>
      <a:lvl8pPr marL="1371600" algn="l" rtl="0" fontAlgn="base">
        <a:spcBef>
          <a:spcPct val="0"/>
        </a:spcBef>
        <a:spcAft>
          <a:spcPct val="0"/>
        </a:spcAft>
        <a:defRPr sz="4000">
          <a:solidFill>
            <a:schemeClr val="tx2"/>
          </a:solidFill>
          <a:latin typeface="Garamond" charset="0"/>
          <a:ea typeface="ＭＳ Ｐゴシック" charset="0"/>
        </a:defRPr>
      </a:lvl8pPr>
      <a:lvl9pPr marL="1828800" algn="l" rtl="0" fontAlgn="base">
        <a:spcBef>
          <a:spcPct val="0"/>
        </a:spcBef>
        <a:spcAft>
          <a:spcPct val="0"/>
        </a:spcAft>
        <a:defRPr sz="4000">
          <a:solidFill>
            <a:schemeClr val="tx2"/>
          </a:solidFill>
          <a:latin typeface="Garamond" charset="0"/>
          <a:ea typeface="ＭＳ Ｐゴシック" charset="0"/>
        </a:defRPr>
      </a:lvl9pPr>
    </p:titleStyle>
    <p:bodyStyle>
      <a:lvl1pPr marL="342900" indent="-342900" algn="l" rtl="0" fontAlgn="base">
        <a:spcBef>
          <a:spcPct val="20000"/>
        </a:spcBef>
        <a:spcAft>
          <a:spcPct val="0"/>
        </a:spcAft>
        <a:buClr>
          <a:schemeClr val="accent1"/>
        </a:buClr>
        <a:buSzPct val="65000"/>
        <a:buFont typeface="Wingdings" charset="0"/>
        <a:buChar char="n"/>
        <a:defRPr sz="2400">
          <a:solidFill>
            <a:schemeClr val="tx1"/>
          </a:solidFill>
          <a:latin typeface="+mn-lt"/>
          <a:ea typeface="+mn-ea"/>
          <a:cs typeface="+mn-cs"/>
        </a:defRPr>
      </a:lvl1pPr>
      <a:lvl2pPr marL="669925" indent="-325438" algn="l" rtl="0" fontAlgn="base">
        <a:spcBef>
          <a:spcPct val="20000"/>
        </a:spcBef>
        <a:spcAft>
          <a:spcPct val="0"/>
        </a:spcAft>
        <a:buClr>
          <a:schemeClr val="accent2"/>
        </a:buClr>
        <a:buSzPct val="60000"/>
        <a:buFont typeface="Wingdings" charset="0"/>
        <a:buChar char="q"/>
        <a:defRPr sz="2200">
          <a:solidFill>
            <a:schemeClr val="tx1"/>
          </a:solidFill>
          <a:latin typeface="+mn-lt"/>
          <a:ea typeface="+mn-ea"/>
        </a:defRPr>
      </a:lvl2pPr>
      <a:lvl3pPr marL="1022350" indent="-350838" algn="l" rtl="0" fontAlgn="base">
        <a:spcBef>
          <a:spcPct val="20000"/>
        </a:spcBef>
        <a:spcAft>
          <a:spcPct val="0"/>
        </a:spcAft>
        <a:buClr>
          <a:schemeClr val="accent1"/>
        </a:buClr>
        <a:buSzPct val="65000"/>
        <a:buFont typeface="Wingdings" charset="0"/>
        <a:buChar char="n"/>
        <a:defRPr sz="2000">
          <a:solidFill>
            <a:schemeClr val="tx1"/>
          </a:solidFill>
          <a:latin typeface="+mn-lt"/>
          <a:ea typeface="+mn-ea"/>
        </a:defRPr>
      </a:lvl3pPr>
      <a:lvl4pPr marL="1339850" indent="-315913" algn="l" rtl="0" fontAlgn="base">
        <a:spcBef>
          <a:spcPct val="20000"/>
        </a:spcBef>
        <a:spcAft>
          <a:spcPct val="0"/>
        </a:spcAft>
        <a:buClr>
          <a:schemeClr val="accent2"/>
        </a:buClr>
        <a:buSzPct val="70000"/>
        <a:buFont typeface="Wingdings" charset="0"/>
        <a:buChar char="q"/>
        <a:defRPr>
          <a:solidFill>
            <a:schemeClr val="tx1"/>
          </a:solidFill>
          <a:latin typeface="+mn-lt"/>
          <a:ea typeface="+mn-ea"/>
        </a:defRPr>
      </a:lvl4pPr>
      <a:lvl5pPr marL="16811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5pPr>
      <a:lvl6pPr marL="21383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6pPr>
      <a:lvl7pPr marL="25955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7pPr>
      <a:lvl8pPr marL="30527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8pPr>
      <a:lvl9pPr marL="35099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defRPr/>
            </a:pPr>
            <a:fld id="{F696C65B-3C59-4ED5-9C7F-730621DD0788}" type="datetime1">
              <a:rPr lang="en-US" smtClean="0">
                <a:solidFill>
                  <a:prstClr val="black">
                    <a:tint val="75000"/>
                  </a:prstClr>
                </a:solidFill>
                <a:latin typeface="Gill Sans MT" panose="020B0502020104020203"/>
                <a:ea typeface=""/>
              </a:rPr>
              <a:pPr eaLnBrk="1" fontAlgn="auto" hangingPunct="1">
                <a:spcBef>
                  <a:spcPts val="0"/>
                </a:spcBef>
                <a:spcAft>
                  <a:spcPts val="0"/>
                </a:spcAft>
                <a:defRPr/>
              </a:pPr>
              <a:t>11/25/19</a:t>
            </a:fld>
            <a:endParaRPr lang="en-US">
              <a:solidFill>
                <a:prstClr val="black">
                  <a:tint val="75000"/>
                </a:prstClr>
              </a:solidFill>
              <a:latin typeface="Gill Sans MT" panose="020B0502020104020203"/>
              <a:ea typeface=""/>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defRPr/>
            </a:pPr>
            <a:endParaRPr lang="en-US">
              <a:solidFill>
                <a:prstClr val="black">
                  <a:tint val="75000"/>
                </a:prstClr>
              </a:solidFill>
              <a:latin typeface="Gill Sans MT" panose="020B0502020104020203"/>
              <a:ea typeface=""/>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defRPr/>
            </a:pPr>
            <a:fld id="{13F32364-6BA0-48AA-B029-3ED2192016FC}" type="slidenum">
              <a:rPr lang="en-US" smtClean="0">
                <a:solidFill>
                  <a:prstClr val="black">
                    <a:tint val="75000"/>
                  </a:prstClr>
                </a:solidFill>
                <a:latin typeface="Gill Sans MT" panose="020B0502020104020203"/>
                <a:ea typeface=""/>
              </a:rPr>
              <a:pPr eaLnBrk="1" fontAlgn="auto" hangingPunct="1">
                <a:spcBef>
                  <a:spcPts val="0"/>
                </a:spcBef>
                <a:spcAft>
                  <a:spcPts val="0"/>
                </a:spcAft>
                <a:defRPr/>
              </a:pPr>
              <a:t>‹#›</a:t>
            </a:fld>
            <a:endParaRPr lang="en-US">
              <a:solidFill>
                <a:prstClr val="black">
                  <a:tint val="75000"/>
                </a:prstClr>
              </a:solidFill>
              <a:latin typeface="Gill Sans MT" panose="020B0502020104020203"/>
              <a:ea typeface=""/>
            </a:endParaRPr>
          </a:p>
        </p:txBody>
      </p:sp>
    </p:spTree>
    <p:extLst>
      <p:ext uri="{BB962C8B-B14F-4D97-AF65-F5344CB8AC3E}">
        <p14:creationId xmlns:p14="http://schemas.microsoft.com/office/powerpoint/2010/main" val="908286104"/>
      </p:ext>
    </p:extLst>
  </p:cSld>
  <p:clrMap bg1="lt1" tx1="dk1" bg2="lt2" tx2="dk2" accent1="accent1" accent2="accent2" accent3="accent3" accent4="accent4" accent5="accent5" accent6="accent6" hlink="hlink" folHlink="folHlink"/>
  <p:sldLayoutIdLst>
    <p:sldLayoutId id="2147488677" r:id="rId1"/>
    <p:sldLayoutId id="2147488678" r:id="rId2"/>
    <p:sldLayoutId id="2147488679" r:id="rId3"/>
    <p:sldLayoutId id="2147488680" r:id="rId4"/>
    <p:sldLayoutId id="2147488681" r:id="rId5"/>
    <p:sldLayoutId id="2147488682" r:id="rId6"/>
    <p:sldLayoutId id="2147488683" r:id="rId7"/>
    <p:sldLayoutId id="2147488684" r:id="rId8"/>
    <p:sldLayoutId id="2147488685" r:id="rId9"/>
    <p:sldLayoutId id="2147488686" r:id="rId10"/>
    <p:sldLayoutId id="2147488687" r:id="rId11"/>
  </p:sldLayoutIdLst>
  <p:hf hdr="0" ftr="0" dt="0"/>
  <p:txStyles>
    <p:titleStyle>
      <a:lvl1pPr algn="ctr" defTabSz="914400" rtl="0" eaLnBrk="1" latinLnBrk="0" hangingPunct="1">
        <a:spcBef>
          <a:spcPct val="0"/>
        </a:spcBef>
        <a:buNone/>
        <a:defRPr sz="4400" kern="1200">
          <a:solidFill>
            <a:schemeClr val="tx1"/>
          </a:solidFill>
          <a:latin typeface="Gill Sans MT" panose="020B0502020104020203"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Gill Sans MT" panose="020B0502020104020203"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Gill Sans MT" panose="020B0502020104020203"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37511"/>
      </p:ext>
    </p:extLst>
  </p:cSld>
  <p:clrMap bg1="lt1" tx1="dk1" bg2="lt2" tx2="dk2" accent1="accent1" accent2="accent2" accent3="accent3" accent4="accent4" accent5="accent5" accent6="accent6" hlink="hlink" folHlink="folHlink"/>
  <p:sldLayoutIdLst>
    <p:sldLayoutId id="2147488689" r:id="rId1"/>
    <p:sldLayoutId id="2147488690" r:id="rId2"/>
    <p:sldLayoutId id="2147488691" r:id="rId3"/>
    <p:sldLayoutId id="2147488692" r:id="rId4"/>
    <p:sldLayoutId id="2147488693" r:id="rId5"/>
    <p:sldLayoutId id="2147488694"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defRPr>
            </a:lvl1pPr>
          </a:lstStyle>
          <a:p>
            <a:pPr>
              <a:defRPr/>
            </a:pPr>
            <a:fld id="{F4A8B300-57DC-AA40-A8ED-06B05AC83B03}" type="slidenum">
              <a:rPr lang="en-US" altLang="en-US"/>
              <a:pPr>
                <a:defRPr/>
              </a:pPr>
              <a:t>‹#›</a:t>
            </a:fld>
            <a:endParaRPr lang="en-US" altLang="en-US"/>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120188301"/>
      </p:ext>
    </p:extLst>
  </p:cSld>
  <p:clrMap bg1="lt1" tx1="dk1" bg2="lt2" tx2="dk2" accent1="accent1" accent2="accent2" accent3="accent3" accent4="accent4" accent5="accent5" accent6="accent6" hlink="hlink" folHlink="folHlink"/>
  <p:sldLayoutIdLst>
    <p:sldLayoutId id="2147488696" r:id="rId1"/>
    <p:sldLayoutId id="2147488697" r:id="rId2"/>
    <p:sldLayoutId id="2147488698" r:id="rId3"/>
    <p:sldLayoutId id="2147488699" r:id="rId4"/>
    <p:sldLayoutId id="2147488700" r:id="rId5"/>
    <p:sldLayoutId id="2147488701" r:id="rId6"/>
    <p:sldLayoutId id="2147488702" r:id="rId7"/>
    <p:sldLayoutId id="2147488703" r:id="rId8"/>
    <p:sldLayoutId id="2147488704" r:id="rId9"/>
    <p:sldLayoutId id="2147488705" r:id="rId10"/>
    <p:sldLayoutId id="2147488706" r:id="rId11"/>
    <p:sldLayoutId id="214748870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0BD7560A-9F5D-7742-BEE3-53E7C8CD2AD3}"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256722539"/>
      </p:ext>
    </p:extLst>
  </p:cSld>
  <p:clrMap bg1="lt1" tx1="dk1" bg2="lt2" tx2="dk2" accent1="accent1" accent2="accent2" accent3="accent3" accent4="accent4" accent5="accent5" accent6="accent6" hlink="hlink" folHlink="folHlink"/>
  <p:sldLayoutIdLst>
    <p:sldLayoutId id="2147488709" r:id="rId1"/>
    <p:sldLayoutId id="2147488710" r:id="rId2"/>
    <p:sldLayoutId id="2147488711" r:id="rId3"/>
    <p:sldLayoutId id="2147488712" r:id="rId4"/>
    <p:sldLayoutId id="2147488713" r:id="rId5"/>
    <p:sldLayoutId id="2147488714" r:id="rId6"/>
    <p:sldLayoutId id="2147488715" r:id="rId7"/>
    <p:sldLayoutId id="2147488716" r:id="rId8"/>
    <p:sldLayoutId id="2147488717" r:id="rId9"/>
    <p:sldLayoutId id="2147488718" r:id="rId10"/>
    <p:sldLayoutId id="2147488719" r:id="rId11"/>
    <p:sldLayoutId id="2147488720"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9" y="6217623"/>
            <a:ext cx="548700" cy="5248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65323747"/>
      </p:ext>
    </p:extLst>
  </p:cSld>
  <p:clrMap bg1="lt1" tx1="dk1" bg2="dk2" tx2="lt2" accent1="accent1" accent2="accent2" accent3="accent3" accent4="accent4" accent5="accent5" accent6="accent6" hlink="hlink" folHlink="folHlink"/>
  <p:sldLayoutIdLst>
    <p:sldLayoutId id="2147488723" r:id="rId1"/>
    <p:sldLayoutId id="2147488724" r:id="rId2"/>
    <p:sldLayoutId id="2147488725" r:id="rId3"/>
    <p:sldLayoutId id="2147488726" r:id="rId4"/>
    <p:sldLayoutId id="2147488727" r:id="rId5"/>
    <p:sldLayoutId id="2147488728" r:id="rId6"/>
    <p:sldLayoutId id="2147488729" r:id="rId7"/>
    <p:sldLayoutId id="2147488730" r:id="rId8"/>
    <p:sldLayoutId id="2147488731" r:id="rId9"/>
    <p:sldLayoutId id="2147488732" r:id="rId10"/>
    <p:sldLayoutId id="2147488733"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50C7FBDD-E441-CD4F-8D0B-986DA964BE68}"/>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4C961336-C8C0-B349-AA8E-7AF2E55425BE}"/>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359B2321-3A35-4A4F-B784-F9EB82CDF06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803C6AB3-8E66-0C47-9AFC-E6BBCC85987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1D4941C2-832B-CE44-A6CD-6ECEF1806624}" type="slidenum">
              <a:rPr lang="en-US" altLang="en-US"/>
              <a:pPr>
                <a:defRPr/>
              </a:pPr>
              <a:t>‹#›</a:t>
            </a:fld>
            <a:endParaRPr lang="en-US" altLang="en-US"/>
          </a:p>
        </p:txBody>
      </p:sp>
      <p:sp>
        <p:nvSpPr>
          <p:cNvPr id="1030" name="Line 1032">
            <a:extLst>
              <a:ext uri="{FF2B5EF4-FFF2-40B4-BE49-F238E27FC236}">
                <a16:creationId xmlns:a16="http://schemas.microsoft.com/office/drawing/2014/main" id="{84905974-26AA-1845-8C01-E86327ED24C4}"/>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E18BF5C3-4749-A240-A740-B0558883607B}"/>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473337050"/>
      </p:ext>
    </p:extLst>
  </p:cSld>
  <p:clrMap bg1="lt1" tx1="dk1" bg2="lt2" tx2="dk2" accent1="accent1" accent2="accent2" accent3="accent3" accent4="accent4" accent5="accent5" accent6="accent6" hlink="hlink" folHlink="folHlink"/>
  <p:sldLayoutIdLst>
    <p:sldLayoutId id="2147488735" r:id="rId1"/>
    <p:sldLayoutId id="2147488736" r:id="rId2"/>
    <p:sldLayoutId id="2147488737" r:id="rId3"/>
    <p:sldLayoutId id="2147488738" r:id="rId4"/>
    <p:sldLayoutId id="2147488739" r:id="rId5"/>
    <p:sldLayoutId id="2147488740" r:id="rId6"/>
    <p:sldLayoutId id="2147488741" r:id="rId7"/>
    <p:sldLayoutId id="2147488742" r:id="rId8"/>
    <p:sldLayoutId id="2147488743" r:id="rId9"/>
    <p:sldLayoutId id="2147488744" r:id="rId10"/>
    <p:sldLayoutId id="2147488745" r:id="rId11"/>
    <p:sldLayoutId id="214748874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a:lum bright="-8000"/>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hyperlink" Target="https://people.inf.ethz.ch/omutl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arxiv.org/pdf/1711.08774.pdf" TargetMode="Externa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3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12.xml"/></Relationships>
</file>

<file path=ppt/slides/_rels/slide10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12.xml"/></Relationships>
</file>

<file path=ppt/slides/_rels/slide10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51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1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51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524.xml"/></Relationships>
</file>

<file path=ppt/slides/_rels/slide107.xml.rels><?xml version="1.0" encoding="UTF-8" standalone="yes"?>
<Relationships xmlns="http://schemas.openxmlformats.org/package/2006/relationships"><Relationship Id="rId3" Type="http://schemas.openxmlformats.org/officeDocument/2006/relationships/hyperlink" Target="http://isca2008.cs.princeton.edu/" TargetMode="External"/><Relationship Id="rId2" Type="http://schemas.openxmlformats.org/officeDocument/2006/relationships/hyperlink" Target="http://users.ece.cmu.edu/~omutlu/pub/rlmc_isca08.pdf" TargetMode="External"/><Relationship Id="rId1" Type="http://schemas.openxmlformats.org/officeDocument/2006/relationships/slideLayout" Target="../slideLayouts/slideLayout524.xml"/><Relationship Id="rId4" Type="http://schemas.openxmlformats.org/officeDocument/2006/relationships/image" Target="../media/image71.png"/></Relationships>
</file>

<file path=ppt/slides/_rels/slide10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24.xml"/></Relationships>
</file>

<file path=ppt/slides/_rels/slide109.xml.rels><?xml version="1.0" encoding="UTF-8" standalone="yes"?>
<Relationships xmlns="http://schemas.openxmlformats.org/package/2006/relationships"><Relationship Id="rId3" Type="http://schemas.openxmlformats.org/officeDocument/2006/relationships/hyperlink" Target="http://isca2008.cs.princeton.edu/" TargetMode="External"/><Relationship Id="rId2" Type="http://schemas.openxmlformats.org/officeDocument/2006/relationships/hyperlink" Target="http://users.ece.cmu.edu/~omutlu/pub/rlmc_isca08.pdf" TargetMode="External"/><Relationship Id="rId1" Type="http://schemas.openxmlformats.org/officeDocument/2006/relationships/slideLayout" Target="../slideLayouts/slideLayout524.xml"/><Relationship Id="rId4" Type="http://schemas.openxmlformats.org/officeDocument/2006/relationships/image" Target="../media/image7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24.xml"/></Relationships>
</file>

<file path=ppt/slides/_rels/slide11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524.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524.xml"/></Relationships>
</file>

<file path=ppt/slides/_rels/slide113.xml.rels><?xml version="1.0" encoding="UTF-8" standalone="yes"?>
<Relationships xmlns="http://schemas.openxmlformats.org/package/2006/relationships"><Relationship Id="rId3" Type="http://schemas.openxmlformats.org/officeDocument/2006/relationships/hyperlink" Target="http://isca2008.cs.princeton.edu/" TargetMode="External"/><Relationship Id="rId2" Type="http://schemas.openxmlformats.org/officeDocument/2006/relationships/hyperlink" Target="http://users.ece.cmu.edu/~omutlu/pub/rlmc_isca08.pdf" TargetMode="External"/><Relationship Id="rId1" Type="http://schemas.openxmlformats.org/officeDocument/2006/relationships/slideLayout" Target="../slideLayouts/slideLayout524.xml"/><Relationship Id="rId4" Type="http://schemas.openxmlformats.org/officeDocument/2006/relationships/image" Target="../media/image76.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524.xml"/></Relationships>
</file>

<file path=ppt/slides/_rels/slide11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524.xml"/></Relationships>
</file>

<file path=ppt/slides/_rels/slide11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524.xml"/></Relationships>
</file>

<file path=ppt/slides/_rels/slide12.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8" Type="http://schemas.openxmlformats.org/officeDocument/2006/relationships/hyperlink" Target="https://youtu.be/hasM-p7Ag_g" TargetMode="External"/><Relationship Id="rId3" Type="http://schemas.openxmlformats.org/officeDocument/2006/relationships/hyperlink" Target="http://iscaconf.org/isca2018/" TargetMode="External"/><Relationship Id="rId7" Type="http://schemas.openxmlformats.org/officeDocument/2006/relationships/hyperlink" Target="https://people.inf.ethz.ch/omutlu/pub/X-MEM_Expressive-Memory-for-Rich-Cross-Layer-Abstractions_isca18-lightning-talk.pdf" TargetMode="External"/><Relationship Id="rId2" Type="http://schemas.openxmlformats.org/officeDocument/2006/relationships/hyperlink" Target="https://people.inf.ethz.ch/omutlu/pub/X-MEM_Expressive-Memory-for-Rich-Cross-Layer-Abstractions_isca18.pdf" TargetMode="External"/><Relationship Id="rId1" Type="http://schemas.openxmlformats.org/officeDocument/2006/relationships/slideLayout" Target="../slideLayouts/slideLayout524.xml"/><Relationship Id="rId6" Type="http://schemas.openxmlformats.org/officeDocument/2006/relationships/hyperlink" Target="https://people.inf.ethz.ch/omutlu/pub/X-MEM_Expressive-Memory-for-Rich-Cross-Layer-Abstractions_isca18-lightning-talk.pptx" TargetMode="External"/><Relationship Id="rId5" Type="http://schemas.openxmlformats.org/officeDocument/2006/relationships/hyperlink" Target="https://people.inf.ethz.ch/omutlu/pub/X-MEM_Expressive-Memory-for-Rich-Cross-Layer-Abstractions_isca18-talk.pdf" TargetMode="External"/><Relationship Id="rId4" Type="http://schemas.openxmlformats.org/officeDocument/2006/relationships/hyperlink" Target="https://people.inf.ethz.ch/omutlu/pub/X-MEM_Expressive-Memory-for-Rich-Cross-Layer-Abstractions_isca18-talk.pptx" TargetMode="External"/><Relationship Id="rId9" Type="http://schemas.openxmlformats.org/officeDocument/2006/relationships/image" Target="../media/image79.png"/></Relationships>
</file>

<file path=ppt/slides/_rels/slide12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524.xml"/></Relationships>
</file>

<file path=ppt/slides/_rels/slide122.xml.rels><?xml version="1.0" encoding="UTF-8" standalone="yes"?>
<Relationships xmlns="http://schemas.openxmlformats.org/package/2006/relationships"><Relationship Id="rId8" Type="http://schemas.openxmlformats.org/officeDocument/2006/relationships/hyperlink" Target="https://youtu.be/M_0qvO97_hM" TargetMode="External"/><Relationship Id="rId3" Type="http://schemas.openxmlformats.org/officeDocument/2006/relationships/hyperlink" Target="http://iscaconf.org/isca2018/" TargetMode="External"/><Relationship Id="rId7" Type="http://schemas.openxmlformats.org/officeDocument/2006/relationships/hyperlink" Target="https://people.inf.ethz.ch/omutlu/pub/LocalityDescriptor-Cross-Layer-GPU-Data-Locality-Abstraction_isca18-lightning-talk.pdf" TargetMode="External"/><Relationship Id="rId2" Type="http://schemas.openxmlformats.org/officeDocument/2006/relationships/hyperlink" Target="https://people.inf.ethz.ch/omutlu/pub/LocalityDescriptor-Cross-Layer-GPU-Data-Locality-Abstraction_isca18.pdf" TargetMode="External"/><Relationship Id="rId1" Type="http://schemas.openxmlformats.org/officeDocument/2006/relationships/slideLayout" Target="../slideLayouts/slideLayout524.xml"/><Relationship Id="rId6" Type="http://schemas.openxmlformats.org/officeDocument/2006/relationships/hyperlink" Target="https://people.inf.ethz.ch/omutlu/pub/LocalityDescriptor-Cross-Layer-GPU-Data-Locality-Abstraction_isca18-lightning-talk.pptx" TargetMode="External"/><Relationship Id="rId5" Type="http://schemas.openxmlformats.org/officeDocument/2006/relationships/hyperlink" Target="https://people.inf.ethz.ch/omutlu/pub/LocalityDescriptor-Cross-Layer-GPU-Data-Locality-Abstraction_isca18-talk.pdf" TargetMode="External"/><Relationship Id="rId4" Type="http://schemas.openxmlformats.org/officeDocument/2006/relationships/hyperlink" Target="https://people.inf.ethz.ch/omutlu/pub/LocalityDescriptor-Cross-Layer-GPU-Data-Locality-Abstraction_isca18-talk.pptx" TargetMode="External"/><Relationship Id="rId9" Type="http://schemas.openxmlformats.org/officeDocument/2006/relationships/image" Target="../media/image81.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124.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hyperlink" Target="http://2014.dsn.org/" TargetMode="External"/><Relationship Id="rId7" Type="http://schemas.openxmlformats.org/officeDocument/2006/relationships/hyperlink" Target="http://www.zdnet.com/how-good-does-memory-need-to-be-7000031853/" TargetMode="External"/><Relationship Id="rId2" Type="http://schemas.openxmlformats.org/officeDocument/2006/relationships/hyperlink" Target="http://users.ece.cmu.edu/~omutlu/pub/heterogeneous-reliability-memory-for-data-centers_dsn14.pdf" TargetMode="External"/><Relationship Id="rId1" Type="http://schemas.openxmlformats.org/officeDocument/2006/relationships/slideLayout" Target="../slideLayouts/slideLayout2.xml"/><Relationship Id="rId6" Type="http://schemas.openxmlformats.org/officeDocument/2006/relationships/hyperlink" Target="http://users.ece.cmu.edu/~omutlu/pub/heterogeneous-reliability-memory-for-data-centers_luo_dsn14-talk.pdf" TargetMode="External"/><Relationship Id="rId5" Type="http://schemas.openxmlformats.org/officeDocument/2006/relationships/hyperlink" Target="http://users.ece.cmu.edu/~omutlu/pub/heterogeneous-reliability-memory-for-data-centers_luo_dsn14-talk.pptx" TargetMode="External"/><Relationship Id="rId4" Type="http://schemas.openxmlformats.org/officeDocument/2006/relationships/hyperlink" Target="http://users.ece.cmu.edu/~omutlu/pub/heterogeneous-reliability-memory_dsn14-summary.pdf" TargetMode="External"/></Relationships>
</file>

<file path=ppt/slides/_rels/slide12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6.xml"/><Relationship Id="rId1" Type="http://schemas.openxmlformats.org/officeDocument/2006/relationships/slideLayout" Target="../slideLayouts/slideLayout253.xml"/><Relationship Id="rId4" Type="http://schemas.openxmlformats.org/officeDocument/2006/relationships/image" Target="../media/image83.jpe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524.xml"/></Relationships>
</file>

<file path=ppt/slides/_rels/slide12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7.xml"/><Relationship Id="rId1" Type="http://schemas.openxmlformats.org/officeDocument/2006/relationships/slideLayout" Target="../slideLayouts/slideLayout660.xml"/><Relationship Id="rId4" Type="http://schemas.openxmlformats.org/officeDocument/2006/relationships/image" Target="../media/image85.png"/></Relationships>
</file>

<file path=ppt/slides/_rels/slide128.xml.rels><?xml version="1.0" encoding="UTF-8" standalone="yes"?>
<Relationships xmlns="http://schemas.openxmlformats.org/package/2006/relationships"><Relationship Id="rId3" Type="http://schemas.openxmlformats.org/officeDocument/2006/relationships/hyperlink" Target="http://www.microarch.org/micro52/" TargetMode="External"/><Relationship Id="rId7" Type="http://schemas.openxmlformats.org/officeDocument/2006/relationships/image" Target="../media/image86.png"/><Relationship Id="rId2" Type="http://schemas.openxmlformats.org/officeDocument/2006/relationships/hyperlink" Target="https://people.inf.ethz.ch/omutlu/pub/EDEN-efficient-DNN-inference-with-approximate-memory_micro19.pdf" TargetMode="External"/><Relationship Id="rId1" Type="http://schemas.openxmlformats.org/officeDocument/2006/relationships/slideLayout" Target="../slideLayouts/slideLayout2.xml"/><Relationship Id="rId6" Type="http://schemas.openxmlformats.org/officeDocument/2006/relationships/hyperlink" Target="https://www.youtube.com/watch?v=oS-bKY75gXQ" TargetMode="External"/><Relationship Id="rId5" Type="http://schemas.openxmlformats.org/officeDocument/2006/relationships/hyperlink" Target="https://people.inf.ethz.ch/omutlu/pub/EDEN-efficient-DNN-inference-with-approximate-memory_micro19-lightning-talk.pdf" TargetMode="External"/><Relationship Id="rId4" Type="http://schemas.openxmlformats.org/officeDocument/2006/relationships/hyperlink" Target="https://people.inf.ethz.ch/omutlu/pub/EDEN-efficient-DNN-inference-with-approximate-memory_micro19-lightning-talk.pptx" TargetMode="Externa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36.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36.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hyperlink" Target="https://people.inf.ethz.ch/omutlu/pub/ProcessingDataWhereItMakesSense_micpro19-invited.pdf" TargetMode="External"/><Relationship Id="rId2" Type="http://schemas.openxmlformats.org/officeDocument/2006/relationships/image" Target="../media/image67.png"/><Relationship Id="rId1" Type="http://schemas.openxmlformats.org/officeDocument/2006/relationships/slideLayout" Target="../slideLayouts/slideLayout13.xml"/><Relationship Id="rId5" Type="http://schemas.openxmlformats.org/officeDocument/2006/relationships/hyperlink" Target="https://arxiv.org/pdf/1903.03988.pdf" TargetMode="External"/><Relationship Id="rId4" Type="http://schemas.openxmlformats.org/officeDocument/2006/relationships/hyperlink" Target="https://doi.org/10.1016/j.micpro.2019.01.009" TargetMode="External"/></Relationships>
</file>

<file path=ppt/slides/_rels/slide138.xml.rels><?xml version="1.0" encoding="UTF-8" standalone="yes"?>
<Relationships xmlns="http://schemas.openxmlformats.org/package/2006/relationships"><Relationship Id="rId3" Type="http://schemas.openxmlformats.org/officeDocument/2006/relationships/hyperlink" Target="https://www.research.ibm.com/journal/" TargetMode="External"/><Relationship Id="rId2" Type="http://schemas.openxmlformats.org/officeDocument/2006/relationships/hyperlink" Target="https://arxiv.org/pdf/1907.12947.pdf" TargetMode="External"/><Relationship Id="rId1" Type="http://schemas.openxmlformats.org/officeDocument/2006/relationships/slideLayout" Target="../slideLayouts/slideLayout13.xml"/><Relationship Id="rId4" Type="http://schemas.openxmlformats.org/officeDocument/2006/relationships/image" Target="../media/image68.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49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hyperlink" Target="http://www.safari.ethz.ch/" TargetMode="External"/><Relationship Id="rId1" Type="http://schemas.openxmlformats.org/officeDocument/2006/relationships/slideLayout" Target="../slideLayouts/slideLayout647.xml"/></Relationships>
</file>

<file path=ppt/slides/_rels/slide142.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hyperlink" Target="https://people.inf.ethz.ch/omutlu" TargetMode="Externa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4.xml"/></Relationships>
</file>

<file path=ppt/slides/_rels/slide145.xml.rels><?xml version="1.0" encoding="UTF-8" standalone="yes"?>
<Relationships xmlns="http://schemas.openxmlformats.org/package/2006/relationships"><Relationship Id="rId3" Type="http://schemas.openxmlformats.org/officeDocument/2006/relationships/hyperlink" Target="https://www.youtube.com/playlist?list=PL5Q2soXY2Zi-HXxomthrpDpMJm05P6J9x" TargetMode="External"/><Relationship Id="rId2" Type="http://schemas.openxmlformats.org/officeDocument/2006/relationships/hyperlink" Target="https://safari.ethz.ch/memory_systems/ACACES2018/" TargetMode="External"/><Relationship Id="rId1" Type="http://schemas.openxmlformats.org/officeDocument/2006/relationships/slideLayout" Target="../slideLayouts/slideLayout125.xml"/><Relationship Id="rId4" Type="http://schemas.openxmlformats.org/officeDocument/2006/relationships/hyperlink" Target="https://people.inf.ethz.ch/omutlu/projects.htm" TargetMode="External"/></Relationships>
</file>

<file path=ppt/slides/_rels/slide146.xml.rels><?xml version="1.0" encoding="UTF-8" standalone="yes"?>
<Relationships xmlns="http://schemas.openxmlformats.org/package/2006/relationships"><Relationship Id="rId3" Type="http://schemas.openxmlformats.org/officeDocument/2006/relationships/hyperlink" Target="https://www.youtube.com/playlist?list=PL5Q2soXY2Zi_gntM55VoMlKlw7YrXOhbl" TargetMode="External"/><Relationship Id="rId2" Type="http://schemas.openxmlformats.org/officeDocument/2006/relationships/hyperlink" Target="https://safari.ethz.ch/memory_systems/TUWien2019" TargetMode="External"/><Relationship Id="rId1" Type="http://schemas.openxmlformats.org/officeDocument/2006/relationships/slideLayout" Target="../slideLayouts/slideLayout125.xml"/><Relationship Id="rId4" Type="http://schemas.openxmlformats.org/officeDocument/2006/relationships/hyperlink" Target="https://people.inf.ethz.ch/omutlu/projects.htm" TargetMode="External"/></Relationships>
</file>

<file path=ppt/slides/_rels/slide147.xml.rels><?xml version="1.0" encoding="UTF-8" standalone="yes"?>
<Relationships xmlns="http://schemas.openxmlformats.org/package/2006/relationships"><Relationship Id="rId3" Type="http://schemas.openxmlformats.org/officeDocument/2006/relationships/hyperlink" Target="https://www.youtube.com/watch?v=kgiZlSOcGFM&amp;list=PL5Q2soXY2Zi8D_5MGV6EnXEJHnV2YFBJl&amp;index=1" TargetMode="External"/><Relationship Id="rId2" Type="http://schemas.openxmlformats.org/officeDocument/2006/relationships/hyperlink" Target="https://www.youtube.com/watch?v=kgiZlSOcGFM&amp;list=PL5Q2soXY2Zi8D_5MGV6EnXEJHnV2YFBJl" TargetMode="External"/><Relationship Id="rId1" Type="http://schemas.openxmlformats.org/officeDocument/2006/relationships/slideLayout" Target="../slideLayouts/slideLayout559.xml"/><Relationship Id="rId6" Type="http://schemas.openxmlformats.org/officeDocument/2006/relationships/hyperlink" Target="https://www.youtube.com/watch?v=F7xZLNMIY1E&amp;list=PL5Q2soXY2Zi8D_5MGV6EnXEJHnV2YFBJl&amp;index=3" TargetMode="External"/><Relationship Id="rId5" Type="http://schemas.openxmlformats.org/officeDocument/2006/relationships/hyperlink" Target="https://www.youtube.com/watch?v=hPnSmfwu2-A&amp;list=PL5Q2soXY2Zi8D_5MGV6EnXEJHnV2YFBJl&amp;index=9" TargetMode="External"/><Relationship Id="rId4" Type="http://schemas.openxmlformats.org/officeDocument/2006/relationships/hyperlink" Target="https://www.youtube.com/watch?v=oHqsNbxgdzM&amp;list=PL5Q2soXY2Zi8D_5MGV6EnXEJHnV2YFBJl&amp;index=7" TargetMode="External"/></Relationships>
</file>

<file path=ppt/slides/_rels/slide148.xml.rels><?xml version="1.0" encoding="UTF-8" standalone="yes"?>
<Relationships xmlns="http://schemas.openxmlformats.org/package/2006/relationships"><Relationship Id="rId3" Type="http://schemas.openxmlformats.org/officeDocument/2006/relationships/hyperlink" Target="https://people.inf.ethz.ch/omutlu/pub/ProcessingDataWhereItMakesSense_micpro19-invited.pdf" TargetMode="External"/><Relationship Id="rId2" Type="http://schemas.openxmlformats.org/officeDocument/2006/relationships/image" Target="../media/image67.png"/><Relationship Id="rId1" Type="http://schemas.openxmlformats.org/officeDocument/2006/relationships/slideLayout" Target="../slideLayouts/slideLayout13.xml"/><Relationship Id="rId5" Type="http://schemas.openxmlformats.org/officeDocument/2006/relationships/hyperlink" Target="https://arxiv.org/pdf/1903.03988.pdf" TargetMode="External"/><Relationship Id="rId4" Type="http://schemas.openxmlformats.org/officeDocument/2006/relationships/hyperlink" Target="https://doi.org/10.1016/j.micpro.2019.01.009" TargetMode="External"/></Relationships>
</file>

<file path=ppt/slides/_rels/slide149.xml.rels><?xml version="1.0" encoding="UTF-8" standalone="yes"?>
<Relationships xmlns="http://schemas.openxmlformats.org/package/2006/relationships"><Relationship Id="rId3" Type="http://schemas.openxmlformats.org/officeDocument/2006/relationships/hyperlink" Target="https://arxiv.org/pdf/1802.00320.pdf"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3.xml"/><Relationship Id="rId4" Type="http://schemas.openxmlformats.org/officeDocument/2006/relationships/image" Target="../media/image89.png"/></Relationships>
</file>

<file path=ppt/slides/_rels/slide15.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33.tiff"/></Relationships>
</file>

<file path=ppt/slides/_rels/slide150.xml.rels><?xml version="1.0" encoding="UTF-8" standalone="yes"?>
<Relationships xmlns="http://schemas.openxmlformats.org/package/2006/relationships"><Relationship Id="rId3" Type="http://schemas.openxmlformats.org/officeDocument/2006/relationships/hyperlink" Target="http://superfri.org/superfri" TargetMode="External"/><Relationship Id="rId2" Type="http://schemas.openxmlformats.org/officeDocument/2006/relationships/hyperlink" Target="https://people.inf.ethz.ch/omutlu/pub/memory-systems-research_superfri14.pdf" TargetMode="External"/><Relationship Id="rId1" Type="http://schemas.openxmlformats.org/officeDocument/2006/relationships/slideLayout" Target="../slideLayouts/slideLayout236.xml"/><Relationship Id="rId4" Type="http://schemas.openxmlformats.org/officeDocument/2006/relationships/image" Target="../media/image90.png"/></Relationships>
</file>

<file path=ppt/slides/_rels/slide151.xml.rels><?xml version="1.0" encoding="UTF-8" standalone="yes"?>
<Relationships xmlns="http://schemas.openxmlformats.org/package/2006/relationships"><Relationship Id="rId3" Type="http://schemas.openxmlformats.org/officeDocument/2006/relationships/hyperlink" Target="https://people.inf.ethz.ch/omutlu/pub/rowhammer-and-other-memory-issues_date17.pdf" TargetMode="External"/><Relationship Id="rId2" Type="http://schemas.openxmlformats.org/officeDocument/2006/relationships/image" Target="../media/image91.png"/><Relationship Id="rId1" Type="http://schemas.openxmlformats.org/officeDocument/2006/relationships/slideLayout" Target="../slideLayouts/slideLayout236.xml"/><Relationship Id="rId6" Type="http://schemas.openxmlformats.org/officeDocument/2006/relationships/hyperlink" Target="https://people.inf.ethz.ch/omutlu/pub/onur-Rowhammer-Memory-Security_date17-invited-talk.pdf" TargetMode="External"/><Relationship Id="rId5" Type="http://schemas.openxmlformats.org/officeDocument/2006/relationships/hyperlink" Target="https://people.inf.ethz.ch/omutlu/pub/onur-Rowhammer-Memory-Security_date17-invited-talk.pptx" TargetMode="External"/><Relationship Id="rId4" Type="http://schemas.openxmlformats.org/officeDocument/2006/relationships/hyperlink" Target="http://www.date-conference.com/" TargetMode="External"/></Relationships>
</file>

<file path=ppt/slides/_rels/slide152.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hyperlink" Target="http://www.memcon.com/" TargetMode="External"/><Relationship Id="rId7" Type="http://schemas.openxmlformats.org/officeDocument/2006/relationships/hyperlink" Target="http://www.storagesearch.com/ram-new-thinking.html" TargetMode="External"/><Relationship Id="rId2" Type="http://schemas.openxmlformats.org/officeDocument/2006/relationships/hyperlink" Target="https://people.inf.ethz.ch/omutlu/pub/memory-scaling_memcon13.pdf" TargetMode="External"/><Relationship Id="rId1" Type="http://schemas.openxmlformats.org/officeDocument/2006/relationships/slideLayout" Target="../slideLayouts/slideLayout236.xml"/><Relationship Id="rId6" Type="http://schemas.openxmlformats.org/officeDocument/2006/relationships/hyperlink" Target="http://www.memcon.com/video1.aspx?vfile=2708052590001&amp;federated_f9=61773537001&amp;videoPlayer=999&amp;playerID=61773537001&amp;w=520&amp;h=442&amp;oheight=550" TargetMode="External"/><Relationship Id="rId5" Type="http://schemas.openxmlformats.org/officeDocument/2006/relationships/hyperlink" Target="https://people.inf.ethz.ch/omutlu/pub/mutlu_memory-scaling_memcon13_talk.pdf" TargetMode="External"/><Relationship Id="rId4" Type="http://schemas.openxmlformats.org/officeDocument/2006/relationships/hyperlink" Target="https://people.inf.ethz.ch/omutlu/pub/mutlu_memory-scaling_memcon13_talk.pptx" TargetMode="External"/></Relationships>
</file>

<file path=ppt/slides/_rels/slide15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hyperlink" Target="https://arxiv.org/pdf/1706.08642" TargetMode="External"/><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3" Type="http://schemas.openxmlformats.org/officeDocument/2006/relationships/hyperlink" Target="https://arxiv.org/pdf/1904.09724.pdf" TargetMode="External"/><Relationship Id="rId2" Type="http://schemas.openxmlformats.org/officeDocument/2006/relationships/hyperlink" Target="https://ieeexplore.ieee.org/xpl/RecentIssue.jsp?punumber=43" TargetMode="External"/><Relationship Id="rId1" Type="http://schemas.openxmlformats.org/officeDocument/2006/relationships/slideLayout" Target="../slideLayouts/slideLayout260.xml"/><Relationship Id="rId4" Type="http://schemas.openxmlformats.org/officeDocument/2006/relationships/image" Target="../media/image94.png"/></Relationships>
</file>

<file path=ppt/slides/_rels/slide155.xml.rels><?xml version="1.0" encoding="UTF-8" standalone="yes"?>
<Relationships xmlns="http://schemas.openxmlformats.org/package/2006/relationships"><Relationship Id="rId8" Type="http://schemas.openxmlformats.org/officeDocument/2006/relationships/hyperlink" Target="http://www.archive.ece.cmu.edu/~ece447/s13/doku.php?id=schedule" TargetMode="External"/><Relationship Id="rId13" Type="http://schemas.openxmlformats.org/officeDocument/2006/relationships/hyperlink" Target="https://safari.ethz.ch/architecture/fall2017/doku.php?id=schedule" TargetMode="External"/><Relationship Id="rId18" Type="http://schemas.openxmlformats.org/officeDocument/2006/relationships/hyperlink" Target="https://www.youtube.com/playlist?feature=edit_ok&amp;list=PLSEZzvupP7hNjq3Tuv2hiE5VvR-WRYoW4" TargetMode="External"/><Relationship Id="rId3" Type="http://schemas.openxmlformats.org/officeDocument/2006/relationships/hyperlink" Target="https://www.youtube.com/watch?v=zLP_X4wyHbY&amp;list=PL5PHm2jkkXmi5CxxI7b3JCL1TWybTDtKq" TargetMode="External"/><Relationship Id="rId7" Type="http://schemas.openxmlformats.org/officeDocument/2006/relationships/hyperlink" Target="http://www.archive.ece.cmu.edu/~ece447/s14/doku.php?id=schedule" TargetMode="External"/><Relationship Id="rId12" Type="http://schemas.openxmlformats.org/officeDocument/2006/relationships/hyperlink" Target="https://www.youtube.com/playlist?list=PL5PHm2jkkXmgDN1PLwOY_tGtUlynnyV6D" TargetMode="External"/><Relationship Id="rId17" Type="http://schemas.openxmlformats.org/officeDocument/2006/relationships/hyperlink" Target="http://www.ece.cmu.edu/~ece742/f12/doku.php?id=lectures" TargetMode="External"/><Relationship Id="rId2" Type="http://schemas.openxmlformats.org/officeDocument/2006/relationships/hyperlink" Target="https://www.youtube.com/playlist?list=PL5PHm2jkkXmi5CxxI7b3JCL1TWybTDtKq" TargetMode="External"/><Relationship Id="rId16" Type="http://schemas.openxmlformats.org/officeDocument/2006/relationships/hyperlink" Target="http://www.archive.ece.cmu.edu/~ece740/f13/doku.php?id=schedule" TargetMode="External"/><Relationship Id="rId1" Type="http://schemas.openxmlformats.org/officeDocument/2006/relationships/slideLayout" Target="../slideLayouts/slideLayout547.xml"/><Relationship Id="rId6" Type="http://schemas.openxmlformats.org/officeDocument/2006/relationships/hyperlink" Target="http://www.archive.ece.cmu.edu/~ece447/s15/doku.php?id=schedule" TargetMode="External"/><Relationship Id="rId11" Type="http://schemas.openxmlformats.org/officeDocument/2006/relationships/hyperlink" Target="https://www.youtube.com/playlist?list=PL5PHm2jkkXmgVhh8CHAu9N76TShJqfYDt" TargetMode="External"/><Relationship Id="rId5" Type="http://schemas.openxmlformats.org/officeDocument/2006/relationships/hyperlink" Target="https://www.youtube.com/watch?v=BJ87rZCGWU0&amp;list=PL5PHm2jkkXmidJOd59REog9jDnPDTG6IJ" TargetMode="External"/><Relationship Id="rId15" Type="http://schemas.openxmlformats.org/officeDocument/2006/relationships/hyperlink" Target="http://www.archive.ece.cmu.edu/~ece740/f15/doku.php?id=schedule" TargetMode="External"/><Relationship Id="rId10" Type="http://schemas.openxmlformats.org/officeDocument/2006/relationships/hyperlink" Target="https://www.youtube.com/watch?v=g3yH68hAaSk&amp;list=PL5Q2soXY2Zi9JXe3ywQMhylk_d5dI-TM7" TargetMode="External"/><Relationship Id="rId19" Type="http://schemas.openxmlformats.org/officeDocument/2006/relationships/hyperlink" Target="http://users.ece.cmu.edu/~omutlu/acaces2013-memory.html" TargetMode="External"/><Relationship Id="rId4" Type="http://schemas.openxmlformats.org/officeDocument/2006/relationships/hyperlink" Target="https://www.youtube.com/playlist?list=PL5PHm2jkkXmgFdD9x7RsjQC4a8KQjmUkQ" TargetMode="External"/><Relationship Id="rId9" Type="http://schemas.openxmlformats.org/officeDocument/2006/relationships/hyperlink" Target="https://www.youtube.com/playlist?list=PL5Q2soXY2Zi9OhoVQBXYFIZywZXCPl4M_" TargetMode="External"/><Relationship Id="rId14" Type="http://schemas.openxmlformats.org/officeDocument/2006/relationships/hyperlink" Target="https://safari.ethz.ch/architecture/fall2018/doku.php?id=schedule" TargetMode="External"/></Relationships>
</file>

<file path=ppt/slides/_rels/slide156.xml.rels><?xml version="1.0" encoding="UTF-8" standalone="yes"?>
<Relationships xmlns="http://schemas.openxmlformats.org/package/2006/relationships"><Relationship Id="rId3" Type="http://schemas.openxmlformats.org/officeDocument/2006/relationships/hyperlink" Target="https://www.youtube.com/playlist?list=PL5Q2soXY2Zi-IXWTT7xoNYpst5-zdZQ6y" TargetMode="External"/><Relationship Id="rId2" Type="http://schemas.openxmlformats.org/officeDocument/2006/relationships/hyperlink" Target="http://users.ece.cmu.edu/~omutlu/acaces2013-memory.html" TargetMode="External"/><Relationship Id="rId1" Type="http://schemas.openxmlformats.org/officeDocument/2006/relationships/slideLayout" Target="../slideLayouts/slideLayout547.xml"/><Relationship Id="rId6" Type="http://schemas.openxmlformats.org/officeDocument/2006/relationships/hyperlink" Target="https://www.youtube.com/watch?v=ZLCy3pG7Rc0" TargetMode="External"/><Relationship Id="rId5" Type="http://schemas.openxmlformats.org/officeDocument/2006/relationships/hyperlink" Target="https://safari.ethz.ch/digitaltechnik/spring2018/doku.php?id=schedule" TargetMode="External"/><Relationship Id="rId4" Type="http://schemas.openxmlformats.org/officeDocument/2006/relationships/hyperlink" Target="https://www.youtube.com/playlist?list=PL5Q2soXY2Zi_QedyPWtRmFUJ2F8DdYP7l" TargetMode="External"/></Relationships>
</file>

<file path=ppt/slides/_rels/slide157.xml.rels><?xml version="1.0" encoding="UTF-8" standalone="yes"?>
<Relationships xmlns="http://schemas.openxmlformats.org/package/2006/relationships"><Relationship Id="rId8" Type="http://schemas.openxmlformats.org/officeDocument/2006/relationships/hyperlink" Target="http://www.ece.cmu.edu/~safari/tools.html" TargetMode="External"/><Relationship Id="rId3" Type="http://schemas.openxmlformats.org/officeDocument/2006/relationships/hyperlink" Target="https://github.com/CMU-SAFARI/ramulator" TargetMode="External"/><Relationship Id="rId7" Type="http://schemas.openxmlformats.org/officeDocument/2006/relationships/hyperlink" Target="https://github.com/CMU-SAFARI/" TargetMode="External"/><Relationship Id="rId2" Type="http://schemas.openxmlformats.org/officeDocument/2006/relationships/hyperlink" Target="https://github.com/CMU-SAFARI/rowhammer" TargetMode="External"/><Relationship Id="rId1" Type="http://schemas.openxmlformats.org/officeDocument/2006/relationships/slideLayout" Target="../slideLayouts/slideLayout570.xml"/><Relationship Id="rId6" Type="http://schemas.openxmlformats.org/officeDocument/2006/relationships/hyperlink" Target="https://github.com/CMU-SAFARI/SoftMC" TargetMode="External"/><Relationship Id="rId5" Type="http://schemas.openxmlformats.org/officeDocument/2006/relationships/hyperlink" Target="https://github.com/CMU-SAFARI/NOCulator" TargetMode="External"/><Relationship Id="rId4" Type="http://schemas.openxmlformats.org/officeDocument/2006/relationships/hyperlink" Target="https://github.com/CMU-SAFARI/memsim" TargetMode="External"/></Relationships>
</file>

<file path=ppt/slides/_rels/slide158.xml.rels><?xml version="1.0" encoding="UTF-8" standalone="yes"?>
<Relationships xmlns="http://schemas.openxmlformats.org/package/2006/relationships"><Relationship Id="rId8" Type="http://schemas.openxmlformats.org/officeDocument/2006/relationships/hyperlink" Target="http://www.ece.cmu.edu/~safari/tools.html" TargetMode="External"/><Relationship Id="rId3" Type="http://schemas.openxmlformats.org/officeDocument/2006/relationships/hyperlink" Target="https://github.com/CMU-SAFARI/Mosaic" TargetMode="External"/><Relationship Id="rId7" Type="http://schemas.openxmlformats.org/officeDocument/2006/relationships/hyperlink" Target="https://github.com/CMU-SAFARI/" TargetMode="External"/><Relationship Id="rId2" Type="http://schemas.openxmlformats.org/officeDocument/2006/relationships/hyperlink" Target="https://github.com/CMU-SAFARI/MQSim" TargetMode="External"/><Relationship Id="rId1" Type="http://schemas.openxmlformats.org/officeDocument/2006/relationships/slideLayout" Target="../slideLayouts/slideLayout570.xml"/><Relationship Id="rId6" Type="http://schemas.openxmlformats.org/officeDocument/2006/relationships/hyperlink" Target="https://github.com/CMU-SAFARI/HWASim" TargetMode="External"/><Relationship Id="rId5" Type="http://schemas.openxmlformats.org/officeDocument/2006/relationships/hyperlink" Target="https://github.com/CMU-SAFARI/SMLA" TargetMode="External"/><Relationship Id="rId4" Type="http://schemas.openxmlformats.org/officeDocument/2006/relationships/hyperlink" Target="https://github.com/CMU-SAFARI/IMPICA" TargetMode="External"/></Relationships>
</file>

<file path=ppt/slides/_rels/slide159.xml.rels><?xml version="1.0" encoding="UTF-8" standalone="yes"?>
<Relationships xmlns="http://schemas.openxmlformats.org/package/2006/relationships"><Relationship Id="rId3" Type="http://schemas.openxmlformats.org/officeDocument/2006/relationships/hyperlink" Target="http://www.ece.cmu.edu/~safari/tools.html" TargetMode="External"/><Relationship Id="rId2" Type="http://schemas.openxmlformats.org/officeDocument/2006/relationships/hyperlink" Target="https://github.com/CMU-SAFARI/" TargetMode="External"/><Relationship Id="rId1" Type="http://schemas.openxmlformats.org/officeDocument/2006/relationships/slideLayout" Target="../slideLayouts/slideLayout570.xml"/><Relationship Id="rId4" Type="http://schemas.openxmlformats.org/officeDocument/2006/relationships/image" Target="../media/image9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3" Type="http://schemas.openxmlformats.org/officeDocument/2006/relationships/hyperlink" Target="http://scholar.google.com/citations?user=7XyGUGkAAAAJ&amp;hl=en" TargetMode="External"/><Relationship Id="rId2" Type="http://schemas.openxmlformats.org/officeDocument/2006/relationships/hyperlink" Target="https://people.inf.ethz.ch/omutlu/projects.htm" TargetMode="External"/><Relationship Id="rId1" Type="http://schemas.openxmlformats.org/officeDocument/2006/relationships/slideLayout" Target="../slideLayouts/slideLayout547.xml"/><Relationship Id="rId4" Type="http://schemas.openxmlformats.org/officeDocument/2006/relationships/hyperlink" Target="https://people.inf.ethz.ch/omutlu/acaces2018.html" TargetMode="Externa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5.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166.xml.rels><?xml version="1.0" encoding="UTF-8" standalone="yes"?>
<Relationships xmlns="http://schemas.openxmlformats.org/package/2006/relationships"><Relationship Id="rId3" Type="http://schemas.openxmlformats.org/officeDocument/2006/relationships/hyperlink" Target="https://people.inf.ethz.ch/omutlu/pub/understanding-latency-variation-in-DRAM-chips_sigmetrics16.pdf" TargetMode="External"/><Relationship Id="rId2" Type="http://schemas.openxmlformats.org/officeDocument/2006/relationships/image" Target="../media/image96.png"/><Relationship Id="rId1" Type="http://schemas.openxmlformats.org/officeDocument/2006/relationships/slideLayout" Target="../slideLayouts/slideLayout13.xml"/></Relationships>
</file>

<file path=ppt/slides/_rels/slide16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6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69.xml.rels><?xml version="1.0" encoding="UTF-8" standalone="yes"?>
<Relationships xmlns="http://schemas.openxmlformats.org/package/2006/relationships"><Relationship Id="rId3" Type="http://schemas.openxmlformats.org/officeDocument/2006/relationships/hyperlink" Target="https://arxiv.org/pdf/1902.07609.pdf" TargetMode="External"/><Relationship Id="rId7" Type="http://schemas.openxmlformats.org/officeDocument/2006/relationships/image" Target="../media/image97.png"/><Relationship Id="rId2" Type="http://schemas.openxmlformats.org/officeDocument/2006/relationships/hyperlink" Target="http://www.sigmetrics.org/sigmetrics2019/" TargetMode="External"/><Relationship Id="rId1" Type="http://schemas.openxmlformats.org/officeDocument/2006/relationships/slideLayout" Target="../slideLayouts/slideLayout593.xml"/><Relationship Id="rId6" Type="http://schemas.openxmlformats.org/officeDocument/2006/relationships/hyperlink" Target="https://people.inf.ethz.ch/omutlu/pub/Workload-DRAM-Interaction-Analysis_sigmetrics19-talk.pdf" TargetMode="External"/><Relationship Id="rId5" Type="http://schemas.openxmlformats.org/officeDocument/2006/relationships/hyperlink" Target="https://people.inf.ethz.ch/omutlu/pub/Workload-DRAM-Interaction-Analysis_sigmetrics19-talk.pptx" TargetMode="External"/><Relationship Id="rId4" Type="http://schemas.openxmlformats.org/officeDocument/2006/relationships/hyperlink" Target="https://people.inf.ethz.ch/omutlu/pub/Workload-DRAM-Interaction-Analysis_sigmetrics19-abstract.pdf"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605.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5.xml"/><Relationship Id="rId1" Type="http://schemas.openxmlformats.org/officeDocument/2006/relationships/slideLayout" Target="../slideLayouts/slideLayout618.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629.xml"/></Relationships>
</file>

<file path=ppt/slides/_rels/slide175.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3.xml"/></Relationships>
</file>

<file path=ppt/slides/_rels/slide17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17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hyperlink" Target="https://github.com/CMU-SAFARI/SoftMC" TargetMode="Externa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629.xml"/></Relationships>
</file>

<file path=ppt/slides/_rels/slide179.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6.xml"/><Relationship Id="rId1" Type="http://schemas.openxmlformats.org/officeDocument/2006/relationships/slideLayout" Target="../slideLayouts/slideLayout629.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346.xml"/></Relationships>
</file>

<file path=ppt/slides/_rels/slide181.xml.rels><?xml version="1.0" encoding="UTF-8" standalone="yes"?>
<Relationships xmlns="http://schemas.openxmlformats.org/package/2006/relationships"><Relationship Id="rId3" Type="http://schemas.openxmlformats.org/officeDocument/2006/relationships/hyperlink" Target="http://darksilicon.org/hpca/" TargetMode="External"/><Relationship Id="rId7" Type="http://schemas.openxmlformats.org/officeDocument/2006/relationships/image" Target="../media/image103.png"/><Relationship Id="rId2" Type="http://schemas.openxmlformats.org/officeDocument/2006/relationships/hyperlink" Target="http://users.ece.cmu.edu/~omutlu/pub/adaptive-latency-dram_hpca15.pdf" TargetMode="External"/><Relationship Id="rId1" Type="http://schemas.openxmlformats.org/officeDocument/2006/relationships/slideLayout" Target="../slideLayouts/slideLayout2.xml"/><Relationship Id="rId6" Type="http://schemas.openxmlformats.org/officeDocument/2006/relationships/hyperlink" Target="http://www.ece.cmu.edu/~safari/tools/aldram-hpca2015-fulldata.html" TargetMode="External"/><Relationship Id="rId5" Type="http://schemas.openxmlformats.org/officeDocument/2006/relationships/hyperlink" Target="http://users.ece.cmu.edu/~omutlu/pub/adaptive-latency-dram_donghyuk_hpca15-talk.pdf" TargetMode="External"/><Relationship Id="rId4" Type="http://schemas.openxmlformats.org/officeDocument/2006/relationships/hyperlink" Target="http://users.ece.cmu.edu/~omutlu/pub/adaptive-latency-dram_donghyuk_hpca15-talk.pptx" TargetMode="Externa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hyperlink" Target="http://www.sigmetrics.org/sigmetrics2016/" TargetMode="External"/><Relationship Id="rId7" Type="http://schemas.openxmlformats.org/officeDocument/2006/relationships/image" Target="../media/image104.png"/><Relationship Id="rId2" Type="http://schemas.openxmlformats.org/officeDocument/2006/relationships/hyperlink" Target="https://users.ece.cmu.edu/~omutlu/pub/understanding-latency-variation-in-DRAM-chips_sigmetrics16.pdf" TargetMode="External"/><Relationship Id="rId1" Type="http://schemas.openxmlformats.org/officeDocument/2006/relationships/slideLayout" Target="../slideLayouts/slideLayout2.xml"/><Relationship Id="rId6" Type="http://schemas.openxmlformats.org/officeDocument/2006/relationships/hyperlink" Target="https://github.com/CMU-SAFARI/DRAM-Latency-Variation-Study" TargetMode="External"/><Relationship Id="rId5" Type="http://schemas.openxmlformats.org/officeDocument/2006/relationships/hyperlink" Target="https://users.ece.cmu.edu/~omutlu/pub/understanding-latency-variation-in-DRAM-chips_kevinchang_sigmetrics16-talk.pdf" TargetMode="External"/><Relationship Id="rId4" Type="http://schemas.openxmlformats.org/officeDocument/2006/relationships/hyperlink" Target="https://users.ece.cmu.edu/~omutlu/pub/understanding-latency-variation-in-DRAM-chips_kevinchang_sigmetrics16-talk.pptx" TargetMode="External"/></Relationships>
</file>

<file path=ppt/slides/_rels/slide184.xml.rels><?xml version="1.0" encoding="UTF-8" standalone="yes"?>
<Relationships xmlns="http://schemas.openxmlformats.org/package/2006/relationships"><Relationship Id="rId3" Type="http://schemas.openxmlformats.org/officeDocument/2006/relationships/hyperlink" Target="http://www.sigmetrics.org/sigmetrics2017/" TargetMode="External"/><Relationship Id="rId2" Type="http://schemas.openxmlformats.org/officeDocument/2006/relationships/hyperlink" Target="https://people.inf.ethz.ch/omutlu/pub/DIVA-low-latency-DRAM_sigmetrics17-paper.pdf" TargetMode="External"/><Relationship Id="rId1" Type="http://schemas.openxmlformats.org/officeDocument/2006/relationships/slideLayout" Target="../slideLayouts/slideLayout346.xml"/><Relationship Id="rId4" Type="http://schemas.openxmlformats.org/officeDocument/2006/relationships/image" Target="../media/image106.png"/></Relationships>
</file>

<file path=ppt/slides/_rels/slide185.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people.inf.ethz.ch/omutlu/pub/solar-dram-for-reduced-latency-memory_iccd18.pdf" TargetMode="External"/><Relationship Id="rId1" Type="http://schemas.openxmlformats.org/officeDocument/2006/relationships/slideLayout" Target="../slideLayouts/slideLayout635.xml"/><Relationship Id="rId4" Type="http://schemas.openxmlformats.org/officeDocument/2006/relationships/image" Target="../media/image107.png"/></Relationships>
</file>

<file path=ppt/slides/_rels/slide186.xml.rels><?xml version="1.0" encoding="UTF-8" standalone="yes"?>
<Relationships xmlns="http://schemas.openxmlformats.org/package/2006/relationships"><Relationship Id="rId8" Type="http://schemas.openxmlformats.org/officeDocument/2006/relationships/hyperlink" Target="https://people.inf.ethz.ch/omutlu/pub/dram-latency-puf_hpca18_lightning-talk.pdf" TargetMode="External"/><Relationship Id="rId3" Type="http://schemas.openxmlformats.org/officeDocument/2006/relationships/hyperlink" Target="https://hpca2018.ece.ucsb.edu/" TargetMode="External"/><Relationship Id="rId7" Type="http://schemas.openxmlformats.org/officeDocument/2006/relationships/hyperlink" Target="https://people.inf.ethz.ch/omutlu/pub/dram-latency-puf_hpca18_lightning-talk.pptx" TargetMode="External"/><Relationship Id="rId2" Type="http://schemas.openxmlformats.org/officeDocument/2006/relationships/hyperlink" Target="https://people.inf.ethz.ch/omutlu/pub/dram-latency-puf_hpca18.pdf" TargetMode="External"/><Relationship Id="rId1" Type="http://schemas.openxmlformats.org/officeDocument/2006/relationships/slideLayout" Target="../slideLayouts/slideLayout2.xml"/><Relationship Id="rId6" Type="http://schemas.openxmlformats.org/officeDocument/2006/relationships/hyperlink" Target="https://people.inf.ethz.ch/omutlu/pub/dram-latency-puf_hpca18_talk.pdf" TargetMode="External"/><Relationship Id="rId5" Type="http://schemas.openxmlformats.org/officeDocument/2006/relationships/hyperlink" Target="https://people.inf.ethz.ch/omutlu/pub/dram-latency-puf_hpca18_talk.pptx" TargetMode="External"/><Relationship Id="rId4" Type="http://schemas.openxmlformats.org/officeDocument/2006/relationships/hyperlink" Target="https://www.youtube.com/watch?v=Xw0laEEDmsM&amp;feature=youtu.be" TargetMode="External"/><Relationship Id="rId9" Type="http://schemas.openxmlformats.org/officeDocument/2006/relationships/image" Target="../media/image108.png"/></Relationships>
</file>

<file path=ppt/slides/_rels/slide187.xml.rels><?xml version="1.0" encoding="UTF-8" standalone="yes"?>
<Relationships xmlns="http://schemas.openxmlformats.org/package/2006/relationships"><Relationship Id="rId3" Type="http://schemas.openxmlformats.org/officeDocument/2006/relationships/hyperlink" Target="http://hpca2019.seas.gwu.edu/" TargetMode="External"/><Relationship Id="rId2" Type="http://schemas.openxmlformats.org/officeDocument/2006/relationships/hyperlink" Target="https://people.inf.ethz.ch/omutlu/pub/drange-dram-latency-based-true-random-number-generator_hpca19.pdf" TargetMode="External"/><Relationship Id="rId1" Type="http://schemas.openxmlformats.org/officeDocument/2006/relationships/slideLayout" Target="../slideLayouts/slideLayout260.xml"/><Relationship Id="rId4" Type="http://schemas.openxmlformats.org/officeDocument/2006/relationships/image" Target="../media/image109.png"/></Relationships>
</file>

<file path=ppt/slides/_rels/slide188.xml.rels><?xml version="1.0" encoding="UTF-8" standalone="yes"?>
<Relationships xmlns="http://schemas.openxmlformats.org/package/2006/relationships"><Relationship Id="rId3" Type="http://schemas.openxmlformats.org/officeDocument/2006/relationships/hyperlink" Target="http://hpca22.site.ac.upc.edu/" TargetMode="External"/><Relationship Id="rId7" Type="http://schemas.openxmlformats.org/officeDocument/2006/relationships/image" Target="../media/image110.png"/><Relationship Id="rId2" Type="http://schemas.openxmlformats.org/officeDocument/2006/relationships/hyperlink" Target="https://users.ece.cmu.edu/~omutlu/pub/chargecache_low-latency-dram_hpca16.pdf" TargetMode="External"/><Relationship Id="rId1" Type="http://schemas.openxmlformats.org/officeDocument/2006/relationships/slideLayout" Target="../slideLayouts/slideLayout2.xml"/><Relationship Id="rId6" Type="http://schemas.openxmlformats.org/officeDocument/2006/relationships/hyperlink" Target="https://github.com/CMU-SAFARI/RamulatorSharp" TargetMode="External"/><Relationship Id="rId5" Type="http://schemas.openxmlformats.org/officeDocument/2006/relationships/hyperlink" Target="https://users.ece.cmu.edu/~omutlu/pub/chargecache_low-latency-dram_hhassan_hpca16-talk.pdf" TargetMode="External"/><Relationship Id="rId4" Type="http://schemas.openxmlformats.org/officeDocument/2006/relationships/hyperlink" Target="https://users.ece.cmu.edu/~omutlu/pub/chargecache_low-latency-dram_hhassan_hpca16-talk.pptx" TargetMode="External"/></Relationships>
</file>

<file path=ppt/slides/_rels/slide189.xml.rels><?xml version="1.0" encoding="UTF-8" standalone="yes"?>
<Relationships xmlns="http://schemas.openxmlformats.org/package/2006/relationships"><Relationship Id="rId3" Type="http://schemas.openxmlformats.org/officeDocument/2006/relationships/hyperlink" Target="http://isca2012.ittc.ku.edu/" TargetMode="External"/><Relationship Id="rId2" Type="http://schemas.openxmlformats.org/officeDocument/2006/relationships/hyperlink" Target="https://people.inf.ethz.ch/omutlu/pub/salp-dram_isca12.pdf" TargetMode="External"/><Relationship Id="rId1" Type="http://schemas.openxmlformats.org/officeDocument/2006/relationships/slideLayout" Target="../slideLayouts/slideLayout2.xml"/><Relationship Id="rId5" Type="http://schemas.openxmlformats.org/officeDocument/2006/relationships/image" Target="../media/image111.png"/><Relationship Id="rId4" Type="http://schemas.openxmlformats.org/officeDocument/2006/relationships/hyperlink" Target="https://people.inf.ethz.ch/omutlu/pub/kim_isca12_talk.pptx"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0.xml.rels><?xml version="1.0" encoding="UTF-8" standalone="yes"?>
<Relationships xmlns="http://schemas.openxmlformats.org/package/2006/relationships"><Relationship Id="rId3" Type="http://schemas.openxmlformats.org/officeDocument/2006/relationships/hyperlink" Target="http://www.cs.utah.edu/~lizhang/HPCA19/" TargetMode="External"/><Relationship Id="rId2" Type="http://schemas.openxmlformats.org/officeDocument/2006/relationships/hyperlink" Target="http://users.ece.cmu.edu/~omutlu/pub/tldram_hpca13.pdf" TargetMode="External"/><Relationship Id="rId1" Type="http://schemas.openxmlformats.org/officeDocument/2006/relationships/slideLayout" Target="../slideLayouts/slideLayout2.xml"/><Relationship Id="rId5" Type="http://schemas.openxmlformats.org/officeDocument/2006/relationships/image" Target="../media/image112.png"/><Relationship Id="rId4" Type="http://schemas.openxmlformats.org/officeDocument/2006/relationships/hyperlink" Target="http://users.ece.cmu.edu/~omutlu/pub/lee_hpca13_talk.pptx" TargetMode="External"/></Relationships>
</file>

<file path=ppt/slides/_rels/slide191.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hyperlink" Target="http://hpca22.site.ac.upc.edu/" TargetMode="External"/><Relationship Id="rId7" Type="http://schemas.openxmlformats.org/officeDocument/2006/relationships/image" Target="../media/image113.png"/><Relationship Id="rId2" Type="http://schemas.openxmlformats.org/officeDocument/2006/relationships/hyperlink" Target="https://users.ece.cmu.edu/~omutlu/pub/lisa-dram_hpca16.pdf" TargetMode="External"/><Relationship Id="rId1" Type="http://schemas.openxmlformats.org/officeDocument/2006/relationships/slideLayout" Target="../slideLayouts/slideLayout2.xml"/><Relationship Id="rId6" Type="http://schemas.openxmlformats.org/officeDocument/2006/relationships/hyperlink" Target="https://github.com/CMU-SAFARI/RamulatorSharp" TargetMode="External"/><Relationship Id="rId5" Type="http://schemas.openxmlformats.org/officeDocument/2006/relationships/hyperlink" Target="https://users.ece.cmu.edu/~omutlu/pub/lisa-dram_kevinchang_hpca16-talk.pdf" TargetMode="External"/><Relationship Id="rId4" Type="http://schemas.openxmlformats.org/officeDocument/2006/relationships/hyperlink" Target="https://users.ece.cmu.edu/~omutlu/pub/lisa-dram_kevinchang_hpca16-talk.pptx" TargetMode="External"/></Relationships>
</file>

<file path=ppt/slides/_rels/slide192.xml.rels><?xml version="1.0" encoding="UTF-8" standalone="yes"?>
<Relationships xmlns="http://schemas.openxmlformats.org/package/2006/relationships"><Relationship Id="rId3" Type="http://schemas.openxmlformats.org/officeDocument/2006/relationships/hyperlink" Target="http://iscaconf.org/isca2019/" TargetMode="External"/><Relationship Id="rId2" Type="http://schemas.openxmlformats.org/officeDocument/2006/relationships/hyperlink" Target="https://people.inf.ethz.ch/omutlu/pub/CROW-DRAM-substrate-for-performance-energy-reliability_isca19.pdf" TargetMode="External"/><Relationship Id="rId1" Type="http://schemas.openxmlformats.org/officeDocument/2006/relationships/slideLayout" Target="../slideLayouts/slideLayout593.xml"/><Relationship Id="rId4" Type="http://schemas.openxmlformats.org/officeDocument/2006/relationships/image" Target="../media/image115.png"/></Relationships>
</file>

<file path=ppt/slides/_rels/slide193.xml.rels><?xml version="1.0" encoding="UTF-8" standalone="yes"?>
<Relationships xmlns="http://schemas.openxmlformats.org/package/2006/relationships"><Relationship Id="rId3" Type="http://schemas.openxmlformats.org/officeDocument/2006/relationships/hyperlink" Target="https://dac.com/" TargetMode="External"/><Relationship Id="rId2" Type="http://schemas.openxmlformats.org/officeDocument/2006/relationships/hyperlink" Target="https://people.inf.ethz.ch/omutlu/pub/VRL-DRAM_reduced-refresh-latency_dac18.pdf" TargetMode="External"/><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194.xml.rels><?xml version="1.0" encoding="UTF-8" standalone="yes"?>
<Relationships xmlns="http://schemas.openxmlformats.org/package/2006/relationships"><Relationship Id="rId3" Type="http://schemas.openxmlformats.org/officeDocument/2006/relationships/hyperlink" Target="http://hpca20.ece.ufl.edu/" TargetMode="External"/><Relationship Id="rId7" Type="http://schemas.openxmlformats.org/officeDocument/2006/relationships/image" Target="../media/image117.png"/><Relationship Id="rId2" Type="http://schemas.openxmlformats.org/officeDocument/2006/relationships/hyperlink" Target="http://users.ece.cmu.edu/~omutlu/pub/dram-access-refresh-parallelization_hpca14.pdf" TargetMode="External"/><Relationship Id="rId1" Type="http://schemas.openxmlformats.org/officeDocument/2006/relationships/slideLayout" Target="../slideLayouts/slideLayout13.xml"/><Relationship Id="rId6" Type="http://schemas.openxmlformats.org/officeDocument/2006/relationships/hyperlink" Target="http://users.ece.cmu.edu/~omutlu/pub/dram-access-refresh-parallelization_chang_hpca14-talk.pdf" TargetMode="External"/><Relationship Id="rId5" Type="http://schemas.openxmlformats.org/officeDocument/2006/relationships/hyperlink" Target="http://users.ece.cmu.edu/~omutlu/pub/dram-access-refresh-parallelization_chang_hpca14-talk.pptx" TargetMode="External"/><Relationship Id="rId4" Type="http://schemas.openxmlformats.org/officeDocument/2006/relationships/hyperlink" Target="http://users.ece.cmu.edu/~omutlu/pub/dram-access-refresh-parallelization_hpca14-summary.pdf" TargetMode="External"/></Relationships>
</file>

<file path=ppt/slides/_rels/slide195.xml.rels><?xml version="1.0" encoding="UTF-8" standalone="yes"?>
<Relationships xmlns="http://schemas.openxmlformats.org/package/2006/relationships"><Relationship Id="rId3" Type="http://schemas.openxmlformats.org/officeDocument/2006/relationships/hyperlink" Target="http://isca2012.ittc.ku.edu/" TargetMode="External"/><Relationship Id="rId2" Type="http://schemas.openxmlformats.org/officeDocument/2006/relationships/hyperlink" Target="http://users.ece.cmu.edu/~omutlu/pub/raidr-dram-refresh_isca12.pdf" TargetMode="External"/><Relationship Id="rId1" Type="http://schemas.openxmlformats.org/officeDocument/2006/relationships/slideLayout" Target="../slideLayouts/slideLayout13.xml"/><Relationship Id="rId5" Type="http://schemas.openxmlformats.org/officeDocument/2006/relationships/image" Target="../media/image118.png"/><Relationship Id="rId4" Type="http://schemas.openxmlformats.org/officeDocument/2006/relationships/hyperlink" Target="http://users.ece.cmu.edu/~omutlu/pub/liu_isca12_talk.pdf" TargetMode="External"/></Relationships>
</file>

<file path=ppt/slides/_rels/slide196.xml.rels><?xml version="1.0" encoding="UTF-8" standalone="yes"?>
<Relationships xmlns="http://schemas.openxmlformats.org/package/2006/relationships"><Relationship Id="rId3" Type="http://schemas.openxmlformats.org/officeDocument/2006/relationships/hyperlink" Target="http://www.sigmetrics.org/sigmetrics2017/" TargetMode="External"/><Relationship Id="rId2" Type="http://schemas.openxmlformats.org/officeDocument/2006/relationships/hyperlink" Target="https://people.inf.ethz.ch/omutlu/pub/Voltron-reduced-voltage-DRAM-sigmetrics17-paper.pdf" TargetMode="External"/><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197.xml.rels><?xml version="1.0" encoding="UTF-8" standalone="yes"?>
<Relationships xmlns="http://schemas.openxmlformats.org/package/2006/relationships"><Relationship Id="rId3" Type="http://schemas.openxmlformats.org/officeDocument/2006/relationships/hyperlink" Target="https://people.inf.ethz.ch/omutlu/pub/VAMPIRE-DRAM-power-characterization-and-modeling_sigmetrics18-abstract.pdf" TargetMode="External"/><Relationship Id="rId2" Type="http://schemas.openxmlformats.org/officeDocument/2006/relationships/hyperlink" Target="http://www.sigmetrics.org/sigmetrics2018/" TargetMode="External"/><Relationship Id="rId1" Type="http://schemas.openxmlformats.org/officeDocument/2006/relationships/slideLayout" Target="../slideLayouts/slideLayout593.xml"/><Relationship Id="rId4" Type="http://schemas.openxmlformats.org/officeDocument/2006/relationships/image" Target="../media/image120.png"/></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593.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59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346.xml"/></Relationships>
</file>

<file path=ppt/slides/_rels/slide20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46.xml"/><Relationship Id="rId4" Type="http://schemas.openxmlformats.org/officeDocument/2006/relationships/image" Target="../media/image121.png"/></Relationships>
</file>

<file path=ppt/slides/_rels/slide203.xml.rels><?xml version="1.0" encoding="UTF-8" standalone="yes"?>
<Relationships xmlns="http://schemas.openxmlformats.org/package/2006/relationships"><Relationship Id="rId8" Type="http://schemas.openxmlformats.org/officeDocument/2006/relationships/hyperlink" Target="https://people.inf.ethz.ch/omutlu/pub/memory-scaling_memcon13.pdf" TargetMode="External"/><Relationship Id="rId3" Type="http://schemas.openxmlformats.org/officeDocument/2006/relationships/hyperlink" Target="http://www.ewh.ieee.org/soc/eds/imw/" TargetMode="External"/><Relationship Id="rId7" Type="http://schemas.openxmlformats.org/officeDocument/2006/relationships/image" Target="../media/image92.png"/><Relationship Id="rId2" Type="http://schemas.openxmlformats.org/officeDocument/2006/relationships/hyperlink" Target="https://people.inf.ethz.ch/omutlu/pub/memory-scaling_imw13.pdf" TargetMode="External"/><Relationship Id="rId1" Type="http://schemas.openxmlformats.org/officeDocument/2006/relationships/slideLayout" Target="../slideLayouts/slideLayout236.xml"/><Relationship Id="rId6" Type="http://schemas.openxmlformats.org/officeDocument/2006/relationships/hyperlink" Target="http://www.eetimes.com/document.asp?doc_id=1280950" TargetMode="External"/><Relationship Id="rId5" Type="http://schemas.openxmlformats.org/officeDocument/2006/relationships/hyperlink" Target="https://people.inf.ethz.ch/omutlu/pub/mutlu_memory-scaling_imw13_invited-talk.pdf" TargetMode="External"/><Relationship Id="rId4" Type="http://schemas.openxmlformats.org/officeDocument/2006/relationships/hyperlink" Target="https://people.inf.ethz.ch/omutlu/pub/mutlu_memory-scaling_imw13_invited-talk.pptx" TargetMode="External"/></Relationships>
</file>

<file path=ppt/slides/_rels/slide204.xml.rels><?xml version="1.0" encoding="UTF-8" standalone="yes"?>
<Relationships xmlns="http://schemas.openxmlformats.org/package/2006/relationships"><Relationship Id="rId3" Type="http://schemas.openxmlformats.org/officeDocument/2006/relationships/hyperlink" Target="https://arxiv.org/pdf/1904.09724.pdf" TargetMode="External"/><Relationship Id="rId2" Type="http://schemas.openxmlformats.org/officeDocument/2006/relationships/hyperlink" Target="https://ieeexplore.ieee.org/xpl/RecentIssue.jsp?punumber=43" TargetMode="External"/><Relationship Id="rId1" Type="http://schemas.openxmlformats.org/officeDocument/2006/relationships/slideLayout" Target="../slideLayouts/slideLayout260.xml"/><Relationship Id="rId4" Type="http://schemas.openxmlformats.org/officeDocument/2006/relationships/image" Target="../media/image94.png"/></Relationships>
</file>

<file path=ppt/slides/_rels/slide205.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670.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20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46.xml"/><Relationship Id="rId4" Type="http://schemas.openxmlformats.org/officeDocument/2006/relationships/image" Target="../media/image121.png"/></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9.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0.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3.xml"/></Relationships>
</file>

<file path=ppt/slides/_rels/slide211.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3.xml"/></Relationships>
</file>

<file path=ppt/slides/_rels/slide212.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3.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58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58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582.xml"/></Relationships>
</file>

<file path=ppt/slides/_rels/slide217.xml.rels><?xml version="1.0" encoding="UTF-8" standalone="yes"?>
<Relationships xmlns="http://schemas.openxmlformats.org/package/2006/relationships"><Relationship Id="rId2" Type="http://schemas.openxmlformats.org/officeDocument/2006/relationships/image" Target="../media/image127.tiff"/><Relationship Id="rId1" Type="http://schemas.openxmlformats.org/officeDocument/2006/relationships/slideLayout" Target="../slideLayouts/slideLayout13.xml"/></Relationships>
</file>

<file path=ppt/slides/_rels/slide218.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512.xml"/></Relationships>
</file>

<file path=ppt/slides/_rels/slide219.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5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png"/><Relationship Id="rId1" Type="http://schemas.openxmlformats.org/officeDocument/2006/relationships/slideLayout" Target="../slideLayouts/slideLayout236.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9.png"/><Relationship Id="rId1" Type="http://schemas.openxmlformats.org/officeDocument/2006/relationships/slideLayout" Target="../slideLayouts/slideLayout236.xml"/><Relationship Id="rId6" Type="http://schemas.openxmlformats.org/officeDocument/2006/relationships/image" Target="../media/image30.tiff"/><Relationship Id="rId5" Type="http://schemas.openxmlformats.org/officeDocument/2006/relationships/image" Target="../media/image32.jpe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36.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36.xml"/></Relationships>
</file>

<file path=ppt/slides/_rels/slide32.xml.rels><?xml version="1.0" encoding="UTF-8" standalone="yes"?>
<Relationships xmlns="http://schemas.openxmlformats.org/package/2006/relationships"><Relationship Id="rId3" Type="http://schemas.openxmlformats.org/officeDocument/2006/relationships/hyperlink" Target="http://www.cs.arizona.edu/hpca9/" TargetMode="External"/><Relationship Id="rId2" Type="http://schemas.openxmlformats.org/officeDocument/2006/relationships/hyperlink" Target="https://people.inf.ethz.ch/omutlu/pub/mutlu_hpca03.pdf" TargetMode="External"/><Relationship Id="rId1" Type="http://schemas.openxmlformats.org/officeDocument/2006/relationships/slideLayout" Target="../slideLayouts/slideLayout434.xml"/><Relationship Id="rId5" Type="http://schemas.openxmlformats.org/officeDocument/2006/relationships/image" Target="../media/image40.tiff"/><Relationship Id="rId4" Type="http://schemas.openxmlformats.org/officeDocument/2006/relationships/hyperlink" Target="https://people.inf.ethz.ch/omutlu/pub/mutlu_hpca03_talk.pdf"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236.xml"/></Relationships>
</file>

<file path=ppt/slides/_rels/slide34.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23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36.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33.tiff"/></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45.xml"/></Relationships>
</file>

<file path=ppt/slides/_rels/slide45.xml.rels><?xml version="1.0" encoding="UTF-8" standalone="yes"?>
<Relationships xmlns="http://schemas.openxmlformats.org/package/2006/relationships"><Relationship Id="rId3" Type="http://schemas.openxmlformats.org/officeDocument/2006/relationships/hyperlink" Target="http://users.ece.cmu.edu/~omutlu/pub/in-DRAM-bulk-AND-OR-ieee_cal15.pdf" TargetMode="External"/><Relationship Id="rId2" Type="http://schemas.openxmlformats.org/officeDocument/2006/relationships/hyperlink" Target="http://users.ece.cmu.edu/~omutlu/pub/rowclone_micro13.pdf" TargetMode="External"/><Relationship Id="rId1" Type="http://schemas.openxmlformats.org/officeDocument/2006/relationships/slideLayout" Target="../slideLayouts/slideLayout346.xml"/><Relationship Id="rId5" Type="http://schemas.openxmlformats.org/officeDocument/2006/relationships/hyperlink" Target="https://people.inf.ethz.ch/omutlu/pub/ambit-bulk-bitwise-dram_micro17.pdf" TargetMode="External"/><Relationship Id="rId4" Type="http://schemas.openxmlformats.org/officeDocument/2006/relationships/hyperlink" Target="https://users.ece.cmu.edu/~omutlu/pub/GSDRAM-gather-scatter-dram_micro15.pdf"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5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5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68.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57.xml"/></Relationships>
</file>

<file path=ppt/slides/_rels/slide51.xml.rels><?xml version="1.0" encoding="UTF-8" standalone="yes"?>
<Relationships xmlns="http://schemas.openxmlformats.org/package/2006/relationships"><Relationship Id="rId8" Type="http://schemas.openxmlformats.org/officeDocument/2006/relationships/hyperlink" Target="http://users.ece.cmu.edu/~omutlu/pub/rowclone_seshadri_micro13-poster.pptx" TargetMode="External"/><Relationship Id="rId3" Type="http://schemas.openxmlformats.org/officeDocument/2006/relationships/hyperlink" Target="http://www.microarch.org/micro46/" TargetMode="External"/><Relationship Id="rId7" Type="http://schemas.openxmlformats.org/officeDocument/2006/relationships/hyperlink" Target="http://users.ece.cmu.edu/~omutlu/pub/rowclone_seshadri_micro13_lightning-talk.pdf" TargetMode="External"/><Relationship Id="rId2" Type="http://schemas.openxmlformats.org/officeDocument/2006/relationships/hyperlink" Target="http://users.ece.cmu.edu/~omutlu/pub/rowclone_micro13.pdf" TargetMode="External"/><Relationship Id="rId1" Type="http://schemas.openxmlformats.org/officeDocument/2006/relationships/slideLayout" Target="../slideLayouts/slideLayout236.xml"/><Relationship Id="rId6" Type="http://schemas.openxmlformats.org/officeDocument/2006/relationships/hyperlink" Target="http://users.ece.cmu.edu/~omutlu/pub/rowclone_seshadri_micro13_lightning-talk.pptx" TargetMode="External"/><Relationship Id="rId5" Type="http://schemas.openxmlformats.org/officeDocument/2006/relationships/hyperlink" Target="http://users.ece.cmu.edu/~omutlu/pub/rowclone_seshadri_micro13-talk.pdf" TargetMode="External"/><Relationship Id="rId10" Type="http://schemas.openxmlformats.org/officeDocument/2006/relationships/image" Target="../media/image46.png"/><Relationship Id="rId4" Type="http://schemas.openxmlformats.org/officeDocument/2006/relationships/hyperlink" Target="http://users.ece.cmu.edu/~omutlu/pub/rowclone_seshadri_micro13-talk.pptx" TargetMode="External"/><Relationship Id="rId9" Type="http://schemas.openxmlformats.org/officeDocument/2006/relationships/hyperlink" Target="http://users.ece.cmu.edu/~omutlu/pub/rowclone_seshadri_micro13-poster.pdf"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6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23.xml"/></Relationships>
</file>

<file path=ppt/slides/_rels/slide57.xml.rels><?xml version="1.0" encoding="UTF-8" standalone="yes"?>
<Relationships xmlns="http://schemas.openxmlformats.org/package/2006/relationships"><Relationship Id="rId2" Type="http://schemas.openxmlformats.org/officeDocument/2006/relationships/image" Target="../media/image48.tiff"/><Relationship Id="rId1" Type="http://schemas.openxmlformats.org/officeDocument/2006/relationships/slideLayout" Target="../slideLayouts/slideLayout279.xml"/></Relationships>
</file>

<file path=ppt/slides/_rels/slide58.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image" Target="../media/image50.tiff"/><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49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hyperlink" Target="https://people.inf.ethz.ch/omutlu/pub/ambit-bulk-bitwise-dram_micro17.pdf" TargetMode="Externa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arxiv.org/pdf/1905.09822.pdf" TargetMode="External"/><Relationship Id="rId1" Type="http://schemas.openxmlformats.org/officeDocument/2006/relationships/slideLayout" Target="../slideLayouts/slideLayout346.xml"/></Relationships>
</file>

<file path=ppt/slides/_rels/slide62.xml.rels><?xml version="1.0" encoding="UTF-8" standalone="yes"?>
<Relationships xmlns="http://schemas.openxmlformats.org/package/2006/relationships"><Relationship Id="rId3" Type="http://schemas.openxmlformats.org/officeDocument/2006/relationships/hyperlink" Target="https://parallel.princeton.edu/papers/micro19-gao.pdf" TargetMode="External"/><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hyperlink" Target="https://cseweb.ucsd.edu/~jzhao/files/Pinatubo-dac2016.pdf" TargetMode="External"/><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8.tif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36.xml"/><Relationship Id="rId6" Type="http://schemas.openxmlformats.org/officeDocument/2006/relationships/chart" Target="../charts/chart3.xml"/><Relationship Id="rId5" Type="http://schemas.openxmlformats.org/officeDocument/2006/relationships/image" Target="../media/image62.png"/><Relationship Id="rId4" Type="http://schemas.openxmlformats.org/officeDocument/2006/relationships/image" Target="../media/image61.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49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hyperlink" Target="http://www.ece.cmu.edu/calcm/isca2015/" TargetMode="External"/><Relationship Id="rId2" Type="http://schemas.openxmlformats.org/officeDocument/2006/relationships/hyperlink" Target="http://users.ece.cmu.edu/~omutlu/pub/tesseract-pim-architecture-for-graph-processing_isca15.pdf" TargetMode="External"/><Relationship Id="rId1" Type="http://schemas.openxmlformats.org/officeDocument/2006/relationships/slideLayout" Target="../slideLayouts/slideLayout13.xml"/><Relationship Id="rId6" Type="http://schemas.openxmlformats.org/officeDocument/2006/relationships/image" Target="../media/image63.png"/><Relationship Id="rId5" Type="http://schemas.openxmlformats.org/officeDocument/2006/relationships/hyperlink" Target="http://users.ece.cmu.edu/~omutlu/pub/tesseract-pim-architecture-for-graph-processing_isca15-lightning-talk.pdf" TargetMode="External"/><Relationship Id="rId4" Type="http://schemas.openxmlformats.org/officeDocument/2006/relationships/hyperlink" Target="http://users.ece.cmu.edu/~omutlu/pub/tesseract-pim-architecture-for-graph-processing_isca15-talk.pdf" TargetMode="Externa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33.tiff"/></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www.economist.com/news/21631808-so-much-genetic-data-so-many-uses-genes-unzipped" TargetMode="External"/><Relationship Id="rId5" Type="http://schemas.openxmlformats.org/officeDocument/2006/relationships/image" Target="../media/image22.png"/><Relationship Id="rId4" Type="http://schemas.openxmlformats.org/officeDocument/2006/relationships/image" Target="../media/image21.jpeg"/></Relationships>
</file>

<file path=ppt/slides/_rels/slide8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46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468.xml"/></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468.xml"/></Relationships>
</file>

<file path=ppt/slides/_rels/slide8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3.xml"/><Relationship Id="rId1" Type="http://schemas.openxmlformats.org/officeDocument/2006/relationships/slideLayout" Target="../slideLayouts/slideLayout468.xml"/><Relationship Id="rId4" Type="http://schemas.openxmlformats.org/officeDocument/2006/relationships/image" Target="../media/image1.png"/></Relationships>
</file>

<file path=ppt/slides/_rels/slide8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4.xml"/><Relationship Id="rId1" Type="http://schemas.openxmlformats.org/officeDocument/2006/relationships/slideLayout" Target="../slideLayouts/slideLayout468.xml"/></Relationships>
</file>

<file path=ppt/slides/_rels/slide85.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33.tiff"/></Relationships>
</file>

<file path=ppt/slides/_rels/slide8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379.xml"/></Relationships>
</file>

<file path=ppt/slides/_rels/slide8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hyperlink" Target="http://isca2016.eecs.umich.edu/" TargetMode="External"/><Relationship Id="rId7" Type="http://schemas.openxmlformats.org/officeDocument/2006/relationships/hyperlink" Target="https://users.ece.cmu.edu/~omutlu/pub/TOM-programmer-transparent-GPU-near-date-processing_kevinhsieh_isca16-lightning-talk.pdf" TargetMode="External"/><Relationship Id="rId2" Type="http://schemas.openxmlformats.org/officeDocument/2006/relationships/hyperlink" Target="https://users.ece.cmu.edu/~omutlu/pub/TOM-programmer-transparent-GPU-near-date-processing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TOM-programmer-transparent-GPU-near-date-processing_kevinhsieh_isca16-lightning-talk.pptx" TargetMode="External"/><Relationship Id="rId5" Type="http://schemas.openxmlformats.org/officeDocument/2006/relationships/hyperlink" Target="https://users.ece.cmu.edu/~omutlu/pub/TOM-programmer-transparent-GPU-near-date-processing_kevinhsieh_isca16-talk.pdf" TargetMode="External"/><Relationship Id="rId4" Type="http://schemas.openxmlformats.org/officeDocument/2006/relationships/hyperlink" Target="https://users.ece.cmu.edu/~omutlu/pub/TOM-programmer-transparent-GPU-near-date-processing_kevinhsieh_isca16-talk.pptx" TargetMode="External"/></Relationships>
</file>

<file path=ppt/slides/_rels/slide88.xml.rels><?xml version="1.0" encoding="UTF-8" standalone="yes"?>
<Relationships xmlns="http://schemas.openxmlformats.org/package/2006/relationships"><Relationship Id="rId3" Type="http://schemas.openxmlformats.org/officeDocument/2006/relationships/hyperlink" Target="http://pactconf.org/" TargetMode="External"/><Relationship Id="rId2" Type="http://schemas.openxmlformats.org/officeDocument/2006/relationships/hyperlink" Target="https://users.ece.cmu.edu/~omutlu/pub/scheduling-for-GPU-processing-in-memory_pact16.pdf" TargetMode="External"/><Relationship Id="rId1" Type="http://schemas.openxmlformats.org/officeDocument/2006/relationships/slideLayout" Target="../slideLayouts/slideLayout13.xml"/><Relationship Id="rId4" Type="http://schemas.openxmlformats.org/officeDocument/2006/relationships/image" Target="../media/image66.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7.xml"/><Relationship Id="rId7" Type="http://schemas.openxmlformats.org/officeDocument/2006/relationships/image" Target="../media/image23.emf"/><Relationship Id="rId2" Type="http://schemas.openxmlformats.org/officeDocument/2006/relationships/slideLayout" Target="../slideLayouts/slideLayout45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26.jpeg"/><Relationship Id="rId4" Type="http://schemas.openxmlformats.org/officeDocument/2006/relationships/image" Target="../media/image25.png"/><Relationship Id="rId9" Type="http://schemas.openxmlformats.org/officeDocument/2006/relationships/image" Target="../media/image24.emf"/></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hyperlink" Target="https://people.inf.ethz.ch/omutlu/pub/ProcessingDataWhereItMakesSense_micpro19-invited.pdf" TargetMode="External"/><Relationship Id="rId2" Type="http://schemas.openxmlformats.org/officeDocument/2006/relationships/image" Target="../media/image67.png"/><Relationship Id="rId1" Type="http://schemas.openxmlformats.org/officeDocument/2006/relationships/slideLayout" Target="../slideLayouts/slideLayout13.xml"/><Relationship Id="rId5" Type="http://schemas.openxmlformats.org/officeDocument/2006/relationships/hyperlink" Target="https://arxiv.org/pdf/1903.03988.pdf" TargetMode="External"/><Relationship Id="rId4" Type="http://schemas.openxmlformats.org/officeDocument/2006/relationships/hyperlink" Target="https://doi.org/10.1016/j.micpro.2019.01.009" TargetMode="External"/></Relationships>
</file>

<file path=ppt/slides/_rels/slide93.xml.rels><?xml version="1.0" encoding="UTF-8" standalone="yes"?>
<Relationships xmlns="http://schemas.openxmlformats.org/package/2006/relationships"><Relationship Id="rId3" Type="http://schemas.openxmlformats.org/officeDocument/2006/relationships/hyperlink" Target="https://www.research.ibm.com/journal/" TargetMode="External"/><Relationship Id="rId2" Type="http://schemas.openxmlformats.org/officeDocument/2006/relationships/hyperlink" Target="https://arxiv.org/pdf/1907.12947.pdf" TargetMode="External"/><Relationship Id="rId1" Type="http://schemas.openxmlformats.org/officeDocument/2006/relationships/slideLayout" Target="../slideLayouts/slideLayout13.xml"/><Relationship Id="rId4" Type="http://schemas.openxmlformats.org/officeDocument/2006/relationships/image" Target="../media/image68.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0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26 November 2019</a:t>
            </a:r>
          </a:p>
          <a:p>
            <a:r>
              <a:rPr lang="en-US" sz="2200" dirty="0"/>
              <a:t>Huawei European Research Symposium</a:t>
            </a:r>
          </a:p>
          <a:p>
            <a:endParaRPr lang="en-US" sz="2200" dirty="0"/>
          </a:p>
          <a:p>
            <a:pPr algn="l"/>
            <a:endParaRPr lang="en-US" sz="2200" dirty="0"/>
          </a:p>
        </p:txBody>
      </p:sp>
      <p:sp>
        <p:nvSpPr>
          <p:cNvPr id="13" name="Title 1"/>
          <p:cNvSpPr>
            <a:spLocks noGrp="1"/>
          </p:cNvSpPr>
          <p:nvPr>
            <p:ph type="ctrTitle"/>
          </p:nvPr>
        </p:nvSpPr>
        <p:spPr>
          <a:xfrm>
            <a:off x="216024" y="1052736"/>
            <a:ext cx="8820472" cy="2201416"/>
          </a:xfrm>
        </p:spPr>
        <p:txBody>
          <a:bodyPr>
            <a:noAutofit/>
          </a:bodyPr>
          <a:lstStyle/>
          <a:p>
            <a:pPr algn="ctr"/>
            <a:r>
              <a:rPr lang="en-US" dirty="0"/>
              <a:t>Intelligent Architectures</a:t>
            </a:r>
            <a:br>
              <a:rPr lang="en-US" dirty="0"/>
            </a:br>
            <a:r>
              <a:rPr lang="en-US" dirty="0"/>
              <a:t>for </a:t>
            </a:r>
            <a:br>
              <a:rPr lang="en-US" dirty="0"/>
            </a:br>
            <a:r>
              <a:rPr lang="en-US" dirty="0"/>
              <a:t>Intelligent Machines</a:t>
            </a:r>
            <a:endParaRPr lang="en-US" dirty="0">
              <a:solidFill>
                <a:srgbClr val="FF0000"/>
              </a:solidFill>
            </a:endParaRPr>
          </a:p>
        </p:txBody>
      </p:sp>
      <p:pic>
        <p:nvPicPr>
          <p:cNvPr id="10" name="Picture 2" descr="ETH Zurich short logo, black"/>
          <p:cNvPicPr>
            <a:picLocks noChangeAspect="1" noChangeArrowheads="1"/>
          </p:cNvPicPr>
          <p:nvPr/>
        </p:nvPicPr>
        <p:blipFill rotWithShape="1">
          <a:blip r:embed="rId5">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print"/>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Tree>
    <p:extLst>
      <p:ext uri="{BB962C8B-B14F-4D97-AF65-F5344CB8AC3E}">
        <p14:creationId xmlns:p14="http://schemas.microsoft.com/office/powerpoint/2010/main" val="188687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Genome Sequencing Technologies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TextBox 2">
            <a:extLst>
              <a:ext uri="{FF2B5EF4-FFF2-40B4-BE49-F238E27FC236}">
                <a16:creationId xmlns:a16="http://schemas.microsoft.com/office/drawing/2014/main" id="{9DEDF4F9-AC11-CE40-96CF-BFA639F16628}"/>
              </a:ext>
            </a:extLst>
          </p:cNvPr>
          <p:cNvSpPr txBox="1"/>
          <p:nvPr/>
        </p:nvSpPr>
        <p:spPr>
          <a:xfrm>
            <a:off x="336100" y="5036983"/>
            <a:ext cx="8193974"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800" b="1" i="0" u="none" strike="noStrike" kern="1200" cap="none" spc="0" normalizeH="0" baseline="0" noProof="0" dirty="0">
                <a:ln>
                  <a:noFill/>
                </a:ln>
                <a:solidFill>
                  <a:srgbClr val="0000FF"/>
                </a:solidFill>
                <a:effectLst/>
                <a:uLnTx/>
                <a:uFillTx/>
                <a:latin typeface="Tahoma"/>
                <a:ea typeface="+mn-ea"/>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Assembly: Computational Analysis of the Current State, Bottlenecks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and Future Directions</a:t>
            </a:r>
            <a:r>
              <a:rPr kumimoji="0" lang="en-US" sz="1800" b="0" i="0" u="none" strike="noStrike" kern="1200" cap="none" spc="0" normalizeH="0" baseline="0" noProof="0" dirty="0">
                <a:ln>
                  <a:noFill/>
                </a:ln>
                <a:solidFill>
                  <a:srgbClr val="000000"/>
                </a:solidFill>
                <a:effectLst/>
                <a:uLnTx/>
                <a:uFillTx/>
                <a:latin typeface="Tahoma"/>
                <a:ea typeface="+mn-ea"/>
                <a:cs typeface="+mn-cs"/>
              </a:rPr>
              <a:t>,” Briefings in Bioinformatics,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2"/>
              </a:rPr>
              <a:t>Preliminary arxiv.org version</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5" name="Picture 4">
            <a:extLst>
              <a:ext uri="{FF2B5EF4-FFF2-40B4-BE49-F238E27FC236}">
                <a16:creationId xmlns:a16="http://schemas.microsoft.com/office/drawing/2014/main" id="{B7B92BBE-67D0-BE44-AFBF-F27F37B8A8C3}"/>
              </a:ext>
            </a:extLst>
          </p:cNvPr>
          <p:cNvPicPr>
            <a:picLocks noChangeAspect="1"/>
          </p:cNvPicPr>
          <p:nvPr/>
        </p:nvPicPr>
        <p:blipFill>
          <a:blip r:embed="rId3"/>
          <a:stretch>
            <a:fillRect/>
          </a:stretch>
        </p:blipFill>
        <p:spPr>
          <a:xfrm>
            <a:off x="0" y="1484784"/>
            <a:ext cx="9144000" cy="2202873"/>
          </a:xfrm>
          <a:prstGeom prst="rect">
            <a:avLst/>
          </a:prstGeom>
        </p:spPr>
      </p:pic>
      <p:pic>
        <p:nvPicPr>
          <p:cNvPr id="6" name="Picture 8">
            <a:extLst>
              <a:ext uri="{FF2B5EF4-FFF2-40B4-BE49-F238E27FC236}">
                <a16:creationId xmlns:a16="http://schemas.microsoft.com/office/drawing/2014/main" id="{DE735DFE-2D11-5849-BC1A-6B423D4888C8}"/>
              </a:ext>
            </a:extLst>
          </p:cNvPr>
          <p:cNvPicPr>
            <a:picLocks noChangeAspect="1" noChangeArrowheads="1"/>
          </p:cNvPicPr>
          <p:nvPr/>
        </p:nvPicPr>
        <p:blipFill>
          <a:blip r:embed="rId4" cstate="print"/>
          <a:srcRect/>
          <a:stretch>
            <a:fillRect/>
          </a:stretch>
        </p:blipFill>
        <p:spPr bwMode="auto">
          <a:xfrm>
            <a:off x="6660801" y="2996952"/>
            <a:ext cx="2080800" cy="1523680"/>
          </a:xfrm>
          <a:prstGeom prst="rect">
            <a:avLst/>
          </a:prstGeom>
          <a:noFill/>
          <a:ln w="9525">
            <a:noFill/>
            <a:round/>
            <a:headEnd/>
            <a:tailEnd/>
          </a:ln>
        </p:spPr>
      </p:pic>
      <p:sp>
        <p:nvSpPr>
          <p:cNvPr id="7" name="Text Box 19">
            <a:extLst>
              <a:ext uri="{FF2B5EF4-FFF2-40B4-BE49-F238E27FC236}">
                <a16:creationId xmlns:a16="http://schemas.microsoft.com/office/drawing/2014/main" id="{9BD0F31E-C179-B049-9A06-915AC4721F68}"/>
              </a:ext>
            </a:extLst>
          </p:cNvPr>
          <p:cNvSpPr txBox="1">
            <a:spLocks noChangeArrowheads="1"/>
          </p:cNvSpPr>
          <p:nvPr/>
        </p:nvSpPr>
        <p:spPr bwMode="auto">
          <a:xfrm>
            <a:off x="6381120" y="4520632"/>
            <a:ext cx="251136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MinION</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8" name="Rectangle 7">
            <a:extLst>
              <a:ext uri="{FF2B5EF4-FFF2-40B4-BE49-F238E27FC236}">
                <a16:creationId xmlns:a16="http://schemas.microsoft.com/office/drawing/2014/main" id="{94FFF0AC-581D-AF4A-867C-DE5B8FA734E1}"/>
              </a:ext>
            </a:extLst>
          </p:cNvPr>
          <p:cNvSpPr/>
          <p:nvPr/>
        </p:nvSpPr>
        <p:spPr>
          <a:xfrm>
            <a:off x="0" y="5068079"/>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14492614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Memory Controller</a:t>
            </a:r>
          </a:p>
        </p:txBody>
      </p:sp>
      <p:sp>
        <p:nvSpPr>
          <p:cNvPr id="3" name="Content Placeholder 2"/>
          <p:cNvSpPr>
            <a:spLocks noGrp="1"/>
          </p:cNvSpPr>
          <p:nvPr>
            <p:ph idx="1"/>
          </p:nvPr>
        </p:nvSpPr>
        <p:spPr>
          <a:xfrm>
            <a:off x="228600" y="1371600"/>
            <a:ext cx="8915400" cy="4876800"/>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pPr marL="0" indent="0" algn="ctr">
              <a:buNone/>
            </a:pPr>
            <a:r>
              <a:rPr lang="en-US" dirty="0">
                <a:solidFill>
                  <a:srgbClr val="0432FF"/>
                </a:solidFill>
              </a:rPr>
              <a:t>How to schedule requests to maximize system performance?</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
        <p:nvSpPr>
          <p:cNvPr id="15" name="Rounded Rectangle 14"/>
          <p:cNvSpPr/>
          <p:nvPr/>
        </p:nvSpPr>
        <p:spPr>
          <a:xfrm>
            <a:off x="2443336" y="2773289"/>
            <a:ext cx="1447800" cy="838200"/>
          </a:xfrm>
          <a:prstGeom prst="roundRect">
            <a:avLst/>
          </a:prstGeom>
          <a:noFill/>
          <a:ln w="31750" cap="flat" cmpd="sng" algn="ctr">
            <a:solidFill>
              <a:sysClr val="windowText" lastClr="000000"/>
            </a:solidFill>
            <a:prstDash val="sysDot"/>
          </a:ln>
          <a:effectLst/>
        </p:spPr>
        <p:txBody>
          <a:bodyPr lIns="91402" tIns="45702" rIns="91402" bIns="45702"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
              <a:cs typeface="+mn-cs"/>
            </a:endParaRPr>
          </a:p>
        </p:txBody>
      </p:sp>
      <p:sp>
        <p:nvSpPr>
          <p:cNvPr id="16" name="Rectangle 15"/>
          <p:cNvSpPr/>
          <p:nvPr/>
        </p:nvSpPr>
        <p:spPr>
          <a:xfrm>
            <a:off x="2519536" y="2887589"/>
            <a:ext cx="1295400" cy="609600"/>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45702" rIns="0" bIns="45702" rtlCol="0" anchor="ctr"/>
          <a:lstStyle/>
          <a:p>
            <a:pPr marL="0" marR="0" lvl="0" indent="0" algn="ctr" defTabSz="914024" rtl="0" eaLnBrk="1" fontAlgn="auto" latinLnBrk="0" hangingPunct="1">
              <a:lnSpc>
                <a:spcPct val="9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Memory Controller</a:t>
            </a:r>
          </a:p>
        </p:txBody>
      </p:sp>
      <p:sp>
        <p:nvSpPr>
          <p:cNvPr id="17" name="Rectangle 16"/>
          <p:cNvSpPr/>
          <p:nvPr/>
        </p:nvSpPr>
        <p:spPr>
          <a:xfrm>
            <a:off x="995536" y="26208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sp>
        <p:nvSpPr>
          <p:cNvPr id="18" name="Rectangle 17"/>
          <p:cNvSpPr/>
          <p:nvPr/>
        </p:nvSpPr>
        <p:spPr>
          <a:xfrm>
            <a:off x="1681336" y="26208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sp>
        <p:nvSpPr>
          <p:cNvPr id="19" name="Rectangle 18"/>
          <p:cNvSpPr/>
          <p:nvPr/>
        </p:nvSpPr>
        <p:spPr>
          <a:xfrm>
            <a:off x="995536" y="32304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sp>
        <p:nvSpPr>
          <p:cNvPr id="20" name="Rectangle 19"/>
          <p:cNvSpPr/>
          <p:nvPr/>
        </p:nvSpPr>
        <p:spPr>
          <a:xfrm>
            <a:off x="1681336" y="32304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grpSp>
        <p:nvGrpSpPr>
          <p:cNvPr id="21" name="Group 20"/>
          <p:cNvGrpSpPr/>
          <p:nvPr/>
        </p:nvGrpSpPr>
        <p:grpSpPr>
          <a:xfrm>
            <a:off x="3993232" y="2924944"/>
            <a:ext cx="1676400" cy="457200"/>
            <a:chOff x="5105400" y="1866900"/>
            <a:chExt cx="1676400" cy="457200"/>
          </a:xfrm>
        </p:grpSpPr>
        <p:sp>
          <p:nvSpPr>
            <p:cNvPr id="22" name="Left-Right Arrow 21"/>
            <p:cNvSpPr/>
            <p:nvPr/>
          </p:nvSpPr>
          <p:spPr>
            <a:xfrm>
              <a:off x="5105400" y="1978270"/>
              <a:ext cx="457200" cy="234460"/>
            </a:xfrm>
            <a:prstGeom prst="leftRightArrow">
              <a:avLst/>
            </a:prstGeom>
            <a:solidFill>
              <a:sysClr val="window" lastClr="FFFFFF">
                <a:lumMod val="50000"/>
              </a:sysClr>
            </a:solidFill>
            <a:ln w="25400" cap="flat" cmpd="sng" algn="ctr">
              <a:solidFill>
                <a:sysClr val="window" lastClr="FFFFFF">
                  <a:lumMod val="50000"/>
                </a:sysClr>
              </a:solidFill>
              <a:prstDash val="solid"/>
            </a:ln>
            <a:effectLst/>
          </p:spPr>
          <p:txBody>
            <a:bodyPr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
                <a:cs typeface="+mn-cs"/>
              </a:endParaRPr>
            </a:p>
          </p:txBody>
        </p:sp>
        <p:sp>
          <p:nvSpPr>
            <p:cNvPr id="23" name="Rectangle 22"/>
            <p:cNvSpPr/>
            <p:nvPr/>
          </p:nvSpPr>
          <p:spPr>
            <a:xfrm>
              <a:off x="5715000" y="1866900"/>
              <a:ext cx="1066800" cy="457200"/>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 lastClr="FFFFFF"/>
                  </a:solidFill>
                  <a:effectLst/>
                  <a:uLnTx/>
                  <a:uFillTx/>
                  <a:latin typeface="Calibri"/>
                  <a:ea typeface=""/>
                  <a:cs typeface="+mn-cs"/>
                </a:rPr>
                <a:t>Memory</a:t>
              </a:r>
            </a:p>
          </p:txBody>
        </p:sp>
      </p:grpSp>
      <p:cxnSp>
        <p:nvCxnSpPr>
          <p:cNvPr id="24" name="Curved Connector 23"/>
          <p:cNvCxnSpPr>
            <a:stCxn id="16" idx="0"/>
          </p:cNvCxnSpPr>
          <p:nvPr/>
        </p:nvCxnSpPr>
        <p:spPr>
          <a:xfrm rot="5400000" flipH="1" flipV="1">
            <a:off x="3244561" y="2317205"/>
            <a:ext cx="493067" cy="647700"/>
          </a:xfrm>
          <a:prstGeom prst="curvedConnector2">
            <a:avLst/>
          </a:prstGeom>
          <a:noFill/>
          <a:ln w="19050" cap="flat" cmpd="sng" algn="ctr">
            <a:solidFill>
              <a:srgbClr val="FF0000"/>
            </a:solidFill>
            <a:prstDash val="solid"/>
            <a:tailEnd type="arrow" w="lg" len="lg"/>
          </a:ln>
          <a:effectLst/>
        </p:spPr>
      </p:cxnSp>
      <p:sp>
        <p:nvSpPr>
          <p:cNvPr id="26" name="TextBox 25"/>
          <p:cNvSpPr txBox="1"/>
          <p:nvPr/>
        </p:nvSpPr>
        <p:spPr>
          <a:xfrm>
            <a:off x="3869432" y="1988840"/>
            <a:ext cx="4086944" cy="830997"/>
          </a:xfrm>
          <a:prstGeom prst="rect">
            <a:avLst/>
          </a:prstGeom>
          <a:noFill/>
        </p:spPr>
        <p:txBody>
          <a:bodyPr wrap="square" lIns="91402" tIns="45702" rIns="91402" bIns="45702" rtlCol="0">
            <a:spAutoFit/>
          </a:bodyPr>
          <a:lstStyle/>
          <a:p>
            <a:pPr marL="0" marR="0" lvl="0" indent="0" algn="l" defTabSz="914024" rtl="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a:ln>
                  <a:noFill/>
                </a:ln>
                <a:solidFill>
                  <a:srgbClr val="FF0000"/>
                </a:solidFill>
                <a:effectLst/>
                <a:uLnTx/>
                <a:uFillTx/>
                <a:latin typeface="Tahoma"/>
                <a:ea typeface=""/>
                <a:cs typeface="+mn-cs"/>
              </a:rPr>
              <a:t>Resolves memory contention by scheduling requests</a:t>
            </a:r>
          </a:p>
        </p:txBody>
      </p:sp>
    </p:spTree>
    <p:extLst>
      <p:ext uri="{BB962C8B-B14F-4D97-AF65-F5344CB8AC3E}">
        <p14:creationId xmlns:p14="http://schemas.microsoft.com/office/powerpoint/2010/main" val="29027402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6"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itle 1"/>
          <p:cNvSpPr>
            <a:spLocks noGrp="1"/>
          </p:cNvSpPr>
          <p:nvPr>
            <p:ph type="title"/>
          </p:nvPr>
        </p:nvSpPr>
        <p:spPr/>
        <p:txBody>
          <a:bodyPr/>
          <a:lstStyle/>
          <a:p>
            <a:r>
              <a:rPr lang="en-US" sz="3400" dirty="0">
                <a:latin typeface="Garamond" charset="0"/>
              </a:rPr>
              <a:t>Why are Memory Controllers Difficult to Design?</a:t>
            </a:r>
          </a:p>
        </p:txBody>
      </p:sp>
      <p:sp>
        <p:nvSpPr>
          <p:cNvPr id="148482" name="Content Placeholder 2"/>
          <p:cNvSpPr>
            <a:spLocks noGrp="1"/>
          </p:cNvSpPr>
          <p:nvPr>
            <p:ph idx="1"/>
          </p:nvPr>
        </p:nvSpPr>
        <p:spPr>
          <a:xfrm>
            <a:off x="228600" y="996950"/>
            <a:ext cx="8915400" cy="5194300"/>
          </a:xfrm>
        </p:spPr>
        <p:txBody>
          <a:bodyPr/>
          <a:lstStyle/>
          <a:p>
            <a:r>
              <a:rPr lang="en-US" dirty="0">
                <a:latin typeface="Tahoma" charset="0"/>
              </a:rPr>
              <a:t>Need to obey </a:t>
            </a:r>
            <a:r>
              <a:rPr lang="en-US" dirty="0">
                <a:solidFill>
                  <a:srgbClr val="0000FF"/>
                </a:solidFill>
                <a:latin typeface="Tahoma" charset="0"/>
              </a:rPr>
              <a:t>DRAM timing constraints </a:t>
            </a:r>
            <a:r>
              <a:rPr lang="en-US" dirty="0">
                <a:latin typeface="Tahoma" charset="0"/>
              </a:rPr>
              <a:t>for correctness</a:t>
            </a:r>
          </a:p>
          <a:p>
            <a:pPr lvl="1"/>
            <a:r>
              <a:rPr lang="en-US" sz="1800" dirty="0">
                <a:latin typeface="Tahoma" charset="0"/>
                <a:ea typeface="ＭＳ Ｐゴシック" charset="0"/>
              </a:rPr>
              <a:t>There are many (50+) timing constraints in DRAM</a:t>
            </a:r>
          </a:p>
          <a:p>
            <a:pPr lvl="1"/>
            <a:r>
              <a:rPr lang="en-US" sz="1800" dirty="0" err="1">
                <a:latin typeface="Tahoma" charset="0"/>
                <a:ea typeface="ＭＳ Ｐゴシック" charset="0"/>
              </a:rPr>
              <a:t>tWTR</a:t>
            </a:r>
            <a:r>
              <a:rPr lang="en-US" sz="1800" dirty="0">
                <a:latin typeface="Tahoma" charset="0"/>
                <a:ea typeface="ＭＳ Ｐゴシック" charset="0"/>
              </a:rPr>
              <a:t>: Minimum number of cycles to wait before issuing a read command after a write command is issued</a:t>
            </a:r>
          </a:p>
          <a:p>
            <a:pPr lvl="1"/>
            <a:r>
              <a:rPr lang="en-US" sz="1800" dirty="0" err="1">
                <a:latin typeface="Tahoma" charset="0"/>
                <a:ea typeface="ＭＳ Ｐゴシック" charset="0"/>
              </a:rPr>
              <a:t>tRC</a:t>
            </a:r>
            <a:r>
              <a:rPr lang="en-US" sz="1800" dirty="0">
                <a:latin typeface="Tahoma" charset="0"/>
                <a:ea typeface="ＭＳ Ｐゴシック" charset="0"/>
              </a:rPr>
              <a:t>: Minimum number of cycles between the issuing of two consecutive activate commands to the same bank</a:t>
            </a:r>
          </a:p>
          <a:p>
            <a:pPr lvl="1"/>
            <a:r>
              <a:rPr lang="en-US" sz="1800" dirty="0">
                <a:latin typeface="Tahoma" charset="0"/>
                <a:ea typeface="ＭＳ Ｐゴシック" charset="0"/>
              </a:rPr>
              <a:t>…</a:t>
            </a:r>
          </a:p>
          <a:p>
            <a:r>
              <a:rPr lang="en-US" dirty="0">
                <a:latin typeface="Tahoma" charset="0"/>
              </a:rPr>
              <a:t>Need to </a:t>
            </a:r>
            <a:r>
              <a:rPr lang="en-US" dirty="0">
                <a:solidFill>
                  <a:srgbClr val="0000FF"/>
                </a:solidFill>
                <a:latin typeface="Tahoma" charset="0"/>
              </a:rPr>
              <a:t>keep track of many resources </a:t>
            </a:r>
            <a:r>
              <a:rPr lang="en-US" dirty="0">
                <a:latin typeface="Tahoma" charset="0"/>
              </a:rPr>
              <a:t>to prevent conflicts</a:t>
            </a:r>
          </a:p>
          <a:p>
            <a:pPr lvl="1"/>
            <a:r>
              <a:rPr lang="en-US" sz="1800" dirty="0">
                <a:latin typeface="Tahoma" charset="0"/>
                <a:ea typeface="ＭＳ Ｐゴシック" charset="0"/>
              </a:rPr>
              <a:t>Channels, banks, ranks, data bus, address bus, row buffers, …</a:t>
            </a:r>
          </a:p>
          <a:p>
            <a:r>
              <a:rPr lang="en-US" dirty="0">
                <a:latin typeface="Tahoma" charset="0"/>
              </a:rPr>
              <a:t>Need to handle </a:t>
            </a:r>
            <a:r>
              <a:rPr lang="en-US" dirty="0">
                <a:solidFill>
                  <a:srgbClr val="0000FF"/>
                </a:solidFill>
                <a:latin typeface="Tahoma" charset="0"/>
              </a:rPr>
              <a:t>DRAM refresh</a:t>
            </a:r>
          </a:p>
          <a:p>
            <a:r>
              <a:rPr lang="en-US" dirty="0">
                <a:latin typeface="Tahoma" charset="0"/>
              </a:rPr>
              <a:t>Need to </a:t>
            </a:r>
            <a:r>
              <a:rPr lang="en-US" dirty="0">
                <a:solidFill>
                  <a:srgbClr val="0000FF"/>
                </a:solidFill>
                <a:latin typeface="Tahoma" charset="0"/>
              </a:rPr>
              <a:t>manage power </a:t>
            </a:r>
            <a:r>
              <a:rPr lang="en-US" dirty="0">
                <a:latin typeface="Tahoma" charset="0"/>
              </a:rPr>
              <a:t>consumption</a:t>
            </a:r>
          </a:p>
          <a:p>
            <a:r>
              <a:rPr lang="en-US" dirty="0">
                <a:latin typeface="Tahoma" charset="0"/>
              </a:rPr>
              <a:t>Need to </a:t>
            </a:r>
            <a:r>
              <a:rPr lang="en-US" dirty="0">
                <a:solidFill>
                  <a:srgbClr val="0000FF"/>
                </a:solidFill>
                <a:latin typeface="Tahoma" charset="0"/>
              </a:rPr>
              <a:t>optimize performance &amp; QoS </a:t>
            </a:r>
            <a:r>
              <a:rPr lang="en-US" sz="1800" dirty="0">
                <a:latin typeface="Tahoma" charset="0"/>
              </a:rPr>
              <a:t>(in the presence of constraints)</a:t>
            </a:r>
          </a:p>
          <a:p>
            <a:pPr lvl="1"/>
            <a:r>
              <a:rPr lang="en-US" sz="1800" dirty="0">
                <a:latin typeface="Tahoma" charset="0"/>
                <a:ea typeface="ＭＳ Ｐゴシック" charset="0"/>
              </a:rPr>
              <a:t>Reordering is not simple</a:t>
            </a:r>
          </a:p>
          <a:p>
            <a:pPr lvl="1"/>
            <a:r>
              <a:rPr lang="en-US" sz="1800" dirty="0">
                <a:latin typeface="Tahoma" charset="0"/>
                <a:ea typeface="ＭＳ Ｐゴシック" charset="0"/>
              </a:rPr>
              <a:t>Fairness and QoS needs complicates the scheduling problem</a:t>
            </a:r>
          </a:p>
          <a:p>
            <a:r>
              <a:rPr lang="en-US" sz="2000" dirty="0">
                <a:latin typeface="Tahoma" charset="0"/>
              </a:rPr>
              <a:t>… </a:t>
            </a:r>
            <a:endParaRPr lang="en-US" sz="2000" dirty="0">
              <a:latin typeface="Tahoma" charset="0"/>
              <a:ea typeface="ＭＳ Ｐゴシック" charset="0"/>
            </a:endParaRPr>
          </a:p>
          <a:p>
            <a:pPr lvl="2"/>
            <a:endParaRPr lang="en-US" dirty="0">
              <a:latin typeface="Tahoma" charset="0"/>
              <a:ea typeface="ＭＳ Ｐゴシック" charset="0"/>
            </a:endParaRPr>
          </a:p>
          <a:p>
            <a:pPr lvl="1"/>
            <a:endParaRPr lang="en-US" dirty="0">
              <a:latin typeface="Tahoma" charset="0"/>
              <a:ea typeface="ＭＳ Ｐゴシック" charset="0"/>
            </a:endParaRPr>
          </a:p>
          <a:p>
            <a:pPr lvl="1"/>
            <a:endParaRPr lang="en-US" dirty="0">
              <a:latin typeface="Tahoma" charset="0"/>
              <a:ea typeface="ＭＳ Ｐゴシック" charset="0"/>
            </a:endParaRPr>
          </a:p>
          <a:p>
            <a:endParaRPr lang="en-US" dirty="0">
              <a:latin typeface="Tahoma" charset="0"/>
            </a:endParaRPr>
          </a:p>
        </p:txBody>
      </p:sp>
      <p:sp>
        <p:nvSpPr>
          <p:cNvPr id="13107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45C9F7-48A2-2845-A994-B7F52349117E}"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1974421229"/>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p:txBody>
          <a:bodyPr/>
          <a:lstStyle/>
          <a:p>
            <a:r>
              <a:rPr lang="en-US" dirty="0">
                <a:solidFill>
                  <a:srgbClr val="006633"/>
                </a:solidFill>
                <a:latin typeface="Garamond" charset="0"/>
              </a:rPr>
              <a:t>Many Memory Timing Constraints</a:t>
            </a:r>
            <a:endParaRPr lang="en-US" dirty="0">
              <a:latin typeface="Garamond" charset="0"/>
            </a:endParaRPr>
          </a:p>
        </p:txBody>
      </p:sp>
      <p:sp>
        <p:nvSpPr>
          <p:cNvPr id="100354" name="Content Placeholder 2"/>
          <p:cNvSpPr>
            <a:spLocks noGrp="1"/>
          </p:cNvSpPr>
          <p:nvPr>
            <p:ph idx="1"/>
          </p:nvPr>
        </p:nvSpPr>
        <p:spPr>
          <a:xfrm>
            <a:off x="228600" y="996950"/>
            <a:ext cx="8610600" cy="5194300"/>
          </a:xfrm>
        </p:spPr>
        <p:txBody>
          <a:bodyPr/>
          <a:lstStyle/>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r>
              <a:rPr lang="en-US" sz="2000">
                <a:latin typeface="Tahoma" charset="0"/>
              </a:rPr>
              <a:t>From Lee et al., </a:t>
            </a:r>
            <a:r>
              <a:rPr lang="ja-JP" altLang="en-US" sz="2000">
                <a:latin typeface="Tahoma" charset="0"/>
              </a:rPr>
              <a:t>“</a:t>
            </a:r>
            <a:r>
              <a:rPr lang="en-US" altLang="ja-JP" sz="2000">
                <a:solidFill>
                  <a:srgbClr val="0000FF"/>
                </a:solidFill>
                <a:latin typeface="Tahoma" charset="0"/>
              </a:rPr>
              <a:t>DRAM-Aware Last-Level Cache Writeback: Reducing Write-Caused Interference in Memory Systems</a:t>
            </a:r>
            <a:r>
              <a:rPr lang="en-US" altLang="ja-JP" sz="2000">
                <a:latin typeface="Tahoma" charset="0"/>
              </a:rPr>
              <a:t>,</a:t>
            </a:r>
            <a:r>
              <a:rPr lang="ja-JP" altLang="en-US" sz="2000">
                <a:latin typeface="Tahoma" charset="0"/>
              </a:rPr>
              <a:t>”</a:t>
            </a:r>
            <a:r>
              <a:rPr lang="en-US" altLang="ja-JP" sz="2000">
                <a:latin typeface="Tahoma" charset="0"/>
              </a:rPr>
              <a:t> HPS Technical Report, April 2010.</a:t>
            </a:r>
            <a:endParaRPr lang="en-US" sz="2000">
              <a:latin typeface="Tahoma" charset="0"/>
            </a:endParaRPr>
          </a:p>
        </p:txBody>
      </p:sp>
      <p:sp>
        <p:nvSpPr>
          <p:cNvPr id="10035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C416D8-BCBB-8041-9FE7-ECE4D443510A}"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0035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77988"/>
            <a:ext cx="9186863" cy="2005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9520701"/>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Title 1"/>
          <p:cNvSpPr>
            <a:spLocks noGrp="1"/>
          </p:cNvSpPr>
          <p:nvPr>
            <p:ph type="title"/>
          </p:nvPr>
        </p:nvSpPr>
        <p:spPr/>
        <p:txBody>
          <a:bodyPr/>
          <a:lstStyle/>
          <a:p>
            <a:r>
              <a:rPr lang="en-US" dirty="0">
                <a:latin typeface="Garamond" charset="0"/>
              </a:rPr>
              <a:t>Many Memory Timing Constraints</a:t>
            </a:r>
          </a:p>
        </p:txBody>
      </p:sp>
      <p:sp>
        <p:nvSpPr>
          <p:cNvPr id="153602" name="Content Placeholder 2"/>
          <p:cNvSpPr>
            <a:spLocks noGrp="1"/>
          </p:cNvSpPr>
          <p:nvPr>
            <p:ph idx="1"/>
          </p:nvPr>
        </p:nvSpPr>
        <p:spPr>
          <a:xfrm>
            <a:off x="228600" y="996950"/>
            <a:ext cx="8610600" cy="5194300"/>
          </a:xfrm>
        </p:spPr>
        <p:txBody>
          <a:bodyPr/>
          <a:lstStyle/>
          <a:p>
            <a:r>
              <a:rPr lang="en-US" dirty="0">
                <a:latin typeface="Tahoma" charset="0"/>
              </a:rPr>
              <a:t>Kim et al., “</a:t>
            </a:r>
            <a:r>
              <a:rPr lang="en-US" altLang="ja-JP" dirty="0">
                <a:solidFill>
                  <a:srgbClr val="0000FF"/>
                </a:solidFill>
                <a:latin typeface="Tahoma" charset="0"/>
              </a:rPr>
              <a:t>A Case for Exploiting Subarray-Level Parallelism (SALP) in DRAM</a:t>
            </a:r>
            <a:r>
              <a:rPr lang="en-US" altLang="ja-JP" dirty="0">
                <a:latin typeface="Tahoma" charset="0"/>
              </a:rPr>
              <a:t>,</a:t>
            </a:r>
            <a:r>
              <a:rPr lang="en-US" dirty="0">
                <a:latin typeface="Tahoma" charset="0"/>
              </a:rPr>
              <a:t>”</a:t>
            </a:r>
            <a:r>
              <a:rPr lang="en-US" altLang="ja-JP" dirty="0">
                <a:latin typeface="Tahoma" charset="0"/>
              </a:rPr>
              <a:t> ISCA 2012.</a:t>
            </a:r>
          </a:p>
          <a:p>
            <a:r>
              <a:rPr lang="en-US" dirty="0">
                <a:latin typeface="Tahoma" charset="0"/>
              </a:rPr>
              <a:t>Lee et al., “</a:t>
            </a:r>
            <a:r>
              <a:rPr lang="en-US" altLang="ja-JP" dirty="0">
                <a:solidFill>
                  <a:srgbClr val="0000FF"/>
                </a:solidFill>
                <a:latin typeface="Tahoma" charset="0"/>
              </a:rPr>
              <a:t>Tiered-Latency DRAM: A Low Latency and Low Cost DRAM Architecture</a:t>
            </a:r>
            <a:r>
              <a:rPr lang="en-US" altLang="ja-JP" dirty="0">
                <a:latin typeface="Tahoma" charset="0"/>
              </a:rPr>
              <a:t>,</a:t>
            </a:r>
            <a:r>
              <a:rPr lang="en-US" dirty="0">
                <a:latin typeface="Tahoma" charset="0"/>
              </a:rPr>
              <a:t>”</a:t>
            </a:r>
            <a:r>
              <a:rPr lang="en-US" altLang="ja-JP" dirty="0">
                <a:latin typeface="Tahoma" charset="0"/>
              </a:rPr>
              <a:t> HPCA 2013.</a:t>
            </a:r>
            <a:endParaRPr lang="en-US" dirty="0">
              <a:latin typeface="Tahoma" charset="0"/>
            </a:endParaRPr>
          </a:p>
        </p:txBody>
      </p:sp>
      <p:sp>
        <p:nvSpPr>
          <p:cNvPr id="15360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8B3E27-5D4F-FA40-B496-EABCBE23577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5360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276600"/>
            <a:ext cx="9144000" cy="2949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0175564"/>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52401"/>
            <a:ext cx="8964488" cy="1066800"/>
          </a:xfrm>
        </p:spPr>
        <p:txBody>
          <a:bodyPr/>
          <a:lstStyle/>
          <a:p>
            <a:r>
              <a:rPr lang="en-US" sz="3200" dirty="0"/>
              <a:t>Memory Controller Design Is Becoming More Difficult</a:t>
            </a:r>
          </a:p>
        </p:txBody>
      </p:sp>
      <p:sp>
        <p:nvSpPr>
          <p:cNvPr id="3" name="Content Placeholder 2"/>
          <p:cNvSpPr>
            <a:spLocks noGrp="1"/>
          </p:cNvSpPr>
          <p:nvPr>
            <p:ph idx="1"/>
          </p:nvPr>
        </p:nvSpPr>
        <p:spPr>
          <a:xfrm>
            <a:off x="228600" y="4377767"/>
            <a:ext cx="8610600" cy="986115"/>
          </a:xfrm>
        </p:spPr>
        <p:txBody>
          <a:bodyPr/>
          <a:lstStyle/>
          <a:p>
            <a:r>
              <a:rPr lang="en-US" dirty="0"/>
              <a:t>Heterogeneous agents: CPUs, GPUs, and HWAs </a:t>
            </a:r>
          </a:p>
          <a:p>
            <a:r>
              <a:rPr lang="en-US" dirty="0"/>
              <a:t>Main memory interference between CPUs, GPUs, HWAs</a:t>
            </a:r>
          </a:p>
          <a:p>
            <a:r>
              <a:rPr lang="en-US" dirty="0"/>
              <a:t>Many timing constraints for various memory types</a:t>
            </a:r>
          </a:p>
          <a:p>
            <a:r>
              <a:rPr lang="en-US" dirty="0"/>
              <a:t>Many goals at the same time: performance, fairness, QoS, energy efficiency, …</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52AE0C9-F7C4-4547-82DB-A8816991FA84}"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104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Arial" charset="0"/>
            </a:endParaRPr>
          </a:p>
        </p:txBody>
      </p:sp>
      <p:sp>
        <p:nvSpPr>
          <p:cNvPr id="5" name="Rectangle 4"/>
          <p:cNvSpPr/>
          <p:nvPr/>
        </p:nvSpPr>
        <p:spPr>
          <a:xfrm>
            <a:off x="602125"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6" name="Rectangle 5"/>
          <p:cNvSpPr/>
          <p:nvPr/>
        </p:nvSpPr>
        <p:spPr>
          <a:xfrm>
            <a:off x="1766043"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7" name="Rectangle 6"/>
          <p:cNvSpPr/>
          <p:nvPr/>
        </p:nvSpPr>
        <p:spPr>
          <a:xfrm>
            <a:off x="2910538"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8" name="Rectangle 7"/>
          <p:cNvSpPr/>
          <p:nvPr/>
        </p:nvSpPr>
        <p:spPr>
          <a:xfrm>
            <a:off x="4049057"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9" name="Rectangle 8"/>
          <p:cNvSpPr/>
          <p:nvPr/>
        </p:nvSpPr>
        <p:spPr>
          <a:xfrm>
            <a:off x="602125" y="2241176"/>
            <a:ext cx="4473391" cy="373530"/>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Shared Cache</a:t>
            </a:r>
          </a:p>
        </p:txBody>
      </p:sp>
      <p:sp>
        <p:nvSpPr>
          <p:cNvPr id="10" name="Rectangle 9"/>
          <p:cNvSpPr/>
          <p:nvPr/>
        </p:nvSpPr>
        <p:spPr>
          <a:xfrm>
            <a:off x="5283201" y="1268761"/>
            <a:ext cx="1026459" cy="1345946"/>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GPU</a:t>
            </a:r>
          </a:p>
        </p:txBody>
      </p:sp>
      <p:sp>
        <p:nvSpPr>
          <p:cNvPr id="11" name="Rectangle 10"/>
          <p:cNvSpPr/>
          <p:nvPr/>
        </p:nvSpPr>
        <p:spPr>
          <a:xfrm>
            <a:off x="6413495" y="2017059"/>
            <a:ext cx="1026459" cy="59764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HWA</a:t>
            </a:r>
          </a:p>
        </p:txBody>
      </p:sp>
      <p:sp>
        <p:nvSpPr>
          <p:cNvPr id="12" name="Rectangle 11"/>
          <p:cNvSpPr/>
          <p:nvPr/>
        </p:nvSpPr>
        <p:spPr>
          <a:xfrm>
            <a:off x="7567700" y="2017059"/>
            <a:ext cx="1026459" cy="59764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HWA</a:t>
            </a:r>
          </a:p>
        </p:txBody>
      </p:sp>
      <p:sp>
        <p:nvSpPr>
          <p:cNvPr id="13" name="Rectangle 12"/>
          <p:cNvSpPr/>
          <p:nvPr/>
        </p:nvSpPr>
        <p:spPr>
          <a:xfrm>
            <a:off x="602125" y="3033059"/>
            <a:ext cx="7992034" cy="373529"/>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DRAM and Hybrid Memory Controllers</a:t>
            </a:r>
          </a:p>
        </p:txBody>
      </p:sp>
      <p:sp>
        <p:nvSpPr>
          <p:cNvPr id="14" name="Rectangle 13"/>
          <p:cNvSpPr/>
          <p:nvPr/>
        </p:nvSpPr>
        <p:spPr>
          <a:xfrm>
            <a:off x="2290474" y="3788485"/>
            <a:ext cx="4681076" cy="373529"/>
          </a:xfrm>
          <a:prstGeom prst="rect">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DRAM and Hybrid Memories</a:t>
            </a:r>
          </a:p>
        </p:txBody>
      </p:sp>
      <p:cxnSp>
        <p:nvCxnSpPr>
          <p:cNvPr id="16" name="Straight Arrow Connector 15"/>
          <p:cNvCxnSpPr>
            <a:stCxn id="5" idx="2"/>
          </p:cNvCxnSpPr>
          <p:nvPr/>
        </p:nvCxnSpPr>
        <p:spPr>
          <a:xfrm>
            <a:off x="1115355"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228031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340807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454599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2910538" y="2614706"/>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5785818"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6926725"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8095125"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4678378" y="3406588"/>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8" name="Rectangle 27"/>
          <p:cNvSpPr/>
          <p:nvPr/>
        </p:nvSpPr>
        <p:spPr>
          <a:xfrm>
            <a:off x="179512" y="2824344"/>
            <a:ext cx="8712968" cy="79208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0318707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Reality and Dream</a:t>
            </a:r>
          </a:p>
        </p:txBody>
      </p:sp>
      <p:sp>
        <p:nvSpPr>
          <p:cNvPr id="3" name="Content Placeholder 2"/>
          <p:cNvSpPr>
            <a:spLocks noGrp="1"/>
          </p:cNvSpPr>
          <p:nvPr>
            <p:ph idx="1"/>
          </p:nvPr>
        </p:nvSpPr>
        <p:spPr/>
        <p:txBody>
          <a:bodyPr/>
          <a:lstStyle/>
          <a:p>
            <a:r>
              <a:rPr lang="en-US" dirty="0"/>
              <a:t>Reality: It difficult to design a policy that maximizes performance, QoS, energy-efficiency, … </a:t>
            </a:r>
          </a:p>
          <a:p>
            <a:pPr lvl="1"/>
            <a:r>
              <a:rPr lang="en-US" dirty="0"/>
              <a:t>Too many things to think about</a:t>
            </a:r>
          </a:p>
          <a:p>
            <a:pPr lvl="1"/>
            <a:r>
              <a:rPr lang="en-US" dirty="0"/>
              <a:t>Continuously changing workload and system behavior</a:t>
            </a:r>
          </a:p>
          <a:p>
            <a:endParaRPr lang="en-US" dirty="0"/>
          </a:p>
          <a:p>
            <a:pPr marL="0" indent="0">
              <a:buNone/>
            </a:pPr>
            <a:endParaRPr lang="en-US" dirty="0"/>
          </a:p>
          <a:p>
            <a:pPr marL="0" indent="0">
              <a:buNone/>
            </a:pPr>
            <a:endParaRPr lang="en-US" dirty="0"/>
          </a:p>
          <a:p>
            <a:r>
              <a:rPr lang="en-US" dirty="0"/>
              <a:t>Dream: Wouldn’t it be nice if the DRAM controller automatically found a good scheduling policy on its own?</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105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Arial" charset="0"/>
            </a:endParaRPr>
          </a:p>
        </p:txBody>
      </p:sp>
    </p:spTree>
    <p:extLst>
      <p:ext uri="{BB962C8B-B14F-4D97-AF65-F5344CB8AC3E}">
        <p14:creationId xmlns:p14="http://schemas.microsoft.com/office/powerpoint/2010/main" val="13010416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4613" y="6454775"/>
            <a:ext cx="9034462" cy="34607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50" b="0" i="0" u="none" strike="noStrike" kern="1200" cap="none" spc="0" normalizeH="0" baseline="0" noProof="0" dirty="0" err="1">
                <a:ln>
                  <a:noFill/>
                </a:ln>
                <a:solidFill>
                  <a:srgbClr val="000000"/>
                </a:solidFill>
                <a:effectLst/>
                <a:uLnTx/>
                <a:uFillTx/>
                <a:latin typeface="Tahoma" charset="0"/>
                <a:ea typeface="ＭＳ Ｐゴシック" charset="0"/>
                <a:cs typeface="ＭＳ Ｐゴシック" charset="0"/>
              </a:rPr>
              <a:t>Ipek</a:t>
            </a:r>
            <a:r>
              <a:rPr kumimoji="0" lang="en-US"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a:t>
            </a:r>
            <a:r>
              <a:rPr kumimoji="0" lang="en-US" sz="165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rPr>
              <a:t>S</a:t>
            </a:r>
            <a:r>
              <a:rPr kumimoji="0" lang="en-US" altLang="ja-JP" sz="165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rPr>
              <a:t>elf Optimizing Memory Controllers: A Reinforcement Learning Approach</a:t>
            </a:r>
            <a:r>
              <a:rPr kumimoji="0" lang="en-US" altLang="ja-JP"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a:t>
            </a:r>
            <a:r>
              <a:rPr kumimoji="0" lang="en-US"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a:t>
            </a:r>
            <a:r>
              <a:rPr kumimoji="0" lang="en-US" altLang="ja-JP"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ISCA 2008.</a:t>
            </a:r>
            <a:endParaRPr kumimoji="0" lang="en-US"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endParaRPr>
          </a:p>
        </p:txBody>
      </p:sp>
      <p:sp>
        <p:nvSpPr>
          <p:cNvPr id="211969" name="Title 1"/>
          <p:cNvSpPr>
            <a:spLocks noGrp="1"/>
          </p:cNvSpPr>
          <p:nvPr>
            <p:ph type="title"/>
          </p:nvPr>
        </p:nvSpPr>
        <p:spPr/>
        <p:txBody>
          <a:bodyPr/>
          <a:lstStyle/>
          <a:p>
            <a:r>
              <a:rPr lang="en-US">
                <a:latin typeface="Garamond" charset="0"/>
              </a:rPr>
              <a:t>Self-Optimizing DRAM Controllers</a:t>
            </a:r>
          </a:p>
        </p:txBody>
      </p:sp>
      <p:sp>
        <p:nvSpPr>
          <p:cNvPr id="3" name="Content Placeholder 2"/>
          <p:cNvSpPr>
            <a:spLocks noGrp="1"/>
          </p:cNvSpPr>
          <p:nvPr>
            <p:ph idx="1"/>
          </p:nvPr>
        </p:nvSpPr>
        <p:spPr>
          <a:xfrm>
            <a:off x="228599" y="996950"/>
            <a:ext cx="8880475" cy="5194300"/>
          </a:xfrm>
        </p:spPr>
        <p:txBody>
          <a:bodyPr/>
          <a:lstStyle/>
          <a:p>
            <a:r>
              <a:rPr lang="en-US" sz="2200" dirty="0">
                <a:latin typeface="Tahoma" charset="0"/>
              </a:rPr>
              <a:t>Problem: DRAM controllers are difficult to design</a:t>
            </a:r>
            <a:endParaRPr lang="en-US" sz="2200" dirty="0">
              <a:latin typeface="Tahoma" charset="0"/>
              <a:sym typeface="Wingdings" charset="0"/>
            </a:endParaRPr>
          </a:p>
          <a:p>
            <a:pPr lvl="1"/>
            <a:r>
              <a:rPr lang="en-US" sz="2000" dirty="0">
                <a:latin typeface="Tahoma" charset="0"/>
              </a:rPr>
              <a:t>It is difficult for human designers to design a policy that can adapt itself very well to different workloads and different system conditions</a:t>
            </a:r>
          </a:p>
          <a:p>
            <a:endParaRPr lang="en-US" sz="2200" dirty="0">
              <a:latin typeface="Tahoma" charset="0"/>
            </a:endParaRPr>
          </a:p>
          <a:p>
            <a:r>
              <a:rPr lang="en-US" sz="2200" dirty="0">
                <a:latin typeface="Tahoma" charset="0"/>
              </a:rPr>
              <a:t>Idea: </a:t>
            </a:r>
            <a:r>
              <a:rPr lang="en-US" sz="2200" dirty="0">
                <a:solidFill>
                  <a:srgbClr val="0000FF"/>
                </a:solidFill>
                <a:latin typeface="Tahoma" charset="0"/>
              </a:rPr>
              <a:t>A memory controller that adapts its scheduling policy to workload behavior and system conditions using machine learning</a:t>
            </a:r>
            <a:r>
              <a:rPr lang="en-US" sz="2200" dirty="0">
                <a:latin typeface="Tahoma" charset="0"/>
              </a:rPr>
              <a:t>.</a:t>
            </a:r>
          </a:p>
          <a:p>
            <a:endParaRPr lang="en-US" sz="2200" dirty="0">
              <a:latin typeface="Tahoma" charset="0"/>
            </a:endParaRPr>
          </a:p>
          <a:p>
            <a:r>
              <a:rPr lang="en-US" sz="2200" dirty="0">
                <a:latin typeface="Tahoma" charset="0"/>
              </a:rPr>
              <a:t>Observation: </a:t>
            </a:r>
            <a:r>
              <a:rPr lang="en-US" sz="2200" dirty="0">
                <a:solidFill>
                  <a:srgbClr val="0000FF"/>
                </a:solidFill>
                <a:latin typeface="Tahoma" charset="0"/>
              </a:rPr>
              <a:t>Reinforcement learning maps nicely to memory control.</a:t>
            </a:r>
          </a:p>
          <a:p>
            <a:endParaRPr lang="en-US" sz="2200" dirty="0">
              <a:latin typeface="Tahoma" charset="0"/>
            </a:endParaRPr>
          </a:p>
          <a:p>
            <a:r>
              <a:rPr lang="en-US" sz="2200" dirty="0">
                <a:latin typeface="Tahoma" charset="0"/>
              </a:rPr>
              <a:t>Design: </a:t>
            </a:r>
            <a:r>
              <a:rPr lang="en-US" sz="2200" dirty="0">
                <a:solidFill>
                  <a:srgbClr val="FF0000"/>
                </a:solidFill>
                <a:latin typeface="Tahoma" charset="0"/>
              </a:rPr>
              <a:t>Memory controller is a reinforcement learning agent</a:t>
            </a:r>
          </a:p>
          <a:p>
            <a:pPr lvl="1"/>
            <a:r>
              <a:rPr lang="en-US" sz="2000" dirty="0">
                <a:latin typeface="Tahoma" charset="0"/>
              </a:rPr>
              <a:t>It dynamically and continuously learns and employs the best scheduling policy to maximize long-term performance.</a:t>
            </a:r>
          </a:p>
        </p:txBody>
      </p:sp>
    </p:spTree>
    <p:extLst>
      <p:ext uri="{BB962C8B-B14F-4D97-AF65-F5344CB8AC3E}">
        <p14:creationId xmlns:p14="http://schemas.microsoft.com/office/powerpoint/2010/main" val="39593155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Title 1"/>
          <p:cNvSpPr>
            <a:spLocks noGrp="1"/>
          </p:cNvSpPr>
          <p:nvPr>
            <p:ph type="title"/>
          </p:nvPr>
        </p:nvSpPr>
        <p:spPr/>
        <p:txBody>
          <a:bodyPr/>
          <a:lstStyle/>
          <a:p>
            <a:r>
              <a:rPr lang="en-US">
                <a:latin typeface="Garamond" charset="0"/>
              </a:rPr>
              <a:t>Self-Optimizing DRAM Controllers</a:t>
            </a:r>
          </a:p>
        </p:txBody>
      </p:sp>
      <p:sp>
        <p:nvSpPr>
          <p:cNvPr id="212994" name="Content Placeholder 2"/>
          <p:cNvSpPr>
            <a:spLocks noGrp="1"/>
          </p:cNvSpPr>
          <p:nvPr>
            <p:ph idx="1"/>
          </p:nvPr>
        </p:nvSpPr>
        <p:spPr>
          <a:xfrm>
            <a:off x="228600" y="996950"/>
            <a:ext cx="8610600" cy="5194300"/>
          </a:xfrm>
        </p:spPr>
        <p:txBody>
          <a:bodyPr/>
          <a:lstStyle/>
          <a:p>
            <a:r>
              <a:rPr lang="en-US">
                <a:latin typeface="Tahoma" charset="0"/>
              </a:rPr>
              <a:t>Engin Ipek, </a:t>
            </a:r>
            <a:r>
              <a:rPr lang="en-US" u="sng">
                <a:latin typeface="Tahoma" charset="0"/>
              </a:rPr>
              <a:t>Onur Mutlu</a:t>
            </a:r>
            <a:r>
              <a:rPr lang="en-US">
                <a:latin typeface="Tahoma" charset="0"/>
              </a:rPr>
              <a:t>, José F. Martínez, and Rich Caruana, </a:t>
            </a:r>
            <a:br>
              <a:rPr lang="en-US">
                <a:latin typeface="Tahoma" charset="0"/>
              </a:rPr>
            </a:br>
            <a:r>
              <a:rPr lang="en-US" b="1">
                <a:latin typeface="Tahoma" charset="0"/>
                <a:hlinkClick r:id="rId2"/>
              </a:rPr>
              <a:t>"Self Optimizing Memory Controllers: A Reinforcement Learning Approach"</a:t>
            </a:r>
            <a:br>
              <a:rPr lang="en-US">
                <a:latin typeface="Tahoma" charset="0"/>
              </a:rPr>
            </a:br>
            <a:r>
              <a:rPr lang="en-US" i="1">
                <a:latin typeface="Tahoma" charset="0"/>
              </a:rPr>
              <a:t>Proceedings of the </a:t>
            </a:r>
            <a:r>
              <a:rPr lang="en-US" i="1">
                <a:latin typeface="Tahoma" charset="0"/>
                <a:hlinkClick r:id="rId3"/>
              </a:rPr>
              <a:t>35th International Symposium on Computer Architecture</a:t>
            </a:r>
            <a:r>
              <a:rPr lang="en-US" i="1">
                <a:latin typeface="Tahoma" charset="0"/>
              </a:rPr>
              <a:t> (</a:t>
            </a:r>
            <a:r>
              <a:rPr lang="en-US" b="1" i="1">
                <a:latin typeface="Tahoma" charset="0"/>
              </a:rPr>
              <a:t>ISCA</a:t>
            </a:r>
            <a:r>
              <a:rPr lang="en-US" i="1">
                <a:latin typeface="Tahoma" charset="0"/>
              </a:rPr>
              <a:t>)</a:t>
            </a:r>
            <a:r>
              <a:rPr lang="en-US">
                <a:latin typeface="Tahoma" charset="0"/>
              </a:rPr>
              <a:t>, pages 39-50, Beijing, China, June 2008.</a:t>
            </a:r>
          </a:p>
          <a:p>
            <a:endParaRPr lang="en-US">
              <a:latin typeface="Tahoma" charset="0"/>
            </a:endParaRPr>
          </a:p>
          <a:p>
            <a:endParaRPr lang="en-US">
              <a:latin typeface="Tahoma" charset="0"/>
            </a:endParaRPr>
          </a:p>
        </p:txBody>
      </p:sp>
      <p:sp>
        <p:nvSpPr>
          <p:cNvPr id="21299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F6232D-3F99-8044-A0D3-4A89214C5629}"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12996"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052513"/>
            <a:ext cx="8724900" cy="574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 Box 24"/>
          <p:cNvSpPr txBox="1">
            <a:spLocks/>
          </p:cNvSpPr>
          <p:nvPr/>
        </p:nvSpPr>
        <p:spPr bwMode="auto">
          <a:xfrm>
            <a:off x="250825" y="3284538"/>
            <a:ext cx="8582025" cy="369887"/>
          </a:xfrm>
          <a:prstGeom prst="rect">
            <a:avLst/>
          </a:prstGeom>
          <a:noFill/>
          <a:ln>
            <a:noFill/>
          </a:ln>
          <a:effectLst/>
          <a:extLst>
            <a:ext uri="{909E8E84-426E-40dd-AFC4-6F175D3DCCD1}">
              <a14:hiddenFill xmlns="" xmlns:a14="http://schemas.microsoft.com/office/drawing/2010/main">
                <a:solidFill>
                  <a:srgbClr val="697986"/>
                </a:solidFill>
              </a14:hiddenFill>
            </a:ext>
            <a:ext uri="{91240B29-F687-4f45-9708-019B960494DF}">
              <a14:hiddenLine xmlns="" xmlns:a14="http://schemas.microsoft.com/office/drawing/2010/main" w="12700">
                <a:solidFill>
                  <a:srgbClr val="697986"/>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rPr>
              <a:t>Goal: Learn to choose actions to maximize r</a:t>
            </a:r>
            <a:r>
              <a:rPr kumimoji="0" lang="en-US" sz="1800" b="0" i="0" u="none" strike="noStrike" kern="1200" cap="none" spc="0" normalizeH="0" baseline="-25000" noProof="0" dirty="0">
                <a:ln>
                  <a:noFill/>
                </a:ln>
                <a:solidFill>
                  <a:srgbClr val="FF0000"/>
                </a:solidFill>
                <a:effectLst/>
                <a:uLnTx/>
                <a:uFillTx/>
                <a:latin typeface="Tahoma"/>
                <a:ea typeface="ＭＳ Ｐゴシック" charset="0"/>
                <a:cs typeface="ＭＳ Ｐゴシック" charset="0"/>
              </a:rPr>
              <a:t>0</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rPr>
              <a:t> + </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r</a:t>
            </a:r>
            <a:r>
              <a:rPr kumimoji="0" lang="en-US" sz="1800" b="0" i="0" u="none" strike="noStrike" kern="1200" cap="none" spc="0" normalizeH="0" baseline="-25000" noProof="0" dirty="0">
                <a:ln>
                  <a:noFill/>
                </a:ln>
                <a:solidFill>
                  <a:srgbClr val="FF0000"/>
                </a:solidFill>
                <a:effectLst/>
                <a:uLnTx/>
                <a:uFillTx/>
                <a:latin typeface="Tahoma"/>
                <a:ea typeface="ＭＳ Ｐゴシック" charset="0"/>
                <a:cs typeface="ＭＳ Ｐゴシック" charset="0"/>
              </a:rPr>
              <a:t>1</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 + </a:t>
            </a:r>
            <a:r>
              <a:rPr kumimoji="0" lang="en-US" sz="1800" b="0" i="0" u="none" strike="noStrike" kern="1200" cap="none" spc="0" normalizeH="0" baseline="30000" noProof="0" dirty="0">
                <a:ln>
                  <a:noFill/>
                </a:ln>
                <a:solidFill>
                  <a:srgbClr val="FF0000"/>
                </a:solidFill>
                <a:effectLst/>
                <a:uLnTx/>
                <a:uFillTx/>
                <a:latin typeface="Tahoma"/>
                <a:ea typeface="ＭＳ Ｐゴシック" charset="0"/>
                <a:cs typeface="ＭＳ Ｐゴシック" charset="0"/>
              </a:rPr>
              <a:t>2</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r</a:t>
            </a:r>
            <a:r>
              <a:rPr kumimoji="0" lang="en-US" sz="1800" b="0" i="0" u="none" strike="noStrike" kern="1200" cap="none" spc="0" normalizeH="0" baseline="-25000" noProof="0" dirty="0">
                <a:ln>
                  <a:noFill/>
                </a:ln>
                <a:solidFill>
                  <a:srgbClr val="FF0000"/>
                </a:solidFill>
                <a:effectLst/>
                <a:uLnTx/>
                <a:uFillTx/>
                <a:latin typeface="Tahoma"/>
                <a:ea typeface="ＭＳ Ｐゴシック" charset="0"/>
                <a:cs typeface="ＭＳ Ｐゴシック" charset="0"/>
              </a:rPr>
              <a:t>2</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 + … ( 0   &lt; 1) </a:t>
            </a:r>
          </a:p>
        </p:txBody>
      </p:sp>
      <p:sp>
        <p:nvSpPr>
          <p:cNvPr id="2" name="Rectangle 1"/>
          <p:cNvSpPr/>
          <p:nvPr/>
        </p:nvSpPr>
        <p:spPr bwMode="auto">
          <a:xfrm>
            <a:off x="228600" y="3657600"/>
            <a:ext cx="8534400" cy="2209800"/>
          </a:xfrm>
          <a:prstGeom prst="rect">
            <a:avLst/>
          </a:prstGeom>
          <a:solidFill>
            <a:schemeClr val="bg1"/>
          </a:solidFill>
          <a:ln w="9525" cap="flat" cmpd="sng" algn="ctr">
            <a:solidFill>
              <a:schemeClr val="tx1">
                <a:alpha val="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ＭＳ Ｐゴシック" charset="0"/>
              <a:cs typeface="ＭＳ Ｐゴシック" charset="0"/>
            </a:endParaRPr>
          </a:p>
        </p:txBody>
      </p:sp>
      <p:sp>
        <p:nvSpPr>
          <p:cNvPr id="9" name="Rectangle 8"/>
          <p:cNvSpPr/>
          <p:nvPr/>
        </p:nvSpPr>
        <p:spPr bwMode="auto">
          <a:xfrm>
            <a:off x="1828800" y="6302339"/>
            <a:ext cx="4953000" cy="327061"/>
          </a:xfrm>
          <a:prstGeom prst="rect">
            <a:avLst/>
          </a:prstGeom>
          <a:solidFill>
            <a:schemeClr val="bg1"/>
          </a:solidFill>
          <a:ln w="9525" cap="flat" cmpd="sng" algn="ctr">
            <a:solidFill>
              <a:schemeClr val="tx1">
                <a:alpha val="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ＭＳ Ｐゴシック" charset="0"/>
              <a:cs typeface="ＭＳ Ｐゴシック" charset="0"/>
            </a:endParaRPr>
          </a:p>
        </p:txBody>
      </p:sp>
    </p:spTree>
    <p:extLst>
      <p:ext uri="{BB962C8B-B14F-4D97-AF65-F5344CB8AC3E}">
        <p14:creationId xmlns:p14="http://schemas.microsoft.com/office/powerpoint/2010/main" val="22158797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9"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itle 1"/>
          <p:cNvSpPr>
            <a:spLocks noGrp="1"/>
          </p:cNvSpPr>
          <p:nvPr>
            <p:ph type="title"/>
          </p:nvPr>
        </p:nvSpPr>
        <p:spPr/>
        <p:txBody>
          <a:bodyPr/>
          <a:lstStyle/>
          <a:p>
            <a:r>
              <a:rPr lang="en-US">
                <a:latin typeface="Garamond" charset="0"/>
              </a:rPr>
              <a:t>Self-Optimizing DRAM Controllers</a:t>
            </a:r>
          </a:p>
        </p:txBody>
      </p:sp>
      <p:sp>
        <p:nvSpPr>
          <p:cNvPr id="3" name="Content Placeholder 2"/>
          <p:cNvSpPr>
            <a:spLocks noGrp="1"/>
          </p:cNvSpPr>
          <p:nvPr>
            <p:ph idx="1"/>
          </p:nvPr>
        </p:nvSpPr>
        <p:spPr>
          <a:xfrm>
            <a:off x="228600" y="996950"/>
            <a:ext cx="8807450" cy="5194300"/>
          </a:xfrm>
        </p:spPr>
        <p:txBody>
          <a:bodyPr/>
          <a:lstStyle/>
          <a:p>
            <a:r>
              <a:rPr lang="en-US" dirty="0">
                <a:latin typeface="Tahoma" charset="0"/>
              </a:rPr>
              <a:t>Dynamically adapt the memory scheduling policy via interaction with the system at runtime </a:t>
            </a:r>
          </a:p>
          <a:p>
            <a:pPr lvl="1"/>
            <a:r>
              <a:rPr lang="en-US" sz="2000" dirty="0">
                <a:latin typeface="Tahoma" charset="0"/>
                <a:ea typeface="ＭＳ Ｐゴシック" charset="0"/>
              </a:rPr>
              <a:t>Associate system states and actions (commands) with long term reward values: </a:t>
            </a:r>
            <a:r>
              <a:rPr lang="en-US" sz="2000" dirty="0">
                <a:solidFill>
                  <a:srgbClr val="0000FF"/>
                </a:solidFill>
                <a:latin typeface="Tahoma" charset="0"/>
                <a:ea typeface="ＭＳ Ｐゴシック" charset="0"/>
              </a:rPr>
              <a:t>each action at a given state leads to a learned reward</a:t>
            </a:r>
          </a:p>
          <a:p>
            <a:pPr lvl="1"/>
            <a:r>
              <a:rPr lang="en-US" sz="2000" dirty="0">
                <a:solidFill>
                  <a:srgbClr val="0000FF"/>
                </a:solidFill>
                <a:latin typeface="Tahoma" charset="0"/>
                <a:ea typeface="ＭＳ Ｐゴシック" charset="0"/>
              </a:rPr>
              <a:t>Schedule command with highest estimated long-term reward value </a:t>
            </a:r>
            <a:r>
              <a:rPr lang="en-US" sz="2000" dirty="0">
                <a:latin typeface="Tahoma" charset="0"/>
                <a:ea typeface="ＭＳ Ｐゴシック" charset="0"/>
              </a:rPr>
              <a:t>in each state</a:t>
            </a:r>
          </a:p>
          <a:p>
            <a:pPr lvl="1"/>
            <a:r>
              <a:rPr lang="en-US" sz="2000" dirty="0">
                <a:solidFill>
                  <a:srgbClr val="0000FF"/>
                </a:solidFill>
                <a:latin typeface="Tahoma" charset="0"/>
                <a:ea typeface="ＭＳ Ｐゴシック" charset="0"/>
              </a:rPr>
              <a:t>Continuously update reward values for </a:t>
            </a:r>
            <a:r>
              <a:rPr lang="en-US" sz="2000" dirty="0">
                <a:latin typeface="Tahoma" charset="0"/>
                <a:ea typeface="ＭＳ Ｐゴシック" charset="0"/>
              </a:rPr>
              <a:t>&lt;state, action&gt; pairs based on feedback from system</a:t>
            </a:r>
          </a:p>
          <a:p>
            <a:endParaRPr lang="en-US" dirty="0">
              <a:latin typeface="Tahoma" charset="0"/>
            </a:endParaRPr>
          </a:p>
        </p:txBody>
      </p:sp>
      <p:sp>
        <p:nvSpPr>
          <p:cNvPr id="214019"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CD6446-5582-7A40-8F43-AE1278A8CDA6}"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5" name="Picture 2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1550" y="3860800"/>
            <a:ext cx="7334250" cy="2620963"/>
          </a:xfrm>
          <a:prstGeom prst="rect">
            <a:avLst/>
          </a:prstGeom>
          <a:noFill/>
          <a:ln>
            <a:noFill/>
          </a:ln>
          <a:effectLst/>
          <a:extLst>
            <a:ext uri="{909E8E84-426E-40dd-AFC4-6F175D3DCCD1}">
              <a14:hiddenFill xmlns="" xmlns:a14="http://schemas.microsoft.com/office/drawing/2010/main">
                <a:solidFill>
                  <a:srgbClr val="697986"/>
                </a:solidFill>
              </a14:hiddenFill>
            </a:ext>
            <a:ext uri="{91240B29-F687-4f45-9708-019B960494DF}">
              <a14:hiddenLine xmlns="" xmlns:a14="http://schemas.microsoft.com/office/drawing/2010/main" w="12700">
                <a:solidFill>
                  <a:srgbClr val="697986"/>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230899445"/>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1"/>
          <p:cNvSpPr>
            <a:spLocks noGrp="1"/>
          </p:cNvSpPr>
          <p:nvPr>
            <p:ph type="title"/>
          </p:nvPr>
        </p:nvSpPr>
        <p:spPr/>
        <p:txBody>
          <a:bodyPr/>
          <a:lstStyle/>
          <a:p>
            <a:r>
              <a:rPr lang="en-US">
                <a:latin typeface="Garamond" charset="0"/>
              </a:rPr>
              <a:t>Self-Optimizing DRAM Controllers</a:t>
            </a:r>
          </a:p>
        </p:txBody>
      </p:sp>
      <p:sp>
        <p:nvSpPr>
          <p:cNvPr id="215042" name="Content Placeholder 2"/>
          <p:cNvSpPr>
            <a:spLocks noGrp="1"/>
          </p:cNvSpPr>
          <p:nvPr>
            <p:ph idx="1"/>
          </p:nvPr>
        </p:nvSpPr>
        <p:spPr>
          <a:xfrm>
            <a:off x="228600" y="996950"/>
            <a:ext cx="8610600" cy="5194300"/>
          </a:xfrm>
        </p:spPr>
        <p:txBody>
          <a:bodyPr/>
          <a:lstStyle/>
          <a:p>
            <a:r>
              <a:rPr lang="en-US" sz="1800" dirty="0" err="1">
                <a:latin typeface="Tahoma" charset="0"/>
              </a:rPr>
              <a:t>Engin</a:t>
            </a:r>
            <a:r>
              <a:rPr lang="en-US" sz="1800" dirty="0">
                <a:latin typeface="Tahoma" charset="0"/>
              </a:rPr>
              <a:t> </a:t>
            </a:r>
            <a:r>
              <a:rPr lang="en-US" sz="1800" dirty="0" err="1">
                <a:latin typeface="Tahoma" charset="0"/>
              </a:rPr>
              <a:t>Ipek</a:t>
            </a:r>
            <a:r>
              <a:rPr lang="en-US" sz="1800" dirty="0">
                <a:latin typeface="Tahoma" charset="0"/>
              </a:rPr>
              <a:t>, Onur Mutlu, José F. </a:t>
            </a:r>
            <a:r>
              <a:rPr lang="en-US" sz="1800" dirty="0" err="1">
                <a:latin typeface="Tahoma" charset="0"/>
              </a:rPr>
              <a:t>Martínez</a:t>
            </a:r>
            <a:r>
              <a:rPr lang="en-US" sz="1800" dirty="0">
                <a:latin typeface="Tahoma" charset="0"/>
              </a:rPr>
              <a:t>, and Rich </a:t>
            </a:r>
            <a:r>
              <a:rPr lang="en-US" sz="1800" dirty="0" err="1">
                <a:latin typeface="Tahoma" charset="0"/>
              </a:rPr>
              <a:t>Caruana</a:t>
            </a:r>
            <a:r>
              <a:rPr lang="en-US" sz="1800" dirty="0">
                <a:latin typeface="Tahoma" charset="0"/>
              </a:rPr>
              <a:t>, </a:t>
            </a:r>
            <a:br>
              <a:rPr lang="en-US" sz="1800" dirty="0">
                <a:latin typeface="Tahoma" charset="0"/>
              </a:rPr>
            </a:br>
            <a:r>
              <a:rPr lang="en-US" sz="1800" b="1" dirty="0">
                <a:latin typeface="Tahoma" charset="0"/>
                <a:hlinkClick r:id="rId2"/>
              </a:rPr>
              <a:t>"Self Optimizing Memory Controllers: A Reinforcement Learning Approach"</a:t>
            </a:r>
            <a:br>
              <a:rPr lang="en-US" sz="1800" dirty="0">
                <a:latin typeface="Tahoma" charset="0"/>
              </a:rPr>
            </a:br>
            <a:r>
              <a:rPr lang="en-US" sz="1800" i="1" dirty="0">
                <a:latin typeface="Tahoma" charset="0"/>
              </a:rPr>
              <a:t>Proceedings of the </a:t>
            </a:r>
            <a:r>
              <a:rPr lang="en-US" sz="1800" i="1" dirty="0">
                <a:latin typeface="Tahoma" charset="0"/>
                <a:hlinkClick r:id="rId3"/>
              </a:rPr>
              <a:t>35th International Symposium on Computer Architecture</a:t>
            </a:r>
            <a:r>
              <a:rPr lang="en-US" sz="1800" i="1" dirty="0">
                <a:latin typeface="Tahoma" charset="0"/>
              </a:rPr>
              <a:t> (</a:t>
            </a:r>
            <a:r>
              <a:rPr lang="en-US" sz="1800" b="1" i="1" dirty="0">
                <a:latin typeface="Tahoma" charset="0"/>
              </a:rPr>
              <a:t>ISCA</a:t>
            </a:r>
            <a:r>
              <a:rPr lang="en-US" sz="1800" i="1" dirty="0">
                <a:latin typeface="Tahoma" charset="0"/>
              </a:rPr>
              <a:t>)</a:t>
            </a:r>
            <a:r>
              <a:rPr lang="en-US" sz="1800" dirty="0">
                <a:latin typeface="Tahoma" charset="0"/>
              </a:rPr>
              <a:t>, pages 39-50, Beijing, China, June 2008.</a:t>
            </a:r>
          </a:p>
          <a:p>
            <a:endParaRPr lang="en-US" sz="1800" dirty="0">
              <a:latin typeface="Tahoma" charset="0"/>
            </a:endParaRPr>
          </a:p>
          <a:p>
            <a:endParaRPr lang="en-US" dirty="0">
              <a:latin typeface="Tahoma" charset="0"/>
            </a:endParaRPr>
          </a:p>
        </p:txBody>
      </p:sp>
      <p:sp>
        <p:nvSpPr>
          <p:cNvPr id="21504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B46712-CDE9-5243-80CB-07DD7A074F2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15044"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5288" y="2508250"/>
            <a:ext cx="8255000" cy="408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462763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295C2-3E3A-BE4F-87A7-5F3FBBA546A4}"/>
              </a:ext>
            </a:extLst>
          </p:cNvPr>
          <p:cNvSpPr>
            <a:spLocks noGrp="1"/>
          </p:cNvSpPr>
          <p:nvPr>
            <p:ph type="title"/>
          </p:nvPr>
        </p:nvSpPr>
        <p:spPr/>
        <p:txBody>
          <a:bodyPr/>
          <a:lstStyle/>
          <a:p>
            <a:r>
              <a:rPr lang="en-US" dirty="0"/>
              <a:t>Data Overwhelms Modern Machines …</a:t>
            </a:r>
          </a:p>
        </p:txBody>
      </p:sp>
      <p:sp>
        <p:nvSpPr>
          <p:cNvPr id="3" name="Content Placeholder 2">
            <a:extLst>
              <a:ext uri="{FF2B5EF4-FFF2-40B4-BE49-F238E27FC236}">
                <a16:creationId xmlns:a16="http://schemas.microsoft.com/office/drawing/2014/main" id="{93B937BE-0F8C-6D46-8EBB-F986B2A5F5CD}"/>
              </a:ext>
            </a:extLst>
          </p:cNvPr>
          <p:cNvSpPr>
            <a:spLocks noGrp="1"/>
          </p:cNvSpPr>
          <p:nvPr>
            <p:ph idx="1"/>
          </p:nvPr>
        </p:nvSpPr>
        <p:spPr>
          <a:xfrm>
            <a:off x="228600" y="1371600"/>
            <a:ext cx="8915400" cy="4876800"/>
          </a:xfrm>
        </p:spPr>
        <p:txBody>
          <a:bodyPr/>
          <a:lstStyle/>
          <a:p>
            <a:r>
              <a:rPr lang="en-US" dirty="0"/>
              <a:t>Storage/memory capability</a:t>
            </a:r>
          </a:p>
          <a:p>
            <a:endParaRPr lang="en-US" dirty="0"/>
          </a:p>
          <a:p>
            <a:endParaRPr lang="en-US" dirty="0"/>
          </a:p>
          <a:p>
            <a:r>
              <a:rPr lang="en-US" dirty="0"/>
              <a:t>Communication capability</a:t>
            </a:r>
          </a:p>
          <a:p>
            <a:endParaRPr lang="en-US" dirty="0"/>
          </a:p>
          <a:p>
            <a:endParaRPr lang="en-US" dirty="0"/>
          </a:p>
          <a:p>
            <a:r>
              <a:rPr lang="en-US" dirty="0"/>
              <a:t>Computation capability</a:t>
            </a:r>
          </a:p>
          <a:p>
            <a:endParaRPr lang="en-US" dirty="0"/>
          </a:p>
          <a:p>
            <a:endParaRPr lang="en-US" dirty="0"/>
          </a:p>
          <a:p>
            <a:r>
              <a:rPr lang="en-US" dirty="0">
                <a:solidFill>
                  <a:srgbClr val="0000FF"/>
                </a:solidFill>
              </a:rPr>
              <a:t>Greatly impacts robustness, energy, performance, cost</a:t>
            </a:r>
          </a:p>
          <a:p>
            <a:pPr lvl="1"/>
            <a:endParaRPr lang="en-US" dirty="0"/>
          </a:p>
        </p:txBody>
      </p:sp>
      <p:sp>
        <p:nvSpPr>
          <p:cNvPr id="4" name="Slide Number Placeholder 3">
            <a:extLst>
              <a:ext uri="{FF2B5EF4-FFF2-40B4-BE49-F238E27FC236}">
                <a16:creationId xmlns:a16="http://schemas.microsoft.com/office/drawing/2014/main" id="{12A78508-7955-3943-9F95-75E9A621D19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6133860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itle 1"/>
          <p:cNvSpPr>
            <a:spLocks noGrp="1"/>
          </p:cNvSpPr>
          <p:nvPr>
            <p:ph type="title"/>
          </p:nvPr>
        </p:nvSpPr>
        <p:spPr/>
        <p:txBody>
          <a:bodyPr/>
          <a:lstStyle/>
          <a:p>
            <a:r>
              <a:rPr lang="en-US">
                <a:latin typeface="Garamond" charset="0"/>
              </a:rPr>
              <a:t>States, Actions, Rewards</a:t>
            </a:r>
          </a:p>
        </p:txBody>
      </p:sp>
      <p:sp>
        <p:nvSpPr>
          <p:cNvPr id="216066"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DCBF04-3A79-AF48-9739-B143C129DD9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10" name="Rectangle 23"/>
          <p:cNvSpPr>
            <a:spLocks noChangeArrowheads="1"/>
          </p:cNvSpPr>
          <p:nvPr/>
        </p:nvSpPr>
        <p:spPr bwMode="auto">
          <a:xfrm>
            <a:off x="-107950" y="990600"/>
            <a:ext cx="2787650" cy="4876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FFFFFF"/>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596900" marR="0" lvl="0" indent="-342900" algn="l" defTabSz="914400" rtl="0" eaLnBrk="1" fontAlgn="auto" latinLnBrk="0" hangingPunct="1">
              <a:lnSpc>
                <a:spcPct val="100000"/>
              </a:lnSpc>
              <a:spcBef>
                <a:spcPts val="1200"/>
              </a:spcBef>
              <a:spcAft>
                <a:spcPts val="0"/>
              </a:spcAft>
              <a:buClr>
                <a:srgbClr val="C50011"/>
              </a:buClr>
              <a:buSzPct val="125000"/>
              <a:buFont typeface="Zapf Dingbats"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432FF"/>
                </a:solidFill>
                <a:effectLst/>
                <a:uLnTx/>
                <a:uFillTx/>
                <a:latin typeface="Tahoma"/>
                <a:ea typeface="ＭＳ Ｐゴシック" charset="0"/>
                <a:cs typeface="ＭＳ Ｐゴシック" charset="0"/>
              </a:rPr>
              <a:t>Reward function</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+1 for scheduling Read and Write commands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0 at all other times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Goal is to maximize long-term       data bus utilization</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p:txBody>
      </p:sp>
      <p:sp>
        <p:nvSpPr>
          <p:cNvPr id="11" name="Rectangle 20"/>
          <p:cNvSpPr>
            <a:spLocks noChangeArrowheads="1"/>
          </p:cNvSpPr>
          <p:nvPr/>
        </p:nvSpPr>
        <p:spPr bwMode="auto">
          <a:xfrm>
            <a:off x="2771775" y="1125538"/>
            <a:ext cx="2952750" cy="4876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FFFFFF"/>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596900" marR="0" lvl="0" indent="-342900" algn="l" defTabSz="914400" rtl="0" eaLnBrk="1" fontAlgn="auto" latinLnBrk="0" hangingPunct="1">
              <a:lnSpc>
                <a:spcPct val="100000"/>
              </a:lnSpc>
              <a:spcBef>
                <a:spcPts val="1200"/>
              </a:spcBef>
              <a:spcAft>
                <a:spcPts val="0"/>
              </a:spcAft>
              <a:buClr>
                <a:srgbClr val="C50011"/>
              </a:buClr>
              <a:buSzPct val="125000"/>
              <a:buFont typeface="Zapf Dingbats"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432FF"/>
                </a:solidFill>
                <a:effectLst/>
                <a:uLnTx/>
                <a:uFillTx/>
                <a:latin typeface="Tahoma"/>
                <a:ea typeface="ＭＳ Ｐゴシック" charset="0"/>
                <a:cs typeface="ＭＳ Ｐゴシック" charset="0"/>
              </a:rPr>
              <a:t>State attributes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Number of reads, writes, and load misses in transaction queue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Number of pending writes and ROB heads waiting for referenced row</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Request</a:t>
            </a:r>
            <a:r>
              <a:rPr kumimoji="0" lang="en-US" sz="18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a:t>
            </a: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s relative ROB order</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p:txBody>
      </p:sp>
      <p:sp>
        <p:nvSpPr>
          <p:cNvPr id="12" name="Rectangle 24"/>
          <p:cNvSpPr>
            <a:spLocks noChangeArrowheads="1"/>
          </p:cNvSpPr>
          <p:nvPr/>
        </p:nvSpPr>
        <p:spPr bwMode="auto">
          <a:xfrm>
            <a:off x="5724525" y="1233488"/>
            <a:ext cx="4189413" cy="4876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FFFFFF"/>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596900" marR="0" lvl="0" indent="-342900" algn="l" defTabSz="914400" rtl="0" eaLnBrk="1" fontAlgn="auto" latinLnBrk="0" hangingPunct="1">
              <a:lnSpc>
                <a:spcPct val="100000"/>
              </a:lnSpc>
              <a:spcBef>
                <a:spcPts val="1200"/>
              </a:spcBef>
              <a:spcAft>
                <a:spcPts val="0"/>
              </a:spcAft>
              <a:buClr>
                <a:srgbClr val="C50011"/>
              </a:buClr>
              <a:buSzPct val="125000"/>
              <a:buFont typeface="Zapf Dingbats"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432FF"/>
                </a:solidFill>
                <a:effectLst/>
                <a:uLnTx/>
                <a:uFillTx/>
                <a:latin typeface="Tahoma"/>
                <a:ea typeface="ＭＳ Ｐゴシック" charset="0"/>
                <a:cs typeface="ＭＳ Ｐゴシック" charset="0"/>
              </a:rPr>
              <a:t>Actions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Activate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Write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Read - load miss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Read - store miss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err="1">
                <a:ln>
                  <a:noFill/>
                </a:ln>
                <a:solidFill>
                  <a:srgbClr val="000000"/>
                </a:solidFill>
                <a:effectLst/>
                <a:uLnTx/>
                <a:uFillTx/>
                <a:latin typeface="Tahoma"/>
                <a:ea typeface="ＭＳ Ｐゴシック" charset="0"/>
                <a:cs typeface="ＭＳ Ｐゴシック" charset="0"/>
              </a:rPr>
              <a:t>Precharge</a:t>
            </a: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 pending</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err="1">
                <a:ln>
                  <a:noFill/>
                </a:ln>
                <a:solidFill>
                  <a:srgbClr val="000000"/>
                </a:solidFill>
                <a:effectLst/>
                <a:uLnTx/>
                <a:uFillTx/>
                <a:latin typeface="Tahoma"/>
                <a:ea typeface="ＭＳ Ｐゴシック" charset="0"/>
                <a:cs typeface="ＭＳ Ｐゴシック" charset="0"/>
              </a:rPr>
              <a:t>Precharge</a:t>
            </a: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 preemptive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NOP</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p:txBody>
      </p:sp>
    </p:spTree>
    <p:extLst>
      <p:ext uri="{BB962C8B-B14F-4D97-AF65-F5344CB8AC3E}">
        <p14:creationId xmlns:p14="http://schemas.microsoft.com/office/powerpoint/2010/main" val="1403955175"/>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p:txBody>
          <a:bodyPr/>
          <a:lstStyle/>
          <a:p>
            <a:r>
              <a:rPr lang="en-US">
                <a:latin typeface="Garamond" charset="0"/>
              </a:rPr>
              <a:t>Performance Results</a:t>
            </a:r>
          </a:p>
        </p:txBody>
      </p:sp>
      <p:sp>
        <p:nvSpPr>
          <p:cNvPr id="21709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E2AD46-439A-884D-8CC7-72A877BA44F8}"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1709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38" y="4567386"/>
            <a:ext cx="9144000" cy="188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7092"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013" y="1125538"/>
            <a:ext cx="9072562" cy="2274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00E241F-C2DD-C644-85FA-1F1842C314C2}"/>
              </a:ext>
            </a:extLst>
          </p:cNvPr>
          <p:cNvSpPr txBox="1"/>
          <p:nvPr/>
        </p:nvSpPr>
        <p:spPr>
          <a:xfrm>
            <a:off x="357949" y="3501008"/>
            <a:ext cx="8345554"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432FF"/>
                </a:solidFill>
                <a:effectLst/>
                <a:uLnTx/>
                <a:uFillTx/>
                <a:latin typeface="Tahoma"/>
                <a:ea typeface="+mn-ea"/>
                <a:cs typeface="+mn-cs"/>
              </a:rPr>
              <a:t>Large, robust performance improvements </a:t>
            </a:r>
            <a:br>
              <a:rPr kumimoji="0" lang="en-US" sz="3000" b="1" i="0" u="none" strike="noStrike" kern="1200" cap="none" spc="0" normalizeH="0" baseline="0" noProof="0" dirty="0">
                <a:ln>
                  <a:noFill/>
                </a:ln>
                <a:solidFill>
                  <a:srgbClr val="0432FF"/>
                </a:solidFill>
                <a:effectLst/>
                <a:uLnTx/>
                <a:uFillTx/>
                <a:latin typeface="Tahoma"/>
                <a:ea typeface="+mn-ea"/>
                <a:cs typeface="+mn-cs"/>
              </a:rPr>
            </a:br>
            <a:r>
              <a:rPr kumimoji="0" lang="en-US" sz="3000" b="1" i="0" u="none" strike="noStrike" kern="1200" cap="none" spc="0" normalizeH="0" baseline="0" noProof="0" dirty="0">
                <a:ln>
                  <a:noFill/>
                </a:ln>
                <a:solidFill>
                  <a:srgbClr val="0432FF"/>
                </a:solidFill>
                <a:effectLst/>
                <a:uLnTx/>
                <a:uFillTx/>
                <a:latin typeface="Tahoma"/>
                <a:ea typeface="+mn-ea"/>
                <a:cs typeface="+mn-cs"/>
              </a:rPr>
              <a:t>over many human-designed policies </a:t>
            </a:r>
          </a:p>
        </p:txBody>
      </p:sp>
    </p:spTree>
    <p:extLst>
      <p:ext uri="{BB962C8B-B14F-4D97-AF65-F5344CB8AC3E}">
        <p14:creationId xmlns:p14="http://schemas.microsoft.com/office/powerpoint/2010/main" val="1584585846"/>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Title 1"/>
          <p:cNvSpPr>
            <a:spLocks noGrp="1"/>
          </p:cNvSpPr>
          <p:nvPr>
            <p:ph type="title"/>
          </p:nvPr>
        </p:nvSpPr>
        <p:spPr/>
        <p:txBody>
          <a:bodyPr/>
          <a:lstStyle/>
          <a:p>
            <a:r>
              <a:rPr lang="en-US">
                <a:latin typeface="Garamond" charset="0"/>
              </a:rPr>
              <a:t>Self Optimizing DRAM Controllers</a:t>
            </a:r>
          </a:p>
        </p:txBody>
      </p:sp>
      <p:sp>
        <p:nvSpPr>
          <p:cNvPr id="3" name="Content Placeholder 2"/>
          <p:cNvSpPr>
            <a:spLocks noGrp="1"/>
          </p:cNvSpPr>
          <p:nvPr>
            <p:ph idx="1"/>
          </p:nvPr>
        </p:nvSpPr>
        <p:spPr>
          <a:xfrm>
            <a:off x="228600" y="996950"/>
            <a:ext cx="8915400" cy="5194300"/>
          </a:xfrm>
        </p:spPr>
        <p:txBody>
          <a:bodyPr/>
          <a:lstStyle/>
          <a:p>
            <a:pPr marL="17462" indent="0">
              <a:buFont typeface="Wingdings" charset="0"/>
              <a:buNone/>
              <a:defRPr/>
            </a:pPr>
            <a:r>
              <a:rPr lang="en-US" dirty="0"/>
              <a:t>+ </a:t>
            </a:r>
            <a:r>
              <a:rPr lang="en-US" dirty="0">
                <a:solidFill>
                  <a:srgbClr val="0432FF"/>
                </a:solidFill>
              </a:rPr>
              <a:t>Continuous learning </a:t>
            </a:r>
            <a:r>
              <a:rPr lang="en-US" dirty="0"/>
              <a:t>in the presence of changing environment</a:t>
            </a:r>
          </a:p>
          <a:p>
            <a:pPr marL="17462" indent="0">
              <a:buFont typeface="Wingdings" charset="0"/>
              <a:buNone/>
              <a:defRPr/>
            </a:pPr>
            <a:endParaRPr lang="en-US" dirty="0"/>
          </a:p>
          <a:p>
            <a:pPr marL="17462" indent="0">
              <a:buFont typeface="Wingdings" charset="0"/>
              <a:buNone/>
              <a:defRPr/>
            </a:pPr>
            <a:r>
              <a:rPr lang="en-US" dirty="0"/>
              <a:t>+ </a:t>
            </a:r>
            <a:r>
              <a:rPr lang="en-US" dirty="0">
                <a:solidFill>
                  <a:srgbClr val="0432FF"/>
                </a:solidFill>
              </a:rPr>
              <a:t>Reduced designer burden </a:t>
            </a:r>
            <a:r>
              <a:rPr lang="en-US" dirty="0"/>
              <a:t>in finding a good scheduling policy. Designer specifies:</a:t>
            </a:r>
          </a:p>
          <a:p>
            <a:pPr marL="17462" indent="0">
              <a:buFont typeface="Wingdings" charset="0"/>
              <a:buNone/>
              <a:defRPr/>
            </a:pPr>
            <a:r>
              <a:rPr lang="en-US" dirty="0"/>
              <a:t>	1) What system variables might be useful</a:t>
            </a:r>
          </a:p>
          <a:p>
            <a:pPr marL="17462" indent="0">
              <a:buFont typeface="Wingdings" charset="0"/>
              <a:buNone/>
              <a:defRPr/>
            </a:pPr>
            <a:r>
              <a:rPr lang="en-US" dirty="0"/>
              <a:t>	2) What target to optimize, but not how to optimize it</a:t>
            </a:r>
          </a:p>
          <a:p>
            <a:pPr marL="0" indent="0">
              <a:buFont typeface="Wingdings" charset="0"/>
              <a:buNone/>
              <a:defRPr/>
            </a:pPr>
            <a:endParaRPr lang="en-US" dirty="0"/>
          </a:p>
          <a:p>
            <a:pPr marL="17462" indent="0">
              <a:buFont typeface="Wingdings" charset="0"/>
              <a:buNone/>
              <a:defRPr/>
            </a:pPr>
            <a:r>
              <a:rPr lang="en-US" dirty="0"/>
              <a:t>-- How to specify </a:t>
            </a:r>
            <a:r>
              <a:rPr lang="en-US" dirty="0">
                <a:solidFill>
                  <a:srgbClr val="FF0000"/>
                </a:solidFill>
              </a:rPr>
              <a:t>different objectives</a:t>
            </a:r>
            <a:r>
              <a:rPr lang="en-US" dirty="0"/>
              <a:t>? (e.g., fairness, QoS, …)</a:t>
            </a:r>
          </a:p>
          <a:p>
            <a:pPr marL="17462" indent="0">
              <a:buFont typeface="Wingdings" charset="0"/>
              <a:buNone/>
              <a:defRPr/>
            </a:pPr>
            <a:endParaRPr lang="en-US" dirty="0"/>
          </a:p>
          <a:p>
            <a:pPr marL="17462" indent="0">
              <a:buFont typeface="Wingdings" charset="0"/>
              <a:buNone/>
              <a:defRPr/>
            </a:pPr>
            <a:r>
              <a:rPr lang="en-US" dirty="0"/>
              <a:t>-- </a:t>
            </a:r>
            <a:r>
              <a:rPr lang="en-US" dirty="0">
                <a:solidFill>
                  <a:srgbClr val="FF0000"/>
                </a:solidFill>
              </a:rPr>
              <a:t>Hardware complexity</a:t>
            </a:r>
            <a:r>
              <a:rPr lang="en-US" dirty="0"/>
              <a:t>?</a:t>
            </a:r>
          </a:p>
          <a:p>
            <a:pPr marL="17462" indent="0">
              <a:buFont typeface="Wingdings" charset="0"/>
              <a:buNone/>
              <a:defRPr/>
            </a:pPr>
            <a:endParaRPr lang="en-US" dirty="0"/>
          </a:p>
          <a:p>
            <a:pPr marL="17462" indent="0">
              <a:buFont typeface="Wingdings" charset="0"/>
              <a:buNone/>
              <a:defRPr/>
            </a:pPr>
            <a:r>
              <a:rPr lang="en-US" dirty="0"/>
              <a:t>-- </a:t>
            </a:r>
            <a:r>
              <a:rPr lang="en-US" dirty="0">
                <a:solidFill>
                  <a:srgbClr val="FF0000"/>
                </a:solidFill>
              </a:rPr>
              <a:t>Design </a:t>
            </a:r>
            <a:r>
              <a:rPr lang="en-US" b="1" dirty="0">
                <a:solidFill>
                  <a:srgbClr val="FF0000"/>
                </a:solidFill>
              </a:rPr>
              <a:t>mindset</a:t>
            </a:r>
            <a:r>
              <a:rPr lang="en-US" dirty="0">
                <a:solidFill>
                  <a:srgbClr val="FF0000"/>
                </a:solidFill>
              </a:rPr>
              <a:t> and flow</a:t>
            </a:r>
          </a:p>
        </p:txBody>
      </p:sp>
      <p:sp>
        <p:nvSpPr>
          <p:cNvPr id="21811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0D7E44-239C-964A-A44F-B93A25D8B58A}"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13975267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1"/>
          <p:cNvSpPr>
            <a:spLocks noGrp="1"/>
          </p:cNvSpPr>
          <p:nvPr>
            <p:ph type="title"/>
          </p:nvPr>
        </p:nvSpPr>
        <p:spPr>
          <a:xfrm>
            <a:off x="228600" y="152400"/>
            <a:ext cx="8915400" cy="1066800"/>
          </a:xfrm>
        </p:spPr>
        <p:txBody>
          <a:bodyPr/>
          <a:lstStyle/>
          <a:p>
            <a:r>
              <a:rPr lang="en-US" sz="3800" dirty="0">
                <a:latin typeface="Garamond" charset="0"/>
              </a:rPr>
              <a:t>More on Self-Optimizing DRAM Controllers</a:t>
            </a:r>
          </a:p>
        </p:txBody>
      </p:sp>
      <p:sp>
        <p:nvSpPr>
          <p:cNvPr id="215042" name="Content Placeholder 2"/>
          <p:cNvSpPr>
            <a:spLocks noGrp="1"/>
          </p:cNvSpPr>
          <p:nvPr>
            <p:ph idx="1"/>
          </p:nvPr>
        </p:nvSpPr>
        <p:spPr>
          <a:xfrm>
            <a:off x="228600" y="996950"/>
            <a:ext cx="8610600" cy="5194300"/>
          </a:xfrm>
        </p:spPr>
        <p:txBody>
          <a:bodyPr/>
          <a:lstStyle/>
          <a:p>
            <a:r>
              <a:rPr lang="en-US" sz="1800" dirty="0" err="1">
                <a:latin typeface="Tahoma" charset="0"/>
              </a:rPr>
              <a:t>Engin</a:t>
            </a:r>
            <a:r>
              <a:rPr lang="en-US" sz="1800" dirty="0">
                <a:latin typeface="Tahoma" charset="0"/>
              </a:rPr>
              <a:t> </a:t>
            </a:r>
            <a:r>
              <a:rPr lang="en-US" sz="1800" dirty="0" err="1">
                <a:latin typeface="Tahoma" charset="0"/>
              </a:rPr>
              <a:t>Ipek</a:t>
            </a:r>
            <a:r>
              <a:rPr lang="en-US" sz="1800" dirty="0">
                <a:latin typeface="Tahoma" charset="0"/>
              </a:rPr>
              <a:t>, Onur Mutlu, José F. </a:t>
            </a:r>
            <a:r>
              <a:rPr lang="en-US" sz="1800" dirty="0" err="1">
                <a:latin typeface="Tahoma" charset="0"/>
              </a:rPr>
              <a:t>Martínez</a:t>
            </a:r>
            <a:r>
              <a:rPr lang="en-US" sz="1800" dirty="0">
                <a:latin typeface="Tahoma" charset="0"/>
              </a:rPr>
              <a:t>, and Rich </a:t>
            </a:r>
            <a:r>
              <a:rPr lang="en-US" sz="1800" dirty="0" err="1">
                <a:latin typeface="Tahoma" charset="0"/>
              </a:rPr>
              <a:t>Caruana</a:t>
            </a:r>
            <a:r>
              <a:rPr lang="en-US" sz="1800" dirty="0">
                <a:latin typeface="Tahoma" charset="0"/>
              </a:rPr>
              <a:t>, </a:t>
            </a:r>
            <a:br>
              <a:rPr lang="en-US" sz="1800" dirty="0">
                <a:latin typeface="Tahoma" charset="0"/>
              </a:rPr>
            </a:br>
            <a:r>
              <a:rPr lang="en-US" sz="1800" b="1" dirty="0">
                <a:latin typeface="Tahoma" charset="0"/>
                <a:hlinkClick r:id="rId2"/>
              </a:rPr>
              <a:t>"Self Optimizing Memory Controllers: A Reinforcement Learning Approach"</a:t>
            </a:r>
            <a:br>
              <a:rPr lang="en-US" sz="1800" dirty="0">
                <a:latin typeface="Tahoma" charset="0"/>
              </a:rPr>
            </a:br>
            <a:r>
              <a:rPr lang="en-US" sz="1800" i="1" dirty="0">
                <a:latin typeface="Tahoma" charset="0"/>
              </a:rPr>
              <a:t>Proceedings of the </a:t>
            </a:r>
            <a:r>
              <a:rPr lang="en-US" sz="1800" i="1" dirty="0">
                <a:latin typeface="Tahoma" charset="0"/>
                <a:hlinkClick r:id="rId3"/>
              </a:rPr>
              <a:t>35th International Symposium on Computer Architecture</a:t>
            </a:r>
            <a:r>
              <a:rPr lang="en-US" sz="1800" i="1" dirty="0">
                <a:latin typeface="Tahoma" charset="0"/>
              </a:rPr>
              <a:t> (</a:t>
            </a:r>
            <a:r>
              <a:rPr lang="en-US" sz="1800" b="1" i="1" dirty="0">
                <a:latin typeface="Tahoma" charset="0"/>
              </a:rPr>
              <a:t>ISCA</a:t>
            </a:r>
            <a:r>
              <a:rPr lang="en-US" sz="1800" i="1" dirty="0">
                <a:latin typeface="Tahoma" charset="0"/>
              </a:rPr>
              <a:t>)</a:t>
            </a:r>
            <a:r>
              <a:rPr lang="en-US" sz="1800" dirty="0">
                <a:latin typeface="Tahoma" charset="0"/>
              </a:rPr>
              <a:t>, pages 39-50, Beijing, China, June 2008.</a:t>
            </a:r>
          </a:p>
          <a:p>
            <a:endParaRPr lang="en-US" sz="1800" dirty="0">
              <a:latin typeface="Tahoma" charset="0"/>
            </a:endParaRPr>
          </a:p>
          <a:p>
            <a:endParaRPr lang="en-US" dirty="0">
              <a:latin typeface="Tahoma" charset="0"/>
            </a:endParaRPr>
          </a:p>
        </p:txBody>
      </p:sp>
      <p:sp>
        <p:nvSpPr>
          <p:cNvPr id="21504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B46712-CDE9-5243-80CB-07DD7A074F2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 name="Picture 1"/>
          <p:cNvPicPr>
            <a:picLocks noChangeAspect="1"/>
          </p:cNvPicPr>
          <p:nvPr/>
        </p:nvPicPr>
        <p:blipFill>
          <a:blip r:embed="rId4"/>
          <a:stretch>
            <a:fillRect/>
          </a:stretch>
        </p:blipFill>
        <p:spPr>
          <a:xfrm>
            <a:off x="0" y="3771507"/>
            <a:ext cx="9144000" cy="1791093"/>
          </a:xfrm>
          <a:prstGeom prst="rect">
            <a:avLst/>
          </a:prstGeom>
        </p:spPr>
      </p:pic>
    </p:spTree>
    <p:extLst>
      <p:ext uri="{BB962C8B-B14F-4D97-AF65-F5344CB8AC3E}">
        <p14:creationId xmlns:p14="http://schemas.microsoft.com/office/powerpoint/2010/main" val="611313533"/>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86D3-9DDB-DC4F-BC36-CB235B4D6A59}"/>
              </a:ext>
            </a:extLst>
          </p:cNvPr>
          <p:cNvSpPr>
            <a:spLocks noGrp="1"/>
          </p:cNvSpPr>
          <p:nvPr>
            <p:ph type="title"/>
          </p:nvPr>
        </p:nvSpPr>
        <p:spPr/>
        <p:txBody>
          <a:bodyPr/>
          <a:lstStyle/>
          <a:p>
            <a:r>
              <a:rPr lang="en-US" dirty="0"/>
              <a:t>An Intelligent Architecture</a:t>
            </a:r>
          </a:p>
        </p:txBody>
      </p:sp>
      <p:sp>
        <p:nvSpPr>
          <p:cNvPr id="3" name="Content Placeholder 2">
            <a:extLst>
              <a:ext uri="{FF2B5EF4-FFF2-40B4-BE49-F238E27FC236}">
                <a16:creationId xmlns:a16="http://schemas.microsoft.com/office/drawing/2014/main" id="{7714D0A1-8E4A-CD45-AC08-5180E3D45F72}"/>
              </a:ext>
            </a:extLst>
          </p:cNvPr>
          <p:cNvSpPr>
            <a:spLocks noGrp="1"/>
          </p:cNvSpPr>
          <p:nvPr>
            <p:ph idx="1"/>
          </p:nvPr>
        </p:nvSpPr>
        <p:spPr>
          <a:xfrm>
            <a:off x="228600" y="1144488"/>
            <a:ext cx="8915400" cy="4876800"/>
          </a:xfrm>
        </p:spPr>
        <p:txBody>
          <a:bodyPr/>
          <a:lstStyle/>
          <a:p>
            <a:r>
              <a:rPr lang="en-US" dirty="0"/>
              <a:t>Data-driven</a:t>
            </a:r>
          </a:p>
          <a:p>
            <a:pPr lvl="1"/>
            <a:r>
              <a:rPr lang="en-US" dirty="0"/>
              <a:t>Machine learns the “best” policies (how to do things)</a:t>
            </a:r>
          </a:p>
          <a:p>
            <a:endParaRPr lang="en-US" dirty="0"/>
          </a:p>
          <a:p>
            <a:r>
              <a:rPr lang="en-US" dirty="0"/>
              <a:t>Sophisticated, workload-driven, changing, far-sighted policies</a:t>
            </a:r>
          </a:p>
          <a:p>
            <a:endParaRPr lang="en-US" dirty="0"/>
          </a:p>
          <a:p>
            <a:r>
              <a:rPr lang="en-US" dirty="0"/>
              <a:t>Automatic data-driven policy learning</a:t>
            </a:r>
          </a:p>
          <a:p>
            <a:endParaRPr lang="en-US" dirty="0"/>
          </a:p>
          <a:p>
            <a:r>
              <a:rPr lang="en-US" dirty="0"/>
              <a:t>All controllers are intelligent data-driven agents</a:t>
            </a:r>
          </a:p>
          <a:p>
            <a:endParaRPr lang="en-US" dirty="0"/>
          </a:p>
        </p:txBody>
      </p:sp>
      <p:sp>
        <p:nvSpPr>
          <p:cNvPr id="4" name="Slide Number Placeholder 3">
            <a:extLst>
              <a:ext uri="{FF2B5EF4-FFF2-40B4-BE49-F238E27FC236}">
                <a16:creationId xmlns:a16="http://schemas.microsoft.com/office/drawing/2014/main" id="{57A18461-00AA-B94E-853A-6110CA73013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TextBox 5">
            <a:extLst>
              <a:ext uri="{FF2B5EF4-FFF2-40B4-BE49-F238E27FC236}">
                <a16:creationId xmlns:a16="http://schemas.microsoft.com/office/drawing/2014/main" id="{777CD4A3-FD8F-FD4E-99EA-F5EDB1D89C51}"/>
              </a:ext>
            </a:extLst>
          </p:cNvPr>
          <p:cNvSpPr txBox="1"/>
          <p:nvPr/>
        </p:nvSpPr>
        <p:spPr>
          <a:xfrm>
            <a:off x="1669975" y="5055245"/>
            <a:ext cx="5727850"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Tahoma"/>
                <a:ea typeface="+mn-ea"/>
                <a:cs typeface="+mn-cs"/>
              </a:rPr>
              <a:t>We need to rethink design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Tahoma"/>
                <a:ea typeface="+mn-ea"/>
                <a:cs typeface="+mn-cs"/>
              </a:rPr>
              <a:t>(of all controllers)</a:t>
            </a:r>
          </a:p>
        </p:txBody>
      </p:sp>
    </p:spTree>
    <p:extLst>
      <p:ext uri="{BB962C8B-B14F-4D97-AF65-F5344CB8AC3E}">
        <p14:creationId xmlns:p14="http://schemas.microsoft.com/office/powerpoint/2010/main" val="31340182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t>Challenge and Opportunity for Future</a:t>
            </a:r>
            <a:endParaRPr lang="en-US" dirty="0">
              <a:latin typeface="Garamond" charset="0"/>
              <a:ea typeface="ＭＳ Ｐゴシック" charset="0"/>
              <a:cs typeface="ＭＳ Ｐゴシック" charset="0"/>
            </a:endParaRPr>
          </a:p>
        </p:txBody>
      </p:sp>
      <p:sp>
        <p:nvSpPr>
          <p:cNvPr id="19459" name="Content Placeholder 2"/>
          <p:cNvSpPr>
            <a:spLocks noGrp="1"/>
          </p:cNvSpPr>
          <p:nvPr>
            <p:ph idx="1"/>
          </p:nvPr>
        </p:nvSpPr>
        <p:spPr>
          <a:xfrm>
            <a:off x="107504" y="764704"/>
            <a:ext cx="8856984"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432FF"/>
                </a:solidFill>
                <a:latin typeface="Tahoma" charset="0"/>
                <a:ea typeface="ＭＳ Ｐゴシック" charset="0"/>
                <a:cs typeface="ＭＳ Ｐゴシック" charset="0"/>
              </a:rPr>
              <a:t>Self-Optimizing</a:t>
            </a:r>
          </a:p>
          <a:p>
            <a:pPr marL="0" indent="0" algn="ctr" eaLnBrk="1" hangingPunct="1">
              <a:buNone/>
            </a:pPr>
            <a:r>
              <a:rPr lang="en-US" sz="6000" dirty="0">
                <a:solidFill>
                  <a:srgbClr val="0432FF"/>
                </a:solidFill>
                <a:latin typeface="Tahoma" charset="0"/>
                <a:ea typeface="ＭＳ Ｐゴシック" charset="0"/>
                <a:cs typeface="ＭＳ Ｐゴシック" charset="0"/>
              </a:rPr>
              <a:t>(Data-Driven)</a:t>
            </a:r>
          </a:p>
          <a:p>
            <a:pPr marL="0" indent="0" algn="ctr" eaLnBrk="1" hangingPunct="1">
              <a:buNone/>
            </a:pPr>
            <a:r>
              <a:rPr lang="en-US" sz="6000" dirty="0">
                <a:solidFill>
                  <a:srgbClr val="FF0000"/>
                </a:solidFill>
                <a:latin typeface="Tahoma" charset="0"/>
                <a:ea typeface="ＭＳ Ｐゴシック" charset="0"/>
                <a:cs typeface="ＭＳ Ｐゴシック" charset="0"/>
              </a:rPr>
              <a:t> Computing Architectures</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3564534389"/>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a:t>
            </a:r>
            <a:r>
              <a:rPr lang="en-US" b="1" dirty="0">
                <a:solidFill>
                  <a:srgbClr val="0432FF"/>
                </a:solidFill>
              </a:rPr>
              <a:t>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a:t>
            </a:r>
            <a:r>
              <a:rPr lang="en-US" b="1" dirty="0">
                <a:solidFill>
                  <a:srgbClr val="0432FF"/>
                </a:solidFill>
              </a:rPr>
              <a:t>data-driven</a:t>
            </a:r>
            <a:r>
              <a:rPr lang="en-US" dirty="0">
                <a:solidFill>
                  <a:srgbClr val="0432FF"/>
                </a:solidFill>
              </a:rPr>
              <a:t> decisions</a:t>
            </a: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a:t>
            </a:r>
            <a:r>
              <a:rPr lang="en-US" b="1" dirty="0">
                <a:solidFill>
                  <a:srgbClr val="0000FF"/>
                </a:solidFill>
              </a:rPr>
              <a:t>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A839A51C-8802-D047-8CD0-32595BF41ED0}"/>
              </a:ext>
            </a:extLst>
          </p:cNvPr>
          <p:cNvSpPr>
            <a:spLocks noChangeArrowheads="1"/>
          </p:cNvSpPr>
          <p:nvPr/>
        </p:nvSpPr>
        <p:spPr bwMode="auto">
          <a:xfrm>
            <a:off x="611560" y="4725144"/>
            <a:ext cx="6984776" cy="792088"/>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7125958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9CE99-5A9A-3B4D-B9AE-CED1929518D6}"/>
              </a:ext>
            </a:extLst>
          </p:cNvPr>
          <p:cNvSpPr>
            <a:spLocks noGrp="1"/>
          </p:cNvSpPr>
          <p:nvPr>
            <p:ph type="title"/>
          </p:nvPr>
        </p:nvSpPr>
        <p:spPr/>
        <p:txBody>
          <a:bodyPr/>
          <a:lstStyle/>
          <a:p>
            <a:r>
              <a:rPr lang="en-US" dirty="0"/>
              <a:t>Data-Aware Architectures</a:t>
            </a:r>
          </a:p>
        </p:txBody>
      </p:sp>
      <p:sp>
        <p:nvSpPr>
          <p:cNvPr id="3" name="Content Placeholder 2">
            <a:extLst>
              <a:ext uri="{FF2B5EF4-FFF2-40B4-BE49-F238E27FC236}">
                <a16:creationId xmlns:a16="http://schemas.microsoft.com/office/drawing/2014/main" id="{2A999E97-8C3D-FC48-9E08-0D96B2348D48}"/>
              </a:ext>
            </a:extLst>
          </p:cNvPr>
          <p:cNvSpPr>
            <a:spLocks noGrp="1"/>
          </p:cNvSpPr>
          <p:nvPr>
            <p:ph idx="1"/>
          </p:nvPr>
        </p:nvSpPr>
        <p:spPr/>
        <p:txBody>
          <a:bodyPr/>
          <a:lstStyle/>
          <a:p>
            <a:r>
              <a:rPr lang="en-US" dirty="0"/>
              <a:t>A data-aware architecture </a:t>
            </a:r>
            <a:r>
              <a:rPr lang="en-US" dirty="0">
                <a:solidFill>
                  <a:srgbClr val="0000FF"/>
                </a:solidFill>
              </a:rPr>
              <a:t>understands what it can do with and to each piece of data</a:t>
            </a:r>
          </a:p>
          <a:p>
            <a:endParaRPr lang="en-US" dirty="0"/>
          </a:p>
          <a:p>
            <a:r>
              <a:rPr lang="en-US" dirty="0"/>
              <a:t>It makes use of different properties of data to improve performance, efficiency and other metrics</a:t>
            </a:r>
          </a:p>
          <a:p>
            <a:pPr lvl="1"/>
            <a:r>
              <a:rPr lang="en-US" dirty="0"/>
              <a:t>Compressibility</a:t>
            </a:r>
          </a:p>
          <a:p>
            <a:pPr lvl="1"/>
            <a:r>
              <a:rPr lang="en-US" dirty="0"/>
              <a:t>Approximability</a:t>
            </a:r>
          </a:p>
          <a:p>
            <a:pPr lvl="1"/>
            <a:r>
              <a:rPr lang="en-US" dirty="0"/>
              <a:t>Locality</a:t>
            </a:r>
          </a:p>
          <a:p>
            <a:pPr lvl="1"/>
            <a:r>
              <a:rPr lang="en-US" dirty="0"/>
              <a:t>Sparsity</a:t>
            </a:r>
          </a:p>
          <a:p>
            <a:pPr lvl="1"/>
            <a:r>
              <a:rPr lang="en-US" dirty="0"/>
              <a:t>Criticality for Computation X</a:t>
            </a:r>
          </a:p>
          <a:p>
            <a:pPr lvl="1"/>
            <a:r>
              <a:rPr lang="en-US" dirty="0"/>
              <a:t>Access Semantics</a:t>
            </a:r>
          </a:p>
          <a:p>
            <a:pPr lvl="1"/>
            <a:r>
              <a:rPr lang="en-US" dirty="0"/>
              <a:t>…</a:t>
            </a:r>
          </a:p>
          <a:p>
            <a:endParaRPr lang="en-US" dirty="0"/>
          </a:p>
          <a:p>
            <a:endParaRPr lang="en-US" dirty="0"/>
          </a:p>
        </p:txBody>
      </p:sp>
      <p:sp>
        <p:nvSpPr>
          <p:cNvPr id="4" name="Slide Number Placeholder 3">
            <a:extLst>
              <a:ext uri="{FF2B5EF4-FFF2-40B4-BE49-F238E27FC236}">
                <a16:creationId xmlns:a16="http://schemas.microsoft.com/office/drawing/2014/main" id="{188C744D-F38D-264E-AC4F-A7A830C2B660}"/>
              </a:ext>
            </a:extLst>
          </p:cNvPr>
          <p:cNvSpPr>
            <a:spLocks noGrp="1"/>
          </p:cNvSpPr>
          <p:nvPr>
            <p:ph type="sldNum" sz="quarter" idx="11"/>
          </p:nvPr>
        </p:nvSpPr>
        <p:spPr/>
        <p:txBody>
          <a:bodyPr/>
          <a:lstStyle/>
          <a:p>
            <a:pPr>
              <a:defRPr/>
            </a:pPr>
            <a:fld id="{DA95AFC4-B67F-BC48-882B-8F3B14641016}" type="slidenum">
              <a:rPr lang="en-US" smtClean="0"/>
              <a:pPr>
                <a:defRPr/>
              </a:pPr>
              <a:t>117</a:t>
            </a:fld>
            <a:endParaRPr lang="en-US"/>
          </a:p>
        </p:txBody>
      </p:sp>
    </p:spTree>
    <p:extLst>
      <p:ext uri="{BB962C8B-B14F-4D97-AF65-F5344CB8AC3E}">
        <p14:creationId xmlns:p14="http://schemas.microsoft.com/office/powerpoint/2010/main" val="5802452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684E8-46D7-1745-BA18-D06529D28974}"/>
              </a:ext>
            </a:extLst>
          </p:cNvPr>
          <p:cNvSpPr>
            <a:spLocks noGrp="1"/>
          </p:cNvSpPr>
          <p:nvPr>
            <p:ph type="title"/>
          </p:nvPr>
        </p:nvSpPr>
        <p:spPr/>
        <p:txBody>
          <a:bodyPr/>
          <a:lstStyle/>
          <a:p>
            <a:r>
              <a:rPr lang="en-US" dirty="0"/>
              <a:t>One Problem: Limited Interfaces</a:t>
            </a:r>
          </a:p>
        </p:txBody>
      </p:sp>
      <p:sp>
        <p:nvSpPr>
          <p:cNvPr id="3" name="Content Placeholder 2">
            <a:extLst>
              <a:ext uri="{FF2B5EF4-FFF2-40B4-BE49-F238E27FC236}">
                <a16:creationId xmlns:a16="http://schemas.microsoft.com/office/drawing/2014/main" id="{F313CB78-6E64-104A-B227-ECFB269415FE}"/>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98A73B4-6E72-424A-8FAB-A5668B1645C1}"/>
              </a:ext>
            </a:extLst>
          </p:cNvPr>
          <p:cNvSpPr>
            <a:spLocks noGrp="1"/>
          </p:cNvSpPr>
          <p:nvPr>
            <p:ph type="sldNum" sz="quarter" idx="11"/>
          </p:nvPr>
        </p:nvSpPr>
        <p:spPr/>
        <p:txBody>
          <a:bodyPr/>
          <a:lstStyle/>
          <a:p>
            <a:pPr>
              <a:defRPr/>
            </a:pPr>
            <a:fld id="{DA95AFC4-B67F-BC48-882B-8F3B14641016}" type="slidenum">
              <a:rPr lang="en-US" smtClean="0"/>
              <a:pPr>
                <a:defRPr/>
              </a:pPr>
              <a:t>118</a:t>
            </a:fld>
            <a:endParaRPr lang="en-US"/>
          </a:p>
        </p:txBody>
      </p:sp>
      <p:pic>
        <p:nvPicPr>
          <p:cNvPr id="6" name="Picture 5">
            <a:extLst>
              <a:ext uri="{FF2B5EF4-FFF2-40B4-BE49-F238E27FC236}">
                <a16:creationId xmlns:a16="http://schemas.microsoft.com/office/drawing/2014/main" id="{92A1BD76-0C0A-1B44-A8C0-61EA9A13B35D}"/>
              </a:ext>
            </a:extLst>
          </p:cNvPr>
          <p:cNvPicPr>
            <a:picLocks noChangeAspect="1"/>
          </p:cNvPicPr>
          <p:nvPr/>
        </p:nvPicPr>
        <p:blipFill>
          <a:blip r:embed="rId2"/>
          <a:stretch>
            <a:fillRect/>
          </a:stretch>
        </p:blipFill>
        <p:spPr>
          <a:xfrm>
            <a:off x="50800" y="1114896"/>
            <a:ext cx="9042400" cy="4978400"/>
          </a:xfrm>
          <a:prstGeom prst="rect">
            <a:avLst/>
          </a:prstGeom>
        </p:spPr>
      </p:pic>
    </p:spTree>
    <p:extLst>
      <p:ext uri="{BB962C8B-B14F-4D97-AF65-F5344CB8AC3E}">
        <p14:creationId xmlns:p14="http://schemas.microsoft.com/office/powerpoint/2010/main" val="2838028694"/>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4CB68-5CE5-1D4D-AAE5-65AE904DEBFF}"/>
              </a:ext>
            </a:extLst>
          </p:cNvPr>
          <p:cNvSpPr>
            <a:spLocks noGrp="1"/>
          </p:cNvSpPr>
          <p:nvPr>
            <p:ph type="title"/>
          </p:nvPr>
        </p:nvSpPr>
        <p:spPr/>
        <p:txBody>
          <a:bodyPr/>
          <a:lstStyle/>
          <a:p>
            <a:r>
              <a:rPr lang="en-US" dirty="0"/>
              <a:t>A Solution: More Expressive Interfaces</a:t>
            </a:r>
          </a:p>
        </p:txBody>
      </p:sp>
      <p:sp>
        <p:nvSpPr>
          <p:cNvPr id="3" name="Content Placeholder 2">
            <a:extLst>
              <a:ext uri="{FF2B5EF4-FFF2-40B4-BE49-F238E27FC236}">
                <a16:creationId xmlns:a16="http://schemas.microsoft.com/office/drawing/2014/main" id="{F5DB3EEF-AAAD-9847-820E-EB0F1C17AC9A}"/>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68108765-1E1B-D049-A72B-B6772BD3CE39}"/>
              </a:ext>
            </a:extLst>
          </p:cNvPr>
          <p:cNvSpPr>
            <a:spLocks noGrp="1"/>
          </p:cNvSpPr>
          <p:nvPr>
            <p:ph type="sldNum" sz="quarter" idx="11"/>
          </p:nvPr>
        </p:nvSpPr>
        <p:spPr/>
        <p:txBody>
          <a:bodyPr/>
          <a:lstStyle/>
          <a:p>
            <a:pPr>
              <a:defRPr/>
            </a:pPr>
            <a:fld id="{DA95AFC4-B67F-BC48-882B-8F3B14641016}" type="slidenum">
              <a:rPr lang="en-US" smtClean="0"/>
              <a:pPr>
                <a:defRPr/>
              </a:pPr>
              <a:t>119</a:t>
            </a:fld>
            <a:endParaRPr lang="en-US"/>
          </a:p>
        </p:txBody>
      </p:sp>
      <p:pic>
        <p:nvPicPr>
          <p:cNvPr id="6" name="Picture 5">
            <a:extLst>
              <a:ext uri="{FF2B5EF4-FFF2-40B4-BE49-F238E27FC236}">
                <a16:creationId xmlns:a16="http://schemas.microsoft.com/office/drawing/2014/main" id="{EB3FB78E-168C-4E4F-B6BE-1657460704D9}"/>
              </a:ext>
            </a:extLst>
          </p:cNvPr>
          <p:cNvPicPr>
            <a:picLocks noChangeAspect="1"/>
          </p:cNvPicPr>
          <p:nvPr/>
        </p:nvPicPr>
        <p:blipFill>
          <a:blip r:embed="rId2"/>
          <a:stretch>
            <a:fillRect/>
          </a:stretch>
        </p:blipFill>
        <p:spPr>
          <a:xfrm>
            <a:off x="25400" y="1196752"/>
            <a:ext cx="9093200" cy="5041900"/>
          </a:xfrm>
          <a:prstGeom prst="rect">
            <a:avLst/>
          </a:prstGeom>
        </p:spPr>
      </p:pic>
    </p:spTree>
    <p:extLst>
      <p:ext uri="{BB962C8B-B14F-4D97-AF65-F5344CB8AC3E}">
        <p14:creationId xmlns:p14="http://schemas.microsoft.com/office/powerpoint/2010/main" val="80530592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12</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429000"/>
            <a:ext cx="7226300" cy="330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r>
              <a:rPr lang="en-US" sz="1400" dirty="0">
                <a:solidFill>
                  <a:srgbClr val="000000"/>
                </a:solidFill>
              </a:rPr>
              <a:t>Burks, Goldstein, von Neumann, “</a:t>
            </a:r>
            <a:r>
              <a:rPr lang="en-US" sz="1400" dirty="0">
                <a:solidFill>
                  <a:srgbClr val="0000FF"/>
                </a:solidFill>
              </a:rPr>
              <a:t>Preliminary discussion of the</a:t>
            </a:r>
          </a:p>
          <a:p>
            <a:r>
              <a:rPr lang="en-US" sz="1400" dirty="0">
                <a:solidFill>
                  <a:srgbClr val="0000FF"/>
                </a:solidFill>
              </a:rPr>
              <a:t>logical design of an electronic computing instrument</a:t>
            </a:r>
            <a:r>
              <a:rPr lang="en-US" sz="1400" dirty="0">
                <a:solidFill>
                  <a:srgbClr val="000000"/>
                </a:solidFill>
              </a:rPr>
              <a:t>,” 1946.</a:t>
            </a:r>
          </a:p>
        </p:txBody>
      </p:sp>
      <p:pic>
        <p:nvPicPr>
          <p:cNvPr id="6" name="Picture 5"/>
          <p:cNvPicPr>
            <a:picLocks noChangeAspect="1"/>
          </p:cNvPicPr>
          <p:nvPr/>
        </p:nvPicPr>
        <p:blipFill>
          <a:blip r:embed="rId3"/>
          <a:stretch>
            <a:fillRect/>
          </a:stretch>
        </p:blipFill>
        <p:spPr>
          <a:xfrm>
            <a:off x="5148063" y="152400"/>
            <a:ext cx="3255263" cy="2554836"/>
          </a:xfrm>
          <a:prstGeom prst="rect">
            <a:avLst/>
          </a:prstGeom>
        </p:spPr>
      </p:pic>
      <p:sp>
        <p:nvSpPr>
          <p:cNvPr id="8" name="TextBox 7"/>
          <p:cNvSpPr txBox="1"/>
          <p:nvPr/>
        </p:nvSpPr>
        <p:spPr>
          <a:xfrm>
            <a:off x="103846" y="6630115"/>
            <a:ext cx="5666936" cy="246221"/>
          </a:xfrm>
          <a:prstGeom prst="rect">
            <a:avLst/>
          </a:prstGeom>
          <a:noFill/>
        </p:spPr>
        <p:txBody>
          <a:bodyPr wrap="none" rtlCol="0">
            <a:spAutoFit/>
          </a:bodyPr>
          <a:lstStyle/>
          <a:p>
            <a:r>
              <a:rPr lang="en-US" sz="1000" dirty="0">
                <a:solidFill>
                  <a:srgbClr val="000000"/>
                </a:solidFill>
              </a:rPr>
              <a:t>Image source: https://lbsitbytes2010.wordpress.com/2013/03/29/john-von-neumann-roll-no-15/</a:t>
            </a:r>
          </a:p>
        </p:txBody>
      </p:sp>
      <p:sp>
        <p:nvSpPr>
          <p:cNvPr id="10" name="AutoShape 25">
            <a:extLst>
              <a:ext uri="{FF2B5EF4-FFF2-40B4-BE49-F238E27FC236}">
                <a16:creationId xmlns:a16="http://schemas.microsoft.com/office/drawing/2014/main" id="{D9E911D2-E77B-FF4B-9489-176C3DB04621}"/>
              </a:ext>
            </a:extLst>
          </p:cNvPr>
          <p:cNvSpPr>
            <a:spLocks noChangeArrowheads="1"/>
          </p:cNvSpPr>
          <p:nvPr/>
        </p:nvSpPr>
        <p:spPr bwMode="auto">
          <a:xfrm>
            <a:off x="1475656" y="3862079"/>
            <a:ext cx="1800200" cy="122413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19018404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92FD8-C628-064E-B654-422ABB282C2F}"/>
              </a:ext>
            </a:extLst>
          </p:cNvPr>
          <p:cNvSpPr>
            <a:spLocks noGrp="1"/>
          </p:cNvSpPr>
          <p:nvPr>
            <p:ph type="title"/>
          </p:nvPr>
        </p:nvSpPr>
        <p:spPr/>
        <p:txBody>
          <a:bodyPr/>
          <a:lstStyle/>
          <a:p>
            <a:r>
              <a:rPr lang="en-US" dirty="0"/>
              <a:t>Expressive (Memory) Interfaces</a:t>
            </a:r>
          </a:p>
        </p:txBody>
      </p:sp>
      <p:sp>
        <p:nvSpPr>
          <p:cNvPr id="3" name="Content Placeholder 2">
            <a:extLst>
              <a:ext uri="{FF2B5EF4-FFF2-40B4-BE49-F238E27FC236}">
                <a16:creationId xmlns:a16="http://schemas.microsoft.com/office/drawing/2014/main" id="{6EB3B564-03E4-1349-929A-2E1148D45F1E}"/>
              </a:ext>
            </a:extLst>
          </p:cNvPr>
          <p:cNvSpPr>
            <a:spLocks noGrp="1"/>
          </p:cNvSpPr>
          <p:nvPr>
            <p:ph idx="1"/>
          </p:nvPr>
        </p:nvSpPr>
        <p:spPr>
          <a:xfrm>
            <a:off x="228600" y="997529"/>
            <a:ext cx="8682038" cy="5193723"/>
          </a:xfrm>
        </p:spPr>
        <p:txBody>
          <a:bodyPr/>
          <a:lstStyle/>
          <a:p>
            <a:r>
              <a:rPr lang="en-US" sz="1700" dirty="0"/>
              <a:t>Nandita Vijaykumar, </a:t>
            </a:r>
            <a:r>
              <a:rPr lang="en-US" sz="1700" dirty="0" err="1"/>
              <a:t>Abhilasha</a:t>
            </a:r>
            <a:r>
              <a:rPr lang="en-US" sz="1700" dirty="0"/>
              <a:t> Jain, </a:t>
            </a:r>
            <a:r>
              <a:rPr lang="en-US" sz="1700" dirty="0" err="1"/>
              <a:t>Diptesh</a:t>
            </a:r>
            <a:r>
              <a:rPr lang="en-US" sz="1700" dirty="0"/>
              <a:t> Majumdar, Kevin Hsieh, Gennady Pekhimenko, </a:t>
            </a:r>
            <a:r>
              <a:rPr lang="en-US" sz="1700" dirty="0" err="1"/>
              <a:t>Eiman</a:t>
            </a:r>
            <a:r>
              <a:rPr lang="en-US" sz="1700" dirty="0"/>
              <a:t> Ebrahimi, Nastaran Hajinazar, Phillip B. Gibbons and Onur Mutlu,</a:t>
            </a:r>
            <a:br>
              <a:rPr lang="en-US" sz="1700" dirty="0"/>
            </a:br>
            <a:r>
              <a:rPr lang="en-US" sz="1700" b="1" dirty="0">
                <a:hlinkClick r:id="rId2"/>
              </a:rPr>
              <a:t>"A Case for Richer Cross-layer Abstractions: Bridging the Semantic Gap with Expressive Memory"</a:t>
            </a:r>
            <a:br>
              <a:rPr lang="en-US" sz="1700" dirty="0"/>
            </a:br>
            <a:r>
              <a:rPr lang="en-US" sz="1700" i="1" dirty="0"/>
              <a:t>Proceedings of the </a:t>
            </a:r>
            <a:r>
              <a:rPr lang="en-US" sz="1700" i="1" dirty="0">
                <a:hlinkClick r:id="rId3"/>
              </a:rPr>
              <a:t>45th International Symposium on Computer Architecture</a:t>
            </a:r>
            <a:r>
              <a:rPr lang="en-US" sz="1700" i="1" dirty="0"/>
              <a:t> (</a:t>
            </a:r>
            <a:r>
              <a:rPr lang="en-US" sz="1700" b="1" i="1" dirty="0"/>
              <a:t>ISCA</a:t>
            </a:r>
            <a:r>
              <a:rPr lang="en-US" sz="1700" i="1" dirty="0"/>
              <a:t>)</a:t>
            </a:r>
            <a:r>
              <a:rPr lang="en-US" sz="1700" dirty="0"/>
              <a:t>, Los Angeles, CA, USA, June 2018. </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 [</a:t>
            </a:r>
            <a:r>
              <a:rPr lang="en-US" sz="1700" dirty="0">
                <a:hlinkClick r:id="rId6"/>
              </a:rPr>
              <a:t>Lightning Talk Slides (pptx)</a:t>
            </a:r>
            <a:r>
              <a:rPr lang="en-US" sz="1700" dirty="0"/>
              <a:t> </a:t>
            </a:r>
            <a:r>
              <a:rPr lang="en-US" sz="1700" dirty="0">
                <a:hlinkClick r:id="rId7"/>
              </a:rPr>
              <a:t>(pdf)</a:t>
            </a:r>
            <a:r>
              <a:rPr lang="en-US" sz="1700" dirty="0"/>
              <a:t>] </a:t>
            </a:r>
            <a:br>
              <a:rPr lang="en-US" sz="1700" dirty="0"/>
            </a:br>
            <a:r>
              <a:rPr lang="en-US" sz="1700" dirty="0"/>
              <a:t>[</a:t>
            </a:r>
            <a:r>
              <a:rPr lang="en-US" sz="1700" dirty="0">
                <a:hlinkClick r:id="rId8"/>
              </a:rPr>
              <a:t>Lightning Talk Video</a:t>
            </a:r>
            <a:r>
              <a:rPr lang="en-US" sz="1700" dirty="0"/>
              <a:t>] </a:t>
            </a:r>
            <a:br>
              <a:rPr lang="en-US" sz="1700" dirty="0"/>
            </a:br>
            <a:endParaRPr lang="en-US" sz="1700" dirty="0"/>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3E3956AB-73AF-DA47-9B86-0C2E0F90E73D}"/>
              </a:ext>
            </a:extLst>
          </p:cNvPr>
          <p:cNvSpPr>
            <a:spLocks noGrp="1"/>
          </p:cNvSpPr>
          <p:nvPr>
            <p:ph type="sldNum" sz="quarter" idx="11"/>
          </p:nvPr>
        </p:nvSpPr>
        <p:spPr/>
        <p:txBody>
          <a:bodyPr/>
          <a:lstStyle/>
          <a:p>
            <a:pPr>
              <a:defRPr/>
            </a:pPr>
            <a:fld id="{DA95AFC4-B67F-BC48-882B-8F3B14641016}" type="slidenum">
              <a:rPr lang="en-US" smtClean="0"/>
              <a:pPr>
                <a:defRPr/>
              </a:pPr>
              <a:t>120</a:t>
            </a:fld>
            <a:endParaRPr lang="en-US"/>
          </a:p>
        </p:txBody>
      </p:sp>
      <p:pic>
        <p:nvPicPr>
          <p:cNvPr id="5" name="Picture 4">
            <a:extLst>
              <a:ext uri="{FF2B5EF4-FFF2-40B4-BE49-F238E27FC236}">
                <a16:creationId xmlns:a16="http://schemas.microsoft.com/office/drawing/2014/main" id="{E145A992-0FE5-B446-A1A6-725FE0D3A7CF}"/>
              </a:ext>
            </a:extLst>
          </p:cNvPr>
          <p:cNvPicPr>
            <a:picLocks noChangeAspect="1"/>
          </p:cNvPicPr>
          <p:nvPr/>
        </p:nvPicPr>
        <p:blipFill>
          <a:blip r:embed="rId9"/>
          <a:stretch>
            <a:fillRect/>
          </a:stretch>
        </p:blipFill>
        <p:spPr>
          <a:xfrm>
            <a:off x="88842" y="4005064"/>
            <a:ext cx="9019662" cy="2186188"/>
          </a:xfrm>
          <a:prstGeom prst="rect">
            <a:avLst/>
          </a:prstGeom>
        </p:spPr>
      </p:pic>
    </p:spTree>
    <p:extLst>
      <p:ext uri="{BB962C8B-B14F-4D97-AF65-F5344CB8AC3E}">
        <p14:creationId xmlns:p14="http://schemas.microsoft.com/office/powerpoint/2010/main" val="2725547889"/>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E6D52-A3A4-BB4C-95B5-D7873A3CAACD}"/>
              </a:ext>
            </a:extLst>
          </p:cNvPr>
          <p:cNvSpPr>
            <a:spLocks noGrp="1"/>
          </p:cNvSpPr>
          <p:nvPr>
            <p:ph type="title"/>
          </p:nvPr>
        </p:nvSpPr>
        <p:spPr/>
        <p:txBody>
          <a:bodyPr/>
          <a:lstStyle/>
          <a:p>
            <a:r>
              <a:rPr lang="en-US" dirty="0"/>
              <a:t>X-</a:t>
            </a:r>
            <a:r>
              <a:rPr lang="en-US" dirty="0" err="1"/>
              <a:t>MeM</a:t>
            </a:r>
            <a:r>
              <a:rPr lang="en-US" dirty="0"/>
              <a:t> Aids Many Optimizations</a:t>
            </a:r>
          </a:p>
        </p:txBody>
      </p:sp>
      <p:sp>
        <p:nvSpPr>
          <p:cNvPr id="3" name="Content Placeholder 2">
            <a:extLst>
              <a:ext uri="{FF2B5EF4-FFF2-40B4-BE49-F238E27FC236}">
                <a16:creationId xmlns:a16="http://schemas.microsoft.com/office/drawing/2014/main" id="{07CA2F28-2488-E747-BAA8-A1CAE698496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9D2B23E-41F9-6F47-9E06-4386E4593CE4}"/>
              </a:ext>
            </a:extLst>
          </p:cNvPr>
          <p:cNvPicPr>
            <a:picLocks noChangeAspect="1"/>
          </p:cNvPicPr>
          <p:nvPr/>
        </p:nvPicPr>
        <p:blipFill>
          <a:blip r:embed="rId2"/>
          <a:stretch>
            <a:fillRect/>
          </a:stretch>
        </p:blipFill>
        <p:spPr>
          <a:xfrm>
            <a:off x="372107" y="958340"/>
            <a:ext cx="8323585" cy="5817110"/>
          </a:xfrm>
          <a:prstGeom prst="rect">
            <a:avLst/>
          </a:prstGeom>
        </p:spPr>
      </p:pic>
    </p:spTree>
    <p:extLst>
      <p:ext uri="{BB962C8B-B14F-4D97-AF65-F5344CB8AC3E}">
        <p14:creationId xmlns:p14="http://schemas.microsoft.com/office/powerpoint/2010/main" val="1820303585"/>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92FD8-C628-064E-B654-422ABB282C2F}"/>
              </a:ext>
            </a:extLst>
          </p:cNvPr>
          <p:cNvSpPr>
            <a:spLocks noGrp="1"/>
          </p:cNvSpPr>
          <p:nvPr>
            <p:ph type="title"/>
          </p:nvPr>
        </p:nvSpPr>
        <p:spPr/>
        <p:txBody>
          <a:bodyPr/>
          <a:lstStyle/>
          <a:p>
            <a:r>
              <a:rPr lang="en-US" dirty="0"/>
              <a:t>Expressive (Memory) Interfaces for GPUs</a:t>
            </a:r>
          </a:p>
        </p:txBody>
      </p:sp>
      <p:sp>
        <p:nvSpPr>
          <p:cNvPr id="3" name="Content Placeholder 2">
            <a:extLst>
              <a:ext uri="{FF2B5EF4-FFF2-40B4-BE49-F238E27FC236}">
                <a16:creationId xmlns:a16="http://schemas.microsoft.com/office/drawing/2014/main" id="{6EB3B564-03E4-1349-929A-2E1148D45F1E}"/>
              </a:ext>
            </a:extLst>
          </p:cNvPr>
          <p:cNvSpPr>
            <a:spLocks noGrp="1"/>
          </p:cNvSpPr>
          <p:nvPr>
            <p:ph idx="1"/>
          </p:nvPr>
        </p:nvSpPr>
        <p:spPr>
          <a:xfrm>
            <a:off x="228600" y="997529"/>
            <a:ext cx="8682038" cy="5193723"/>
          </a:xfrm>
        </p:spPr>
        <p:txBody>
          <a:bodyPr/>
          <a:lstStyle/>
          <a:p>
            <a:r>
              <a:rPr lang="en-US" sz="1700" dirty="0"/>
              <a:t>Nandita Vijaykumar, </a:t>
            </a:r>
            <a:r>
              <a:rPr lang="en-US" sz="1700" dirty="0" err="1"/>
              <a:t>Eiman</a:t>
            </a:r>
            <a:r>
              <a:rPr lang="en-US" sz="1700" dirty="0"/>
              <a:t> Ebrahimi, Kevin Hsieh, Phillip B. Gibbons and Onur Mutlu,</a:t>
            </a:r>
            <a:br>
              <a:rPr lang="en-US" sz="1700" dirty="0"/>
            </a:br>
            <a:r>
              <a:rPr lang="en-US" sz="1700" b="1" dirty="0">
                <a:hlinkClick r:id="rId2"/>
              </a:rPr>
              <a:t>"The Locality Descriptor: A Holistic Cross-Layer Abstraction to Express Data Locality in GPUs"</a:t>
            </a:r>
            <a:br>
              <a:rPr lang="en-US" sz="1700" dirty="0"/>
            </a:br>
            <a:r>
              <a:rPr lang="en-US" sz="1700" i="1" dirty="0"/>
              <a:t>Proceedings of the </a:t>
            </a:r>
            <a:r>
              <a:rPr lang="en-US" sz="1700" i="1" dirty="0">
                <a:hlinkClick r:id="rId3"/>
              </a:rPr>
              <a:t>45th International Symposium on Computer Architecture</a:t>
            </a:r>
            <a:r>
              <a:rPr lang="en-US" sz="1700" i="1" dirty="0"/>
              <a:t> (</a:t>
            </a:r>
            <a:r>
              <a:rPr lang="en-US" sz="1700" b="1" i="1" dirty="0"/>
              <a:t>ISCA</a:t>
            </a:r>
            <a:r>
              <a:rPr lang="en-US" sz="1700" i="1" dirty="0"/>
              <a:t>)</a:t>
            </a:r>
            <a:r>
              <a:rPr lang="en-US" sz="1700" dirty="0"/>
              <a:t>, Los Angeles, CA, USA, June 2018. </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 [</a:t>
            </a:r>
            <a:r>
              <a:rPr lang="en-US" sz="1700" dirty="0">
                <a:hlinkClick r:id="rId6"/>
              </a:rPr>
              <a:t>Lightning Talk Slides (pptx)</a:t>
            </a:r>
            <a:r>
              <a:rPr lang="en-US" sz="1700" dirty="0"/>
              <a:t> </a:t>
            </a:r>
            <a:r>
              <a:rPr lang="en-US" sz="1700" dirty="0">
                <a:hlinkClick r:id="rId7"/>
              </a:rPr>
              <a:t>(pdf)</a:t>
            </a:r>
            <a:r>
              <a:rPr lang="en-US" sz="1700" dirty="0"/>
              <a:t>] </a:t>
            </a:r>
            <a:br>
              <a:rPr lang="en-US" sz="1700" dirty="0"/>
            </a:br>
            <a:r>
              <a:rPr lang="en-US" sz="1700" dirty="0"/>
              <a:t>[</a:t>
            </a:r>
            <a:r>
              <a:rPr lang="en-US" sz="1700" dirty="0">
                <a:hlinkClick r:id="rId8"/>
              </a:rPr>
              <a:t>Lightning Talk Video</a:t>
            </a:r>
            <a:r>
              <a:rPr lang="en-US" sz="1700" dirty="0"/>
              <a:t>] </a:t>
            </a:r>
            <a:br>
              <a:rPr lang="en-US" sz="1700" dirty="0"/>
            </a:br>
            <a:endParaRPr lang="en-US" sz="1700" dirty="0"/>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3E3956AB-73AF-DA47-9B86-0C2E0F90E73D}"/>
              </a:ext>
            </a:extLst>
          </p:cNvPr>
          <p:cNvSpPr>
            <a:spLocks noGrp="1"/>
          </p:cNvSpPr>
          <p:nvPr>
            <p:ph type="sldNum" sz="quarter" idx="11"/>
          </p:nvPr>
        </p:nvSpPr>
        <p:spPr/>
        <p:txBody>
          <a:bodyPr/>
          <a:lstStyle/>
          <a:p>
            <a:pPr>
              <a:defRPr/>
            </a:pPr>
            <a:fld id="{DA95AFC4-B67F-BC48-882B-8F3B14641016}" type="slidenum">
              <a:rPr lang="en-US" smtClean="0"/>
              <a:pPr>
                <a:defRPr/>
              </a:pPr>
              <a:t>122</a:t>
            </a:fld>
            <a:endParaRPr lang="en-US"/>
          </a:p>
        </p:txBody>
      </p:sp>
      <p:pic>
        <p:nvPicPr>
          <p:cNvPr id="6" name="Picture 5">
            <a:extLst>
              <a:ext uri="{FF2B5EF4-FFF2-40B4-BE49-F238E27FC236}">
                <a16:creationId xmlns:a16="http://schemas.microsoft.com/office/drawing/2014/main" id="{D7E19532-BD2E-4D40-9F98-09CE73A3DF50}"/>
              </a:ext>
            </a:extLst>
          </p:cNvPr>
          <p:cNvPicPr>
            <a:picLocks noChangeAspect="1"/>
          </p:cNvPicPr>
          <p:nvPr/>
        </p:nvPicPr>
        <p:blipFill>
          <a:blip r:embed="rId9"/>
          <a:stretch>
            <a:fillRect/>
          </a:stretch>
        </p:blipFill>
        <p:spPr>
          <a:xfrm>
            <a:off x="0" y="3949144"/>
            <a:ext cx="9144000" cy="1928128"/>
          </a:xfrm>
          <a:prstGeom prst="rect">
            <a:avLst/>
          </a:prstGeom>
        </p:spPr>
      </p:pic>
    </p:spTree>
    <p:extLst>
      <p:ext uri="{BB962C8B-B14F-4D97-AF65-F5344CB8AC3E}">
        <p14:creationId xmlns:p14="http://schemas.microsoft.com/office/powerpoint/2010/main" val="3030575167"/>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An Example: Hybrid Memory Management</a:t>
            </a:r>
          </a:p>
        </p:txBody>
      </p:sp>
      <p:sp>
        <p:nvSpPr>
          <p:cNvPr id="3" name="Content Placeholder 2"/>
          <p:cNvSpPr>
            <a:spLocks noGrp="1"/>
          </p:cNvSpPr>
          <p:nvPr>
            <p:ph idx="1"/>
          </p:nvPr>
        </p:nvSpPr>
        <p:spPr>
          <a:xfrm>
            <a:off x="228600" y="1124744"/>
            <a:ext cx="8610600" cy="4807737"/>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endParaRPr lang="en-US" dirty="0"/>
          </a:p>
          <a:p>
            <a:pPr marL="0" indent="0">
              <a:buNone/>
            </a:pPr>
            <a:endParaRPr lang="en-US" dirty="0"/>
          </a:p>
          <a:p>
            <a:pPr marL="0" indent="0">
              <a:buNone/>
            </a:pPr>
            <a:r>
              <a:rPr lang="en-US" sz="1600" dirty="0"/>
              <a:t>Meza+, “</a:t>
            </a:r>
            <a:r>
              <a:rPr lang="en-US" sz="1600" dirty="0">
                <a:solidFill>
                  <a:srgbClr val="0000FF"/>
                </a:solidFill>
              </a:rPr>
              <a:t>Enabling Efficient and Scalable Hybrid Memories</a:t>
            </a:r>
            <a:r>
              <a:rPr lang="en-US" sz="1600" dirty="0"/>
              <a:t>,” IEEE Comp. Arch. Letters, 2012.</a:t>
            </a:r>
          </a:p>
          <a:p>
            <a:pPr marL="0" indent="0">
              <a:buNone/>
            </a:pPr>
            <a:r>
              <a:rPr lang="en-US" sz="1600" dirty="0"/>
              <a:t>Yoon+, “</a:t>
            </a:r>
            <a:r>
              <a:rPr lang="en-US" sz="1600" dirty="0">
                <a:solidFill>
                  <a:srgbClr val="0000FF"/>
                </a:solidFill>
              </a:rPr>
              <a:t>Row Buffer Locality Aware Caching Policies for Hybrid Memories</a:t>
            </a:r>
            <a:r>
              <a:rPr lang="en-US" sz="1600" dirty="0"/>
              <a:t>,” ICCD 2012 Best Paper Award.</a:t>
            </a:r>
          </a:p>
          <a:p>
            <a:pPr marL="0" indent="0">
              <a:buNone/>
            </a:pPr>
            <a:endParaRPr lang="en-US" sz="1600"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Rectangle 3"/>
          <p:cNvSpPr/>
          <p:nvPr/>
        </p:nvSpPr>
        <p:spPr>
          <a:xfrm>
            <a:off x="3000210" y="1052736"/>
            <a:ext cx="1512168" cy="15121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000000"/>
                </a:solidFill>
                <a:latin typeface="Tahoma"/>
              </a:rPr>
              <a:t>SoC</a:t>
            </a:r>
            <a:endParaRPr kumimoji="0" lang="en-US" sz="2400" b="0" i="0" u="none" strike="noStrike" kern="1200" cap="none" spc="0" normalizeH="0" baseline="0" noProof="0" dirty="0">
              <a:ln>
                <a:noFill/>
              </a:ln>
              <a:solidFill>
                <a:srgbClr val="000000"/>
              </a:solidFill>
              <a:effectLst/>
              <a:uLnTx/>
              <a:uFillTx/>
              <a:latin typeface="Tahoma"/>
              <a:ea typeface="+mn-ea"/>
              <a:cs typeface="+mn-cs"/>
            </a:endParaRPr>
          </a:p>
        </p:txBody>
      </p:sp>
      <p:sp>
        <p:nvSpPr>
          <p:cNvPr id="5" name="Rectangle 4"/>
          <p:cNvSpPr/>
          <p:nvPr/>
        </p:nvSpPr>
        <p:spPr>
          <a:xfrm>
            <a:off x="3000210" y="2047067"/>
            <a:ext cx="792087" cy="504056"/>
          </a:xfrm>
          <a:prstGeom prst="rect">
            <a:avLst/>
          </a:prstGeom>
          <a:solidFill>
            <a:schemeClr val="accent6">
              <a:lumMod val="20000"/>
              <a:lumOff val="80000"/>
            </a:schemeClr>
          </a:solidFill>
          <a:ln>
            <a:solidFill>
              <a:schemeClr val="accent6">
                <a:lumMod val="20000"/>
                <a:lumOff val="8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DRAMCtrl</a:t>
            </a:r>
          </a:p>
        </p:txBody>
      </p:sp>
      <p:cxnSp>
        <p:nvCxnSpPr>
          <p:cNvPr id="6" name="Straight Connector 5"/>
          <p:cNvCxnSpPr/>
          <p:nvPr/>
        </p:nvCxnSpPr>
        <p:spPr>
          <a:xfrm>
            <a:off x="3440385" y="2601190"/>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3144226" y="3140968"/>
            <a:ext cx="296159"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403648" y="2744642"/>
            <a:ext cx="1740577"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6633">
                    <a:lumMod val="75000"/>
                  </a:srgbClr>
                </a:solidFill>
                <a:effectLst/>
                <a:uLnTx/>
                <a:uFillTx/>
                <a:latin typeface="Tahoma"/>
                <a:ea typeface="+mn-ea"/>
                <a:cs typeface="+mn-cs"/>
              </a:rPr>
              <a:t>Fast, </a:t>
            </a:r>
            <a:r>
              <a:rPr kumimoji="0" lang="en-US" sz="1800" b="1" i="0" u="none" strike="noStrike" kern="1200" cap="none" spc="0" normalizeH="0" baseline="0" noProof="0" dirty="0">
                <a:ln>
                  <a:noFill/>
                </a:ln>
                <a:solidFill>
                  <a:srgbClr val="006633">
                    <a:lumMod val="75000"/>
                  </a:srgbClr>
                </a:solidFill>
                <a:effectLst/>
                <a:uLnTx/>
                <a:uFillTx/>
                <a:latin typeface="Tahoma"/>
                <a:ea typeface="+mn-ea"/>
                <a:cs typeface="+mn-cs"/>
              </a:rPr>
              <a:t>durable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Small,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leaky, volatile,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high-cost</a:t>
            </a:r>
          </a:p>
        </p:txBody>
      </p:sp>
      <p:sp>
        <p:nvSpPr>
          <p:cNvPr id="9" name="Rectangle 8"/>
          <p:cNvSpPr/>
          <p:nvPr/>
        </p:nvSpPr>
        <p:spPr>
          <a:xfrm>
            <a:off x="4440369" y="2744642"/>
            <a:ext cx="4070409"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4D26"/>
                </a:solidFill>
                <a:effectLst/>
                <a:uLnTx/>
                <a:uFillTx/>
                <a:latin typeface="Tahoma"/>
                <a:ea typeface="+mn-ea"/>
                <a:cs typeface="+mn-cs"/>
              </a:rPr>
              <a:t>Large, non-volatile, low-cost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Slow, </a:t>
            </a:r>
            <a:r>
              <a:rPr kumimoji="0" lang="en-US" sz="1800" b="1" i="0" u="none" strike="noStrike" kern="1200" cap="none" spc="0" normalizeH="0" baseline="0" noProof="0" dirty="0">
                <a:ln>
                  <a:noFill/>
                </a:ln>
                <a:solidFill>
                  <a:srgbClr val="8C0000"/>
                </a:solidFill>
                <a:effectLst/>
                <a:uLnTx/>
                <a:uFillTx/>
                <a:latin typeface="Tahoma"/>
                <a:ea typeface="+mn-ea"/>
                <a:cs typeface="+mn-cs"/>
              </a:rPr>
              <a:t>wears out, </a:t>
            </a:r>
            <a:r>
              <a:rPr kumimoji="0" lang="en-US" sz="1800" b="0" i="0" u="none" strike="noStrike" kern="1200" cap="none" spc="0" normalizeH="0" baseline="0" noProof="0" dirty="0">
                <a:ln>
                  <a:noFill/>
                </a:ln>
                <a:solidFill>
                  <a:srgbClr val="8C0000"/>
                </a:solidFill>
                <a:effectLst/>
                <a:uLnTx/>
                <a:uFillTx/>
                <a:latin typeface="Tahoma"/>
                <a:ea typeface="+mn-ea"/>
                <a:cs typeface="+mn-cs"/>
              </a:rPr>
              <a:t>high active energy</a:t>
            </a:r>
          </a:p>
        </p:txBody>
      </p:sp>
      <p:cxnSp>
        <p:nvCxnSpPr>
          <p:cNvPr id="10" name="Straight Connector 9"/>
          <p:cNvCxnSpPr/>
          <p:nvPr/>
        </p:nvCxnSpPr>
        <p:spPr>
          <a:xfrm flipH="1">
            <a:off x="4113004" y="3140968"/>
            <a:ext cx="327366"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3792298" y="2045549"/>
            <a:ext cx="735381" cy="504056"/>
          </a:xfrm>
          <a:prstGeom prst="rect">
            <a:avLst/>
          </a:prstGeom>
          <a:solidFill>
            <a:schemeClr val="accent6">
              <a:lumMod val="40000"/>
              <a:lumOff val="60000"/>
            </a:schemeClr>
          </a:solidFill>
          <a:ln>
            <a:solidFill>
              <a:schemeClr val="accent6">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303030"/>
                </a:solidFill>
                <a:effectLst/>
                <a:uLnTx/>
                <a:uFillTx/>
                <a:latin typeface="Tahoma"/>
                <a:ea typeface="+mn-ea"/>
                <a:cs typeface="+mn-cs"/>
              </a:rPr>
              <a:t>PCM Ctrl</a:t>
            </a:r>
          </a:p>
        </p:txBody>
      </p:sp>
      <p:cxnSp>
        <p:nvCxnSpPr>
          <p:cNvPr id="12" name="Straight Connector 11"/>
          <p:cNvCxnSpPr/>
          <p:nvPr/>
        </p:nvCxnSpPr>
        <p:spPr>
          <a:xfrm>
            <a:off x="4113004" y="2564904"/>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844847" y="2353804"/>
            <a:ext cx="7829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03030"/>
                </a:solidFill>
                <a:effectLst/>
                <a:uLnTx/>
                <a:uFillTx/>
                <a:latin typeface="Tahoma"/>
                <a:ea typeface="+mn-ea"/>
                <a:cs typeface="+mn-cs"/>
              </a:rPr>
              <a:t>DRAM</a:t>
            </a:r>
          </a:p>
        </p:txBody>
      </p:sp>
      <p:sp>
        <p:nvSpPr>
          <p:cNvPr id="14" name="TextBox 13"/>
          <p:cNvSpPr txBox="1"/>
          <p:nvPr/>
        </p:nvSpPr>
        <p:spPr>
          <a:xfrm>
            <a:off x="4876146" y="2364939"/>
            <a:ext cx="347132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03030"/>
                </a:solidFill>
                <a:effectLst/>
                <a:uLnTx/>
                <a:uFillTx/>
                <a:latin typeface="Tahoma"/>
                <a:ea typeface="+mn-ea"/>
                <a:cs typeface="+mn-cs"/>
              </a:rPr>
              <a:t>Phase Change Memory (or Tech. X)</a:t>
            </a:r>
          </a:p>
        </p:txBody>
      </p:sp>
      <p:sp>
        <p:nvSpPr>
          <p:cNvPr id="15" name="TextBox 14"/>
          <p:cNvSpPr txBox="1"/>
          <p:nvPr/>
        </p:nvSpPr>
        <p:spPr>
          <a:xfrm>
            <a:off x="459985" y="4365104"/>
            <a:ext cx="8161209"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a:ea typeface="+mn-ea"/>
                <a:cs typeface="+mn-cs"/>
              </a:rPr>
              <a:t>Hardware/software manage data allocation and movement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000"/>
                </a:solidFill>
                <a:effectLst/>
                <a:uLnTx/>
                <a:uFillTx/>
                <a:latin typeface="Tahoma"/>
                <a:ea typeface="+mn-ea"/>
                <a:cs typeface="+mn-cs"/>
              </a:rPr>
              <a:t>to achieve the best of multiple technologies</a:t>
            </a:r>
          </a:p>
        </p:txBody>
      </p:sp>
    </p:spTree>
    <p:extLst>
      <p:ext uri="{BB962C8B-B14F-4D97-AF65-F5344CB8AC3E}">
        <p14:creationId xmlns:p14="http://schemas.microsoft.com/office/powerpoint/2010/main" val="39981354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An Example: Heterogeneous-Reliability Memory</a:t>
            </a:r>
          </a:p>
        </p:txBody>
      </p:sp>
      <p:sp>
        <p:nvSpPr>
          <p:cNvPr id="3" name="Content Placeholder 2"/>
          <p:cNvSpPr>
            <a:spLocks noGrp="1"/>
          </p:cNvSpPr>
          <p:nvPr>
            <p:ph idx="1"/>
          </p:nvPr>
        </p:nvSpPr>
        <p:spPr>
          <a:xfrm>
            <a:off x="228600" y="980728"/>
            <a:ext cx="8807896" cy="5051648"/>
          </a:xfrm>
        </p:spPr>
        <p:txBody>
          <a:bodyPr/>
          <a:lstStyle/>
          <a:p>
            <a:r>
              <a:rPr lang="en-US" sz="1800" dirty="0" err="1"/>
              <a:t>Yixin</a:t>
            </a:r>
            <a:r>
              <a:rPr lang="en-US" sz="1800" dirty="0"/>
              <a:t> </a:t>
            </a:r>
            <a:r>
              <a:rPr lang="en-US" sz="1800" dirty="0" err="1"/>
              <a:t>Luo</a:t>
            </a:r>
            <a:r>
              <a:rPr lang="en-US" sz="1800" dirty="0"/>
              <a:t>, </a:t>
            </a:r>
            <a:r>
              <a:rPr lang="en-US" sz="1800" dirty="0" err="1"/>
              <a:t>Sriram</a:t>
            </a:r>
            <a:r>
              <a:rPr lang="en-US" sz="1800" dirty="0"/>
              <a:t> </a:t>
            </a:r>
            <a:r>
              <a:rPr lang="en-US" sz="1800" dirty="0" err="1"/>
              <a:t>Govindan</a:t>
            </a:r>
            <a:r>
              <a:rPr lang="en-US" sz="1800" dirty="0"/>
              <a:t>, </a:t>
            </a:r>
            <a:r>
              <a:rPr lang="en-US" sz="1800" dirty="0" err="1"/>
              <a:t>Bikash</a:t>
            </a:r>
            <a:r>
              <a:rPr lang="en-US" sz="1800" dirty="0"/>
              <a:t> Sharma, Mark </a:t>
            </a:r>
            <a:r>
              <a:rPr lang="en-US" sz="1800" dirty="0" err="1"/>
              <a:t>Santaniello</a:t>
            </a:r>
            <a:r>
              <a:rPr lang="en-US" sz="1800" dirty="0"/>
              <a:t>, Justin Meza, </a:t>
            </a:r>
            <a:r>
              <a:rPr lang="en-US" sz="1800" dirty="0" err="1"/>
              <a:t>Aman</a:t>
            </a:r>
            <a:r>
              <a:rPr lang="en-US" sz="1800" dirty="0"/>
              <a:t> </a:t>
            </a:r>
            <a:r>
              <a:rPr lang="en-US" sz="1800" dirty="0" err="1"/>
              <a:t>Kansal</a:t>
            </a:r>
            <a:r>
              <a:rPr lang="en-US" sz="1800" dirty="0"/>
              <a:t>, </a:t>
            </a:r>
            <a:r>
              <a:rPr lang="en-US" sz="1800" dirty="0" err="1"/>
              <a:t>Jie</a:t>
            </a:r>
            <a:r>
              <a:rPr lang="en-US" sz="1800" dirty="0"/>
              <a:t> Liu, </a:t>
            </a:r>
            <a:r>
              <a:rPr lang="en-US" sz="1800" dirty="0" err="1"/>
              <a:t>Badriddine</a:t>
            </a:r>
            <a:r>
              <a:rPr lang="en-US" sz="1800" dirty="0"/>
              <a:t> </a:t>
            </a:r>
            <a:r>
              <a:rPr lang="en-US" sz="1800" dirty="0" err="1"/>
              <a:t>Khessib</a:t>
            </a:r>
            <a:r>
              <a:rPr lang="en-US" sz="1800" dirty="0"/>
              <a:t>, </a:t>
            </a:r>
            <a:r>
              <a:rPr lang="en-US" sz="1800" dirty="0" err="1"/>
              <a:t>Kushagra</a:t>
            </a:r>
            <a:r>
              <a:rPr lang="en-US" sz="1800" dirty="0"/>
              <a:t> </a:t>
            </a:r>
            <a:r>
              <a:rPr lang="en-US" sz="1800" dirty="0" err="1"/>
              <a:t>Vaid</a:t>
            </a:r>
            <a:r>
              <a:rPr lang="en-US" sz="1800" dirty="0"/>
              <a:t>, and Onur Mutlu,</a:t>
            </a:r>
            <a:br>
              <a:rPr lang="en-US" sz="1800" dirty="0"/>
            </a:br>
            <a:r>
              <a:rPr lang="en-US" sz="1800" b="1" dirty="0">
                <a:hlinkClick r:id="rId2"/>
              </a:rPr>
              <a:t>"Characterizing Application Memory Error Vulnerability to Optimize Data Center Cost via Heterogeneous-Reliability Memory"</a:t>
            </a:r>
            <a:r>
              <a:rPr lang="en-US" sz="1800" dirty="0"/>
              <a:t> </a:t>
            </a:r>
            <a:br>
              <a:rPr lang="en-US" sz="1800" dirty="0"/>
            </a:br>
            <a:r>
              <a:rPr lang="en-US" sz="1800" i="1" dirty="0"/>
              <a:t>Proceedings of the </a:t>
            </a:r>
            <a:r>
              <a:rPr lang="en-US" sz="1800" i="1" dirty="0">
                <a:hlinkClick r:id="rId3"/>
              </a:rPr>
              <a:t>44th Annual IEEE/IFIP International Conference on Dependable Systems and Networks </a:t>
            </a:r>
            <a:r>
              <a:rPr lang="en-US" sz="1800" i="1" dirty="0"/>
              <a:t>(</a:t>
            </a:r>
            <a:r>
              <a:rPr lang="en-US" sz="1800" b="1" i="1" dirty="0"/>
              <a:t>DSN</a:t>
            </a:r>
            <a:r>
              <a:rPr lang="en-US" sz="1800" i="1" dirty="0"/>
              <a:t>)</a:t>
            </a:r>
            <a:r>
              <a:rPr lang="en-US" sz="1800" dirty="0"/>
              <a:t>, Atlanta, GA, June 2014. [</a:t>
            </a:r>
            <a:r>
              <a:rPr lang="en-US" sz="1800" dirty="0">
                <a:hlinkClick r:id="rId4"/>
              </a:rPr>
              <a:t>Summary</a:t>
            </a:r>
            <a:r>
              <a:rPr lang="en-US" sz="1800" dirty="0"/>
              <a:t>] [</a:t>
            </a:r>
            <a:r>
              <a:rPr lang="en-US" sz="1800" dirty="0">
                <a:hlinkClick r:id="rId5"/>
              </a:rPr>
              <a:t>Slides (pptx)</a:t>
            </a:r>
            <a:r>
              <a:rPr lang="en-US" sz="1800" dirty="0"/>
              <a:t> </a:t>
            </a:r>
            <a:r>
              <a:rPr lang="en-US" sz="1800" dirty="0">
                <a:hlinkClick r:id="rId6"/>
              </a:rPr>
              <a:t>(pdf)</a:t>
            </a:r>
            <a:r>
              <a:rPr lang="en-US" sz="1800" dirty="0"/>
              <a:t>] [</a:t>
            </a:r>
            <a:r>
              <a:rPr lang="en-US" sz="1800" dirty="0">
                <a:hlinkClick r:id="rId7"/>
              </a:rPr>
              <a:t>Coverage on ZDNet</a:t>
            </a:r>
            <a:r>
              <a:rPr lang="en-US" sz="18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3861048"/>
            <a:ext cx="9144000" cy="1840302"/>
          </a:xfrm>
          <a:prstGeom prst="rect">
            <a:avLst/>
          </a:prstGeom>
        </p:spPr>
      </p:pic>
    </p:spTree>
    <p:extLst>
      <p:ext uri="{BB962C8B-B14F-4D97-AF65-F5344CB8AC3E}">
        <p14:creationId xmlns:p14="http://schemas.microsoft.com/office/powerpoint/2010/main" val="1709346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 name="Chart 49"/>
          <p:cNvGraphicFramePr/>
          <p:nvPr>
            <p:extLst/>
          </p:nvPr>
        </p:nvGraphicFramePr>
        <p:xfrm>
          <a:off x="0" y="1085850"/>
          <a:ext cx="9144000" cy="5370459"/>
        </p:xfrm>
        <a:graphic>
          <a:graphicData uri="http://schemas.openxmlformats.org/drawingml/2006/chart">
            <c:chart xmlns:c="http://schemas.openxmlformats.org/drawingml/2006/chart" xmlns:r="http://schemas.openxmlformats.org/officeDocument/2006/relationships" r:id="rId3"/>
          </a:graphicData>
        </a:graphic>
      </p:graphicFrame>
      <p:sp>
        <p:nvSpPr>
          <p:cNvPr id="45" name="Rectangle 44"/>
          <p:cNvSpPr/>
          <p:nvPr/>
        </p:nvSpPr>
        <p:spPr>
          <a:xfrm>
            <a:off x="980379" y="4376031"/>
            <a:ext cx="1937964" cy="1199692"/>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47" name="Oval 46"/>
          <p:cNvSpPr/>
          <p:nvPr/>
        </p:nvSpPr>
        <p:spPr>
          <a:xfrm>
            <a:off x="6459276" y="4521805"/>
            <a:ext cx="1937964" cy="1199692"/>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 name="Title 1"/>
          <p:cNvSpPr>
            <a:spLocks noGrp="1"/>
          </p:cNvSpPr>
          <p:nvPr>
            <p:ph type="title"/>
          </p:nvPr>
        </p:nvSpPr>
        <p:spPr/>
        <p:txBody>
          <a:bodyPr>
            <a:noAutofit/>
          </a:bodyPr>
          <a:lstStyle/>
          <a:p>
            <a:r>
              <a:rPr lang="en-US" sz="4000" dirty="0"/>
              <a:t>Exploiting Memory Error Tolerance </a:t>
            </a:r>
            <a:br>
              <a:rPr lang="en-US" sz="4000" dirty="0"/>
            </a:br>
            <a:r>
              <a:rPr lang="en-US" sz="4000" dirty="0"/>
              <a:t>with Hybrid Memory Systems</a:t>
            </a:r>
          </a:p>
        </p:txBody>
      </p:sp>
      <p:sp>
        <p:nvSpPr>
          <p:cNvPr id="178" name="Rounded Rectangle 177"/>
          <p:cNvSpPr/>
          <p:nvPr/>
        </p:nvSpPr>
        <p:spPr>
          <a:xfrm>
            <a:off x="253076" y="1315568"/>
            <a:ext cx="8637848" cy="5310051"/>
          </a:xfrm>
          <a:prstGeom prst="roundRect">
            <a:avLst>
              <a:gd name="adj" fmla="val 558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H</a:t>
            </a:r>
            <a:r>
              <a:rPr kumimoji="0" lang="en-US" sz="3600" b="0" i="0" u="none" strike="noStrike" kern="1200" cap="none" spc="0" normalizeH="0" baseline="0" noProof="0" dirty="0">
                <a:ln>
                  <a:noFill/>
                </a:ln>
                <a:solidFill>
                  <a:prstClr val="black"/>
                </a:solidFill>
                <a:effectLst/>
                <a:uLnTx/>
                <a:uFillTx/>
                <a:latin typeface="Calibri"/>
                <a:ea typeface="+mn-ea"/>
                <a:cs typeface="+mn-cs"/>
              </a:rPr>
              <a:t>eterogeneous-</a:t>
            </a:r>
            <a:r>
              <a:rPr kumimoji="0" lang="en-US" sz="3600" b="1" i="0" u="none" strike="noStrike" kern="1200" cap="none" spc="0" normalizeH="0" baseline="0" noProof="0" dirty="0">
                <a:ln>
                  <a:noFill/>
                </a:ln>
                <a:solidFill>
                  <a:prstClr val="black"/>
                </a:solidFill>
                <a:effectLst/>
                <a:uLnTx/>
                <a:uFillTx/>
                <a:latin typeface="Calibri"/>
                <a:ea typeface="+mn-ea"/>
                <a:cs typeface="+mn-cs"/>
              </a:rPr>
              <a:t>R</a:t>
            </a:r>
            <a:r>
              <a:rPr kumimoji="0" lang="en-US" sz="3600" b="0" i="0" u="none" strike="noStrike" kern="1200" cap="none" spc="0" normalizeH="0" baseline="0" noProof="0" dirty="0">
                <a:ln>
                  <a:noFill/>
                </a:ln>
                <a:solidFill>
                  <a:prstClr val="black"/>
                </a:solidFill>
                <a:effectLst/>
                <a:uLnTx/>
                <a:uFillTx/>
                <a:latin typeface="Calibri"/>
                <a:ea typeface="+mn-ea"/>
                <a:cs typeface="+mn-cs"/>
              </a:rPr>
              <a:t>eliability </a:t>
            </a:r>
            <a:r>
              <a:rPr kumimoji="0" lang="en-US" sz="3600" b="1" i="0" u="none" strike="noStrike" kern="1200" cap="none" spc="0" normalizeH="0" baseline="0" noProof="0" dirty="0">
                <a:ln>
                  <a:noFill/>
                </a:ln>
                <a:solidFill>
                  <a:prstClr val="black"/>
                </a:solidFill>
                <a:effectLst/>
                <a:uLnTx/>
                <a:uFillTx/>
                <a:latin typeface="Calibri"/>
                <a:ea typeface="+mn-ea"/>
                <a:cs typeface="+mn-cs"/>
              </a:rPr>
              <a:t>M</a:t>
            </a:r>
            <a:r>
              <a:rPr kumimoji="0" lang="en-US" sz="3600" b="0" i="0" u="none" strike="noStrike" kern="1200" cap="none" spc="0" normalizeH="0" baseline="0" noProof="0" dirty="0">
                <a:ln>
                  <a:noFill/>
                </a:ln>
                <a:solidFill>
                  <a:prstClr val="black"/>
                </a:solidFill>
                <a:effectLst/>
                <a:uLnTx/>
                <a:uFillTx/>
                <a:latin typeface="Calibri"/>
                <a:ea typeface="+mn-ea"/>
                <a:cs typeface="+mn-cs"/>
              </a:rPr>
              <a:t>emory </a:t>
            </a:r>
            <a:r>
              <a:rPr kumimoji="0" lang="en-US" sz="2400" b="1" i="0" u="none" strike="noStrike" kern="1200" cap="none" spc="0" normalizeH="0" baseline="0" noProof="0" dirty="0">
                <a:ln>
                  <a:noFill/>
                </a:ln>
                <a:solidFill>
                  <a:srgbClr val="1A5712"/>
                </a:solidFill>
                <a:effectLst/>
                <a:uLnTx/>
                <a:uFillTx/>
                <a:latin typeface="Calibri"/>
                <a:ea typeface="+mn-ea"/>
                <a:cs typeface="+mn-cs"/>
              </a:rPr>
              <a:t>[DSN 2014]</a:t>
            </a:r>
          </a:p>
        </p:txBody>
      </p:sp>
      <p:grpSp>
        <p:nvGrpSpPr>
          <p:cNvPr id="179" name="Group 178"/>
          <p:cNvGrpSpPr/>
          <p:nvPr/>
        </p:nvGrpSpPr>
        <p:grpSpPr>
          <a:xfrm>
            <a:off x="4919376" y="3377171"/>
            <a:ext cx="3294984" cy="935806"/>
            <a:chOff x="221980" y="1649582"/>
            <a:chExt cx="3011077" cy="855174"/>
          </a:xfrm>
        </p:grpSpPr>
        <p:grpSp>
          <p:nvGrpSpPr>
            <p:cNvPr id="180" name="Group 179"/>
            <p:cNvGrpSpPr/>
            <p:nvPr/>
          </p:nvGrpSpPr>
          <p:grpSpPr>
            <a:xfrm>
              <a:off x="221980" y="1649582"/>
              <a:ext cx="3011077" cy="855174"/>
              <a:chOff x="221980" y="1649582"/>
              <a:chExt cx="3011077" cy="855174"/>
            </a:xfrm>
          </p:grpSpPr>
          <p:pic>
            <p:nvPicPr>
              <p:cNvPr id="189" name="Picture 2" descr="image:Illustration showing DIMM rank classification labels"/>
              <p:cNvPicPr>
                <a:picLocks noChangeAspect="1" noChangeArrowheads="1"/>
              </p:cNvPicPr>
              <p:nvPr/>
            </p:nvPicPr>
            <p:blipFill rotWithShape="1">
              <a:blip r:embed="rId4">
                <a:extLst>
                  <a:ext uri="{28A0092B-C50C-407E-A947-70E740481C1C}">
                    <a14:useLocalDpi xmlns:a14="http://schemas.microsoft.com/office/drawing/2010/main" val="0"/>
                  </a:ext>
                </a:extLst>
              </a:blip>
              <a:srcRect t="58197"/>
              <a:stretch/>
            </p:blipFill>
            <p:spPr bwMode="auto">
              <a:xfrm>
                <a:off x="221980" y="1649582"/>
                <a:ext cx="3011077" cy="855174"/>
              </a:xfrm>
              <a:prstGeom prst="rect">
                <a:avLst/>
              </a:prstGeom>
              <a:noFill/>
              <a:extLst>
                <a:ext uri="{909E8E84-426E-40dd-AFC4-6F175D3DCCD1}">
                  <a14:hiddenFill xmlns="" xmlns:a14="http://schemas.microsoft.com/office/drawing/2010/main">
                    <a:solidFill>
                      <a:srgbClr val="FFFFFF"/>
                    </a:solidFill>
                  </a14:hiddenFill>
                </a:ext>
              </a:extLst>
            </p:spPr>
          </p:pic>
          <p:sp>
            <p:nvSpPr>
              <p:cNvPr id="190" name="Rectangle 189"/>
              <p:cNvSpPr/>
              <p:nvPr/>
            </p:nvSpPr>
            <p:spPr>
              <a:xfrm>
                <a:off x="359229" y="1719943"/>
                <a:ext cx="2743200" cy="621937"/>
              </a:xfrm>
              <a:prstGeom prst="rect">
                <a:avLst/>
              </a:prstGeom>
              <a:solidFill>
                <a:srgbClr val="99C8B8"/>
              </a:solidFill>
              <a:ln>
                <a:solidFill>
                  <a:srgbClr val="99C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81" name="Rectangle 180"/>
            <p:cNvSpPr/>
            <p:nvPr/>
          </p:nvSpPr>
          <p:spPr>
            <a:xfrm>
              <a:off x="39018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2" name="Rectangle 181"/>
            <p:cNvSpPr/>
            <p:nvPr/>
          </p:nvSpPr>
          <p:spPr>
            <a:xfrm>
              <a:off x="70064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3" name="Rectangle 182"/>
            <p:cNvSpPr/>
            <p:nvPr/>
          </p:nvSpPr>
          <p:spPr>
            <a:xfrm>
              <a:off x="101109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4" name="Rectangle 183"/>
            <p:cNvSpPr/>
            <p:nvPr/>
          </p:nvSpPr>
          <p:spPr>
            <a:xfrm>
              <a:off x="132155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5" name="Rectangle 184"/>
            <p:cNvSpPr/>
            <p:nvPr/>
          </p:nvSpPr>
          <p:spPr>
            <a:xfrm>
              <a:off x="194246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6" name="Rectangle 185"/>
            <p:cNvSpPr/>
            <p:nvPr/>
          </p:nvSpPr>
          <p:spPr>
            <a:xfrm>
              <a:off x="225291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7" name="Rectangle 186"/>
            <p:cNvSpPr/>
            <p:nvPr/>
          </p:nvSpPr>
          <p:spPr>
            <a:xfrm>
              <a:off x="256337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8" name="Rectangle 187"/>
            <p:cNvSpPr/>
            <p:nvPr/>
          </p:nvSpPr>
          <p:spPr>
            <a:xfrm>
              <a:off x="2873829" y="1815694"/>
              <a:ext cx="194541" cy="350564"/>
            </a:xfrm>
            <a:prstGeom prst="rect">
              <a:avLst/>
            </a:prstGeom>
            <a:solidFill>
              <a:srgbClr val="595959"/>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91" name="Group 190"/>
          <p:cNvGrpSpPr/>
          <p:nvPr/>
        </p:nvGrpSpPr>
        <p:grpSpPr>
          <a:xfrm>
            <a:off x="865026" y="3377171"/>
            <a:ext cx="3294984" cy="935806"/>
            <a:chOff x="221980" y="1649582"/>
            <a:chExt cx="3011077" cy="855174"/>
          </a:xfrm>
        </p:grpSpPr>
        <p:grpSp>
          <p:nvGrpSpPr>
            <p:cNvPr id="192" name="Group 191"/>
            <p:cNvGrpSpPr/>
            <p:nvPr/>
          </p:nvGrpSpPr>
          <p:grpSpPr>
            <a:xfrm>
              <a:off x="221980" y="1649582"/>
              <a:ext cx="3011077" cy="855174"/>
              <a:chOff x="221980" y="1649582"/>
              <a:chExt cx="3011077" cy="855174"/>
            </a:xfrm>
          </p:grpSpPr>
          <p:pic>
            <p:nvPicPr>
              <p:cNvPr id="202" name="Picture 2" descr="image:Illustration showing DIMM rank classification labels"/>
              <p:cNvPicPr>
                <a:picLocks noChangeAspect="1" noChangeArrowheads="1"/>
              </p:cNvPicPr>
              <p:nvPr/>
            </p:nvPicPr>
            <p:blipFill rotWithShape="1">
              <a:blip r:embed="rId4">
                <a:extLst>
                  <a:ext uri="{28A0092B-C50C-407E-A947-70E740481C1C}">
                    <a14:useLocalDpi xmlns:a14="http://schemas.microsoft.com/office/drawing/2010/main" val="0"/>
                  </a:ext>
                </a:extLst>
              </a:blip>
              <a:srcRect t="58197"/>
              <a:stretch/>
            </p:blipFill>
            <p:spPr bwMode="auto">
              <a:xfrm>
                <a:off x="221980" y="1649582"/>
                <a:ext cx="3011077" cy="855174"/>
              </a:xfrm>
              <a:prstGeom prst="rect">
                <a:avLst/>
              </a:prstGeom>
              <a:noFill/>
              <a:extLst>
                <a:ext uri="{909E8E84-426E-40dd-AFC4-6F175D3DCCD1}">
                  <a14:hiddenFill xmlns="" xmlns:a14="http://schemas.microsoft.com/office/drawing/2010/main">
                    <a:solidFill>
                      <a:srgbClr val="FFFFFF"/>
                    </a:solidFill>
                  </a14:hiddenFill>
                </a:ext>
              </a:extLst>
            </p:spPr>
          </p:pic>
          <p:sp>
            <p:nvSpPr>
              <p:cNvPr id="203" name="Rectangle 202"/>
              <p:cNvSpPr/>
              <p:nvPr/>
            </p:nvSpPr>
            <p:spPr>
              <a:xfrm>
                <a:off x="359229" y="1719943"/>
                <a:ext cx="2743200" cy="621937"/>
              </a:xfrm>
              <a:prstGeom prst="rect">
                <a:avLst/>
              </a:prstGeom>
              <a:solidFill>
                <a:srgbClr val="99C8B8"/>
              </a:solidFill>
              <a:ln>
                <a:solidFill>
                  <a:srgbClr val="99C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93" name="Rectangle 192"/>
            <p:cNvSpPr/>
            <p:nvPr/>
          </p:nvSpPr>
          <p:spPr>
            <a:xfrm>
              <a:off x="39018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4" name="Rectangle 193"/>
            <p:cNvSpPr/>
            <p:nvPr/>
          </p:nvSpPr>
          <p:spPr>
            <a:xfrm>
              <a:off x="70064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5" name="Rectangle 194"/>
            <p:cNvSpPr/>
            <p:nvPr/>
          </p:nvSpPr>
          <p:spPr>
            <a:xfrm>
              <a:off x="101109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6" name="Rectangle 195"/>
            <p:cNvSpPr/>
            <p:nvPr/>
          </p:nvSpPr>
          <p:spPr>
            <a:xfrm>
              <a:off x="132155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7" name="Rectangle 196"/>
            <p:cNvSpPr/>
            <p:nvPr/>
          </p:nvSpPr>
          <p:spPr>
            <a:xfrm>
              <a:off x="194246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8" name="Rectangle 197"/>
            <p:cNvSpPr/>
            <p:nvPr/>
          </p:nvSpPr>
          <p:spPr>
            <a:xfrm>
              <a:off x="225291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9" name="Rectangle 198"/>
            <p:cNvSpPr/>
            <p:nvPr/>
          </p:nvSpPr>
          <p:spPr>
            <a:xfrm>
              <a:off x="256337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0" name="Rectangle 199"/>
            <p:cNvSpPr/>
            <p:nvPr/>
          </p:nvSpPr>
          <p:spPr>
            <a:xfrm>
              <a:off x="2873829" y="1815694"/>
              <a:ext cx="194541" cy="350564"/>
            </a:xfrm>
            <a:prstGeom prst="rect">
              <a:avLst/>
            </a:prstGeom>
            <a:solidFill>
              <a:srgbClr val="595959"/>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1" name="Rectangle 200"/>
            <p:cNvSpPr/>
            <p:nvPr/>
          </p:nvSpPr>
          <p:spPr>
            <a:xfrm>
              <a:off x="163200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04" name="Rounded Rectangle 203"/>
          <p:cNvSpPr/>
          <p:nvPr/>
        </p:nvSpPr>
        <p:spPr>
          <a:xfrm>
            <a:off x="4881721" y="3362543"/>
            <a:ext cx="3394592" cy="949808"/>
          </a:xfrm>
          <a:prstGeom prst="roundRect">
            <a:avLst>
              <a:gd name="adj" fmla="val 9236"/>
            </a:avLst>
          </a:prstGeom>
          <a:solidFill>
            <a:srgbClr val="B5C1D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Low-cost memory</a:t>
            </a:r>
          </a:p>
        </p:txBody>
      </p:sp>
      <p:sp>
        <p:nvSpPr>
          <p:cNvPr id="205" name="Rounded Rectangle 204"/>
          <p:cNvSpPr/>
          <p:nvPr/>
        </p:nvSpPr>
        <p:spPr>
          <a:xfrm>
            <a:off x="827106" y="3362543"/>
            <a:ext cx="3390488" cy="949808"/>
          </a:xfrm>
          <a:prstGeom prst="roundRect">
            <a:avLst>
              <a:gd name="adj" fmla="val 10776"/>
            </a:avLst>
          </a:prstGeom>
          <a:solidFill>
            <a:srgbClr val="375DA1">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Reliable memory</a:t>
            </a:r>
          </a:p>
        </p:txBody>
      </p:sp>
      <p:sp>
        <p:nvSpPr>
          <p:cNvPr id="206" name="Rectangle 205"/>
          <p:cNvSpPr/>
          <p:nvPr/>
        </p:nvSpPr>
        <p:spPr>
          <a:xfrm>
            <a:off x="1392257" y="1633948"/>
            <a:ext cx="2230804" cy="1380974"/>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207" name="Oval 206"/>
          <p:cNvSpPr/>
          <p:nvPr/>
        </p:nvSpPr>
        <p:spPr>
          <a:xfrm>
            <a:off x="5463614" y="1633948"/>
            <a:ext cx="2230804" cy="1380974"/>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08" name="Rectangle 207"/>
          <p:cNvSpPr/>
          <p:nvPr/>
        </p:nvSpPr>
        <p:spPr>
          <a:xfrm>
            <a:off x="1392257" y="1633948"/>
            <a:ext cx="2230804" cy="1380974"/>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209" name="Oval 208"/>
          <p:cNvSpPr/>
          <p:nvPr/>
        </p:nvSpPr>
        <p:spPr>
          <a:xfrm>
            <a:off x="5463614" y="1633948"/>
            <a:ext cx="2230804" cy="1380974"/>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12" name="TextBox 211"/>
          <p:cNvSpPr txBox="1"/>
          <p:nvPr/>
        </p:nvSpPr>
        <p:spPr>
          <a:xfrm>
            <a:off x="844757" y="4534981"/>
            <a:ext cx="3339376" cy="107721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ECC protected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Well-tested chips</a:t>
            </a:r>
          </a:p>
        </p:txBody>
      </p:sp>
      <p:sp>
        <p:nvSpPr>
          <p:cNvPr id="213" name="TextBox 212"/>
          <p:cNvSpPr txBox="1"/>
          <p:nvPr/>
        </p:nvSpPr>
        <p:spPr>
          <a:xfrm>
            <a:off x="4932283" y="4534981"/>
            <a:ext cx="3293466" cy="107721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NoECC</a:t>
            </a:r>
            <a:r>
              <a:rPr kumimoji="0" lang="en-US" sz="3200" b="0" i="0" u="none" strike="noStrike" kern="1200" cap="none" spc="0" normalizeH="0" baseline="0" noProof="0" dirty="0">
                <a:ln>
                  <a:noFill/>
                </a:ln>
                <a:solidFill>
                  <a:prstClr val="black"/>
                </a:solidFill>
                <a:effectLst/>
                <a:uLnTx/>
                <a:uFillTx/>
                <a:latin typeface="Calibri"/>
                <a:ea typeface="+mn-ea"/>
                <a:cs typeface="+mn-cs"/>
              </a:rPr>
              <a:t> or Parity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Less-tested chips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4CB9A-C63F-4E87-AA38-9916D0B520C4}" type="slidenum">
              <a:rPr kumimoji="0" lang="en-US" sz="16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6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2"/>
          <p:cNvSpPr/>
          <p:nvPr/>
        </p:nvSpPr>
        <p:spPr>
          <a:xfrm>
            <a:off x="-36512" y="4437112"/>
            <a:ext cx="9073008" cy="1569660"/>
          </a:xfrm>
          <a:prstGeom prst="rect">
            <a:avLst/>
          </a:prstGeom>
          <a:solidFill>
            <a:schemeClr val="bg1"/>
          </a:solidFill>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On Microsoft’s Web Search workload</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Reduces server hardware </a:t>
            </a:r>
            <a:r>
              <a:rPr kumimoji="0" lang="en-US" sz="3200" b="0" i="0" u="none" strike="noStrike" kern="1200" cap="none" spc="0" normalizeH="0" baseline="0" noProof="0" dirty="0">
                <a:ln>
                  <a:noFill/>
                </a:ln>
                <a:solidFill>
                  <a:srgbClr val="4A66AC"/>
                </a:solidFill>
                <a:effectLst/>
                <a:uLnTx/>
                <a:uFillTx/>
                <a:latin typeface="Calibri"/>
                <a:ea typeface="+mn-ea"/>
                <a:cs typeface="+mn-cs"/>
              </a:rPr>
              <a:t>cost </a:t>
            </a:r>
            <a:r>
              <a:rPr kumimoji="0" lang="en-US" sz="3200" b="0" i="0" u="none" strike="noStrike" kern="1200" cap="none" spc="0" normalizeH="0" baseline="0" noProof="0" dirty="0">
                <a:ln>
                  <a:noFill/>
                </a:ln>
                <a:solidFill>
                  <a:prstClr val="black"/>
                </a:solidFill>
                <a:effectLst/>
                <a:uLnTx/>
                <a:uFillTx/>
                <a:latin typeface="Calibri"/>
                <a:ea typeface="+mn-ea"/>
                <a:cs typeface="+mn-cs"/>
              </a:rPr>
              <a:t>by </a:t>
            </a:r>
            <a:r>
              <a:rPr kumimoji="0" lang="en-US" sz="3200" b="0" i="0" u="none" strike="noStrike" kern="1200" cap="none" spc="0" normalizeH="0" baseline="0" noProof="0" dirty="0">
                <a:ln>
                  <a:noFill/>
                </a:ln>
                <a:solidFill>
                  <a:srgbClr val="FF0000"/>
                </a:solidFill>
                <a:effectLst/>
                <a:uLnTx/>
                <a:uFillTx/>
                <a:latin typeface="Calibri"/>
                <a:ea typeface="+mn-ea"/>
                <a:cs typeface="+mn-cs"/>
              </a:rPr>
              <a:t>4.7 %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Achieves single server </a:t>
            </a:r>
            <a:r>
              <a:rPr kumimoji="0" lang="en-US" sz="3200" b="0" i="0" u="none" strike="noStrike" kern="1200" cap="none" spc="0" normalizeH="0" baseline="0" noProof="0" dirty="0">
                <a:ln>
                  <a:noFill/>
                </a:ln>
                <a:solidFill>
                  <a:srgbClr val="4A66AC"/>
                </a:solidFill>
                <a:effectLst/>
                <a:uLnTx/>
                <a:uFillTx/>
                <a:latin typeface="Calibri"/>
                <a:ea typeface="+mn-ea"/>
                <a:cs typeface="+mn-cs"/>
              </a:rPr>
              <a:t>availability</a:t>
            </a:r>
            <a:r>
              <a:rPr kumimoji="0" lang="en-US" sz="3200" b="0" i="0" u="none" strike="noStrike" kern="1200" cap="none" spc="0" normalizeH="0" baseline="0" noProof="0" dirty="0">
                <a:ln>
                  <a:noFill/>
                </a:ln>
                <a:solidFill>
                  <a:prstClr val="black"/>
                </a:solidFill>
                <a:effectLst/>
                <a:uLnTx/>
                <a:uFillTx/>
                <a:latin typeface="Calibri"/>
                <a:ea typeface="+mn-ea"/>
                <a:cs typeface="+mn-cs"/>
              </a:rPr>
              <a:t> target of </a:t>
            </a:r>
            <a:r>
              <a:rPr kumimoji="0" lang="en-US" sz="3200" b="0" i="0" u="none" strike="noStrike" kern="1200" cap="none" spc="0" normalizeH="0" baseline="0" noProof="0" dirty="0">
                <a:ln>
                  <a:noFill/>
                </a:ln>
                <a:solidFill>
                  <a:srgbClr val="FF0000"/>
                </a:solidFill>
                <a:effectLst/>
                <a:uLnTx/>
                <a:uFillTx/>
                <a:latin typeface="Calibri"/>
                <a:ea typeface="+mn-ea"/>
                <a:cs typeface="+mn-cs"/>
              </a:rPr>
              <a:t>99.90 %</a:t>
            </a:r>
          </a:p>
        </p:txBody>
      </p:sp>
    </p:spTree>
    <p:extLst>
      <p:ext uri="{BB962C8B-B14F-4D97-AF65-F5344CB8AC3E}">
        <p14:creationId xmlns:p14="http://schemas.microsoft.com/office/powerpoint/2010/main" val="4187672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1" nodeType="clickEffect">
                                  <p:stCondLst>
                                    <p:cond delay="0"/>
                                  </p:stCondLst>
                                  <p:childTnLst>
                                    <p:animMotion origin="layout" path="M 3.61111E-6 7.40741E-7 L -0.09236 -0.40671 " pathEditMode="relative" rAng="0" ptsTypes="AA">
                                      <p:cBhvr>
                                        <p:cTn id="14" dur="2000" fill="hold"/>
                                        <p:tgtEl>
                                          <p:spTgt spid="47"/>
                                        </p:tgtEl>
                                        <p:attrNameLst>
                                          <p:attrName>ppt_x</p:attrName>
                                          <p:attrName>ppt_y</p:attrName>
                                        </p:attrNameLst>
                                      </p:cBhvr>
                                      <p:rCtr x="-4618" y="-20347"/>
                                    </p:animMotion>
                                  </p:childTnLst>
                                </p:cTn>
                              </p:par>
                              <p:par>
                                <p:cTn id="15" presetID="42" presetClass="path" presetSubtype="0" accel="50000" decel="50000" fill="hold" grpId="1" nodeType="withEffect">
                                  <p:stCondLst>
                                    <p:cond delay="0"/>
                                  </p:stCondLst>
                                  <p:childTnLst>
                                    <p:animMotion origin="layout" path="M -4.44444E-6 -2.96296E-6 L 0.06094 -0.38657 " pathEditMode="relative" rAng="0" ptsTypes="AA">
                                      <p:cBhvr>
                                        <p:cTn id="16" dur="2000" fill="hold"/>
                                        <p:tgtEl>
                                          <p:spTgt spid="45"/>
                                        </p:tgtEl>
                                        <p:attrNameLst>
                                          <p:attrName>ppt_x</p:attrName>
                                          <p:attrName>ppt_y</p:attrName>
                                        </p:attrNameLst>
                                      </p:cBhvr>
                                      <p:rCtr x="3038" y="-19329"/>
                                    </p:animMotion>
                                  </p:childTnLst>
                                </p:cTn>
                              </p:par>
                              <p:par>
                                <p:cTn id="17" presetID="10" presetClass="exit" presetSubtype="0" fill="hold" grpId="2" nodeType="withEffect">
                                  <p:stCondLst>
                                    <p:cond delay="1250"/>
                                  </p:stCondLst>
                                  <p:childTnLst>
                                    <p:animEffect transition="out" filter="fade">
                                      <p:cBhvr>
                                        <p:cTn id="18" dur="500"/>
                                        <p:tgtEl>
                                          <p:spTgt spid="47"/>
                                        </p:tgtEl>
                                      </p:cBhvr>
                                    </p:animEffect>
                                    <p:set>
                                      <p:cBhvr>
                                        <p:cTn id="19" dur="1" fill="hold">
                                          <p:stCondLst>
                                            <p:cond delay="499"/>
                                          </p:stCondLst>
                                        </p:cTn>
                                        <p:tgtEl>
                                          <p:spTgt spid="47"/>
                                        </p:tgtEl>
                                        <p:attrNameLst>
                                          <p:attrName>style.visibility</p:attrName>
                                        </p:attrNameLst>
                                      </p:cBhvr>
                                      <p:to>
                                        <p:strVal val="hidden"/>
                                      </p:to>
                                    </p:set>
                                  </p:childTnLst>
                                </p:cTn>
                              </p:par>
                              <p:par>
                                <p:cTn id="20" presetID="10" presetClass="exit" presetSubtype="0" fill="hold" grpId="2" nodeType="withEffect">
                                  <p:stCondLst>
                                    <p:cond delay="1250"/>
                                  </p:stCondLst>
                                  <p:childTnLst>
                                    <p:animEffect transition="out" filter="fade">
                                      <p:cBhvr>
                                        <p:cTn id="21" dur="500"/>
                                        <p:tgtEl>
                                          <p:spTgt spid="45"/>
                                        </p:tgtEl>
                                      </p:cBhvr>
                                    </p:animEffect>
                                    <p:set>
                                      <p:cBhvr>
                                        <p:cTn id="22" dur="1" fill="hold">
                                          <p:stCondLst>
                                            <p:cond delay="499"/>
                                          </p:stCondLst>
                                        </p:cTn>
                                        <p:tgtEl>
                                          <p:spTgt spid="45"/>
                                        </p:tgtEl>
                                        <p:attrNameLst>
                                          <p:attrName>style.visibility</p:attrName>
                                        </p:attrNameLst>
                                      </p:cBhvr>
                                      <p:to>
                                        <p:strVal val="hidden"/>
                                      </p:to>
                                    </p:set>
                                  </p:childTnLst>
                                </p:cTn>
                              </p:par>
                              <p:par>
                                <p:cTn id="23" presetID="10" presetClass="exit" presetSubtype="0" fill="hold" grpId="0" nodeType="withEffect">
                                  <p:stCondLst>
                                    <p:cond delay="1500"/>
                                  </p:stCondLst>
                                  <p:childTnLst>
                                    <p:animEffect transition="out" filter="fade">
                                      <p:cBhvr>
                                        <p:cTn id="24" dur="500"/>
                                        <p:tgtEl>
                                          <p:spTgt spid="50"/>
                                        </p:tgtEl>
                                      </p:cBhvr>
                                    </p:animEffect>
                                    <p:set>
                                      <p:cBhvr>
                                        <p:cTn id="25" dur="1" fill="hold">
                                          <p:stCondLst>
                                            <p:cond delay="499"/>
                                          </p:stCondLst>
                                        </p:cTn>
                                        <p:tgtEl>
                                          <p:spTgt spid="50"/>
                                        </p:tgtEl>
                                        <p:attrNameLst>
                                          <p:attrName>style.visibility</p:attrName>
                                        </p:attrNameLst>
                                      </p:cBhvr>
                                      <p:to>
                                        <p:strVal val="hidden"/>
                                      </p:to>
                                    </p:set>
                                  </p:childTnLst>
                                </p:cTn>
                              </p:par>
                              <p:par>
                                <p:cTn id="26" presetID="10" presetClass="entr" presetSubtype="0" fill="hold" grpId="0" nodeType="withEffect">
                                  <p:stCondLst>
                                    <p:cond delay="1250"/>
                                  </p:stCondLst>
                                  <p:childTnLst>
                                    <p:set>
                                      <p:cBhvr>
                                        <p:cTn id="27" dur="1" fill="hold">
                                          <p:stCondLst>
                                            <p:cond delay="0"/>
                                          </p:stCondLst>
                                        </p:cTn>
                                        <p:tgtEl>
                                          <p:spTgt spid="207"/>
                                        </p:tgtEl>
                                        <p:attrNameLst>
                                          <p:attrName>style.visibility</p:attrName>
                                        </p:attrNameLst>
                                      </p:cBhvr>
                                      <p:to>
                                        <p:strVal val="visible"/>
                                      </p:to>
                                    </p:set>
                                    <p:animEffect transition="in" filter="fade">
                                      <p:cBhvr>
                                        <p:cTn id="28" dur="500"/>
                                        <p:tgtEl>
                                          <p:spTgt spid="207"/>
                                        </p:tgtEl>
                                      </p:cBhvr>
                                    </p:animEffect>
                                  </p:childTnLst>
                                </p:cTn>
                              </p:par>
                              <p:par>
                                <p:cTn id="29" presetID="10" presetClass="entr" presetSubtype="0" fill="hold" grpId="0" nodeType="withEffect">
                                  <p:stCondLst>
                                    <p:cond delay="1250"/>
                                  </p:stCondLst>
                                  <p:childTnLst>
                                    <p:set>
                                      <p:cBhvr>
                                        <p:cTn id="30" dur="1" fill="hold">
                                          <p:stCondLst>
                                            <p:cond delay="0"/>
                                          </p:stCondLst>
                                        </p:cTn>
                                        <p:tgtEl>
                                          <p:spTgt spid="206"/>
                                        </p:tgtEl>
                                        <p:attrNameLst>
                                          <p:attrName>style.visibility</p:attrName>
                                        </p:attrNameLst>
                                      </p:cBhvr>
                                      <p:to>
                                        <p:strVal val="visible"/>
                                      </p:to>
                                    </p:set>
                                    <p:animEffect transition="in" filter="fade">
                                      <p:cBhvr>
                                        <p:cTn id="31" dur="500"/>
                                        <p:tgtEl>
                                          <p:spTgt spid="206"/>
                                        </p:tgtEl>
                                      </p:cBhvr>
                                    </p:animEffect>
                                  </p:childTnLst>
                                </p:cTn>
                              </p:par>
                              <p:par>
                                <p:cTn id="32" presetID="10" presetClass="entr" presetSubtype="0" fill="hold" nodeType="withEffect">
                                  <p:stCondLst>
                                    <p:cond delay="1750"/>
                                  </p:stCondLst>
                                  <p:childTnLst>
                                    <p:set>
                                      <p:cBhvr>
                                        <p:cTn id="33" dur="1" fill="hold">
                                          <p:stCondLst>
                                            <p:cond delay="0"/>
                                          </p:stCondLst>
                                        </p:cTn>
                                        <p:tgtEl>
                                          <p:spTgt spid="179"/>
                                        </p:tgtEl>
                                        <p:attrNameLst>
                                          <p:attrName>style.visibility</p:attrName>
                                        </p:attrNameLst>
                                      </p:cBhvr>
                                      <p:to>
                                        <p:strVal val="visible"/>
                                      </p:to>
                                    </p:set>
                                    <p:animEffect transition="in" filter="fade">
                                      <p:cBhvr>
                                        <p:cTn id="34" dur="500"/>
                                        <p:tgtEl>
                                          <p:spTgt spid="179"/>
                                        </p:tgtEl>
                                      </p:cBhvr>
                                    </p:animEffect>
                                  </p:childTnLst>
                                </p:cTn>
                              </p:par>
                              <p:par>
                                <p:cTn id="35" presetID="10" presetClass="entr" presetSubtype="0" fill="hold" nodeType="withEffect">
                                  <p:stCondLst>
                                    <p:cond delay="1750"/>
                                  </p:stCondLst>
                                  <p:childTnLst>
                                    <p:set>
                                      <p:cBhvr>
                                        <p:cTn id="36" dur="1" fill="hold">
                                          <p:stCondLst>
                                            <p:cond delay="0"/>
                                          </p:stCondLst>
                                        </p:cTn>
                                        <p:tgtEl>
                                          <p:spTgt spid="191"/>
                                        </p:tgtEl>
                                        <p:attrNameLst>
                                          <p:attrName>style.visibility</p:attrName>
                                        </p:attrNameLst>
                                      </p:cBhvr>
                                      <p:to>
                                        <p:strVal val="visible"/>
                                      </p:to>
                                    </p:set>
                                    <p:animEffect transition="in" filter="fade">
                                      <p:cBhvr>
                                        <p:cTn id="37" dur="500"/>
                                        <p:tgtEl>
                                          <p:spTgt spid="19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4"/>
                                        </p:tgtEl>
                                        <p:attrNameLst>
                                          <p:attrName>style.visibility</p:attrName>
                                        </p:attrNameLst>
                                      </p:cBhvr>
                                      <p:to>
                                        <p:strVal val="visible"/>
                                      </p:to>
                                    </p:set>
                                    <p:animEffect transition="in" filter="fade">
                                      <p:cBhvr>
                                        <p:cTn id="42" dur="500"/>
                                        <p:tgtEl>
                                          <p:spTgt spid="20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05"/>
                                        </p:tgtEl>
                                        <p:attrNameLst>
                                          <p:attrName>style.visibility</p:attrName>
                                        </p:attrNameLst>
                                      </p:cBhvr>
                                      <p:to>
                                        <p:strVal val="visible"/>
                                      </p:to>
                                    </p:set>
                                    <p:animEffect transition="in" filter="fade">
                                      <p:cBhvr>
                                        <p:cTn id="45" dur="500"/>
                                        <p:tgtEl>
                                          <p:spTgt spid="205"/>
                                        </p:tgtEl>
                                      </p:cBhvr>
                                    </p:animEffect>
                                  </p:childTnLst>
                                </p:cTn>
                              </p:par>
                            </p:childTnLst>
                          </p:cTn>
                        </p:par>
                        <p:par>
                          <p:cTn id="46" fill="hold">
                            <p:stCondLst>
                              <p:cond delay="500"/>
                            </p:stCondLst>
                            <p:childTnLst>
                              <p:par>
                                <p:cTn id="47" presetID="1" presetClass="entr" presetSubtype="0" fill="hold" grpId="0" nodeType="afterEffect">
                                  <p:stCondLst>
                                    <p:cond delay="0"/>
                                  </p:stCondLst>
                                  <p:childTnLst>
                                    <p:set>
                                      <p:cBhvr>
                                        <p:cTn id="48" dur="1" fill="hold">
                                          <p:stCondLst>
                                            <p:cond delay="0"/>
                                          </p:stCondLst>
                                        </p:cTn>
                                        <p:tgtEl>
                                          <p:spTgt spid="20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08"/>
                                        </p:tgtEl>
                                        <p:attrNameLst>
                                          <p:attrName>style.visibility</p:attrName>
                                        </p:attrNameLst>
                                      </p:cBhvr>
                                      <p:to>
                                        <p:strVal val="visible"/>
                                      </p:to>
                                    </p:set>
                                  </p:childTnLst>
                                </p:cTn>
                              </p:par>
                              <p:par>
                                <p:cTn id="51" presetID="42" presetClass="path" presetSubtype="0" accel="50000" decel="50000" fill="hold" grpId="2" nodeType="withEffect">
                                  <p:stCondLst>
                                    <p:cond delay="0"/>
                                  </p:stCondLst>
                                  <p:childTnLst>
                                    <p:animMotion origin="layout" path="M -4.44444E-6 1.11111E-6 L -4.44444E-6 0.22106 " pathEditMode="relative" rAng="0" ptsTypes="AA">
                                      <p:cBhvr>
                                        <p:cTn id="52" dur="2000" fill="hold"/>
                                        <p:tgtEl>
                                          <p:spTgt spid="209"/>
                                        </p:tgtEl>
                                        <p:attrNameLst>
                                          <p:attrName>ppt_x</p:attrName>
                                          <p:attrName>ppt_y</p:attrName>
                                        </p:attrNameLst>
                                      </p:cBhvr>
                                      <p:rCtr x="0" y="11042"/>
                                    </p:animMotion>
                                  </p:childTnLst>
                                </p:cTn>
                              </p:par>
                              <p:par>
                                <p:cTn id="53" presetID="42" presetClass="path" presetSubtype="0" accel="50000" decel="50000" fill="hold" grpId="2" nodeType="withEffect">
                                  <p:stCondLst>
                                    <p:cond delay="0"/>
                                  </p:stCondLst>
                                  <p:childTnLst>
                                    <p:animMotion origin="layout" path="M -1.94444E-6 1.11111E-6 L -1.94444E-6 0.21898 " pathEditMode="relative" rAng="0" ptsTypes="AA">
                                      <p:cBhvr>
                                        <p:cTn id="54" dur="2000" fill="hold"/>
                                        <p:tgtEl>
                                          <p:spTgt spid="208"/>
                                        </p:tgtEl>
                                        <p:attrNameLst>
                                          <p:attrName>ppt_x</p:attrName>
                                          <p:attrName>ppt_y</p:attrName>
                                        </p:attrNameLst>
                                      </p:cBhvr>
                                      <p:rCtr x="0" y="10949"/>
                                    </p:animMotion>
                                  </p:childTnLst>
                                </p:cTn>
                              </p:par>
                              <p:par>
                                <p:cTn id="55" presetID="6" presetClass="emph" presetSubtype="0" fill="hold" grpId="1" nodeType="withEffect">
                                  <p:stCondLst>
                                    <p:cond delay="0"/>
                                  </p:stCondLst>
                                  <p:childTnLst>
                                    <p:animScale>
                                      <p:cBhvr>
                                        <p:cTn id="56" dur="2000" fill="hold"/>
                                        <p:tgtEl>
                                          <p:spTgt spid="209"/>
                                        </p:tgtEl>
                                      </p:cBhvr>
                                      <p:by x="50000" y="50000"/>
                                    </p:animScale>
                                  </p:childTnLst>
                                </p:cTn>
                              </p:par>
                              <p:par>
                                <p:cTn id="57" presetID="6" presetClass="emph" presetSubtype="0" fill="hold" grpId="1" nodeType="withEffect">
                                  <p:stCondLst>
                                    <p:cond delay="0"/>
                                  </p:stCondLst>
                                  <p:childTnLst>
                                    <p:animScale>
                                      <p:cBhvr>
                                        <p:cTn id="58" dur="2000" fill="hold"/>
                                        <p:tgtEl>
                                          <p:spTgt spid="208"/>
                                        </p:tgtEl>
                                      </p:cBhvr>
                                      <p:by x="50000" y="50000"/>
                                    </p:animScale>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178"/>
                                        </p:tgtEl>
                                        <p:attrNameLst>
                                          <p:attrName>style.visibility</p:attrName>
                                        </p:attrNameLst>
                                      </p:cBhvr>
                                      <p:to>
                                        <p:strVal val="visible"/>
                                      </p:to>
                                    </p:set>
                                    <p:animEffect transition="in" filter="wipe(up)">
                                      <p:cBhvr>
                                        <p:cTn id="63" dur="500"/>
                                        <p:tgtEl>
                                          <p:spTgt spid="17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13"/>
                                        </p:tgtEl>
                                        <p:attrNameLst>
                                          <p:attrName>style.visibility</p:attrName>
                                        </p:attrNameLst>
                                      </p:cBhvr>
                                      <p:to>
                                        <p:strVal val="visible"/>
                                      </p:to>
                                    </p:set>
                                    <p:animEffect transition="in" filter="fade">
                                      <p:cBhvr>
                                        <p:cTn id="68" dur="500"/>
                                        <p:tgtEl>
                                          <p:spTgt spid="213"/>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12"/>
                                        </p:tgtEl>
                                        <p:attrNameLst>
                                          <p:attrName>style.visibility</p:attrName>
                                        </p:attrNameLst>
                                      </p:cBhvr>
                                      <p:to>
                                        <p:strVal val="visible"/>
                                      </p:to>
                                    </p:set>
                                    <p:animEffect transition="in" filter="fade">
                                      <p:cBhvr>
                                        <p:cTn id="71" dur="500"/>
                                        <p:tgtEl>
                                          <p:spTgt spid="212"/>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0" grpId="0">
        <p:bldAsOne/>
      </p:bldGraphic>
      <p:bldP spid="45" grpId="0" animBg="1"/>
      <p:bldP spid="45" grpId="1" animBg="1"/>
      <p:bldP spid="45" grpId="2" animBg="1"/>
      <p:bldP spid="47" grpId="0" animBg="1"/>
      <p:bldP spid="47" grpId="1" animBg="1"/>
      <p:bldP spid="47" grpId="2" animBg="1"/>
      <p:bldP spid="178" grpId="0" animBg="1"/>
      <p:bldP spid="204" grpId="0" animBg="1"/>
      <p:bldP spid="205" grpId="0" animBg="1"/>
      <p:bldP spid="206" grpId="0" animBg="1"/>
      <p:bldP spid="207" grpId="0" animBg="1"/>
      <p:bldP spid="208" grpId="0" animBg="1"/>
      <p:bldP spid="208" grpId="1" animBg="1"/>
      <p:bldP spid="208" grpId="2" animBg="1"/>
      <p:bldP spid="209" grpId="0" animBg="1"/>
      <p:bldP spid="209" grpId="1" animBg="1"/>
      <p:bldP spid="209" grpId="2" animBg="1"/>
      <p:bldP spid="212" grpId="0"/>
      <p:bldP spid="213" grpId="0"/>
      <p:bldP spid="3"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C6CF7-8A7A-7F49-93EB-D1EB3265D4AB}"/>
              </a:ext>
            </a:extLst>
          </p:cNvPr>
          <p:cNvSpPr>
            <a:spLocks noGrp="1"/>
          </p:cNvSpPr>
          <p:nvPr>
            <p:ph type="title"/>
          </p:nvPr>
        </p:nvSpPr>
        <p:spPr/>
        <p:txBody>
          <a:bodyPr/>
          <a:lstStyle/>
          <a:p>
            <a:r>
              <a:rPr lang="en-US" dirty="0"/>
              <a:t>Another Example: EDEN for DNNs</a:t>
            </a:r>
          </a:p>
        </p:txBody>
      </p:sp>
      <p:sp>
        <p:nvSpPr>
          <p:cNvPr id="3" name="Content Placeholder 2">
            <a:extLst>
              <a:ext uri="{FF2B5EF4-FFF2-40B4-BE49-F238E27FC236}">
                <a16:creationId xmlns:a16="http://schemas.microsoft.com/office/drawing/2014/main" id="{CFEED0F3-2DF8-844D-8E32-56660BCA7F42}"/>
              </a:ext>
            </a:extLst>
          </p:cNvPr>
          <p:cNvSpPr>
            <a:spLocks noGrp="1"/>
          </p:cNvSpPr>
          <p:nvPr>
            <p:ph idx="1"/>
          </p:nvPr>
        </p:nvSpPr>
        <p:spPr/>
        <p:txBody>
          <a:bodyPr/>
          <a:lstStyle/>
          <a:p>
            <a:r>
              <a:rPr lang="en-US" dirty="0"/>
              <a:t>Deep Neural Network evaluation is very DRAM-intensive (especially for large networks)</a:t>
            </a:r>
          </a:p>
          <a:p>
            <a:endParaRPr lang="en-US" dirty="0"/>
          </a:p>
          <a:p>
            <a:pPr marL="0" indent="0">
              <a:buNone/>
            </a:pPr>
            <a:r>
              <a:rPr lang="en-US" dirty="0">
                <a:solidFill>
                  <a:srgbClr val="FF0000"/>
                </a:solidFill>
              </a:rPr>
              <a:t>1. Some data and layers in DNNs are very tolerant to errors</a:t>
            </a:r>
          </a:p>
          <a:p>
            <a:pPr marL="0" indent="0">
              <a:buNone/>
            </a:pPr>
            <a:endParaRPr lang="en-US" dirty="0"/>
          </a:p>
          <a:p>
            <a:pPr marL="0" indent="0">
              <a:buNone/>
            </a:pPr>
            <a:r>
              <a:rPr lang="en-US" dirty="0">
                <a:solidFill>
                  <a:srgbClr val="1A5712"/>
                </a:solidFill>
              </a:rPr>
              <a:t>2. Reduce DRAM latency and voltage on such data and layers</a:t>
            </a:r>
          </a:p>
          <a:p>
            <a:pPr marL="0" indent="0">
              <a:buNone/>
            </a:pPr>
            <a:endParaRPr lang="en-US" dirty="0"/>
          </a:p>
          <a:p>
            <a:pPr marL="0" indent="0">
              <a:buNone/>
            </a:pPr>
            <a:r>
              <a:rPr lang="en-US" dirty="0">
                <a:solidFill>
                  <a:srgbClr val="8C0000"/>
                </a:solidFill>
              </a:rPr>
              <a:t>3. While still achieving a user-specified DNN accuracy target by making training DRAM-error-aware</a:t>
            </a:r>
          </a:p>
          <a:p>
            <a:endParaRPr lang="en-US" dirty="0"/>
          </a:p>
          <a:p>
            <a:pPr marL="0" indent="0" algn="ctr">
              <a:buNone/>
            </a:pPr>
            <a:r>
              <a:rPr lang="en-US" b="1" dirty="0">
                <a:solidFill>
                  <a:srgbClr val="0000FF"/>
                </a:solidFill>
              </a:rPr>
              <a:t>Data-aware management of DRAM latency and voltage for Deep Neural Network Inference</a:t>
            </a:r>
          </a:p>
        </p:txBody>
      </p:sp>
      <p:sp>
        <p:nvSpPr>
          <p:cNvPr id="4" name="Slide Number Placeholder 3">
            <a:extLst>
              <a:ext uri="{FF2B5EF4-FFF2-40B4-BE49-F238E27FC236}">
                <a16:creationId xmlns:a16="http://schemas.microsoft.com/office/drawing/2014/main" id="{4B39E494-28EC-504C-A60C-18172219B2A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5AFC4-B67F-BC48-882B-8F3B14641016}"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spTree>
    <p:extLst>
      <p:ext uri="{BB962C8B-B14F-4D97-AF65-F5344CB8AC3E}">
        <p14:creationId xmlns:p14="http://schemas.microsoft.com/office/powerpoint/2010/main" val="16277400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5" name="Google Shape;625;p67"/>
          <p:cNvSpPr txBox="1">
            <a:spLocks noGrp="1"/>
          </p:cNvSpPr>
          <p:nvPr>
            <p:ph type="sldNum" idx="12"/>
          </p:nvPr>
        </p:nvSpPr>
        <p:spPr>
          <a:xfrm>
            <a:off x="8595301" y="6464399"/>
            <a:ext cx="548700" cy="393600"/>
          </a:xfrm>
          <a:prstGeom prst="rect">
            <a:avLst/>
          </a:prstGeom>
        </p:spPr>
        <p:txBody>
          <a:bodyPr spcFirstLastPara="1" wrap="square" lIns="91425" tIns="91425" rIns="91425" bIns="91425" anchor="ctr" anchorCtr="0">
            <a:noAutofit/>
          </a:bodyPr>
          <a:lstStyle/>
          <a:p>
            <a:pPr defTabSz="1219170">
              <a:buClr>
                <a:srgbClr val="000000"/>
              </a:buClr>
            </a:pPr>
            <a:fld id="{00000000-1234-1234-1234-123412341234}" type="slidenum">
              <a:rPr lang="en" kern="0">
                <a:solidFill>
                  <a:srgbClr val="595959"/>
                </a:solidFill>
                <a:latin typeface="Arial"/>
                <a:cs typeface="Arial"/>
                <a:sym typeface="Arial"/>
              </a:rPr>
              <a:pPr defTabSz="1219170">
                <a:buClr>
                  <a:srgbClr val="000000"/>
                </a:buClr>
              </a:pPr>
              <a:t>127</a:t>
            </a:fld>
            <a:endParaRPr kern="0">
              <a:solidFill>
                <a:srgbClr val="595959"/>
              </a:solidFill>
              <a:latin typeface="Arial"/>
              <a:cs typeface="Arial"/>
              <a:sym typeface="Arial"/>
            </a:endParaRPr>
          </a:p>
        </p:txBody>
      </p:sp>
      <p:pic>
        <p:nvPicPr>
          <p:cNvPr id="627" name="Google Shape;627;p67"/>
          <p:cNvPicPr preferRelativeResize="0"/>
          <p:nvPr/>
        </p:nvPicPr>
        <p:blipFill>
          <a:blip r:embed="rId3">
            <a:alphaModFix/>
          </a:blip>
          <a:stretch>
            <a:fillRect/>
          </a:stretch>
        </p:blipFill>
        <p:spPr>
          <a:xfrm>
            <a:off x="215206" y="1769834"/>
            <a:ext cx="8380095" cy="2647541"/>
          </a:xfrm>
          <a:prstGeom prst="rect">
            <a:avLst/>
          </a:prstGeom>
          <a:noFill/>
          <a:ln>
            <a:noFill/>
          </a:ln>
        </p:spPr>
      </p:pic>
      <p:sp>
        <p:nvSpPr>
          <p:cNvPr id="628" name="Google Shape;628;p67"/>
          <p:cNvSpPr txBox="1">
            <a:spLocks noGrp="1"/>
          </p:cNvSpPr>
          <p:nvPr>
            <p:ph type="body" idx="1"/>
          </p:nvPr>
        </p:nvSpPr>
        <p:spPr>
          <a:xfrm>
            <a:off x="150283" y="943578"/>
            <a:ext cx="8786379" cy="524951"/>
          </a:xfrm>
          <a:prstGeom prst="rect">
            <a:avLst/>
          </a:prstGeom>
        </p:spPr>
        <p:txBody>
          <a:bodyPr spcFirstLastPara="1" wrap="square" lIns="91425" tIns="91425" rIns="91425" bIns="91425" anchor="t" anchorCtr="0">
            <a:noAutofit/>
          </a:bodyPr>
          <a:lstStyle/>
          <a:p>
            <a:pPr marL="0" indent="0">
              <a:lnSpc>
                <a:spcPct val="100000"/>
              </a:lnSpc>
              <a:buNone/>
            </a:pPr>
            <a:r>
              <a:rPr lang="en" b="1" dirty="0">
                <a:solidFill>
                  <a:schemeClr val="dk1"/>
                </a:solidFill>
                <a:latin typeface="Cambria"/>
                <a:ea typeface="Cambria"/>
                <a:cs typeface="Cambria"/>
                <a:sym typeface="Cambria"/>
              </a:rPr>
              <a:t>Mapping example of ResNet-50</a:t>
            </a:r>
            <a:r>
              <a:rPr lang="en" b="1" dirty="0">
                <a:solidFill>
                  <a:srgbClr val="000000"/>
                </a:solidFill>
                <a:latin typeface="Cambria"/>
                <a:ea typeface="Cambria"/>
                <a:cs typeface="Cambria"/>
                <a:sym typeface="Cambria"/>
              </a:rPr>
              <a:t>:</a:t>
            </a:r>
            <a:endParaRPr b="1" dirty="0">
              <a:solidFill>
                <a:srgbClr val="000000"/>
              </a:solidFill>
              <a:latin typeface="Cambria"/>
              <a:ea typeface="Cambria"/>
              <a:cs typeface="Cambria"/>
              <a:sym typeface="Cambria"/>
            </a:endParaRPr>
          </a:p>
        </p:txBody>
      </p:sp>
      <p:sp>
        <p:nvSpPr>
          <p:cNvPr id="7" name="Google Shape;109;p19">
            <a:extLst>
              <a:ext uri="{FF2B5EF4-FFF2-40B4-BE49-F238E27FC236}">
                <a16:creationId xmlns:a16="http://schemas.microsoft.com/office/drawing/2014/main" id="{3BCE78A8-5D4F-D64C-81DC-F6E39F0741F1}"/>
              </a:ext>
            </a:extLst>
          </p:cNvPr>
          <p:cNvSpPr/>
          <p:nvPr/>
        </p:nvSpPr>
        <p:spPr>
          <a:xfrm>
            <a:off x="0" y="2"/>
            <a:ext cx="9144000" cy="811549"/>
          </a:xfrm>
          <a:prstGeom prst="rect">
            <a:avLst/>
          </a:prstGeom>
          <a:solidFill>
            <a:srgbClr val="D9EAD3"/>
          </a:solidFill>
          <a:ln>
            <a:noFill/>
          </a:ln>
        </p:spPr>
        <p:txBody>
          <a:bodyPr spcFirstLastPara="1" wrap="square" lIns="91425" tIns="91425" rIns="91425" bIns="91425" anchor="ctr" anchorCtr="0">
            <a:noAutofit/>
          </a:bodyPr>
          <a:lstStyle/>
          <a:p>
            <a:r>
              <a:rPr lang="en-US" sz="3200" b="1" dirty="0">
                <a:latin typeface="Cambria" panose="02040503050406030204" pitchFamily="18" charset="0"/>
              </a:rPr>
              <a:t>Example DNN Data Type to DRAM Mapping</a:t>
            </a:r>
          </a:p>
        </p:txBody>
      </p:sp>
      <p:pic>
        <p:nvPicPr>
          <p:cNvPr id="10" name="Google Shape;59;p13">
            <a:extLst>
              <a:ext uri="{FF2B5EF4-FFF2-40B4-BE49-F238E27FC236}">
                <a16:creationId xmlns:a16="http://schemas.microsoft.com/office/drawing/2014/main" id="{49DC5ECD-EFDF-0944-8D3D-42A5E5B8E176}"/>
              </a:ext>
            </a:extLst>
          </p:cNvPr>
          <p:cNvPicPr preferRelativeResize="0">
            <a:picLocks noChangeAspect="1"/>
          </p:cNvPicPr>
          <p:nvPr/>
        </p:nvPicPr>
        <p:blipFill>
          <a:blip r:embed="rId4">
            <a:alphaModFix/>
          </a:blip>
          <a:stretch>
            <a:fillRect/>
          </a:stretch>
        </p:blipFill>
        <p:spPr>
          <a:xfrm>
            <a:off x="67276" y="6634352"/>
            <a:ext cx="677549" cy="130349"/>
          </a:xfrm>
          <a:prstGeom prst="rect">
            <a:avLst/>
          </a:prstGeom>
          <a:noFill/>
          <a:ln>
            <a:noFill/>
          </a:ln>
        </p:spPr>
      </p:pic>
      <p:sp>
        <p:nvSpPr>
          <p:cNvPr id="11" name="Google Shape;571;p61">
            <a:extLst>
              <a:ext uri="{FF2B5EF4-FFF2-40B4-BE49-F238E27FC236}">
                <a16:creationId xmlns:a16="http://schemas.microsoft.com/office/drawing/2014/main" id="{6FA00487-75FE-714D-A841-FD476F91319F}"/>
              </a:ext>
            </a:extLst>
          </p:cNvPr>
          <p:cNvSpPr txBox="1"/>
          <p:nvPr/>
        </p:nvSpPr>
        <p:spPr>
          <a:xfrm>
            <a:off x="215205" y="4252851"/>
            <a:ext cx="8786379" cy="1273012"/>
          </a:xfrm>
          <a:prstGeom prst="rect">
            <a:avLst/>
          </a:prstGeom>
          <a:solidFill>
            <a:srgbClr val="D9EAD3"/>
          </a:solidFill>
          <a:ln>
            <a:noFill/>
          </a:ln>
        </p:spPr>
        <p:txBody>
          <a:bodyPr spcFirstLastPara="1" wrap="square" lIns="91425" tIns="182875" rIns="91425" bIns="91425" anchor="t" anchorCtr="0">
            <a:noAutofit/>
          </a:bodyPr>
          <a:lstStyle/>
          <a:p>
            <a:pPr marL="76198" algn="ctr" defTabSz="1219170">
              <a:lnSpc>
                <a:spcPct val="114000"/>
              </a:lnSpc>
              <a:buClr>
                <a:srgbClr val="000000"/>
              </a:buClr>
              <a:buSzPts val="2400"/>
            </a:pPr>
            <a:r>
              <a:rPr lang="en-US" sz="2667" b="1" kern="0" dirty="0">
                <a:solidFill>
                  <a:srgbClr val="0000FF"/>
                </a:solidFill>
                <a:latin typeface="Cambria"/>
                <a:ea typeface="Cambria"/>
                <a:cs typeface="Cambria"/>
                <a:sym typeface="Cambria"/>
              </a:rPr>
              <a:t>Map more error-tolerant DNN layers </a:t>
            </a:r>
          </a:p>
          <a:p>
            <a:pPr marL="76198" algn="ctr" defTabSz="1219170">
              <a:lnSpc>
                <a:spcPct val="114000"/>
              </a:lnSpc>
              <a:buClr>
                <a:srgbClr val="000000"/>
              </a:buClr>
              <a:buSzPts val="2400"/>
            </a:pPr>
            <a:r>
              <a:rPr lang="en-US" sz="2667" kern="0" dirty="0">
                <a:solidFill>
                  <a:srgbClr val="FF0000"/>
                </a:solidFill>
                <a:latin typeface="Cambria"/>
                <a:ea typeface="Cambria"/>
                <a:cs typeface="Cambria"/>
                <a:sym typeface="Cambria"/>
              </a:rPr>
              <a:t>to DRAM partitions </a:t>
            </a:r>
            <a:r>
              <a:rPr lang="en-US" sz="2667" b="1" kern="0" dirty="0">
                <a:solidFill>
                  <a:srgbClr val="FF0000"/>
                </a:solidFill>
                <a:latin typeface="Cambria"/>
                <a:ea typeface="Cambria"/>
                <a:cs typeface="Cambria"/>
                <a:sym typeface="Cambria"/>
              </a:rPr>
              <a:t>with lower voltage/latency</a:t>
            </a:r>
          </a:p>
        </p:txBody>
      </p:sp>
      <p:sp>
        <p:nvSpPr>
          <p:cNvPr id="4" name="Oval 3">
            <a:extLst>
              <a:ext uri="{FF2B5EF4-FFF2-40B4-BE49-F238E27FC236}">
                <a16:creationId xmlns:a16="http://schemas.microsoft.com/office/drawing/2014/main" id="{4D7AE04A-9220-494C-B1F0-9D1B2DCF30EB}"/>
              </a:ext>
            </a:extLst>
          </p:cNvPr>
          <p:cNvSpPr/>
          <p:nvPr/>
        </p:nvSpPr>
        <p:spPr>
          <a:xfrm>
            <a:off x="2169194" y="3053176"/>
            <a:ext cx="364613" cy="370325"/>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kern="0" dirty="0">
                <a:solidFill>
                  <a:srgbClr val="000000"/>
                </a:solidFill>
                <a:latin typeface="Arial"/>
                <a:sym typeface="Arial"/>
              </a:rPr>
              <a:t>1</a:t>
            </a:r>
          </a:p>
        </p:txBody>
      </p:sp>
      <p:sp>
        <p:nvSpPr>
          <p:cNvPr id="13" name="Oval 12">
            <a:extLst>
              <a:ext uri="{FF2B5EF4-FFF2-40B4-BE49-F238E27FC236}">
                <a16:creationId xmlns:a16="http://schemas.microsoft.com/office/drawing/2014/main" id="{6BDBA303-B9BC-9347-A2C5-F3BD52862A08}"/>
              </a:ext>
            </a:extLst>
          </p:cNvPr>
          <p:cNvSpPr/>
          <p:nvPr/>
        </p:nvSpPr>
        <p:spPr>
          <a:xfrm>
            <a:off x="3880995" y="2601491"/>
            <a:ext cx="364613" cy="370325"/>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kern="0" dirty="0">
                <a:solidFill>
                  <a:srgbClr val="FFFFFF"/>
                </a:solidFill>
                <a:latin typeface="Arial"/>
                <a:sym typeface="Arial"/>
              </a:rPr>
              <a:t>2</a:t>
            </a:r>
          </a:p>
        </p:txBody>
      </p:sp>
      <p:sp>
        <p:nvSpPr>
          <p:cNvPr id="14" name="Oval 13">
            <a:extLst>
              <a:ext uri="{FF2B5EF4-FFF2-40B4-BE49-F238E27FC236}">
                <a16:creationId xmlns:a16="http://schemas.microsoft.com/office/drawing/2014/main" id="{0D9A0732-D08D-0347-83AB-9542B8D45F9B}"/>
              </a:ext>
            </a:extLst>
          </p:cNvPr>
          <p:cNvSpPr/>
          <p:nvPr/>
        </p:nvSpPr>
        <p:spPr>
          <a:xfrm>
            <a:off x="5644226" y="2480074"/>
            <a:ext cx="364613" cy="370325"/>
          </a:xfrm>
          <a:prstGeom prst="ellips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kern="0" dirty="0">
                <a:solidFill>
                  <a:srgbClr val="FFFFFF"/>
                </a:solidFill>
                <a:latin typeface="Arial"/>
                <a:sym typeface="Arial"/>
              </a:rPr>
              <a:t>3</a:t>
            </a:r>
          </a:p>
        </p:txBody>
      </p:sp>
      <p:sp>
        <p:nvSpPr>
          <p:cNvPr id="15" name="Oval 14">
            <a:extLst>
              <a:ext uri="{FF2B5EF4-FFF2-40B4-BE49-F238E27FC236}">
                <a16:creationId xmlns:a16="http://schemas.microsoft.com/office/drawing/2014/main" id="{6713410C-D9C2-AB42-B5EC-6E0D72C30270}"/>
              </a:ext>
            </a:extLst>
          </p:cNvPr>
          <p:cNvSpPr/>
          <p:nvPr/>
        </p:nvSpPr>
        <p:spPr>
          <a:xfrm>
            <a:off x="7371283" y="2280396"/>
            <a:ext cx="364613" cy="370325"/>
          </a:xfrm>
          <a:prstGeom prst="ellipse">
            <a:avLst/>
          </a:prstGeom>
          <a:solidFill>
            <a:srgbClr val="081CF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kern="0" dirty="0">
                <a:solidFill>
                  <a:srgbClr val="FFFFFF"/>
                </a:solidFill>
                <a:latin typeface="Arial"/>
                <a:sym typeface="Arial"/>
              </a:rPr>
              <a:t>4</a:t>
            </a:r>
          </a:p>
        </p:txBody>
      </p:sp>
      <p:sp>
        <p:nvSpPr>
          <p:cNvPr id="5" name="Rectangle 4">
            <a:extLst>
              <a:ext uri="{FF2B5EF4-FFF2-40B4-BE49-F238E27FC236}">
                <a16:creationId xmlns:a16="http://schemas.microsoft.com/office/drawing/2014/main" id="{86870D0F-D82B-6C41-9C97-B5BC74049CF6}"/>
              </a:ext>
            </a:extLst>
          </p:cNvPr>
          <p:cNvSpPr/>
          <p:nvPr/>
        </p:nvSpPr>
        <p:spPr>
          <a:xfrm>
            <a:off x="1758510" y="2701793"/>
            <a:ext cx="1356292" cy="379656"/>
          </a:xfrm>
          <a:prstGeom prst="rect">
            <a:avLst/>
          </a:prstGeom>
        </p:spPr>
        <p:txBody>
          <a:bodyPr wrap="square">
            <a:spAutoFit/>
          </a:bodyPr>
          <a:lstStyle/>
          <a:p>
            <a:pPr defTabSz="1219170">
              <a:buClr>
                <a:srgbClr val="000000"/>
              </a:buClr>
            </a:pPr>
            <a:r>
              <a:rPr lang="en-US" sz="1867" kern="0" dirty="0">
                <a:solidFill>
                  <a:srgbClr val="000000"/>
                </a:solidFill>
                <a:latin typeface="Cambria"/>
                <a:ea typeface="Cambria"/>
                <a:cs typeface="Cambria"/>
                <a:sym typeface="Cambria"/>
              </a:rPr>
              <a:t>&lt;2% BER</a:t>
            </a:r>
            <a:endParaRPr lang="en-US" sz="1867" kern="0" dirty="0">
              <a:solidFill>
                <a:srgbClr val="000000"/>
              </a:solidFill>
              <a:latin typeface="Arial"/>
              <a:cs typeface="Arial"/>
              <a:sym typeface="Arial"/>
            </a:endParaRPr>
          </a:p>
        </p:txBody>
      </p:sp>
      <p:sp>
        <p:nvSpPr>
          <p:cNvPr id="22" name="Rectangle 21">
            <a:extLst>
              <a:ext uri="{FF2B5EF4-FFF2-40B4-BE49-F238E27FC236}">
                <a16:creationId xmlns:a16="http://schemas.microsoft.com/office/drawing/2014/main" id="{F474518B-A4B8-CB44-8B10-FDDD86409945}"/>
              </a:ext>
            </a:extLst>
          </p:cNvPr>
          <p:cNvSpPr/>
          <p:nvPr/>
        </p:nvSpPr>
        <p:spPr>
          <a:xfrm>
            <a:off x="3385155" y="2232177"/>
            <a:ext cx="1356292" cy="379656"/>
          </a:xfrm>
          <a:prstGeom prst="rect">
            <a:avLst/>
          </a:prstGeom>
        </p:spPr>
        <p:txBody>
          <a:bodyPr wrap="square">
            <a:spAutoFit/>
          </a:bodyPr>
          <a:lstStyle/>
          <a:p>
            <a:pPr defTabSz="1219170">
              <a:buClr>
                <a:srgbClr val="000000"/>
              </a:buClr>
            </a:pPr>
            <a:r>
              <a:rPr lang="en-US" sz="1867" kern="0" dirty="0">
                <a:solidFill>
                  <a:srgbClr val="000000"/>
                </a:solidFill>
                <a:latin typeface="Cambria"/>
                <a:ea typeface="Cambria"/>
                <a:cs typeface="Cambria"/>
                <a:sym typeface="Cambria"/>
              </a:rPr>
              <a:t>&lt;5% BER</a:t>
            </a:r>
            <a:endParaRPr lang="en-US" sz="1867" kern="0" dirty="0">
              <a:solidFill>
                <a:srgbClr val="000000"/>
              </a:solidFill>
              <a:latin typeface="Arial"/>
              <a:cs typeface="Arial"/>
              <a:sym typeface="Arial"/>
            </a:endParaRPr>
          </a:p>
        </p:txBody>
      </p:sp>
      <p:sp>
        <p:nvSpPr>
          <p:cNvPr id="23" name="Rectangle 22">
            <a:extLst>
              <a:ext uri="{FF2B5EF4-FFF2-40B4-BE49-F238E27FC236}">
                <a16:creationId xmlns:a16="http://schemas.microsoft.com/office/drawing/2014/main" id="{45CB6589-1569-0F48-9749-33E96B6F8FDD}"/>
              </a:ext>
            </a:extLst>
          </p:cNvPr>
          <p:cNvSpPr/>
          <p:nvPr/>
        </p:nvSpPr>
        <p:spPr>
          <a:xfrm>
            <a:off x="5155586" y="2148409"/>
            <a:ext cx="1356292" cy="379656"/>
          </a:xfrm>
          <a:prstGeom prst="rect">
            <a:avLst/>
          </a:prstGeom>
        </p:spPr>
        <p:txBody>
          <a:bodyPr wrap="square">
            <a:spAutoFit/>
          </a:bodyPr>
          <a:lstStyle/>
          <a:p>
            <a:pPr defTabSz="1219170">
              <a:buClr>
                <a:srgbClr val="000000"/>
              </a:buClr>
            </a:pPr>
            <a:r>
              <a:rPr lang="en-US" sz="1867" kern="0" dirty="0">
                <a:solidFill>
                  <a:srgbClr val="000000"/>
                </a:solidFill>
                <a:latin typeface="Cambria"/>
                <a:ea typeface="Cambria"/>
                <a:cs typeface="Cambria"/>
                <a:sym typeface="Cambria"/>
              </a:rPr>
              <a:t>&lt;6% BER</a:t>
            </a:r>
            <a:endParaRPr lang="en-US" sz="1867" kern="0" dirty="0">
              <a:solidFill>
                <a:srgbClr val="000000"/>
              </a:solidFill>
              <a:latin typeface="Arial"/>
              <a:cs typeface="Arial"/>
              <a:sym typeface="Arial"/>
            </a:endParaRPr>
          </a:p>
        </p:txBody>
      </p:sp>
      <p:sp>
        <p:nvSpPr>
          <p:cNvPr id="24" name="Rectangle 23">
            <a:extLst>
              <a:ext uri="{FF2B5EF4-FFF2-40B4-BE49-F238E27FC236}">
                <a16:creationId xmlns:a16="http://schemas.microsoft.com/office/drawing/2014/main" id="{A2BB1C28-C771-9843-B1FF-40A448FE0B0A}"/>
              </a:ext>
            </a:extLst>
          </p:cNvPr>
          <p:cNvSpPr/>
          <p:nvPr/>
        </p:nvSpPr>
        <p:spPr>
          <a:xfrm>
            <a:off x="6875443" y="1821903"/>
            <a:ext cx="1356292" cy="379656"/>
          </a:xfrm>
          <a:prstGeom prst="rect">
            <a:avLst/>
          </a:prstGeom>
        </p:spPr>
        <p:txBody>
          <a:bodyPr wrap="square">
            <a:spAutoFit/>
          </a:bodyPr>
          <a:lstStyle/>
          <a:p>
            <a:pPr defTabSz="1219170">
              <a:buClr>
                <a:srgbClr val="000000"/>
              </a:buClr>
            </a:pPr>
            <a:r>
              <a:rPr lang="en-US" sz="1867" kern="0" dirty="0">
                <a:solidFill>
                  <a:srgbClr val="000000"/>
                </a:solidFill>
                <a:latin typeface="Cambria"/>
                <a:ea typeface="Cambria"/>
                <a:cs typeface="Cambria"/>
                <a:sym typeface="Cambria"/>
              </a:rPr>
              <a:t>&lt;8% BER</a:t>
            </a:r>
            <a:endParaRPr lang="en-US" sz="1867" kern="0" dirty="0">
              <a:solidFill>
                <a:srgbClr val="000000"/>
              </a:solidFill>
              <a:latin typeface="Arial"/>
              <a:cs typeface="Arial"/>
              <a:sym typeface="Arial"/>
            </a:endParaRPr>
          </a:p>
        </p:txBody>
      </p:sp>
      <p:sp>
        <p:nvSpPr>
          <p:cNvPr id="25" name="Google Shape;571;p61">
            <a:extLst>
              <a:ext uri="{FF2B5EF4-FFF2-40B4-BE49-F238E27FC236}">
                <a16:creationId xmlns:a16="http://schemas.microsoft.com/office/drawing/2014/main" id="{2167F442-27C0-7A42-AAB9-583DC0150870}"/>
              </a:ext>
            </a:extLst>
          </p:cNvPr>
          <p:cNvSpPr txBox="1"/>
          <p:nvPr/>
        </p:nvSpPr>
        <p:spPr>
          <a:xfrm>
            <a:off x="215205" y="5636018"/>
            <a:ext cx="8786379" cy="811549"/>
          </a:xfrm>
          <a:prstGeom prst="rect">
            <a:avLst/>
          </a:prstGeom>
          <a:solidFill>
            <a:srgbClr val="D9EAD3"/>
          </a:solidFill>
          <a:ln>
            <a:noFill/>
          </a:ln>
        </p:spPr>
        <p:txBody>
          <a:bodyPr spcFirstLastPara="1" wrap="square" lIns="91425" tIns="182875" rIns="91425" bIns="91425" anchor="t" anchorCtr="0">
            <a:noAutofit/>
          </a:bodyPr>
          <a:lstStyle/>
          <a:p>
            <a:pPr marL="76198" algn="ctr" defTabSz="1219170">
              <a:lnSpc>
                <a:spcPct val="114000"/>
              </a:lnSpc>
              <a:buClr>
                <a:srgbClr val="000000"/>
              </a:buClr>
              <a:buSzPts val="2400"/>
            </a:pPr>
            <a:r>
              <a:rPr lang="en-US" sz="2667" b="1" kern="0" dirty="0">
                <a:solidFill>
                  <a:srgbClr val="000000"/>
                </a:solidFill>
                <a:latin typeface="Cambria"/>
                <a:ea typeface="Cambria"/>
                <a:cs typeface="Cambria"/>
                <a:sym typeface="Cambria"/>
              </a:rPr>
              <a:t>4 DRAM partitions </a:t>
            </a:r>
            <a:r>
              <a:rPr lang="en-US" sz="2667" kern="0" dirty="0">
                <a:solidFill>
                  <a:srgbClr val="000000"/>
                </a:solidFill>
                <a:latin typeface="Cambria"/>
                <a:ea typeface="Cambria"/>
                <a:cs typeface="Cambria"/>
                <a:sym typeface="Cambria"/>
              </a:rPr>
              <a:t>with different error rates</a:t>
            </a:r>
          </a:p>
        </p:txBody>
      </p:sp>
    </p:spTree>
    <p:extLst>
      <p:ext uri="{BB962C8B-B14F-4D97-AF65-F5344CB8AC3E}">
        <p14:creationId xmlns:p14="http://schemas.microsoft.com/office/powerpoint/2010/main" val="246623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P spid="13" grpId="0" animBg="1"/>
      <p:bldP spid="14" grpId="0" animBg="1"/>
      <p:bldP spid="15" grpId="0" animBg="1"/>
      <p:bldP spid="5" grpId="0"/>
      <p:bldP spid="22" grpId="0"/>
      <p:bldP spid="23" grpId="0"/>
      <p:bldP spid="24" grpId="0"/>
      <p:bldP spid="25"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EDEN: Data-Aware Efficient DNN Inference</a:t>
            </a:r>
          </a:p>
        </p:txBody>
      </p:sp>
      <p:sp>
        <p:nvSpPr>
          <p:cNvPr id="3" name="Content Placeholder 2"/>
          <p:cNvSpPr>
            <a:spLocks noGrp="1"/>
          </p:cNvSpPr>
          <p:nvPr>
            <p:ph idx="1"/>
          </p:nvPr>
        </p:nvSpPr>
        <p:spPr>
          <a:xfrm>
            <a:off x="228600" y="980728"/>
            <a:ext cx="8807896" cy="5051648"/>
          </a:xfrm>
        </p:spPr>
        <p:txBody>
          <a:bodyPr/>
          <a:lstStyle/>
          <a:p>
            <a:r>
              <a:rPr lang="en-US" sz="2000" dirty="0"/>
              <a:t>Skanda </a:t>
            </a:r>
            <a:r>
              <a:rPr lang="en-US" sz="2000" dirty="0" err="1"/>
              <a:t>Koppula</a:t>
            </a:r>
            <a:r>
              <a:rPr lang="en-US" sz="2000" dirty="0"/>
              <a:t>, Lois </a:t>
            </a:r>
            <a:r>
              <a:rPr lang="en-US" sz="2000" dirty="0" err="1"/>
              <a:t>Orosa</a:t>
            </a:r>
            <a:r>
              <a:rPr lang="en-US" sz="2000" dirty="0"/>
              <a:t>, A. </a:t>
            </a:r>
            <a:r>
              <a:rPr lang="en-US" sz="2000" dirty="0" err="1"/>
              <a:t>Giray</a:t>
            </a:r>
            <a:r>
              <a:rPr lang="en-US" sz="2000" dirty="0"/>
              <a:t> </a:t>
            </a:r>
            <a:r>
              <a:rPr lang="en-US" sz="2000" dirty="0" err="1"/>
              <a:t>Yaglikci</a:t>
            </a:r>
            <a:r>
              <a:rPr lang="en-US" sz="2000" dirty="0"/>
              <a:t>, </a:t>
            </a:r>
            <a:r>
              <a:rPr lang="en-US" sz="2000" dirty="0" err="1"/>
              <a:t>Roknoddin</a:t>
            </a:r>
            <a:r>
              <a:rPr lang="en-US" sz="2000" dirty="0"/>
              <a:t> Azizi, Taha </a:t>
            </a:r>
            <a:r>
              <a:rPr lang="en-US" sz="2000" dirty="0" err="1"/>
              <a:t>Shahroodi</a:t>
            </a:r>
            <a:r>
              <a:rPr lang="en-US" sz="2000" dirty="0"/>
              <a:t>, Konstantinos </a:t>
            </a:r>
            <a:r>
              <a:rPr lang="en-US" sz="2000" dirty="0" err="1"/>
              <a:t>Kanellopoulos</a:t>
            </a:r>
            <a:r>
              <a:rPr lang="en-US" sz="2000" dirty="0"/>
              <a:t>, and Onur Mutlu,</a:t>
            </a:r>
            <a:br>
              <a:rPr lang="en-US" sz="2000" dirty="0"/>
            </a:br>
            <a:r>
              <a:rPr lang="en-US" sz="2000" b="1" dirty="0">
                <a:hlinkClick r:id="rId2"/>
              </a:rPr>
              <a:t>"EDEN: Enabling Energy-Efficient, High-Performance Deep Neural Network Inference Using Approximate DRAM"</a:t>
            </a:r>
            <a:br>
              <a:rPr lang="en-US" sz="2000" dirty="0"/>
            </a:br>
            <a:r>
              <a:rPr lang="en-US" sz="2000" i="1" dirty="0"/>
              <a:t>Proceedings of the </a:t>
            </a:r>
            <a:r>
              <a:rPr lang="en-US" sz="2000" i="1" dirty="0">
                <a:hlinkClick r:id="rId3"/>
              </a:rPr>
              <a:t>52nd International Symposium on Microarchitecture</a:t>
            </a:r>
            <a:r>
              <a:rPr lang="en-US" sz="2000" i="1" dirty="0"/>
              <a:t> (</a:t>
            </a:r>
            <a:r>
              <a:rPr lang="en-US" sz="2000" b="1" i="1" dirty="0"/>
              <a:t>MICRO</a:t>
            </a:r>
            <a:r>
              <a:rPr lang="en-US" sz="2000" i="1" dirty="0"/>
              <a:t>)</a:t>
            </a:r>
            <a:r>
              <a:rPr lang="en-US" sz="2000" dirty="0"/>
              <a:t>, Columbus, OH, USA, October 2019.</a:t>
            </a:r>
            <a:br>
              <a:rPr lang="en-US" sz="2000" dirty="0"/>
            </a:br>
            <a:r>
              <a:rPr lang="en-US" sz="2000" dirty="0"/>
              <a:t>[</a:t>
            </a:r>
            <a:r>
              <a:rPr lang="en-US" sz="2000" dirty="0">
                <a:hlinkClick r:id="rId4"/>
              </a:rPr>
              <a:t>Lightning Talk 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Lightning Talk Video</a:t>
            </a:r>
            <a:r>
              <a:rPr lang="en-US" sz="2000" dirty="0"/>
              <a:t> (90 seconds)]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40E42FC0-77B3-B442-82F2-B805EFEC4217}"/>
              </a:ext>
            </a:extLst>
          </p:cNvPr>
          <p:cNvPicPr>
            <a:picLocks noChangeAspect="1"/>
          </p:cNvPicPr>
          <p:nvPr/>
        </p:nvPicPr>
        <p:blipFill>
          <a:blip r:embed="rId7"/>
          <a:stretch>
            <a:fillRect/>
          </a:stretch>
        </p:blipFill>
        <p:spPr>
          <a:xfrm>
            <a:off x="0" y="4203576"/>
            <a:ext cx="9144000" cy="1828800"/>
          </a:xfrm>
          <a:prstGeom prst="rect">
            <a:avLst/>
          </a:prstGeom>
        </p:spPr>
      </p:pic>
    </p:spTree>
    <p:extLst>
      <p:ext uri="{BB962C8B-B14F-4D97-AF65-F5344CB8AC3E}">
        <p14:creationId xmlns:p14="http://schemas.microsoft.com/office/powerpoint/2010/main" val="24358177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t>Challenge and Opportunity for Future</a:t>
            </a:r>
            <a:endParaRPr lang="en-US" dirty="0">
              <a:latin typeface="Garamond" charset="0"/>
              <a:ea typeface="ＭＳ Ｐゴシック" charset="0"/>
              <a:cs typeface="ＭＳ Ｐゴシック" charset="0"/>
            </a:endParaRPr>
          </a:p>
        </p:txBody>
      </p:sp>
      <p:sp>
        <p:nvSpPr>
          <p:cNvPr id="19459" name="Content Placeholder 2"/>
          <p:cNvSpPr>
            <a:spLocks noGrp="1"/>
          </p:cNvSpPr>
          <p:nvPr>
            <p:ph idx="1"/>
          </p:nvPr>
        </p:nvSpPr>
        <p:spPr>
          <a:xfrm>
            <a:off x="107504" y="764704"/>
            <a:ext cx="8856984"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432FF"/>
                </a:solidFill>
                <a:latin typeface="Tahoma" charset="0"/>
                <a:ea typeface="ＭＳ Ｐゴシック" charset="0"/>
                <a:cs typeface="ＭＳ Ｐゴシック" charset="0"/>
              </a:rPr>
              <a:t>Data-Aware</a:t>
            </a:r>
          </a:p>
          <a:p>
            <a:pPr marL="0" indent="0" algn="ctr" eaLnBrk="1" hangingPunct="1">
              <a:buNone/>
            </a:pPr>
            <a:r>
              <a:rPr lang="en-US" sz="6000" dirty="0">
                <a:solidFill>
                  <a:srgbClr val="0432FF"/>
                </a:solidFill>
                <a:latin typeface="Tahoma" charset="0"/>
                <a:ea typeface="ＭＳ Ｐゴシック" charset="0"/>
                <a:cs typeface="ＭＳ Ｐゴシック" charset="0"/>
              </a:rPr>
              <a:t>(Expressive)</a:t>
            </a:r>
          </a:p>
          <a:p>
            <a:pPr marL="0" indent="0" algn="ctr" eaLnBrk="1" hangingPunct="1">
              <a:buNone/>
            </a:pPr>
            <a:r>
              <a:rPr lang="en-US" sz="6000" dirty="0">
                <a:solidFill>
                  <a:srgbClr val="FF0000"/>
                </a:solidFill>
                <a:latin typeface="Tahoma" charset="0"/>
                <a:ea typeface="ＭＳ Ｐゴシック" charset="0"/>
                <a:cs typeface="ＭＳ Ｐゴシック" charset="0"/>
              </a:rPr>
              <a:t> Computing Architectures</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298330961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899573"/>
            <a:ext cx="8610600" cy="5193723"/>
          </a:xfrm>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descr="many-core3.eps"/>
          <p:cNvPicPr>
            <a:picLocks noChangeAspect="1"/>
          </p:cNvPicPr>
          <p:nvPr/>
        </p:nvPicPr>
        <p:blipFill>
          <a:blip r:embed="rId2"/>
          <a:srcRect/>
          <a:stretch>
            <a:fillRect/>
          </a:stretch>
        </p:blipFill>
        <p:spPr bwMode="auto">
          <a:xfrm>
            <a:off x="0" y="954782"/>
            <a:ext cx="6146800" cy="4953000"/>
          </a:xfrm>
          <a:prstGeom prst="rect">
            <a:avLst/>
          </a:prstGeom>
          <a:noFill/>
          <a:ln w="9525">
            <a:noFill/>
            <a:miter lim="800000"/>
            <a:headEnd/>
            <a:tailEnd/>
          </a:ln>
        </p:spPr>
      </p:pic>
      <p:pic>
        <p:nvPicPr>
          <p:cNvPr id="7"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33856">
            <a:off x="6691556" y="2327775"/>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Line 21"/>
          <p:cNvSpPr>
            <a:spLocks noChangeShapeType="1"/>
          </p:cNvSpPr>
          <p:nvPr/>
        </p:nvSpPr>
        <p:spPr bwMode="auto">
          <a:xfrm>
            <a:off x="6080368" y="3372350"/>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5" name="TextBox 4"/>
          <p:cNvSpPr txBox="1"/>
          <p:nvPr/>
        </p:nvSpPr>
        <p:spPr>
          <a:xfrm>
            <a:off x="611560" y="6021288"/>
            <a:ext cx="781195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Most of the system is dedicated to storing and moving data </a:t>
            </a:r>
          </a:p>
        </p:txBody>
      </p:sp>
    </p:spTree>
    <p:extLst>
      <p:ext uri="{BB962C8B-B14F-4D97-AF65-F5344CB8AC3E}">
        <p14:creationId xmlns:p14="http://schemas.microsoft.com/office/powerpoint/2010/main" val="3212154416"/>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4"/>
          <p:cNvSpPr>
            <a:spLocks noGrp="1" noChangeArrowheads="1"/>
          </p:cNvSpPr>
          <p:nvPr>
            <p:ph type="ctrTitle"/>
          </p:nvPr>
        </p:nvSpPr>
        <p:spPr>
          <a:xfrm>
            <a:off x="251520" y="1772816"/>
            <a:ext cx="8428037" cy="822325"/>
          </a:xfrm>
        </p:spPr>
        <p:txBody>
          <a:bodyPr/>
          <a:lstStyle/>
          <a:p>
            <a:pPr algn="ctr" eaLnBrk="1" hangingPunct="1"/>
            <a:r>
              <a:rPr lang="en-US" sz="5000" dirty="0">
                <a:latin typeface="Garamond" charset="0"/>
              </a:rPr>
              <a:t>Concluding Remarks</a:t>
            </a:r>
          </a:p>
        </p:txBody>
      </p:sp>
      <p:sp>
        <p:nvSpPr>
          <p:cNvPr id="135170"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1434490394"/>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Recap: 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data-driven decisions</a:t>
            </a: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A839A51C-8802-D047-8CD0-32595BF41ED0}"/>
              </a:ext>
            </a:extLst>
          </p:cNvPr>
          <p:cNvSpPr>
            <a:spLocks noChangeArrowheads="1"/>
          </p:cNvSpPr>
          <p:nvPr/>
        </p:nvSpPr>
        <p:spPr bwMode="auto">
          <a:xfrm>
            <a:off x="611560" y="4725144"/>
            <a:ext cx="6984776" cy="792088"/>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7" name="AutoShape 25">
            <a:extLst>
              <a:ext uri="{FF2B5EF4-FFF2-40B4-BE49-F238E27FC236}">
                <a16:creationId xmlns:a16="http://schemas.microsoft.com/office/drawing/2014/main" id="{DA62BB11-526D-FF4E-BEBB-0DCCB36B77C3}"/>
              </a:ext>
            </a:extLst>
          </p:cNvPr>
          <p:cNvSpPr>
            <a:spLocks noChangeArrowheads="1"/>
          </p:cNvSpPr>
          <p:nvPr/>
        </p:nvSpPr>
        <p:spPr bwMode="auto">
          <a:xfrm>
            <a:off x="611560" y="2708920"/>
            <a:ext cx="7200800" cy="792088"/>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a:extLst>
              <a:ext uri="{FF2B5EF4-FFF2-40B4-BE49-F238E27FC236}">
                <a16:creationId xmlns:a16="http://schemas.microsoft.com/office/drawing/2014/main" id="{9EF3383E-99CD-264A-8462-DAA882D4CECE}"/>
              </a:ext>
            </a:extLst>
          </p:cNvPr>
          <p:cNvSpPr>
            <a:spLocks noChangeArrowheads="1"/>
          </p:cNvSpPr>
          <p:nvPr/>
        </p:nvSpPr>
        <p:spPr bwMode="auto">
          <a:xfrm>
            <a:off x="611560" y="1052736"/>
            <a:ext cx="6192688" cy="480566"/>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383490100"/>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Concluding Remarks</a:t>
            </a:r>
          </a:p>
        </p:txBody>
      </p:sp>
      <p:sp>
        <p:nvSpPr>
          <p:cNvPr id="3" name="Content Placeholder 2"/>
          <p:cNvSpPr>
            <a:spLocks noGrp="1"/>
          </p:cNvSpPr>
          <p:nvPr>
            <p:ph idx="1"/>
          </p:nvPr>
        </p:nvSpPr>
        <p:spPr>
          <a:xfrm>
            <a:off x="179512" y="1187605"/>
            <a:ext cx="8964488" cy="5193723"/>
          </a:xfrm>
        </p:spPr>
        <p:txBody>
          <a:bodyPr/>
          <a:lstStyle/>
          <a:p>
            <a:r>
              <a:rPr lang="en-US" dirty="0"/>
              <a:t>It is time to design </a:t>
            </a:r>
            <a:r>
              <a:rPr lang="en-US" dirty="0">
                <a:solidFill>
                  <a:srgbClr val="008000"/>
                </a:solidFill>
              </a:rPr>
              <a:t>principled system architectures </a:t>
            </a:r>
            <a:r>
              <a:rPr lang="en-US" dirty="0"/>
              <a:t>to solve the </a:t>
            </a:r>
            <a:r>
              <a:rPr lang="en-US" dirty="0">
                <a:solidFill>
                  <a:srgbClr val="008000"/>
                </a:solidFill>
              </a:rPr>
              <a:t>data handling (i.e., memory/storage) </a:t>
            </a:r>
            <a:r>
              <a:rPr lang="en-US" dirty="0">
                <a:solidFill>
                  <a:schemeClr val="accent2"/>
                </a:solidFill>
              </a:rPr>
              <a:t>problem</a:t>
            </a:r>
          </a:p>
          <a:p>
            <a:endParaRPr lang="en-US" sz="2000" dirty="0"/>
          </a:p>
          <a:p>
            <a:r>
              <a:rPr lang="en-US" dirty="0">
                <a:solidFill>
                  <a:srgbClr val="FF0000"/>
                </a:solidFill>
              </a:rPr>
              <a:t>Design complete systems to be truly balanced, high-performance, and energy-efficient</a:t>
            </a:r>
            <a:r>
              <a:rPr lang="en-US" dirty="0"/>
              <a:t> </a:t>
            </a:r>
            <a:r>
              <a:rPr lang="en-US" dirty="0">
                <a:sym typeface="Wingdings" pitchFamily="2" charset="2"/>
              </a:rPr>
              <a:t> intelligent architectures</a:t>
            </a:r>
            <a:r>
              <a:rPr lang="en-US" dirty="0"/>
              <a:t> </a:t>
            </a:r>
          </a:p>
          <a:p>
            <a:endParaRPr lang="en-US" sz="2000" dirty="0">
              <a:solidFill>
                <a:srgbClr val="0000FF"/>
              </a:solidFill>
            </a:endParaRPr>
          </a:p>
          <a:p>
            <a:r>
              <a:rPr lang="en-US" b="1" dirty="0">
                <a:solidFill>
                  <a:srgbClr val="0000FF"/>
                </a:solidFill>
              </a:rPr>
              <a:t>Data-centric, data-driven, data-aware</a:t>
            </a:r>
          </a:p>
          <a:p>
            <a:endParaRPr lang="en-US" sz="2000" dirty="0">
              <a:solidFill>
                <a:srgbClr val="0000FF"/>
              </a:solidFill>
            </a:endParaRPr>
          </a:p>
          <a:p>
            <a:r>
              <a:rPr lang="en-US" dirty="0">
                <a:solidFill>
                  <a:srgbClr val="0000FF"/>
                </a:solidFill>
              </a:rPr>
              <a:t>This </a:t>
            </a:r>
            <a:r>
              <a:rPr lang="en-US" dirty="0">
                <a:solidFill>
                  <a:srgbClr val="000000"/>
                </a:solidFill>
              </a:rPr>
              <a:t>can</a:t>
            </a:r>
          </a:p>
          <a:p>
            <a:pPr lvl="1"/>
            <a:r>
              <a:rPr lang="en-US" dirty="0"/>
              <a:t>Lead to </a:t>
            </a:r>
            <a:r>
              <a:rPr lang="en-US" b="1" dirty="0">
                <a:solidFill>
                  <a:schemeClr val="accent2">
                    <a:lumMod val="75000"/>
                  </a:schemeClr>
                </a:solidFill>
              </a:rPr>
              <a:t>orders-of-magnitude </a:t>
            </a:r>
            <a:r>
              <a:rPr lang="en-US" dirty="0"/>
              <a:t>improvements </a:t>
            </a:r>
          </a:p>
          <a:p>
            <a:pPr lvl="1"/>
            <a:r>
              <a:rPr lang="en-US" b="1" dirty="0">
                <a:solidFill>
                  <a:srgbClr val="2C6123"/>
                </a:solidFill>
              </a:rPr>
              <a:t>Enable new applications &amp; computing platforms</a:t>
            </a:r>
          </a:p>
          <a:p>
            <a:pPr lvl="1"/>
            <a:r>
              <a:rPr lang="is-IS" b="1" dirty="0">
                <a:solidFill>
                  <a:srgbClr val="2C6123"/>
                </a:solidFill>
              </a:rPr>
              <a:t>Enable better understanding of nature</a:t>
            </a:r>
          </a:p>
          <a:p>
            <a:pPr lvl="1"/>
            <a:r>
              <a:rPr lang="is-IS" b="1" dirty="0">
                <a:solidFill>
                  <a:srgbClr val="2C6123"/>
                </a:solidFill>
              </a:rPr>
              <a:t>…</a:t>
            </a:r>
            <a:endParaRPr lang="en-US" b="1" dirty="0">
              <a:solidFill>
                <a:srgbClr val="2C6123"/>
              </a:solidFill>
            </a:endParaRPr>
          </a:p>
          <a:p>
            <a:pPr lvl="1"/>
            <a:endParaRPr lang="en-US" sz="2000" dirty="0"/>
          </a:p>
          <a:p>
            <a:endParaRPr lang="en-US" dirty="0">
              <a:solidFill>
                <a:srgbClr val="0000FF"/>
              </a:solidFill>
            </a:endParaRP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600" b="0" i="0" u="none" strike="noStrike" kern="1200" cap="none" spc="0" normalizeH="0" baseline="0" noProof="0" dirty="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8656931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5D515-2CD3-FE48-A36D-1EDBB48CF782}"/>
              </a:ext>
            </a:extLst>
          </p:cNvPr>
          <p:cNvSpPr>
            <a:spLocks noGrp="1"/>
          </p:cNvSpPr>
          <p:nvPr>
            <p:ph type="title"/>
          </p:nvPr>
        </p:nvSpPr>
        <p:spPr/>
        <p:txBody>
          <a:bodyPr/>
          <a:lstStyle/>
          <a:p>
            <a:r>
              <a:rPr lang="en-US" dirty="0"/>
              <a:t>Architectures for Intelligent Machines</a:t>
            </a:r>
          </a:p>
        </p:txBody>
      </p:sp>
      <p:sp>
        <p:nvSpPr>
          <p:cNvPr id="3" name="Content Placeholder 2">
            <a:extLst>
              <a:ext uri="{FF2B5EF4-FFF2-40B4-BE49-F238E27FC236}">
                <a16:creationId xmlns:a16="http://schemas.microsoft.com/office/drawing/2014/main" id="{21E21BD7-9134-8948-A688-D1C8BE8F5B7A}"/>
              </a:ext>
            </a:extLst>
          </p:cNvPr>
          <p:cNvSpPr>
            <a:spLocks noGrp="1"/>
          </p:cNvSpPr>
          <p:nvPr>
            <p:ph idx="1"/>
          </p:nvPr>
        </p:nvSpPr>
        <p:spPr>
          <a:xfrm>
            <a:off x="228600" y="1432520"/>
            <a:ext cx="8610600" cy="4876800"/>
          </a:xfrm>
        </p:spPr>
        <p:txBody>
          <a:bodyPr/>
          <a:lstStyle/>
          <a:p>
            <a:pPr marL="0" indent="0" algn="ctr">
              <a:buNone/>
            </a:pPr>
            <a:r>
              <a:rPr lang="en-US" sz="4800" b="1" dirty="0">
                <a:solidFill>
                  <a:srgbClr val="0000FF"/>
                </a:solidFill>
              </a:rPr>
              <a:t>Data-centric</a:t>
            </a:r>
          </a:p>
          <a:p>
            <a:pPr algn="ctr"/>
            <a:endParaRPr lang="en-US" sz="4800" b="1" dirty="0">
              <a:solidFill>
                <a:srgbClr val="0000FF"/>
              </a:solidFill>
            </a:endParaRPr>
          </a:p>
          <a:p>
            <a:pPr marL="0" indent="0" algn="ctr">
              <a:buNone/>
            </a:pPr>
            <a:r>
              <a:rPr lang="en-US" sz="4800" b="1" dirty="0">
                <a:solidFill>
                  <a:srgbClr val="0000FF"/>
                </a:solidFill>
              </a:rPr>
              <a:t>Data-driven</a:t>
            </a:r>
          </a:p>
          <a:p>
            <a:pPr marL="0" indent="0" algn="ctr">
              <a:buNone/>
            </a:pPr>
            <a:endParaRPr lang="en-US" sz="4800" b="1" dirty="0">
              <a:solidFill>
                <a:srgbClr val="0000FF"/>
              </a:solidFill>
            </a:endParaRPr>
          </a:p>
          <a:p>
            <a:pPr marL="0" indent="0" algn="ctr">
              <a:buNone/>
            </a:pPr>
            <a:r>
              <a:rPr lang="en-US" sz="4800" b="1" dirty="0">
                <a:solidFill>
                  <a:srgbClr val="0000FF"/>
                </a:solidFill>
              </a:rPr>
              <a:t>Data-aware</a:t>
            </a:r>
          </a:p>
        </p:txBody>
      </p:sp>
      <p:sp>
        <p:nvSpPr>
          <p:cNvPr id="4" name="Slide Number Placeholder 3">
            <a:extLst>
              <a:ext uri="{FF2B5EF4-FFF2-40B4-BE49-F238E27FC236}">
                <a16:creationId xmlns:a16="http://schemas.microsoft.com/office/drawing/2014/main" id="{1FCD387B-E70B-6A4A-BE99-B968136C01FB}"/>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133</a:t>
            </a:fld>
            <a:endParaRPr lang="en-US" altLang="en-US">
              <a:solidFill>
                <a:srgbClr val="000000"/>
              </a:solidFill>
            </a:endParaRPr>
          </a:p>
        </p:txBody>
      </p:sp>
    </p:spTree>
    <p:extLst>
      <p:ext uri="{BB962C8B-B14F-4D97-AF65-F5344CB8AC3E}">
        <p14:creationId xmlns:p14="http://schemas.microsoft.com/office/powerpoint/2010/main" val="1767376193"/>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134</a:t>
            </a:fld>
            <a:endParaRPr lang="en-US" altLang="en-US">
              <a:solidFill>
                <a:srgbClr val="000000"/>
              </a:solidFill>
            </a:endParaRPr>
          </a:p>
        </p:txBody>
      </p:sp>
      <p:pic>
        <p:nvPicPr>
          <p:cNvPr id="5" name="Picture 4" descr="brain-MjYzMzAyMg.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3" y="116632"/>
            <a:ext cx="8328925" cy="6246694"/>
          </a:xfrm>
          <a:prstGeom prst="rect">
            <a:avLst/>
          </a:prstGeom>
        </p:spPr>
      </p:pic>
      <p:sp>
        <p:nvSpPr>
          <p:cNvPr id="6" name="Rectangle 5"/>
          <p:cNvSpPr/>
          <p:nvPr/>
        </p:nvSpPr>
        <p:spPr>
          <a:xfrm>
            <a:off x="2664296" y="6495147"/>
            <a:ext cx="4572000" cy="246221"/>
          </a:xfrm>
          <a:prstGeom prst="rect">
            <a:avLst/>
          </a:prstGeom>
        </p:spPr>
        <p:txBody>
          <a:bodyPr>
            <a:spAutoFit/>
          </a:bodyPr>
          <a:lstStyle/>
          <a:p>
            <a:r>
              <a:rPr lang="en-US" sz="1000" dirty="0">
                <a:solidFill>
                  <a:srgbClr val="000000"/>
                </a:solidFill>
                <a:latin typeface="Calibri"/>
                <a:cs typeface="Calibri"/>
              </a:rPr>
              <a:t>Source: http://</a:t>
            </a:r>
            <a:r>
              <a:rPr lang="en-US" sz="1000" dirty="0" err="1">
                <a:solidFill>
                  <a:srgbClr val="000000"/>
                </a:solidFill>
                <a:latin typeface="Calibri"/>
                <a:cs typeface="Calibri"/>
              </a:rPr>
              <a:t>spectrum.ieee.org</a:t>
            </a:r>
            <a:r>
              <a:rPr lang="en-US" sz="1000" dirty="0">
                <a:solidFill>
                  <a:srgbClr val="000000"/>
                </a:solidFill>
                <a:latin typeface="Calibri"/>
                <a:cs typeface="Calibri"/>
              </a:rPr>
              <a:t>/image/</a:t>
            </a:r>
            <a:r>
              <a:rPr lang="en-US" sz="1000" dirty="0" err="1">
                <a:solidFill>
                  <a:srgbClr val="000000"/>
                </a:solidFill>
                <a:latin typeface="Calibri"/>
                <a:cs typeface="Calibri"/>
              </a:rPr>
              <a:t>MjYzMzAyMg.jpeg</a:t>
            </a:r>
            <a:endParaRPr lang="en-US" sz="1000" dirty="0">
              <a:solidFill>
                <a:srgbClr val="000000"/>
              </a:solidFill>
              <a:latin typeface="Calibri"/>
              <a:cs typeface="Calibri"/>
            </a:endParaRPr>
          </a:p>
        </p:txBody>
      </p:sp>
    </p:spTree>
    <p:extLst>
      <p:ext uri="{BB962C8B-B14F-4D97-AF65-F5344CB8AC3E}">
        <p14:creationId xmlns:p14="http://schemas.microsoft.com/office/powerpoint/2010/main" val="2036059575"/>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We Need to Think Across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5" name="TextBox 14">
            <a:extLst>
              <a:ext uri="{FF2B5EF4-FFF2-40B4-BE49-F238E27FC236}">
                <a16:creationId xmlns:a16="http://schemas.microsoft.com/office/drawing/2014/main" id="{96A6595C-436B-B546-8CE9-DFF850FBB246}"/>
              </a:ext>
            </a:extLst>
          </p:cNvPr>
          <p:cNvSpPr txBox="1"/>
          <p:nvPr/>
        </p:nvSpPr>
        <p:spPr>
          <a:xfrm>
            <a:off x="2195736" y="5805264"/>
            <a:ext cx="4793300"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We can get there step by step</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12871677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Exploit Good Principles</a:t>
            </a:r>
          </a:p>
        </p:txBody>
      </p:sp>
      <p:sp>
        <p:nvSpPr>
          <p:cNvPr id="3" name="Content Placeholder 2"/>
          <p:cNvSpPr>
            <a:spLocks noGrp="1"/>
          </p:cNvSpPr>
          <p:nvPr>
            <p:ph idx="1"/>
          </p:nvPr>
        </p:nvSpPr>
        <p:spPr>
          <a:xfrm>
            <a:off x="228600" y="1144488"/>
            <a:ext cx="8915400" cy="5020816"/>
          </a:xfrm>
        </p:spPr>
        <p:txBody>
          <a:bodyPr/>
          <a:lstStyle/>
          <a:p>
            <a:r>
              <a:rPr lang="en-US" dirty="0">
                <a:solidFill>
                  <a:srgbClr val="0000FF"/>
                </a:solidFill>
              </a:rPr>
              <a:t>Data-centric system design </a:t>
            </a:r>
          </a:p>
          <a:p>
            <a:endParaRPr lang="en-US" dirty="0">
              <a:solidFill>
                <a:srgbClr val="0000FF"/>
              </a:solidFill>
            </a:endParaRPr>
          </a:p>
          <a:p>
            <a:r>
              <a:rPr lang="en-US" dirty="0">
                <a:solidFill>
                  <a:srgbClr val="0000FF"/>
                </a:solidFill>
              </a:rPr>
              <a:t>All components intelligent</a:t>
            </a:r>
          </a:p>
          <a:p>
            <a:endParaRPr lang="en-US" dirty="0">
              <a:solidFill>
                <a:srgbClr val="0000FF"/>
              </a:solidFill>
            </a:endParaRPr>
          </a:p>
          <a:p>
            <a:r>
              <a:rPr lang="en-US" dirty="0">
                <a:solidFill>
                  <a:srgbClr val="0000FF"/>
                </a:solidFill>
              </a:rPr>
              <a:t>Better cross-layer communication, better interfaces</a:t>
            </a:r>
          </a:p>
          <a:p>
            <a:endParaRPr lang="en-US" dirty="0">
              <a:solidFill>
                <a:srgbClr val="0000FF"/>
              </a:solidFill>
            </a:endParaRPr>
          </a:p>
          <a:p>
            <a:r>
              <a:rPr lang="en-US" dirty="0">
                <a:solidFill>
                  <a:srgbClr val="0000FF"/>
                </a:solidFill>
              </a:rPr>
              <a:t>Better-than-worst-case design</a:t>
            </a:r>
          </a:p>
          <a:p>
            <a:pPr marL="0" indent="0">
              <a:buNone/>
            </a:pPr>
            <a:endParaRPr lang="en-US" dirty="0">
              <a:solidFill>
                <a:srgbClr val="0000FF"/>
              </a:solidFill>
            </a:endParaRPr>
          </a:p>
          <a:p>
            <a:r>
              <a:rPr lang="en-US" dirty="0">
                <a:solidFill>
                  <a:srgbClr val="0000FF"/>
                </a:solidFill>
              </a:rPr>
              <a:t>Heterogeneity</a:t>
            </a:r>
          </a:p>
          <a:p>
            <a:endParaRPr lang="en-US" dirty="0">
              <a:solidFill>
                <a:srgbClr val="0000FF"/>
              </a:solidFill>
            </a:endParaRPr>
          </a:p>
          <a:p>
            <a:r>
              <a:rPr lang="en-US" dirty="0">
                <a:solidFill>
                  <a:srgbClr val="0000FF"/>
                </a:solidFill>
              </a:rPr>
              <a:t>Flexibility, adaptability</a:t>
            </a:r>
          </a:p>
          <a:p>
            <a:endParaRPr lang="en-US" dirty="0">
              <a:solidFill>
                <a:srgbClr val="0000FF"/>
              </a:solidFill>
            </a:endParaRPr>
          </a:p>
          <a:p>
            <a:pPr marL="344487" lvl="1" indent="0">
              <a:buNone/>
            </a:pPr>
            <a:endParaRPr lang="en-US"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5" name="TextBox 4">
            <a:extLst>
              <a:ext uri="{FF2B5EF4-FFF2-40B4-BE49-F238E27FC236}">
                <a16:creationId xmlns:a16="http://schemas.microsoft.com/office/drawing/2014/main" id="{68DD497F-9008-8E4C-930D-5F97B11A3A7F}"/>
              </a:ext>
            </a:extLst>
          </p:cNvPr>
          <p:cNvSpPr txBox="1"/>
          <p:nvPr/>
        </p:nvSpPr>
        <p:spPr>
          <a:xfrm>
            <a:off x="5724128" y="5179948"/>
            <a:ext cx="324479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ahoma"/>
                <a:ea typeface="+mn-ea"/>
                <a:cs typeface="+mn-cs"/>
              </a:rPr>
              <a:t>Open minds</a:t>
            </a:r>
          </a:p>
        </p:txBody>
      </p:sp>
    </p:spTree>
    <p:extLst>
      <p:ext uri="{BB962C8B-B14F-4D97-AF65-F5344CB8AC3E}">
        <p14:creationId xmlns:p14="http://schemas.microsoft.com/office/powerpoint/2010/main" val="28092825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FF683EC-8C81-D44E-8211-9FB74E1762A4}"/>
              </a:ext>
            </a:extLst>
          </p:cNvPr>
          <p:cNvPicPr>
            <a:picLocks noChangeAspect="1"/>
          </p:cNvPicPr>
          <p:nvPr/>
        </p:nvPicPr>
        <p:blipFill>
          <a:blip r:embed="rId2"/>
          <a:stretch>
            <a:fillRect/>
          </a:stretch>
        </p:blipFill>
        <p:spPr>
          <a:xfrm>
            <a:off x="0" y="1124744"/>
            <a:ext cx="9144000" cy="2987763"/>
          </a:xfrm>
          <a:prstGeom prst="rect">
            <a:avLst/>
          </a:prstGeom>
        </p:spPr>
      </p:pic>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9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9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9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432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"Processing Data Where It Makes Sense: Enabling In-Memory Computation"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paper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4"/>
              </a:rPr>
              <a:t>Microprocessors and Microsystems</a:t>
            </a:r>
            <a:r>
              <a:rPr kumimoji="0" lang="en-US" sz="1900" b="0" i="1" u="none" strike="noStrike" kern="1200" cap="none" spc="0" normalizeH="0" baseline="0" noProof="0" dirty="0">
                <a:ln>
                  <a:noFill/>
                </a:ln>
                <a:solidFill>
                  <a:srgbClr val="000000"/>
                </a:solidFill>
                <a:effectLst/>
                <a:uLnTx/>
                <a:uFillTx/>
                <a:latin typeface="Tahoma"/>
                <a:ea typeface="+mn-ea"/>
                <a:cs typeface="+mn-cs"/>
              </a:rPr>
              <a:t> (</a:t>
            </a:r>
            <a:r>
              <a:rPr kumimoji="0" lang="en-US" sz="1900" b="1" i="1" u="none" strike="noStrike" kern="1200" cap="none" spc="0" normalizeH="0" baseline="0" noProof="0" dirty="0">
                <a:ln>
                  <a:noFill/>
                </a:ln>
                <a:solidFill>
                  <a:srgbClr val="000000"/>
                </a:solidFill>
                <a:effectLst/>
                <a:uLnTx/>
                <a:uFillTx/>
                <a:latin typeface="Tahoma"/>
                <a:ea typeface="+mn-ea"/>
                <a:cs typeface="+mn-cs"/>
              </a:rPr>
              <a:t>MICPRO</a:t>
            </a:r>
            <a:r>
              <a:rPr kumimoji="0" lang="en-US" sz="1900" b="0" i="1"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rPr>
              <a:t>, June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5"/>
              </a:rPr>
              <a:t>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endParaRPr kumimoji="0" lang="en-US" sz="19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5">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spTree>
    <p:extLst>
      <p:ext uri="{BB962C8B-B14F-4D97-AF65-F5344CB8AC3E}">
        <p14:creationId xmlns:p14="http://schemas.microsoft.com/office/powerpoint/2010/main" val="24014724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 (II)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Saugata Ghose, Amirali Boroumand, </a:t>
            </a:r>
            <a:r>
              <a:rPr kumimoji="0" lang="en-US" sz="1700" b="0" i="0" u="none" strike="noStrike" kern="1200" cap="none" spc="0" normalizeH="0" baseline="0" noProof="0" dirty="0" err="1">
                <a:ln>
                  <a:noFill/>
                </a:ln>
                <a:solidFill>
                  <a:srgbClr val="000000"/>
                </a:solidFill>
                <a:effectLst/>
                <a:uLnTx/>
                <a:uFillTx/>
                <a:latin typeface="Tahoma"/>
                <a:ea typeface="+mn-ea"/>
                <a:cs typeface="+mn-cs"/>
              </a:rPr>
              <a:t>Jeremie</a:t>
            </a:r>
            <a:r>
              <a:rPr kumimoji="0" lang="en-US" sz="1700" b="0" i="0" u="none" strike="noStrike" kern="1200" cap="none" spc="0" normalizeH="0" baseline="0" noProof="0" dirty="0">
                <a:ln>
                  <a:noFill/>
                </a:ln>
                <a:solidFill>
                  <a:srgbClr val="000000"/>
                </a:solidFill>
                <a:effectLst/>
                <a:uLnTx/>
                <a:uFillTx/>
                <a:latin typeface="Tahoma"/>
                <a:ea typeface="+mn-ea"/>
                <a:cs typeface="+mn-cs"/>
              </a:rPr>
              <a:t> S. Kim, Juan Gomez-Luna, and Onur Mutlu,</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"Processing-in-Memory: A Workload-Driven Perspective"</a:t>
            </a:r>
            <a:br>
              <a:rPr kumimoji="0" lang="en-US" sz="1900" b="0" i="0" u="none" strike="noStrike" kern="1200" cap="none" spc="0" normalizeH="0" baseline="0" noProof="0" dirty="0">
                <a:ln>
                  <a:noFill/>
                </a:ln>
                <a:solidFill>
                  <a:srgbClr val="0000FF"/>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Article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3"/>
              </a:rPr>
              <a:t>IBM Journal of Research &amp; Development</a:t>
            </a:r>
            <a:r>
              <a:rPr kumimoji="0" lang="en-US" sz="1900" b="0" i="1" u="none" strike="noStrike" kern="1200" cap="none" spc="0" normalizeH="0" baseline="0" noProof="0" dirty="0">
                <a:ln>
                  <a:noFill/>
                </a:ln>
                <a:solidFill>
                  <a:srgbClr val="000000"/>
                </a:solidFill>
                <a:effectLst/>
                <a:uLnTx/>
                <a:uFillTx/>
                <a:latin typeface="Tahoma"/>
                <a:ea typeface="+mn-ea"/>
                <a:cs typeface="+mn-cs"/>
              </a:rPr>
              <a:t>, Special Issue on Hardware for Artificial Intelligence</a:t>
            </a:r>
            <a:r>
              <a:rPr kumimoji="0" lang="en-US" sz="1900" b="0" i="0" u="none" strike="noStrike" kern="1200" cap="none" spc="0" normalizeH="0" baseline="0" noProof="0" dirty="0">
                <a:ln>
                  <a:noFill/>
                </a:ln>
                <a:solidFill>
                  <a:srgbClr val="000000"/>
                </a:solidFill>
                <a:effectLst/>
                <a:uLnTx/>
                <a:uFillTx/>
                <a:latin typeface="Tahoma"/>
                <a:ea typeface="+mn-ea"/>
                <a:cs typeface="+mn-cs"/>
              </a:rPr>
              <a:t>, to appear in November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2"/>
              </a:rPr>
              <a:t>Preliminary 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https://arxiv.org/pdf/1907.12947.pdf</a:t>
            </a:r>
            <a:endParaRPr kumimoji="0" lang="en-US" sz="1800" b="1" i="0" u="none" strike="noStrike" kern="1200" cap="none" spc="0" normalizeH="0" baseline="0" noProof="0" dirty="0">
              <a:ln>
                <a:noFill/>
              </a:ln>
              <a:solidFill>
                <a:srgbClr val="0000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FBED0A37-4CC1-FB45-AFBB-5CD2236B61B6}"/>
              </a:ext>
            </a:extLst>
          </p:cNvPr>
          <p:cNvPicPr>
            <a:picLocks noChangeAspect="1"/>
          </p:cNvPicPr>
          <p:nvPr/>
        </p:nvPicPr>
        <p:blipFill>
          <a:blip r:embed="rId4"/>
          <a:stretch>
            <a:fillRect/>
          </a:stretch>
        </p:blipFill>
        <p:spPr>
          <a:xfrm>
            <a:off x="-18612" y="2457019"/>
            <a:ext cx="9144000" cy="1055077"/>
          </a:xfrm>
          <a:prstGeom prst="rect">
            <a:avLst/>
          </a:prstGeom>
        </p:spPr>
      </p:pic>
    </p:spTree>
    <p:extLst>
      <p:ext uri="{BB962C8B-B14F-4D97-AF65-F5344CB8AC3E}">
        <p14:creationId xmlns:p14="http://schemas.microsoft.com/office/powerpoint/2010/main" val="23623356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Acknowledgments</a:t>
            </a:r>
          </a:p>
        </p:txBody>
      </p:sp>
      <p:sp>
        <p:nvSpPr>
          <p:cNvPr id="3" name="Content Placeholder 2"/>
          <p:cNvSpPr>
            <a:spLocks noGrp="1"/>
          </p:cNvSpPr>
          <p:nvPr>
            <p:ph idx="1"/>
          </p:nvPr>
        </p:nvSpPr>
        <p:spPr>
          <a:xfrm>
            <a:off x="228600" y="1187605"/>
            <a:ext cx="8610600" cy="5193723"/>
          </a:xfrm>
        </p:spPr>
        <p:txBody>
          <a:bodyPr/>
          <a:lstStyle/>
          <a:p>
            <a:r>
              <a:rPr lang="en-US" dirty="0">
                <a:solidFill>
                  <a:srgbClr val="0000FF"/>
                </a:solidFill>
              </a:rPr>
              <a:t>My current and past students and postdocs</a:t>
            </a:r>
          </a:p>
          <a:p>
            <a:pPr lvl="1"/>
            <a:r>
              <a:rPr lang="en-US" sz="2100" dirty="0" err="1"/>
              <a:t>Rachata</a:t>
            </a:r>
            <a:r>
              <a:rPr lang="en-US" sz="2100" dirty="0"/>
              <a:t> </a:t>
            </a:r>
            <a:r>
              <a:rPr lang="en-US" sz="2100" dirty="0" err="1"/>
              <a:t>Ausavarungnirun</a:t>
            </a:r>
            <a:r>
              <a:rPr lang="en-US" sz="2100" dirty="0"/>
              <a:t>, Abhishek </a:t>
            </a:r>
            <a:r>
              <a:rPr lang="en-US" sz="2100" dirty="0" err="1"/>
              <a:t>Bhowmick</a:t>
            </a:r>
            <a:r>
              <a:rPr lang="en-US" sz="2100" dirty="0"/>
              <a:t>, </a:t>
            </a:r>
            <a:r>
              <a:rPr lang="en-US" sz="2100" dirty="0" err="1"/>
              <a:t>Amirali</a:t>
            </a:r>
            <a:r>
              <a:rPr lang="en-US" sz="2100" dirty="0"/>
              <a:t> </a:t>
            </a:r>
            <a:r>
              <a:rPr lang="en-US" sz="2100" dirty="0" err="1"/>
              <a:t>Boroumand</a:t>
            </a:r>
            <a:r>
              <a:rPr lang="en-US" sz="2100" dirty="0"/>
              <a:t>, </a:t>
            </a:r>
            <a:r>
              <a:rPr lang="en-US" sz="2100" dirty="0" err="1"/>
              <a:t>Rui</a:t>
            </a:r>
            <a:r>
              <a:rPr lang="en-US" sz="2100" dirty="0"/>
              <a:t> </a:t>
            </a:r>
            <a:r>
              <a:rPr lang="en-US" sz="2100" dirty="0" err="1"/>
              <a:t>Cai</a:t>
            </a:r>
            <a:r>
              <a:rPr lang="en-US" sz="2100" dirty="0"/>
              <a:t>, Yu </a:t>
            </a:r>
            <a:r>
              <a:rPr lang="en-US" sz="2100" dirty="0" err="1"/>
              <a:t>Cai</a:t>
            </a:r>
            <a:r>
              <a:rPr lang="en-US" sz="2100" dirty="0"/>
              <a:t>, Kevin Chang, </a:t>
            </a:r>
            <a:r>
              <a:rPr lang="en-US" sz="2100" dirty="0" err="1"/>
              <a:t>Saugata</a:t>
            </a:r>
            <a:r>
              <a:rPr lang="en-US" sz="2100" dirty="0"/>
              <a:t> </a:t>
            </a:r>
            <a:r>
              <a:rPr lang="en-US" sz="2100" dirty="0" err="1"/>
              <a:t>Ghose</a:t>
            </a:r>
            <a:r>
              <a:rPr lang="en-US" sz="2100" dirty="0"/>
              <a:t>, Kevin Hsieh, Tyler </a:t>
            </a:r>
            <a:r>
              <a:rPr lang="en-US" sz="2100" dirty="0" err="1"/>
              <a:t>Huberty</a:t>
            </a:r>
            <a:r>
              <a:rPr lang="en-US" sz="2100" dirty="0"/>
              <a:t>, Ben </a:t>
            </a:r>
            <a:r>
              <a:rPr lang="en-US" sz="2100" dirty="0" err="1"/>
              <a:t>Jaiyen</a:t>
            </a:r>
            <a:r>
              <a:rPr lang="en-US" sz="2100" dirty="0"/>
              <a:t>, Samira Khan, </a:t>
            </a:r>
            <a:r>
              <a:rPr lang="en-US" sz="2100" dirty="0" err="1"/>
              <a:t>Jeremie</a:t>
            </a:r>
            <a:r>
              <a:rPr lang="en-US" sz="2100" dirty="0"/>
              <a:t> Kim, Yoongu Kim, Yang Li, Jamie Liu, Lavanya Subramanian, Donghyuk Lee, </a:t>
            </a:r>
            <a:r>
              <a:rPr lang="en-US" sz="2100" dirty="0" err="1"/>
              <a:t>Yixin</a:t>
            </a:r>
            <a:r>
              <a:rPr lang="en-US" sz="2100" dirty="0"/>
              <a:t> </a:t>
            </a:r>
            <a:r>
              <a:rPr lang="en-US" sz="2100" dirty="0" err="1"/>
              <a:t>Luo</a:t>
            </a:r>
            <a:r>
              <a:rPr lang="en-US" sz="2100" dirty="0"/>
              <a:t>, Justin Meza, Gennady </a:t>
            </a:r>
            <a:r>
              <a:rPr lang="en-US" sz="2100" dirty="0" err="1"/>
              <a:t>Pekhimenko</a:t>
            </a:r>
            <a:r>
              <a:rPr lang="en-US" sz="2100" dirty="0"/>
              <a:t>, Vivek Seshadri, Lavanya Subramanian, </a:t>
            </a:r>
            <a:r>
              <a:rPr lang="en-US" sz="2100" dirty="0" err="1"/>
              <a:t>Nandita</a:t>
            </a:r>
            <a:r>
              <a:rPr lang="en-US" sz="2100" dirty="0"/>
              <a:t> </a:t>
            </a:r>
            <a:r>
              <a:rPr lang="en-US" sz="2100" dirty="0" err="1"/>
              <a:t>Vijaykumar</a:t>
            </a:r>
            <a:r>
              <a:rPr lang="en-US" sz="2100" dirty="0"/>
              <a:t>, </a:t>
            </a:r>
            <a:r>
              <a:rPr lang="en-US" sz="2100" dirty="0" err="1"/>
              <a:t>HanBin</a:t>
            </a:r>
            <a:r>
              <a:rPr lang="en-US" sz="2100" dirty="0"/>
              <a:t> Yoon, </a:t>
            </a:r>
            <a:r>
              <a:rPr lang="en-US" sz="2100" dirty="0" err="1"/>
              <a:t>Jishen</a:t>
            </a:r>
            <a:r>
              <a:rPr lang="en-US" sz="2100" dirty="0"/>
              <a:t> Zhao, …</a:t>
            </a:r>
          </a:p>
          <a:p>
            <a:endParaRPr lang="en-US" sz="400" dirty="0"/>
          </a:p>
          <a:p>
            <a:endParaRPr lang="en-US" sz="400" dirty="0"/>
          </a:p>
          <a:p>
            <a:endParaRPr lang="en-US" sz="400" dirty="0"/>
          </a:p>
          <a:p>
            <a:r>
              <a:rPr lang="en-US" dirty="0">
                <a:solidFill>
                  <a:srgbClr val="0000FF"/>
                </a:solidFill>
              </a:rPr>
              <a:t>My collaborators</a:t>
            </a:r>
          </a:p>
          <a:p>
            <a:pPr lvl="1"/>
            <a:r>
              <a:rPr lang="en-US" sz="2100" dirty="0"/>
              <a:t>Can Alkan, Chita Das, Phil Gibbons, </a:t>
            </a:r>
            <a:r>
              <a:rPr lang="en-US" sz="2100" dirty="0" err="1"/>
              <a:t>Sriram</a:t>
            </a:r>
            <a:r>
              <a:rPr lang="en-US" sz="2100" dirty="0"/>
              <a:t> </a:t>
            </a:r>
            <a:r>
              <a:rPr lang="en-US" sz="2100" dirty="0" err="1"/>
              <a:t>Govindan</a:t>
            </a:r>
            <a:r>
              <a:rPr lang="en-US" sz="2100" dirty="0"/>
              <a:t>, Norm </a:t>
            </a:r>
            <a:r>
              <a:rPr lang="en-US" sz="2100" dirty="0" err="1"/>
              <a:t>Jouppi</a:t>
            </a:r>
            <a:r>
              <a:rPr lang="en-US" sz="2100" dirty="0"/>
              <a:t>, </a:t>
            </a:r>
            <a:r>
              <a:rPr lang="en-US" sz="2100" dirty="0" err="1"/>
              <a:t>Mahmut</a:t>
            </a:r>
            <a:r>
              <a:rPr lang="en-US" sz="2100" dirty="0"/>
              <a:t> </a:t>
            </a:r>
            <a:r>
              <a:rPr lang="en-US" sz="2100" dirty="0" err="1"/>
              <a:t>Kandemir</a:t>
            </a:r>
            <a:r>
              <a:rPr lang="en-US" sz="2100" dirty="0"/>
              <a:t>, Mike </a:t>
            </a:r>
            <a:r>
              <a:rPr lang="en-US" sz="2100" dirty="0" err="1"/>
              <a:t>Kozuch</a:t>
            </a:r>
            <a:r>
              <a:rPr lang="en-US" sz="2100" dirty="0"/>
              <a:t>, </a:t>
            </a:r>
            <a:r>
              <a:rPr lang="en-US" sz="2100" dirty="0" err="1"/>
              <a:t>Konrad</a:t>
            </a:r>
            <a:r>
              <a:rPr lang="en-US" sz="2100" dirty="0"/>
              <a:t> Lai, Ken Mai, Todd Mowry, Yale </a:t>
            </a:r>
            <a:r>
              <a:rPr lang="en-US" sz="2100" dirty="0" err="1"/>
              <a:t>Patt</a:t>
            </a:r>
            <a:r>
              <a:rPr lang="en-US" sz="2100" dirty="0"/>
              <a:t>, </a:t>
            </a:r>
            <a:r>
              <a:rPr lang="en-US" sz="2100" dirty="0" err="1"/>
              <a:t>Moinuddin</a:t>
            </a:r>
            <a:r>
              <a:rPr lang="en-US" sz="2100" dirty="0"/>
              <a:t> </a:t>
            </a:r>
            <a:r>
              <a:rPr lang="en-US" sz="2100" dirty="0" err="1"/>
              <a:t>Qureshi</a:t>
            </a:r>
            <a:r>
              <a:rPr lang="en-US" sz="2100" dirty="0"/>
              <a:t>, Partha Ranganathan, </a:t>
            </a:r>
            <a:r>
              <a:rPr lang="en-US" sz="2100" dirty="0" err="1"/>
              <a:t>Bikash</a:t>
            </a:r>
            <a:r>
              <a:rPr lang="en-US" sz="2100" dirty="0"/>
              <a:t> Sharma, </a:t>
            </a:r>
            <a:r>
              <a:rPr lang="en-US" sz="2100" dirty="0" err="1"/>
              <a:t>Kushagra</a:t>
            </a:r>
            <a:r>
              <a:rPr lang="en-US" sz="2100" dirty="0"/>
              <a:t> </a:t>
            </a:r>
            <a:r>
              <a:rPr lang="en-US" sz="2100" dirty="0" err="1"/>
              <a:t>Vaid</a:t>
            </a:r>
            <a:r>
              <a:rPr lang="en-US" sz="2100" dirty="0"/>
              <a:t>, Chris Wilkerson,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58524021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4294967295"/>
          </p:nvPr>
        </p:nvSpPr>
        <p:spPr>
          <a:xfrm>
            <a:off x="7315200" y="6492883"/>
            <a:ext cx="1828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4510B7D2-8949-194C-A951-66E3876F4C90}"/>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800" b="0" i="0" u="none" strike="noStrike" kern="0" cap="none" spc="0" normalizeH="0" baseline="0" noProof="0" dirty="0">
                <a:ln>
                  <a:noFill/>
                </a:ln>
                <a:solidFill>
                  <a:srgbClr val="006633"/>
                </a:solidFill>
                <a:effectLst/>
                <a:uLnTx/>
                <a:uFillTx/>
                <a:latin typeface="Garamond"/>
                <a:ea typeface="+mj-ea"/>
                <a:cs typeface="+mj-cs"/>
              </a:rPr>
              <a:t>Data Overwhelms Modern Machines </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
        <p:nvSpPr>
          <p:cNvPr id="34" name="Rectangle 33">
            <a:extLst>
              <a:ext uri="{FF2B5EF4-FFF2-40B4-BE49-F238E27FC236}">
                <a16:creationId xmlns:a16="http://schemas.microsoft.com/office/drawing/2014/main" id="{84B0F726-3DD6-564A-9BCA-59E1A719EC12}"/>
              </a:ext>
            </a:extLst>
          </p:cNvPr>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127988027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Funding Acknowledgments</a:t>
            </a:r>
          </a:p>
        </p:txBody>
      </p:sp>
      <p:sp>
        <p:nvSpPr>
          <p:cNvPr id="3" name="Content Placeholder 2"/>
          <p:cNvSpPr>
            <a:spLocks noGrp="1"/>
          </p:cNvSpPr>
          <p:nvPr>
            <p:ph idx="1"/>
          </p:nvPr>
        </p:nvSpPr>
        <p:spPr/>
        <p:txBody>
          <a:bodyPr/>
          <a:lstStyle/>
          <a:p>
            <a:r>
              <a:rPr lang="en-US" dirty="0"/>
              <a:t>Alibaba, AMD, Google, Facebook, HP Labs, Huawei, IBM, Intel, Microsoft, Nvidia, Oracle, Qualcomm, Rambus, Samsung, Seagate, VMware</a:t>
            </a:r>
          </a:p>
          <a:p>
            <a:r>
              <a:rPr lang="en-US" dirty="0"/>
              <a:t>NSF</a:t>
            </a:r>
          </a:p>
          <a:p>
            <a:r>
              <a:rPr lang="en-US" dirty="0"/>
              <a:t>NIH</a:t>
            </a:r>
          </a:p>
          <a:p>
            <a:r>
              <a:rPr lang="en-US" dirty="0"/>
              <a:t>GSRC</a:t>
            </a:r>
          </a:p>
          <a:p>
            <a:r>
              <a:rPr lang="en-US" dirty="0"/>
              <a:t>SRC</a:t>
            </a:r>
          </a:p>
          <a:p>
            <a:r>
              <a:rPr lang="en-US" dirty="0" err="1"/>
              <a:t>CyLab</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825045395"/>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228600" y="0"/>
            <a:ext cx="8610600" cy="908719"/>
          </a:xfrm>
        </p:spPr>
        <p:txBody>
          <a:bodyPr anchor="ctr"/>
          <a:lstStyle/>
          <a:p>
            <a:r>
              <a:rPr lang="en-US" dirty="0">
                <a:latin typeface="Garamond" charset="0"/>
                <a:ea typeface="ＭＳ Ｐゴシック" charset="0"/>
                <a:cs typeface="ＭＳ Ｐゴシック" charset="0"/>
              </a:rPr>
              <a:t>Acknowledgments</a:t>
            </a:r>
          </a:p>
        </p:txBody>
      </p:sp>
      <p:sp>
        <p:nvSpPr>
          <p:cNvPr id="52" name="TextBox 51">
            <a:extLst>
              <a:ext uri="{FF2B5EF4-FFF2-40B4-BE49-F238E27FC236}">
                <a16:creationId xmlns:a16="http://schemas.microsoft.com/office/drawing/2014/main" id="{B20308FE-2DB7-BE46-A9A0-BA74A2CC6B83}"/>
              </a:ext>
            </a:extLst>
          </p:cNvPr>
          <p:cNvSpPr txBox="1"/>
          <p:nvPr/>
        </p:nvSpPr>
        <p:spPr>
          <a:xfrm>
            <a:off x="650894" y="4568785"/>
            <a:ext cx="8068234" cy="190821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2225">
                  <a:solidFill>
                    <a:srgbClr val="35742A">
                      <a:lumMod val="50000"/>
                    </a:srgbClr>
                  </a:solidFill>
                  <a:prstDash val="solid"/>
                </a:ln>
                <a:solidFill>
                  <a:srgbClr val="3B812F">
                    <a:lumMod val="40000"/>
                    <a:lumOff val="60000"/>
                  </a:srgbClr>
                </a:solidFill>
                <a:effectLst/>
                <a:uLnTx/>
                <a:uFillTx/>
                <a:latin typeface="Chalkduster" panose="03050602040202020205" pitchFamily="66" charset="77"/>
                <a:ea typeface="ＭＳ Ｐゴシック" panose="020B0600070205080204" pitchFamily="34" charset="-128"/>
                <a:cs typeface="Apple Chancery" panose="03020702040506060504" pitchFamily="66" charset="-79"/>
              </a:rPr>
              <a:t>Think BIG, Aim HIGH!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0"/>
              <a:solidFill>
                <a:srgbClr val="CC9900"/>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rPr>
              <a:t>https://safari.ethz.ch</a:t>
            </a:r>
            <a:endPar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22225">
                <a:solidFill>
                  <a:srgbClr val="35742A">
                    <a:lumMod val="50000"/>
                  </a:srgbClr>
                </a:solidFill>
                <a:prstDash val="solid"/>
              </a:ln>
              <a:solidFill>
                <a:srgbClr val="000000"/>
              </a:solidFill>
              <a:effectLst/>
              <a:uLnTx/>
              <a:uFillTx/>
              <a:latin typeface="Tahoma"/>
              <a:ea typeface="ＭＳ Ｐゴシック" panose="020B0600070205080204" pitchFamily="34" charset="-128"/>
              <a:cs typeface="Apple Chancery" panose="03020702040506060504" pitchFamily="66" charset="-79"/>
            </a:endParaRPr>
          </a:p>
        </p:txBody>
      </p:sp>
      <p:pic>
        <p:nvPicPr>
          <p:cNvPr id="4" name="Picture 3">
            <a:extLst>
              <a:ext uri="{FF2B5EF4-FFF2-40B4-BE49-F238E27FC236}">
                <a16:creationId xmlns:a16="http://schemas.microsoft.com/office/drawing/2014/main" id="{7AF4B6B2-EBBD-DB4E-AC7D-91CAD4D09E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1484784"/>
            <a:ext cx="7200000" cy="2867256"/>
          </a:xfrm>
          <a:prstGeom prst="rect">
            <a:avLst/>
          </a:prstGeom>
        </p:spPr>
      </p:pic>
    </p:spTree>
    <p:extLst>
      <p:ext uri="{BB962C8B-B14F-4D97-AF65-F5344CB8AC3E}">
        <p14:creationId xmlns:p14="http://schemas.microsoft.com/office/powerpoint/2010/main" val="7617541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26 November 2019</a:t>
            </a:r>
          </a:p>
          <a:p>
            <a:r>
              <a:rPr lang="en-US" sz="2200" dirty="0"/>
              <a:t>Huawei European Research Symposium</a:t>
            </a:r>
          </a:p>
          <a:p>
            <a:endParaRPr lang="en-US" sz="2200" dirty="0"/>
          </a:p>
          <a:p>
            <a:pPr algn="l"/>
            <a:endParaRPr lang="en-US" sz="2200" dirty="0"/>
          </a:p>
        </p:txBody>
      </p:sp>
      <p:sp>
        <p:nvSpPr>
          <p:cNvPr id="13" name="Title 1"/>
          <p:cNvSpPr>
            <a:spLocks noGrp="1"/>
          </p:cNvSpPr>
          <p:nvPr>
            <p:ph type="ctrTitle"/>
          </p:nvPr>
        </p:nvSpPr>
        <p:spPr>
          <a:xfrm>
            <a:off x="216024" y="1052736"/>
            <a:ext cx="8820472" cy="2201416"/>
          </a:xfrm>
        </p:spPr>
        <p:txBody>
          <a:bodyPr>
            <a:noAutofit/>
          </a:bodyPr>
          <a:lstStyle/>
          <a:p>
            <a:pPr algn="ctr"/>
            <a:r>
              <a:rPr lang="en-US" dirty="0"/>
              <a:t>Intelligent Architectures</a:t>
            </a:r>
            <a:br>
              <a:rPr lang="en-US" dirty="0"/>
            </a:br>
            <a:r>
              <a:rPr lang="en-US" dirty="0"/>
              <a:t>for </a:t>
            </a:r>
            <a:br>
              <a:rPr lang="en-US" dirty="0"/>
            </a:br>
            <a:r>
              <a:rPr lang="en-US" dirty="0"/>
              <a:t>Intelligent Machines</a:t>
            </a:r>
            <a:endParaRPr lang="en-US" dirty="0">
              <a:solidFill>
                <a:srgbClr val="FF0000"/>
              </a:solidFill>
            </a:endParaRPr>
          </a:p>
        </p:txBody>
      </p:sp>
      <p:pic>
        <p:nvPicPr>
          <p:cNvPr id="10" name="Picture 2" descr="ETH Zurich short logo, black"/>
          <p:cNvPicPr>
            <a:picLocks noChangeAspect="1" noChangeArrowheads="1"/>
          </p:cNvPicPr>
          <p:nvPr/>
        </p:nvPicPr>
        <p:blipFill rotWithShape="1">
          <a:blip r:embed="rId5">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print"/>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Tree>
    <p:extLst>
      <p:ext uri="{BB962C8B-B14F-4D97-AF65-F5344CB8AC3E}">
        <p14:creationId xmlns:p14="http://schemas.microsoft.com/office/powerpoint/2010/main" val="189974919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AD110-05AC-A74A-A874-97353A23EB6E}"/>
              </a:ext>
            </a:extLst>
          </p:cNvPr>
          <p:cNvSpPr>
            <a:spLocks noGrp="1"/>
          </p:cNvSpPr>
          <p:nvPr>
            <p:ph type="ctrTitle"/>
          </p:nvPr>
        </p:nvSpPr>
        <p:spPr>
          <a:xfrm>
            <a:off x="685800" y="1748408"/>
            <a:ext cx="7924800" cy="1752600"/>
          </a:xfrm>
        </p:spPr>
        <p:txBody>
          <a:bodyPr/>
          <a:lstStyle/>
          <a:p>
            <a:r>
              <a:rPr lang="en-US" b="1" dirty="0"/>
              <a:t>Backup Slides</a:t>
            </a:r>
          </a:p>
        </p:txBody>
      </p:sp>
      <p:sp>
        <p:nvSpPr>
          <p:cNvPr id="3" name="Subtitle 2">
            <a:extLst>
              <a:ext uri="{FF2B5EF4-FFF2-40B4-BE49-F238E27FC236}">
                <a16:creationId xmlns:a16="http://schemas.microsoft.com/office/drawing/2014/main" id="{19FC6BC0-66DA-9445-9509-65803D51BE29}"/>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0E8C49E4-7136-3647-BD24-E5AA5F9E54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4136023"/>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4000" dirty="0">
                <a:latin typeface="Garamond" charset="0"/>
              </a:rPr>
              <a:t>Readings, Videos, Reference Materials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4028356964"/>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Accelerated Memory Course (~6.5 hours)</a:t>
            </a:r>
          </a:p>
        </p:txBody>
      </p:sp>
      <p:sp>
        <p:nvSpPr>
          <p:cNvPr id="3" name="Content Placeholder 2"/>
          <p:cNvSpPr>
            <a:spLocks noGrp="1"/>
          </p:cNvSpPr>
          <p:nvPr>
            <p:ph idx="1"/>
          </p:nvPr>
        </p:nvSpPr>
        <p:spPr>
          <a:xfrm>
            <a:off x="228600" y="1124744"/>
            <a:ext cx="8610600" cy="5123656"/>
          </a:xfrm>
        </p:spPr>
        <p:txBody>
          <a:bodyPr/>
          <a:lstStyle/>
          <a:p>
            <a:r>
              <a:rPr lang="en-US" dirty="0">
                <a:solidFill>
                  <a:srgbClr val="0000FF"/>
                </a:solidFill>
              </a:rPr>
              <a:t>ACACES 2018 </a:t>
            </a:r>
          </a:p>
          <a:p>
            <a:pPr lvl="1"/>
            <a:r>
              <a:rPr lang="en-US" dirty="0"/>
              <a:t>Memory Systems and Memory-Centric Computing Systems</a:t>
            </a:r>
          </a:p>
          <a:p>
            <a:pPr lvl="1"/>
            <a:r>
              <a:rPr lang="en-US" dirty="0"/>
              <a:t>Taught by Onur Mutlu July 9-13, 2018</a:t>
            </a:r>
          </a:p>
          <a:p>
            <a:pPr lvl="1"/>
            <a:r>
              <a:rPr lang="en-US" dirty="0"/>
              <a:t>~6.5 hours of lectures</a:t>
            </a:r>
          </a:p>
          <a:p>
            <a:endParaRPr lang="en-US" dirty="0">
              <a:solidFill>
                <a:srgbClr val="0000FF"/>
              </a:solidFill>
            </a:endParaRPr>
          </a:p>
          <a:p>
            <a:r>
              <a:rPr lang="en-US" dirty="0">
                <a:solidFill>
                  <a:srgbClr val="0000FF"/>
                </a:solidFill>
              </a:rPr>
              <a:t>Website for the Course including Videos, Slides, Papers</a:t>
            </a:r>
          </a:p>
          <a:p>
            <a:pPr lvl="1"/>
            <a:r>
              <a:rPr lang="en-US" dirty="0">
                <a:hlinkClick r:id="rId2"/>
              </a:rPr>
              <a:t>https://safari.ethz.ch/memory_systems/ACACES2018/</a:t>
            </a:r>
            <a:endParaRPr lang="en-US" dirty="0"/>
          </a:p>
          <a:p>
            <a:pPr lvl="1"/>
            <a:r>
              <a:rPr lang="en-US" dirty="0">
                <a:hlinkClick r:id="rId3"/>
              </a:rPr>
              <a:t>https://www.youtube.com/playlist?list=PL5Q2soXY2Zi-HXxomthrpDpMJm05P6J9x</a:t>
            </a:r>
            <a:r>
              <a:rPr lang="en-US" dirty="0"/>
              <a:t> </a:t>
            </a:r>
          </a:p>
          <a:p>
            <a:pPr lvl="1"/>
            <a:endParaRPr lang="en-US" dirty="0">
              <a:hlinkClick r:id="rId4"/>
            </a:endParaRPr>
          </a:p>
          <a:p>
            <a:r>
              <a:rPr lang="en-US" dirty="0">
                <a:solidFill>
                  <a:srgbClr val="0000FF"/>
                </a:solidFill>
              </a:rPr>
              <a:t>All Papers are at:</a:t>
            </a:r>
          </a:p>
          <a:p>
            <a:pPr lvl="1"/>
            <a:r>
              <a:rPr lang="en-US" dirty="0">
                <a:hlinkClick r:id="rId4"/>
              </a:rPr>
              <a:t>https://people.inf.ethz.ch/omutlu/projects.htm</a:t>
            </a:r>
            <a:r>
              <a:rPr lang="en-US" dirty="0"/>
              <a:t> </a:t>
            </a:r>
          </a:p>
          <a:p>
            <a:pPr lvl="1"/>
            <a:r>
              <a:rPr lang="en-US" dirty="0"/>
              <a:t>Final lecture notes and readings (for all topics)</a:t>
            </a:r>
          </a:p>
          <a:p>
            <a:endParaRPr lang="en-US" dirty="0">
              <a:solidFill>
                <a:srgbClr val="0000FF"/>
              </a:solidFill>
            </a:endParaRPr>
          </a:p>
          <a:p>
            <a:pPr lvl="1"/>
            <a:endParaRPr lang="en-US" dirty="0"/>
          </a:p>
          <a:p>
            <a:pPr lvl="1"/>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024"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024" rtl="0" eaLnBrk="1" fontAlgn="auto" latinLnBrk="0" hangingPunct="1">
                <a:lnSpc>
                  <a:spcPct val="100000"/>
                </a:lnSpc>
                <a:spcBef>
                  <a:spcPts val="0"/>
                </a:spcBef>
                <a:spcAft>
                  <a:spcPts val="0"/>
                </a:spcAft>
                <a:buClrTx/>
                <a:buSzTx/>
                <a:buFontTx/>
                <a:buNone/>
                <a:tabLst/>
                <a:defRPr/>
              </a:pPr>
              <a:t>145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92457908"/>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Longer Memory Course (~18 hours)</a:t>
            </a:r>
          </a:p>
        </p:txBody>
      </p:sp>
      <p:sp>
        <p:nvSpPr>
          <p:cNvPr id="3" name="Content Placeholder 2"/>
          <p:cNvSpPr>
            <a:spLocks noGrp="1"/>
          </p:cNvSpPr>
          <p:nvPr>
            <p:ph idx="1"/>
          </p:nvPr>
        </p:nvSpPr>
        <p:spPr>
          <a:xfrm>
            <a:off x="228600" y="1124744"/>
            <a:ext cx="8610600" cy="5123656"/>
          </a:xfrm>
        </p:spPr>
        <p:txBody>
          <a:bodyPr/>
          <a:lstStyle/>
          <a:p>
            <a:r>
              <a:rPr lang="en-US" dirty="0">
                <a:solidFill>
                  <a:srgbClr val="0000FF"/>
                </a:solidFill>
              </a:rPr>
              <a:t>Tu Wien 2019 </a:t>
            </a:r>
          </a:p>
          <a:p>
            <a:pPr lvl="1"/>
            <a:r>
              <a:rPr lang="en-US" dirty="0"/>
              <a:t>Memory Systems and Memory-Centric Computing Systems</a:t>
            </a:r>
          </a:p>
          <a:p>
            <a:pPr lvl="1"/>
            <a:r>
              <a:rPr lang="en-US" dirty="0"/>
              <a:t>Taught by Onur Mutlu June 12-19, 2019</a:t>
            </a:r>
          </a:p>
          <a:p>
            <a:pPr lvl="1"/>
            <a:r>
              <a:rPr lang="en-US" dirty="0"/>
              <a:t>~18 hours of lectures</a:t>
            </a:r>
          </a:p>
          <a:p>
            <a:endParaRPr lang="en-US" dirty="0">
              <a:solidFill>
                <a:srgbClr val="0000FF"/>
              </a:solidFill>
            </a:endParaRPr>
          </a:p>
          <a:p>
            <a:r>
              <a:rPr lang="en-US" dirty="0">
                <a:solidFill>
                  <a:srgbClr val="0000FF"/>
                </a:solidFill>
              </a:rPr>
              <a:t>Website for the Course including Videos, Slides, Papers</a:t>
            </a:r>
          </a:p>
          <a:p>
            <a:pPr lvl="1"/>
            <a:r>
              <a:rPr lang="en-US" dirty="0">
                <a:hlinkClick r:id="rId2"/>
              </a:rPr>
              <a:t>https://safari.ethz.ch/memory_systems/TUWien2019</a:t>
            </a:r>
            <a:r>
              <a:rPr lang="en-US" dirty="0"/>
              <a:t>  </a:t>
            </a:r>
          </a:p>
          <a:p>
            <a:pPr lvl="1"/>
            <a:r>
              <a:rPr lang="en-US" dirty="0">
                <a:hlinkClick r:id="rId3"/>
              </a:rPr>
              <a:t>https://www.youtube.com/playlist?list=PL5Q2soXY2Zi_gntM55VoMlKlw7YrXOhbl</a:t>
            </a:r>
            <a:endParaRPr lang="en-US" dirty="0"/>
          </a:p>
          <a:p>
            <a:pPr lvl="1"/>
            <a:endParaRPr lang="en-US" dirty="0">
              <a:hlinkClick r:id="rId4"/>
            </a:endParaRPr>
          </a:p>
          <a:p>
            <a:r>
              <a:rPr lang="en-US" dirty="0">
                <a:solidFill>
                  <a:srgbClr val="0000FF"/>
                </a:solidFill>
              </a:rPr>
              <a:t>All Papers are at:</a:t>
            </a:r>
          </a:p>
          <a:p>
            <a:pPr lvl="1"/>
            <a:r>
              <a:rPr lang="en-US" dirty="0">
                <a:hlinkClick r:id="rId4"/>
              </a:rPr>
              <a:t>https://people.inf.ethz.ch/omutlu/projects.htm</a:t>
            </a:r>
            <a:r>
              <a:rPr lang="en-US" dirty="0"/>
              <a:t> </a:t>
            </a:r>
          </a:p>
          <a:p>
            <a:pPr lvl="1"/>
            <a:r>
              <a:rPr lang="en-US" dirty="0"/>
              <a:t>Final lecture notes and readings (for all topics)</a:t>
            </a:r>
          </a:p>
          <a:p>
            <a:endParaRPr lang="en-US" dirty="0">
              <a:solidFill>
                <a:srgbClr val="0000FF"/>
              </a:solidFill>
            </a:endParaRPr>
          </a:p>
          <a:p>
            <a:pPr lvl="1"/>
            <a:endParaRPr lang="en-US" dirty="0"/>
          </a:p>
          <a:p>
            <a:pPr lvl="1"/>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024"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024" rtl="0" eaLnBrk="1" fontAlgn="auto" latinLnBrk="0" hangingPunct="1">
                <a:lnSpc>
                  <a:spcPct val="100000"/>
                </a:lnSpc>
                <a:spcBef>
                  <a:spcPts val="0"/>
                </a:spcBef>
                <a:spcAft>
                  <a:spcPts val="0"/>
                </a:spcAft>
                <a:buClrTx/>
                <a:buSzTx/>
                <a:buFontTx/>
                <a:buNone/>
                <a:tabLst/>
                <a:defRPr/>
              </a:pPr>
              <a:t>146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212064857"/>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F83A0-CBB7-2C49-A54F-7D0B38517961}"/>
              </a:ext>
            </a:extLst>
          </p:cNvPr>
          <p:cNvSpPr>
            <a:spLocks noGrp="1"/>
          </p:cNvSpPr>
          <p:nvPr>
            <p:ph type="title"/>
          </p:nvPr>
        </p:nvSpPr>
        <p:spPr>
          <a:xfrm>
            <a:off x="228600" y="152400"/>
            <a:ext cx="8915400" cy="1066800"/>
          </a:xfrm>
        </p:spPr>
        <p:txBody>
          <a:bodyPr/>
          <a:lstStyle/>
          <a:p>
            <a:r>
              <a:rPr lang="en-US" sz="3800" dirty="0"/>
              <a:t>Some Overview Talks</a:t>
            </a:r>
          </a:p>
        </p:txBody>
      </p:sp>
      <p:sp>
        <p:nvSpPr>
          <p:cNvPr id="3" name="Content Placeholder 2">
            <a:extLst>
              <a:ext uri="{FF2B5EF4-FFF2-40B4-BE49-F238E27FC236}">
                <a16:creationId xmlns:a16="http://schemas.microsoft.com/office/drawing/2014/main" id="{EC4D894C-D45D-7449-8FC5-648E1A973741}"/>
              </a:ext>
            </a:extLst>
          </p:cNvPr>
          <p:cNvSpPr>
            <a:spLocks noGrp="1"/>
          </p:cNvSpPr>
          <p:nvPr>
            <p:ph idx="1"/>
          </p:nvPr>
        </p:nvSpPr>
        <p:spPr>
          <a:xfrm>
            <a:off x="228600" y="980728"/>
            <a:ext cx="8915400" cy="5267672"/>
          </a:xfrm>
        </p:spPr>
        <p:txBody>
          <a:bodyPr/>
          <a:lstStyle/>
          <a:p>
            <a:pPr marL="0" indent="0" algn="ctr">
              <a:buNone/>
            </a:pPr>
            <a:r>
              <a:rPr lang="en-US" sz="1500" dirty="0">
                <a:solidFill>
                  <a:srgbClr val="0000FF"/>
                </a:solidFill>
                <a:hlinkClick r:id="rId2">
                  <a:extLst>
                    <a:ext uri="{A12FA001-AC4F-418D-AE19-62706E023703}">
                      <ahyp:hlinkClr xmlns:ahyp="http://schemas.microsoft.com/office/drawing/2018/hyperlinkcolor" val="tx"/>
                    </a:ext>
                  </a:extLst>
                </a:hlinkClick>
              </a:rPr>
              <a:t>https://www.youtube.com/watch?v=kgiZlSOcGFM&amp;list=PL5Q2soXY2Zi8D_5MGV6EnXEJHnV2YFBJl</a:t>
            </a:r>
            <a:endParaRPr lang="en-US" sz="1500" dirty="0">
              <a:solidFill>
                <a:srgbClr val="0000FF"/>
              </a:solidFill>
            </a:endParaRPr>
          </a:p>
          <a:p>
            <a:endParaRPr lang="en-US" sz="1100" dirty="0"/>
          </a:p>
          <a:p>
            <a:r>
              <a:rPr lang="en-US" dirty="0"/>
              <a:t>Future Computing Architectures</a:t>
            </a:r>
          </a:p>
          <a:p>
            <a:pPr lvl="1"/>
            <a:r>
              <a:rPr lang="en-US" sz="1800" dirty="0">
                <a:hlinkClick r:id="rId3"/>
              </a:rPr>
              <a:t>https://www.youtube.com/watch?v=kgiZlSOcGFM&amp;list=PL5Q2soXY2Zi8D_5MGV6EnXEJHnV2YFBJl&amp;index=1</a:t>
            </a:r>
            <a:endParaRPr lang="en-US" sz="1800" dirty="0"/>
          </a:p>
          <a:p>
            <a:pPr lvl="1"/>
            <a:endParaRPr lang="en-US" sz="1100" dirty="0"/>
          </a:p>
          <a:p>
            <a:r>
              <a:rPr lang="en-US" dirty="0"/>
              <a:t>Enabling In-Memory Computation</a:t>
            </a:r>
          </a:p>
          <a:p>
            <a:pPr lvl="1"/>
            <a:r>
              <a:rPr lang="en-US" sz="1800" dirty="0">
                <a:hlinkClick r:id="rId4"/>
              </a:rPr>
              <a:t>https://www.youtube.com/watch?v=oHqsNbxgdzM&amp;list=PL5Q2soXY2Zi8D_5MGV6EnXEJHnV2YFBJl&amp;index=7</a:t>
            </a:r>
            <a:endParaRPr lang="en-US" sz="1800" dirty="0"/>
          </a:p>
          <a:p>
            <a:pPr lvl="1"/>
            <a:endParaRPr lang="en-US" sz="1100" dirty="0"/>
          </a:p>
          <a:p>
            <a:r>
              <a:rPr lang="en-US" dirty="0"/>
              <a:t>Accelerating Genome Analysis</a:t>
            </a:r>
          </a:p>
          <a:p>
            <a:pPr lvl="1"/>
            <a:r>
              <a:rPr lang="en-US" sz="1800" dirty="0">
                <a:hlinkClick r:id="rId5"/>
              </a:rPr>
              <a:t>https://www.youtube.com/watch?v=hPnSmfwu2-A&amp;list=PL5Q2soXY2Zi8D_5MGV6EnXEJHnV2YFBJl&amp;index=9</a:t>
            </a:r>
            <a:endParaRPr lang="en-US" sz="1800" dirty="0"/>
          </a:p>
          <a:p>
            <a:endParaRPr lang="en-US" sz="1100" dirty="0"/>
          </a:p>
          <a:p>
            <a:r>
              <a:rPr lang="en-US" dirty="0"/>
              <a:t>Rethinking Memory System Design</a:t>
            </a:r>
          </a:p>
          <a:p>
            <a:pPr lvl="1"/>
            <a:r>
              <a:rPr lang="en-US" sz="1800" dirty="0">
                <a:hlinkClick r:id="rId6"/>
              </a:rPr>
              <a:t>https://www.youtube.com/watch?v=F7xZLNMIY1E&amp;list=PL5Q2soXY2Zi8D_5MGV6EnXEJHnV2YFBJl&amp;index=3</a:t>
            </a:r>
            <a:endParaRPr lang="en-US" sz="1800" dirty="0"/>
          </a:p>
        </p:txBody>
      </p:sp>
      <p:sp>
        <p:nvSpPr>
          <p:cNvPr id="4" name="Slide Number Placeholder 3">
            <a:extLst>
              <a:ext uri="{FF2B5EF4-FFF2-40B4-BE49-F238E27FC236}">
                <a16:creationId xmlns:a16="http://schemas.microsoft.com/office/drawing/2014/main" id="{311C77FB-9ABB-7441-88CE-6327AE3144E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1367255306"/>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Reference Overview Paper 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FF683EC-8C81-D44E-8211-9FB74E1762A4}"/>
              </a:ext>
            </a:extLst>
          </p:cNvPr>
          <p:cNvPicPr>
            <a:picLocks noChangeAspect="1"/>
          </p:cNvPicPr>
          <p:nvPr/>
        </p:nvPicPr>
        <p:blipFill>
          <a:blip r:embed="rId2"/>
          <a:stretch>
            <a:fillRect/>
          </a:stretch>
        </p:blipFill>
        <p:spPr>
          <a:xfrm>
            <a:off x="0" y="1124744"/>
            <a:ext cx="9144000" cy="2987763"/>
          </a:xfrm>
          <a:prstGeom prst="rect">
            <a:avLst/>
          </a:prstGeom>
        </p:spPr>
      </p:pic>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9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9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9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432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"Processing Data Where It Makes Sense: Enabling In-Memory Computation"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paper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4"/>
              </a:rPr>
              <a:t>Microprocessors and Microsystems</a:t>
            </a:r>
            <a:r>
              <a:rPr kumimoji="0" lang="en-US" sz="1900" b="0" i="1" u="none" strike="noStrike" kern="1200" cap="none" spc="0" normalizeH="0" baseline="0" noProof="0" dirty="0">
                <a:ln>
                  <a:noFill/>
                </a:ln>
                <a:solidFill>
                  <a:srgbClr val="000000"/>
                </a:solidFill>
                <a:effectLst/>
                <a:uLnTx/>
                <a:uFillTx/>
                <a:latin typeface="Tahoma"/>
                <a:ea typeface="+mn-ea"/>
                <a:cs typeface="+mn-cs"/>
              </a:rPr>
              <a:t> (</a:t>
            </a:r>
            <a:r>
              <a:rPr kumimoji="0" lang="en-US" sz="1900" b="1" i="1" u="none" strike="noStrike" kern="1200" cap="none" spc="0" normalizeH="0" baseline="0" noProof="0" dirty="0">
                <a:ln>
                  <a:noFill/>
                </a:ln>
                <a:solidFill>
                  <a:srgbClr val="000000"/>
                </a:solidFill>
                <a:effectLst/>
                <a:uLnTx/>
                <a:uFillTx/>
                <a:latin typeface="Tahoma"/>
                <a:ea typeface="+mn-ea"/>
                <a:cs typeface="+mn-cs"/>
              </a:rPr>
              <a:t>MICPRO</a:t>
            </a:r>
            <a:r>
              <a:rPr kumimoji="0" lang="en-US" sz="1900" b="0" i="1"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rPr>
              <a:t>, June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5"/>
              </a:rPr>
              <a:t>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endParaRPr kumimoji="0" lang="en-US" sz="19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5">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spTree>
    <p:extLst>
      <p:ext uri="{BB962C8B-B14F-4D97-AF65-F5344CB8AC3E}">
        <p14:creationId xmlns:p14="http://schemas.microsoft.com/office/powerpoint/2010/main" val="41683315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Reference Overview Paper II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r>
              <a:rPr lang="en-US" sz="1700" dirty="0"/>
              <a:t>Saugata Ghose, Kevin Hsieh, Amirali Boroumand, </a:t>
            </a:r>
            <a:r>
              <a:rPr lang="en-US" sz="1700" dirty="0" err="1"/>
              <a:t>Rachata</a:t>
            </a:r>
            <a:r>
              <a:rPr lang="en-US" sz="1700" dirty="0"/>
              <a:t> </a:t>
            </a:r>
            <a:r>
              <a:rPr lang="en-US" sz="1700" dirty="0" err="1"/>
              <a:t>Ausavarungnirun</a:t>
            </a:r>
            <a:r>
              <a:rPr lang="en-US" sz="1700" dirty="0"/>
              <a:t>, Onur Mutlu,</a:t>
            </a:r>
            <a:br>
              <a:rPr lang="en-US" sz="1700" dirty="0"/>
            </a:br>
            <a:r>
              <a:rPr lang="en-US" sz="1700" b="1" dirty="0">
                <a:hlinkClick r:id="rId2"/>
              </a:rPr>
              <a:t>"Enabling the Adoption of Processing-in-Memory: Challenges, Mechanisms, Future Research Directions"</a:t>
            </a:r>
            <a:r>
              <a:rPr lang="en-US" sz="1700" dirty="0"/>
              <a:t> </a:t>
            </a:r>
            <a:br>
              <a:rPr lang="en-US" sz="1700" dirty="0"/>
            </a:br>
            <a:r>
              <a:rPr lang="en-US" sz="1700" i="1" dirty="0"/>
              <a:t>Invited Book Chapter</a:t>
            </a:r>
            <a:r>
              <a:rPr lang="en-US" sz="1700" dirty="0"/>
              <a:t>, to appear in 2018. </a:t>
            </a:r>
            <a:br>
              <a:rPr lang="en-US" sz="1700" dirty="0"/>
            </a:br>
            <a:r>
              <a:rPr lang="en-US" sz="1700" dirty="0"/>
              <a:t>[</a:t>
            </a:r>
            <a:r>
              <a:rPr lang="en-US" sz="1700" dirty="0">
                <a:hlinkClick r:id="rId3"/>
              </a:rPr>
              <a:t>Preliminary arxiv.org version</a:t>
            </a:r>
            <a:r>
              <a:rPr lang="en-US" sz="1700" dirty="0"/>
              <a:t>]</a:t>
            </a:r>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53AD2022-F9DE-D14F-A45A-D41DA60EB21E}"/>
              </a:ext>
            </a:extLst>
          </p:cNvPr>
          <p:cNvPicPr>
            <a:picLocks noChangeAspect="1"/>
          </p:cNvPicPr>
          <p:nvPr/>
        </p:nvPicPr>
        <p:blipFill>
          <a:blip r:embed="rId4"/>
          <a:stretch>
            <a:fillRect/>
          </a:stretch>
        </p:blipFill>
        <p:spPr>
          <a:xfrm>
            <a:off x="337560" y="980728"/>
            <a:ext cx="8589976" cy="3366925"/>
          </a:xfrm>
          <a:prstGeom prst="rect">
            <a:avLst/>
          </a:prstGeom>
        </p:spPr>
      </p:pic>
      <p:sp>
        <p:nvSpPr>
          <p:cNvPr id="5" name="TextBox 4">
            <a:extLst>
              <a:ext uri="{FF2B5EF4-FFF2-40B4-BE49-F238E27FC236}">
                <a16:creationId xmlns:a16="http://schemas.microsoft.com/office/drawing/2014/main" id="{FFA0A5EF-3A3C-1949-B5F9-3039EB9E1909}"/>
              </a:ext>
            </a:extLst>
          </p:cNvPr>
          <p:cNvSpPr txBox="1"/>
          <p:nvPr/>
        </p:nvSpPr>
        <p:spPr>
          <a:xfrm>
            <a:off x="2483768" y="6381328"/>
            <a:ext cx="47420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3"/>
              </a:rPr>
              <a:t>https://arxiv.org/pdf/1802.00320.pdf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23746776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hlinkClick r:id="rId2"/>
              </a:rPr>
              <a:t>"Google Workloads for Consumer Devices: Mitigating Data Movement Bottlenecks"</a:t>
            </a:r>
            <a:r>
              <a:rPr lang="en-US" sz="1500" dirty="0"/>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B812F"/>
                </a:solidFill>
                <a:effectLst/>
                <a:uLnTx/>
                <a:uFillTx/>
                <a:latin typeface="Tahoma"/>
                <a:ea typeface="+mn-ea"/>
                <a:cs typeface="+mn-cs"/>
              </a:rPr>
              <a:t>62.7%</a:t>
            </a:r>
            <a:r>
              <a:rPr kumimoji="0" lang="en-US" sz="3000" b="1" i="0" u="none" strike="noStrike" kern="1200" cap="none" spc="0" normalizeH="0" baseline="0" noProof="0" dirty="0">
                <a:ln>
                  <a:noFill/>
                </a:ln>
                <a:solidFill>
                  <a:srgbClr val="000000"/>
                </a:solidFill>
                <a:effectLst/>
                <a:uLnTx/>
                <a:uFillTx/>
                <a:latin typeface="Tahoma"/>
                <a:ea typeface="+mn-ea"/>
                <a:cs typeface="+mn-cs"/>
              </a:rPr>
              <a:t> 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mn-ea"/>
                <a:cs typeface="+mn-cs"/>
              </a:rPr>
              <a:t>is spent on </a:t>
            </a:r>
            <a:r>
              <a:rPr kumimoji="0" lang="en-US" sz="3000" b="1" i="0" u="none" strike="noStrike" kern="1200" cap="none" spc="0" normalizeH="0" baseline="0" noProof="0" dirty="0">
                <a:ln>
                  <a:noFill/>
                </a:ln>
                <a:solidFill>
                  <a:srgbClr val="C00000"/>
                </a:solidFill>
                <a:effectLst/>
                <a:uLnTx/>
                <a:uFillTx/>
                <a:latin typeface="Tahoma"/>
                <a:ea typeface="+mn-ea"/>
                <a:cs typeface="+mn-cs"/>
              </a:rPr>
              <a:t>data movement</a:t>
            </a:r>
          </a:p>
        </p:txBody>
      </p:sp>
      <p:sp>
        <p:nvSpPr>
          <p:cNvPr id="9" name="Title 1">
            <a:extLst>
              <a:ext uri="{FF2B5EF4-FFF2-40B4-BE49-F238E27FC236}">
                <a16:creationId xmlns:a16="http://schemas.microsoft.com/office/drawing/2014/main" id="{CADAED7D-7FD9-2A42-BDA3-4593BF0DF855}"/>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lvl="0">
              <a:defRPr/>
            </a:pPr>
            <a:r>
              <a:rPr lang="en-US" sz="3600" kern="0" dirty="0">
                <a:solidFill>
                  <a:srgbClr val="006633"/>
                </a:solidFill>
              </a:rPr>
              <a:t>Data Movement Overwhelms Modern Machines </a:t>
            </a:r>
          </a:p>
        </p:txBody>
      </p:sp>
    </p:spTree>
    <p:extLst>
      <p:ext uri="{BB962C8B-B14F-4D97-AF65-F5344CB8AC3E}">
        <p14:creationId xmlns:p14="http://schemas.microsoft.com/office/powerpoint/2010/main" val="19359824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III</a:t>
            </a:r>
          </a:p>
        </p:txBody>
      </p:sp>
      <p:sp>
        <p:nvSpPr>
          <p:cNvPr id="3" name="Content Placeholder 2"/>
          <p:cNvSpPr>
            <a:spLocks noGrp="1"/>
          </p:cNvSpPr>
          <p:nvPr>
            <p:ph idx="1"/>
          </p:nvPr>
        </p:nvSpPr>
        <p:spPr/>
        <p:txBody>
          <a:bodyPr/>
          <a:lstStyle/>
          <a:p>
            <a:r>
              <a:rPr lang="en-US" dirty="0"/>
              <a:t>Onur Mutlu and Lavanya Subramanian,</a:t>
            </a:r>
            <a:br>
              <a:rPr lang="en-US" dirty="0"/>
            </a:br>
            <a:r>
              <a:rPr lang="en-US" b="1" dirty="0">
                <a:hlinkClick r:id="rId2"/>
              </a:rPr>
              <a:t>"Research Problems and Opportunities in Memory Systems"</a:t>
            </a:r>
            <a:br>
              <a:rPr lang="en-US" dirty="0"/>
            </a:br>
            <a:r>
              <a:rPr lang="en-US" i="1" dirty="0"/>
              <a:t>Invited Article in </a:t>
            </a:r>
            <a:r>
              <a:rPr lang="en-US" i="1" dirty="0">
                <a:hlinkClick r:id="rId3"/>
              </a:rPr>
              <a:t>Supercomputing Frontiers and Innovations</a:t>
            </a:r>
            <a:r>
              <a:rPr lang="en-US" i="1" dirty="0"/>
              <a:t> (</a:t>
            </a:r>
            <a:r>
              <a:rPr lang="en-US" b="1" i="1" dirty="0"/>
              <a:t>SUPERFRI</a:t>
            </a:r>
            <a:r>
              <a:rPr lang="en-US" i="1" dirty="0"/>
              <a:t>)</a:t>
            </a:r>
            <a:r>
              <a:rPr lang="en-US" dirty="0"/>
              <a:t>, 2014/2015. </a:t>
            </a:r>
          </a:p>
          <a:p>
            <a:endParaRPr lang="en-US" dirty="0"/>
          </a:p>
        </p:txBody>
      </p:sp>
      <p:pic>
        <p:nvPicPr>
          <p:cNvPr id="5" name="Picture 4"/>
          <p:cNvPicPr>
            <a:picLocks noChangeAspect="1"/>
          </p:cNvPicPr>
          <p:nvPr/>
        </p:nvPicPr>
        <p:blipFill>
          <a:blip r:embed="rId4"/>
          <a:stretch>
            <a:fillRect/>
          </a:stretch>
        </p:blipFill>
        <p:spPr>
          <a:xfrm>
            <a:off x="127000" y="4467324"/>
            <a:ext cx="8890000" cy="977900"/>
          </a:xfrm>
          <a:prstGeom prst="rect">
            <a:avLst/>
          </a:prstGeom>
        </p:spPr>
      </p:pic>
      <p:sp>
        <p:nvSpPr>
          <p:cNvPr id="6" name="TextBox 5">
            <a:extLst>
              <a:ext uri="{FF2B5EF4-FFF2-40B4-BE49-F238E27FC236}">
                <a16:creationId xmlns:a16="http://schemas.microsoft.com/office/drawing/2014/main" id="{BAB96285-7F1A-C948-A4B7-54FCB0114C45}"/>
              </a:ext>
            </a:extLst>
          </p:cNvPr>
          <p:cNvSpPr txBox="1"/>
          <p:nvPr/>
        </p:nvSpPr>
        <p:spPr>
          <a:xfrm>
            <a:off x="184520" y="6453336"/>
            <a:ext cx="877996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ahoma"/>
                <a:ea typeface="+mn-ea"/>
                <a:cs typeface="+mn-cs"/>
                <a:hlinkClick r:id="rId2"/>
              </a:rPr>
              <a:t>https://people.inf.ethz.ch/omutlu/pub/memory-systems-research_superfri14.pdf</a:t>
            </a:r>
            <a:r>
              <a:rPr kumimoji="0" lang="en-US" sz="16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2299308691"/>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IV</a:t>
            </a:r>
          </a:p>
        </p:txBody>
      </p:sp>
      <p:pic>
        <p:nvPicPr>
          <p:cNvPr id="3" name="Picture 2"/>
          <p:cNvPicPr>
            <a:picLocks noChangeAspect="1"/>
          </p:cNvPicPr>
          <p:nvPr/>
        </p:nvPicPr>
        <p:blipFill>
          <a:blip r:embed="rId2"/>
          <a:stretch>
            <a:fillRect/>
          </a:stretch>
        </p:blipFill>
        <p:spPr>
          <a:xfrm>
            <a:off x="15324" y="3789040"/>
            <a:ext cx="9144000" cy="2046514"/>
          </a:xfrm>
          <a:prstGeom prst="rect">
            <a:avLst/>
          </a:prstGeom>
        </p:spPr>
      </p:pic>
      <p:sp>
        <p:nvSpPr>
          <p:cNvPr id="5" name="Rectangle 4"/>
          <p:cNvSpPr/>
          <p:nvPr/>
        </p:nvSpPr>
        <p:spPr>
          <a:xfrm>
            <a:off x="107504" y="6520834"/>
            <a:ext cx="9865096"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Tahoma"/>
                <a:ea typeface="+mn-ea"/>
                <a:cs typeface="+mn-cs"/>
                <a:hlinkClick r:id="rId3"/>
              </a:rPr>
              <a:t>https://people.inf.ethz.ch/omutlu/pub/rowhammer-and-other-memory-issues_date17.pdf</a:t>
            </a:r>
            <a:r>
              <a:rPr kumimoji="0" lang="en-US" sz="1500" b="1" i="0" u="none" strike="noStrike" kern="1200" cap="none" spc="0" normalizeH="0" baseline="0" noProof="0" dirty="0">
                <a:ln>
                  <a:noFill/>
                </a:ln>
                <a:solidFill>
                  <a:srgbClr val="000000"/>
                </a:solidFill>
                <a:effectLst/>
                <a:uLnTx/>
                <a:uFillTx/>
                <a:latin typeface="Tahoma"/>
                <a:ea typeface="+mn-ea"/>
                <a:cs typeface="+mn-cs"/>
              </a:rPr>
              <a:t> </a:t>
            </a: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a:t>Onur Mutlu,</a:t>
            </a:r>
            <a:br>
              <a:rPr lang="en-US" sz="2000" dirty="0"/>
            </a:br>
            <a:r>
              <a:rPr lang="en-US" sz="2000" b="1" dirty="0">
                <a:hlinkClick r:id="rId3"/>
              </a:rPr>
              <a:t>"The RowHammer Problem and Other Issues We May Face as Memory Becomes Denser"</a:t>
            </a:r>
            <a:r>
              <a:rPr lang="en-US" sz="2000" dirty="0"/>
              <a:t> </a:t>
            </a:r>
            <a:br>
              <a:rPr lang="en-US" sz="2000" dirty="0"/>
            </a:br>
            <a:r>
              <a:rPr lang="en-US" sz="2000" i="1" dirty="0"/>
              <a:t>Invited Paper in Proceedings of the </a:t>
            </a:r>
            <a:r>
              <a:rPr lang="en-US" sz="2000" i="1" dirty="0">
                <a:hlinkClick r:id="rId4"/>
              </a:rPr>
              <a:t>Design, Automation, and Test in Europe Conference</a:t>
            </a:r>
            <a:r>
              <a:rPr lang="en-US" sz="2000" i="1" dirty="0"/>
              <a:t> (</a:t>
            </a:r>
            <a:r>
              <a:rPr lang="en-US" sz="2000" b="1" i="1" dirty="0"/>
              <a:t>DATE</a:t>
            </a:r>
            <a:r>
              <a:rPr lang="en-US" sz="2000" i="1" dirty="0"/>
              <a:t>)</a:t>
            </a:r>
            <a:r>
              <a:rPr lang="en-US" sz="2000" dirty="0"/>
              <a:t>, Lausanne, Switzerland, March 2017.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p>
        </p:txBody>
      </p:sp>
    </p:spTree>
    <p:extLst>
      <p:ext uri="{BB962C8B-B14F-4D97-AF65-F5344CB8AC3E}">
        <p14:creationId xmlns:p14="http://schemas.microsoft.com/office/powerpoint/2010/main" val="4071458075"/>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V</a:t>
            </a:r>
          </a:p>
        </p:txBody>
      </p:sp>
      <p:sp>
        <p:nvSpPr>
          <p:cNvPr id="3" name="Content Placeholder 2"/>
          <p:cNvSpPr>
            <a:spLocks noGrp="1"/>
          </p:cNvSpPr>
          <p:nvPr>
            <p:ph idx="1"/>
          </p:nvPr>
        </p:nvSpPr>
        <p:spPr/>
        <p:txBody>
          <a:bodyPr/>
          <a:lstStyle/>
          <a:p>
            <a:r>
              <a:rPr lang="en-US" dirty="0"/>
              <a:t>Onur Mutlu,</a:t>
            </a:r>
            <a:br>
              <a:rPr lang="en-US" dirty="0"/>
            </a:br>
            <a:r>
              <a:rPr lang="en-US" b="1" dirty="0">
                <a:hlinkClick r:id="rId2"/>
              </a:rPr>
              <a:t>"Memory Scaling: A Systems Architecture Perspective"</a:t>
            </a:r>
            <a:br>
              <a:rPr lang="en-US" dirty="0"/>
            </a:br>
            <a:r>
              <a:rPr lang="en-US" i="1" dirty="0"/>
              <a:t>Technical talk at </a:t>
            </a:r>
            <a:r>
              <a:rPr lang="en-US" i="1" dirty="0">
                <a:hlinkClick r:id="rId3"/>
              </a:rPr>
              <a:t>MemCon 2013</a:t>
            </a:r>
            <a:r>
              <a:rPr lang="en-US" i="1" dirty="0"/>
              <a:t> (</a:t>
            </a:r>
            <a:r>
              <a:rPr lang="en-US" b="1" i="1" dirty="0"/>
              <a:t>MEMCON</a:t>
            </a:r>
            <a:r>
              <a:rPr lang="en-US" i="1" dirty="0"/>
              <a:t>)</a:t>
            </a:r>
            <a:r>
              <a:rPr lang="en-US" dirty="0"/>
              <a:t>, Santa Clara, CA, August 2013. [</a:t>
            </a:r>
            <a:r>
              <a:rPr lang="en-US" dirty="0">
                <a:hlinkClick r:id="rId4"/>
              </a:rPr>
              <a:t>Slides (pptx)</a:t>
            </a:r>
            <a:r>
              <a:rPr lang="en-US" dirty="0"/>
              <a:t> </a:t>
            </a:r>
            <a:r>
              <a:rPr lang="en-US" dirty="0">
                <a:hlinkClick r:id="rId5"/>
              </a:rPr>
              <a:t>(pdf)</a:t>
            </a:r>
            <a:r>
              <a:rPr lang="en-US" dirty="0"/>
              <a:t>]</a:t>
            </a:r>
            <a:br>
              <a:rPr lang="en-US" dirty="0"/>
            </a:br>
            <a:r>
              <a:rPr lang="en-US" dirty="0"/>
              <a:t>[</a:t>
            </a:r>
            <a:r>
              <a:rPr lang="en-US" dirty="0">
                <a:hlinkClick r:id="rId6"/>
              </a:rPr>
              <a:t>Video</a:t>
            </a:r>
            <a:r>
              <a:rPr lang="en-US" dirty="0"/>
              <a:t>] [</a:t>
            </a:r>
            <a:r>
              <a:rPr lang="en-US" dirty="0">
                <a:hlinkClick r:id="rId7"/>
              </a:rPr>
              <a:t>Coverage on StorageSearch</a:t>
            </a:r>
            <a:r>
              <a:rPr lang="en-US" dirty="0"/>
              <a:t>] </a:t>
            </a:r>
          </a:p>
        </p:txBody>
      </p:sp>
      <p:pic>
        <p:nvPicPr>
          <p:cNvPr id="6" name="Picture 5"/>
          <p:cNvPicPr>
            <a:picLocks noChangeAspect="1"/>
          </p:cNvPicPr>
          <p:nvPr/>
        </p:nvPicPr>
        <p:blipFill>
          <a:blip r:embed="rId8"/>
          <a:stretch>
            <a:fillRect/>
          </a:stretch>
        </p:blipFill>
        <p:spPr>
          <a:xfrm>
            <a:off x="0" y="4149080"/>
            <a:ext cx="9144000" cy="1639019"/>
          </a:xfrm>
          <a:prstGeom prst="rect">
            <a:avLst/>
          </a:prstGeom>
        </p:spPr>
      </p:pic>
      <p:sp>
        <p:nvSpPr>
          <p:cNvPr id="5" name="TextBox 4">
            <a:extLst>
              <a:ext uri="{FF2B5EF4-FFF2-40B4-BE49-F238E27FC236}">
                <a16:creationId xmlns:a16="http://schemas.microsoft.com/office/drawing/2014/main" id="{2CB311F9-F741-644A-9EB2-894E4CF2F735}"/>
              </a:ext>
            </a:extLst>
          </p:cNvPr>
          <p:cNvSpPr txBox="1"/>
          <p:nvPr/>
        </p:nvSpPr>
        <p:spPr>
          <a:xfrm>
            <a:off x="192006" y="6488668"/>
            <a:ext cx="86837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2"/>
              </a:rPr>
              <a:t>https://people.inf.ethz.ch/omutlu/pub/memory-scaling_memcon13.pdf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2717920823"/>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600" dirty="0"/>
              <a:t>Reference Overview Paper VI</a:t>
            </a:r>
            <a:endParaRPr lang="en-US" sz="3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a:hlinkClick r:id="rId2"/>
          </p:cNvPr>
          <p:cNvSpPr/>
          <p:nvPr/>
        </p:nvSpPr>
        <p:spPr>
          <a:xfrm>
            <a:off x="1619672" y="6453336"/>
            <a:ext cx="6048672" cy="415498"/>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hlinkClick r:id="rId2"/>
              </a:rPr>
              <a:t>https://arxiv.org/pdf/1706.08642</a:t>
            </a: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rPr>
              <a:t>  </a:t>
            </a:r>
          </a:p>
        </p:txBody>
      </p:sp>
      <p:pic>
        <p:nvPicPr>
          <p:cNvPr id="8" name="Picture 2" descr="ttps://pbs.twimg.com/media/DKHLt24W0AAE5Fd.jpg: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162" y="1268760"/>
            <a:ext cx="7411230" cy="45278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96831" y="1545937"/>
            <a:ext cx="43524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0000"/>
                </a:solidFill>
                <a:effectLst/>
                <a:uLnTx/>
                <a:uFillTx/>
                <a:latin typeface="Tahoma"/>
                <a:ea typeface="+mn-ea"/>
                <a:cs typeface="+mn-cs"/>
              </a:rPr>
              <a:t>Proceedings of the IEEE, Sept. 2017</a:t>
            </a:r>
          </a:p>
        </p:txBody>
      </p:sp>
    </p:spTree>
    <p:extLst>
      <p:ext uri="{BB962C8B-B14F-4D97-AF65-F5344CB8AC3E}">
        <p14:creationId xmlns:p14="http://schemas.microsoft.com/office/powerpoint/2010/main" val="27591272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t>Reference Overview Paper VII</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p:txBody>
          <a:bodyPr/>
          <a:lstStyle/>
          <a:p>
            <a:r>
              <a:rPr lang="en-US" dirty="0"/>
              <a:t>Onur Mutlu and </a:t>
            </a:r>
            <a:r>
              <a:rPr lang="en-US" dirty="0" err="1"/>
              <a:t>Jeremie</a:t>
            </a:r>
            <a:r>
              <a:rPr lang="en-US" dirty="0"/>
              <a:t> Kim,</a:t>
            </a:r>
            <a:br>
              <a:rPr lang="en-US" dirty="0"/>
            </a:br>
            <a:r>
              <a:rPr lang="en-US" b="1" dirty="0"/>
              <a:t>"RowHammer: A Retrospective"</a:t>
            </a:r>
            <a:br>
              <a:rPr lang="en-US" dirty="0"/>
            </a:br>
            <a:r>
              <a:rPr lang="en-US" i="1" dirty="0">
                <a:hlinkClick r:id="rId2"/>
              </a:rPr>
              <a:t>IEEE Transactions on Computer-Aided Design of Integrated Circuits and Systems</a:t>
            </a:r>
            <a:r>
              <a:rPr lang="en-US" i="1" dirty="0"/>
              <a:t> (</a:t>
            </a:r>
            <a:r>
              <a:rPr lang="en-US" b="1" i="1" dirty="0"/>
              <a:t>TCAD</a:t>
            </a:r>
            <a:r>
              <a:rPr lang="en-US" i="1" dirty="0"/>
              <a:t>) Special Issue on Top Picks in Hardware and Embedded Security</a:t>
            </a:r>
            <a:r>
              <a:rPr lang="en-US" dirty="0"/>
              <a:t>, 2019. </a:t>
            </a:r>
            <a:br>
              <a:rPr lang="en-US" dirty="0"/>
            </a:br>
            <a:r>
              <a:rPr lang="en-US" dirty="0"/>
              <a:t>[</a:t>
            </a:r>
            <a:r>
              <a:rPr lang="en-US" dirty="0">
                <a:hlinkClick r:id="rId3"/>
              </a:rPr>
              <a:t>Preliminary arXiv version</a:t>
            </a:r>
            <a:r>
              <a:rPr lang="en-US" dirty="0"/>
              <a:t>]</a:t>
            </a:r>
            <a:br>
              <a:rPr lang="en-US" dirty="0"/>
            </a:br>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DF8A0BF4-FF83-FF4D-95CC-55B11F61D051}"/>
              </a:ext>
            </a:extLst>
          </p:cNvPr>
          <p:cNvPicPr>
            <a:picLocks noChangeAspect="1"/>
          </p:cNvPicPr>
          <p:nvPr/>
        </p:nvPicPr>
        <p:blipFill>
          <a:blip r:embed="rId4"/>
          <a:stretch>
            <a:fillRect/>
          </a:stretch>
        </p:blipFill>
        <p:spPr>
          <a:xfrm>
            <a:off x="876300" y="4052664"/>
            <a:ext cx="7391400" cy="1752600"/>
          </a:xfrm>
          <a:prstGeom prst="rect">
            <a:avLst/>
          </a:prstGeom>
        </p:spPr>
      </p:pic>
    </p:spTree>
    <p:extLst>
      <p:ext uri="{BB962C8B-B14F-4D97-AF65-F5344CB8AC3E}">
        <p14:creationId xmlns:p14="http://schemas.microsoft.com/office/powerpoint/2010/main" val="3268226557"/>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Videos and Course Materials (I)</a:t>
            </a:r>
          </a:p>
        </p:txBody>
      </p:sp>
      <p:sp>
        <p:nvSpPr>
          <p:cNvPr id="3" name="Content Placeholder 2"/>
          <p:cNvSpPr>
            <a:spLocks noGrp="1"/>
          </p:cNvSpPr>
          <p:nvPr>
            <p:ph idx="1"/>
          </p:nvPr>
        </p:nvSpPr>
        <p:spPr>
          <a:xfrm>
            <a:off x="228600" y="1115597"/>
            <a:ext cx="8915400" cy="5193723"/>
          </a:xfrm>
        </p:spPr>
        <p:txBody>
          <a:bodyPr/>
          <a:lstStyle/>
          <a:p>
            <a:r>
              <a:rPr lang="en-US" b="1" dirty="0">
                <a:hlinkClick r:id="rId2"/>
              </a:rPr>
              <a:t>Undergraduate Computer Architecture Course Lecture Videos</a:t>
            </a:r>
            <a:r>
              <a:rPr lang="en-US" b="1" dirty="0"/>
              <a:t> (</a:t>
            </a:r>
            <a:r>
              <a:rPr lang="en-US" b="1" dirty="0">
                <a:hlinkClick r:id="rId3"/>
              </a:rPr>
              <a:t>2015</a:t>
            </a:r>
            <a:r>
              <a:rPr lang="en-US" b="1" dirty="0"/>
              <a:t>, </a:t>
            </a:r>
            <a:r>
              <a:rPr lang="en-US" b="1" dirty="0">
                <a:hlinkClick r:id="rId4"/>
              </a:rPr>
              <a:t>2014</a:t>
            </a:r>
            <a:r>
              <a:rPr lang="en-US" b="1" dirty="0"/>
              <a:t>, </a:t>
            </a:r>
            <a:r>
              <a:rPr lang="en-US" b="1" dirty="0">
                <a:hlinkClick r:id="rId5"/>
              </a:rPr>
              <a:t>2013</a:t>
            </a:r>
            <a:r>
              <a:rPr lang="en-US" b="1" dirty="0"/>
              <a:t>)</a:t>
            </a:r>
          </a:p>
          <a:p>
            <a:r>
              <a:rPr lang="en-US" b="1" dirty="0">
                <a:hlinkClick r:id="rId6"/>
              </a:rPr>
              <a:t>Undergraduate Computer Architecture Course Materials</a:t>
            </a:r>
            <a:r>
              <a:rPr lang="en-US" b="1" dirty="0"/>
              <a:t> (</a:t>
            </a:r>
            <a:r>
              <a:rPr lang="en-US" b="1" dirty="0">
                <a:hlinkClick r:id="rId6"/>
              </a:rPr>
              <a:t>2015</a:t>
            </a:r>
            <a:r>
              <a:rPr lang="en-US" b="1" dirty="0"/>
              <a:t>, </a:t>
            </a:r>
            <a:r>
              <a:rPr lang="en-US" b="1" dirty="0">
                <a:hlinkClick r:id="rId7"/>
              </a:rPr>
              <a:t>2014</a:t>
            </a:r>
            <a:r>
              <a:rPr lang="en-US" b="1" dirty="0"/>
              <a:t>, </a:t>
            </a:r>
            <a:r>
              <a:rPr lang="en-US" b="1" dirty="0">
                <a:hlinkClick r:id="rId8"/>
              </a:rPr>
              <a:t>2013</a:t>
            </a:r>
            <a:r>
              <a:rPr lang="en-US" b="1" dirty="0"/>
              <a:t>)</a:t>
            </a:r>
          </a:p>
          <a:p>
            <a:endParaRPr lang="en-US" sz="1500" b="1" dirty="0">
              <a:hlinkClick r:id="" action="ppaction://noaction"/>
            </a:endParaRPr>
          </a:p>
          <a:p>
            <a:endParaRPr lang="en-US" sz="1500" b="1" dirty="0">
              <a:hlinkClick r:id="" action="ppaction://noaction"/>
            </a:endParaRPr>
          </a:p>
          <a:p>
            <a:r>
              <a:rPr lang="en-US" b="1" dirty="0">
                <a:hlinkClick r:id="rId9"/>
              </a:rPr>
              <a:t>Graduate Computer Architecture Course Lecture Videos</a:t>
            </a:r>
            <a:r>
              <a:rPr lang="en-US" b="1" dirty="0"/>
              <a:t> (</a:t>
            </a:r>
            <a:r>
              <a:rPr lang="en-US" b="1" dirty="0">
                <a:hlinkClick r:id="rId10"/>
              </a:rPr>
              <a:t>2018</a:t>
            </a:r>
            <a:r>
              <a:rPr lang="en-US" b="1" dirty="0"/>
              <a:t>, </a:t>
            </a:r>
            <a:r>
              <a:rPr lang="en-US" b="1" dirty="0">
                <a:hlinkClick r:id="rId9"/>
              </a:rPr>
              <a:t>2017</a:t>
            </a:r>
            <a:r>
              <a:rPr lang="en-US" b="1" dirty="0"/>
              <a:t>, </a:t>
            </a:r>
            <a:r>
              <a:rPr lang="en-US" b="1" dirty="0">
                <a:hlinkClick r:id="rId11"/>
              </a:rPr>
              <a:t>2015</a:t>
            </a:r>
            <a:r>
              <a:rPr lang="en-US" b="1" dirty="0"/>
              <a:t>, </a:t>
            </a:r>
            <a:r>
              <a:rPr lang="en-US" b="1" dirty="0">
                <a:hlinkClick r:id="rId12"/>
              </a:rPr>
              <a:t>2013</a:t>
            </a:r>
            <a:r>
              <a:rPr lang="en-US" b="1" dirty="0"/>
              <a:t>)</a:t>
            </a:r>
          </a:p>
          <a:p>
            <a:r>
              <a:rPr lang="en-US" b="1" dirty="0">
                <a:hlinkClick r:id="rId13"/>
              </a:rPr>
              <a:t>Graduate Computer Architecture Course Materials</a:t>
            </a:r>
            <a:r>
              <a:rPr lang="en-US" b="1" dirty="0"/>
              <a:t> (</a:t>
            </a:r>
            <a:r>
              <a:rPr lang="en-US" b="1" dirty="0">
                <a:hlinkClick r:id="rId14"/>
              </a:rPr>
              <a:t>2018</a:t>
            </a:r>
            <a:r>
              <a:rPr lang="en-US" b="1" dirty="0"/>
              <a:t>, </a:t>
            </a:r>
            <a:r>
              <a:rPr lang="en-US" b="1" dirty="0">
                <a:hlinkClick r:id="rId13"/>
              </a:rPr>
              <a:t>2017</a:t>
            </a:r>
            <a:r>
              <a:rPr lang="en-US" b="1" dirty="0"/>
              <a:t>, </a:t>
            </a:r>
            <a:r>
              <a:rPr lang="en-US" b="1" dirty="0">
                <a:hlinkClick r:id="rId15"/>
              </a:rPr>
              <a:t>2015</a:t>
            </a:r>
            <a:r>
              <a:rPr lang="en-US" b="1" dirty="0"/>
              <a:t>, </a:t>
            </a:r>
            <a:r>
              <a:rPr lang="en-US" b="1" dirty="0">
                <a:hlinkClick r:id="rId16"/>
              </a:rPr>
              <a:t>2013</a:t>
            </a:r>
            <a:r>
              <a:rPr lang="en-US" b="1" dirty="0"/>
              <a:t>)</a:t>
            </a:r>
          </a:p>
          <a:p>
            <a:endParaRPr lang="en-US" sz="1500" b="1" dirty="0">
              <a:hlinkClick r:id="" action="ppaction://noaction"/>
            </a:endParaRPr>
          </a:p>
          <a:p>
            <a:endParaRPr lang="en-US" sz="1500" b="1" dirty="0">
              <a:hlinkClick r:id="" action="ppaction://noaction"/>
            </a:endParaRPr>
          </a:p>
          <a:p>
            <a:r>
              <a:rPr lang="en-US" b="1" dirty="0">
                <a:hlinkClick r:id="rId17"/>
              </a:rPr>
              <a:t>Parallel Computer Architecture Course Materials</a:t>
            </a:r>
            <a:r>
              <a:rPr lang="en-US" b="1" dirty="0"/>
              <a:t> (</a:t>
            </a:r>
            <a:r>
              <a:rPr lang="en-US" b="1" dirty="0">
                <a:hlinkClick r:id="rId18"/>
              </a:rPr>
              <a:t>Lecture Videos</a:t>
            </a:r>
            <a:r>
              <a:rPr lang="en-US" b="1" dirty="0"/>
              <a:t>)</a:t>
            </a:r>
          </a:p>
          <a:p>
            <a:endParaRPr lang="en-US" sz="1200" b="1" dirty="0">
              <a:hlinkClick r:id="rId19"/>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19826094"/>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Videos and Course Materials (II)</a:t>
            </a:r>
          </a:p>
        </p:txBody>
      </p:sp>
      <p:sp>
        <p:nvSpPr>
          <p:cNvPr id="3" name="Content Placeholder 2"/>
          <p:cNvSpPr>
            <a:spLocks noGrp="1"/>
          </p:cNvSpPr>
          <p:nvPr>
            <p:ph idx="1"/>
          </p:nvPr>
        </p:nvSpPr>
        <p:spPr>
          <a:xfrm>
            <a:off x="228600" y="823482"/>
            <a:ext cx="8915400" cy="5193723"/>
          </a:xfrm>
        </p:spPr>
        <p:txBody>
          <a:bodyPr/>
          <a:lstStyle/>
          <a:p>
            <a:endParaRPr lang="en-US" sz="1200" b="1" dirty="0">
              <a:hlinkClick r:id="rId2"/>
            </a:endParaRPr>
          </a:p>
          <a:p>
            <a:r>
              <a:rPr lang="en-US" b="1" dirty="0">
                <a:hlinkClick r:id="rId3"/>
              </a:rPr>
              <a:t>Freshman Digital Circuits and Computer Architecture Course Lecture Videos</a:t>
            </a:r>
            <a:r>
              <a:rPr lang="en-US" b="1" dirty="0"/>
              <a:t> (</a:t>
            </a:r>
            <a:r>
              <a:rPr lang="en-US" b="1" dirty="0">
                <a:hlinkClick r:id="rId4"/>
              </a:rPr>
              <a:t>2018</a:t>
            </a:r>
            <a:r>
              <a:rPr lang="en-US" b="1" dirty="0"/>
              <a:t>, </a:t>
            </a:r>
            <a:r>
              <a:rPr lang="en-US" b="1" dirty="0">
                <a:hlinkClick r:id="rId3"/>
              </a:rPr>
              <a:t>2017</a:t>
            </a:r>
            <a:r>
              <a:rPr lang="en-US" b="1" dirty="0"/>
              <a:t>)</a:t>
            </a:r>
          </a:p>
          <a:p>
            <a:r>
              <a:rPr lang="en-US" b="1" dirty="0">
                <a:hlinkClick r:id="rId5"/>
              </a:rPr>
              <a:t>Freshman Digital Circuits and Computer Architecture Course Materials</a:t>
            </a:r>
            <a:r>
              <a:rPr lang="en-US" b="1" dirty="0"/>
              <a:t> (</a:t>
            </a:r>
            <a:r>
              <a:rPr lang="en-US" b="1" dirty="0">
                <a:hlinkClick r:id="rId5"/>
              </a:rPr>
              <a:t>2018</a:t>
            </a:r>
            <a:r>
              <a:rPr lang="en-US" b="1" dirty="0"/>
              <a:t>)</a:t>
            </a:r>
          </a:p>
          <a:p>
            <a:pPr marL="0" indent="0">
              <a:buNone/>
            </a:pPr>
            <a:endParaRPr lang="en-US" b="1" dirty="0"/>
          </a:p>
          <a:p>
            <a:r>
              <a:rPr lang="en-US" b="1" dirty="0">
                <a:hlinkClick r:id="rId2"/>
              </a:rPr>
              <a:t>Memory Systems Short Course Materials</a:t>
            </a:r>
            <a:r>
              <a:rPr lang="en-US" b="1" dirty="0"/>
              <a:t> </a:t>
            </a:r>
          </a:p>
          <a:p>
            <a:pPr marL="0" indent="0">
              <a:buNone/>
            </a:pPr>
            <a:r>
              <a:rPr lang="en-US" b="1" dirty="0"/>
              <a:t>    (</a:t>
            </a:r>
            <a:r>
              <a:rPr lang="en-US" b="1" dirty="0">
                <a:hlinkClick r:id="rId6"/>
              </a:rPr>
              <a:t>Lecture Video on Main Memory and DRAM Basics</a:t>
            </a:r>
            <a:r>
              <a:rPr lang="en-US" b="1" dirty="0"/>
              <a:t>)</a:t>
            </a:r>
          </a:p>
          <a:p>
            <a:endParaRPr lang="en-US" b="1" dirty="0">
              <a:hlinkClick r:id="rId3"/>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685930794"/>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Open Source Tools (I)</a:t>
            </a:r>
          </a:p>
        </p:txBody>
      </p:sp>
      <p:sp>
        <p:nvSpPr>
          <p:cNvPr id="3" name="Content Placeholder 2"/>
          <p:cNvSpPr>
            <a:spLocks noGrp="1"/>
          </p:cNvSpPr>
          <p:nvPr>
            <p:ph idx="1"/>
          </p:nvPr>
        </p:nvSpPr>
        <p:spPr>
          <a:xfrm>
            <a:off x="228600" y="836712"/>
            <a:ext cx="8610600" cy="5193723"/>
          </a:xfrm>
        </p:spPr>
        <p:txBody>
          <a:bodyPr/>
          <a:lstStyle/>
          <a:p>
            <a:r>
              <a:rPr lang="en-US" dirty="0" err="1">
                <a:solidFill>
                  <a:srgbClr val="0000FF"/>
                </a:solidFill>
              </a:rPr>
              <a:t>Rowhammer</a:t>
            </a:r>
            <a:r>
              <a:rPr lang="en-US" dirty="0">
                <a:solidFill>
                  <a:srgbClr val="0000FF"/>
                </a:solidFill>
              </a:rPr>
              <a:t> – Program to Induce RowHammer Errors</a:t>
            </a:r>
          </a:p>
          <a:p>
            <a:pPr lvl="1"/>
            <a:r>
              <a:rPr lang="en-US" dirty="0">
                <a:hlinkClick r:id="rId2"/>
              </a:rPr>
              <a:t>https://github.com/CMU-SAFARI/rowhammer</a:t>
            </a:r>
            <a:r>
              <a:rPr lang="en-US" dirty="0"/>
              <a:t> </a:t>
            </a:r>
          </a:p>
          <a:p>
            <a:r>
              <a:rPr lang="en-US" dirty="0" err="1">
                <a:solidFill>
                  <a:srgbClr val="0000FF"/>
                </a:solidFill>
              </a:rPr>
              <a:t>Ramulator</a:t>
            </a:r>
            <a:r>
              <a:rPr lang="en-US" dirty="0">
                <a:solidFill>
                  <a:srgbClr val="0000FF"/>
                </a:solidFill>
              </a:rPr>
              <a:t> – Fast and Extensible DRAM Simulator</a:t>
            </a:r>
          </a:p>
          <a:p>
            <a:pPr lvl="1"/>
            <a:r>
              <a:rPr lang="en-US" dirty="0">
                <a:hlinkClick r:id="rId3"/>
              </a:rPr>
              <a:t>https://github.com/CMU-SAFARI/ramulator</a:t>
            </a:r>
            <a:r>
              <a:rPr lang="en-US" dirty="0"/>
              <a:t> </a:t>
            </a:r>
          </a:p>
          <a:p>
            <a:r>
              <a:rPr lang="en-US" dirty="0" err="1">
                <a:solidFill>
                  <a:srgbClr val="0000FF"/>
                </a:solidFill>
              </a:rPr>
              <a:t>MemSim</a:t>
            </a:r>
            <a:r>
              <a:rPr lang="en-US" dirty="0">
                <a:solidFill>
                  <a:srgbClr val="0000FF"/>
                </a:solidFill>
              </a:rPr>
              <a:t> – Simple Memory Simulator</a:t>
            </a:r>
          </a:p>
          <a:p>
            <a:pPr lvl="1"/>
            <a:r>
              <a:rPr lang="en-US" dirty="0">
                <a:hlinkClick r:id="rId4"/>
              </a:rPr>
              <a:t>https://github.com/CMU-SAFARI/memsim</a:t>
            </a:r>
            <a:r>
              <a:rPr lang="en-US" dirty="0"/>
              <a:t> </a:t>
            </a:r>
          </a:p>
          <a:p>
            <a:r>
              <a:rPr lang="en-US" dirty="0" err="1">
                <a:solidFill>
                  <a:srgbClr val="0000FF"/>
                </a:solidFill>
              </a:rPr>
              <a:t>NOCulator</a:t>
            </a:r>
            <a:r>
              <a:rPr lang="en-US" dirty="0">
                <a:solidFill>
                  <a:srgbClr val="0000FF"/>
                </a:solidFill>
              </a:rPr>
              <a:t> – Flexible Network-on-Chip Simulator</a:t>
            </a:r>
          </a:p>
          <a:p>
            <a:pPr lvl="1"/>
            <a:r>
              <a:rPr lang="en-US" dirty="0">
                <a:hlinkClick r:id="rId5"/>
              </a:rPr>
              <a:t>https://github.com/CMU-SAFARI/NOCulator</a:t>
            </a:r>
            <a:r>
              <a:rPr lang="en-US" dirty="0"/>
              <a:t> </a:t>
            </a:r>
          </a:p>
          <a:p>
            <a:r>
              <a:rPr lang="en-US" dirty="0">
                <a:solidFill>
                  <a:srgbClr val="0000FF"/>
                </a:solidFill>
              </a:rPr>
              <a:t>SoftMC – FPGA-Based DRAM Testing Infrastructure</a:t>
            </a:r>
          </a:p>
          <a:p>
            <a:pPr lvl="1"/>
            <a:r>
              <a:rPr lang="en-US" dirty="0">
                <a:hlinkClick r:id="rId6"/>
              </a:rPr>
              <a:t>https://github.com/CMU-SAFARI/SoftMC</a:t>
            </a:r>
            <a:r>
              <a:rPr lang="en-US" dirty="0"/>
              <a:t> </a:t>
            </a:r>
          </a:p>
          <a:p>
            <a:pPr lvl="1"/>
            <a:endParaRPr lang="en-US" sz="1200" dirty="0"/>
          </a:p>
          <a:p>
            <a:r>
              <a:rPr lang="en-US" dirty="0">
                <a:solidFill>
                  <a:srgbClr val="FF0000"/>
                </a:solidFill>
              </a:rPr>
              <a:t>Other open-source software from my group</a:t>
            </a:r>
          </a:p>
          <a:p>
            <a:pPr lvl="1"/>
            <a:r>
              <a:rPr lang="en-US" b="1" dirty="0">
                <a:hlinkClick r:id="rId7"/>
              </a:rPr>
              <a:t>https://github.com/CMU-SAFARI/</a:t>
            </a:r>
            <a:r>
              <a:rPr lang="en-US" b="1" dirty="0"/>
              <a:t> </a:t>
            </a:r>
          </a:p>
          <a:p>
            <a:pPr lvl="1"/>
            <a:r>
              <a:rPr lang="en-US" b="1" dirty="0">
                <a:hlinkClick r:id="rId8"/>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138103876"/>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Open Source Tools (II)</a:t>
            </a:r>
          </a:p>
        </p:txBody>
      </p:sp>
      <p:sp>
        <p:nvSpPr>
          <p:cNvPr id="3" name="Content Placeholder 2"/>
          <p:cNvSpPr>
            <a:spLocks noGrp="1"/>
          </p:cNvSpPr>
          <p:nvPr>
            <p:ph idx="1"/>
          </p:nvPr>
        </p:nvSpPr>
        <p:spPr>
          <a:xfrm>
            <a:off x="228600" y="836712"/>
            <a:ext cx="8610600" cy="5193723"/>
          </a:xfrm>
        </p:spPr>
        <p:txBody>
          <a:bodyPr/>
          <a:lstStyle/>
          <a:p>
            <a:r>
              <a:rPr lang="en-US" dirty="0" err="1">
                <a:solidFill>
                  <a:srgbClr val="0000FF"/>
                </a:solidFill>
              </a:rPr>
              <a:t>MQSim</a:t>
            </a:r>
            <a:r>
              <a:rPr lang="en-US" dirty="0">
                <a:solidFill>
                  <a:srgbClr val="0000FF"/>
                </a:solidFill>
              </a:rPr>
              <a:t> – A Fast Modern SSD Simulator </a:t>
            </a:r>
          </a:p>
          <a:p>
            <a:pPr lvl="1"/>
            <a:r>
              <a:rPr lang="en-US" dirty="0">
                <a:hlinkClick r:id="rId2"/>
              </a:rPr>
              <a:t>https://github.com/CMU-SAFARI/MQSim</a:t>
            </a:r>
            <a:r>
              <a:rPr lang="en-US" dirty="0"/>
              <a:t>  </a:t>
            </a:r>
          </a:p>
          <a:p>
            <a:r>
              <a:rPr lang="en-US" dirty="0">
                <a:solidFill>
                  <a:srgbClr val="0000FF"/>
                </a:solidFill>
              </a:rPr>
              <a:t>Mosaic – GPU Simulator Supporting Concurrent Applications</a:t>
            </a:r>
          </a:p>
          <a:p>
            <a:pPr lvl="1"/>
            <a:r>
              <a:rPr lang="en-US" dirty="0">
                <a:hlinkClick r:id="rId3"/>
              </a:rPr>
              <a:t>https://github.com/CMU-SAFARI/Mosaic</a:t>
            </a:r>
            <a:r>
              <a:rPr lang="en-US" dirty="0"/>
              <a:t>  </a:t>
            </a:r>
          </a:p>
          <a:p>
            <a:r>
              <a:rPr lang="en-US" dirty="0">
                <a:solidFill>
                  <a:srgbClr val="0000FF"/>
                </a:solidFill>
              </a:rPr>
              <a:t>IMPICA – Processing in 3D-Stacked Memory Simulator</a:t>
            </a:r>
          </a:p>
          <a:p>
            <a:pPr lvl="1"/>
            <a:r>
              <a:rPr lang="en-US" dirty="0">
                <a:hlinkClick r:id="rId4"/>
              </a:rPr>
              <a:t>https://github.com/CMU-SAFARI/IMPICA</a:t>
            </a:r>
            <a:r>
              <a:rPr lang="en-US" dirty="0"/>
              <a:t>  </a:t>
            </a:r>
          </a:p>
          <a:p>
            <a:r>
              <a:rPr lang="en-US" dirty="0">
                <a:solidFill>
                  <a:srgbClr val="0000FF"/>
                </a:solidFill>
              </a:rPr>
              <a:t>SMLA – Detailed 3D-Stacked Memory Simulator</a:t>
            </a:r>
          </a:p>
          <a:p>
            <a:pPr lvl="1"/>
            <a:r>
              <a:rPr lang="en-US" dirty="0">
                <a:hlinkClick r:id="rId5"/>
              </a:rPr>
              <a:t>https://github.com/CMU-SAFARI/SMLA</a:t>
            </a:r>
            <a:r>
              <a:rPr lang="en-US" dirty="0"/>
              <a:t>  </a:t>
            </a:r>
          </a:p>
          <a:p>
            <a:r>
              <a:rPr lang="en-US" dirty="0" err="1">
                <a:solidFill>
                  <a:srgbClr val="0000FF"/>
                </a:solidFill>
              </a:rPr>
              <a:t>HWASim</a:t>
            </a:r>
            <a:r>
              <a:rPr lang="en-US" dirty="0">
                <a:solidFill>
                  <a:srgbClr val="0000FF"/>
                </a:solidFill>
              </a:rPr>
              <a:t> – Simulator for Heterogeneous CPU-HWA Systems</a:t>
            </a:r>
          </a:p>
          <a:p>
            <a:pPr lvl="1"/>
            <a:r>
              <a:rPr lang="en-US" dirty="0">
                <a:hlinkClick r:id="rId6"/>
              </a:rPr>
              <a:t>https://github.com/CMU-SAFARI/HWASim</a:t>
            </a:r>
            <a:r>
              <a:rPr lang="en-US" dirty="0"/>
              <a:t> </a:t>
            </a:r>
          </a:p>
          <a:p>
            <a:pPr lvl="1"/>
            <a:endParaRPr lang="en-US" sz="1200" dirty="0"/>
          </a:p>
          <a:p>
            <a:r>
              <a:rPr lang="en-US" dirty="0">
                <a:solidFill>
                  <a:srgbClr val="FF0000"/>
                </a:solidFill>
              </a:rPr>
              <a:t>Other open-source software from my group</a:t>
            </a:r>
          </a:p>
          <a:p>
            <a:pPr lvl="1"/>
            <a:r>
              <a:rPr lang="en-US" b="1" dirty="0">
                <a:hlinkClick r:id="rId7"/>
              </a:rPr>
              <a:t>https://github.com/CMU-SAFARI/</a:t>
            </a:r>
            <a:r>
              <a:rPr lang="en-US" b="1" dirty="0"/>
              <a:t> </a:t>
            </a:r>
          </a:p>
          <a:p>
            <a:pPr lvl="1"/>
            <a:r>
              <a:rPr lang="en-US" b="1" dirty="0">
                <a:hlinkClick r:id="rId8"/>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147986314"/>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Open Source Tools (III)</a:t>
            </a:r>
          </a:p>
        </p:txBody>
      </p:sp>
      <p:sp>
        <p:nvSpPr>
          <p:cNvPr id="3" name="Content Placeholder 2"/>
          <p:cNvSpPr>
            <a:spLocks noGrp="1"/>
          </p:cNvSpPr>
          <p:nvPr>
            <p:ph idx="1"/>
          </p:nvPr>
        </p:nvSpPr>
        <p:spPr>
          <a:xfrm>
            <a:off x="228600" y="692696"/>
            <a:ext cx="8610600" cy="5193723"/>
          </a:xfrm>
        </p:spPr>
        <p:txBody>
          <a:bodyPr/>
          <a:lstStyle/>
          <a:p>
            <a:pPr lvl="1"/>
            <a:endParaRPr lang="en-US" sz="1200" dirty="0"/>
          </a:p>
          <a:p>
            <a:r>
              <a:rPr lang="en-US" dirty="0">
                <a:solidFill>
                  <a:srgbClr val="FF0000"/>
                </a:solidFill>
              </a:rPr>
              <a:t>A lot more open-source software from my group</a:t>
            </a:r>
          </a:p>
          <a:p>
            <a:pPr lvl="1"/>
            <a:r>
              <a:rPr lang="en-US" b="1" dirty="0">
                <a:hlinkClick r:id="rId2"/>
              </a:rPr>
              <a:t>https://github.com/CMU-SAFARI/</a:t>
            </a:r>
            <a:r>
              <a:rPr lang="en-US" b="1" dirty="0"/>
              <a:t> </a:t>
            </a:r>
          </a:p>
          <a:p>
            <a:pPr lvl="1"/>
            <a:r>
              <a:rPr lang="en-US" b="1" dirty="0">
                <a:hlinkClick r:id="rId3"/>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33DBA81C-47FC-7447-8E5B-774D1DE2A5BE}"/>
              </a:ext>
            </a:extLst>
          </p:cNvPr>
          <p:cNvPicPr>
            <a:picLocks noChangeAspect="1"/>
          </p:cNvPicPr>
          <p:nvPr/>
        </p:nvPicPr>
        <p:blipFill>
          <a:blip r:embed="rId4"/>
          <a:stretch>
            <a:fillRect/>
          </a:stretch>
        </p:blipFill>
        <p:spPr>
          <a:xfrm>
            <a:off x="899591" y="2420888"/>
            <a:ext cx="7376851" cy="4005827"/>
          </a:xfrm>
          <a:prstGeom prst="rect">
            <a:avLst/>
          </a:prstGeom>
        </p:spPr>
      </p:pic>
    </p:spTree>
    <p:extLst>
      <p:ext uri="{BB962C8B-B14F-4D97-AF65-F5344CB8AC3E}">
        <p14:creationId xmlns:p14="http://schemas.microsoft.com/office/powerpoint/2010/main" val="2989196839"/>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Axiom</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000" dirty="0">
                <a:solidFill>
                  <a:srgbClr val="0000FF"/>
                </a:solidFill>
              </a:rPr>
              <a:t>An Intelligent Architecture</a:t>
            </a:r>
          </a:p>
          <a:p>
            <a:pPr marL="0" indent="0" algn="ctr">
              <a:buNone/>
            </a:pPr>
            <a:r>
              <a:rPr lang="en-US" sz="6000" dirty="0">
                <a:solidFill>
                  <a:srgbClr val="FF0000"/>
                </a:solidFill>
              </a:rPr>
              <a:t>Handles Data Well</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954071191"/>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Referenced Papers</a:t>
            </a:r>
          </a:p>
        </p:txBody>
      </p:sp>
      <p:sp>
        <p:nvSpPr>
          <p:cNvPr id="3" name="Content Placeholder 2"/>
          <p:cNvSpPr>
            <a:spLocks noGrp="1"/>
          </p:cNvSpPr>
          <p:nvPr>
            <p:ph idx="1"/>
          </p:nvPr>
        </p:nvSpPr>
        <p:spPr/>
        <p:txBody>
          <a:bodyPr/>
          <a:lstStyle/>
          <a:p>
            <a:endParaRPr lang="en-US" dirty="0"/>
          </a:p>
          <a:p>
            <a:r>
              <a:rPr lang="en-US" dirty="0"/>
              <a:t>All are available at</a:t>
            </a:r>
          </a:p>
          <a:p>
            <a:pPr marL="0" indent="0">
              <a:buNone/>
            </a:pPr>
            <a:endParaRPr lang="en-US" dirty="0"/>
          </a:p>
          <a:p>
            <a:pPr marL="344487" lvl="1" indent="0">
              <a:buNone/>
            </a:pPr>
            <a:r>
              <a:rPr lang="en-US" b="1" dirty="0">
                <a:hlinkClick r:id="rId2"/>
              </a:rPr>
              <a:t>https://people.inf.ethz.ch/omutlu/projects.htm</a:t>
            </a:r>
            <a:r>
              <a:rPr lang="en-US" b="1" dirty="0"/>
              <a:t> </a:t>
            </a:r>
          </a:p>
          <a:p>
            <a:pPr marL="344487" lvl="1" indent="0">
              <a:buNone/>
            </a:pPr>
            <a:r>
              <a:rPr lang="en-US" dirty="0"/>
              <a:t> </a:t>
            </a:r>
            <a:r>
              <a:rPr lang="en-US" dirty="0">
                <a:hlinkClick r:id="rId3"/>
              </a:rPr>
              <a:t>http://scholar.google.com/citations?user=7XyGUGkAAAAJ&amp;hl=en</a:t>
            </a:r>
            <a:endParaRPr lang="en-US" dirty="0"/>
          </a:p>
          <a:p>
            <a:pPr marL="344487" lvl="1" indent="0">
              <a:buNone/>
            </a:pPr>
            <a:endParaRPr lang="en-US" dirty="0"/>
          </a:p>
          <a:p>
            <a:pPr marL="344487" lvl="1" indent="0">
              <a:buNone/>
            </a:pPr>
            <a:r>
              <a:rPr lang="en-US" b="1" dirty="0">
                <a:hlinkClick r:id="rId4"/>
              </a:rPr>
              <a:t>https://people.inf.ethz.ch/omutlu/acaces2018.html</a:t>
            </a:r>
            <a:r>
              <a:rPr lang="en-US" b="1" dirty="0"/>
              <a:t> </a:t>
            </a:r>
          </a:p>
          <a:p>
            <a:pPr marL="344487" lvl="1" indent="0">
              <a:buNone/>
            </a:pPr>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757723445"/>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Solution Principles (So Far)</a:t>
            </a:r>
          </a:p>
        </p:txBody>
      </p:sp>
      <p:sp>
        <p:nvSpPr>
          <p:cNvPr id="3" name="Content Placeholder 2"/>
          <p:cNvSpPr>
            <a:spLocks noGrp="1"/>
          </p:cNvSpPr>
          <p:nvPr>
            <p:ph idx="1"/>
          </p:nvPr>
        </p:nvSpPr>
        <p:spPr>
          <a:xfrm>
            <a:off x="228600" y="980728"/>
            <a:ext cx="8915400" cy="5020816"/>
          </a:xfrm>
        </p:spPr>
        <p:txBody>
          <a:bodyPr/>
          <a:lstStyle/>
          <a:p>
            <a:r>
              <a:rPr lang="en-US" dirty="0">
                <a:solidFill>
                  <a:srgbClr val="0000FF"/>
                </a:solidFill>
              </a:rPr>
              <a:t>Data-centric system design &amp; intelligence spread around</a:t>
            </a:r>
          </a:p>
          <a:p>
            <a:pPr lvl="1"/>
            <a:r>
              <a:rPr lang="en-US" dirty="0">
                <a:solidFill>
                  <a:srgbClr val="000000"/>
                </a:solidFill>
              </a:rPr>
              <a:t>Do not center everything around traditional computation units</a:t>
            </a:r>
          </a:p>
          <a:p>
            <a:endParaRPr lang="en-US" dirty="0">
              <a:solidFill>
                <a:srgbClr val="0000FF"/>
              </a:solidFill>
            </a:endParaRPr>
          </a:p>
          <a:p>
            <a:r>
              <a:rPr lang="en-US" dirty="0">
                <a:solidFill>
                  <a:srgbClr val="0000FF"/>
                </a:solidFill>
              </a:rPr>
              <a:t>Better cooperation across layers of the system</a:t>
            </a:r>
          </a:p>
          <a:p>
            <a:pPr lvl="1"/>
            <a:r>
              <a:rPr lang="en-US" dirty="0"/>
              <a:t>Careful co-design of components and layers: system/arch/device</a:t>
            </a:r>
          </a:p>
          <a:p>
            <a:pPr lvl="1"/>
            <a:r>
              <a:rPr lang="en-US" dirty="0"/>
              <a:t>Better, richer, more expressive and flexible interfaces</a:t>
            </a:r>
          </a:p>
          <a:p>
            <a:pPr lvl="1"/>
            <a:endParaRPr lang="en-US" dirty="0"/>
          </a:p>
          <a:p>
            <a:r>
              <a:rPr lang="en-US" dirty="0">
                <a:solidFill>
                  <a:srgbClr val="0000FF"/>
                </a:solidFill>
              </a:rPr>
              <a:t>Better-than-worst-case design</a:t>
            </a:r>
          </a:p>
          <a:p>
            <a:pPr lvl="1"/>
            <a:r>
              <a:rPr lang="en-US" dirty="0"/>
              <a:t>Do not optimize for the worst case</a:t>
            </a:r>
          </a:p>
          <a:p>
            <a:pPr lvl="1"/>
            <a:r>
              <a:rPr lang="en-US" dirty="0"/>
              <a:t>Worst case should not determine the common case</a:t>
            </a:r>
          </a:p>
          <a:p>
            <a:endParaRPr lang="en-US" dirty="0"/>
          </a:p>
          <a:p>
            <a:r>
              <a:rPr lang="en-US" dirty="0">
                <a:solidFill>
                  <a:srgbClr val="0000FF"/>
                </a:solidFill>
              </a:rPr>
              <a:t>Heterogeneity in design (specialization, asymmetry)</a:t>
            </a:r>
          </a:p>
          <a:p>
            <a:pPr lvl="1"/>
            <a:r>
              <a:rPr lang="en-US" dirty="0"/>
              <a:t>Enables a more efficient design (No one size fits all) </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3660328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AD110-05AC-A74A-A874-97353A23EB6E}"/>
              </a:ext>
            </a:extLst>
          </p:cNvPr>
          <p:cNvSpPr>
            <a:spLocks noGrp="1"/>
          </p:cNvSpPr>
          <p:nvPr>
            <p:ph type="ctrTitle"/>
          </p:nvPr>
        </p:nvSpPr>
        <p:spPr>
          <a:xfrm>
            <a:off x="685800" y="1748408"/>
            <a:ext cx="7924800" cy="1752600"/>
          </a:xfrm>
        </p:spPr>
        <p:txBody>
          <a:bodyPr/>
          <a:lstStyle/>
          <a:p>
            <a:r>
              <a:rPr lang="en-US" b="1" dirty="0"/>
              <a:t>Low Latency Data Access</a:t>
            </a:r>
          </a:p>
        </p:txBody>
      </p:sp>
      <p:sp>
        <p:nvSpPr>
          <p:cNvPr id="3" name="Subtitle 2">
            <a:extLst>
              <a:ext uri="{FF2B5EF4-FFF2-40B4-BE49-F238E27FC236}">
                <a16:creationId xmlns:a16="http://schemas.microsoft.com/office/drawing/2014/main" id="{19FC6BC0-66DA-9445-9509-65803D51BE29}"/>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0E8C49E4-7136-3647-BD24-E5AA5F9E54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032352130"/>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A36DD-E071-084E-A698-25D80E2E22EA}"/>
              </a:ext>
            </a:extLst>
          </p:cNvPr>
          <p:cNvSpPr>
            <a:spLocks noGrp="1"/>
          </p:cNvSpPr>
          <p:nvPr>
            <p:ph type="title"/>
          </p:nvPr>
        </p:nvSpPr>
        <p:spPr/>
        <p:txBody>
          <a:bodyPr/>
          <a:lstStyle/>
          <a:p>
            <a:r>
              <a:rPr lang="en-US" dirty="0"/>
              <a:t>Data-Centric Architectures: Properties</a:t>
            </a:r>
          </a:p>
        </p:txBody>
      </p:sp>
      <p:sp>
        <p:nvSpPr>
          <p:cNvPr id="3" name="Content Placeholder 2">
            <a:extLst>
              <a:ext uri="{FF2B5EF4-FFF2-40B4-BE49-F238E27FC236}">
                <a16:creationId xmlns:a16="http://schemas.microsoft.com/office/drawing/2014/main" id="{B14915FF-65F1-9148-84F8-D897101D7352}"/>
              </a:ext>
            </a:extLst>
          </p:cNvPr>
          <p:cNvSpPr>
            <a:spLocks noGrp="1"/>
          </p:cNvSpPr>
          <p:nvPr>
            <p:ph idx="1"/>
          </p:nvPr>
        </p:nvSpPr>
        <p:spPr>
          <a:xfrm>
            <a:off x="228600" y="1124744"/>
            <a:ext cx="8915400" cy="5123656"/>
          </a:xfrm>
        </p:spPr>
        <p:txBody>
          <a:bodyPr/>
          <a:lstStyle/>
          <a:p>
            <a:r>
              <a:rPr lang="en-US" b="1" dirty="0">
                <a:solidFill>
                  <a:srgbClr val="0000FF"/>
                </a:solidFill>
              </a:rPr>
              <a:t>Process data where it resides </a:t>
            </a:r>
            <a:r>
              <a:rPr lang="en-US" dirty="0">
                <a:solidFill>
                  <a:srgbClr val="0000FF"/>
                </a:solidFill>
              </a:rPr>
              <a:t>(where it makes sense)</a:t>
            </a:r>
          </a:p>
          <a:p>
            <a:pPr lvl="1"/>
            <a:r>
              <a:rPr lang="en-US" dirty="0"/>
              <a:t>Processing in and near memory structures</a:t>
            </a:r>
          </a:p>
          <a:p>
            <a:pPr marL="0" indent="0">
              <a:buNone/>
            </a:pPr>
            <a:endParaRPr lang="en-US" dirty="0"/>
          </a:p>
          <a:p>
            <a:r>
              <a:rPr lang="en-US" b="1" dirty="0">
                <a:solidFill>
                  <a:srgbClr val="0000FF"/>
                </a:solidFill>
              </a:rPr>
              <a:t>Low-latency &amp; low-energy data access</a:t>
            </a:r>
          </a:p>
          <a:p>
            <a:pPr lvl="1"/>
            <a:r>
              <a:rPr lang="en-US" dirty="0"/>
              <a:t>Low latency memory</a:t>
            </a:r>
          </a:p>
          <a:p>
            <a:pPr lvl="1"/>
            <a:r>
              <a:rPr lang="en-US" dirty="0"/>
              <a:t>Low energy memory</a:t>
            </a:r>
          </a:p>
          <a:p>
            <a:pPr marL="344487" lvl="1" indent="0">
              <a:buNone/>
            </a:pPr>
            <a:endParaRPr lang="en-US" dirty="0"/>
          </a:p>
          <a:p>
            <a:r>
              <a:rPr lang="en-US" b="1" dirty="0">
                <a:solidFill>
                  <a:srgbClr val="0000FF"/>
                </a:solidFill>
              </a:rPr>
              <a:t>Low-cost data storage &amp; processing</a:t>
            </a:r>
          </a:p>
          <a:p>
            <a:pPr lvl="1"/>
            <a:r>
              <a:rPr lang="en-US" dirty="0"/>
              <a:t>High capacity memory at low cost: hybrid memory, compression</a:t>
            </a:r>
          </a:p>
          <a:p>
            <a:pPr lvl="1"/>
            <a:endParaRPr lang="en-US" dirty="0"/>
          </a:p>
          <a:p>
            <a:r>
              <a:rPr lang="en-US" b="1" dirty="0">
                <a:solidFill>
                  <a:srgbClr val="0000FF"/>
                </a:solidFill>
              </a:rPr>
              <a:t>Intelligent data management</a:t>
            </a:r>
          </a:p>
          <a:p>
            <a:pPr lvl="1"/>
            <a:r>
              <a:rPr lang="en-US" dirty="0"/>
              <a:t>Intelligent controllers handling robustness, security, cost, scaling</a:t>
            </a:r>
          </a:p>
          <a:p>
            <a:endParaRPr lang="en-US" dirty="0"/>
          </a:p>
        </p:txBody>
      </p:sp>
      <p:sp>
        <p:nvSpPr>
          <p:cNvPr id="4" name="Slide Number Placeholder 3">
            <a:extLst>
              <a:ext uri="{FF2B5EF4-FFF2-40B4-BE49-F238E27FC236}">
                <a16:creationId xmlns:a16="http://schemas.microsoft.com/office/drawing/2014/main" id="{0F1F47AA-F773-7243-876F-B38D973B454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F2DDA778-26A3-A449-9FF9-F9A4D7854DF7}"/>
              </a:ext>
            </a:extLst>
          </p:cNvPr>
          <p:cNvSpPr>
            <a:spLocks noChangeArrowheads="1"/>
          </p:cNvSpPr>
          <p:nvPr/>
        </p:nvSpPr>
        <p:spPr bwMode="auto">
          <a:xfrm>
            <a:off x="611560" y="2372370"/>
            <a:ext cx="6336704" cy="480566"/>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9916962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685800" y="1484784"/>
            <a:ext cx="7924800" cy="1752600"/>
          </a:xfrm>
        </p:spPr>
        <p:txBody>
          <a:bodyPr/>
          <a:lstStyle/>
          <a:p>
            <a:pPr algn="ctr"/>
            <a:r>
              <a:rPr lang="en-US" dirty="0"/>
              <a:t>Low-Latency &amp; Low-Energy</a:t>
            </a:r>
            <a:br>
              <a:rPr lang="en-US" dirty="0"/>
            </a:br>
            <a:r>
              <a:rPr lang="en-US" dirty="0"/>
              <a:t>Data Access</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6EBD97-92C3-8040-ABAF-8E7431A027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866747355"/>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p:cNvGraphicFramePr>
            <a:graphicFrameLocks/>
          </p:cNvGraphicFramePr>
          <p:nvPr>
            <p:extLst/>
          </p:nvPr>
        </p:nvGraphicFramePr>
        <p:xfrm>
          <a:off x="74706" y="1204631"/>
          <a:ext cx="8994588" cy="4647529"/>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normAutofit/>
          </a:bodyPr>
          <a:lstStyle/>
          <a:p>
            <a:r>
              <a:rPr lang="en-US" dirty="0"/>
              <a:t>Main Memory Latency Lags Behind</a:t>
            </a:r>
          </a:p>
        </p:txBody>
      </p:sp>
      <p:sp>
        <p:nvSpPr>
          <p:cNvPr id="9" name="TextBox 8"/>
          <p:cNvSpPr txBox="1"/>
          <p:nvPr/>
        </p:nvSpPr>
        <p:spPr>
          <a:xfrm>
            <a:off x="7744727" y="1230673"/>
            <a:ext cx="100540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D3B62"/>
                </a:solidFill>
                <a:effectLst/>
                <a:uLnTx/>
                <a:uFillTx/>
                <a:latin typeface="Tahoma"/>
                <a:ea typeface="+mn-ea"/>
                <a:cs typeface="+mn-cs"/>
              </a:rPr>
              <a:t>128x</a:t>
            </a:r>
          </a:p>
        </p:txBody>
      </p:sp>
      <p:sp>
        <p:nvSpPr>
          <p:cNvPr id="10" name="TextBox 9"/>
          <p:cNvSpPr txBox="1"/>
          <p:nvPr/>
        </p:nvSpPr>
        <p:spPr>
          <a:xfrm>
            <a:off x="7949911" y="2556978"/>
            <a:ext cx="80021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5742A"/>
                </a:solidFill>
                <a:effectLst/>
                <a:uLnTx/>
                <a:uFillTx/>
                <a:latin typeface="Tahoma"/>
                <a:ea typeface="+mn-ea"/>
                <a:cs typeface="+mn-cs"/>
              </a:rPr>
              <a:t>20x</a:t>
            </a:r>
          </a:p>
        </p:txBody>
      </p:sp>
      <p:sp>
        <p:nvSpPr>
          <p:cNvPr id="11" name="TextBox 10"/>
          <p:cNvSpPr txBox="1"/>
          <p:nvPr/>
        </p:nvSpPr>
        <p:spPr>
          <a:xfrm>
            <a:off x="7860143" y="4202002"/>
            <a:ext cx="88998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4136"/>
                </a:solidFill>
                <a:effectLst/>
                <a:uLnTx/>
                <a:uFillTx/>
                <a:latin typeface="Tahoma"/>
                <a:ea typeface="+mn-ea"/>
                <a:cs typeface="+mn-cs"/>
              </a:rPr>
              <a:t>1.3x</a:t>
            </a:r>
            <a:endParaRPr kumimoji="0" lang="en-US" sz="3200" b="0" i="0" u="none" strike="noStrike" kern="1200" cap="none" spc="0" normalizeH="0" baseline="0" noProof="0" dirty="0">
              <a:ln>
                <a:noFill/>
              </a:ln>
              <a:solidFill>
                <a:srgbClr val="FF4136"/>
              </a:solidFill>
              <a:effectLst/>
              <a:uLnTx/>
              <a:uFillTx/>
              <a:latin typeface="Tahoma"/>
              <a:ea typeface="+mn-ea"/>
              <a:cs typeface="+mn-cs"/>
            </a:endParaRPr>
          </a:p>
        </p:txBody>
      </p:sp>
      <p:sp>
        <p:nvSpPr>
          <p:cNvPr id="12" name="TextBox 11"/>
          <p:cNvSpPr txBox="1"/>
          <p:nvPr/>
        </p:nvSpPr>
        <p:spPr>
          <a:xfrm>
            <a:off x="0" y="5723778"/>
            <a:ext cx="9144000" cy="615553"/>
          </a:xfrm>
          <a:prstGeom prst="rect">
            <a:avLst/>
          </a:prstGeom>
          <a:solidFill>
            <a:srgbClr val="FF413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srgbClr val="FFFFFF"/>
                </a:solidFill>
                <a:effectLst/>
                <a:uLnTx/>
                <a:uFillTx/>
                <a:latin typeface="Tahoma"/>
                <a:ea typeface="+mn-ea"/>
                <a:cs typeface="+mn-cs"/>
              </a:rPr>
              <a:t>Memory latency remains almost constant</a:t>
            </a:r>
          </a:p>
        </p:txBody>
      </p:sp>
    </p:spTree>
    <p:extLst>
      <p:ext uri="{BB962C8B-B14F-4D97-AF65-F5344CB8AC3E}">
        <p14:creationId xmlns:p14="http://schemas.microsoft.com/office/powerpoint/2010/main" val="38361821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graphicEl>
                                              <a:chart seriesIdx="0" categoryIdx="-4" bldStep="series"/>
                                            </p:graphicEl>
                                          </p:spTgt>
                                        </p:tgtEl>
                                        <p:attrNameLst>
                                          <p:attrName>style.visibility</p:attrName>
                                        </p:attrNameLst>
                                      </p:cBhvr>
                                      <p:to>
                                        <p:strVal val="visible"/>
                                      </p:to>
                                    </p:set>
                                  </p:childTnLst>
                                </p:cTn>
                              </p:par>
                            </p:childTnLst>
                          </p:cTn>
                        </p:par>
                        <p:par>
                          <p:cTn id="11" fill="hold">
                            <p:stCondLst>
                              <p:cond delay="0"/>
                            </p:stCondLst>
                            <p:childTnLst>
                              <p:par>
                                <p:cTn id="12" presetID="5" presetClass="entr" presetSubtype="1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heckerboard(across)">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5">
                                            <p:graphicEl>
                                              <a:chart seriesIdx="1" categoryIdx="-4" bldStep="series"/>
                                            </p:graphicEl>
                                          </p:spTgt>
                                        </p:tgtEl>
                                        <p:attrNameLst>
                                          <p:attrName>style.visibility</p:attrName>
                                        </p:attrNameLst>
                                      </p:cBhvr>
                                      <p:to>
                                        <p:strVal val="visible"/>
                                      </p:to>
                                    </p:set>
                                    <p:animEffect transition="in" filter="wipe(left)">
                                      <p:cBhvr>
                                        <p:cTn id="19" dur="500"/>
                                        <p:tgtEl>
                                          <p:spTgt spid="15">
                                            <p:graphicEl>
                                              <a:chart seriesIdx="1" categoryIdx="-4" bldStep="series"/>
                                            </p:graphicEl>
                                          </p:spTgt>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5">
                                            <p:graphicEl>
                                              <a:chart seriesIdx="2" categoryIdx="-4" bldStep="series"/>
                                            </p:graphicEl>
                                          </p:spTgt>
                                        </p:tgtEl>
                                        <p:attrNameLst>
                                          <p:attrName>style.visibility</p:attrName>
                                        </p:attrNameLst>
                                      </p:cBhvr>
                                      <p:to>
                                        <p:strVal val="visible"/>
                                      </p:to>
                                    </p:set>
                                    <p:animEffect transition="in" filter="wipe(left)">
                                      <p:cBhvr>
                                        <p:cTn id="28" dur="2000"/>
                                        <p:tgtEl>
                                          <p:spTgt spid="15">
                                            <p:graphicEl>
                                              <a:chart seriesIdx="2" categoryIdx="-4" bldStep="series"/>
                                            </p:graphicEl>
                                          </p:spTgt>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Sub>
          <a:bldChart bld="series"/>
        </p:bldSub>
      </p:bldGraphic>
      <p:bldP spid="9" grpId="0"/>
      <p:bldP spid="10" grpId="0"/>
      <p:bldP spid="11" grpId="0"/>
      <p:bldP spid="12"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Closer Look </a:t>
            </a:r>
            <a:r>
              <a:rPr lang="is-IS" dirty="0"/>
              <a:t>…</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2"/>
          <a:stretch>
            <a:fillRect/>
          </a:stretch>
        </p:blipFill>
        <p:spPr>
          <a:xfrm>
            <a:off x="116943" y="1196752"/>
            <a:ext cx="8937289" cy="4176464"/>
          </a:xfrm>
          <a:prstGeom prst="rect">
            <a:avLst/>
          </a:prstGeom>
        </p:spPr>
      </p:pic>
      <p:sp>
        <p:nvSpPr>
          <p:cNvPr id="7" name="TextBox 6"/>
          <p:cNvSpPr txBox="1"/>
          <p:nvPr/>
        </p:nvSpPr>
        <p:spPr>
          <a:xfrm>
            <a:off x="180084" y="5733256"/>
            <a:ext cx="8928420" cy="61555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Chang+, “</a:t>
            </a:r>
            <a:r>
              <a:rPr kumimoji="0" lang="en-US" sz="1700" b="1" i="0" u="none" strike="noStrike" kern="1200" cap="none" spc="0" normalizeH="0" baseline="0" noProof="0" dirty="0">
                <a:ln>
                  <a:noFill/>
                </a:ln>
                <a:solidFill>
                  <a:srgbClr val="000000"/>
                </a:solidFill>
                <a:effectLst/>
                <a:uLnTx/>
                <a:uFillTx/>
                <a:latin typeface="Tahoma"/>
                <a:ea typeface="+mn-ea"/>
                <a:cs typeface="+mn-cs"/>
                <a:hlinkClick r:id="rId3"/>
              </a:rPr>
              <a:t>Understanding Latency Variation in Modern DRAM Chips: Experimental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Tahoma"/>
                <a:ea typeface="+mn-ea"/>
                <a:cs typeface="+mn-cs"/>
                <a:hlinkClick r:id="rId3"/>
              </a:rPr>
              <a:t>Characterization, Analysis, and Optimization"</a:t>
            </a:r>
            <a:r>
              <a:rPr kumimoji="0" lang="en-US" sz="1700" b="0" i="0" u="none" strike="noStrike" kern="1200" cap="none" spc="0" normalizeH="0" baseline="0" noProof="0" dirty="0">
                <a:ln>
                  <a:noFill/>
                </a:ln>
                <a:solidFill>
                  <a:srgbClr val="000000"/>
                </a:solidFill>
                <a:effectLst/>
                <a:uLnTx/>
                <a:uFillTx/>
                <a:latin typeface="Tahoma"/>
                <a:ea typeface="+mn-ea"/>
                <a:cs typeface="+mn-cs"/>
              </a:rPr>
              <a:t>,” SIGMETRICS 2016.</a:t>
            </a:r>
          </a:p>
        </p:txBody>
      </p:sp>
    </p:spTree>
    <p:extLst>
      <p:ext uri="{BB962C8B-B14F-4D97-AF65-F5344CB8AC3E}">
        <p14:creationId xmlns:p14="http://schemas.microsoft.com/office/powerpoint/2010/main" val="2290246024"/>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dirty="0"/>
              <a:t>DRAM Latency Is Critical for Performance</a:t>
            </a:r>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Tree>
    <p:extLst>
      <p:ext uri="{BB962C8B-B14F-4D97-AF65-F5344CB8AC3E}">
        <p14:creationId xmlns:p14="http://schemas.microsoft.com/office/powerpoint/2010/main" val="2530992555"/>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dirty="0"/>
              <a:t>DRAM Latency Is Critical for Performance</a:t>
            </a:r>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
        <p:nvSpPr>
          <p:cNvPr id="26" name="Rectangle 25"/>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Long memory </a:t>
            </a:r>
            <a:r>
              <a:rPr kumimoji="0" lang="en-US" sz="3200" b="0" i="0" u="none" strike="noStrike" kern="1200" cap="none" spc="0" normalizeH="0" baseline="0" noProof="0">
                <a:ln>
                  <a:noFill/>
                </a:ln>
                <a:solidFill>
                  <a:prstClr val="white"/>
                </a:solidFill>
                <a:effectLst/>
                <a:uLnTx/>
                <a:uFillTx/>
                <a:latin typeface="Futura Medium" charset="0"/>
                <a:ea typeface="Futura Medium" charset="0"/>
                <a:cs typeface="Futura Medium" charset="0"/>
              </a:rPr>
              <a:t>latency </a:t>
            </a:r>
            <a:r>
              <a:rPr kumimoji="0" lang="en-US" sz="32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a:ln>
                  <a:noFill/>
                </a:ln>
                <a:solidFill>
                  <a:prstClr val="white"/>
                </a:solidFill>
                <a:effectLst/>
                <a:uLnTx/>
                <a:uFillTx/>
                <a:latin typeface="Gill Sans MT"/>
                <a:ea typeface="+mn-ea"/>
                <a:cs typeface="+mn-cs"/>
              </a:rPr>
              <a:t> </a:t>
            </a:r>
            <a:r>
              <a:rPr kumimoji="0" lang="en-US" sz="3200" b="0" i="0" u="none" strike="noStrike" kern="1200" cap="none" spc="0" normalizeH="0" baseline="0" noProof="0">
                <a:ln>
                  <a:noFill/>
                </a:ln>
                <a:solidFill>
                  <a:prstClr val="white"/>
                </a:solidFill>
                <a:effectLst/>
                <a:uLnTx/>
                <a:uFillTx/>
                <a:latin typeface="Futura Medium" charset="0"/>
                <a:ea typeface="Futura Medium" charset="0"/>
                <a:cs typeface="Futura Medium" charset="0"/>
              </a:rPr>
              <a:t>performance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bottleneck</a:t>
            </a:r>
          </a:p>
        </p:txBody>
      </p:sp>
    </p:spTree>
    <p:extLst>
      <p:ext uri="{BB962C8B-B14F-4D97-AF65-F5344CB8AC3E}">
        <p14:creationId xmlns:p14="http://schemas.microsoft.com/office/powerpoint/2010/main" val="898769328"/>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82DB1-3F52-EB48-A62C-E6B010B09C0D}"/>
              </a:ext>
            </a:extLst>
          </p:cNvPr>
          <p:cNvSpPr>
            <a:spLocks noGrp="1"/>
          </p:cNvSpPr>
          <p:nvPr>
            <p:ph type="title"/>
          </p:nvPr>
        </p:nvSpPr>
        <p:spPr/>
        <p:txBody>
          <a:bodyPr/>
          <a:lstStyle/>
          <a:p>
            <a:r>
              <a:rPr lang="en-US" dirty="0"/>
              <a:t>New DRAM Types </a:t>
            </a:r>
            <a:r>
              <a:rPr lang="en-US" b="1" dirty="0"/>
              <a:t>Increase</a:t>
            </a:r>
            <a:r>
              <a:rPr lang="en-US" dirty="0"/>
              <a:t> Latency!</a:t>
            </a:r>
          </a:p>
        </p:txBody>
      </p:sp>
      <p:sp>
        <p:nvSpPr>
          <p:cNvPr id="3" name="Content Placeholder 2">
            <a:extLst>
              <a:ext uri="{FF2B5EF4-FFF2-40B4-BE49-F238E27FC236}">
                <a16:creationId xmlns:a16="http://schemas.microsoft.com/office/drawing/2014/main" id="{E39470A9-C736-CE4C-9B98-EE1EA1B7410B}"/>
              </a:ext>
            </a:extLst>
          </p:cNvPr>
          <p:cNvSpPr>
            <a:spLocks noGrp="1"/>
          </p:cNvSpPr>
          <p:nvPr>
            <p:ph idx="1"/>
          </p:nvPr>
        </p:nvSpPr>
        <p:spPr/>
        <p:txBody>
          <a:bodyPr/>
          <a:lstStyle/>
          <a:p>
            <a:r>
              <a:rPr lang="en-US" sz="2000" dirty="0"/>
              <a:t>Saugata Ghose, </a:t>
            </a:r>
            <a:r>
              <a:rPr lang="en-US" sz="2000" dirty="0" err="1"/>
              <a:t>Tianshi</a:t>
            </a:r>
            <a:r>
              <a:rPr lang="en-US" sz="2000" dirty="0"/>
              <a:t> Li, Nastaran Hajinazar, </a:t>
            </a:r>
            <a:r>
              <a:rPr lang="en-US" sz="2000" dirty="0" err="1"/>
              <a:t>Damla</a:t>
            </a:r>
            <a:r>
              <a:rPr lang="en-US" sz="2000" dirty="0"/>
              <a:t> </a:t>
            </a:r>
            <a:r>
              <a:rPr lang="en-US" sz="2000" dirty="0" err="1"/>
              <a:t>Senol</a:t>
            </a:r>
            <a:r>
              <a:rPr lang="en-US" sz="2000" dirty="0"/>
              <a:t> Cali, and Onur Mutlu,</a:t>
            </a:r>
            <a:br>
              <a:rPr lang="en-US" sz="2000" dirty="0"/>
            </a:br>
            <a:r>
              <a:rPr lang="en-US" sz="2000" b="1" dirty="0"/>
              <a:t>"Demystifying Workload–DRAM Interactions: An Experimental Study"</a:t>
            </a:r>
            <a:r>
              <a:rPr lang="en-US" sz="2000" dirty="0"/>
              <a:t> </a:t>
            </a:r>
            <a:br>
              <a:rPr lang="en-US" sz="2000" dirty="0"/>
            </a:br>
            <a:r>
              <a:rPr lang="en-US" sz="2000" i="1" dirty="0"/>
              <a:t>Proceedings of the </a:t>
            </a:r>
            <a:r>
              <a:rPr lang="en-US" sz="2000" i="1" dirty="0">
                <a:hlinkClick r:id="rId2"/>
              </a:rPr>
              <a:t>ACM International Conference on Measurement and Modeling of Computer Systems</a:t>
            </a:r>
            <a:r>
              <a:rPr lang="en-US" sz="2000" i="1" dirty="0"/>
              <a:t> (</a:t>
            </a:r>
            <a:r>
              <a:rPr lang="en-US" sz="2000" b="1" i="1" dirty="0"/>
              <a:t>SIGMETRICS</a:t>
            </a:r>
            <a:r>
              <a:rPr lang="en-US" sz="2000" i="1" dirty="0"/>
              <a:t>)</a:t>
            </a:r>
            <a:r>
              <a:rPr lang="en-US" sz="2000" dirty="0"/>
              <a:t>, Phoenix, AZ, USA, June 2019. </a:t>
            </a:r>
            <a:br>
              <a:rPr lang="en-US" sz="2000" dirty="0"/>
            </a:br>
            <a:r>
              <a:rPr lang="en-US" sz="2000" dirty="0"/>
              <a:t>[</a:t>
            </a:r>
            <a:r>
              <a:rPr lang="en-US" sz="2000" dirty="0">
                <a:hlinkClick r:id="rId3"/>
              </a:rPr>
              <a:t>Preliminary arXiv Version</a:t>
            </a:r>
            <a:r>
              <a:rPr lang="en-US" sz="2000" dirty="0"/>
              <a:t>] </a:t>
            </a:r>
            <a:br>
              <a:rPr lang="en-US" sz="2000" dirty="0"/>
            </a:br>
            <a:r>
              <a:rPr lang="en-US" sz="2000" dirty="0"/>
              <a:t>[</a:t>
            </a:r>
            <a:r>
              <a:rPr lang="en-US" sz="2000" dirty="0">
                <a:hlinkClick r:id="rId4"/>
              </a:rPr>
              <a:t>Abstract</a:t>
            </a:r>
            <a:r>
              <a:rPr lang="en-US" sz="2000" dirty="0"/>
              <a:t>]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a:t>
            </a:r>
          </a:p>
          <a:p>
            <a:endParaRPr lang="en-US" dirty="0"/>
          </a:p>
        </p:txBody>
      </p:sp>
      <p:sp>
        <p:nvSpPr>
          <p:cNvPr id="4" name="Slide Number Placeholder 3">
            <a:extLst>
              <a:ext uri="{FF2B5EF4-FFF2-40B4-BE49-F238E27FC236}">
                <a16:creationId xmlns:a16="http://schemas.microsoft.com/office/drawing/2014/main" id="{ED7E4806-8950-FB48-BDA8-48D6F32C344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9C32C83A-FE40-C341-ACF2-9AE1206C24AB}"/>
              </a:ext>
            </a:extLst>
          </p:cNvPr>
          <p:cNvPicPr>
            <a:picLocks noChangeAspect="1"/>
          </p:cNvPicPr>
          <p:nvPr/>
        </p:nvPicPr>
        <p:blipFill>
          <a:blip r:embed="rId7"/>
          <a:stretch>
            <a:fillRect/>
          </a:stretch>
        </p:blipFill>
        <p:spPr>
          <a:xfrm>
            <a:off x="23129" y="4293096"/>
            <a:ext cx="9144000" cy="2136055"/>
          </a:xfrm>
          <a:prstGeom prst="rect">
            <a:avLst/>
          </a:prstGeom>
        </p:spPr>
      </p:pic>
    </p:spTree>
    <p:extLst>
      <p:ext uri="{BB962C8B-B14F-4D97-AF65-F5344CB8AC3E}">
        <p14:creationId xmlns:p14="http://schemas.microsoft.com/office/powerpoint/2010/main" val="89525090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DA2A0-7490-744D-B60D-81215B72FEBB}"/>
              </a:ext>
            </a:extLst>
          </p:cNvPr>
          <p:cNvSpPr>
            <a:spLocks noGrp="1"/>
          </p:cNvSpPr>
          <p:nvPr>
            <p:ph type="title"/>
          </p:nvPr>
        </p:nvSpPr>
        <p:spPr/>
        <p:txBody>
          <a:bodyPr/>
          <a:lstStyle/>
          <a:p>
            <a:r>
              <a:rPr lang="en-US" dirty="0"/>
              <a:t>How to Handle Data Well</a:t>
            </a:r>
          </a:p>
        </p:txBody>
      </p:sp>
      <p:sp>
        <p:nvSpPr>
          <p:cNvPr id="3" name="Content Placeholder 2">
            <a:extLst>
              <a:ext uri="{FF2B5EF4-FFF2-40B4-BE49-F238E27FC236}">
                <a16:creationId xmlns:a16="http://schemas.microsoft.com/office/drawing/2014/main" id="{F9739C49-7CA6-0A4F-B6A6-39271AEA7AD4}"/>
              </a:ext>
            </a:extLst>
          </p:cNvPr>
          <p:cNvSpPr>
            <a:spLocks noGrp="1"/>
          </p:cNvSpPr>
          <p:nvPr>
            <p:ph idx="1"/>
          </p:nvPr>
        </p:nvSpPr>
        <p:spPr>
          <a:xfrm>
            <a:off x="228600" y="1196752"/>
            <a:ext cx="8610600" cy="4876800"/>
          </a:xfrm>
        </p:spPr>
        <p:txBody>
          <a:bodyPr/>
          <a:lstStyle/>
          <a:p>
            <a:r>
              <a:rPr lang="en-US" dirty="0"/>
              <a:t>Ensure data does not overwhelm the components</a:t>
            </a:r>
          </a:p>
          <a:p>
            <a:pPr lvl="1"/>
            <a:r>
              <a:rPr lang="en-US" dirty="0"/>
              <a:t>via intelligent algorithms</a:t>
            </a:r>
          </a:p>
          <a:p>
            <a:pPr lvl="1"/>
            <a:r>
              <a:rPr lang="en-US" dirty="0"/>
              <a:t>via intelligent architectures</a:t>
            </a:r>
          </a:p>
          <a:p>
            <a:pPr lvl="1"/>
            <a:r>
              <a:rPr lang="en-US" dirty="0"/>
              <a:t>via whole system designs: algorithm-architecture-devices</a:t>
            </a:r>
          </a:p>
          <a:p>
            <a:pPr lvl="1"/>
            <a:endParaRPr lang="en-US" dirty="0"/>
          </a:p>
          <a:p>
            <a:pPr lvl="1"/>
            <a:endParaRPr lang="en-US" dirty="0"/>
          </a:p>
          <a:p>
            <a:r>
              <a:rPr lang="en-US" dirty="0"/>
              <a:t>Take advantage of vast amounts of data and metadata</a:t>
            </a:r>
          </a:p>
          <a:p>
            <a:pPr lvl="1"/>
            <a:r>
              <a:rPr lang="en-US" dirty="0"/>
              <a:t>to improve architectural &amp; system-level decisions </a:t>
            </a:r>
          </a:p>
          <a:p>
            <a:pPr lvl="1"/>
            <a:endParaRPr lang="en-US" dirty="0"/>
          </a:p>
          <a:p>
            <a:pPr lvl="1"/>
            <a:endParaRPr lang="en-US" dirty="0"/>
          </a:p>
          <a:p>
            <a:r>
              <a:rPr lang="en-US" dirty="0"/>
              <a:t>Understand and exploit properties of (different) data</a:t>
            </a:r>
          </a:p>
          <a:p>
            <a:pPr lvl="1"/>
            <a:r>
              <a:rPr lang="en-US" dirty="0"/>
              <a:t>to improve algorithms &amp; architectures in various metrics</a:t>
            </a:r>
          </a:p>
          <a:p>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3523FF48-EF17-B147-BE03-650132864BE6}"/>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17</a:t>
            </a:fld>
            <a:endParaRPr lang="en-US" altLang="en-US">
              <a:solidFill>
                <a:srgbClr val="000000"/>
              </a:solidFill>
            </a:endParaRPr>
          </a:p>
        </p:txBody>
      </p:sp>
    </p:spTree>
    <p:extLst>
      <p:ext uri="{BB962C8B-B14F-4D97-AF65-F5344CB8AC3E}">
        <p14:creationId xmlns:p14="http://schemas.microsoft.com/office/powerpoint/2010/main" val="23210022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Memory Latency Problem</a:t>
            </a:r>
          </a:p>
        </p:txBody>
      </p:sp>
      <p:sp>
        <p:nvSpPr>
          <p:cNvPr id="3" name="Content Placeholder 2"/>
          <p:cNvSpPr>
            <a:spLocks noGrp="1"/>
          </p:cNvSpPr>
          <p:nvPr>
            <p:ph idx="1"/>
          </p:nvPr>
        </p:nvSpPr>
        <p:spPr>
          <a:xfrm>
            <a:off x="228600" y="1124744"/>
            <a:ext cx="8610600" cy="5123656"/>
          </a:xfrm>
        </p:spPr>
        <p:txBody>
          <a:bodyPr/>
          <a:lstStyle/>
          <a:p>
            <a:r>
              <a:rPr lang="en-US" dirty="0"/>
              <a:t>High memory latency is a significant </a:t>
            </a:r>
            <a:r>
              <a:rPr lang="en-US" dirty="0">
                <a:solidFill>
                  <a:srgbClr val="0000FF"/>
                </a:solidFill>
              </a:rPr>
              <a:t>limiter of system performance and energy-efficiency</a:t>
            </a:r>
          </a:p>
          <a:p>
            <a:endParaRPr lang="en-US" dirty="0"/>
          </a:p>
          <a:p>
            <a:r>
              <a:rPr lang="en-US" dirty="0"/>
              <a:t>It is becoming increasingly so with </a:t>
            </a:r>
            <a:r>
              <a:rPr lang="en-US" dirty="0">
                <a:solidFill>
                  <a:srgbClr val="0000FF"/>
                </a:solidFill>
              </a:rPr>
              <a:t>higher memory contention</a:t>
            </a:r>
            <a:r>
              <a:rPr lang="en-US" dirty="0"/>
              <a:t> in multi-core and heterogeneous architectures</a:t>
            </a:r>
          </a:p>
          <a:p>
            <a:pPr lvl="1"/>
            <a:r>
              <a:rPr lang="en-US" dirty="0"/>
              <a:t>Exacerbating the bandwidth need</a:t>
            </a:r>
          </a:p>
          <a:p>
            <a:pPr lvl="1"/>
            <a:r>
              <a:rPr lang="en-US" dirty="0"/>
              <a:t>Exacerbating the QoS problem</a:t>
            </a:r>
          </a:p>
          <a:p>
            <a:endParaRPr lang="en-US" dirty="0"/>
          </a:p>
          <a:p>
            <a:r>
              <a:rPr lang="en-US" dirty="0"/>
              <a:t>It increases </a:t>
            </a:r>
            <a:r>
              <a:rPr lang="en-US" dirty="0">
                <a:solidFill>
                  <a:srgbClr val="0000FF"/>
                </a:solidFill>
              </a:rPr>
              <a:t>processor design complexity </a:t>
            </a:r>
            <a:r>
              <a:rPr lang="en-US" dirty="0"/>
              <a:t>due to the mechanisms incorporated to tolerate memory latency</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3586454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355204-1CE8-8F43-A7B0-4AE8F61D449A}" type="slidenum">
              <a:rPr kumimoji="0" lang="en-US" sz="1600" b="0" i="0" u="none" strike="noStrike" kern="1200" cap="none" spc="0" normalizeH="0" baseline="0" noProof="0">
                <a:ln>
                  <a:noFill/>
                </a:ln>
                <a:solidFill>
                  <a:srgbClr val="000000"/>
                </a:solidFill>
                <a:effectLst/>
                <a:uLnTx/>
                <a:uFillTx/>
                <a:latin typeface="Garamond"/>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171</a:t>
            </a:fld>
            <a:endParaRPr kumimoji="0" lang="en-US" sz="1600" b="0" i="0" u="none" strike="noStrike" kern="1200" cap="none" spc="0" normalizeH="0" baseline="0" noProof="0">
              <a:ln>
                <a:noFill/>
              </a:ln>
              <a:solidFill>
                <a:srgbClr val="000000"/>
              </a:solidFill>
              <a:effectLst/>
              <a:uLnTx/>
              <a:uFillTx/>
              <a:latin typeface="Garamond"/>
              <a:ea typeface="ＭＳ Ｐゴシック"/>
              <a:cs typeface="+mn-cs"/>
            </a:endParaRPr>
          </a:p>
        </p:txBody>
      </p:sp>
      <p:sp>
        <p:nvSpPr>
          <p:cNvPr id="335874" name="Rectangle 2"/>
          <p:cNvSpPr>
            <a:spLocks noGrp="1" noChangeArrowheads="1"/>
          </p:cNvSpPr>
          <p:nvPr>
            <p:ph type="title"/>
          </p:nvPr>
        </p:nvSpPr>
        <p:spPr>
          <a:xfrm>
            <a:off x="228600" y="152400"/>
            <a:ext cx="8915400" cy="1066800"/>
          </a:xfrm>
        </p:spPr>
        <p:txBody>
          <a:bodyPr/>
          <a:lstStyle/>
          <a:p>
            <a:r>
              <a:rPr lang="en-US" sz="2900" dirty="0"/>
              <a:t>Retrospective: Conventional Latency Tolerance Techniques</a:t>
            </a:r>
          </a:p>
        </p:txBody>
      </p:sp>
      <p:sp>
        <p:nvSpPr>
          <p:cNvPr id="335875" name="Rectangle 3"/>
          <p:cNvSpPr>
            <a:spLocks noGrp="1" noChangeArrowheads="1"/>
          </p:cNvSpPr>
          <p:nvPr>
            <p:ph type="body" idx="1"/>
          </p:nvPr>
        </p:nvSpPr>
        <p:spPr>
          <a:xfrm>
            <a:off x="228600" y="1219200"/>
            <a:ext cx="8610600" cy="5029200"/>
          </a:xfrm>
        </p:spPr>
        <p:txBody>
          <a:bodyPr/>
          <a:lstStyle/>
          <a:p>
            <a:pPr>
              <a:lnSpc>
                <a:spcPct val="80000"/>
              </a:lnSpc>
            </a:pPr>
            <a:r>
              <a:rPr lang="en-US" sz="1800" dirty="0"/>
              <a:t>Caching [initially by Wilkes, 1965]</a:t>
            </a:r>
          </a:p>
          <a:p>
            <a:pPr lvl="1">
              <a:lnSpc>
                <a:spcPct val="80000"/>
              </a:lnSpc>
            </a:pPr>
            <a:r>
              <a:rPr lang="en-US" sz="1800" dirty="0"/>
              <a:t>Widely used, simple, effective, but inefficient, passive</a:t>
            </a:r>
          </a:p>
          <a:p>
            <a:pPr lvl="1">
              <a:lnSpc>
                <a:spcPct val="80000"/>
              </a:lnSpc>
            </a:pPr>
            <a:r>
              <a:rPr lang="en-US" sz="1800" dirty="0"/>
              <a:t>Not all applications/phases exhibit temporal or spatial locality</a:t>
            </a:r>
          </a:p>
          <a:p>
            <a:pPr lvl="1">
              <a:lnSpc>
                <a:spcPct val="80000"/>
              </a:lnSpc>
            </a:pPr>
            <a:endParaRPr lang="en-US" sz="1800" dirty="0"/>
          </a:p>
          <a:p>
            <a:pPr>
              <a:lnSpc>
                <a:spcPct val="80000"/>
              </a:lnSpc>
            </a:pPr>
            <a:r>
              <a:rPr lang="en-US" sz="1800" dirty="0"/>
              <a:t>Prefetching [initially in IBM 360/91, 1967]</a:t>
            </a:r>
          </a:p>
          <a:p>
            <a:pPr lvl="1">
              <a:lnSpc>
                <a:spcPct val="80000"/>
              </a:lnSpc>
            </a:pPr>
            <a:r>
              <a:rPr lang="en-US" sz="1800" dirty="0"/>
              <a:t>Works well for regular memory access patterns</a:t>
            </a:r>
          </a:p>
          <a:p>
            <a:pPr lvl="1">
              <a:lnSpc>
                <a:spcPct val="80000"/>
              </a:lnSpc>
            </a:pPr>
            <a:r>
              <a:rPr lang="en-US" sz="1800" dirty="0"/>
              <a:t>Prefetching irregular access patterns is difficult, inaccurate, and hardware-intensive</a:t>
            </a:r>
          </a:p>
          <a:p>
            <a:pPr>
              <a:lnSpc>
                <a:spcPct val="80000"/>
              </a:lnSpc>
            </a:pPr>
            <a:endParaRPr lang="en-US" sz="1800" dirty="0"/>
          </a:p>
          <a:p>
            <a:pPr>
              <a:lnSpc>
                <a:spcPct val="80000"/>
              </a:lnSpc>
            </a:pPr>
            <a:r>
              <a:rPr lang="en-US" sz="1800" dirty="0"/>
              <a:t>Multithreading [initially in CDC 6600, 1964]</a:t>
            </a:r>
          </a:p>
          <a:p>
            <a:pPr lvl="1">
              <a:lnSpc>
                <a:spcPct val="80000"/>
              </a:lnSpc>
            </a:pPr>
            <a:r>
              <a:rPr lang="en-US" sz="1800" dirty="0"/>
              <a:t>Works well if there are multiple threads</a:t>
            </a:r>
          </a:p>
          <a:p>
            <a:pPr lvl="1">
              <a:lnSpc>
                <a:spcPct val="80000"/>
              </a:lnSpc>
            </a:pPr>
            <a:r>
              <a:rPr lang="en-US" sz="1800" dirty="0"/>
              <a:t>Improving single thread performance using multithreading hardware is an ongoing research effort</a:t>
            </a:r>
          </a:p>
          <a:p>
            <a:pPr lvl="1">
              <a:lnSpc>
                <a:spcPct val="80000"/>
              </a:lnSpc>
            </a:pPr>
            <a:endParaRPr lang="en-US" sz="1800" dirty="0"/>
          </a:p>
          <a:p>
            <a:pPr>
              <a:lnSpc>
                <a:spcPct val="80000"/>
              </a:lnSpc>
            </a:pPr>
            <a:r>
              <a:rPr lang="en-US" sz="1800" dirty="0"/>
              <a:t>Out-of-order execution [initially by </a:t>
            </a:r>
            <a:r>
              <a:rPr lang="en-US" sz="1800" dirty="0" err="1"/>
              <a:t>Tomasulo</a:t>
            </a:r>
            <a:r>
              <a:rPr lang="en-US" sz="1800" dirty="0"/>
              <a:t>, 1967]</a:t>
            </a:r>
          </a:p>
          <a:p>
            <a:pPr lvl="1">
              <a:lnSpc>
                <a:spcPct val="80000"/>
              </a:lnSpc>
            </a:pPr>
            <a:r>
              <a:rPr lang="en-US" sz="1800" dirty="0">
                <a:solidFill>
                  <a:srgbClr val="CC0000"/>
                </a:solidFill>
              </a:rPr>
              <a:t>Tolerates cache misses that cannot be prefetched</a:t>
            </a:r>
          </a:p>
          <a:p>
            <a:pPr lvl="1">
              <a:lnSpc>
                <a:spcPct val="80000"/>
              </a:lnSpc>
            </a:pPr>
            <a:r>
              <a:rPr lang="en-US" sz="1800" dirty="0"/>
              <a:t>Requires extensive hardware resources for tolerating long latencies</a:t>
            </a:r>
          </a:p>
          <a:p>
            <a:pPr lvl="1">
              <a:lnSpc>
                <a:spcPct val="80000"/>
              </a:lnSpc>
            </a:pPr>
            <a:endParaRPr lang="en-US" sz="1800" dirty="0">
              <a:solidFill>
                <a:srgbClr val="CC0000"/>
              </a:solidFill>
            </a:endParaRPr>
          </a:p>
        </p:txBody>
      </p:sp>
      <p:sp>
        <p:nvSpPr>
          <p:cNvPr id="5" name="Rounded Rectangle 4"/>
          <p:cNvSpPr/>
          <p:nvPr/>
        </p:nvSpPr>
        <p:spPr>
          <a:xfrm rot="21340188">
            <a:off x="349867" y="2487140"/>
            <a:ext cx="8046720" cy="1936242"/>
          </a:xfrm>
          <a:prstGeom prst="roundRect">
            <a:avLst/>
          </a:prstGeom>
          <a:solidFill>
            <a:sysClr val="window" lastClr="FFFFFF"/>
          </a:solidFill>
          <a:ln w="12700" cap="flat" cmpd="sng" algn="ctr">
            <a:solidFill>
              <a:sysClr val="windowText" lastClr="000000"/>
            </a:solidFill>
            <a:prstDash val="solid"/>
          </a:ln>
          <a:effectLst/>
          <a:scene3d>
            <a:camera prst="orthographicFront">
              <a:rot lat="0" lon="0" rev="21360000"/>
            </a:camera>
            <a:lightRig rig="threePt" dir="t"/>
          </a:scene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FF"/>
                </a:solidFill>
                <a:effectLst/>
                <a:uLnTx/>
                <a:uFillTx/>
                <a:latin typeface="Calibri"/>
                <a:ea typeface="ＭＳ Ｐゴシック"/>
                <a:cs typeface="+mn-cs"/>
              </a:rPr>
              <a:t>None of These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FF"/>
                </a:solidFill>
                <a:effectLst/>
                <a:uLnTx/>
                <a:uFillTx/>
                <a:latin typeface="Calibri"/>
                <a:ea typeface="ＭＳ Ｐゴシック"/>
                <a:cs typeface="+mn-cs"/>
              </a:rPr>
              <a:t>Fundamentally Reduce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FF"/>
                </a:solidFill>
                <a:effectLst/>
                <a:uLnTx/>
                <a:uFillTx/>
                <a:latin typeface="Calibri"/>
                <a:ea typeface="ＭＳ Ｐゴシック"/>
                <a:cs typeface="+mn-cs"/>
              </a:rPr>
              <a:t>Memory Latency</a:t>
            </a:r>
          </a:p>
        </p:txBody>
      </p:sp>
    </p:spTree>
    <p:extLst>
      <p:ext uri="{BB962C8B-B14F-4D97-AF65-F5344CB8AC3E}">
        <p14:creationId xmlns:p14="http://schemas.microsoft.com/office/powerpoint/2010/main" val="22654477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Two Major Sources of Latency Inefficiency</a:t>
            </a:r>
          </a:p>
        </p:txBody>
      </p:sp>
      <p:sp>
        <p:nvSpPr>
          <p:cNvPr id="3" name="Content Placeholder 2"/>
          <p:cNvSpPr>
            <a:spLocks noGrp="1"/>
          </p:cNvSpPr>
          <p:nvPr>
            <p:ph idx="1"/>
          </p:nvPr>
        </p:nvSpPr>
        <p:spPr/>
        <p:txBody>
          <a:bodyPr/>
          <a:lstStyle/>
          <a:p>
            <a:r>
              <a:rPr lang="en-US" dirty="0">
                <a:solidFill>
                  <a:srgbClr val="FF0000"/>
                </a:solidFill>
              </a:rPr>
              <a:t>Modern DRAM is </a:t>
            </a:r>
            <a:r>
              <a:rPr lang="en-US" b="1" dirty="0">
                <a:solidFill>
                  <a:srgbClr val="FF0000"/>
                </a:solidFill>
              </a:rPr>
              <a:t>not</a:t>
            </a:r>
            <a:r>
              <a:rPr lang="en-US" dirty="0">
                <a:solidFill>
                  <a:srgbClr val="FF0000"/>
                </a:solidFill>
              </a:rPr>
              <a:t> designed for low latency</a:t>
            </a:r>
          </a:p>
          <a:p>
            <a:pPr lvl="1"/>
            <a:r>
              <a:rPr lang="en-US" dirty="0"/>
              <a:t>Main focus is cost-per-bit (capacity)</a:t>
            </a:r>
          </a:p>
          <a:p>
            <a:endParaRPr lang="en-US" dirty="0"/>
          </a:p>
          <a:p>
            <a:r>
              <a:rPr lang="en-US" dirty="0">
                <a:solidFill>
                  <a:srgbClr val="FF0000"/>
                </a:solidFill>
              </a:rPr>
              <a:t>Modern DRAM latency is determined by </a:t>
            </a:r>
            <a:r>
              <a:rPr lang="en-US" b="1" dirty="0">
                <a:solidFill>
                  <a:srgbClr val="FF0000"/>
                </a:solidFill>
              </a:rPr>
              <a:t>worst case </a:t>
            </a:r>
            <a:r>
              <a:rPr lang="en-US" dirty="0">
                <a:solidFill>
                  <a:srgbClr val="FF0000"/>
                </a:solidFill>
              </a:rPr>
              <a:t>conditions and </a:t>
            </a:r>
            <a:r>
              <a:rPr lang="en-US" b="1" dirty="0">
                <a:solidFill>
                  <a:srgbClr val="FF0000"/>
                </a:solidFill>
              </a:rPr>
              <a:t>worst case </a:t>
            </a:r>
            <a:r>
              <a:rPr lang="en-US" dirty="0">
                <a:solidFill>
                  <a:srgbClr val="FF0000"/>
                </a:solidFill>
              </a:rPr>
              <a:t>devices</a:t>
            </a:r>
          </a:p>
          <a:p>
            <a:pPr lvl="1"/>
            <a:r>
              <a:rPr lang="en-US" dirty="0"/>
              <a:t>Much of memory latency is unnecessary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
        <p:nvSpPr>
          <p:cNvPr id="5" name="Rounded Rectangle 4"/>
          <p:cNvSpPr/>
          <p:nvPr/>
        </p:nvSpPr>
        <p:spPr>
          <a:xfrm rot="21340188">
            <a:off x="349867" y="4306082"/>
            <a:ext cx="8046720" cy="1936242"/>
          </a:xfrm>
          <a:prstGeom prst="roundRect">
            <a:avLst/>
          </a:prstGeom>
          <a:solidFill>
            <a:sysClr val="window" lastClr="FFFFFF"/>
          </a:solidFill>
          <a:ln w="12700" cap="flat" cmpd="sng" algn="ctr">
            <a:solidFill>
              <a:sysClr val="windowText" lastClr="000000"/>
            </a:solidFill>
            <a:prstDash val="solid"/>
          </a:ln>
          <a:effectLst/>
          <a:scene3d>
            <a:camera prst="orthographicFront">
              <a:rot lat="0" lon="0" rev="21360000"/>
            </a:camera>
            <a:lightRig rig="threePt" dir="t"/>
          </a:scene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FF"/>
                </a:solidFill>
                <a:effectLst/>
                <a:uLnTx/>
                <a:uFillTx/>
                <a:latin typeface="Calibri"/>
                <a:ea typeface="+mn-ea"/>
                <a:cs typeface="+mn-cs"/>
              </a:rPr>
              <a:t>Our Goal: Reduce Memory Latency at the Source of the Problem</a:t>
            </a:r>
          </a:p>
        </p:txBody>
      </p:sp>
    </p:spTree>
    <p:extLst>
      <p:ext uri="{BB962C8B-B14F-4D97-AF65-F5344CB8AC3E}">
        <p14:creationId xmlns:p14="http://schemas.microsoft.com/office/powerpoint/2010/main" val="42255707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Memory Latency High?</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173</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charset="-128"/>
              <a:cs typeface="+mn-cs"/>
            </a:endParaRPr>
          </a:p>
        </p:txBody>
      </p:sp>
      <p:sp>
        <p:nvSpPr>
          <p:cNvPr id="3" name="Content Placeholder 2"/>
          <p:cNvSpPr>
            <a:spLocks noGrp="1"/>
          </p:cNvSpPr>
          <p:nvPr>
            <p:ph idx="1"/>
          </p:nvPr>
        </p:nvSpPr>
        <p:spPr/>
        <p:txBody>
          <a:bodyPr>
            <a:normAutofit/>
          </a:bodyPr>
          <a:lstStyle/>
          <a:p>
            <a:r>
              <a:rPr lang="en-US" dirty="0">
                <a:solidFill>
                  <a:srgbClr val="0070C0"/>
                </a:solidFill>
              </a:rPr>
              <a:t>DRAM latency: Delay as specified in DRAM standards</a:t>
            </a:r>
          </a:p>
          <a:p>
            <a:pPr lvl="1"/>
            <a:r>
              <a:rPr lang="en-US" dirty="0"/>
              <a:t>Doesn’t reflect true DRAM device latency</a:t>
            </a:r>
          </a:p>
          <a:p>
            <a:r>
              <a:rPr lang="en-US" dirty="0"/>
              <a:t>Imperfect manufacturing process </a:t>
            </a:r>
            <a:r>
              <a:rPr lang="en-US" dirty="0">
                <a:latin typeface="Cambria Math" panose="02040503050406030204" pitchFamily="18" charset="0"/>
                <a:ea typeface="Cambria Math" panose="02040503050406030204" pitchFamily="18" charset="0"/>
              </a:rPr>
              <a:t>→ </a:t>
            </a:r>
            <a:r>
              <a:rPr lang="en-US" dirty="0"/>
              <a:t>latency variation</a:t>
            </a:r>
          </a:p>
          <a:p>
            <a:r>
              <a:rPr lang="en-US" b="1" dirty="0"/>
              <a:t>High standard latency </a:t>
            </a:r>
            <a:r>
              <a:rPr lang="en-US" dirty="0"/>
              <a:t>chosen to increase yield</a:t>
            </a:r>
          </a:p>
          <a:p>
            <a:endParaRPr lang="en-US" b="1" dirty="0"/>
          </a:p>
          <a:p>
            <a:endParaRPr lang="en-US" b="1" dirty="0"/>
          </a:p>
          <a:p>
            <a:endParaRPr lang="en-US" b="1" dirty="0"/>
          </a:p>
          <a:p>
            <a:pPr marL="0" indent="0">
              <a:buNone/>
            </a:pPr>
            <a:endParaRPr lang="en-US" dirty="0"/>
          </a:p>
        </p:txBody>
      </p:sp>
      <p:grpSp>
        <p:nvGrpSpPr>
          <p:cNvPr id="6" name="Group 5"/>
          <p:cNvGrpSpPr/>
          <p:nvPr/>
        </p:nvGrpSpPr>
        <p:grpSpPr>
          <a:xfrm>
            <a:off x="692768" y="5363738"/>
            <a:ext cx="8040641" cy="992612"/>
            <a:chOff x="224591" y="5243899"/>
            <a:chExt cx="8510476" cy="992613"/>
          </a:xfrm>
        </p:grpSpPr>
        <p:grpSp>
          <p:nvGrpSpPr>
            <p:cNvPr id="52" name="Group 51"/>
            <p:cNvGrpSpPr/>
            <p:nvPr/>
          </p:nvGrpSpPr>
          <p:grpSpPr>
            <a:xfrm>
              <a:off x="224591" y="5243899"/>
              <a:ext cx="8510476" cy="523229"/>
              <a:chOff x="352625" y="3223796"/>
              <a:chExt cx="8510476" cy="523229"/>
            </a:xfrm>
          </p:grpSpPr>
          <p:cxnSp>
            <p:nvCxnSpPr>
              <p:cNvPr id="57" name="Straight Arrow Connector 56"/>
              <p:cNvCxnSpPr/>
              <p:nvPr/>
            </p:nvCxnSpPr>
            <p:spPr>
              <a:xfrm>
                <a:off x="1161179" y="3511042"/>
                <a:ext cx="6781800" cy="0"/>
              </a:xfrm>
              <a:prstGeom prst="straightConnector1">
                <a:avLst/>
              </a:prstGeom>
              <a:ln w="44450" cap="rnd">
                <a:solidFill>
                  <a:schemeClr val="tx1">
                    <a:lumMod val="65000"/>
                    <a:lumOff val="35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7871907" y="3223804"/>
                <a:ext cx="991194" cy="523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High</a:t>
                </a:r>
              </a:p>
            </p:txBody>
          </p:sp>
          <p:sp>
            <p:nvSpPr>
              <p:cNvPr id="63" name="TextBox 62"/>
              <p:cNvSpPr txBox="1"/>
              <p:nvPr/>
            </p:nvSpPr>
            <p:spPr>
              <a:xfrm>
                <a:off x="352625" y="3223796"/>
                <a:ext cx="876704" cy="523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Low</a:t>
                </a:r>
              </a:p>
            </p:txBody>
          </p:sp>
        </p:grpSp>
        <p:sp>
          <p:nvSpPr>
            <p:cNvPr id="65" name="TextBox 64"/>
            <p:cNvSpPr txBox="1"/>
            <p:nvPr/>
          </p:nvSpPr>
          <p:spPr>
            <a:xfrm>
              <a:off x="2900472" y="5713292"/>
              <a:ext cx="299172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DRAM Latency</a:t>
              </a:r>
            </a:p>
          </p:txBody>
        </p:sp>
      </p:grpSp>
      <p:grpSp>
        <p:nvGrpSpPr>
          <p:cNvPr id="27" name="dram a"/>
          <p:cNvGrpSpPr/>
          <p:nvPr/>
        </p:nvGrpSpPr>
        <p:grpSpPr>
          <a:xfrm>
            <a:off x="2237823" y="3289228"/>
            <a:ext cx="1181157" cy="2578172"/>
            <a:chOff x="2445298" y="3289228"/>
            <a:chExt cx="1181157" cy="2578172"/>
          </a:xfrm>
        </p:grpSpPr>
        <p:cxnSp>
          <p:nvCxnSpPr>
            <p:cNvPr id="16" name="Straight Connector 15"/>
            <p:cNvCxnSpPr>
              <a:stCxn id="68" idx="0"/>
              <a:endCxn id="64" idx="2"/>
            </p:cNvCxnSpPr>
            <p:nvPr/>
          </p:nvCxnSpPr>
          <p:spPr>
            <a:xfrm flipH="1" flipV="1">
              <a:off x="3035877" y="4647868"/>
              <a:ext cx="1" cy="794441"/>
            </a:xfrm>
            <a:prstGeom prst="line">
              <a:avLst/>
            </a:prstGeom>
            <a:ln w="31750" cap="rnd">
              <a:solidFill>
                <a:schemeClr val="bg1">
                  <a:lumMod val="75000"/>
                </a:schemeClr>
              </a:solidFill>
              <a:prstDash val="sysDot"/>
              <a:headEnd type="none"/>
              <a:tailEnd type="none" w="lg" len="lg"/>
            </a:ln>
          </p:spPr>
          <p:style>
            <a:lnRef idx="1">
              <a:schemeClr val="accent1"/>
            </a:lnRef>
            <a:fillRef idx="0">
              <a:schemeClr val="accent1"/>
            </a:fillRef>
            <a:effectRef idx="0">
              <a:schemeClr val="accent1"/>
            </a:effectRef>
            <a:fontRef idx="minor">
              <a:schemeClr val="tx1"/>
            </a:fontRef>
          </p:style>
        </p:cxnSp>
        <p:sp>
          <p:nvSpPr>
            <p:cNvPr id="68" name="Oval 67"/>
            <p:cNvSpPr>
              <a:spLocks noChangeAspect="1"/>
            </p:cNvSpPr>
            <p:nvPr/>
          </p:nvSpPr>
          <p:spPr>
            <a:xfrm>
              <a:off x="2821185" y="5442309"/>
              <a:ext cx="429385" cy="425091"/>
            </a:xfrm>
            <a:prstGeom prst="ellipse">
              <a:avLst/>
            </a:prstGeom>
            <a:solidFill>
              <a:schemeClr val="accent2">
                <a:lumMod val="40000"/>
                <a:lumOff val="6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Gill Sans MT" panose="020B0502020104020203"/>
                <a:ea typeface="+mn-ea"/>
                <a:cs typeface="+mn-cs"/>
              </a:endParaRPr>
            </a:p>
          </p:txBody>
        </p:sp>
        <p:grpSp>
          <p:nvGrpSpPr>
            <p:cNvPr id="14" name="Group 13"/>
            <p:cNvGrpSpPr/>
            <p:nvPr/>
          </p:nvGrpSpPr>
          <p:grpSpPr>
            <a:xfrm>
              <a:off x="2445298" y="3289228"/>
              <a:ext cx="1181157" cy="1358640"/>
              <a:chOff x="2373000" y="3289560"/>
              <a:chExt cx="1181157" cy="1358640"/>
            </a:xfrm>
          </p:grpSpPr>
          <p:pic>
            <p:nvPicPr>
              <p:cNvPr id="64"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0699" y="3742440"/>
                <a:ext cx="905760" cy="905760"/>
              </a:xfrm>
              <a:prstGeom prst="rect">
                <a:avLst/>
              </a:prstGeom>
            </p:spPr>
          </p:pic>
          <p:sp>
            <p:nvSpPr>
              <p:cNvPr id="10" name="TextBox 9"/>
              <p:cNvSpPr txBox="1"/>
              <p:nvPr/>
            </p:nvSpPr>
            <p:spPr>
              <a:xfrm>
                <a:off x="2373000" y="3289560"/>
                <a:ext cx="118115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DRAM A</a:t>
                </a:r>
              </a:p>
            </p:txBody>
          </p:sp>
        </p:grpSp>
      </p:grpSp>
      <p:grpSp>
        <p:nvGrpSpPr>
          <p:cNvPr id="74" name="dram b"/>
          <p:cNvGrpSpPr/>
          <p:nvPr/>
        </p:nvGrpSpPr>
        <p:grpSpPr>
          <a:xfrm>
            <a:off x="4089529" y="3289228"/>
            <a:ext cx="1202573" cy="2578172"/>
            <a:chOff x="2445298" y="3289228"/>
            <a:chExt cx="1202573" cy="2578172"/>
          </a:xfrm>
        </p:grpSpPr>
        <p:cxnSp>
          <p:nvCxnSpPr>
            <p:cNvPr id="75" name="Straight Connector 74"/>
            <p:cNvCxnSpPr/>
            <p:nvPr/>
          </p:nvCxnSpPr>
          <p:spPr>
            <a:xfrm flipH="1" flipV="1">
              <a:off x="3035877" y="4647868"/>
              <a:ext cx="1" cy="794441"/>
            </a:xfrm>
            <a:prstGeom prst="line">
              <a:avLst/>
            </a:prstGeom>
            <a:ln w="31750" cap="rnd">
              <a:solidFill>
                <a:schemeClr val="bg1">
                  <a:lumMod val="75000"/>
                </a:schemeClr>
              </a:solidFill>
              <a:prstDash val="sysDot"/>
              <a:headEnd type="none"/>
              <a:tailEnd type="none" w="lg" len="lg"/>
            </a:ln>
          </p:spPr>
          <p:style>
            <a:lnRef idx="1">
              <a:schemeClr val="accent1"/>
            </a:lnRef>
            <a:fillRef idx="0">
              <a:schemeClr val="accent1"/>
            </a:fillRef>
            <a:effectRef idx="0">
              <a:schemeClr val="accent1"/>
            </a:effectRef>
            <a:fontRef idx="minor">
              <a:schemeClr val="tx1"/>
            </a:fontRef>
          </p:style>
        </p:cxnSp>
        <p:sp>
          <p:nvSpPr>
            <p:cNvPr id="76" name="Oval 75"/>
            <p:cNvSpPr>
              <a:spLocks noChangeAspect="1"/>
            </p:cNvSpPr>
            <p:nvPr/>
          </p:nvSpPr>
          <p:spPr>
            <a:xfrm>
              <a:off x="2821185" y="5442309"/>
              <a:ext cx="429385" cy="425091"/>
            </a:xfrm>
            <a:prstGeom prst="ellipse">
              <a:avLst/>
            </a:prstGeom>
            <a:solidFill>
              <a:schemeClr val="accent2">
                <a:lumMod val="40000"/>
                <a:lumOff val="6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Gill Sans MT" panose="020B0502020104020203"/>
                <a:ea typeface="+mn-ea"/>
                <a:cs typeface="+mn-cs"/>
              </a:endParaRPr>
            </a:p>
          </p:txBody>
        </p:sp>
        <p:grpSp>
          <p:nvGrpSpPr>
            <p:cNvPr id="77" name="Group 76"/>
            <p:cNvGrpSpPr/>
            <p:nvPr/>
          </p:nvGrpSpPr>
          <p:grpSpPr>
            <a:xfrm>
              <a:off x="2445298" y="3289228"/>
              <a:ext cx="1202573" cy="1358640"/>
              <a:chOff x="2373000" y="3289560"/>
              <a:chExt cx="1202573" cy="1358640"/>
            </a:xfrm>
          </p:grpSpPr>
          <p:pic>
            <p:nvPicPr>
              <p:cNvPr id="78"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0699" y="3742440"/>
                <a:ext cx="905760" cy="905760"/>
              </a:xfrm>
              <a:prstGeom prst="rect">
                <a:avLst/>
              </a:prstGeom>
            </p:spPr>
          </p:pic>
          <p:sp>
            <p:nvSpPr>
              <p:cNvPr id="79" name="TextBox 78"/>
              <p:cNvSpPr txBox="1"/>
              <p:nvPr/>
            </p:nvSpPr>
            <p:spPr>
              <a:xfrm>
                <a:off x="2373000" y="3289560"/>
                <a:ext cx="120257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DRAM B</a:t>
                </a:r>
              </a:p>
            </p:txBody>
          </p:sp>
        </p:grpSp>
      </p:grpSp>
      <p:grpSp>
        <p:nvGrpSpPr>
          <p:cNvPr id="80" name="dram c"/>
          <p:cNvGrpSpPr/>
          <p:nvPr/>
        </p:nvGrpSpPr>
        <p:grpSpPr>
          <a:xfrm>
            <a:off x="5323091" y="3289228"/>
            <a:ext cx="1215397" cy="2578172"/>
            <a:chOff x="2445298" y="3289228"/>
            <a:chExt cx="1215397" cy="2578172"/>
          </a:xfrm>
        </p:grpSpPr>
        <p:cxnSp>
          <p:nvCxnSpPr>
            <p:cNvPr id="81" name="Straight Connector 80"/>
            <p:cNvCxnSpPr/>
            <p:nvPr/>
          </p:nvCxnSpPr>
          <p:spPr>
            <a:xfrm flipH="1" flipV="1">
              <a:off x="3035877" y="4647868"/>
              <a:ext cx="1" cy="794441"/>
            </a:xfrm>
            <a:prstGeom prst="line">
              <a:avLst/>
            </a:prstGeom>
            <a:ln w="31750" cap="rnd">
              <a:solidFill>
                <a:schemeClr val="bg1">
                  <a:lumMod val="75000"/>
                </a:schemeClr>
              </a:solidFill>
              <a:prstDash val="sysDot"/>
              <a:headEnd type="none"/>
              <a:tailEnd type="none" w="lg" len="lg"/>
            </a:ln>
          </p:spPr>
          <p:style>
            <a:lnRef idx="1">
              <a:schemeClr val="accent1"/>
            </a:lnRef>
            <a:fillRef idx="0">
              <a:schemeClr val="accent1"/>
            </a:fillRef>
            <a:effectRef idx="0">
              <a:schemeClr val="accent1"/>
            </a:effectRef>
            <a:fontRef idx="minor">
              <a:schemeClr val="tx1"/>
            </a:fontRef>
          </p:style>
        </p:cxnSp>
        <p:sp>
          <p:nvSpPr>
            <p:cNvPr id="82" name="Oval 81"/>
            <p:cNvSpPr>
              <a:spLocks noChangeAspect="1"/>
            </p:cNvSpPr>
            <p:nvPr/>
          </p:nvSpPr>
          <p:spPr>
            <a:xfrm>
              <a:off x="2821185" y="5442309"/>
              <a:ext cx="429385" cy="425091"/>
            </a:xfrm>
            <a:prstGeom prst="ellipse">
              <a:avLst/>
            </a:prstGeom>
            <a:solidFill>
              <a:schemeClr val="accent2">
                <a:lumMod val="40000"/>
                <a:lumOff val="6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Gill Sans MT" panose="020B0502020104020203"/>
                <a:ea typeface="+mn-ea"/>
                <a:cs typeface="+mn-cs"/>
              </a:endParaRPr>
            </a:p>
          </p:txBody>
        </p:sp>
        <p:grpSp>
          <p:nvGrpSpPr>
            <p:cNvPr id="83" name="Group 82"/>
            <p:cNvGrpSpPr/>
            <p:nvPr/>
          </p:nvGrpSpPr>
          <p:grpSpPr>
            <a:xfrm>
              <a:off x="2445298" y="3289228"/>
              <a:ext cx="1215397" cy="1358640"/>
              <a:chOff x="2373000" y="3289560"/>
              <a:chExt cx="1215397" cy="1358640"/>
            </a:xfrm>
          </p:grpSpPr>
          <p:pic>
            <p:nvPicPr>
              <p:cNvPr id="84"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0699" y="3742440"/>
                <a:ext cx="905760" cy="905760"/>
              </a:xfrm>
              <a:prstGeom prst="rect">
                <a:avLst/>
              </a:prstGeom>
            </p:spPr>
          </p:pic>
          <p:sp>
            <p:nvSpPr>
              <p:cNvPr id="85" name="TextBox 84"/>
              <p:cNvSpPr txBox="1"/>
              <p:nvPr/>
            </p:nvSpPr>
            <p:spPr>
              <a:xfrm>
                <a:off x="2373000" y="3289560"/>
                <a:ext cx="121539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DRAM C</a:t>
                </a:r>
              </a:p>
            </p:txBody>
          </p:sp>
        </p:grpSp>
      </p:grpSp>
      <p:sp>
        <p:nvSpPr>
          <p:cNvPr id="92" name="TextBox 91"/>
          <p:cNvSpPr txBox="1"/>
          <p:nvPr/>
        </p:nvSpPr>
        <p:spPr>
          <a:xfrm>
            <a:off x="126972" y="4461942"/>
            <a:ext cx="2158155"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C0504D"/>
                </a:solidFill>
                <a:effectLst/>
                <a:uLnTx/>
                <a:uFillTx/>
                <a:latin typeface="Gill Sans MT" panose="020B0502020104020203"/>
                <a:ea typeface=""/>
                <a:cs typeface="+mn-cs"/>
              </a:rPr>
              <a:t>Manufacturing</a:t>
            </a:r>
            <a:br>
              <a:rPr kumimoji="0" lang="en-US" sz="2800" b="0" i="1" u="none" strike="noStrike" kern="1200" cap="none" spc="0" normalizeH="0" baseline="0" noProof="0" dirty="0">
                <a:ln>
                  <a:noFill/>
                </a:ln>
                <a:solidFill>
                  <a:srgbClr val="C0504D"/>
                </a:solidFill>
                <a:effectLst/>
                <a:uLnTx/>
                <a:uFillTx/>
                <a:latin typeface="Gill Sans MT" panose="020B0502020104020203"/>
                <a:ea typeface=""/>
                <a:cs typeface="+mn-cs"/>
              </a:rPr>
            </a:br>
            <a:r>
              <a:rPr kumimoji="0" lang="en-US" sz="2800" b="0" i="1" u="none" strike="noStrike" kern="1200" cap="none" spc="0" normalizeH="0" baseline="0" noProof="0" dirty="0">
                <a:ln>
                  <a:noFill/>
                </a:ln>
                <a:solidFill>
                  <a:srgbClr val="C0504D"/>
                </a:solidFill>
                <a:effectLst/>
                <a:uLnTx/>
                <a:uFillTx/>
                <a:latin typeface="Gill Sans MT" panose="020B0502020104020203"/>
                <a:ea typeface=""/>
                <a:cs typeface="+mn-cs"/>
              </a:rPr>
              <a:t>Variation</a:t>
            </a:r>
          </a:p>
        </p:txBody>
      </p:sp>
      <p:cxnSp>
        <p:nvCxnSpPr>
          <p:cNvPr id="37" name="fab line 1"/>
          <p:cNvCxnSpPr/>
          <p:nvPr/>
        </p:nvCxnSpPr>
        <p:spPr>
          <a:xfrm>
            <a:off x="2832524" y="5045088"/>
            <a:ext cx="1847517" cy="0"/>
          </a:xfrm>
          <a:prstGeom prst="straightConnector1">
            <a:avLst/>
          </a:prstGeom>
          <a:ln w="47625" cap="rnd">
            <a:solidFill>
              <a:schemeClr val="accent2"/>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cxnSp>
        <p:nvCxnSpPr>
          <p:cNvPr id="94" name="fab line 2"/>
          <p:cNvCxnSpPr/>
          <p:nvPr/>
        </p:nvCxnSpPr>
        <p:spPr>
          <a:xfrm>
            <a:off x="4713491" y="5045088"/>
            <a:ext cx="1224991" cy="0"/>
          </a:xfrm>
          <a:prstGeom prst="straightConnector1">
            <a:avLst/>
          </a:prstGeom>
          <a:ln w="47625" cap="rnd">
            <a:solidFill>
              <a:schemeClr val="accent2"/>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grpSp>
        <p:nvGrpSpPr>
          <p:cNvPr id="31" name="fab var"/>
          <p:cNvGrpSpPr/>
          <p:nvPr/>
        </p:nvGrpSpPr>
        <p:grpSpPr>
          <a:xfrm>
            <a:off x="1970291" y="4748767"/>
            <a:ext cx="4856042" cy="857215"/>
            <a:chOff x="2057400" y="4748767"/>
            <a:chExt cx="4856042" cy="857215"/>
          </a:xfrm>
        </p:grpSpPr>
        <p:grpSp>
          <p:nvGrpSpPr>
            <p:cNvPr id="8" name="Group 7"/>
            <p:cNvGrpSpPr>
              <a:grpSpLocks noChangeAspect="1"/>
            </p:cNvGrpSpPr>
            <p:nvPr/>
          </p:nvGrpSpPr>
          <p:grpSpPr>
            <a:xfrm>
              <a:off x="2057400" y="4748767"/>
              <a:ext cx="1735529" cy="857215"/>
              <a:chOff x="1905000" y="3429000"/>
              <a:chExt cx="4800600" cy="1905000"/>
            </a:xfrm>
          </p:grpSpPr>
          <p:sp>
            <p:nvSpPr>
              <p:cNvPr id="66"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sp>
            <p:nvSpPr>
              <p:cNvPr id="67"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grpSp>
        <p:grpSp>
          <p:nvGrpSpPr>
            <p:cNvPr id="86" name="Group 85"/>
            <p:cNvGrpSpPr>
              <a:grpSpLocks noChangeAspect="1"/>
            </p:cNvGrpSpPr>
            <p:nvPr/>
          </p:nvGrpSpPr>
          <p:grpSpPr>
            <a:xfrm>
              <a:off x="3919607" y="4748767"/>
              <a:ext cx="1735529" cy="857215"/>
              <a:chOff x="1905000" y="3429000"/>
              <a:chExt cx="4800600" cy="1905000"/>
            </a:xfrm>
          </p:grpSpPr>
          <p:sp>
            <p:nvSpPr>
              <p:cNvPr id="87"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sp>
            <p:nvSpPr>
              <p:cNvPr id="88"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grpSp>
        <p:grpSp>
          <p:nvGrpSpPr>
            <p:cNvPr id="89" name="Group 88"/>
            <p:cNvGrpSpPr>
              <a:grpSpLocks noChangeAspect="1"/>
            </p:cNvGrpSpPr>
            <p:nvPr/>
          </p:nvGrpSpPr>
          <p:grpSpPr>
            <a:xfrm>
              <a:off x="5177913" y="4748767"/>
              <a:ext cx="1735529" cy="857215"/>
              <a:chOff x="1905000" y="3429000"/>
              <a:chExt cx="4800600" cy="1905000"/>
            </a:xfrm>
          </p:grpSpPr>
          <p:sp>
            <p:nvSpPr>
              <p:cNvPr id="90"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sp>
            <p:nvSpPr>
              <p:cNvPr id="91"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grpSp>
      </p:grpSp>
      <p:grpSp>
        <p:nvGrpSpPr>
          <p:cNvPr id="102" name="Group 101"/>
          <p:cNvGrpSpPr/>
          <p:nvPr/>
        </p:nvGrpSpPr>
        <p:grpSpPr>
          <a:xfrm>
            <a:off x="6453811" y="3296340"/>
            <a:ext cx="1460080" cy="2567188"/>
            <a:chOff x="6413080" y="3296340"/>
            <a:chExt cx="1460080" cy="2567188"/>
          </a:xfrm>
        </p:grpSpPr>
        <p:grpSp>
          <p:nvGrpSpPr>
            <p:cNvPr id="96" name="standard latency"/>
            <p:cNvGrpSpPr/>
            <p:nvPr/>
          </p:nvGrpSpPr>
          <p:grpSpPr>
            <a:xfrm>
              <a:off x="6413080" y="3296340"/>
              <a:ext cx="1460080" cy="2354643"/>
              <a:chOff x="5817951" y="3264492"/>
              <a:chExt cx="1460080" cy="2354643"/>
            </a:xfrm>
          </p:grpSpPr>
          <p:sp>
            <p:nvSpPr>
              <p:cNvPr id="97" name="TextBox 96"/>
              <p:cNvSpPr txBox="1"/>
              <p:nvPr/>
            </p:nvSpPr>
            <p:spPr>
              <a:xfrm>
                <a:off x="5817951" y="3264492"/>
                <a:ext cx="1460080"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70C0"/>
                    </a:solidFill>
                    <a:effectLst/>
                    <a:uLnTx/>
                    <a:uFillTx/>
                    <a:latin typeface="Gill Sans MT" panose="020B0502020104020203"/>
                    <a:ea typeface=""/>
                    <a:cs typeface="+mn-cs"/>
                  </a:rPr>
                  <a:t>Standard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70C0"/>
                    </a:solidFill>
                    <a:effectLst/>
                    <a:uLnTx/>
                    <a:uFillTx/>
                    <a:latin typeface="Gill Sans MT" panose="020B0502020104020203"/>
                    <a:ea typeface=""/>
                    <a:cs typeface="+mn-cs"/>
                  </a:rPr>
                  <a:t>Latency</a:t>
                </a:r>
              </a:p>
            </p:txBody>
          </p:sp>
          <p:cxnSp>
            <p:nvCxnSpPr>
              <p:cNvPr id="98" name="Straight Connector 97"/>
              <p:cNvCxnSpPr/>
              <p:nvPr/>
            </p:nvCxnSpPr>
            <p:spPr>
              <a:xfrm flipV="1">
                <a:off x="6552912" y="4235352"/>
                <a:ext cx="0" cy="1383783"/>
              </a:xfrm>
              <a:prstGeom prst="line">
                <a:avLst/>
              </a:prstGeom>
              <a:ln w="44450" cap="rnd">
                <a:solidFill>
                  <a:srgbClr val="0070C0"/>
                </a:solidFill>
                <a:prstDash val="solid"/>
                <a:headEnd type="oval" w="lg" len="lg"/>
                <a:tailEnd type="none" w="lg" len="lg"/>
              </a:ln>
            </p:spPr>
            <p:style>
              <a:lnRef idx="1">
                <a:schemeClr val="accent1"/>
              </a:lnRef>
              <a:fillRef idx="0">
                <a:schemeClr val="accent1"/>
              </a:fillRef>
              <a:effectRef idx="0">
                <a:schemeClr val="accent1"/>
              </a:effectRef>
              <a:fontRef idx="minor">
                <a:schemeClr val="tx1"/>
              </a:fontRef>
            </p:style>
          </p:cxnSp>
        </p:grpSp>
        <p:sp>
          <p:nvSpPr>
            <p:cNvPr id="101" name="Oval 100"/>
            <p:cNvSpPr>
              <a:spLocks noChangeAspect="1"/>
            </p:cNvSpPr>
            <p:nvPr/>
          </p:nvSpPr>
          <p:spPr>
            <a:xfrm>
              <a:off x="6927314" y="5438437"/>
              <a:ext cx="429385" cy="425091"/>
            </a:xfrm>
            <a:prstGeom prst="ellipse">
              <a:avLst/>
            </a:prstGeom>
            <a:solidFill>
              <a:srgbClr val="0070C0"/>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Gill Sans MT" panose="020B0502020104020203"/>
                <a:ea typeface="+mn-ea"/>
                <a:cs typeface="+mn-cs"/>
              </a:endParaRPr>
            </a:p>
          </p:txBody>
        </p:sp>
      </p:grpSp>
    </p:spTree>
    <p:extLst>
      <p:ext uri="{BB962C8B-B14F-4D97-AF65-F5344CB8AC3E}">
        <p14:creationId xmlns:p14="http://schemas.microsoft.com/office/powerpoint/2010/main" val="794108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7" presetClass="entr" presetSubtype="10" fill="hold" nodeType="withEffect">
                                  <p:stCondLst>
                                    <p:cond delay="500"/>
                                  </p:stCondLst>
                                  <p:childTnLst>
                                    <p:set>
                                      <p:cBhvr>
                                        <p:cTn id="18" dur="1" fill="hold">
                                          <p:stCondLst>
                                            <p:cond delay="0"/>
                                          </p:stCondLst>
                                        </p:cTn>
                                        <p:tgtEl>
                                          <p:spTgt spid="80"/>
                                        </p:tgtEl>
                                        <p:attrNameLst>
                                          <p:attrName>style.visibility</p:attrName>
                                        </p:attrNameLst>
                                      </p:cBhvr>
                                      <p:to>
                                        <p:strVal val="visible"/>
                                      </p:to>
                                    </p:set>
                                    <p:anim calcmode="lin" valueType="num">
                                      <p:cBhvr>
                                        <p:cTn id="19" dur="500" fill="hold"/>
                                        <p:tgtEl>
                                          <p:spTgt spid="80"/>
                                        </p:tgtEl>
                                        <p:attrNameLst>
                                          <p:attrName>ppt_w</p:attrName>
                                        </p:attrNameLst>
                                      </p:cBhvr>
                                      <p:tavLst>
                                        <p:tav tm="0">
                                          <p:val>
                                            <p:fltVal val="0"/>
                                          </p:val>
                                        </p:tav>
                                        <p:tav tm="100000">
                                          <p:val>
                                            <p:strVal val="#ppt_w"/>
                                          </p:val>
                                        </p:tav>
                                      </p:tavLst>
                                    </p:anim>
                                    <p:anim calcmode="lin" valueType="num">
                                      <p:cBhvr>
                                        <p:cTn id="20" dur="500" fill="hold"/>
                                        <p:tgtEl>
                                          <p:spTgt spid="80"/>
                                        </p:tgtEl>
                                        <p:attrNameLst>
                                          <p:attrName>ppt_h</p:attrName>
                                        </p:attrNameLst>
                                      </p:cBhvr>
                                      <p:tavLst>
                                        <p:tav tm="0">
                                          <p:val>
                                            <p:strVal val="#ppt_h"/>
                                          </p:val>
                                        </p:tav>
                                        <p:tav tm="100000">
                                          <p:val>
                                            <p:strVal val="#ppt_h"/>
                                          </p:val>
                                        </p:tav>
                                      </p:tavLst>
                                    </p:anim>
                                  </p:childTnLst>
                                </p:cTn>
                              </p:par>
                              <p:par>
                                <p:cTn id="21" presetID="17" presetClass="entr" presetSubtype="10" fill="hold" nodeType="withEffect">
                                  <p:stCondLst>
                                    <p:cond delay="500"/>
                                  </p:stCondLst>
                                  <p:childTnLst>
                                    <p:set>
                                      <p:cBhvr>
                                        <p:cTn id="22" dur="1" fill="hold">
                                          <p:stCondLst>
                                            <p:cond delay="0"/>
                                          </p:stCondLst>
                                        </p:cTn>
                                        <p:tgtEl>
                                          <p:spTgt spid="74"/>
                                        </p:tgtEl>
                                        <p:attrNameLst>
                                          <p:attrName>style.visibility</p:attrName>
                                        </p:attrNameLst>
                                      </p:cBhvr>
                                      <p:to>
                                        <p:strVal val="visible"/>
                                      </p:to>
                                    </p:set>
                                    <p:anim calcmode="lin" valueType="num">
                                      <p:cBhvr>
                                        <p:cTn id="23" dur="500" fill="hold"/>
                                        <p:tgtEl>
                                          <p:spTgt spid="74"/>
                                        </p:tgtEl>
                                        <p:attrNameLst>
                                          <p:attrName>ppt_w</p:attrName>
                                        </p:attrNameLst>
                                      </p:cBhvr>
                                      <p:tavLst>
                                        <p:tav tm="0">
                                          <p:val>
                                            <p:fltVal val="0"/>
                                          </p:val>
                                        </p:tav>
                                        <p:tav tm="100000">
                                          <p:val>
                                            <p:strVal val="#ppt_w"/>
                                          </p:val>
                                        </p:tav>
                                      </p:tavLst>
                                    </p:anim>
                                    <p:anim calcmode="lin" valueType="num">
                                      <p:cBhvr>
                                        <p:cTn id="24" dur="500" fill="hold"/>
                                        <p:tgtEl>
                                          <p:spTgt spid="74"/>
                                        </p:tgtEl>
                                        <p:attrNameLst>
                                          <p:attrName>ppt_h</p:attrName>
                                        </p:attrNameLst>
                                      </p:cBhvr>
                                      <p:tavLst>
                                        <p:tav tm="0">
                                          <p:val>
                                            <p:strVal val="#ppt_h"/>
                                          </p:val>
                                        </p:tav>
                                        <p:tav tm="100000">
                                          <p:val>
                                            <p:strVal val="#ppt_h"/>
                                          </p:val>
                                        </p:tav>
                                      </p:tavLst>
                                    </p:anim>
                                  </p:childTnLst>
                                </p:cTn>
                              </p:par>
                              <p:par>
                                <p:cTn id="25" presetID="17" presetClass="entr" presetSubtype="10" fill="hold" nodeType="withEffect">
                                  <p:stCondLst>
                                    <p:cond delay="50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strVal val="#ppt_h"/>
                                          </p:val>
                                        </p:tav>
                                        <p:tav tm="100000">
                                          <p:val>
                                            <p:strVal val="#ppt_h"/>
                                          </p:val>
                                        </p:tav>
                                      </p:tavLst>
                                    </p:anim>
                                  </p:childTnLst>
                                </p:cTn>
                              </p:par>
                              <p:par>
                                <p:cTn id="29" presetID="16" presetClass="entr" presetSubtype="37" fill="hold" nodeType="withEffect">
                                  <p:stCondLst>
                                    <p:cond delay="3000"/>
                                  </p:stCondLst>
                                  <p:childTnLst>
                                    <p:set>
                                      <p:cBhvr>
                                        <p:cTn id="30" dur="1" fill="hold">
                                          <p:stCondLst>
                                            <p:cond delay="0"/>
                                          </p:stCondLst>
                                        </p:cTn>
                                        <p:tgtEl>
                                          <p:spTgt spid="37"/>
                                        </p:tgtEl>
                                        <p:attrNameLst>
                                          <p:attrName>style.visibility</p:attrName>
                                        </p:attrNameLst>
                                      </p:cBhvr>
                                      <p:to>
                                        <p:strVal val="visible"/>
                                      </p:to>
                                    </p:set>
                                    <p:animEffect transition="in" filter="barn(outVertical)">
                                      <p:cBhvr>
                                        <p:cTn id="31" dur="500"/>
                                        <p:tgtEl>
                                          <p:spTgt spid="37"/>
                                        </p:tgtEl>
                                      </p:cBhvr>
                                    </p:animEffect>
                                  </p:childTnLst>
                                </p:cTn>
                              </p:par>
                              <p:par>
                                <p:cTn id="32" presetID="16" presetClass="entr" presetSubtype="37" fill="hold" nodeType="withEffect">
                                  <p:stCondLst>
                                    <p:cond delay="3000"/>
                                  </p:stCondLst>
                                  <p:childTnLst>
                                    <p:set>
                                      <p:cBhvr>
                                        <p:cTn id="33" dur="1" fill="hold">
                                          <p:stCondLst>
                                            <p:cond delay="0"/>
                                          </p:stCondLst>
                                        </p:cTn>
                                        <p:tgtEl>
                                          <p:spTgt spid="94"/>
                                        </p:tgtEl>
                                        <p:attrNameLst>
                                          <p:attrName>style.visibility</p:attrName>
                                        </p:attrNameLst>
                                      </p:cBhvr>
                                      <p:to>
                                        <p:strVal val="visible"/>
                                      </p:to>
                                    </p:set>
                                    <p:animEffect transition="in" filter="barn(outVertical)">
                                      <p:cBhvr>
                                        <p:cTn id="34" dur="500"/>
                                        <p:tgtEl>
                                          <p:spTgt spid="94"/>
                                        </p:tgtEl>
                                      </p:cBhvr>
                                    </p:animEffect>
                                  </p:childTnLst>
                                </p:cTn>
                              </p:par>
                              <p:par>
                                <p:cTn id="35" presetID="1" presetClass="entr" presetSubtype="0" fill="hold" grpId="0" nodeType="withEffect">
                                  <p:stCondLst>
                                    <p:cond delay="3000"/>
                                  </p:stCondLst>
                                  <p:childTnLst>
                                    <p:set>
                                      <p:cBhvr>
                                        <p:cTn id="36" dur="1" fill="hold">
                                          <p:stCondLst>
                                            <p:cond delay="0"/>
                                          </p:stCondLst>
                                        </p:cTn>
                                        <p:tgtEl>
                                          <p:spTgt spid="9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wipe(left)">
                                      <p:cBhvr>
                                        <p:cTn id="41" dur="2000"/>
                                        <p:tgtEl>
                                          <p:spTgt spid="31"/>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3">
                                            <p:txEl>
                                              <p:pRg st="3" end="3"/>
                                            </p:txEl>
                                          </p:spTgt>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2"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b="0" dirty="0">
                <a:latin typeface="+mn-lt"/>
              </a:rPr>
              <a:t>Adaptive-Latency DRAM</a:t>
            </a:r>
          </a:p>
        </p:txBody>
      </p:sp>
      <p:sp>
        <p:nvSpPr>
          <p:cNvPr id="3" name="Content Placeholder 2"/>
          <p:cNvSpPr>
            <a:spLocks noGrp="1"/>
          </p:cNvSpPr>
          <p:nvPr>
            <p:ph idx="1"/>
          </p:nvPr>
        </p:nvSpPr>
        <p:spPr>
          <a:xfrm>
            <a:off x="0" y="1219200"/>
            <a:ext cx="9144000" cy="4648200"/>
          </a:xfrm>
        </p:spPr>
        <p:txBody>
          <a:bodyPr/>
          <a:lstStyle/>
          <a:p>
            <a:pPr marL="457200" indent="-457200">
              <a:lnSpc>
                <a:spcPct val="100000"/>
              </a:lnSpc>
              <a:spcBef>
                <a:spcPts val="0"/>
              </a:spcBef>
            </a:pPr>
            <a:r>
              <a:rPr lang="en-US" i="1" dirty="0">
                <a:solidFill>
                  <a:srgbClr val="000000"/>
                </a:solidFill>
              </a:rPr>
              <a:t>Key idea</a:t>
            </a:r>
          </a:p>
          <a:p>
            <a:pPr marL="914400" lvl="1" indent="-457200">
              <a:lnSpc>
                <a:spcPct val="100000"/>
              </a:lnSpc>
              <a:spcBef>
                <a:spcPts val="0"/>
              </a:spcBef>
            </a:pPr>
            <a:r>
              <a:rPr lang="en-US" b="1" dirty="0">
                <a:solidFill>
                  <a:srgbClr val="000000"/>
                </a:solidFill>
              </a:rPr>
              <a:t>Optimize DRAM timing parameters online</a:t>
            </a:r>
          </a:p>
          <a:p>
            <a:pPr marL="914400" lvl="1" indent="-457200">
              <a:lnSpc>
                <a:spcPct val="100000"/>
              </a:lnSpc>
              <a:spcBef>
                <a:spcPts val="0"/>
              </a:spcBef>
            </a:pPr>
            <a:endParaRPr lang="en-US" sz="2000" i="1" dirty="0">
              <a:solidFill>
                <a:srgbClr val="000000"/>
              </a:solidFill>
            </a:endParaRPr>
          </a:p>
          <a:p>
            <a:pPr marL="457200" indent="-457200">
              <a:lnSpc>
                <a:spcPct val="100000"/>
              </a:lnSpc>
              <a:spcBef>
                <a:spcPts val="0"/>
              </a:spcBef>
            </a:pPr>
            <a:r>
              <a:rPr lang="en-US" i="1" dirty="0">
                <a:solidFill>
                  <a:srgbClr val="000000"/>
                </a:solidFill>
              </a:rPr>
              <a:t>Two components</a:t>
            </a:r>
            <a:endParaRPr lang="en-US" sz="3200" i="1" dirty="0">
              <a:solidFill>
                <a:srgbClr val="000000"/>
              </a:solidFill>
            </a:endParaRPr>
          </a:p>
          <a:p>
            <a:pPr lvl="1">
              <a:lnSpc>
                <a:spcPct val="100000"/>
              </a:lnSpc>
              <a:spcBef>
                <a:spcPts val="0"/>
              </a:spcBef>
            </a:pPr>
            <a:r>
              <a:rPr lang="en-US" dirty="0">
                <a:solidFill>
                  <a:srgbClr val="000000"/>
                </a:solidFill>
                <a:ea typeface="Cambria Math" panose="02040503050406030204" pitchFamily="18" charset="0"/>
              </a:rPr>
              <a:t>DRAM manufacturer provides multiple sets of reliable DRAM timing parameters at different temperatures for each DIMM</a:t>
            </a:r>
          </a:p>
          <a:p>
            <a:pPr lvl="1">
              <a:lnSpc>
                <a:spcPct val="100000"/>
              </a:lnSpc>
              <a:spcBef>
                <a:spcPts val="0"/>
              </a:spcBef>
            </a:pPr>
            <a:r>
              <a:rPr lang="en-US" dirty="0">
                <a:solidFill>
                  <a:srgbClr val="000000"/>
                </a:solidFill>
              </a:rPr>
              <a:t>System monitors DRAM temperature &amp; uses appropriate DRAM timing parameters</a:t>
            </a:r>
            <a:endParaRPr lang="en-US" sz="4000" dirty="0">
              <a:solidFill>
                <a:srgbClr val="000000"/>
              </a:solidFill>
            </a:endParaRPr>
          </a:p>
        </p:txBody>
      </p:sp>
      <p:sp>
        <p:nvSpPr>
          <p:cNvPr id="6" name="Content Placeholder 2"/>
          <p:cNvSpPr txBox="1">
            <a:spLocks/>
          </p:cNvSpPr>
          <p:nvPr/>
        </p:nvSpPr>
        <p:spPr>
          <a:xfrm>
            <a:off x="685800" y="3657600"/>
            <a:ext cx="5638800" cy="548640"/>
          </a:xfrm>
          <a:prstGeom prst="rect">
            <a:avLst/>
          </a:prstGeom>
          <a:solidFill>
            <a:srgbClr val="0000FF"/>
          </a:solidFill>
          <a:effectLst>
            <a:softEdge rad="50800"/>
          </a:effectLst>
        </p:spPr>
        <p:txBody>
          <a:bodyPr vert="horz" wrap="none" lIns="0" tIns="0" rIns="0" bIns="91440" rtlCol="0" anchor="ctr">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uLnTx/>
                <a:uFillTx/>
                <a:latin typeface="Calibri Light"/>
                <a:ea typeface="Cambria Math" panose="02040503050406030204" pitchFamily="18" charset="0"/>
                <a:cs typeface="+mn-cs"/>
              </a:rPr>
              <a:t>reliable DRAM timing parameters</a:t>
            </a:r>
            <a:endParaRPr kumimoji="0" lang="en-US" sz="32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7" name="Content Placeholder 2"/>
          <p:cNvSpPr txBox="1">
            <a:spLocks/>
          </p:cNvSpPr>
          <p:nvPr/>
        </p:nvSpPr>
        <p:spPr>
          <a:xfrm>
            <a:off x="3581400" y="4648200"/>
            <a:ext cx="3352800" cy="548640"/>
          </a:xfrm>
          <a:prstGeom prst="rect">
            <a:avLst/>
          </a:prstGeom>
          <a:solidFill>
            <a:srgbClr val="0000FF"/>
          </a:solidFill>
          <a:effectLst>
            <a:softEdge rad="50800"/>
          </a:effectLst>
        </p:spPr>
        <p:txBody>
          <a:bodyPr vert="horz" lIns="0" tIns="0" rIns="0" bIns="91440" rtlCol="0" anchor="ctr">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uLnTx/>
                <a:uFillTx/>
                <a:latin typeface="Calibri Light"/>
                <a:ea typeface="Cambria Math" panose="02040503050406030204" pitchFamily="18" charset="0"/>
                <a:cs typeface="+mn-cs"/>
              </a:rPr>
              <a:t>DRAM temperature</a:t>
            </a:r>
            <a:endParaRPr kumimoji="0" lang="en-US" sz="32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8" name="Rectangle 7"/>
          <p:cNvSpPr/>
          <p:nvPr/>
        </p:nvSpPr>
        <p:spPr>
          <a:xfrm>
            <a:off x="1403648" y="6309320"/>
            <a:ext cx="7056784"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Lee+, “</a:t>
            </a:r>
            <a:r>
              <a:rPr kumimoji="0" lang="en-US" sz="1500" b="0" i="0" u="none" strike="noStrike" kern="1200" cap="none" spc="0" normalizeH="0" baseline="0" noProof="0" dirty="0">
                <a:ln>
                  <a:noFill/>
                </a:ln>
                <a:solidFill>
                  <a:srgbClr val="0000FF"/>
                </a:solidFill>
                <a:effectLst/>
                <a:uLnTx/>
                <a:uFillTx/>
                <a:latin typeface="Calibri"/>
                <a:ea typeface="+mn-ea"/>
                <a:cs typeface="+mn-cs"/>
              </a:rPr>
              <a:t>Adaptive-Latency DRAM: Optimizing DRAM Timing for the Common-Case</a:t>
            </a:r>
            <a:r>
              <a:rPr kumimoji="0" lang="en-US" sz="1500" b="0" i="0" u="none" strike="noStrike" kern="1200" cap="none" spc="0" normalizeH="0" baseline="0" noProof="0" dirty="0">
                <a:ln>
                  <a:noFill/>
                </a:ln>
                <a:solidFill>
                  <a:prstClr val="black"/>
                </a:solidFill>
                <a:effectLst/>
                <a:uLnTx/>
                <a:uFillTx/>
                <a:latin typeface="Calibri"/>
                <a:ea typeface="+mn-ea"/>
                <a:cs typeface="+mn-cs"/>
              </a:rPr>
              <a:t>,” HPCA 2015.</a:t>
            </a:r>
          </a:p>
        </p:txBody>
      </p:sp>
    </p:spTree>
    <p:extLst>
      <p:ext uri="{BB962C8B-B14F-4D97-AF65-F5344CB8AC3E}">
        <p14:creationId xmlns:p14="http://schemas.microsoft.com/office/powerpoint/2010/main" val="4098210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547664"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mn-ea"/>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Tree>
    <p:extLst>
      <p:ext uri="{BB962C8B-B14F-4D97-AF65-F5344CB8AC3E}">
        <p14:creationId xmlns:p14="http://schemas.microsoft.com/office/powerpoint/2010/main" val="382057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79904" cy="1066800"/>
          </a:xfrm>
        </p:spPr>
        <p:txBody>
          <a:bodyPr/>
          <a:lstStyle/>
          <a:p>
            <a:r>
              <a:rPr lang="en-US" sz="3800" dirty="0"/>
              <a:t>SoftMC: Open Source DRAM Infrastructure</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b="1" dirty="0">
                <a:hlinkClick r:id="rId2"/>
              </a:rPr>
              <a:t>SoftMC: A Flexible and Practical Open-Source Infrastructure for Enabling Experimental DRAM Studies</a:t>
            </a:r>
            <a:r>
              <a:rPr lang="en-US" b="1" dirty="0"/>
              <a:t>,”</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727" y="1232693"/>
            <a:ext cx="4004777" cy="4830993"/>
          </a:xfrm>
          <a:prstGeom prst="rect">
            <a:avLst/>
          </a:prstGeom>
        </p:spPr>
      </p:pic>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03727"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3835242123"/>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SoftMC</a:t>
            </a:r>
          </a:p>
        </p:txBody>
      </p:sp>
      <p:sp>
        <p:nvSpPr>
          <p:cNvPr id="3" name="Content Placeholder 2"/>
          <p:cNvSpPr>
            <a:spLocks noGrp="1"/>
          </p:cNvSpPr>
          <p:nvPr>
            <p:ph idx="1"/>
          </p:nvPr>
        </p:nvSpPr>
        <p:spPr/>
        <p:txBody>
          <a:bodyPr/>
          <a:lstStyle/>
          <a:p>
            <a:r>
              <a:rPr lang="en-US" dirty="0">
                <a:hlinkClick r:id="rId2"/>
              </a:rPr>
              <a:t>https://github.com/CMU-SAFARI/SoftMC</a:t>
            </a:r>
            <a:r>
              <a:rPr lang="en-US" dirty="0"/>
              <a:t> </a:t>
            </a:r>
          </a:p>
          <a:p>
            <a:endParaRPr lang="en-US" dirty="0"/>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stretch>
            <a:fillRect/>
          </a:stretch>
        </p:blipFill>
        <p:spPr>
          <a:xfrm>
            <a:off x="0" y="2915817"/>
            <a:ext cx="9144000" cy="2385391"/>
          </a:xfrm>
          <a:prstGeom prst="rect">
            <a:avLst/>
          </a:prstGeom>
        </p:spPr>
      </p:pic>
    </p:spTree>
    <p:extLst>
      <p:ext uri="{BB962C8B-B14F-4D97-AF65-F5344CB8AC3E}">
        <p14:creationId xmlns:p14="http://schemas.microsoft.com/office/powerpoint/2010/main" val="28051799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52401"/>
            <a:ext cx="91440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j-ea"/>
                <a:cs typeface="+mj-cs"/>
              </a:rPr>
              <a:t>Latency Reduction Summary of 115 DIMMs</a:t>
            </a:r>
          </a:p>
        </p:txBody>
      </p:sp>
      <p:sp>
        <p:nvSpPr>
          <p:cNvPr id="8" name="Content Placeholder 2"/>
          <p:cNvSpPr txBox="1">
            <a:spLocks/>
          </p:cNvSpPr>
          <p:nvPr/>
        </p:nvSpPr>
        <p:spPr>
          <a:xfrm>
            <a:off x="381000" y="1066800"/>
            <a:ext cx="8382000" cy="5105400"/>
          </a:xfrm>
          <a:prstGeom prst="rect">
            <a:avLst/>
          </a:prstGeom>
        </p:spPr>
        <p:txBody>
          <a:bodyPr vert="horz" lIns="91440" tIns="45720" rIns="91440" bIns="45720" rtlCol="0">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3000"/>
              </a:spcBef>
              <a:spcAft>
                <a:spcPts val="0"/>
              </a:spcAft>
              <a:buClrTx/>
              <a:buSzTx/>
              <a:buFont typeface="Arial" panose="020B0604020202020204" pitchFamily="34" charset="0"/>
              <a:buChar char="•"/>
              <a:tabLst/>
              <a:defRPr/>
            </a:pPr>
            <a:r>
              <a:rPr kumimoji="0" lang="en-US" sz="3600" b="0" i="1" u="none" strike="noStrike" kern="1200" cap="none" spc="0" normalizeH="0" baseline="0" noProof="0" dirty="0">
                <a:ln>
                  <a:noFill/>
                </a:ln>
                <a:solidFill>
                  <a:srgbClr val="000000"/>
                </a:solidFill>
                <a:effectLst/>
                <a:uLnTx/>
                <a:uFillTx/>
                <a:latin typeface="Calibri Light"/>
                <a:ea typeface="+mn-ea"/>
                <a:cs typeface="+mn-cs"/>
              </a:rPr>
              <a:t>Latency reduction for read &amp; write (55°C)</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Read Latency: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32.7%</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Write Latency: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55.1%</a:t>
            </a:r>
          </a:p>
          <a:p>
            <a:pPr marL="457200" marR="0" lvl="0" indent="-457200" algn="l" defTabSz="914400" rtl="0" eaLnBrk="1" fontAlgn="auto" latinLnBrk="0" hangingPunct="1">
              <a:lnSpc>
                <a:spcPct val="100000"/>
              </a:lnSpc>
              <a:spcBef>
                <a:spcPts val="3000"/>
              </a:spcBef>
              <a:spcAft>
                <a:spcPts val="0"/>
              </a:spcAft>
              <a:buClrTx/>
              <a:buSzTx/>
              <a:buFont typeface="Arial" panose="020B0604020202020204" pitchFamily="34" charset="0"/>
              <a:buChar char="•"/>
              <a:tabLst/>
              <a:defRPr/>
            </a:pPr>
            <a:r>
              <a:rPr kumimoji="0" lang="en-US" sz="3600" b="0" i="1" u="none" strike="noStrike" kern="1200" cap="none" spc="0" normalizeH="0" baseline="0" noProof="0" dirty="0">
                <a:ln>
                  <a:noFill/>
                </a:ln>
                <a:solidFill>
                  <a:srgbClr val="000000"/>
                </a:solidFill>
                <a:effectLst/>
                <a:uLnTx/>
                <a:uFillTx/>
                <a:latin typeface="Calibri Light"/>
                <a:ea typeface="+mn-ea"/>
                <a:cs typeface="+mn-cs"/>
              </a:rPr>
              <a:t>Latency reduction for each timing parameter (55°C) </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Sensing: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17.3%</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Restore: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37.3%</a:t>
            </a:r>
            <a:r>
              <a:rPr kumimoji="0" lang="en-US" sz="3200" b="0" i="1" u="none" strike="noStrike" kern="1200" cap="none" spc="0" normalizeH="0" baseline="0" noProof="0" dirty="0">
                <a:ln>
                  <a:noFill/>
                </a:ln>
                <a:solidFill>
                  <a:srgbClr val="000000"/>
                </a:solidFill>
                <a:effectLst/>
                <a:uLnTx/>
                <a:uFillTx/>
                <a:latin typeface="Calibri Light"/>
                <a:ea typeface="+mn-ea"/>
                <a:cs typeface="+mn-cs"/>
              </a:rPr>
              <a:t> (read),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54.8%</a:t>
            </a:r>
            <a:r>
              <a:rPr kumimoji="0" lang="en-US" sz="3200" b="0" i="1" u="none" strike="noStrike" kern="1200" cap="none" spc="0" normalizeH="0" baseline="0" noProof="0" dirty="0">
                <a:ln>
                  <a:noFill/>
                </a:ln>
                <a:solidFill>
                  <a:srgbClr val="000000"/>
                </a:solidFill>
                <a:effectLst/>
                <a:uLnTx/>
                <a:uFillTx/>
                <a:latin typeface="Calibri Light"/>
                <a:ea typeface="+mn-ea"/>
                <a:cs typeface="+mn-cs"/>
              </a:rPr>
              <a:t> (write)</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err="1">
                <a:ln>
                  <a:noFill/>
                </a:ln>
                <a:solidFill>
                  <a:srgbClr val="000000"/>
                </a:solidFill>
                <a:effectLst/>
                <a:uLnTx/>
                <a:uFillTx/>
                <a:latin typeface="Calibri Light"/>
                <a:ea typeface="+mn-ea"/>
                <a:cs typeface="+mn-cs"/>
              </a:rPr>
              <a:t>Precharge</a:t>
            </a:r>
            <a:r>
              <a:rPr kumimoji="0" lang="en-US" sz="3200" b="0" i="1" u="none" strike="noStrike" kern="1200" cap="none" spc="0" normalizeH="0" baseline="0" noProof="0" dirty="0">
                <a:ln>
                  <a:noFill/>
                </a:ln>
                <a:solidFill>
                  <a:srgbClr val="000000"/>
                </a:solidFill>
                <a:effectLst/>
                <a:uLnTx/>
                <a:uFillTx/>
                <a:latin typeface="Calibri Light"/>
                <a:ea typeface="+mn-ea"/>
                <a:cs typeface="+mn-cs"/>
              </a:rPr>
              <a:t>: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35.2%</a:t>
            </a:r>
            <a:r>
              <a:rPr kumimoji="0" lang="en-US" sz="3200" b="0" i="1" u="none" strike="noStrike" kern="1200" cap="none" spc="0" normalizeH="0" baseline="0" noProof="0" dirty="0">
                <a:ln>
                  <a:noFill/>
                </a:ln>
                <a:solidFill>
                  <a:srgbClr val="0000FF"/>
                </a:solidFill>
                <a:effectLst/>
                <a:uLnTx/>
                <a:uFillTx/>
                <a:latin typeface="Calibri Light"/>
                <a:ea typeface="+mn-ea"/>
                <a:cs typeface="+mn-cs"/>
              </a:rPr>
              <a:t> </a:t>
            </a:r>
          </a:p>
        </p:txBody>
      </p:sp>
      <p:sp>
        <p:nvSpPr>
          <p:cNvPr id="4" name="Rectangle 3"/>
          <p:cNvSpPr/>
          <p:nvPr/>
        </p:nvSpPr>
        <p:spPr>
          <a:xfrm>
            <a:off x="1403648" y="6344604"/>
            <a:ext cx="7056784"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Lee+, “</a:t>
            </a:r>
            <a:r>
              <a:rPr kumimoji="0" lang="en-US" sz="1500" b="0" i="0" u="none" strike="noStrike" kern="1200" cap="none" spc="0" normalizeH="0" baseline="0" noProof="0" dirty="0">
                <a:ln>
                  <a:noFill/>
                </a:ln>
                <a:solidFill>
                  <a:srgbClr val="0000FF"/>
                </a:solidFill>
                <a:effectLst/>
                <a:uLnTx/>
                <a:uFillTx/>
                <a:latin typeface="Calibri"/>
                <a:ea typeface="+mn-ea"/>
                <a:cs typeface="+mn-cs"/>
              </a:rPr>
              <a:t>Adaptive-Latency DRAM: Optimizing DRAM Timing for the Common-Case</a:t>
            </a:r>
            <a:r>
              <a:rPr kumimoji="0" lang="en-US" sz="1500" b="0" i="0" u="none" strike="noStrike" kern="1200" cap="none" spc="0" normalizeH="0" baseline="0" noProof="0" dirty="0">
                <a:ln>
                  <a:noFill/>
                </a:ln>
                <a:solidFill>
                  <a:prstClr val="black"/>
                </a:solidFill>
                <a:effectLst/>
                <a:uLnTx/>
                <a:uFillTx/>
                <a:latin typeface="Calibri"/>
                <a:ea typeface="+mn-ea"/>
                <a:cs typeface="+mn-cs"/>
              </a:rPr>
              <a:t>,” HPCA 2015.</a:t>
            </a:r>
          </a:p>
        </p:txBody>
      </p:sp>
    </p:spTree>
    <p:extLst>
      <p:ext uri="{BB962C8B-B14F-4D97-AF65-F5344CB8AC3E}">
        <p14:creationId xmlns:p14="http://schemas.microsoft.com/office/powerpoint/2010/main" val="1425200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a:graphicFrameLocks/>
          </p:cNvGraphicFramePr>
          <p:nvPr>
            <p:extLst/>
          </p:nvPr>
        </p:nvGraphicFramePr>
        <p:xfrm>
          <a:off x="461666" y="990600"/>
          <a:ext cx="8458200" cy="4267199"/>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Box 54"/>
          <p:cNvSpPr txBox="1"/>
          <p:nvPr/>
        </p:nvSpPr>
        <p:spPr>
          <a:xfrm>
            <a:off x="3357266" y="1567190"/>
            <a:ext cx="1752600" cy="261610"/>
          </a:xfrm>
          <a:prstGeom prst="rect">
            <a:avLst/>
          </a:prstGeom>
          <a:solidFill>
            <a:schemeClr val="bg1"/>
          </a:solid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1" u="none" strike="noStrike" kern="1200" cap="none" spc="0" normalizeH="0" baseline="0" noProof="0" dirty="0">
              <a:ln>
                <a:noFill/>
              </a:ln>
              <a:solidFill>
                <a:srgbClr val="0000FF"/>
              </a:solidFill>
              <a:effectLst/>
              <a:uLnTx/>
              <a:uFillTx/>
              <a:latin typeface="Calibri Light"/>
              <a:ea typeface="+mn-ea"/>
              <a:cs typeface="+mn-cs"/>
            </a:endParaRPr>
          </a:p>
        </p:txBody>
      </p:sp>
      <p:graphicFrame>
        <p:nvGraphicFramePr>
          <p:cNvPr id="13" name="Chart 12"/>
          <p:cNvGraphicFramePr>
            <a:graphicFrameLocks/>
          </p:cNvGraphicFramePr>
          <p:nvPr>
            <p:extLst/>
          </p:nvPr>
        </p:nvGraphicFramePr>
        <p:xfrm>
          <a:off x="461666" y="990601"/>
          <a:ext cx="8458200" cy="4267199"/>
        </p:xfrm>
        <a:graphic>
          <a:graphicData uri="http://schemas.openxmlformats.org/drawingml/2006/chart">
            <c:chart xmlns:c="http://schemas.openxmlformats.org/drawingml/2006/chart" xmlns:r="http://schemas.openxmlformats.org/officeDocument/2006/relationships" r:id="rId4"/>
          </a:graphicData>
        </a:graphic>
      </p:graphicFrame>
      <p:grpSp>
        <p:nvGrpSpPr>
          <p:cNvPr id="2" name="Group 1"/>
          <p:cNvGrpSpPr/>
          <p:nvPr/>
        </p:nvGrpSpPr>
        <p:grpSpPr>
          <a:xfrm>
            <a:off x="461666" y="990600"/>
            <a:ext cx="8458200" cy="4267199"/>
            <a:chOff x="461666" y="1143000"/>
            <a:chExt cx="8458200" cy="4267199"/>
          </a:xfrm>
        </p:grpSpPr>
        <p:graphicFrame>
          <p:nvGraphicFramePr>
            <p:cNvPr id="14" name="Chart 13"/>
            <p:cNvGraphicFramePr>
              <a:graphicFrameLocks/>
            </p:cNvGraphicFramePr>
            <p:nvPr>
              <p:extLst/>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5"/>
            </a:graphicData>
          </a:graphic>
        </p:graphicFrame>
        <p:sp>
          <p:nvSpPr>
            <p:cNvPr id="20" name="TextBox 54"/>
            <p:cNvSpPr txBox="1"/>
            <p:nvPr/>
          </p:nvSpPr>
          <p:spPr>
            <a:xfrm>
              <a:off x="7548251" y="2020897"/>
              <a:ext cx="914416" cy="430902"/>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4472C4"/>
                  </a:solidFill>
                  <a:effectLst/>
                  <a:uLnTx/>
                  <a:uFillTx/>
                  <a:latin typeface="Calibri Light"/>
                  <a:ea typeface="+mn-ea"/>
                  <a:cs typeface="+mn-cs"/>
                </a:rPr>
                <a:t>14.0%</a:t>
              </a:r>
            </a:p>
          </p:txBody>
        </p:sp>
        <p:sp>
          <p:nvSpPr>
            <p:cNvPr id="21" name="TextBox 54"/>
            <p:cNvSpPr txBox="1"/>
            <p:nvPr/>
          </p:nvSpPr>
          <p:spPr>
            <a:xfrm>
              <a:off x="6858000" y="2884992"/>
              <a:ext cx="914416" cy="430902"/>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4472C4"/>
                  </a:solidFill>
                  <a:effectLst/>
                  <a:uLnTx/>
                  <a:uFillTx/>
                  <a:latin typeface="Calibri Light"/>
                  <a:ea typeface="+mn-ea"/>
                  <a:cs typeface="+mn-cs"/>
                </a:rPr>
                <a:t>2.9%</a:t>
              </a:r>
            </a:p>
          </p:txBody>
        </p:sp>
      </p:grpSp>
      <p:grpSp>
        <p:nvGrpSpPr>
          <p:cNvPr id="5" name="Group 4"/>
          <p:cNvGrpSpPr/>
          <p:nvPr/>
        </p:nvGrpSpPr>
        <p:grpSpPr>
          <a:xfrm>
            <a:off x="461666" y="990600"/>
            <a:ext cx="8610617" cy="4267199"/>
            <a:chOff x="461666" y="1143000"/>
            <a:chExt cx="8610617" cy="4267199"/>
          </a:xfrm>
        </p:grpSpPr>
        <p:graphicFrame>
          <p:nvGraphicFramePr>
            <p:cNvPr id="15" name="Chart 14"/>
            <p:cNvGraphicFramePr>
              <a:graphicFrameLocks/>
            </p:cNvGraphicFramePr>
            <p:nvPr>
              <p:extLst/>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6"/>
            </a:graphicData>
          </a:graphic>
        </p:graphicFrame>
        <p:sp>
          <p:nvSpPr>
            <p:cNvPr id="19" name="TextBox 54"/>
            <p:cNvSpPr txBox="1"/>
            <p:nvPr/>
          </p:nvSpPr>
          <p:spPr>
            <a:xfrm>
              <a:off x="8157867" y="2312299"/>
              <a:ext cx="914416" cy="430901"/>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4472C4"/>
                  </a:solidFill>
                  <a:effectLst/>
                  <a:uLnTx/>
                  <a:uFillTx/>
                  <a:latin typeface="Calibri Light"/>
                  <a:ea typeface="+mn-ea"/>
                  <a:cs typeface="+mn-cs"/>
                </a:rPr>
                <a:t>10.4%</a:t>
              </a:r>
            </a:p>
          </p:txBody>
        </p:sp>
      </p:grpSp>
      <p:sp>
        <p:nvSpPr>
          <p:cNvPr id="7" name="Title 1"/>
          <p:cNvSpPr txBox="1">
            <a:spLocks/>
          </p:cNvSpPr>
          <p:nvPr/>
        </p:nvSpPr>
        <p:spPr>
          <a:xfrm>
            <a:off x="0" y="152401"/>
            <a:ext cx="91440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libri"/>
                <a:ea typeface="+mj-ea"/>
                <a:cs typeface="+mj-cs"/>
              </a:rPr>
              <a:t>AL-DRAM: Real-System Performance</a:t>
            </a:r>
          </a:p>
        </p:txBody>
      </p:sp>
      <p:sp>
        <p:nvSpPr>
          <p:cNvPr id="16" name="Punchline"/>
          <p:cNvSpPr txBox="1"/>
          <p:nvPr/>
        </p:nvSpPr>
        <p:spPr>
          <a:xfrm>
            <a:off x="0" y="5229200"/>
            <a:ext cx="9144000" cy="1066802"/>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0000FF"/>
                </a:solidFill>
                <a:effectLst/>
                <a:uLnTx/>
                <a:uFillTx/>
                <a:latin typeface="Calibri Light"/>
                <a:ea typeface="+mn-ea"/>
                <a:cs typeface="+mn-cs"/>
              </a:rPr>
              <a:t>AL-DRAM provides high performance 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000FF"/>
                </a:solidFill>
                <a:effectLst/>
                <a:uLnTx/>
                <a:uFillTx/>
                <a:latin typeface="Calibri Light"/>
                <a:ea typeface="+mn-ea"/>
                <a:cs typeface="+mn-cs"/>
              </a:rPr>
              <a:t>m</a:t>
            </a:r>
            <a:r>
              <a:rPr kumimoji="0" lang="en-US" sz="3600" b="1" i="1" u="none" strike="noStrike" kern="1200" cap="none" spc="0" normalizeH="0" baseline="0" noProof="0" dirty="0" err="1">
                <a:ln>
                  <a:noFill/>
                </a:ln>
                <a:solidFill>
                  <a:srgbClr val="0000FF"/>
                </a:solidFill>
                <a:effectLst/>
                <a:uLnTx/>
                <a:uFillTx/>
                <a:latin typeface="Calibri Light"/>
                <a:ea typeface="+mn-ea"/>
                <a:cs typeface="+mn-cs"/>
              </a:rPr>
              <a:t>emory</a:t>
            </a:r>
            <a:r>
              <a:rPr kumimoji="0" lang="en-US" sz="3600" b="1" i="1" u="none" strike="noStrike" kern="1200" cap="none" spc="0" normalizeH="0" baseline="0" noProof="0" dirty="0">
                <a:ln>
                  <a:noFill/>
                </a:ln>
                <a:solidFill>
                  <a:srgbClr val="0000FF"/>
                </a:solidFill>
                <a:effectLst/>
                <a:uLnTx/>
                <a:uFillTx/>
                <a:latin typeface="Calibri Light"/>
                <a:ea typeface="+mn-ea"/>
                <a:cs typeface="+mn-cs"/>
              </a:rPr>
              <a:t>-intensive workloads</a:t>
            </a:r>
          </a:p>
        </p:txBody>
      </p:sp>
      <p:sp>
        <p:nvSpPr>
          <p:cNvPr id="10" name="TextBox 9"/>
          <p:cNvSpPr txBox="1"/>
          <p:nvPr/>
        </p:nvSpPr>
        <p:spPr>
          <a:xfrm rot="16200000">
            <a:off x="-1559868" y="2626666"/>
            <a:ext cx="35814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Light"/>
                <a:ea typeface="+mn-ea"/>
                <a:cs typeface="+mn-cs"/>
              </a:rPr>
              <a:t>Performance Improvement</a:t>
            </a:r>
          </a:p>
        </p:txBody>
      </p:sp>
      <p:cxnSp>
        <p:nvCxnSpPr>
          <p:cNvPr id="11" name="Straight Connector 10"/>
          <p:cNvCxnSpPr/>
          <p:nvPr/>
        </p:nvCxnSpPr>
        <p:spPr>
          <a:xfrm>
            <a:off x="6858000" y="838200"/>
            <a:ext cx="0" cy="4343400"/>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858000" y="914400"/>
            <a:ext cx="22860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mn-cs"/>
              </a:rPr>
              <a:t>Average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mn-cs"/>
              </a:rPr>
              <a:t>Improvement</a:t>
            </a:r>
          </a:p>
        </p:txBody>
      </p:sp>
      <p:sp>
        <p:nvSpPr>
          <p:cNvPr id="18" name="TextBox 17"/>
          <p:cNvSpPr txBox="1"/>
          <p:nvPr/>
        </p:nvSpPr>
        <p:spPr>
          <a:xfrm rot="16200000">
            <a:off x="7431733" y="4379268"/>
            <a:ext cx="2514600" cy="461665"/>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a:ea typeface="+mn-ea"/>
                <a:cs typeface="+mn-cs"/>
              </a:rPr>
              <a:t>all-35-workload</a:t>
            </a:r>
          </a:p>
        </p:txBody>
      </p:sp>
    </p:spTree>
    <p:extLst>
      <p:ext uri="{BB962C8B-B14F-4D97-AF65-F5344CB8AC3E}">
        <p14:creationId xmlns:p14="http://schemas.microsoft.com/office/powerpoint/2010/main" val="788568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a:t>
            </a:r>
            <a:r>
              <a:rPr lang="en-US" b="1" dirty="0">
                <a:solidFill>
                  <a:srgbClr val="0432FF"/>
                </a:solidFill>
              </a:rPr>
              <a:t>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a:t>
            </a:r>
            <a:r>
              <a:rPr lang="en-US" b="1" dirty="0">
                <a:solidFill>
                  <a:srgbClr val="0432FF"/>
                </a:solidFill>
              </a:rPr>
              <a:t>data-driven</a:t>
            </a:r>
            <a:r>
              <a:rPr lang="en-US" dirty="0">
                <a:solidFill>
                  <a:srgbClr val="0432FF"/>
                </a:solidFill>
              </a:rPr>
              <a:t> decisions</a:t>
            </a: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a:t>
            </a:r>
            <a:r>
              <a:rPr lang="en-US" b="1" dirty="0">
                <a:solidFill>
                  <a:srgbClr val="0000FF"/>
                </a:solidFill>
              </a:rPr>
              <a:t>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18</a:t>
            </a:fld>
            <a:endParaRPr lang="en-US" altLang="en-US">
              <a:solidFill>
                <a:srgbClr val="000000"/>
              </a:solidFill>
            </a:endParaRPr>
          </a:p>
        </p:txBody>
      </p:sp>
      <p:sp>
        <p:nvSpPr>
          <p:cNvPr id="5" name="AutoShape 25">
            <a:extLst>
              <a:ext uri="{FF2B5EF4-FFF2-40B4-BE49-F238E27FC236}">
                <a16:creationId xmlns:a16="http://schemas.microsoft.com/office/drawing/2014/main" id="{A839A51C-8802-D047-8CD0-32595BF41ED0}"/>
              </a:ext>
            </a:extLst>
          </p:cNvPr>
          <p:cNvSpPr>
            <a:spLocks noChangeArrowheads="1"/>
          </p:cNvSpPr>
          <p:nvPr/>
        </p:nvSpPr>
        <p:spPr bwMode="auto">
          <a:xfrm>
            <a:off x="611560" y="1052736"/>
            <a:ext cx="6192688" cy="480566"/>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8260723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Reducing Latency Also Reduces Energy</a:t>
            </a:r>
          </a:p>
        </p:txBody>
      </p:sp>
      <p:sp>
        <p:nvSpPr>
          <p:cNvPr id="3" name="Content Placeholder 2"/>
          <p:cNvSpPr>
            <a:spLocks noGrp="1"/>
          </p:cNvSpPr>
          <p:nvPr>
            <p:ph idx="1"/>
          </p:nvPr>
        </p:nvSpPr>
        <p:spPr>
          <a:xfrm>
            <a:off x="228600" y="1216496"/>
            <a:ext cx="8610600" cy="4876800"/>
          </a:xfrm>
        </p:spPr>
        <p:txBody>
          <a:bodyPr/>
          <a:lstStyle/>
          <a:p>
            <a:r>
              <a:rPr lang="en-US" dirty="0"/>
              <a:t>AL-DRAM reduces DRAM power consumption</a:t>
            </a:r>
          </a:p>
          <a:p>
            <a:endParaRPr lang="en-US" dirty="0"/>
          </a:p>
          <a:p>
            <a:r>
              <a:rPr lang="en-US" dirty="0"/>
              <a:t>Major reason: reduction in row activation time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7640138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Adaptive-Latency DRAM</a:t>
            </a:r>
          </a:p>
        </p:txBody>
      </p:sp>
      <p:sp>
        <p:nvSpPr>
          <p:cNvPr id="3" name="Content Placeholder 2"/>
          <p:cNvSpPr>
            <a:spLocks noGrp="1"/>
          </p:cNvSpPr>
          <p:nvPr>
            <p:ph idx="1"/>
          </p:nvPr>
        </p:nvSpPr>
        <p:spPr>
          <a:xfrm>
            <a:off x="228600" y="1000472"/>
            <a:ext cx="8610600" cy="4876800"/>
          </a:xfrm>
        </p:spPr>
        <p:txBody>
          <a:bodyPr/>
          <a:lstStyle/>
          <a:p>
            <a:r>
              <a:rPr lang="en-US" sz="2200" dirty="0"/>
              <a:t>Donghyuk Lee, Yoongu Kim, Gennady </a:t>
            </a:r>
            <a:r>
              <a:rPr lang="en-US" sz="2200" dirty="0" err="1"/>
              <a:t>Pekhimenko</a:t>
            </a:r>
            <a:r>
              <a:rPr lang="en-US" sz="2200" dirty="0"/>
              <a:t>, Samira Khan, Vivek Seshadri, Kevin Chang, and Onur Mutlu,</a:t>
            </a:r>
            <a:br>
              <a:rPr lang="en-US" sz="2200" dirty="0"/>
            </a:br>
            <a:r>
              <a:rPr lang="en-US" sz="2200" b="1" dirty="0">
                <a:hlinkClick r:id="rId2"/>
              </a:rPr>
              <a:t>"Adaptive-Latency DRAM: Optimizing DRAM Timing for the Common-Case"</a:t>
            </a:r>
            <a:r>
              <a:rPr lang="en-US" sz="2200" dirty="0"/>
              <a:t> </a:t>
            </a:r>
            <a:br>
              <a:rPr lang="en-US" sz="2200" dirty="0"/>
            </a:br>
            <a:r>
              <a:rPr lang="en-US" sz="2200" i="1" dirty="0"/>
              <a:t>Proceedings of the </a:t>
            </a:r>
            <a:r>
              <a:rPr lang="en-US" sz="2200" i="1" dirty="0">
                <a:hlinkClick r:id="rId3"/>
              </a:rPr>
              <a:t>21st International Symposium on High-Performance Computer Architecture</a:t>
            </a:r>
            <a:r>
              <a:rPr lang="en-US" sz="2200" i="1" dirty="0"/>
              <a:t> (</a:t>
            </a:r>
            <a:r>
              <a:rPr lang="en-US" sz="2200" b="1" i="1" dirty="0"/>
              <a:t>HPCA</a:t>
            </a:r>
            <a:r>
              <a:rPr lang="en-US" sz="2200" i="1" dirty="0"/>
              <a:t>)</a:t>
            </a:r>
            <a:r>
              <a:rPr lang="en-US" sz="2200" dirty="0"/>
              <a:t>, Bay Area, CA, February 2015. </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 [</a:t>
            </a:r>
            <a:r>
              <a:rPr lang="en-US" sz="2200" dirty="0">
                <a:hlinkClick r:id="rId6"/>
              </a:rPr>
              <a:t>Full data sets</a:t>
            </a:r>
            <a:r>
              <a:rPr lang="en-US" sz="2200" dirty="0"/>
              <a:t>] </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181</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7"/>
          <a:stretch>
            <a:fillRect/>
          </a:stretch>
        </p:blipFill>
        <p:spPr>
          <a:xfrm>
            <a:off x="0" y="4451880"/>
            <a:ext cx="9144000" cy="1713424"/>
          </a:xfrm>
          <a:prstGeom prst="rect">
            <a:avLst/>
          </a:prstGeom>
        </p:spPr>
      </p:pic>
    </p:spTree>
    <p:extLst>
      <p:ext uri="{BB962C8B-B14F-4D97-AF65-F5344CB8AC3E}">
        <p14:creationId xmlns:p14="http://schemas.microsoft.com/office/powerpoint/2010/main" val="37873558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Tackling the Fixed Latency Mindset</a:t>
            </a:r>
          </a:p>
        </p:txBody>
      </p:sp>
      <p:sp>
        <p:nvSpPr>
          <p:cNvPr id="3" name="Content Placeholder 2"/>
          <p:cNvSpPr>
            <a:spLocks noGrp="1"/>
          </p:cNvSpPr>
          <p:nvPr>
            <p:ph idx="1"/>
          </p:nvPr>
        </p:nvSpPr>
        <p:spPr>
          <a:xfrm>
            <a:off x="228600" y="836712"/>
            <a:ext cx="8610600" cy="4876800"/>
          </a:xfrm>
        </p:spPr>
        <p:txBody>
          <a:bodyPr/>
          <a:lstStyle/>
          <a:p>
            <a:r>
              <a:rPr lang="en-US" dirty="0"/>
              <a:t>Reliable operation latency is actually very heterogeneous</a:t>
            </a:r>
          </a:p>
          <a:p>
            <a:pPr lvl="1"/>
            <a:r>
              <a:rPr lang="en-US" dirty="0"/>
              <a:t>Across temperatures, chips, parts of a chip, voltage levels, </a:t>
            </a:r>
            <a:r>
              <a:rPr lang="is-IS" dirty="0"/>
              <a:t>…</a:t>
            </a:r>
          </a:p>
          <a:p>
            <a:pPr lvl="1"/>
            <a:endParaRPr lang="is-IS" sz="1100" dirty="0"/>
          </a:p>
          <a:p>
            <a:r>
              <a:rPr lang="is-IS" dirty="0"/>
              <a:t>Idea: </a:t>
            </a:r>
            <a:r>
              <a:rPr lang="is-IS" dirty="0">
                <a:solidFill>
                  <a:srgbClr val="0000FF"/>
                </a:solidFill>
              </a:rPr>
              <a:t>Dynamically find out and use the lowest latency one can reliably access a memory location with</a:t>
            </a:r>
          </a:p>
          <a:p>
            <a:pPr lvl="1"/>
            <a:r>
              <a:rPr lang="is-IS" dirty="0"/>
              <a:t>Adaptive-Latency DRAM [HPCA 2015]</a:t>
            </a:r>
          </a:p>
          <a:p>
            <a:pPr lvl="1"/>
            <a:r>
              <a:rPr lang="is-IS" dirty="0"/>
              <a:t>Flexible-Latency DRAM [SIGMETRICS 2016]</a:t>
            </a:r>
          </a:p>
          <a:p>
            <a:pPr lvl="1"/>
            <a:r>
              <a:rPr lang="is-IS" dirty="0"/>
              <a:t>Design-Induced Variation-Aware DRAM [SIGMETRICS 2017]</a:t>
            </a:r>
          </a:p>
          <a:p>
            <a:pPr lvl="1"/>
            <a:r>
              <a:rPr lang="is-IS" dirty="0"/>
              <a:t>Voltron [SIGMETRICS 2017]</a:t>
            </a:r>
          </a:p>
          <a:p>
            <a:pPr lvl="1"/>
            <a:r>
              <a:rPr lang="is-IS" dirty="0"/>
              <a:t>DRAM Latency PUF [HPCA 2018]</a:t>
            </a:r>
          </a:p>
          <a:p>
            <a:pPr lvl="1"/>
            <a:r>
              <a:rPr lang="is-IS" dirty="0"/>
              <a:t>DRAM Latency True Random Number Generator [HPCA 2019]</a:t>
            </a:r>
          </a:p>
          <a:p>
            <a:pPr lvl="1"/>
            <a:r>
              <a:rPr lang="is-IS" sz="1800" dirty="0"/>
              <a:t>...</a:t>
            </a:r>
          </a:p>
          <a:p>
            <a:pPr lvl="1"/>
            <a:endParaRPr lang="is-IS" sz="1100" dirty="0"/>
          </a:p>
          <a:p>
            <a:r>
              <a:rPr lang="is-IS" dirty="0">
                <a:solidFill>
                  <a:srgbClr val="FF0000"/>
                </a:solidFill>
              </a:rPr>
              <a:t>We would like to find sources of latency heterogeneity and exploit them to minimize latency (or create other benefits)</a:t>
            </a:r>
          </a:p>
          <a:p>
            <a:endParaRPr lang="en-US"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182</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6932491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Analysis of Latency Variation in DRAM Chips</a:t>
            </a:r>
          </a:p>
        </p:txBody>
      </p:sp>
      <p:sp>
        <p:nvSpPr>
          <p:cNvPr id="3" name="Content Placeholder 2"/>
          <p:cNvSpPr>
            <a:spLocks noGrp="1"/>
          </p:cNvSpPr>
          <p:nvPr>
            <p:ph idx="1"/>
          </p:nvPr>
        </p:nvSpPr>
        <p:spPr>
          <a:xfrm>
            <a:off x="228600" y="980728"/>
            <a:ext cx="8915400" cy="5193723"/>
          </a:xfrm>
        </p:spPr>
        <p:txBody>
          <a:bodyPr/>
          <a:lstStyle/>
          <a:p>
            <a:r>
              <a:rPr lang="en-US" sz="2000" dirty="0"/>
              <a:t>Kevin Chang, </a:t>
            </a:r>
            <a:r>
              <a:rPr lang="en-US" sz="2000" dirty="0" err="1"/>
              <a:t>Abhijith</a:t>
            </a:r>
            <a:r>
              <a:rPr lang="en-US" sz="2000" dirty="0"/>
              <a:t> </a:t>
            </a:r>
            <a:r>
              <a:rPr lang="en-US" sz="2000" dirty="0" err="1"/>
              <a:t>Kashyap</a:t>
            </a:r>
            <a:r>
              <a:rPr lang="en-US" sz="2000" dirty="0"/>
              <a:t>, </a:t>
            </a:r>
            <a:r>
              <a:rPr lang="en-US" sz="2000" dirty="0" err="1"/>
              <a:t>Hasan</a:t>
            </a:r>
            <a:r>
              <a:rPr lang="en-US" sz="2000" dirty="0"/>
              <a:t> Hassan, Samira Khan, Kevin Hsieh, </a:t>
            </a:r>
            <a:r>
              <a:rPr lang="en-US" sz="2000" dirty="0" err="1"/>
              <a:t>Donghyuk</a:t>
            </a:r>
            <a:r>
              <a:rPr lang="en-US" sz="2000" dirty="0"/>
              <a:t> Lee, </a:t>
            </a:r>
            <a:r>
              <a:rPr lang="en-US" sz="2000" dirty="0" err="1"/>
              <a:t>Saugata</a:t>
            </a:r>
            <a:r>
              <a:rPr lang="en-US" sz="2000" dirty="0"/>
              <a:t> </a:t>
            </a:r>
            <a:r>
              <a:rPr lang="en-US" sz="2000" dirty="0" err="1"/>
              <a:t>Ghose</a:t>
            </a:r>
            <a:r>
              <a:rPr lang="en-US" sz="2000" dirty="0"/>
              <a:t>, Gennady Pekhimenko, </a:t>
            </a:r>
            <a:r>
              <a:rPr lang="en-US" sz="2000" dirty="0" err="1"/>
              <a:t>Tianshi</a:t>
            </a:r>
            <a:r>
              <a:rPr lang="en-US" sz="2000" dirty="0"/>
              <a:t> Li, and Onur Mutlu,</a:t>
            </a:r>
            <a:br>
              <a:rPr lang="en-US" sz="2000" dirty="0"/>
            </a:br>
            <a:r>
              <a:rPr lang="en-US" sz="2000" b="1" dirty="0">
                <a:hlinkClick r:id="rId2"/>
              </a:rPr>
              <a:t>"Understanding Latency Variation in Modern DRAM Chips: Experimental Characterization, Analysis, and Optimization"</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Antibes Juan-Les-Pins, France,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Source Code</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183</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7"/>
          <a:stretch>
            <a:fillRect/>
          </a:stretch>
        </p:blipFill>
        <p:spPr>
          <a:xfrm>
            <a:off x="-16234" y="4365104"/>
            <a:ext cx="9144000" cy="818866"/>
          </a:xfrm>
          <a:prstGeom prst="rect">
            <a:avLst/>
          </a:prstGeom>
        </p:spPr>
      </p:pic>
      <p:pic>
        <p:nvPicPr>
          <p:cNvPr id="6" name="Picture 5"/>
          <p:cNvPicPr>
            <a:picLocks noChangeAspect="1"/>
          </p:cNvPicPr>
          <p:nvPr/>
        </p:nvPicPr>
        <p:blipFill>
          <a:blip r:embed="rId8"/>
          <a:stretch>
            <a:fillRect/>
          </a:stretch>
        </p:blipFill>
        <p:spPr>
          <a:xfrm>
            <a:off x="-36512" y="5229200"/>
            <a:ext cx="9144000" cy="1278739"/>
          </a:xfrm>
          <a:prstGeom prst="rect">
            <a:avLst/>
          </a:prstGeom>
        </p:spPr>
      </p:pic>
    </p:spTree>
    <p:extLst>
      <p:ext uri="{BB962C8B-B14F-4D97-AF65-F5344CB8AC3E}">
        <p14:creationId xmlns:p14="http://schemas.microsoft.com/office/powerpoint/2010/main" val="35874398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Design-Induced Latency Variation in DRAM</a:t>
            </a:r>
          </a:p>
        </p:txBody>
      </p:sp>
      <p:sp>
        <p:nvSpPr>
          <p:cNvPr id="3" name="Content Placeholder 2"/>
          <p:cNvSpPr>
            <a:spLocks noGrp="1"/>
          </p:cNvSpPr>
          <p:nvPr>
            <p:ph idx="1"/>
          </p:nvPr>
        </p:nvSpPr>
        <p:spPr>
          <a:xfrm>
            <a:off x="228600" y="980728"/>
            <a:ext cx="8915400" cy="5193723"/>
          </a:xfrm>
        </p:spPr>
        <p:txBody>
          <a:bodyPr/>
          <a:lstStyle/>
          <a:p>
            <a:r>
              <a:rPr lang="en-US" sz="2000" dirty="0" err="1"/>
              <a:t>Donghyuk</a:t>
            </a:r>
            <a:r>
              <a:rPr lang="en-US" sz="2000" dirty="0"/>
              <a:t> Lee, Samira Khan, Lavanya Subramanian, </a:t>
            </a:r>
            <a:r>
              <a:rPr lang="en-US" sz="2000" dirty="0" err="1"/>
              <a:t>Saugata</a:t>
            </a:r>
            <a:r>
              <a:rPr lang="en-US" sz="2000" dirty="0"/>
              <a:t> </a:t>
            </a:r>
            <a:r>
              <a:rPr lang="en-US" sz="2000" dirty="0" err="1"/>
              <a:t>Ghose</a:t>
            </a:r>
            <a:r>
              <a:rPr lang="en-US" sz="2000" dirty="0"/>
              <a:t>, </a:t>
            </a:r>
            <a:r>
              <a:rPr lang="en-US" sz="2000" dirty="0" err="1"/>
              <a:t>Rachata</a:t>
            </a:r>
            <a:r>
              <a:rPr lang="en-US" sz="2000" dirty="0"/>
              <a:t> </a:t>
            </a:r>
            <a:r>
              <a:rPr lang="en-US" sz="2000" dirty="0" err="1"/>
              <a:t>Ausavarungnirun</a:t>
            </a:r>
            <a:r>
              <a:rPr lang="en-US" sz="2000" dirty="0"/>
              <a:t>, Gennady Pekhimenko, </a:t>
            </a:r>
            <a:r>
              <a:rPr lang="en-US" sz="2000" dirty="0" err="1"/>
              <a:t>Vivek</a:t>
            </a:r>
            <a:r>
              <a:rPr lang="en-US" sz="2000" dirty="0"/>
              <a:t> Seshadri, and Onur Mutlu,</a:t>
            </a:r>
            <a:br>
              <a:rPr lang="en-US" sz="2000" dirty="0"/>
            </a:br>
            <a:r>
              <a:rPr lang="en-US" sz="2000" b="1" dirty="0">
                <a:hlinkClick r:id="rId2"/>
              </a:rPr>
              <a:t>"Design-Induced Latency Variation in Modern DRAM Chips: Characterization, Analysis, and Latency Reduction Mechanisms"</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Urbana-Champaign, IL, USA, June 2017.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184</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8" name="Picture 7"/>
          <p:cNvPicPr>
            <a:picLocks noChangeAspect="1"/>
          </p:cNvPicPr>
          <p:nvPr/>
        </p:nvPicPr>
        <p:blipFill>
          <a:blip r:embed="rId4"/>
          <a:stretch>
            <a:fillRect/>
          </a:stretch>
        </p:blipFill>
        <p:spPr>
          <a:xfrm>
            <a:off x="0" y="3837964"/>
            <a:ext cx="9144000" cy="2543364"/>
          </a:xfrm>
          <a:prstGeom prst="rect">
            <a:avLst/>
          </a:prstGeom>
        </p:spPr>
      </p:pic>
    </p:spTree>
    <p:extLst>
      <p:ext uri="{BB962C8B-B14F-4D97-AF65-F5344CB8AC3E}">
        <p14:creationId xmlns:p14="http://schemas.microsoft.com/office/powerpoint/2010/main" val="16425001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A6333-34F0-B840-8F7C-8EE01BD0583E}"/>
              </a:ext>
            </a:extLst>
          </p:cNvPr>
          <p:cNvSpPr>
            <a:spLocks noGrp="1"/>
          </p:cNvSpPr>
          <p:nvPr>
            <p:ph type="title"/>
          </p:nvPr>
        </p:nvSpPr>
        <p:spPr/>
        <p:txBody>
          <a:bodyPr/>
          <a:lstStyle/>
          <a:p>
            <a:r>
              <a:rPr lang="en-US" dirty="0"/>
              <a:t>Solar-DRAM: Exploiting Spatial Variation</a:t>
            </a:r>
          </a:p>
        </p:txBody>
      </p:sp>
      <p:sp>
        <p:nvSpPr>
          <p:cNvPr id="3" name="Content Placeholder 2">
            <a:extLst>
              <a:ext uri="{FF2B5EF4-FFF2-40B4-BE49-F238E27FC236}">
                <a16:creationId xmlns:a16="http://schemas.microsoft.com/office/drawing/2014/main" id="{B203D3F7-8F9D-FA40-B1DE-900CFFDF927E}"/>
              </a:ext>
            </a:extLst>
          </p:cNvPr>
          <p:cNvSpPr>
            <a:spLocks noGrp="1"/>
          </p:cNvSpPr>
          <p:nvPr>
            <p:ph idx="1"/>
          </p:nvPr>
        </p:nvSpPr>
        <p:spPr>
          <a:xfrm>
            <a:off x="228600" y="1052736"/>
            <a:ext cx="8610600" cy="5195664"/>
          </a:xfrm>
        </p:spPr>
        <p:txBody>
          <a:bodyPr/>
          <a:lstStyle/>
          <a:p>
            <a:r>
              <a:rPr lang="en-US" sz="2000" dirty="0" err="1"/>
              <a:t>Jeremie</a:t>
            </a:r>
            <a:r>
              <a:rPr lang="en-US" sz="2000" dirty="0"/>
              <a:t> S. Kim, Minesh Patel, Hasan Hassan, and Onur Mutlu,</a:t>
            </a:r>
            <a:br>
              <a:rPr lang="en-US" sz="2000" dirty="0"/>
            </a:br>
            <a:r>
              <a:rPr lang="en-US" sz="2000" b="1" dirty="0">
                <a:hlinkClick r:id="rId2"/>
              </a:rPr>
              <a:t>"Solar-DRAM: Reducing DRAM Access Latency by Exploiting the Variation in Local Bitlines"</a:t>
            </a:r>
            <a:br>
              <a:rPr lang="en-US" sz="2000" dirty="0"/>
            </a:br>
            <a:r>
              <a:rPr lang="en-US" sz="2000" i="1" dirty="0"/>
              <a:t>Proceedings of the </a:t>
            </a:r>
            <a:r>
              <a:rPr lang="en-US" sz="2000" i="1" dirty="0">
                <a:hlinkClick r:id="rId3"/>
              </a:rPr>
              <a:t>36th IEEE International Conference on Computer Design</a:t>
            </a:r>
            <a:r>
              <a:rPr lang="en-US" sz="2000" i="1" dirty="0"/>
              <a:t> (</a:t>
            </a:r>
            <a:r>
              <a:rPr lang="en-US" sz="2000" b="1" i="1" dirty="0"/>
              <a:t>ICCD</a:t>
            </a:r>
            <a:r>
              <a:rPr lang="en-US" sz="2000" i="1" dirty="0"/>
              <a:t>)</a:t>
            </a:r>
            <a:r>
              <a:rPr lang="en-US" sz="2000" dirty="0"/>
              <a:t>, Orlando, FL, USA, October 2018. </a:t>
            </a:r>
          </a:p>
        </p:txBody>
      </p:sp>
      <p:sp>
        <p:nvSpPr>
          <p:cNvPr id="4" name="Slide Number Placeholder 3">
            <a:extLst>
              <a:ext uri="{FF2B5EF4-FFF2-40B4-BE49-F238E27FC236}">
                <a16:creationId xmlns:a16="http://schemas.microsoft.com/office/drawing/2014/main" id="{88DC2D37-A78C-0648-B151-5ED1AD10F385}"/>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pic>
        <p:nvPicPr>
          <p:cNvPr id="5" name="Picture 4">
            <a:extLst>
              <a:ext uri="{FF2B5EF4-FFF2-40B4-BE49-F238E27FC236}">
                <a16:creationId xmlns:a16="http://schemas.microsoft.com/office/drawing/2014/main" id="{CB69C954-FEAD-B845-8285-95B6ED75AC6A}"/>
              </a:ext>
            </a:extLst>
          </p:cNvPr>
          <p:cNvPicPr>
            <a:picLocks noChangeAspect="1"/>
          </p:cNvPicPr>
          <p:nvPr/>
        </p:nvPicPr>
        <p:blipFill>
          <a:blip r:embed="rId4"/>
          <a:stretch>
            <a:fillRect/>
          </a:stretch>
        </p:blipFill>
        <p:spPr>
          <a:xfrm>
            <a:off x="0" y="3573016"/>
            <a:ext cx="9144000" cy="2022466"/>
          </a:xfrm>
          <a:prstGeom prst="rect">
            <a:avLst/>
          </a:prstGeom>
        </p:spPr>
      </p:pic>
    </p:spTree>
    <p:extLst>
      <p:ext uri="{BB962C8B-B14F-4D97-AF65-F5344CB8AC3E}">
        <p14:creationId xmlns:p14="http://schemas.microsoft.com/office/powerpoint/2010/main" val="1587183228"/>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DRAM Latency PUFs</a:t>
            </a:r>
          </a:p>
        </p:txBody>
      </p:sp>
      <p:sp>
        <p:nvSpPr>
          <p:cNvPr id="3" name="Content Placeholder 2"/>
          <p:cNvSpPr>
            <a:spLocks noGrp="1"/>
          </p:cNvSpPr>
          <p:nvPr>
            <p:ph idx="1"/>
          </p:nvPr>
        </p:nvSpPr>
        <p:spPr>
          <a:xfrm>
            <a:off x="228600" y="980728"/>
            <a:ext cx="8915400" cy="5193723"/>
          </a:xfrm>
        </p:spPr>
        <p:txBody>
          <a:bodyPr/>
          <a:lstStyle/>
          <a:p>
            <a:r>
              <a:rPr lang="en-US" sz="2000" dirty="0" err="1"/>
              <a:t>Jeremie</a:t>
            </a:r>
            <a:r>
              <a:rPr lang="en-US" sz="2000" dirty="0"/>
              <a:t> S. Kim, Minesh Patel, Hasan Hassan, and </a:t>
            </a:r>
            <a:r>
              <a:rPr lang="en-US" sz="2000" u="sng" dirty="0"/>
              <a:t>Onur Mutlu</a:t>
            </a:r>
            <a:r>
              <a:rPr lang="en-US" sz="2000" dirty="0"/>
              <a:t>,</a:t>
            </a:r>
            <a:br>
              <a:rPr lang="en-US" sz="2000" dirty="0"/>
            </a:br>
            <a:r>
              <a:rPr lang="en-US" sz="2000" b="1" dirty="0">
                <a:hlinkClick r:id="rId2"/>
              </a:rPr>
              <a:t>"The DRAM Latency PUF: Quickly Evaluating Physical Unclonable Functions by Exploiting the Latency-Reliability Tradeoff in Modern DRAM Devices"</a:t>
            </a:r>
            <a:r>
              <a:rPr lang="en-US" sz="2000" dirty="0"/>
              <a:t> </a:t>
            </a:r>
            <a:br>
              <a:rPr lang="en-US" sz="2000" dirty="0"/>
            </a:br>
            <a:r>
              <a:rPr lang="en-US" sz="2000" i="1" dirty="0"/>
              <a:t>Proceedings of the </a:t>
            </a:r>
            <a:r>
              <a:rPr lang="en-US" sz="2000" i="1" dirty="0">
                <a:hlinkClick r:id="rId3"/>
              </a:rPr>
              <a:t>24th International Symposium on High-Performance Computer Architecture</a:t>
            </a:r>
            <a:r>
              <a:rPr lang="en-US" sz="2000" i="1" dirty="0"/>
              <a:t> (</a:t>
            </a:r>
            <a:r>
              <a:rPr lang="en-US" sz="2000" b="1" i="1" dirty="0"/>
              <a:t>HPCA</a:t>
            </a:r>
            <a:r>
              <a:rPr lang="en-US" sz="2000" i="1" dirty="0"/>
              <a:t>)</a:t>
            </a:r>
            <a:r>
              <a:rPr lang="en-US" sz="2000" dirty="0"/>
              <a:t>, Vienna, Austria, February 2018. </a:t>
            </a:r>
            <a:br>
              <a:rPr lang="en-US" sz="2000" dirty="0"/>
            </a:br>
            <a:r>
              <a:rPr lang="en-US" sz="2000" dirty="0"/>
              <a:t>[</a:t>
            </a:r>
            <a:r>
              <a:rPr lang="en-US" sz="2000" dirty="0">
                <a:hlinkClick r:id="rId4"/>
              </a:rPr>
              <a:t>Lightning Talk Video</a:t>
            </a:r>
            <a:r>
              <a:rPr lang="en-US" sz="2000" dirty="0"/>
              <a:t>]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186</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F20A8ACC-E91F-5740-B3B1-88F1F6120918}"/>
              </a:ext>
            </a:extLst>
          </p:cNvPr>
          <p:cNvPicPr>
            <a:picLocks noChangeAspect="1"/>
          </p:cNvPicPr>
          <p:nvPr/>
        </p:nvPicPr>
        <p:blipFill>
          <a:blip r:embed="rId9"/>
          <a:stretch>
            <a:fillRect/>
          </a:stretch>
        </p:blipFill>
        <p:spPr>
          <a:xfrm>
            <a:off x="0" y="4224367"/>
            <a:ext cx="9144000" cy="1724913"/>
          </a:xfrm>
          <a:prstGeom prst="rect">
            <a:avLst/>
          </a:prstGeom>
        </p:spPr>
      </p:pic>
    </p:spTree>
    <p:extLst>
      <p:ext uri="{BB962C8B-B14F-4D97-AF65-F5344CB8AC3E}">
        <p14:creationId xmlns:p14="http://schemas.microsoft.com/office/powerpoint/2010/main" val="16103465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51900" cy="884238"/>
          </a:xfrm>
        </p:spPr>
        <p:txBody>
          <a:bodyPr/>
          <a:lstStyle/>
          <a:p>
            <a:r>
              <a:rPr lang="en-US" sz="3400" dirty="0"/>
              <a:t>DRAM Latency True Random Number Generator</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err="1"/>
              <a:t>Jeremie</a:t>
            </a:r>
            <a:r>
              <a:rPr lang="en-US" sz="2000" dirty="0"/>
              <a:t> S. Kim, Minesh Patel, Hasan Hassan, Lois </a:t>
            </a:r>
            <a:r>
              <a:rPr lang="en-US" sz="2000" dirty="0" err="1"/>
              <a:t>Orosa</a:t>
            </a:r>
            <a:r>
              <a:rPr lang="en-US" sz="2000" dirty="0"/>
              <a:t>, and Onur Mutlu,</a:t>
            </a:r>
            <a:br>
              <a:rPr lang="en-US" sz="2000" dirty="0"/>
            </a:br>
            <a:r>
              <a:rPr lang="en-US" sz="2000" b="1" dirty="0">
                <a:hlinkClick r:id="rId2"/>
              </a:rPr>
              <a:t>"D-RaNGe: Using Commodity DRAM Devices to Generate True Random Numbers with Low Latency and High Throughput"</a:t>
            </a:r>
            <a:r>
              <a:rPr lang="en-US" sz="2000" dirty="0"/>
              <a:t> </a:t>
            </a:r>
            <a:br>
              <a:rPr lang="en-US" sz="2000" dirty="0"/>
            </a:br>
            <a:r>
              <a:rPr lang="en-US" sz="2000" i="1" dirty="0"/>
              <a:t>Proceedings of the </a:t>
            </a:r>
            <a:r>
              <a:rPr lang="en-US" sz="2000" i="1" dirty="0">
                <a:hlinkClick r:id="rId3"/>
              </a:rPr>
              <a:t>25th International Symposium on High-Performance Computer Architecture</a:t>
            </a:r>
            <a:r>
              <a:rPr lang="en-US" sz="2000" i="1" dirty="0"/>
              <a:t> (</a:t>
            </a:r>
            <a:r>
              <a:rPr lang="en-US" sz="2000" b="1" i="1" dirty="0"/>
              <a:t>HPCA</a:t>
            </a:r>
            <a:r>
              <a:rPr lang="en-US" sz="2000" i="1" dirty="0"/>
              <a:t>)</a:t>
            </a:r>
            <a:r>
              <a:rPr lang="en-US" sz="2000" dirty="0"/>
              <a:t>, Washington, DC, USA, February 2019.</a:t>
            </a:r>
          </a:p>
        </p:txBody>
      </p:sp>
      <p:pic>
        <p:nvPicPr>
          <p:cNvPr id="3" name="Picture 2">
            <a:extLst>
              <a:ext uri="{FF2B5EF4-FFF2-40B4-BE49-F238E27FC236}">
                <a16:creationId xmlns:a16="http://schemas.microsoft.com/office/drawing/2014/main" id="{0EA301F4-CBFE-074F-8AB7-6C9F3BE4D6A9}"/>
              </a:ext>
            </a:extLst>
          </p:cNvPr>
          <p:cNvPicPr>
            <a:picLocks noChangeAspect="1"/>
          </p:cNvPicPr>
          <p:nvPr/>
        </p:nvPicPr>
        <p:blipFill>
          <a:blip r:embed="rId4"/>
          <a:stretch>
            <a:fillRect/>
          </a:stretch>
        </p:blipFill>
        <p:spPr>
          <a:xfrm>
            <a:off x="0" y="3480756"/>
            <a:ext cx="9144000" cy="2180492"/>
          </a:xfrm>
          <a:prstGeom prst="rect">
            <a:avLst/>
          </a:prstGeom>
        </p:spPr>
      </p:pic>
    </p:spTree>
    <p:extLst>
      <p:ext uri="{BB962C8B-B14F-4D97-AF65-F5344CB8AC3E}">
        <p14:creationId xmlns:p14="http://schemas.microsoft.com/office/powerpoint/2010/main" val="2216859375"/>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ChargeCache: Exploiting Access Patterns</a:t>
            </a:r>
          </a:p>
        </p:txBody>
      </p:sp>
      <p:sp>
        <p:nvSpPr>
          <p:cNvPr id="3" name="Content Placeholder 2"/>
          <p:cNvSpPr>
            <a:spLocks noGrp="1"/>
          </p:cNvSpPr>
          <p:nvPr>
            <p:ph idx="1"/>
          </p:nvPr>
        </p:nvSpPr>
        <p:spPr>
          <a:xfrm>
            <a:off x="228600" y="997527"/>
            <a:ext cx="8915400" cy="5193723"/>
          </a:xfrm>
        </p:spPr>
        <p:txBody>
          <a:bodyPr/>
          <a:lstStyle/>
          <a:p>
            <a:r>
              <a:rPr lang="en-US" sz="2100" dirty="0" err="1"/>
              <a:t>Hasan</a:t>
            </a:r>
            <a:r>
              <a:rPr lang="en-US" sz="2100" dirty="0"/>
              <a:t> Hassan, Gennady Pekhimenko, </a:t>
            </a:r>
            <a:r>
              <a:rPr lang="en-US" sz="2100" dirty="0" err="1"/>
              <a:t>Nandita</a:t>
            </a:r>
            <a:r>
              <a:rPr lang="en-US" sz="2100" dirty="0"/>
              <a:t> </a:t>
            </a:r>
            <a:r>
              <a:rPr lang="en-US" sz="2100" dirty="0" err="1"/>
              <a:t>Vijaykumar</a:t>
            </a:r>
            <a:r>
              <a:rPr lang="en-US" sz="2100" dirty="0"/>
              <a:t>, </a:t>
            </a:r>
            <a:r>
              <a:rPr lang="en-US" sz="2100" dirty="0" err="1"/>
              <a:t>Vivek</a:t>
            </a:r>
            <a:r>
              <a:rPr lang="en-US" sz="2100" dirty="0"/>
              <a:t> Seshadri, </a:t>
            </a:r>
            <a:r>
              <a:rPr lang="en-US" sz="2100" dirty="0" err="1"/>
              <a:t>Donghyuk</a:t>
            </a:r>
            <a:r>
              <a:rPr lang="en-US" sz="2100" dirty="0"/>
              <a:t> Lee, </a:t>
            </a:r>
            <a:r>
              <a:rPr lang="en-US" sz="2100" dirty="0" err="1"/>
              <a:t>Oguz</a:t>
            </a:r>
            <a:r>
              <a:rPr lang="en-US" sz="2100" dirty="0"/>
              <a:t> </a:t>
            </a:r>
            <a:r>
              <a:rPr lang="en-US" sz="2100" dirty="0" err="1"/>
              <a:t>Ergin</a:t>
            </a:r>
            <a:r>
              <a:rPr lang="en-US" sz="2100" dirty="0"/>
              <a:t>, and Onur Mutlu,</a:t>
            </a:r>
            <a:br>
              <a:rPr lang="en-US" sz="2100" dirty="0"/>
            </a:br>
            <a:r>
              <a:rPr lang="en-US" sz="2100" b="1" dirty="0">
                <a:hlinkClick r:id="rId2"/>
              </a:rPr>
              <a:t>"ChargeCache: Reducing DRAM Latency by Exploiting Row Access Locality"</a:t>
            </a:r>
            <a:r>
              <a:rPr lang="en-US" sz="2100" dirty="0"/>
              <a:t> </a:t>
            </a:r>
            <a:br>
              <a:rPr lang="en-US" sz="2100" dirty="0"/>
            </a:br>
            <a:r>
              <a:rPr lang="en-US" sz="2100" i="1" dirty="0"/>
              <a:t>Proceedings of the </a:t>
            </a:r>
            <a:r>
              <a:rPr lang="en-US" sz="2100" i="1" dirty="0">
                <a:hlinkClick r:id="rId3"/>
              </a:rPr>
              <a:t>22nd International Symposium on High-Performance Computer Architecture</a:t>
            </a:r>
            <a:r>
              <a:rPr lang="en-US" sz="2100" i="1" dirty="0"/>
              <a:t> (</a:t>
            </a:r>
            <a:r>
              <a:rPr lang="en-US" sz="2100" b="1" i="1" dirty="0"/>
              <a:t>HPCA</a:t>
            </a:r>
            <a:r>
              <a:rPr lang="en-US" sz="2100" i="1" dirty="0"/>
              <a:t>)</a:t>
            </a:r>
            <a:r>
              <a:rPr lang="en-US" sz="2100" dirty="0"/>
              <a:t>, Barcelona, Spain, March 2016. </a:t>
            </a:r>
            <a:br>
              <a:rPr lang="en-US" sz="2100" dirty="0"/>
            </a:br>
            <a:r>
              <a:rPr lang="en-US" sz="2100" dirty="0"/>
              <a:t>[</a:t>
            </a:r>
            <a:r>
              <a:rPr lang="en-US" sz="2100" dirty="0">
                <a:hlinkClick r:id="rId4"/>
              </a:rPr>
              <a:t>Slides (pptx)</a:t>
            </a:r>
            <a:r>
              <a:rPr lang="en-US" sz="2100" dirty="0"/>
              <a:t> </a:t>
            </a:r>
            <a:r>
              <a:rPr lang="en-US" sz="2100" dirty="0">
                <a:hlinkClick r:id="rId5"/>
              </a:rPr>
              <a:t>(pdf)</a:t>
            </a:r>
            <a:r>
              <a:rPr lang="en-US" sz="2100" dirty="0"/>
              <a:t>] </a:t>
            </a:r>
            <a:br>
              <a:rPr lang="en-US" sz="2100" dirty="0"/>
            </a:br>
            <a:r>
              <a:rPr lang="en-US" sz="2100" dirty="0"/>
              <a:t>[</a:t>
            </a:r>
            <a:r>
              <a:rPr lang="en-US" sz="2100" dirty="0">
                <a:hlinkClick r:id="rId6"/>
              </a:rPr>
              <a:t>Source Code</a:t>
            </a:r>
            <a:r>
              <a:rPr lang="en-US" sz="2100" dirty="0"/>
              <a:t>] </a:t>
            </a:r>
          </a:p>
          <a:p>
            <a:endParaRPr lang="en-US" sz="21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7"/>
          <a:stretch>
            <a:fillRect/>
          </a:stretch>
        </p:blipFill>
        <p:spPr>
          <a:xfrm>
            <a:off x="0" y="4315391"/>
            <a:ext cx="9144000" cy="2497985"/>
          </a:xfrm>
          <a:prstGeom prst="rect">
            <a:avLst/>
          </a:prstGeom>
        </p:spPr>
      </p:pic>
    </p:spTree>
    <p:extLst>
      <p:ext uri="{BB962C8B-B14F-4D97-AF65-F5344CB8AC3E}">
        <p14:creationId xmlns:p14="http://schemas.microsoft.com/office/powerpoint/2010/main" val="29546008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Exploiting Subarray Level Parallelism</a:t>
            </a:r>
          </a:p>
        </p:txBody>
      </p:sp>
      <p:sp>
        <p:nvSpPr>
          <p:cNvPr id="3" name="Content Placeholder 2"/>
          <p:cNvSpPr>
            <a:spLocks noGrp="1"/>
          </p:cNvSpPr>
          <p:nvPr>
            <p:ph idx="1"/>
          </p:nvPr>
        </p:nvSpPr>
        <p:spPr>
          <a:xfrm>
            <a:off x="228600" y="1052736"/>
            <a:ext cx="8610600" cy="5195664"/>
          </a:xfrm>
        </p:spPr>
        <p:txBody>
          <a:bodyPr/>
          <a:lstStyle/>
          <a:p>
            <a:r>
              <a:rPr lang="en-US" dirty="0" err="1"/>
              <a:t>Yoongu</a:t>
            </a:r>
            <a:r>
              <a:rPr lang="en-US" dirty="0"/>
              <a:t> Kim, </a:t>
            </a:r>
            <a:r>
              <a:rPr lang="en-US" dirty="0" err="1"/>
              <a:t>Vivek</a:t>
            </a:r>
            <a:r>
              <a:rPr lang="en-US" dirty="0"/>
              <a:t> Seshadri, </a:t>
            </a:r>
            <a:r>
              <a:rPr lang="en-US" dirty="0" err="1"/>
              <a:t>Donghyuk</a:t>
            </a:r>
            <a:r>
              <a:rPr lang="en-US" dirty="0"/>
              <a:t> Lee, Jamie Liu, and Onur Mutlu,</a:t>
            </a:r>
            <a:br>
              <a:rPr lang="en-US" dirty="0"/>
            </a:br>
            <a:r>
              <a:rPr lang="en-US" b="1" dirty="0">
                <a:hlinkClick r:id="rId2"/>
              </a:rPr>
              <a:t>"A Case for Exploiting Subarray-Level Parallelism (SALP) in DRAM"</a:t>
            </a:r>
            <a:br>
              <a:rPr lang="en-US" dirty="0"/>
            </a:br>
            <a:r>
              <a:rPr lang="en-US" i="1" dirty="0"/>
              <a:t>Proceedings of the </a:t>
            </a:r>
            <a:r>
              <a:rPr lang="en-US" i="1" dirty="0">
                <a:hlinkClick r:id="rId3"/>
              </a:rPr>
              <a:t>39th International Symposium on Computer Architecture</a:t>
            </a:r>
            <a:r>
              <a:rPr lang="en-US" i="1" dirty="0"/>
              <a:t> (</a:t>
            </a:r>
            <a:r>
              <a:rPr lang="en-US" b="1" i="1" dirty="0"/>
              <a:t>ISCA</a:t>
            </a:r>
            <a:r>
              <a:rPr lang="en-US" i="1" dirty="0"/>
              <a:t>)</a:t>
            </a:r>
            <a:r>
              <a:rPr lang="en-US" dirty="0"/>
              <a:t>, Portland, OR, June 2012. </a:t>
            </a:r>
            <a:r>
              <a:rPr lang="en-US" dirty="0">
                <a:hlinkClick r:id="rId4"/>
              </a:rPr>
              <a:t>Slides (pptx)</a:t>
            </a:r>
            <a:r>
              <a:rPr lang="en-US" dirty="0"/>
              <a:t> </a:t>
            </a:r>
            <a:br>
              <a:rPr lang="en-US" sz="2200" dirty="0"/>
            </a:br>
            <a:endParaRPr lang="en-US" sz="2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02DE812F-C00A-E642-A350-816C6A57C14E}"/>
              </a:ext>
            </a:extLst>
          </p:cNvPr>
          <p:cNvPicPr>
            <a:picLocks noChangeAspect="1"/>
          </p:cNvPicPr>
          <p:nvPr/>
        </p:nvPicPr>
        <p:blipFill>
          <a:blip r:embed="rId5"/>
          <a:stretch>
            <a:fillRect/>
          </a:stretch>
        </p:blipFill>
        <p:spPr>
          <a:xfrm>
            <a:off x="0" y="4653136"/>
            <a:ext cx="9144000" cy="1427408"/>
          </a:xfrm>
          <a:prstGeom prst="rect">
            <a:avLst/>
          </a:prstGeom>
        </p:spPr>
      </p:pic>
    </p:spTree>
    <p:extLst>
      <p:ext uri="{BB962C8B-B14F-4D97-AF65-F5344CB8AC3E}">
        <p14:creationId xmlns:p14="http://schemas.microsoft.com/office/powerpoint/2010/main" val="8577681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685800" y="1460376"/>
            <a:ext cx="7924800" cy="1752600"/>
          </a:xfrm>
        </p:spPr>
        <p:txBody>
          <a:bodyPr/>
          <a:lstStyle/>
          <a:p>
            <a:pPr algn="ctr"/>
            <a:r>
              <a:rPr lang="en-US" dirty="0"/>
              <a:t>Data-Centric (Memory-Centric) Architectures</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6EBD97-92C3-8040-ABAF-8E7431A02732}"/>
              </a:ext>
            </a:extLst>
          </p:cNvPr>
          <p:cNvSpPr>
            <a:spLocks noGrp="1"/>
          </p:cNvSpPr>
          <p:nvPr>
            <p:ph type="sldNum" sz="quarter" idx="12"/>
          </p:nvPr>
        </p:nvSpPr>
        <p:spPr/>
        <p:txBody>
          <a:bodyPr/>
          <a:lstStyle/>
          <a:p>
            <a:fld id="{7341D3D9-3FE8-4025-BF66-8DAB1ABB951F}" type="slidenum">
              <a:rPr lang="en-US" altLang="en-US" smtClean="0">
                <a:solidFill>
                  <a:srgbClr val="000000"/>
                </a:solidFill>
              </a:rPr>
              <a:pPr/>
              <a:t>19</a:t>
            </a:fld>
            <a:endParaRPr lang="en-US" altLang="en-US">
              <a:solidFill>
                <a:srgbClr val="000000"/>
              </a:solidFill>
            </a:endParaRPr>
          </a:p>
        </p:txBody>
      </p:sp>
    </p:spTree>
    <p:extLst>
      <p:ext uri="{BB962C8B-B14F-4D97-AF65-F5344CB8AC3E}">
        <p14:creationId xmlns:p14="http://schemas.microsoft.com/office/powerpoint/2010/main" val="611465672"/>
      </p:ext>
    </p:extLst>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Tiered-Latency DRAM</a:t>
            </a:r>
          </a:p>
        </p:txBody>
      </p:sp>
      <p:sp>
        <p:nvSpPr>
          <p:cNvPr id="3" name="Content Placeholder 2"/>
          <p:cNvSpPr>
            <a:spLocks noGrp="1"/>
          </p:cNvSpPr>
          <p:nvPr>
            <p:ph idx="1"/>
          </p:nvPr>
        </p:nvSpPr>
        <p:spPr>
          <a:xfrm>
            <a:off x="228600" y="980728"/>
            <a:ext cx="8610600" cy="4876800"/>
          </a:xfrm>
        </p:spPr>
        <p:txBody>
          <a:bodyPr/>
          <a:lstStyle/>
          <a:p>
            <a:r>
              <a:rPr lang="en-US" sz="2200" dirty="0"/>
              <a:t>Donghyuk Lee, Yoongu Kim, Vivek Seshadri, Jamie Liu, Lavanya Subramanian, and Onur Mutlu,</a:t>
            </a:r>
            <a:br>
              <a:rPr lang="en-US" sz="2200" dirty="0"/>
            </a:br>
            <a:r>
              <a:rPr lang="en-US" sz="2200" b="1" dirty="0">
                <a:hlinkClick r:id="rId2"/>
              </a:rPr>
              <a:t>"Tiered-Latency DRAM: A Low Latency and Low Cost DRAM Architecture"</a:t>
            </a:r>
            <a:r>
              <a:rPr lang="en-US" sz="2200" dirty="0"/>
              <a:t> </a:t>
            </a:r>
            <a:br>
              <a:rPr lang="en-US" sz="2200" dirty="0"/>
            </a:br>
            <a:r>
              <a:rPr lang="en-US" sz="2200" i="1" dirty="0"/>
              <a:t>Proceedings of the </a:t>
            </a:r>
            <a:r>
              <a:rPr lang="en-US" sz="2200" i="1" dirty="0">
                <a:hlinkClick r:id="rId3"/>
              </a:rPr>
              <a:t>19th International Symposium on High-Performance Computer Architecture</a:t>
            </a:r>
            <a:r>
              <a:rPr lang="en-US" sz="2200" i="1" dirty="0"/>
              <a:t> (</a:t>
            </a:r>
            <a:r>
              <a:rPr lang="en-US" sz="2200" b="1" i="1" dirty="0"/>
              <a:t>HPCA</a:t>
            </a:r>
            <a:r>
              <a:rPr lang="en-US" sz="2200" i="1" dirty="0"/>
              <a:t>)</a:t>
            </a:r>
            <a:r>
              <a:rPr lang="en-US" sz="2200" dirty="0"/>
              <a:t>, Shenzhen, China, February 2013. </a:t>
            </a:r>
            <a:r>
              <a:rPr lang="en-US" sz="2200" dirty="0">
                <a:hlinkClick r:id="rId4"/>
              </a:rPr>
              <a:t>Slides (pptx)</a:t>
            </a:r>
            <a:endParaRPr lang="en-US" sz="2200" u="sng"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pic>
        <p:nvPicPr>
          <p:cNvPr id="5" name="Picture 4"/>
          <p:cNvPicPr>
            <a:picLocks noChangeAspect="1"/>
          </p:cNvPicPr>
          <p:nvPr/>
        </p:nvPicPr>
        <p:blipFill>
          <a:blip r:embed="rId5"/>
          <a:stretch>
            <a:fillRect/>
          </a:stretch>
        </p:blipFill>
        <p:spPr>
          <a:xfrm>
            <a:off x="0" y="4509120"/>
            <a:ext cx="9144000" cy="1080064"/>
          </a:xfrm>
          <a:prstGeom prst="rect">
            <a:avLst/>
          </a:prstGeom>
        </p:spPr>
      </p:pic>
    </p:spTree>
    <p:extLst>
      <p:ext uri="{BB962C8B-B14F-4D97-AF65-F5344CB8AC3E}">
        <p14:creationId xmlns:p14="http://schemas.microsoft.com/office/powerpoint/2010/main" val="37349441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LISA: Low-cost Inter-linked Subarrays</a:t>
            </a:r>
          </a:p>
        </p:txBody>
      </p:sp>
      <p:sp>
        <p:nvSpPr>
          <p:cNvPr id="3" name="Content Placeholder 2"/>
          <p:cNvSpPr>
            <a:spLocks noGrp="1"/>
          </p:cNvSpPr>
          <p:nvPr>
            <p:ph idx="1"/>
          </p:nvPr>
        </p:nvSpPr>
        <p:spPr/>
        <p:txBody>
          <a:bodyPr/>
          <a:lstStyle/>
          <a:p>
            <a:r>
              <a:rPr lang="en-US" sz="2100" dirty="0"/>
              <a:t>Kevin K. Chang, </a:t>
            </a:r>
            <a:r>
              <a:rPr lang="en-US" sz="2100" dirty="0" err="1"/>
              <a:t>Prashant</a:t>
            </a:r>
            <a:r>
              <a:rPr lang="en-US" sz="2100" dirty="0"/>
              <a:t> J. Nair, </a:t>
            </a:r>
            <a:r>
              <a:rPr lang="en-US" sz="2100" dirty="0" err="1"/>
              <a:t>Saugata</a:t>
            </a:r>
            <a:r>
              <a:rPr lang="en-US" sz="2100" dirty="0"/>
              <a:t> </a:t>
            </a:r>
            <a:r>
              <a:rPr lang="en-US" sz="2100" dirty="0" err="1"/>
              <a:t>Ghose</a:t>
            </a:r>
            <a:r>
              <a:rPr lang="en-US" sz="2100" dirty="0"/>
              <a:t>, </a:t>
            </a:r>
            <a:r>
              <a:rPr lang="en-US" sz="2100" dirty="0" err="1"/>
              <a:t>Donghyuk</a:t>
            </a:r>
            <a:r>
              <a:rPr lang="en-US" sz="2100" dirty="0"/>
              <a:t> Lee, </a:t>
            </a:r>
            <a:r>
              <a:rPr lang="en-US" sz="2100" dirty="0" err="1"/>
              <a:t>Moinuddin</a:t>
            </a:r>
            <a:r>
              <a:rPr lang="en-US" sz="2100" dirty="0"/>
              <a:t> K. </a:t>
            </a:r>
            <a:r>
              <a:rPr lang="en-US" sz="2100" dirty="0" err="1"/>
              <a:t>Qureshi</a:t>
            </a:r>
            <a:r>
              <a:rPr lang="en-US" sz="2100" dirty="0"/>
              <a:t>, and Onur Mutlu,</a:t>
            </a:r>
            <a:br>
              <a:rPr lang="en-US" sz="2100" dirty="0"/>
            </a:br>
            <a:r>
              <a:rPr lang="en-US" sz="2100" b="1" dirty="0">
                <a:hlinkClick r:id="rId2"/>
              </a:rPr>
              <a:t>"Low-Cost Inter-Linked Subarrays (LISA): Enabling Fast Inter-Subarray Data Movement in DRAM"</a:t>
            </a:r>
            <a:r>
              <a:rPr lang="en-US" sz="2100" dirty="0"/>
              <a:t> </a:t>
            </a:r>
            <a:br>
              <a:rPr lang="en-US" sz="2100" dirty="0"/>
            </a:br>
            <a:r>
              <a:rPr lang="en-US" sz="2100" i="1" dirty="0"/>
              <a:t>Proceedings of the </a:t>
            </a:r>
            <a:r>
              <a:rPr lang="en-US" sz="2100" i="1" dirty="0">
                <a:hlinkClick r:id="rId3"/>
              </a:rPr>
              <a:t>22nd International Symposium on High-Performance Computer Architecture</a:t>
            </a:r>
            <a:r>
              <a:rPr lang="en-US" sz="2100" i="1" dirty="0"/>
              <a:t> (</a:t>
            </a:r>
            <a:r>
              <a:rPr lang="en-US" sz="2100" b="1" i="1" dirty="0"/>
              <a:t>HPCA</a:t>
            </a:r>
            <a:r>
              <a:rPr lang="en-US" sz="2100" i="1" dirty="0"/>
              <a:t>)</a:t>
            </a:r>
            <a:r>
              <a:rPr lang="en-US" sz="2100" dirty="0"/>
              <a:t>, Barcelona, Spain, March 2016. </a:t>
            </a:r>
            <a:br>
              <a:rPr lang="en-US" sz="2100" dirty="0"/>
            </a:br>
            <a:r>
              <a:rPr lang="en-US" sz="2100" dirty="0"/>
              <a:t>[</a:t>
            </a:r>
            <a:r>
              <a:rPr lang="en-US" sz="2100" dirty="0">
                <a:hlinkClick r:id="rId4"/>
              </a:rPr>
              <a:t>Slides (pptx)</a:t>
            </a:r>
            <a:r>
              <a:rPr lang="en-US" sz="2100" dirty="0"/>
              <a:t> </a:t>
            </a:r>
            <a:r>
              <a:rPr lang="en-US" sz="2100" dirty="0">
                <a:hlinkClick r:id="rId5"/>
              </a:rPr>
              <a:t>(pdf)</a:t>
            </a:r>
            <a:r>
              <a:rPr lang="en-US" sz="2100" dirty="0"/>
              <a:t>] </a:t>
            </a:r>
            <a:br>
              <a:rPr lang="en-US" sz="2100" dirty="0"/>
            </a:br>
            <a:r>
              <a:rPr lang="en-US" sz="2100" dirty="0"/>
              <a:t>[</a:t>
            </a:r>
            <a:r>
              <a:rPr lang="en-US" sz="2100" dirty="0">
                <a:hlinkClick r:id="rId6"/>
              </a:rPr>
              <a:t>Source Code</a:t>
            </a:r>
            <a:r>
              <a:rPr lang="en-US" sz="21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7"/>
          <a:stretch>
            <a:fillRect/>
          </a:stretch>
        </p:blipFill>
        <p:spPr>
          <a:xfrm>
            <a:off x="0" y="4537180"/>
            <a:ext cx="9144000" cy="908044"/>
          </a:xfrm>
          <a:prstGeom prst="rect">
            <a:avLst/>
          </a:prstGeom>
        </p:spPr>
      </p:pic>
      <p:pic>
        <p:nvPicPr>
          <p:cNvPr id="6" name="Picture 5"/>
          <p:cNvPicPr>
            <a:picLocks noChangeAspect="1"/>
          </p:cNvPicPr>
          <p:nvPr/>
        </p:nvPicPr>
        <p:blipFill>
          <a:blip r:embed="rId8"/>
          <a:stretch>
            <a:fillRect/>
          </a:stretch>
        </p:blipFill>
        <p:spPr>
          <a:xfrm>
            <a:off x="0" y="5526638"/>
            <a:ext cx="9144000" cy="710674"/>
          </a:xfrm>
          <a:prstGeom prst="rect">
            <a:avLst/>
          </a:prstGeom>
        </p:spPr>
      </p:pic>
    </p:spTree>
    <p:extLst>
      <p:ext uri="{BB962C8B-B14F-4D97-AF65-F5344CB8AC3E}">
        <p14:creationId xmlns:p14="http://schemas.microsoft.com/office/powerpoint/2010/main" val="2949370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CROW Substrate for DRAM</a:t>
            </a:r>
          </a:p>
        </p:txBody>
      </p:sp>
      <p:sp>
        <p:nvSpPr>
          <p:cNvPr id="3" name="Content Placeholder 2"/>
          <p:cNvSpPr>
            <a:spLocks noGrp="1"/>
          </p:cNvSpPr>
          <p:nvPr>
            <p:ph idx="1"/>
          </p:nvPr>
        </p:nvSpPr>
        <p:spPr/>
        <p:txBody>
          <a:bodyPr/>
          <a:lstStyle/>
          <a:p>
            <a:r>
              <a:rPr lang="en-US" sz="2200" dirty="0"/>
              <a:t>Hasan Hassan, Minesh Patel, </a:t>
            </a:r>
            <a:r>
              <a:rPr lang="en-US" sz="2200" dirty="0" err="1"/>
              <a:t>Jeremie</a:t>
            </a:r>
            <a:r>
              <a:rPr lang="en-US" sz="2200" dirty="0"/>
              <a:t> S. Kim, A. </a:t>
            </a:r>
            <a:r>
              <a:rPr lang="en-US" sz="2200" dirty="0" err="1"/>
              <a:t>Giray</a:t>
            </a:r>
            <a:r>
              <a:rPr lang="en-US" sz="2200" dirty="0"/>
              <a:t> </a:t>
            </a:r>
            <a:r>
              <a:rPr lang="en-US" sz="2200" dirty="0" err="1"/>
              <a:t>Yaglikci</a:t>
            </a:r>
            <a:r>
              <a:rPr lang="en-US" sz="2200" dirty="0"/>
              <a:t>, Nandita Vijaykumar, Nika </a:t>
            </a:r>
            <a:r>
              <a:rPr lang="en-US" sz="2200" dirty="0" err="1"/>
              <a:t>Mansourighiasi</a:t>
            </a:r>
            <a:r>
              <a:rPr lang="en-US" sz="2200" dirty="0"/>
              <a:t>, Saugata Ghose, and Onur Mutlu,</a:t>
            </a:r>
            <a:br>
              <a:rPr lang="en-US" sz="2200" dirty="0"/>
            </a:br>
            <a:r>
              <a:rPr lang="en-US" sz="2200" b="1" dirty="0">
                <a:hlinkClick r:id="rId2"/>
              </a:rPr>
              <a:t>"CROW: A Low-Cost Substrate for Improving DRAM Performance, Energy Efficiency, and Reliability"</a:t>
            </a:r>
            <a:br>
              <a:rPr lang="en-US" sz="2200" dirty="0"/>
            </a:br>
            <a:r>
              <a:rPr lang="en-US" sz="2200" i="1" dirty="0"/>
              <a:t>Proceedings of the </a:t>
            </a:r>
            <a:r>
              <a:rPr lang="en-US" sz="2200" i="1" dirty="0">
                <a:hlinkClick r:id="rId3"/>
              </a:rPr>
              <a:t>46th International Symposium on Computer Architecture</a:t>
            </a:r>
            <a:r>
              <a:rPr lang="en-US" sz="2200" i="1" dirty="0"/>
              <a:t> (</a:t>
            </a:r>
            <a:r>
              <a:rPr lang="en-US" sz="2200" b="1" i="1" dirty="0"/>
              <a:t>ISCA</a:t>
            </a:r>
            <a:r>
              <a:rPr lang="en-US" sz="2200" i="1" dirty="0"/>
              <a:t>)</a:t>
            </a:r>
            <a:r>
              <a:rPr lang="en-US" sz="2200" dirty="0"/>
              <a:t>, Phoenix, AZ, USA, June 2019. </a:t>
            </a:r>
            <a:br>
              <a:rPr lang="en-US" sz="2200" dirty="0"/>
            </a:br>
            <a:endParaRPr lang="en-US" sz="2200" dirty="0"/>
          </a:p>
          <a:p>
            <a:pPr marL="0" indent="0">
              <a:buNone/>
            </a:pPr>
            <a:br>
              <a:rPr lang="en-US" sz="2200" dirty="0"/>
            </a:br>
            <a:endParaRPr lang="en-US" sz="2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AF949416-2B44-2245-91D3-C3136C03D9B6}"/>
              </a:ext>
            </a:extLst>
          </p:cNvPr>
          <p:cNvPicPr>
            <a:picLocks noChangeAspect="1"/>
          </p:cNvPicPr>
          <p:nvPr/>
        </p:nvPicPr>
        <p:blipFill>
          <a:blip r:embed="rId4"/>
          <a:stretch>
            <a:fillRect/>
          </a:stretch>
        </p:blipFill>
        <p:spPr>
          <a:xfrm>
            <a:off x="-38100" y="4121282"/>
            <a:ext cx="9144000" cy="2217049"/>
          </a:xfrm>
          <a:prstGeom prst="rect">
            <a:avLst/>
          </a:prstGeom>
        </p:spPr>
      </p:pic>
    </p:spTree>
    <p:extLst>
      <p:ext uri="{BB962C8B-B14F-4D97-AF65-F5344CB8AC3E}">
        <p14:creationId xmlns:p14="http://schemas.microsoft.com/office/powerpoint/2010/main" val="40788535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dirty="0"/>
              <a:t>Reducing Refresh Latency</a:t>
            </a:r>
          </a:p>
        </p:txBody>
      </p:sp>
      <p:sp>
        <p:nvSpPr>
          <p:cNvPr id="3" name="Content Placeholder 2"/>
          <p:cNvSpPr>
            <a:spLocks noGrp="1"/>
          </p:cNvSpPr>
          <p:nvPr>
            <p:ph idx="1"/>
          </p:nvPr>
        </p:nvSpPr>
        <p:spPr>
          <a:xfrm>
            <a:off x="228600" y="980728"/>
            <a:ext cx="8915400" cy="5193723"/>
          </a:xfrm>
        </p:spPr>
        <p:txBody>
          <a:bodyPr/>
          <a:lstStyle/>
          <a:p>
            <a:r>
              <a:rPr lang="en-US" dirty="0"/>
              <a:t>Anup Das, Hasan Hassan, and Onur Mutlu,</a:t>
            </a:r>
            <a:br>
              <a:rPr lang="en-US" dirty="0"/>
            </a:br>
            <a:r>
              <a:rPr lang="en-US" b="1" dirty="0">
                <a:hlinkClick r:id="rId2"/>
              </a:rPr>
              <a:t>"VRL-DRAM: Improving DRAM Performance via Variable Refresh Latency"</a:t>
            </a:r>
            <a:br>
              <a:rPr lang="en-US" dirty="0"/>
            </a:br>
            <a:r>
              <a:rPr lang="en-US" i="1" dirty="0"/>
              <a:t>Proceedings of the </a:t>
            </a:r>
            <a:r>
              <a:rPr lang="en-US" i="1" dirty="0">
                <a:hlinkClick r:id="rId3"/>
              </a:rPr>
              <a:t>55th Design Automation Conference</a:t>
            </a:r>
            <a:r>
              <a:rPr lang="en-US" i="1" dirty="0"/>
              <a:t> (</a:t>
            </a:r>
            <a:r>
              <a:rPr lang="en-US" b="1" i="1" dirty="0"/>
              <a:t>DAC</a:t>
            </a:r>
            <a:r>
              <a:rPr lang="en-US" i="1" dirty="0"/>
              <a:t>)</a:t>
            </a:r>
            <a:r>
              <a:rPr lang="en-US" dirty="0"/>
              <a:t>, San Francisco, CA, USA, June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193</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F6FB4DB5-F4F4-BB45-BE1E-975C9983FAD6}"/>
              </a:ext>
            </a:extLst>
          </p:cNvPr>
          <p:cNvPicPr>
            <a:picLocks noChangeAspect="1"/>
          </p:cNvPicPr>
          <p:nvPr/>
        </p:nvPicPr>
        <p:blipFill>
          <a:blip r:embed="rId4"/>
          <a:stretch>
            <a:fillRect/>
          </a:stretch>
        </p:blipFill>
        <p:spPr>
          <a:xfrm>
            <a:off x="0" y="3717129"/>
            <a:ext cx="9144000" cy="2376167"/>
          </a:xfrm>
          <a:prstGeom prst="rect">
            <a:avLst/>
          </a:prstGeom>
        </p:spPr>
      </p:pic>
    </p:spTree>
    <p:extLst>
      <p:ext uri="{BB962C8B-B14F-4D97-AF65-F5344CB8AC3E}">
        <p14:creationId xmlns:p14="http://schemas.microsoft.com/office/powerpoint/2010/main" val="749076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Parallelizing Refreshes and Accesses</a:t>
            </a:r>
          </a:p>
        </p:txBody>
      </p:sp>
      <p:sp>
        <p:nvSpPr>
          <p:cNvPr id="3" name="Content Placeholder 2"/>
          <p:cNvSpPr>
            <a:spLocks noGrp="1"/>
          </p:cNvSpPr>
          <p:nvPr>
            <p:ph idx="1"/>
          </p:nvPr>
        </p:nvSpPr>
        <p:spPr>
          <a:xfrm>
            <a:off x="228600" y="980728"/>
            <a:ext cx="8610600" cy="4876800"/>
          </a:xfrm>
        </p:spPr>
        <p:txBody>
          <a:bodyPr/>
          <a:lstStyle/>
          <a:p>
            <a:r>
              <a:rPr lang="en-US" sz="2000" dirty="0"/>
              <a:t>Kevin Chang, Donghyuk Lee, </a:t>
            </a:r>
            <a:r>
              <a:rPr lang="en-US" sz="2000" dirty="0" err="1"/>
              <a:t>Zeshan</a:t>
            </a:r>
            <a:r>
              <a:rPr lang="en-US" sz="2000" dirty="0"/>
              <a:t> </a:t>
            </a:r>
            <a:r>
              <a:rPr lang="en-US" sz="2000" dirty="0" err="1"/>
              <a:t>Chishti</a:t>
            </a:r>
            <a:r>
              <a:rPr lang="en-US" sz="2000" dirty="0"/>
              <a:t>, </a:t>
            </a:r>
            <a:r>
              <a:rPr lang="en-US" sz="2000" dirty="0" err="1"/>
              <a:t>Alaa</a:t>
            </a:r>
            <a:r>
              <a:rPr lang="en-US" sz="2000" dirty="0"/>
              <a:t> </a:t>
            </a:r>
            <a:r>
              <a:rPr lang="en-US" sz="2000" dirty="0" err="1"/>
              <a:t>Alameldeen</a:t>
            </a:r>
            <a:r>
              <a:rPr lang="en-US" sz="2000" dirty="0"/>
              <a:t>, Chris Wilkerson, Yoongu Kim, and Onur Mutlu,</a:t>
            </a:r>
            <a:br>
              <a:rPr lang="en-US" sz="2000" dirty="0"/>
            </a:br>
            <a:r>
              <a:rPr lang="en-US" sz="2000" b="1" dirty="0">
                <a:hlinkClick r:id="rId2"/>
              </a:rPr>
              <a:t>"Improving DRAM Performance by Parallelizing Refreshes with Accesses"</a:t>
            </a:r>
            <a:r>
              <a:rPr lang="en-US" sz="2000" dirty="0"/>
              <a:t> </a:t>
            </a:r>
            <a:br>
              <a:rPr lang="en-US" sz="2000" dirty="0"/>
            </a:br>
            <a:r>
              <a:rPr lang="en-US" sz="2000" i="1" dirty="0"/>
              <a:t>Proceedings of the </a:t>
            </a:r>
            <a:r>
              <a:rPr lang="en-US" sz="2000" i="1" dirty="0">
                <a:hlinkClick r:id="rId3"/>
              </a:rPr>
              <a:t>20th International Symposium on High-Performance Computer Architecture</a:t>
            </a:r>
            <a:r>
              <a:rPr lang="en-US" sz="2000" i="1" dirty="0"/>
              <a:t> (</a:t>
            </a:r>
            <a:r>
              <a:rPr lang="en-US" sz="2000" b="1" i="1" dirty="0"/>
              <a:t>HPCA</a:t>
            </a:r>
            <a:r>
              <a:rPr lang="en-US" sz="2000" i="1" dirty="0"/>
              <a:t>)</a:t>
            </a:r>
            <a:r>
              <a:rPr lang="en-US" sz="2000" dirty="0"/>
              <a:t>, Orlando, FL, February 2014. [</a:t>
            </a:r>
            <a:r>
              <a:rPr lang="en-US" sz="2000" dirty="0">
                <a:hlinkClick r:id="rId4"/>
              </a:rPr>
              <a:t>Summary</a:t>
            </a:r>
            <a:r>
              <a:rPr lang="en-US" sz="2000" dirty="0"/>
              <a:t>] [</a:t>
            </a:r>
            <a:r>
              <a:rPr lang="en-US" sz="2000" dirty="0">
                <a:hlinkClick r:id="rId5"/>
              </a:rPr>
              <a:t>Slides (pptx)</a:t>
            </a:r>
            <a:r>
              <a:rPr lang="en-US" sz="2000" dirty="0"/>
              <a:t> </a:t>
            </a:r>
            <a:r>
              <a:rPr lang="en-US" sz="2000" dirty="0">
                <a:hlinkClick r:id="rId6"/>
              </a:rPr>
              <a:t>(pdf)</a:t>
            </a:r>
            <a:r>
              <a:rPr lang="en-US" sz="2000" dirty="0"/>
              <a:t>] </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7"/>
          <a:stretch>
            <a:fillRect/>
          </a:stretch>
        </p:blipFill>
        <p:spPr>
          <a:xfrm>
            <a:off x="-108520" y="3804590"/>
            <a:ext cx="9144000" cy="2576738"/>
          </a:xfrm>
          <a:prstGeom prst="rect">
            <a:avLst/>
          </a:prstGeom>
        </p:spPr>
      </p:pic>
    </p:spTree>
    <p:extLst>
      <p:ext uri="{BB962C8B-B14F-4D97-AF65-F5344CB8AC3E}">
        <p14:creationId xmlns:p14="http://schemas.microsoft.com/office/powerpoint/2010/main" val="22496891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Eliminating Refreshes</a:t>
            </a:r>
          </a:p>
        </p:txBody>
      </p:sp>
      <p:sp>
        <p:nvSpPr>
          <p:cNvPr id="3" name="Content Placeholder 2"/>
          <p:cNvSpPr>
            <a:spLocks noGrp="1"/>
          </p:cNvSpPr>
          <p:nvPr>
            <p:ph idx="1"/>
          </p:nvPr>
        </p:nvSpPr>
        <p:spPr>
          <a:xfrm>
            <a:off x="228600" y="1052736"/>
            <a:ext cx="8807896" cy="4876800"/>
          </a:xfrm>
        </p:spPr>
        <p:txBody>
          <a:bodyPr/>
          <a:lstStyle/>
          <a:p>
            <a:r>
              <a:rPr lang="en-US" dirty="0"/>
              <a:t>Jamie Liu, Ben </a:t>
            </a:r>
            <a:r>
              <a:rPr lang="en-US" dirty="0" err="1"/>
              <a:t>Jaiyen</a:t>
            </a:r>
            <a:r>
              <a:rPr lang="en-US" dirty="0"/>
              <a:t>, Richard </a:t>
            </a:r>
            <a:r>
              <a:rPr lang="en-US" dirty="0" err="1"/>
              <a:t>Veras</a:t>
            </a:r>
            <a:r>
              <a:rPr lang="en-US" dirty="0"/>
              <a:t>, and Onur Mutlu,</a:t>
            </a:r>
            <a:br>
              <a:rPr lang="en-US" dirty="0"/>
            </a:br>
            <a:r>
              <a:rPr lang="en-US" b="1" dirty="0">
                <a:hlinkClick r:id="rId2"/>
              </a:rPr>
              <a:t>"RAIDR: Retention-Aware Intelligent DRAM Refresh"</a:t>
            </a:r>
            <a:br>
              <a:rPr lang="en-US" dirty="0"/>
            </a:br>
            <a:r>
              <a:rPr lang="en-US" i="1" dirty="0"/>
              <a:t>Proceedings of the </a:t>
            </a:r>
            <a:r>
              <a:rPr lang="en-US" i="1" dirty="0">
                <a:hlinkClick r:id="rId3"/>
              </a:rPr>
              <a:t>39th International Symposium on Computer Architecture</a:t>
            </a:r>
            <a:r>
              <a:rPr lang="en-US" i="1" dirty="0"/>
              <a:t> (</a:t>
            </a:r>
            <a:r>
              <a:rPr lang="en-US" b="1" i="1" dirty="0"/>
              <a:t>ISCA</a:t>
            </a:r>
            <a:r>
              <a:rPr lang="en-US" i="1" dirty="0"/>
              <a:t>)</a:t>
            </a:r>
            <a:r>
              <a:rPr lang="en-US" dirty="0"/>
              <a:t>, Portland, OR, June 2012. </a:t>
            </a:r>
            <a:r>
              <a:rPr lang="en-US" dirty="0">
                <a:hlinkClick r:id="rId4"/>
              </a:rPr>
              <a:t>Slides (pdf)</a:t>
            </a:r>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5"/>
          <a:stretch>
            <a:fillRect/>
          </a:stretch>
        </p:blipFill>
        <p:spPr>
          <a:xfrm>
            <a:off x="0" y="3977608"/>
            <a:ext cx="9144000" cy="1755648"/>
          </a:xfrm>
          <a:prstGeom prst="rect">
            <a:avLst/>
          </a:prstGeom>
        </p:spPr>
      </p:pic>
    </p:spTree>
    <p:extLst>
      <p:ext uri="{BB962C8B-B14F-4D97-AF65-F5344CB8AC3E}">
        <p14:creationId xmlns:p14="http://schemas.microsoft.com/office/powerpoint/2010/main" val="6106664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Analysis of Latency-Voltage in DRAM Chips</a:t>
            </a:r>
          </a:p>
        </p:txBody>
      </p:sp>
      <p:sp>
        <p:nvSpPr>
          <p:cNvPr id="3" name="Content Placeholder 2"/>
          <p:cNvSpPr>
            <a:spLocks noGrp="1"/>
          </p:cNvSpPr>
          <p:nvPr>
            <p:ph idx="1"/>
          </p:nvPr>
        </p:nvSpPr>
        <p:spPr>
          <a:xfrm>
            <a:off x="228600" y="980728"/>
            <a:ext cx="8915400" cy="5193723"/>
          </a:xfrm>
        </p:spPr>
        <p:txBody>
          <a:bodyPr/>
          <a:lstStyle/>
          <a:p>
            <a:r>
              <a:rPr lang="en-US" sz="2000" dirty="0"/>
              <a:t>Kevin Chang, A. </a:t>
            </a:r>
            <a:r>
              <a:rPr lang="en-US" sz="2000" dirty="0" err="1"/>
              <a:t>Giray</a:t>
            </a:r>
            <a:r>
              <a:rPr lang="en-US" sz="2000" dirty="0"/>
              <a:t> </a:t>
            </a:r>
            <a:r>
              <a:rPr lang="en-US" sz="2000" dirty="0" err="1"/>
              <a:t>Yaglikci</a:t>
            </a:r>
            <a:r>
              <a:rPr lang="en-US" sz="2000" dirty="0"/>
              <a:t>, </a:t>
            </a:r>
            <a:r>
              <a:rPr lang="en-US" sz="2000" dirty="0" err="1"/>
              <a:t>Saugata</a:t>
            </a:r>
            <a:r>
              <a:rPr lang="en-US" sz="2000" dirty="0"/>
              <a:t> </a:t>
            </a:r>
            <a:r>
              <a:rPr lang="en-US" sz="2000" dirty="0" err="1"/>
              <a:t>Ghose</a:t>
            </a:r>
            <a:r>
              <a:rPr lang="en-US" sz="2000" dirty="0"/>
              <a:t>, </a:t>
            </a:r>
            <a:r>
              <a:rPr lang="en-US" sz="2000" dirty="0" err="1"/>
              <a:t>Aditya</a:t>
            </a:r>
            <a:r>
              <a:rPr lang="en-US" sz="2000" dirty="0"/>
              <a:t> </a:t>
            </a:r>
            <a:r>
              <a:rPr lang="en-US" sz="2000" dirty="0" err="1"/>
              <a:t>Agrawal</a:t>
            </a:r>
            <a:r>
              <a:rPr lang="en-US" sz="2000" dirty="0"/>
              <a:t>, </a:t>
            </a:r>
            <a:r>
              <a:rPr lang="en-US" sz="2000" dirty="0" err="1"/>
              <a:t>Niladrish</a:t>
            </a:r>
            <a:r>
              <a:rPr lang="en-US" sz="2000" dirty="0"/>
              <a:t> </a:t>
            </a:r>
            <a:r>
              <a:rPr lang="en-US" sz="2000" dirty="0" err="1"/>
              <a:t>Chatterjee</a:t>
            </a:r>
            <a:r>
              <a:rPr lang="en-US" sz="2000" dirty="0"/>
              <a:t>, </a:t>
            </a:r>
            <a:r>
              <a:rPr lang="en-US" sz="2000" dirty="0" err="1"/>
              <a:t>Abhijith</a:t>
            </a:r>
            <a:r>
              <a:rPr lang="en-US" sz="2000" dirty="0"/>
              <a:t> </a:t>
            </a:r>
            <a:r>
              <a:rPr lang="en-US" sz="2000" dirty="0" err="1"/>
              <a:t>Kashyap</a:t>
            </a:r>
            <a:r>
              <a:rPr lang="en-US" sz="2000" dirty="0"/>
              <a:t>, </a:t>
            </a:r>
            <a:r>
              <a:rPr lang="en-US" sz="2000" dirty="0" err="1"/>
              <a:t>Donghyuk</a:t>
            </a:r>
            <a:r>
              <a:rPr lang="en-US" sz="2000" dirty="0"/>
              <a:t> Lee, Mike O'Connor, Hasan Hassan, and Onur Mutlu,</a:t>
            </a:r>
            <a:br>
              <a:rPr lang="en-US" sz="2000" dirty="0"/>
            </a:br>
            <a:r>
              <a:rPr lang="en-US" sz="2000" b="1" dirty="0">
                <a:hlinkClick r:id="rId2"/>
              </a:rPr>
              <a:t>"Understanding Reduced-Voltage Operation in Modern DRAM Devices: Experimental Characterization, Analysis, and Mechanisms"</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Urbana-Champaign, IL, USA, June 2017.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196</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p:cNvPicPr>
            <a:picLocks noChangeAspect="1"/>
          </p:cNvPicPr>
          <p:nvPr/>
        </p:nvPicPr>
        <p:blipFill>
          <a:blip r:embed="rId4"/>
          <a:stretch>
            <a:fillRect/>
          </a:stretch>
        </p:blipFill>
        <p:spPr>
          <a:xfrm>
            <a:off x="0" y="4372785"/>
            <a:ext cx="9144000" cy="1864527"/>
          </a:xfrm>
          <a:prstGeom prst="rect">
            <a:avLst/>
          </a:prstGeom>
        </p:spPr>
      </p:pic>
    </p:spTree>
    <p:extLst>
      <p:ext uri="{BB962C8B-B14F-4D97-AF65-F5344CB8AC3E}">
        <p14:creationId xmlns:p14="http://schemas.microsoft.com/office/powerpoint/2010/main" val="27246519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VAMPIRE DRAM Power Model</a:t>
            </a:r>
          </a:p>
        </p:txBody>
      </p:sp>
      <p:sp>
        <p:nvSpPr>
          <p:cNvPr id="3" name="Content Placeholder 2"/>
          <p:cNvSpPr>
            <a:spLocks noGrp="1"/>
          </p:cNvSpPr>
          <p:nvPr>
            <p:ph idx="1"/>
          </p:nvPr>
        </p:nvSpPr>
        <p:spPr/>
        <p:txBody>
          <a:bodyPr/>
          <a:lstStyle/>
          <a:p>
            <a:r>
              <a:rPr lang="en-US" sz="2000" dirty="0"/>
              <a:t>Saugata Ghose, A. </a:t>
            </a:r>
            <a:r>
              <a:rPr lang="en-US" sz="2000" dirty="0" err="1"/>
              <a:t>Giray</a:t>
            </a:r>
            <a:r>
              <a:rPr lang="en-US" sz="2000" dirty="0"/>
              <a:t> </a:t>
            </a:r>
            <a:r>
              <a:rPr lang="en-US" sz="2000" dirty="0" err="1"/>
              <a:t>Yaglikci</a:t>
            </a:r>
            <a:r>
              <a:rPr lang="en-US" sz="2000" dirty="0"/>
              <a:t>, Raghav Gupta, </a:t>
            </a:r>
            <a:r>
              <a:rPr lang="en-US" sz="2000" dirty="0" err="1"/>
              <a:t>Donghyuk</a:t>
            </a:r>
            <a:r>
              <a:rPr lang="en-US" sz="2000" dirty="0"/>
              <a:t> Lee, Kais </a:t>
            </a:r>
            <a:r>
              <a:rPr lang="en-US" sz="2000" dirty="0" err="1"/>
              <a:t>Kudrolli</a:t>
            </a:r>
            <a:r>
              <a:rPr lang="en-US" sz="2000" dirty="0"/>
              <a:t>, William X. Liu, Hasan Hassan, Kevin K. Chang, </a:t>
            </a:r>
            <a:r>
              <a:rPr lang="en-US" sz="2000" dirty="0" err="1"/>
              <a:t>Niladrish</a:t>
            </a:r>
            <a:r>
              <a:rPr lang="en-US" sz="2000" dirty="0"/>
              <a:t> Chatterjee, Aditya Agrawal, Mike O'Connor, and Onur Mutlu,</a:t>
            </a:r>
            <a:br>
              <a:rPr lang="en-US" sz="2000" dirty="0"/>
            </a:br>
            <a:r>
              <a:rPr lang="en-US" sz="2000" b="1" dirty="0"/>
              <a:t>"What Your DRAM Power Models Are Not Telling You: Lessons from a Detailed Experimental Study"</a:t>
            </a:r>
            <a:r>
              <a:rPr lang="en-US" sz="2000" dirty="0"/>
              <a:t> </a:t>
            </a:r>
            <a:br>
              <a:rPr lang="en-US" sz="2000" dirty="0"/>
            </a:br>
            <a:r>
              <a:rPr lang="en-US" sz="2000" i="1" dirty="0"/>
              <a:t>Proceedings of the </a:t>
            </a:r>
            <a:r>
              <a:rPr lang="en-US" sz="2000" i="1" dirty="0">
                <a:hlinkClick r:id="rId2"/>
              </a:rPr>
              <a:t>ACM International Conference on Measurement and Modeling of Computer Systems</a:t>
            </a:r>
            <a:r>
              <a:rPr lang="en-US" sz="2000" i="1" dirty="0"/>
              <a:t> (</a:t>
            </a:r>
            <a:r>
              <a:rPr lang="en-US" sz="2000" b="1" i="1" dirty="0"/>
              <a:t>SIGMETRICS</a:t>
            </a:r>
            <a:r>
              <a:rPr lang="en-US" sz="2000" i="1" dirty="0"/>
              <a:t>)</a:t>
            </a:r>
            <a:r>
              <a:rPr lang="en-US" sz="2000" dirty="0"/>
              <a:t>, Irvine, CA, USA, June 2018. </a:t>
            </a:r>
            <a:br>
              <a:rPr lang="en-US" sz="2000" dirty="0"/>
            </a:br>
            <a:r>
              <a:rPr lang="en-US" sz="2000" dirty="0"/>
              <a:t>[</a:t>
            </a:r>
            <a:r>
              <a:rPr lang="en-US" sz="2000" dirty="0">
                <a:hlinkClick r:id="rId3"/>
              </a:rPr>
              <a:t>Abstract</a:t>
            </a:r>
            <a:r>
              <a:rPr lang="en-US" sz="2000"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25264329-3EB3-D04C-8267-5E1D7D5F7D6D}"/>
              </a:ext>
            </a:extLst>
          </p:cNvPr>
          <p:cNvPicPr>
            <a:picLocks noChangeAspect="1"/>
          </p:cNvPicPr>
          <p:nvPr/>
        </p:nvPicPr>
        <p:blipFill>
          <a:blip r:embed="rId4"/>
          <a:stretch>
            <a:fillRect/>
          </a:stretch>
        </p:blipFill>
        <p:spPr>
          <a:xfrm>
            <a:off x="0" y="4005064"/>
            <a:ext cx="9144000" cy="2425744"/>
          </a:xfrm>
          <a:prstGeom prst="rect">
            <a:avLst/>
          </a:prstGeom>
        </p:spPr>
      </p:pic>
    </p:spTree>
    <p:extLst>
      <p:ext uri="{BB962C8B-B14F-4D97-AF65-F5344CB8AC3E}">
        <p14:creationId xmlns:p14="http://schemas.microsoft.com/office/powerpoint/2010/main" val="1627998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Takeaway I</a:t>
            </a:r>
          </a:p>
        </p:txBody>
      </p:sp>
      <p:sp>
        <p:nvSpPr>
          <p:cNvPr id="3" name="Content Placeholder 2"/>
          <p:cNvSpPr>
            <a:spLocks noGrp="1"/>
          </p:cNvSpPr>
          <p:nvPr>
            <p:ph idx="1"/>
          </p:nvPr>
        </p:nvSpPr>
        <p:spPr>
          <a:xfrm>
            <a:off x="0" y="1680493"/>
            <a:ext cx="9144000" cy="2088232"/>
          </a:xfrm>
        </p:spPr>
        <p:txBody>
          <a:bodyPr/>
          <a:lstStyle/>
          <a:p>
            <a:pPr marL="0" indent="0" algn="ctr">
              <a:buNone/>
            </a:pPr>
            <a:r>
              <a:rPr lang="en-US" sz="6400" dirty="0">
                <a:solidFill>
                  <a:srgbClr val="FF0000"/>
                </a:solidFill>
              </a:rPr>
              <a:t>We Can Reduce</a:t>
            </a:r>
          </a:p>
          <a:p>
            <a:pPr marL="0" indent="0" algn="ctr">
              <a:buNone/>
            </a:pPr>
            <a:r>
              <a:rPr lang="en-US" sz="6400" dirty="0">
                <a:solidFill>
                  <a:srgbClr val="FF0000"/>
                </a:solidFill>
              </a:rPr>
              <a:t>Memory Latency</a:t>
            </a:r>
          </a:p>
          <a:p>
            <a:pPr marL="0" indent="0" algn="ctr">
              <a:buNone/>
            </a:pPr>
            <a:r>
              <a:rPr lang="en-US" sz="6400" dirty="0">
                <a:solidFill>
                  <a:srgbClr val="0432FF"/>
                </a:solidFill>
              </a:rPr>
              <a:t>with Change of Mindset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479304534"/>
      </p:ext>
    </p:extLst>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Takeaway II</a:t>
            </a:r>
          </a:p>
        </p:txBody>
      </p:sp>
      <p:sp>
        <p:nvSpPr>
          <p:cNvPr id="3" name="Content Placeholder 2"/>
          <p:cNvSpPr>
            <a:spLocks noGrp="1"/>
          </p:cNvSpPr>
          <p:nvPr>
            <p:ph idx="1"/>
          </p:nvPr>
        </p:nvSpPr>
        <p:spPr>
          <a:xfrm>
            <a:off x="0" y="1680493"/>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a:p>
            <a:pPr marL="0" indent="0" algn="ctr">
              <a:buNone/>
            </a:pPr>
            <a:r>
              <a:rPr lang="en-US" sz="6400" dirty="0">
                <a:solidFill>
                  <a:srgbClr val="0432FF"/>
                </a:solidFill>
              </a:rPr>
              <a:t>to Reduce Latency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49150939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Problem</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0000FF"/>
                </a:solidFill>
              </a:rPr>
              <a:t>Computing</a:t>
            </a:r>
          </a:p>
          <a:p>
            <a:pPr marL="0" indent="0" algn="ctr">
              <a:buNone/>
            </a:pPr>
            <a:r>
              <a:rPr lang="en-US" sz="6400" dirty="0">
                <a:solidFill>
                  <a:srgbClr val="FF0000"/>
                </a:solidFill>
              </a:rPr>
              <a:t>is Bottlenecked by Data</a:t>
            </a:r>
            <a:endParaRPr lang="en-US" sz="6400" dirty="0">
              <a:solidFill>
                <a:srgbClr val="0432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85034464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A36DD-E071-084E-A698-25D80E2E22EA}"/>
              </a:ext>
            </a:extLst>
          </p:cNvPr>
          <p:cNvSpPr>
            <a:spLocks noGrp="1"/>
          </p:cNvSpPr>
          <p:nvPr>
            <p:ph type="title"/>
          </p:nvPr>
        </p:nvSpPr>
        <p:spPr/>
        <p:txBody>
          <a:bodyPr/>
          <a:lstStyle/>
          <a:p>
            <a:r>
              <a:rPr lang="en-US" dirty="0"/>
              <a:t>Data-Centric Architectures: Properties</a:t>
            </a:r>
          </a:p>
        </p:txBody>
      </p:sp>
      <p:sp>
        <p:nvSpPr>
          <p:cNvPr id="3" name="Content Placeholder 2">
            <a:extLst>
              <a:ext uri="{FF2B5EF4-FFF2-40B4-BE49-F238E27FC236}">
                <a16:creationId xmlns:a16="http://schemas.microsoft.com/office/drawing/2014/main" id="{B14915FF-65F1-9148-84F8-D897101D7352}"/>
              </a:ext>
            </a:extLst>
          </p:cNvPr>
          <p:cNvSpPr>
            <a:spLocks noGrp="1"/>
          </p:cNvSpPr>
          <p:nvPr>
            <p:ph idx="1"/>
          </p:nvPr>
        </p:nvSpPr>
        <p:spPr>
          <a:xfrm>
            <a:off x="228600" y="1124744"/>
            <a:ext cx="8807896" cy="5123656"/>
          </a:xfrm>
        </p:spPr>
        <p:txBody>
          <a:bodyPr/>
          <a:lstStyle/>
          <a:p>
            <a:r>
              <a:rPr lang="en-US" b="1" dirty="0">
                <a:solidFill>
                  <a:srgbClr val="0000FF"/>
                </a:solidFill>
              </a:rPr>
              <a:t>Process data where it resides </a:t>
            </a:r>
            <a:r>
              <a:rPr lang="en-US" dirty="0">
                <a:solidFill>
                  <a:srgbClr val="0000FF"/>
                </a:solidFill>
              </a:rPr>
              <a:t>(where it makes sense)</a:t>
            </a:r>
          </a:p>
          <a:p>
            <a:pPr lvl="1"/>
            <a:r>
              <a:rPr lang="en-US" dirty="0"/>
              <a:t>Processing in and near memory structures</a:t>
            </a:r>
          </a:p>
          <a:p>
            <a:pPr marL="0" indent="0">
              <a:buNone/>
            </a:pPr>
            <a:endParaRPr lang="en-US" dirty="0"/>
          </a:p>
          <a:p>
            <a:r>
              <a:rPr lang="en-US" b="1" dirty="0">
                <a:solidFill>
                  <a:srgbClr val="0000FF"/>
                </a:solidFill>
              </a:rPr>
              <a:t>Low-latency and low-energy data access</a:t>
            </a:r>
          </a:p>
          <a:p>
            <a:pPr lvl="1"/>
            <a:r>
              <a:rPr lang="en-US" dirty="0"/>
              <a:t>Low latency memory</a:t>
            </a:r>
          </a:p>
          <a:p>
            <a:pPr lvl="1"/>
            <a:r>
              <a:rPr lang="en-US" dirty="0"/>
              <a:t>Low energy memory</a:t>
            </a:r>
          </a:p>
          <a:p>
            <a:pPr marL="344487" lvl="1" indent="0">
              <a:buNone/>
            </a:pPr>
            <a:endParaRPr lang="en-US" dirty="0"/>
          </a:p>
          <a:p>
            <a:r>
              <a:rPr lang="en-US" b="1" dirty="0">
                <a:solidFill>
                  <a:srgbClr val="0000FF"/>
                </a:solidFill>
              </a:rPr>
              <a:t>Low-cost data storage and processing</a:t>
            </a:r>
          </a:p>
          <a:p>
            <a:pPr lvl="1"/>
            <a:r>
              <a:rPr lang="en-US" dirty="0"/>
              <a:t>High capacity memory at low cost: hybrid memory, compression</a:t>
            </a:r>
          </a:p>
          <a:p>
            <a:pPr lvl="1"/>
            <a:endParaRPr lang="en-US" dirty="0"/>
          </a:p>
          <a:p>
            <a:r>
              <a:rPr lang="en-US" b="1" dirty="0">
                <a:solidFill>
                  <a:srgbClr val="0000FF"/>
                </a:solidFill>
              </a:rPr>
              <a:t>Intelligent data management</a:t>
            </a:r>
          </a:p>
          <a:p>
            <a:pPr lvl="1"/>
            <a:r>
              <a:rPr lang="en-US" dirty="0"/>
              <a:t>Intelligent controllers handling robustness, security, cost</a:t>
            </a:r>
          </a:p>
          <a:p>
            <a:endParaRPr lang="en-US" dirty="0"/>
          </a:p>
        </p:txBody>
      </p:sp>
      <p:sp>
        <p:nvSpPr>
          <p:cNvPr id="4" name="Slide Number Placeholder 3">
            <a:extLst>
              <a:ext uri="{FF2B5EF4-FFF2-40B4-BE49-F238E27FC236}">
                <a16:creationId xmlns:a16="http://schemas.microsoft.com/office/drawing/2014/main" id="{0F1F47AA-F773-7243-876F-B38D973B454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F2DDA778-26A3-A449-9FF9-F9A4D7854DF7}"/>
              </a:ext>
            </a:extLst>
          </p:cNvPr>
          <p:cNvSpPr>
            <a:spLocks noChangeArrowheads="1"/>
          </p:cNvSpPr>
          <p:nvPr/>
        </p:nvSpPr>
        <p:spPr bwMode="auto">
          <a:xfrm>
            <a:off x="539552" y="1124744"/>
            <a:ext cx="7920880" cy="480566"/>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8086247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685800" y="1828800"/>
            <a:ext cx="7924800" cy="1752600"/>
          </a:xfrm>
        </p:spPr>
        <p:txBody>
          <a:bodyPr/>
          <a:lstStyle/>
          <a:p>
            <a:pPr algn="ctr"/>
            <a:r>
              <a:rPr lang="en-US" dirty="0"/>
              <a:t>DRAM Technology Scaling</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6EBD97-92C3-8040-ABAF-8E7431A027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200</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276296170"/>
      </p:ext>
    </p:extLst>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In-Memory Computation Today?</a:t>
            </a:r>
          </a:p>
        </p:txBody>
      </p:sp>
      <p:sp>
        <p:nvSpPr>
          <p:cNvPr id="3" name="Content Placeholder 2"/>
          <p:cNvSpPr>
            <a:spLocks noGrp="1"/>
          </p:cNvSpPr>
          <p:nvPr>
            <p:ph idx="1"/>
          </p:nvPr>
        </p:nvSpPr>
        <p:spPr/>
        <p:txBody>
          <a:bodyPr/>
          <a:lstStyle/>
          <a:p>
            <a:r>
              <a:rPr lang="en-US" dirty="0">
                <a:solidFill>
                  <a:srgbClr val="FF0000"/>
                </a:solidFill>
              </a:rPr>
              <a:t>Push from Technology</a:t>
            </a:r>
          </a:p>
          <a:p>
            <a:pPr lvl="1"/>
            <a:r>
              <a:rPr lang="en-US" dirty="0">
                <a:solidFill>
                  <a:srgbClr val="0000FF"/>
                </a:solidFill>
              </a:rPr>
              <a:t>DRAM Scaling at jeopardy </a:t>
            </a:r>
          </a:p>
          <a:p>
            <a:pPr marL="344487" lvl="1" indent="0">
              <a:buNone/>
            </a:pPr>
            <a:r>
              <a:rPr lang="en-US" dirty="0">
                <a:sym typeface="Wingdings"/>
              </a:rPr>
              <a:t>    Controllers close to DRAM</a:t>
            </a:r>
          </a:p>
          <a:p>
            <a:pPr marL="344487" lvl="1" indent="0">
              <a:buNone/>
            </a:pPr>
            <a:r>
              <a:rPr lang="en-US" dirty="0">
                <a:sym typeface="Wingdings"/>
              </a:rPr>
              <a:t>    Industry open to new memory architectures</a:t>
            </a:r>
          </a:p>
          <a:p>
            <a:pPr lvl="1"/>
            <a:endParaRPr lang="en-US" dirty="0"/>
          </a:p>
          <a:p>
            <a:endParaRPr lang="en-US" dirty="0">
              <a:solidFill>
                <a:srgbClr val="FF0000"/>
              </a:solidFill>
            </a:endParaRPr>
          </a:p>
          <a:p>
            <a:pPr marL="0" indent="0">
              <a:buNone/>
            </a:pP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2080752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In-Memory Computation Today?</a:t>
            </a:r>
          </a:p>
        </p:txBody>
      </p:sp>
      <p:sp>
        <p:nvSpPr>
          <p:cNvPr id="3" name="Content Placeholder 2"/>
          <p:cNvSpPr>
            <a:spLocks noGrp="1"/>
          </p:cNvSpPr>
          <p:nvPr>
            <p:ph idx="1"/>
          </p:nvPr>
        </p:nvSpPr>
        <p:spPr/>
        <p:txBody>
          <a:bodyPr/>
          <a:lstStyle/>
          <a:p>
            <a:r>
              <a:rPr lang="en-US" dirty="0">
                <a:solidFill>
                  <a:srgbClr val="FF0000"/>
                </a:solidFill>
              </a:rPr>
              <a:t>Push from Technology</a:t>
            </a:r>
          </a:p>
          <a:p>
            <a:pPr lvl="1"/>
            <a:r>
              <a:rPr lang="en-US" dirty="0">
                <a:solidFill>
                  <a:srgbClr val="0000FF"/>
                </a:solidFill>
              </a:rPr>
              <a:t>DRAM Scaling at jeopardy </a:t>
            </a:r>
          </a:p>
          <a:p>
            <a:pPr marL="344487" lvl="1" indent="0">
              <a:buNone/>
            </a:pPr>
            <a:r>
              <a:rPr lang="en-US" dirty="0">
                <a:sym typeface="Wingdings"/>
              </a:rPr>
              <a:t>    Controllers close to DRAM</a:t>
            </a:r>
          </a:p>
          <a:p>
            <a:pPr marL="344487" lvl="1" indent="0">
              <a:buNone/>
            </a:pPr>
            <a:r>
              <a:rPr lang="en-US" dirty="0">
                <a:sym typeface="Wingdings"/>
              </a:rPr>
              <a:t>    Industry open to new memory architectures</a:t>
            </a:r>
          </a:p>
          <a:p>
            <a:pPr lvl="1"/>
            <a:endParaRPr lang="en-US" dirty="0"/>
          </a:p>
          <a:p>
            <a:endParaRPr lang="en-US" dirty="0">
              <a:solidFill>
                <a:srgbClr val="FF0000"/>
              </a:solidFill>
            </a:endParaRPr>
          </a:p>
          <a:p>
            <a:pPr marL="0" indent="0">
              <a:buNone/>
            </a:pP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107504" y="1502544"/>
            <a:ext cx="7772400" cy="1422400"/>
          </a:xfrm>
          <a:prstGeom prst="rect">
            <a:avLst/>
          </a:prstGeom>
        </p:spPr>
      </p:pic>
      <p:pic>
        <p:nvPicPr>
          <p:cNvPr id="6"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1340768"/>
            <a:ext cx="5040560" cy="3619122"/>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6948264" y="1268760"/>
            <a:ext cx="1689100" cy="2451100"/>
          </a:xfrm>
          <a:prstGeom prst="rect">
            <a:avLst/>
          </a:prstGeom>
        </p:spPr>
      </p:pic>
    </p:spTree>
    <p:extLst>
      <p:ext uri="{BB962C8B-B14F-4D97-AF65-F5344CB8AC3E}">
        <p14:creationId xmlns:p14="http://schemas.microsoft.com/office/powerpoint/2010/main" val="8427216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Memory Scaling Issues </a:t>
            </a:r>
            <a:r>
              <a:rPr lang="en-US" b="1" dirty="0"/>
              <a:t>Were</a:t>
            </a:r>
            <a:r>
              <a:rPr lang="en-US" dirty="0"/>
              <a:t> Real</a:t>
            </a:r>
          </a:p>
        </p:txBody>
      </p:sp>
      <p:sp>
        <p:nvSpPr>
          <p:cNvPr id="3" name="Content Placeholder 2"/>
          <p:cNvSpPr>
            <a:spLocks noGrp="1"/>
          </p:cNvSpPr>
          <p:nvPr>
            <p:ph idx="1"/>
          </p:nvPr>
        </p:nvSpPr>
        <p:spPr/>
        <p:txBody>
          <a:bodyPr/>
          <a:lstStyle/>
          <a:p>
            <a:r>
              <a:rPr lang="en-US" dirty="0"/>
              <a:t>Onur Mutlu,</a:t>
            </a:r>
            <a:br>
              <a:rPr lang="en-US" dirty="0"/>
            </a:br>
            <a:r>
              <a:rPr lang="en-US" b="1" dirty="0">
                <a:hlinkClick r:id="rId2"/>
              </a:rPr>
              <a:t>"Memory Scaling: A Systems Architecture Perspective"</a:t>
            </a:r>
            <a:br>
              <a:rPr lang="en-US" dirty="0"/>
            </a:br>
            <a:r>
              <a:rPr lang="en-US" i="1" dirty="0"/>
              <a:t>Proceedings of the </a:t>
            </a:r>
            <a:r>
              <a:rPr lang="en-US" i="1" dirty="0">
                <a:hlinkClick r:id="rId3"/>
              </a:rPr>
              <a:t>5th International Memory Workshop</a:t>
            </a:r>
            <a:r>
              <a:rPr lang="en-US" i="1" dirty="0"/>
              <a:t> (</a:t>
            </a:r>
            <a:r>
              <a:rPr lang="en-US" b="1" i="1" dirty="0"/>
              <a:t>IMW</a:t>
            </a:r>
            <a:r>
              <a:rPr lang="en-US" i="1" dirty="0"/>
              <a:t>)</a:t>
            </a:r>
            <a:r>
              <a:rPr lang="en-US" dirty="0"/>
              <a:t>, Monterey, CA, May 2013. </a:t>
            </a:r>
            <a:r>
              <a:rPr lang="en-US" dirty="0">
                <a:hlinkClick r:id="rId4"/>
              </a:rPr>
              <a:t>Slides (pptx)</a:t>
            </a:r>
            <a:r>
              <a:rPr lang="en-US" dirty="0"/>
              <a:t> </a:t>
            </a:r>
            <a:r>
              <a:rPr lang="en-US" dirty="0">
                <a:hlinkClick r:id="rId5"/>
              </a:rPr>
              <a:t>(pdf)</a:t>
            </a:r>
            <a:r>
              <a:rPr lang="en-US" dirty="0"/>
              <a:t> </a:t>
            </a:r>
            <a:br>
              <a:rPr lang="en-US" dirty="0"/>
            </a:br>
            <a:r>
              <a:rPr lang="en-US" dirty="0">
                <a:hlinkClick r:id="rId6"/>
              </a:rPr>
              <a:t>EETimes Reprint</a:t>
            </a:r>
            <a:endParaRPr lang="en-US" dirty="0"/>
          </a:p>
        </p:txBody>
      </p:sp>
      <p:pic>
        <p:nvPicPr>
          <p:cNvPr id="6" name="Picture 5"/>
          <p:cNvPicPr>
            <a:picLocks noChangeAspect="1"/>
          </p:cNvPicPr>
          <p:nvPr/>
        </p:nvPicPr>
        <p:blipFill>
          <a:blip r:embed="rId7"/>
          <a:stretch>
            <a:fillRect/>
          </a:stretch>
        </p:blipFill>
        <p:spPr>
          <a:xfrm>
            <a:off x="0" y="4149080"/>
            <a:ext cx="9144000" cy="1639019"/>
          </a:xfrm>
          <a:prstGeom prst="rect">
            <a:avLst/>
          </a:prstGeom>
        </p:spPr>
      </p:pic>
      <p:sp>
        <p:nvSpPr>
          <p:cNvPr id="5" name="TextBox 4">
            <a:extLst>
              <a:ext uri="{FF2B5EF4-FFF2-40B4-BE49-F238E27FC236}">
                <a16:creationId xmlns:a16="http://schemas.microsoft.com/office/drawing/2014/main" id="{2CB311F9-F741-644A-9EB2-894E4CF2F735}"/>
              </a:ext>
            </a:extLst>
          </p:cNvPr>
          <p:cNvSpPr txBox="1"/>
          <p:nvPr/>
        </p:nvSpPr>
        <p:spPr>
          <a:xfrm>
            <a:off x="192006" y="6488668"/>
            <a:ext cx="86837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8"/>
              </a:rPr>
              <a:t>https://people.inf.ethz.ch/omutlu/pub/memory-scaling_memcon13.pdf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1238408661"/>
      </p:ext>
    </p:extLst>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t>Memory Scaling Issues </a:t>
            </a:r>
            <a:r>
              <a:rPr lang="en-US" b="1" dirty="0"/>
              <a:t>Are</a:t>
            </a:r>
            <a:r>
              <a:rPr lang="en-US" dirty="0"/>
              <a:t> Real</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p:txBody>
          <a:bodyPr/>
          <a:lstStyle/>
          <a:p>
            <a:r>
              <a:rPr lang="en-US" dirty="0"/>
              <a:t>Onur Mutlu and </a:t>
            </a:r>
            <a:r>
              <a:rPr lang="en-US" dirty="0" err="1"/>
              <a:t>Jeremie</a:t>
            </a:r>
            <a:r>
              <a:rPr lang="en-US" dirty="0"/>
              <a:t> Kim,</a:t>
            </a:r>
            <a:br>
              <a:rPr lang="en-US" dirty="0"/>
            </a:br>
            <a:r>
              <a:rPr lang="en-US" b="1" dirty="0"/>
              <a:t>"RowHammer: A Retrospective"</a:t>
            </a:r>
            <a:br>
              <a:rPr lang="en-US" dirty="0"/>
            </a:br>
            <a:r>
              <a:rPr lang="en-US" i="1" dirty="0">
                <a:hlinkClick r:id="rId2"/>
              </a:rPr>
              <a:t>IEEE Transactions on Computer-Aided Design of Integrated Circuits and Systems</a:t>
            </a:r>
            <a:r>
              <a:rPr lang="en-US" i="1" dirty="0"/>
              <a:t> (</a:t>
            </a:r>
            <a:r>
              <a:rPr lang="en-US" b="1" i="1" dirty="0"/>
              <a:t>TCAD</a:t>
            </a:r>
            <a:r>
              <a:rPr lang="en-US" i="1" dirty="0"/>
              <a:t>) Special Issue on Top Picks in Hardware and Embedded Security</a:t>
            </a:r>
            <a:r>
              <a:rPr lang="en-US" dirty="0"/>
              <a:t>, 2019. </a:t>
            </a:r>
            <a:br>
              <a:rPr lang="en-US" dirty="0"/>
            </a:br>
            <a:r>
              <a:rPr lang="en-US" dirty="0"/>
              <a:t>[</a:t>
            </a:r>
            <a:r>
              <a:rPr lang="en-US" dirty="0">
                <a:hlinkClick r:id="rId3"/>
              </a:rPr>
              <a:t>Preliminary arXiv version</a:t>
            </a:r>
            <a:r>
              <a:rPr lang="en-US" dirty="0"/>
              <a:t>]</a:t>
            </a:r>
            <a:br>
              <a:rPr lang="en-US" dirty="0"/>
            </a:br>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DF8A0BF4-FF83-FF4D-95CC-55B11F61D051}"/>
              </a:ext>
            </a:extLst>
          </p:cNvPr>
          <p:cNvPicPr>
            <a:picLocks noChangeAspect="1"/>
          </p:cNvPicPr>
          <p:nvPr/>
        </p:nvPicPr>
        <p:blipFill>
          <a:blip r:embed="rId4"/>
          <a:stretch>
            <a:fillRect/>
          </a:stretch>
        </p:blipFill>
        <p:spPr>
          <a:xfrm>
            <a:off x="876300" y="4052664"/>
            <a:ext cx="7391400" cy="1752600"/>
          </a:xfrm>
          <a:prstGeom prst="rect">
            <a:avLst/>
          </a:prstGeom>
        </p:spPr>
      </p:pic>
    </p:spTree>
    <p:extLst>
      <p:ext uri="{BB962C8B-B14F-4D97-AF65-F5344CB8AC3E}">
        <p14:creationId xmlns:p14="http://schemas.microsoft.com/office/powerpoint/2010/main" val="2953551839"/>
      </p:ext>
    </p:extLst>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Title 1">
            <a:extLst>
              <a:ext uri="{FF2B5EF4-FFF2-40B4-BE49-F238E27FC236}">
                <a16:creationId xmlns:a16="http://schemas.microsoft.com/office/drawing/2014/main" id="{F3BD4611-1CFE-6D4D-9B12-05248D23686C}"/>
              </a:ext>
            </a:extLst>
          </p:cNvPr>
          <p:cNvSpPr>
            <a:spLocks noGrp="1"/>
          </p:cNvSpPr>
          <p:nvPr>
            <p:ph type="title"/>
          </p:nvPr>
        </p:nvSpPr>
        <p:spPr/>
        <p:txBody>
          <a:bodyPr/>
          <a:lstStyle/>
          <a:p>
            <a:r>
              <a:rPr lang="en-US" altLang="en-US" dirty="0">
                <a:ea typeface="ＭＳ Ｐゴシック" panose="020B0600070205080204" pitchFamily="34" charset="-128"/>
              </a:rPr>
              <a:t>The Story of RowHammer </a:t>
            </a:r>
          </a:p>
        </p:txBody>
      </p:sp>
      <p:sp>
        <p:nvSpPr>
          <p:cNvPr id="231426" name="Content Placeholder 2">
            <a:extLst>
              <a:ext uri="{FF2B5EF4-FFF2-40B4-BE49-F238E27FC236}">
                <a16:creationId xmlns:a16="http://schemas.microsoft.com/office/drawing/2014/main" id="{07C51491-711F-6241-8490-8DD020FDAA44}"/>
              </a:ext>
            </a:extLst>
          </p:cNvPr>
          <p:cNvSpPr>
            <a:spLocks noGrp="1"/>
          </p:cNvSpPr>
          <p:nvPr>
            <p:ph idx="1"/>
          </p:nvPr>
        </p:nvSpPr>
        <p:spPr>
          <a:xfrm>
            <a:off x="0" y="996950"/>
            <a:ext cx="8910638" cy="5194300"/>
          </a:xfrm>
        </p:spPr>
        <p:txBody>
          <a:bodyPr/>
          <a:lstStyle/>
          <a:p>
            <a:r>
              <a:rPr lang="en-US" altLang="en-US" dirty="0">
                <a:ea typeface="ＭＳ Ｐゴシック" panose="020B0600070205080204" pitchFamily="34" charset="-128"/>
              </a:rPr>
              <a:t>One can </a:t>
            </a:r>
            <a:r>
              <a:rPr lang="en-US" altLang="en-US" dirty="0">
                <a:solidFill>
                  <a:srgbClr val="FF0000"/>
                </a:solidFill>
                <a:ea typeface="ＭＳ Ｐゴシック" panose="020B0600070205080204" pitchFamily="34" charset="-128"/>
              </a:rPr>
              <a:t>predictably induce bit flips</a:t>
            </a:r>
            <a:r>
              <a:rPr lang="en-US" altLang="en-US" dirty="0">
                <a:ea typeface="ＭＳ Ｐゴシック" panose="020B0600070205080204" pitchFamily="34" charset="-128"/>
              </a:rPr>
              <a:t> in commodity DRAM chips</a:t>
            </a:r>
          </a:p>
          <a:p>
            <a:pPr lvl="1"/>
            <a:r>
              <a:rPr lang="en-US" altLang="en-US" dirty="0">
                <a:ea typeface="ＭＳ Ｐゴシック" panose="020B0600070205080204" pitchFamily="34" charset="-128"/>
              </a:rPr>
              <a:t>&gt;80% of the tested DRAM chips are vulnerable</a:t>
            </a:r>
          </a:p>
          <a:p>
            <a:endParaRPr lang="en-US" altLang="en-US" sz="1600" dirty="0">
              <a:solidFill>
                <a:srgbClr val="0000FF"/>
              </a:solidFill>
              <a:ea typeface="ＭＳ Ｐゴシック" panose="020B0600070205080204" pitchFamily="34" charset="-128"/>
            </a:endParaRPr>
          </a:p>
          <a:p>
            <a:r>
              <a:rPr lang="en-US" altLang="en-US" dirty="0">
                <a:solidFill>
                  <a:srgbClr val="0000FF"/>
                </a:solidFill>
                <a:ea typeface="ＭＳ Ｐゴシック" panose="020B0600070205080204" pitchFamily="34" charset="-128"/>
              </a:rPr>
              <a:t>First example of how a </a:t>
            </a:r>
            <a:r>
              <a:rPr lang="en-US" altLang="en-US" dirty="0">
                <a:solidFill>
                  <a:srgbClr val="FF0000"/>
                </a:solidFill>
                <a:ea typeface="ＭＳ Ｐゴシック" panose="020B0600070205080204" pitchFamily="34" charset="-128"/>
              </a:rPr>
              <a:t>simple hardware failure mechanism </a:t>
            </a:r>
            <a:r>
              <a:rPr lang="en-US" altLang="en-US" dirty="0">
                <a:solidFill>
                  <a:srgbClr val="0000FF"/>
                </a:solidFill>
                <a:ea typeface="ＭＳ Ｐゴシック" panose="020B0600070205080204" pitchFamily="34" charset="-128"/>
              </a:rPr>
              <a:t>can create a </a:t>
            </a:r>
            <a:r>
              <a:rPr lang="en-US" altLang="en-US" dirty="0">
                <a:solidFill>
                  <a:srgbClr val="FF0000"/>
                </a:solidFill>
                <a:ea typeface="ＭＳ Ｐゴシック" panose="020B0600070205080204" pitchFamily="34" charset="-128"/>
              </a:rPr>
              <a:t>widespread system security vulnerability</a:t>
            </a:r>
          </a:p>
          <a:p>
            <a:endParaRPr lang="en-US" altLang="en-US" dirty="0">
              <a:solidFill>
                <a:srgbClr val="FF0000"/>
              </a:solidFill>
              <a:ea typeface="ＭＳ Ｐゴシック" panose="020B0600070205080204" pitchFamily="34" charset="-128"/>
            </a:endParaRPr>
          </a:p>
        </p:txBody>
      </p:sp>
      <p:sp>
        <p:nvSpPr>
          <p:cNvPr id="314371" name="Slide Number Placeholder 3">
            <a:extLst>
              <a:ext uri="{FF2B5EF4-FFF2-40B4-BE49-F238E27FC236}">
                <a16:creationId xmlns:a16="http://schemas.microsoft.com/office/drawing/2014/main" id="{3FD27D86-281C-644C-886D-DCE9476EA348}"/>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CFEEA7-D7B9-D84B-9F78-621809FB4D37}"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205</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2" name="Picture 1">
            <a:extLst>
              <a:ext uri="{FF2B5EF4-FFF2-40B4-BE49-F238E27FC236}">
                <a16:creationId xmlns:a16="http://schemas.microsoft.com/office/drawing/2014/main" id="{7C1D731A-3A46-3E4E-9D4B-C8802E36B09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046413"/>
            <a:ext cx="9144000" cy="381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21151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14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142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1426">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Push from Circuits and Devices</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206</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771231629"/>
      </p:ext>
    </p:extLst>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In-Memory Computation Today?</a:t>
            </a:r>
          </a:p>
        </p:txBody>
      </p:sp>
      <p:sp>
        <p:nvSpPr>
          <p:cNvPr id="3" name="Content Placeholder 2"/>
          <p:cNvSpPr>
            <a:spLocks noGrp="1"/>
          </p:cNvSpPr>
          <p:nvPr>
            <p:ph idx="1"/>
          </p:nvPr>
        </p:nvSpPr>
        <p:spPr/>
        <p:txBody>
          <a:bodyPr/>
          <a:lstStyle/>
          <a:p>
            <a:r>
              <a:rPr lang="en-US" dirty="0">
                <a:solidFill>
                  <a:srgbClr val="FF0000"/>
                </a:solidFill>
              </a:rPr>
              <a:t>Push from Technology</a:t>
            </a:r>
          </a:p>
          <a:p>
            <a:pPr lvl="1"/>
            <a:r>
              <a:rPr lang="en-US" dirty="0">
                <a:solidFill>
                  <a:srgbClr val="0000FF"/>
                </a:solidFill>
              </a:rPr>
              <a:t>DRAM Scaling at jeopardy </a:t>
            </a:r>
          </a:p>
          <a:p>
            <a:pPr marL="344487" lvl="1" indent="0">
              <a:buNone/>
            </a:pPr>
            <a:r>
              <a:rPr lang="en-US" dirty="0">
                <a:sym typeface="Wingdings"/>
              </a:rPr>
              <a:t>    Controllers close to DRAM</a:t>
            </a:r>
          </a:p>
          <a:p>
            <a:pPr marL="344487" lvl="1" indent="0">
              <a:buNone/>
            </a:pPr>
            <a:r>
              <a:rPr lang="en-US" dirty="0">
                <a:sym typeface="Wingdings"/>
              </a:rPr>
              <a:t>    Industry open to new memory architectures</a:t>
            </a:r>
          </a:p>
          <a:p>
            <a:pPr lvl="1"/>
            <a:endParaRPr lang="en-US" dirty="0"/>
          </a:p>
          <a:p>
            <a:endParaRPr lang="en-US" dirty="0">
              <a:solidFill>
                <a:srgbClr val="FF0000"/>
              </a:solidFill>
            </a:endParaRPr>
          </a:p>
          <a:p>
            <a:endParaRPr lang="en-US" dirty="0">
              <a:solidFill>
                <a:srgbClr val="FF0000"/>
              </a:solidFill>
            </a:endParaRPr>
          </a:p>
          <a:p>
            <a:endParaRPr lang="en-US" dirty="0">
              <a:solidFill>
                <a:srgbClr val="FF0000"/>
              </a:solidFill>
            </a:endParaRPr>
          </a:p>
          <a:p>
            <a:r>
              <a:rPr lang="en-US" dirty="0">
                <a:solidFill>
                  <a:srgbClr val="FF0000"/>
                </a:solidFill>
              </a:rPr>
              <a:t>Pull from Systems and Applications</a:t>
            </a:r>
          </a:p>
          <a:p>
            <a:pPr lvl="1"/>
            <a:r>
              <a:rPr lang="en-US" dirty="0">
                <a:solidFill>
                  <a:srgbClr val="0000FF"/>
                </a:solidFill>
              </a:rPr>
              <a:t>Data access is a major system and application bottleneck</a:t>
            </a:r>
          </a:p>
          <a:p>
            <a:pPr lvl="1"/>
            <a:r>
              <a:rPr lang="en-US" dirty="0">
                <a:solidFill>
                  <a:srgbClr val="0000FF"/>
                </a:solidFill>
              </a:rPr>
              <a:t>Systems are energy limited</a:t>
            </a:r>
          </a:p>
          <a:p>
            <a:pPr lvl="1"/>
            <a:r>
              <a:rPr lang="en-US" dirty="0">
                <a:solidFill>
                  <a:srgbClr val="0000FF"/>
                </a:solidFill>
              </a:rPr>
              <a:t>Data movement much more energy-hungry than computation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107504" y="1502544"/>
            <a:ext cx="7772400" cy="1422400"/>
          </a:xfrm>
          <a:prstGeom prst="rect">
            <a:avLst/>
          </a:prstGeom>
        </p:spPr>
      </p:pic>
      <p:pic>
        <p:nvPicPr>
          <p:cNvPr id="6"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1340768"/>
            <a:ext cx="5040560" cy="3619122"/>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6948264" y="1268760"/>
            <a:ext cx="1689100" cy="2451100"/>
          </a:xfrm>
          <a:prstGeom prst="rect">
            <a:avLst/>
          </a:prstGeom>
        </p:spPr>
      </p:pic>
    </p:spTree>
    <p:extLst>
      <p:ext uri="{BB962C8B-B14F-4D97-AF65-F5344CB8AC3E}">
        <p14:creationId xmlns:p14="http://schemas.microsoft.com/office/powerpoint/2010/main" val="20295938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685800" y="1828800"/>
            <a:ext cx="7924800" cy="1752600"/>
          </a:xfrm>
        </p:spPr>
        <p:txBody>
          <a:bodyPr/>
          <a:lstStyle/>
          <a:p>
            <a:pPr algn="ctr"/>
            <a:r>
              <a:rPr lang="en-US" dirty="0"/>
              <a:t>Review Process &amp; Mindset</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6EBD97-92C3-8040-ABAF-8E7431A027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208</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399712938"/>
      </p:ext>
    </p:extLst>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59A91-5589-ED4B-8CAC-A60A4E133C9E}"/>
              </a:ext>
            </a:extLst>
          </p:cNvPr>
          <p:cNvSpPr>
            <a:spLocks noGrp="1"/>
          </p:cNvSpPr>
          <p:nvPr>
            <p:ph type="title"/>
          </p:nvPr>
        </p:nvSpPr>
        <p:spPr/>
        <p:txBody>
          <a:bodyPr/>
          <a:lstStyle/>
          <a:p>
            <a:r>
              <a:rPr lang="en-US" dirty="0"/>
              <a:t>Sounds Good, No?</a:t>
            </a:r>
          </a:p>
        </p:txBody>
      </p:sp>
      <p:sp>
        <p:nvSpPr>
          <p:cNvPr id="4" name="Slide Number Placeholder 3">
            <a:extLst>
              <a:ext uri="{FF2B5EF4-FFF2-40B4-BE49-F238E27FC236}">
                <a16:creationId xmlns:a16="http://schemas.microsoft.com/office/drawing/2014/main" id="{F6070357-440C-BD4C-B0A8-13DC815531A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4E99DE65-89F3-4740-9D5C-84FCC95E10D8}"/>
              </a:ext>
            </a:extLst>
          </p:cNvPr>
          <p:cNvPicPr>
            <a:picLocks noChangeAspect="1"/>
          </p:cNvPicPr>
          <p:nvPr/>
        </p:nvPicPr>
        <p:blipFill>
          <a:blip r:embed="rId2"/>
          <a:stretch>
            <a:fillRect/>
          </a:stretch>
        </p:blipFill>
        <p:spPr>
          <a:xfrm>
            <a:off x="0" y="1236847"/>
            <a:ext cx="9144000" cy="4864359"/>
          </a:xfrm>
          <a:prstGeom prst="rect">
            <a:avLst/>
          </a:prstGeom>
        </p:spPr>
      </p:pic>
      <p:sp>
        <p:nvSpPr>
          <p:cNvPr id="6" name="Rectangle 5">
            <a:extLst>
              <a:ext uri="{FF2B5EF4-FFF2-40B4-BE49-F238E27FC236}">
                <a16:creationId xmlns:a16="http://schemas.microsoft.com/office/drawing/2014/main" id="{DABB5A7D-CF5C-3841-A33B-2A2DB03ADA96}"/>
              </a:ext>
            </a:extLst>
          </p:cNvPr>
          <p:cNvSpPr/>
          <p:nvPr/>
        </p:nvSpPr>
        <p:spPr>
          <a:xfrm>
            <a:off x="107504" y="3429000"/>
            <a:ext cx="7776864" cy="1224136"/>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7" name="Rectangle 6">
            <a:extLst>
              <a:ext uri="{FF2B5EF4-FFF2-40B4-BE49-F238E27FC236}">
                <a16:creationId xmlns:a16="http://schemas.microsoft.com/office/drawing/2014/main" id="{F7980CA6-792B-924D-891D-3E031F2FFD67}"/>
              </a:ext>
            </a:extLst>
          </p:cNvPr>
          <p:cNvSpPr/>
          <p:nvPr/>
        </p:nvSpPr>
        <p:spPr>
          <a:xfrm>
            <a:off x="91986" y="5164092"/>
            <a:ext cx="8747213" cy="93711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 name="TextBox 7">
            <a:extLst>
              <a:ext uri="{FF2B5EF4-FFF2-40B4-BE49-F238E27FC236}">
                <a16:creationId xmlns:a16="http://schemas.microsoft.com/office/drawing/2014/main" id="{E64EC82F-F1F6-7A4B-88BE-9A601CDCC2B3}"/>
              </a:ext>
            </a:extLst>
          </p:cNvPr>
          <p:cNvSpPr txBox="1"/>
          <p:nvPr/>
        </p:nvSpPr>
        <p:spPr>
          <a:xfrm>
            <a:off x="3747781" y="998029"/>
            <a:ext cx="509466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Review from ISCA 2016</a:t>
            </a:r>
          </a:p>
        </p:txBody>
      </p:sp>
    </p:spTree>
    <p:extLst>
      <p:ext uri="{BB962C8B-B14F-4D97-AF65-F5344CB8AC3E}">
        <p14:creationId xmlns:p14="http://schemas.microsoft.com/office/powerpoint/2010/main" val="5166002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685800" y="1484784"/>
            <a:ext cx="7924800" cy="1752600"/>
          </a:xfrm>
        </p:spPr>
        <p:txBody>
          <a:bodyPr/>
          <a:lstStyle/>
          <a:p>
            <a:r>
              <a:rPr lang="en-US" dirty="0"/>
              <a:t>Processing Data </a:t>
            </a:r>
            <a:br>
              <a:rPr lang="en-US" dirty="0"/>
            </a:br>
            <a:r>
              <a:rPr lang="en-US" dirty="0"/>
              <a:t>	        Where It Makes Sense</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6EBD97-92C3-8040-ABAF-8E7431A027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34413268"/>
      </p:ext>
    </p:extLst>
  </p:cSld>
  <p:clrMapOvr>
    <a:masterClrMapping/>
  </p:clrMapOvr>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C88EEA-9754-C840-8E10-45C1F8FF5783}"/>
              </a:ext>
            </a:extLst>
          </p:cNvPr>
          <p:cNvPicPr>
            <a:picLocks noChangeAspect="1"/>
          </p:cNvPicPr>
          <p:nvPr/>
        </p:nvPicPr>
        <p:blipFill>
          <a:blip r:embed="rId2"/>
          <a:stretch>
            <a:fillRect/>
          </a:stretch>
        </p:blipFill>
        <p:spPr>
          <a:xfrm>
            <a:off x="95252" y="2247422"/>
            <a:ext cx="8953500" cy="3441700"/>
          </a:xfrm>
          <a:prstGeom prst="rect">
            <a:avLst/>
          </a:prstGeom>
        </p:spPr>
      </p:pic>
      <p:sp>
        <p:nvSpPr>
          <p:cNvPr id="2" name="Title 1">
            <a:extLst>
              <a:ext uri="{FF2B5EF4-FFF2-40B4-BE49-F238E27FC236}">
                <a16:creationId xmlns:a16="http://schemas.microsoft.com/office/drawing/2014/main" id="{5EB59A91-5589-ED4B-8CAC-A60A4E133C9E}"/>
              </a:ext>
            </a:extLst>
          </p:cNvPr>
          <p:cNvSpPr>
            <a:spLocks noGrp="1"/>
          </p:cNvSpPr>
          <p:nvPr>
            <p:ph type="title"/>
          </p:nvPr>
        </p:nvSpPr>
        <p:spPr/>
        <p:txBody>
          <a:bodyPr/>
          <a:lstStyle/>
          <a:p>
            <a:r>
              <a:rPr lang="en-US" dirty="0"/>
              <a:t>Another Review </a:t>
            </a:r>
          </a:p>
        </p:txBody>
      </p:sp>
      <p:sp>
        <p:nvSpPr>
          <p:cNvPr id="4" name="Slide Number Placeholder 3">
            <a:extLst>
              <a:ext uri="{FF2B5EF4-FFF2-40B4-BE49-F238E27FC236}">
                <a16:creationId xmlns:a16="http://schemas.microsoft.com/office/drawing/2014/main" id="{F6070357-440C-BD4C-B0A8-13DC815531A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Rectangle 6">
            <a:extLst>
              <a:ext uri="{FF2B5EF4-FFF2-40B4-BE49-F238E27FC236}">
                <a16:creationId xmlns:a16="http://schemas.microsoft.com/office/drawing/2014/main" id="{F7980CA6-792B-924D-891D-3E031F2FFD67}"/>
              </a:ext>
            </a:extLst>
          </p:cNvPr>
          <p:cNvSpPr/>
          <p:nvPr/>
        </p:nvSpPr>
        <p:spPr>
          <a:xfrm>
            <a:off x="91987" y="4521494"/>
            <a:ext cx="8956765" cy="116762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 name="TextBox 7">
            <a:extLst>
              <a:ext uri="{FF2B5EF4-FFF2-40B4-BE49-F238E27FC236}">
                <a16:creationId xmlns:a16="http://schemas.microsoft.com/office/drawing/2014/main" id="{E64EC82F-F1F6-7A4B-88BE-9A601CDCC2B3}"/>
              </a:ext>
            </a:extLst>
          </p:cNvPr>
          <p:cNvSpPr txBox="1"/>
          <p:nvPr/>
        </p:nvSpPr>
        <p:spPr>
          <a:xfrm>
            <a:off x="2164312" y="1061336"/>
            <a:ext cx="686598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Another Review from ISCA 2016</a:t>
            </a:r>
          </a:p>
        </p:txBody>
      </p:sp>
    </p:spTree>
    <p:extLst>
      <p:ext uri="{BB962C8B-B14F-4D97-AF65-F5344CB8AC3E}">
        <p14:creationId xmlns:p14="http://schemas.microsoft.com/office/powerpoint/2010/main" val="3713323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17C6A-3BE4-334E-B989-02C1A262619C}"/>
              </a:ext>
            </a:extLst>
          </p:cNvPr>
          <p:cNvSpPr>
            <a:spLocks noGrp="1"/>
          </p:cNvSpPr>
          <p:nvPr>
            <p:ph type="title"/>
          </p:nvPr>
        </p:nvSpPr>
        <p:spPr/>
        <p:txBody>
          <a:bodyPr/>
          <a:lstStyle/>
          <a:p>
            <a:r>
              <a:rPr lang="en-US" dirty="0"/>
              <a:t>Yet Another Review</a:t>
            </a:r>
          </a:p>
        </p:txBody>
      </p:sp>
      <p:sp>
        <p:nvSpPr>
          <p:cNvPr id="4" name="Slide Number Placeholder 3">
            <a:extLst>
              <a:ext uri="{FF2B5EF4-FFF2-40B4-BE49-F238E27FC236}">
                <a16:creationId xmlns:a16="http://schemas.microsoft.com/office/drawing/2014/main" id="{27876EE3-DF60-8B48-85A3-D84BEB6B9E3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DC24ABB3-1FE4-4B40-900C-069030A0811A}"/>
              </a:ext>
            </a:extLst>
          </p:cNvPr>
          <p:cNvPicPr>
            <a:picLocks noChangeAspect="1"/>
          </p:cNvPicPr>
          <p:nvPr/>
        </p:nvPicPr>
        <p:blipFill>
          <a:blip r:embed="rId2"/>
          <a:stretch>
            <a:fillRect/>
          </a:stretch>
        </p:blipFill>
        <p:spPr>
          <a:xfrm>
            <a:off x="0" y="2263033"/>
            <a:ext cx="9144000" cy="3193330"/>
          </a:xfrm>
          <a:prstGeom prst="rect">
            <a:avLst/>
          </a:prstGeom>
        </p:spPr>
      </p:pic>
      <p:sp>
        <p:nvSpPr>
          <p:cNvPr id="6" name="TextBox 5">
            <a:extLst>
              <a:ext uri="{FF2B5EF4-FFF2-40B4-BE49-F238E27FC236}">
                <a16:creationId xmlns:a16="http://schemas.microsoft.com/office/drawing/2014/main" id="{CBECF630-EAC4-0D42-82A4-C39F64C0CD71}"/>
              </a:ext>
            </a:extLst>
          </p:cNvPr>
          <p:cNvSpPr txBox="1"/>
          <p:nvPr/>
        </p:nvSpPr>
        <p:spPr>
          <a:xfrm>
            <a:off x="1459373" y="953661"/>
            <a:ext cx="767549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Yet Another Review from ISCA 2016</a:t>
            </a:r>
          </a:p>
        </p:txBody>
      </p:sp>
      <p:sp>
        <p:nvSpPr>
          <p:cNvPr id="7" name="Rectangle 6">
            <a:extLst>
              <a:ext uri="{FF2B5EF4-FFF2-40B4-BE49-F238E27FC236}">
                <a16:creationId xmlns:a16="http://schemas.microsoft.com/office/drawing/2014/main" id="{B3B02E46-1D53-824E-A9D6-1C8DA8313F67}"/>
              </a:ext>
            </a:extLst>
          </p:cNvPr>
          <p:cNvSpPr/>
          <p:nvPr/>
        </p:nvSpPr>
        <p:spPr>
          <a:xfrm>
            <a:off x="55517" y="3068960"/>
            <a:ext cx="8956765" cy="116762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42229440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8E266-987E-0343-9F67-81C498594C52}"/>
              </a:ext>
            </a:extLst>
          </p:cNvPr>
          <p:cNvSpPr>
            <a:spLocks noGrp="1"/>
          </p:cNvSpPr>
          <p:nvPr>
            <p:ph type="title"/>
          </p:nvPr>
        </p:nvSpPr>
        <p:spPr/>
        <p:txBody>
          <a:bodyPr/>
          <a:lstStyle/>
          <a:p>
            <a:r>
              <a:rPr lang="en-US" dirty="0"/>
              <a:t>The Reviewer Accountability Problem</a:t>
            </a:r>
          </a:p>
        </p:txBody>
      </p:sp>
      <p:sp>
        <p:nvSpPr>
          <p:cNvPr id="4" name="Slide Number Placeholder 3">
            <a:extLst>
              <a:ext uri="{FF2B5EF4-FFF2-40B4-BE49-F238E27FC236}">
                <a16:creationId xmlns:a16="http://schemas.microsoft.com/office/drawing/2014/main" id="{C6E298D3-AA65-A240-A796-7FC4FB675D9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22892B47-3E5E-1241-9593-44B651BDD2E9}"/>
              </a:ext>
            </a:extLst>
          </p:cNvPr>
          <p:cNvPicPr>
            <a:picLocks noChangeAspect="1"/>
          </p:cNvPicPr>
          <p:nvPr/>
        </p:nvPicPr>
        <p:blipFill>
          <a:blip r:embed="rId2"/>
          <a:stretch>
            <a:fillRect/>
          </a:stretch>
        </p:blipFill>
        <p:spPr>
          <a:xfrm>
            <a:off x="106961" y="2492896"/>
            <a:ext cx="8785519" cy="1573262"/>
          </a:xfrm>
          <a:prstGeom prst="rect">
            <a:avLst/>
          </a:prstGeom>
        </p:spPr>
      </p:pic>
    </p:spTree>
    <p:extLst>
      <p:ext uri="{BB962C8B-B14F-4D97-AF65-F5344CB8AC3E}">
        <p14:creationId xmlns:p14="http://schemas.microsoft.com/office/powerpoint/2010/main" val="1117157859"/>
      </p:ext>
    </p:extLst>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3EF3D-A6D9-4445-87A7-A612C9E4D429}"/>
              </a:ext>
            </a:extLst>
          </p:cNvPr>
          <p:cNvSpPr>
            <a:spLocks noGrp="1"/>
          </p:cNvSpPr>
          <p:nvPr>
            <p:ph type="title"/>
          </p:nvPr>
        </p:nvSpPr>
        <p:spPr/>
        <p:txBody>
          <a:bodyPr/>
          <a:lstStyle/>
          <a:p>
            <a:r>
              <a:rPr lang="en-US" dirty="0"/>
              <a:t>We Have a Mindset Issue…</a:t>
            </a:r>
          </a:p>
        </p:txBody>
      </p:sp>
      <p:sp>
        <p:nvSpPr>
          <p:cNvPr id="3" name="Content Placeholder 2">
            <a:extLst>
              <a:ext uri="{FF2B5EF4-FFF2-40B4-BE49-F238E27FC236}">
                <a16:creationId xmlns:a16="http://schemas.microsoft.com/office/drawing/2014/main" id="{ACB86461-18B8-1740-8D54-1808C5637F66}"/>
              </a:ext>
            </a:extLst>
          </p:cNvPr>
          <p:cNvSpPr>
            <a:spLocks noGrp="1"/>
          </p:cNvSpPr>
          <p:nvPr>
            <p:ph idx="1"/>
          </p:nvPr>
        </p:nvSpPr>
        <p:spPr/>
        <p:txBody>
          <a:bodyPr/>
          <a:lstStyle/>
          <a:p>
            <a:r>
              <a:rPr lang="en-US" dirty="0"/>
              <a:t>There are </a:t>
            </a:r>
            <a:r>
              <a:rPr lang="en-US" dirty="0">
                <a:solidFill>
                  <a:srgbClr val="0000FF"/>
                </a:solidFill>
              </a:rPr>
              <a:t>many other similar examples from reviews</a:t>
            </a:r>
            <a:r>
              <a:rPr lang="en-US" dirty="0"/>
              <a:t>…</a:t>
            </a:r>
          </a:p>
          <a:p>
            <a:pPr lvl="1"/>
            <a:r>
              <a:rPr lang="en-US" dirty="0"/>
              <a:t>For many other papers…</a:t>
            </a:r>
          </a:p>
          <a:p>
            <a:endParaRPr lang="en-US" dirty="0"/>
          </a:p>
          <a:p>
            <a:r>
              <a:rPr lang="en-US" dirty="0"/>
              <a:t>And, we are not even talking about JEDEC yet…</a:t>
            </a:r>
          </a:p>
          <a:p>
            <a:pPr marL="0" indent="0">
              <a:buNone/>
            </a:pPr>
            <a:endParaRPr lang="en-US" dirty="0"/>
          </a:p>
          <a:p>
            <a:r>
              <a:rPr lang="en-US" dirty="0"/>
              <a:t>How do we fix the mindset problem?</a:t>
            </a:r>
          </a:p>
          <a:p>
            <a:pPr marL="0" indent="0">
              <a:buNone/>
            </a:pPr>
            <a:endParaRPr lang="en-US" dirty="0"/>
          </a:p>
          <a:p>
            <a:r>
              <a:rPr lang="en-US" dirty="0"/>
              <a:t>By doing more research, education, implementation in alternative processing paradigms</a:t>
            </a:r>
          </a:p>
        </p:txBody>
      </p:sp>
      <p:sp>
        <p:nvSpPr>
          <p:cNvPr id="4" name="Slide Number Placeholder 3">
            <a:extLst>
              <a:ext uri="{FF2B5EF4-FFF2-40B4-BE49-F238E27FC236}">
                <a16:creationId xmlns:a16="http://schemas.microsoft.com/office/drawing/2014/main" id="{DA3C8794-0D30-0B4B-AAD0-36D6E789207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D08C6B44-2A64-A84F-86E8-82C554DBAF6F}"/>
              </a:ext>
            </a:extLst>
          </p:cNvPr>
          <p:cNvSpPr txBox="1"/>
          <p:nvPr/>
        </p:nvSpPr>
        <p:spPr>
          <a:xfrm>
            <a:off x="177885" y="5614184"/>
            <a:ext cx="8957901"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ahoma"/>
                <a:ea typeface="+mn-ea"/>
                <a:cs typeface="+mn-cs"/>
              </a:rPr>
              <a:t>We need to work on enabling the better future…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14491883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4400" dirty="0"/>
              <a:t>Suggestion to Community</a:t>
            </a:r>
          </a:p>
        </p:txBody>
      </p:sp>
      <p:sp>
        <p:nvSpPr>
          <p:cNvPr id="3" name="Content Placeholder 2"/>
          <p:cNvSpPr>
            <a:spLocks noGrp="1"/>
          </p:cNvSpPr>
          <p:nvPr>
            <p:ph idx="1"/>
          </p:nvPr>
        </p:nvSpPr>
        <p:spPr>
          <a:xfrm>
            <a:off x="-27282" y="2132856"/>
            <a:ext cx="9144000" cy="2088232"/>
          </a:xfrm>
        </p:spPr>
        <p:txBody>
          <a:bodyPr/>
          <a:lstStyle/>
          <a:p>
            <a:pPr marL="0" indent="0" algn="ctr">
              <a:buNone/>
            </a:pPr>
            <a:r>
              <a:rPr lang="en-US" sz="6400" dirty="0">
                <a:solidFill>
                  <a:srgbClr val="0000FF"/>
                </a:solidFill>
              </a:rPr>
              <a:t>We Need to Fix the </a:t>
            </a:r>
            <a:r>
              <a:rPr lang="en-US" sz="6400" dirty="0">
                <a:solidFill>
                  <a:srgbClr val="FF0000"/>
                </a:solidFill>
              </a:rPr>
              <a:t>Reviewer Accountability </a:t>
            </a:r>
            <a:r>
              <a:rPr lang="en-US" sz="6400" dirty="0">
                <a:solidFill>
                  <a:srgbClr val="0000FF"/>
                </a:solidFill>
              </a:rPr>
              <a:t>Problem</a:t>
            </a:r>
            <a:endParaRPr lang="en-US" sz="6400" dirty="0">
              <a:solidFill>
                <a:srgbClr val="FF0000"/>
              </a:solidFill>
            </a:endParaRPr>
          </a:p>
        </p:txBody>
      </p:sp>
    </p:spTree>
    <p:extLst>
      <p:ext uri="{BB962C8B-B14F-4D97-AF65-F5344CB8AC3E}">
        <p14:creationId xmlns:p14="http://schemas.microsoft.com/office/powerpoint/2010/main" val="3735674663"/>
      </p:ext>
    </p:extLst>
  </p:cSld>
  <p:clrMapOvr>
    <a:masterClrMapping/>
  </p:clrMapOvr>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Takeaway</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Tree>
    <p:extLst>
      <p:ext uri="{BB962C8B-B14F-4D97-AF65-F5344CB8AC3E}">
        <p14:creationId xmlns:p14="http://schemas.microsoft.com/office/powerpoint/2010/main" val="224437163"/>
      </p:ext>
    </p:extLst>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Takeaway</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Our Community Needs</a:t>
            </a:r>
          </a:p>
          <a:p>
            <a:pPr marL="0" indent="0" algn="ctr">
              <a:buNone/>
            </a:pPr>
            <a:r>
              <a:rPr lang="en-US" sz="6400" dirty="0">
                <a:solidFill>
                  <a:srgbClr val="0432FF"/>
                </a:solidFill>
              </a:rPr>
              <a:t>Accountable Reviewers</a:t>
            </a:r>
          </a:p>
        </p:txBody>
      </p:sp>
    </p:spTree>
    <p:extLst>
      <p:ext uri="{BB962C8B-B14F-4D97-AF65-F5344CB8AC3E}">
        <p14:creationId xmlns:p14="http://schemas.microsoft.com/office/powerpoint/2010/main" val="3319247641"/>
      </p:ext>
    </p:extLst>
  </p:cSld>
  <p:clrMapOvr>
    <a:masterClrMapping/>
  </p:clrMapOvr>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E6241-0813-464A-9D08-DE6D4EA14808}"/>
              </a:ext>
            </a:extLst>
          </p:cNvPr>
          <p:cNvSpPr>
            <a:spLocks noGrp="1"/>
          </p:cNvSpPr>
          <p:nvPr>
            <p:ph type="title"/>
          </p:nvPr>
        </p:nvSpPr>
        <p:spPr/>
        <p:txBody>
          <a:bodyPr/>
          <a:lstStyle/>
          <a:p>
            <a:r>
              <a:rPr lang="en-US" dirty="0"/>
              <a:t>Aside: A Recommended Book</a:t>
            </a:r>
          </a:p>
        </p:txBody>
      </p:sp>
      <p:sp>
        <p:nvSpPr>
          <p:cNvPr id="4" name="Slide Number Placeholder 3">
            <a:extLst>
              <a:ext uri="{FF2B5EF4-FFF2-40B4-BE49-F238E27FC236}">
                <a16:creationId xmlns:a16="http://schemas.microsoft.com/office/drawing/2014/main" id="{1EA03807-378B-8246-B5B3-59D1BB0A9F8F}"/>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217</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Arial" charset="0"/>
            </a:endParaRPr>
          </a:p>
        </p:txBody>
      </p:sp>
      <p:sp>
        <p:nvSpPr>
          <p:cNvPr id="7" name="Content Placeholder 6">
            <a:extLst>
              <a:ext uri="{FF2B5EF4-FFF2-40B4-BE49-F238E27FC236}">
                <a16:creationId xmlns:a16="http://schemas.microsoft.com/office/drawing/2014/main" id="{7F411DE2-5B9A-554B-B7C8-C68501F10697}"/>
              </a:ext>
            </a:extLst>
          </p:cNvPr>
          <p:cNvSpPr>
            <a:spLocks noGrp="1"/>
          </p:cNvSpPr>
          <p:nvPr>
            <p:ph idx="1"/>
          </p:nvPr>
        </p:nvSpPr>
        <p:spPr/>
        <p:txBody>
          <a:bodyPr/>
          <a:lstStyle/>
          <a:p>
            <a:endParaRPr lang="en-US"/>
          </a:p>
        </p:txBody>
      </p:sp>
      <p:pic>
        <p:nvPicPr>
          <p:cNvPr id="8" name="Picture 7">
            <a:extLst>
              <a:ext uri="{FF2B5EF4-FFF2-40B4-BE49-F238E27FC236}">
                <a16:creationId xmlns:a16="http://schemas.microsoft.com/office/drawing/2014/main" id="{18B20F9B-4201-1145-AE30-0C9E18C2F4BC}"/>
              </a:ext>
            </a:extLst>
          </p:cNvPr>
          <p:cNvPicPr>
            <a:picLocks noChangeAspect="1"/>
          </p:cNvPicPr>
          <p:nvPr/>
        </p:nvPicPr>
        <p:blipFill>
          <a:blip r:embed="rId2"/>
          <a:stretch>
            <a:fillRect/>
          </a:stretch>
        </p:blipFill>
        <p:spPr>
          <a:xfrm>
            <a:off x="2133601" y="898292"/>
            <a:ext cx="4512818" cy="5877158"/>
          </a:xfrm>
          <a:prstGeom prst="rect">
            <a:avLst/>
          </a:prstGeom>
        </p:spPr>
      </p:pic>
      <p:sp>
        <p:nvSpPr>
          <p:cNvPr id="6" name="TextBox 5">
            <a:extLst>
              <a:ext uri="{FF2B5EF4-FFF2-40B4-BE49-F238E27FC236}">
                <a16:creationId xmlns:a16="http://schemas.microsoft.com/office/drawing/2014/main" id="{59D36135-B84C-794A-BE0C-29786A44B37D}"/>
              </a:ext>
            </a:extLst>
          </p:cNvPr>
          <p:cNvSpPr txBox="1"/>
          <p:nvPr/>
        </p:nvSpPr>
        <p:spPr>
          <a:xfrm>
            <a:off x="7034180" y="3382942"/>
            <a:ext cx="2075953" cy="95410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Raj Jain, “</a:t>
            </a: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The Art of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Computer Systems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Performance Analysis</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Wiley, 1991.</a:t>
            </a:r>
          </a:p>
        </p:txBody>
      </p:sp>
    </p:spTree>
    <p:extLst>
      <p:ext uri="{BB962C8B-B14F-4D97-AF65-F5344CB8AC3E}">
        <p14:creationId xmlns:p14="http://schemas.microsoft.com/office/powerpoint/2010/main" val="1409048293"/>
      </p:ext>
    </p:extLst>
  </p:cSld>
  <p:clrMapOvr>
    <a:masterClrMapping/>
  </p:clrMapOvr>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397F7-A2EE-C646-8ACB-F1F4FB4BBA36}"/>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4506AC08-5CE8-C048-B846-EDDEDA7BFA7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981869" y="971814"/>
            <a:ext cx="6623050" cy="4967288"/>
          </a:xfrm>
        </p:spPr>
      </p:pic>
      <p:sp>
        <p:nvSpPr>
          <p:cNvPr id="4" name="Slide Number Placeholder 3">
            <a:extLst>
              <a:ext uri="{FF2B5EF4-FFF2-40B4-BE49-F238E27FC236}">
                <a16:creationId xmlns:a16="http://schemas.microsoft.com/office/drawing/2014/main" id="{70CBD95F-4F03-C34E-B700-7F3AD6824617}"/>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218</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Arial" charset="0"/>
            </a:endParaRPr>
          </a:p>
        </p:txBody>
      </p:sp>
      <p:sp>
        <p:nvSpPr>
          <p:cNvPr id="7" name="TextBox 6">
            <a:extLst>
              <a:ext uri="{FF2B5EF4-FFF2-40B4-BE49-F238E27FC236}">
                <a16:creationId xmlns:a16="http://schemas.microsoft.com/office/drawing/2014/main" id="{22F084A6-6CFC-BF43-BDED-80F3750E0F49}"/>
              </a:ext>
            </a:extLst>
          </p:cNvPr>
          <p:cNvSpPr txBox="1"/>
          <p:nvPr/>
        </p:nvSpPr>
        <p:spPr>
          <a:xfrm>
            <a:off x="7034180" y="3382942"/>
            <a:ext cx="2075953" cy="95410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Raj Jain, “</a:t>
            </a: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The Art of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Computer Systems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Performance Analysis</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Wiley, 1991.</a:t>
            </a:r>
          </a:p>
        </p:txBody>
      </p:sp>
      <p:sp>
        <p:nvSpPr>
          <p:cNvPr id="8" name="Rectangle 7">
            <a:extLst>
              <a:ext uri="{FF2B5EF4-FFF2-40B4-BE49-F238E27FC236}">
                <a16:creationId xmlns:a16="http://schemas.microsoft.com/office/drawing/2014/main" id="{656EAA7C-B2D6-8243-94EA-3FAFBC324624}"/>
              </a:ext>
            </a:extLst>
          </p:cNvPr>
          <p:cNvSpPr/>
          <p:nvPr/>
        </p:nvSpPr>
        <p:spPr>
          <a:xfrm>
            <a:off x="2169158" y="607132"/>
            <a:ext cx="3698986" cy="1093676"/>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30718783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E6FA0-EB74-D446-A18B-E55B58ADEB71}"/>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532E1BC0-41FA-8C48-9A83-AB811188E6B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1137441" y="1102519"/>
            <a:ext cx="6483351" cy="4862512"/>
          </a:xfrm>
        </p:spPr>
      </p:pic>
      <p:sp>
        <p:nvSpPr>
          <p:cNvPr id="4" name="Slide Number Placeholder 3">
            <a:extLst>
              <a:ext uri="{FF2B5EF4-FFF2-40B4-BE49-F238E27FC236}">
                <a16:creationId xmlns:a16="http://schemas.microsoft.com/office/drawing/2014/main" id="{B28B8C0F-605A-6143-8D3E-891C257216EA}"/>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219</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Arial" charset="0"/>
            </a:endParaRPr>
          </a:p>
        </p:txBody>
      </p:sp>
      <p:sp>
        <p:nvSpPr>
          <p:cNvPr id="7" name="TextBox 6">
            <a:extLst>
              <a:ext uri="{FF2B5EF4-FFF2-40B4-BE49-F238E27FC236}">
                <a16:creationId xmlns:a16="http://schemas.microsoft.com/office/drawing/2014/main" id="{E2B359FE-A13A-AF4D-A750-D0FACB085790}"/>
              </a:ext>
            </a:extLst>
          </p:cNvPr>
          <p:cNvSpPr txBox="1"/>
          <p:nvPr/>
        </p:nvSpPr>
        <p:spPr>
          <a:xfrm>
            <a:off x="7034180" y="3382942"/>
            <a:ext cx="2075953" cy="95410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Raj Jain, “</a:t>
            </a: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The Art of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Computer Systems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Performance Analysis</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Wiley, 1991.</a:t>
            </a:r>
          </a:p>
        </p:txBody>
      </p:sp>
      <p:sp>
        <p:nvSpPr>
          <p:cNvPr id="8" name="Rectangle 7">
            <a:extLst>
              <a:ext uri="{FF2B5EF4-FFF2-40B4-BE49-F238E27FC236}">
                <a16:creationId xmlns:a16="http://schemas.microsoft.com/office/drawing/2014/main" id="{5E22B8AB-D50A-D142-8ECE-CBD2060444D2}"/>
              </a:ext>
            </a:extLst>
          </p:cNvPr>
          <p:cNvSpPr/>
          <p:nvPr/>
        </p:nvSpPr>
        <p:spPr>
          <a:xfrm>
            <a:off x="3020019" y="6206282"/>
            <a:ext cx="1912021" cy="319061"/>
          </a:xfrm>
          <a:prstGeom prst="rect">
            <a:avLst/>
          </a:prstGeom>
          <a:noFill/>
          <a:ln w="57150">
            <a:solidFill>
              <a:srgbClr val="FF0000"/>
            </a:solidFill>
          </a:ln>
          <a:scene3d>
            <a:camera prst="orthographicFront">
              <a:rot lat="0" lon="0" rev="1044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8895718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Key Systems Trends</a:t>
            </a:r>
          </a:p>
        </p:txBody>
      </p:sp>
      <p:sp>
        <p:nvSpPr>
          <p:cNvPr id="3" name="Content Placeholder 2"/>
          <p:cNvSpPr>
            <a:spLocks noGrp="1"/>
          </p:cNvSpPr>
          <p:nvPr>
            <p:ph idx="1"/>
          </p:nvPr>
        </p:nvSpPr>
        <p:spPr>
          <a:xfrm>
            <a:off x="228600" y="1403629"/>
            <a:ext cx="8610600" cy="5193723"/>
          </a:xfrm>
        </p:spPr>
        <p:txBody>
          <a:bodyPr/>
          <a:lstStyle/>
          <a:p>
            <a:pPr marL="0" indent="0">
              <a:buNone/>
            </a:pPr>
            <a:r>
              <a:rPr lang="en-US" sz="3200" dirty="0">
                <a:solidFill>
                  <a:srgbClr val="0000FF"/>
                </a:solidFill>
              </a:rPr>
              <a:t>1. Data access is a major bottleneck</a:t>
            </a:r>
          </a:p>
          <a:p>
            <a:pPr lvl="1"/>
            <a:r>
              <a:rPr lang="en-US" dirty="0"/>
              <a:t>Applications are increasingly data hungry</a:t>
            </a:r>
          </a:p>
          <a:p>
            <a:pPr lvl="1"/>
            <a:endParaRPr lang="en-US" dirty="0"/>
          </a:p>
          <a:p>
            <a:pPr lvl="1"/>
            <a:endParaRPr lang="en-US" dirty="0"/>
          </a:p>
          <a:p>
            <a:pPr marL="0" indent="0">
              <a:buNone/>
            </a:pPr>
            <a:r>
              <a:rPr lang="en-US" sz="3200" dirty="0">
                <a:solidFill>
                  <a:srgbClr val="0000FF"/>
                </a:solidFill>
              </a:rPr>
              <a:t>2. Energy consumption is a key limiter</a:t>
            </a:r>
          </a:p>
          <a:p>
            <a:endParaRPr lang="en-US" dirty="0"/>
          </a:p>
          <a:p>
            <a:endParaRPr lang="en-US" dirty="0"/>
          </a:p>
          <a:p>
            <a:pPr marL="0" indent="0">
              <a:buNone/>
            </a:pPr>
            <a:r>
              <a:rPr lang="en-US" sz="3200" dirty="0">
                <a:solidFill>
                  <a:srgbClr val="0000FF"/>
                </a:solidFill>
              </a:rPr>
              <a:t>3. Data movement energy dominates compute</a:t>
            </a:r>
          </a:p>
          <a:p>
            <a:pPr lvl="1"/>
            <a:r>
              <a:rPr lang="en-US" dirty="0"/>
              <a:t>Especially true for off-chip to on-chip movement</a:t>
            </a:r>
          </a:p>
          <a:p>
            <a:pPr marL="344487" lvl="1"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9373480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We Want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3" descr="C:\1nenad\ireland-fields-sky-clou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295400"/>
            <a:ext cx="6502400"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1494169" y="6495147"/>
            <a:ext cx="132267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V. </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Milutinovic</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1832631722"/>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2" descr="C:\1nenad\Widnes_Smok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213891"/>
            <a:ext cx="8763000" cy="495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1494169" y="6495147"/>
            <a:ext cx="132267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V. </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Milutinovic</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3698325061"/>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899592" y="1844824"/>
            <a:ext cx="7128792" cy="2088232"/>
          </a:xfrm>
        </p:spPr>
        <p:txBody>
          <a:bodyPr/>
          <a:lstStyle/>
          <a:p>
            <a:pPr marL="0" indent="0" algn="ctr">
              <a:buNone/>
            </a:pPr>
            <a:r>
              <a:rPr lang="en-US" sz="6400" dirty="0">
                <a:solidFill>
                  <a:srgbClr val="FF0000"/>
                </a:solidFill>
              </a:rPr>
              <a:t>High Performance,</a:t>
            </a:r>
          </a:p>
          <a:p>
            <a:pPr marL="0" indent="0" algn="ctr">
              <a:buNone/>
            </a:pPr>
            <a:r>
              <a:rPr lang="en-US" sz="6400" dirty="0">
                <a:solidFill>
                  <a:srgbClr val="0000FF"/>
                </a:solidFill>
              </a:rPr>
              <a:t>Energy Efficient,</a:t>
            </a:r>
          </a:p>
          <a:p>
            <a:pPr marL="0" indent="0" algn="ctr">
              <a:buNone/>
            </a:pPr>
            <a:r>
              <a:rPr lang="en-US" sz="6400" dirty="0">
                <a:solidFill>
                  <a:srgbClr val="FF0000"/>
                </a:solidFill>
              </a:rPr>
              <a:t>Sustainable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2104754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0" y="1268760"/>
            <a:ext cx="9144000" cy="4979640"/>
          </a:xfrm>
        </p:spPr>
        <p:txBody>
          <a:bodyPr/>
          <a:lstStyle/>
          <a:p>
            <a:pPr marL="0" indent="0" algn="ctr">
              <a:buNone/>
            </a:pPr>
            <a:r>
              <a:rPr lang="en-US" dirty="0">
                <a:solidFill>
                  <a:srgbClr val="0000FF"/>
                </a:solidFill>
              </a:rPr>
              <a:t>Data access is the major performance and energy bottleneck</a:t>
            </a:r>
          </a:p>
          <a:p>
            <a:endParaRPr lang="en-US" sz="1000" dirty="0"/>
          </a:p>
          <a:p>
            <a:pPr marL="0" indent="0">
              <a:buNone/>
            </a:pPr>
            <a:endParaRPr lang="en-US" dirty="0"/>
          </a:p>
          <a:p>
            <a:pPr marL="0" indent="0" algn="ctr">
              <a:buNone/>
            </a:pPr>
            <a:r>
              <a:rPr lang="en-US" sz="5000" dirty="0"/>
              <a:t>Our current</a:t>
            </a:r>
          </a:p>
          <a:p>
            <a:pPr marL="0" indent="0" algn="ctr">
              <a:buNone/>
            </a:pPr>
            <a:r>
              <a:rPr lang="en-US" sz="5000" dirty="0">
                <a:solidFill>
                  <a:srgbClr val="0000FF"/>
                </a:solidFill>
              </a:rPr>
              <a:t>design principles </a:t>
            </a:r>
          </a:p>
          <a:p>
            <a:pPr marL="0" indent="0" algn="ctr">
              <a:buNone/>
            </a:pPr>
            <a:r>
              <a:rPr lang="en-US" sz="5000" dirty="0">
                <a:solidFill>
                  <a:srgbClr val="0000FF"/>
                </a:solidFill>
              </a:rPr>
              <a:t>cause </a:t>
            </a:r>
            <a:r>
              <a:rPr lang="en-US" sz="5000" dirty="0">
                <a:solidFill>
                  <a:srgbClr val="FF0000"/>
                </a:solidFill>
              </a:rPr>
              <a:t>great energy waste</a:t>
            </a:r>
          </a:p>
          <a:p>
            <a:pPr marL="0" indent="0" algn="ctr">
              <a:buNone/>
            </a:pPr>
            <a:r>
              <a:rPr lang="en-US" sz="3000" dirty="0">
                <a:solidFill>
                  <a:srgbClr val="FF0000"/>
                </a:solidFill>
              </a:rPr>
              <a:t>(and great performance loss)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0323284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228600" y="1988840"/>
            <a:ext cx="8610600" cy="4876800"/>
          </a:xfrm>
        </p:spPr>
        <p:txBody>
          <a:bodyPr/>
          <a:lstStyle/>
          <a:p>
            <a:pPr marL="0" indent="0" algn="ctr">
              <a:buNone/>
            </a:pPr>
            <a:r>
              <a:rPr lang="en-US" sz="5000" dirty="0">
                <a:solidFill>
                  <a:srgbClr val="FF0000"/>
                </a:solidFill>
              </a:rPr>
              <a:t>Processing</a:t>
            </a:r>
            <a:r>
              <a:rPr lang="en-US" sz="5000" dirty="0"/>
              <a:t> of data </a:t>
            </a:r>
          </a:p>
          <a:p>
            <a:pPr marL="0" indent="0" algn="ctr">
              <a:buNone/>
            </a:pPr>
            <a:r>
              <a:rPr lang="en-US" sz="5000" dirty="0"/>
              <a:t>is performed </a:t>
            </a:r>
          </a:p>
          <a:p>
            <a:pPr marL="0" indent="0" algn="ctr">
              <a:buNone/>
            </a:pPr>
            <a:r>
              <a:rPr lang="en-US" sz="5000" dirty="0">
                <a:solidFill>
                  <a:srgbClr val="FF0000"/>
                </a:solidFill>
              </a:rPr>
              <a:t>far away from the data</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39022384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429000"/>
            <a:ext cx="7226300" cy="330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Burks, Goldstein, von Neumann, “</a:t>
            </a:r>
            <a:r>
              <a:rPr kumimoji="0" lang="en-US" sz="1400" b="0" i="0" u="none" strike="noStrike" kern="1200" cap="none" spc="0" normalizeH="0" baseline="0" noProof="0" dirty="0">
                <a:ln>
                  <a:noFill/>
                </a:ln>
                <a:solidFill>
                  <a:srgbClr val="0000FF"/>
                </a:solidFill>
                <a:effectLst/>
                <a:uLnTx/>
                <a:uFillTx/>
                <a:latin typeface="Tahoma"/>
                <a:ea typeface="+mn-ea"/>
                <a:cs typeface="+mn-cs"/>
              </a:rPr>
              <a:t>Preliminary discussion of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Tahoma"/>
                <a:ea typeface="+mn-ea"/>
                <a:cs typeface="+mn-cs"/>
              </a:rPr>
              <a:t>logical design of an electronic computing instrument</a:t>
            </a:r>
            <a:r>
              <a:rPr kumimoji="0" lang="en-US" sz="1400" b="0" i="0" u="none" strike="noStrike" kern="1200" cap="none" spc="0" normalizeH="0" baseline="0" noProof="0" dirty="0">
                <a:ln>
                  <a:noFill/>
                </a:ln>
                <a:solidFill>
                  <a:srgbClr val="000000"/>
                </a:solidFill>
                <a:effectLst/>
                <a:uLnTx/>
                <a:uFillTx/>
                <a:latin typeface="Tahoma"/>
                <a:ea typeface="+mn-ea"/>
                <a:cs typeface="+mn-cs"/>
              </a:rPr>
              <a:t>,” 1946.</a:t>
            </a:r>
          </a:p>
        </p:txBody>
      </p:sp>
      <p:pic>
        <p:nvPicPr>
          <p:cNvPr id="6" name="Picture 5"/>
          <p:cNvPicPr>
            <a:picLocks noChangeAspect="1"/>
          </p:cNvPicPr>
          <p:nvPr/>
        </p:nvPicPr>
        <p:blipFill>
          <a:blip r:embed="rId3"/>
          <a:stretch>
            <a:fillRect/>
          </a:stretch>
        </p:blipFill>
        <p:spPr>
          <a:xfrm>
            <a:off x="5148063" y="152400"/>
            <a:ext cx="3255263" cy="2554836"/>
          </a:xfrm>
          <a:prstGeom prst="rect">
            <a:avLst/>
          </a:prstGeom>
        </p:spPr>
      </p:pic>
      <p:sp>
        <p:nvSpPr>
          <p:cNvPr id="8" name="TextBox 7"/>
          <p:cNvSpPr txBox="1"/>
          <p:nvPr/>
        </p:nvSpPr>
        <p:spPr>
          <a:xfrm>
            <a:off x="103846" y="6630115"/>
            <a:ext cx="566693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ahoma"/>
                <a:ea typeface="+mn-ea"/>
                <a:cs typeface="+mn-cs"/>
              </a:rPr>
              <a:t>Image source: https://lbsitbytes2010.wordpress.com/2013/03/29/john-von-neumann-roll-no-15/</a:t>
            </a:r>
          </a:p>
        </p:txBody>
      </p:sp>
    </p:spTree>
    <p:extLst>
      <p:ext uri="{BB962C8B-B14F-4D97-AF65-F5344CB8AC3E}">
        <p14:creationId xmlns:p14="http://schemas.microsoft.com/office/powerpoint/2010/main" val="3879978655"/>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429000"/>
            <a:ext cx="7226300" cy="330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Content Placeholder 6" descr="barcelona-die-photo-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3861048"/>
            <a:ext cx="1312168" cy="12799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491880" y="5733256"/>
            <a:ext cx="2304256" cy="549297"/>
          </a:xfrm>
          <a:prstGeom prst="rect">
            <a:avLst/>
          </a:prstGeom>
        </p:spPr>
      </p:pic>
      <p:pic>
        <p:nvPicPr>
          <p:cNvPr id="8" name="Picture 23" descr="http://i.ehow.com/images/a04/ac/qb/format-hard-drive-xp-800X8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433856">
            <a:off x="6233024" y="4297936"/>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Burks, Goldstein, von Neumann, “</a:t>
            </a:r>
            <a:r>
              <a:rPr kumimoji="0" lang="en-US" sz="1400" b="0" i="0" u="none" strike="noStrike" kern="1200" cap="none" spc="0" normalizeH="0" baseline="0" noProof="0" dirty="0">
                <a:ln>
                  <a:noFill/>
                </a:ln>
                <a:solidFill>
                  <a:srgbClr val="0000FF"/>
                </a:solidFill>
                <a:effectLst/>
                <a:uLnTx/>
                <a:uFillTx/>
                <a:latin typeface="Tahoma"/>
                <a:ea typeface="+mn-ea"/>
                <a:cs typeface="+mn-cs"/>
              </a:rPr>
              <a:t>Preliminary discussion of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Tahoma"/>
                <a:ea typeface="+mn-ea"/>
                <a:cs typeface="+mn-cs"/>
              </a:rPr>
              <a:t>logical design of an electronic computing instrument</a:t>
            </a:r>
            <a:r>
              <a:rPr kumimoji="0" lang="en-US" sz="1400" b="0" i="0" u="none" strike="noStrike" kern="1200" cap="none" spc="0" normalizeH="0" baseline="0" noProof="0" dirty="0">
                <a:ln>
                  <a:noFill/>
                </a:ln>
                <a:solidFill>
                  <a:srgbClr val="000000"/>
                </a:solidFill>
                <a:effectLst/>
                <a:uLnTx/>
                <a:uFillTx/>
                <a:latin typeface="Tahoma"/>
                <a:ea typeface="+mn-ea"/>
                <a:cs typeface="+mn-cs"/>
              </a:rPr>
              <a:t>,” 1946.</a:t>
            </a:r>
          </a:p>
        </p:txBody>
      </p:sp>
      <p:pic>
        <p:nvPicPr>
          <p:cNvPr id="11" name="Picture 10"/>
          <p:cNvPicPr>
            <a:picLocks noChangeAspect="1"/>
          </p:cNvPicPr>
          <p:nvPr/>
        </p:nvPicPr>
        <p:blipFill>
          <a:blip r:embed="rId6"/>
          <a:stretch>
            <a:fillRect/>
          </a:stretch>
        </p:blipFill>
        <p:spPr>
          <a:xfrm>
            <a:off x="5148063" y="152400"/>
            <a:ext cx="3255263" cy="2554836"/>
          </a:xfrm>
          <a:prstGeom prst="rect">
            <a:avLst/>
          </a:prstGeom>
        </p:spPr>
      </p:pic>
      <p:sp>
        <p:nvSpPr>
          <p:cNvPr id="12" name="TextBox 11"/>
          <p:cNvSpPr txBox="1"/>
          <p:nvPr/>
        </p:nvSpPr>
        <p:spPr>
          <a:xfrm>
            <a:off x="103846" y="6630115"/>
            <a:ext cx="566693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ahoma"/>
                <a:ea typeface="+mn-ea"/>
                <a:cs typeface="+mn-cs"/>
              </a:rPr>
              <a:t>Image source: https://lbsitbytes2010.wordpress.com/2013/03/29/john-von-neumann-roll-no-15/</a:t>
            </a:r>
          </a:p>
        </p:txBody>
      </p:sp>
    </p:spTree>
    <p:extLst>
      <p:ext uri="{BB962C8B-B14F-4D97-AF65-F5344CB8AC3E}">
        <p14:creationId xmlns:p14="http://schemas.microsoft.com/office/powerpoint/2010/main" val="377286239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295C2-3E3A-BE4F-87A7-5F3FBBA546A4}"/>
              </a:ext>
            </a:extLst>
          </p:cNvPr>
          <p:cNvSpPr>
            <a:spLocks noGrp="1"/>
          </p:cNvSpPr>
          <p:nvPr>
            <p:ph type="title"/>
          </p:nvPr>
        </p:nvSpPr>
        <p:spPr/>
        <p:txBody>
          <a:bodyPr/>
          <a:lstStyle/>
          <a:p>
            <a:r>
              <a:rPr lang="en-US" dirty="0"/>
              <a:t>Data is Key for AI, ML, Genomics, …</a:t>
            </a:r>
          </a:p>
        </p:txBody>
      </p:sp>
      <p:sp>
        <p:nvSpPr>
          <p:cNvPr id="3" name="Content Placeholder 2">
            <a:extLst>
              <a:ext uri="{FF2B5EF4-FFF2-40B4-BE49-F238E27FC236}">
                <a16:creationId xmlns:a16="http://schemas.microsoft.com/office/drawing/2014/main" id="{93B937BE-0F8C-6D46-8EBB-F986B2A5F5CD}"/>
              </a:ext>
            </a:extLst>
          </p:cNvPr>
          <p:cNvSpPr>
            <a:spLocks noGrp="1"/>
          </p:cNvSpPr>
          <p:nvPr>
            <p:ph idx="1"/>
          </p:nvPr>
        </p:nvSpPr>
        <p:spPr>
          <a:xfrm>
            <a:off x="228600" y="1371600"/>
            <a:ext cx="8915400" cy="4876800"/>
          </a:xfrm>
        </p:spPr>
        <p:txBody>
          <a:bodyPr/>
          <a:lstStyle/>
          <a:p>
            <a:r>
              <a:rPr lang="en-US" dirty="0"/>
              <a:t>Important workloads are all data intensive</a:t>
            </a:r>
          </a:p>
          <a:p>
            <a:pPr marL="344487" lvl="1" indent="0">
              <a:buNone/>
            </a:pPr>
            <a:endParaRPr lang="en-US" dirty="0"/>
          </a:p>
          <a:p>
            <a:pPr marL="344487" lvl="1" indent="0">
              <a:buNone/>
            </a:pPr>
            <a:endParaRPr lang="en-US" dirty="0"/>
          </a:p>
          <a:p>
            <a:r>
              <a:rPr lang="en-US" dirty="0"/>
              <a:t>They require rapid and efficient processing of large amounts of data</a:t>
            </a:r>
          </a:p>
          <a:p>
            <a:pPr lvl="1"/>
            <a:endParaRPr lang="en-US" dirty="0"/>
          </a:p>
          <a:p>
            <a:pPr lvl="1"/>
            <a:endParaRPr lang="en-US" dirty="0"/>
          </a:p>
          <a:p>
            <a:r>
              <a:rPr lang="en-US" dirty="0"/>
              <a:t>Data is increasing</a:t>
            </a:r>
          </a:p>
          <a:p>
            <a:pPr lvl="1"/>
            <a:r>
              <a:rPr lang="en-US" dirty="0"/>
              <a:t>We can generate more than we can process</a:t>
            </a:r>
          </a:p>
          <a:p>
            <a:pPr lvl="1"/>
            <a:endParaRPr lang="en-US" dirty="0"/>
          </a:p>
        </p:txBody>
      </p:sp>
      <p:sp>
        <p:nvSpPr>
          <p:cNvPr id="4" name="Slide Number Placeholder 3">
            <a:extLst>
              <a:ext uri="{FF2B5EF4-FFF2-40B4-BE49-F238E27FC236}">
                <a16:creationId xmlns:a16="http://schemas.microsoft.com/office/drawing/2014/main" id="{12A78508-7955-3943-9F95-75E9A621D19A}"/>
              </a:ext>
            </a:extLst>
          </p:cNvPr>
          <p:cNvSpPr>
            <a:spLocks noGrp="1"/>
          </p:cNvSpPr>
          <p:nvPr>
            <p:ph type="sldNum" sz="quarter" idx="11"/>
          </p:nvPr>
        </p:nvSpPr>
        <p:spPr/>
        <p:txBody>
          <a:bodyPr/>
          <a:lstStyle/>
          <a:p>
            <a:fld id="{323594FA-E141-4234-AE05-360401972BE7}" type="slidenum">
              <a:rPr lang="en-US" altLang="en-US" smtClean="0"/>
              <a:pPr/>
              <a:t>3</a:t>
            </a:fld>
            <a:endParaRPr lang="en-US" altLang="en-US"/>
          </a:p>
        </p:txBody>
      </p:sp>
    </p:spTree>
    <p:extLst>
      <p:ext uri="{BB962C8B-B14F-4D97-AF65-F5344CB8AC3E}">
        <p14:creationId xmlns:p14="http://schemas.microsoft.com/office/powerpoint/2010/main" val="15875550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Computing Systems</a:t>
            </a:r>
          </a:p>
        </p:txBody>
      </p:sp>
      <p:sp>
        <p:nvSpPr>
          <p:cNvPr id="3" name="Content Placeholder 2"/>
          <p:cNvSpPr>
            <a:spLocks noGrp="1"/>
          </p:cNvSpPr>
          <p:nvPr>
            <p:ph idx="1"/>
          </p:nvPr>
        </p:nvSpPr>
        <p:spPr>
          <a:xfrm>
            <a:off x="228600" y="997527"/>
            <a:ext cx="8915400" cy="5193723"/>
          </a:xfrm>
        </p:spPr>
        <p:txBody>
          <a:bodyPr/>
          <a:lstStyle/>
          <a:p>
            <a:r>
              <a:rPr lang="en-US" dirty="0"/>
              <a:t>Are overwhelmingly processor centric</a:t>
            </a:r>
          </a:p>
          <a:p>
            <a:r>
              <a:rPr lang="en-US" dirty="0">
                <a:solidFill>
                  <a:srgbClr val="FF0000"/>
                </a:solidFill>
              </a:rPr>
              <a:t>All data processed in the processor </a:t>
            </a:r>
            <a:r>
              <a:rPr lang="en-US" dirty="0">
                <a:sym typeface="Wingdings"/>
              </a:rPr>
              <a:t> at great system cost</a:t>
            </a:r>
            <a:endParaRPr lang="en-US" dirty="0"/>
          </a:p>
          <a:p>
            <a:r>
              <a:rPr lang="en-US" dirty="0"/>
              <a:t>Processor is heavily optimized and is considered the master</a:t>
            </a:r>
          </a:p>
          <a:p>
            <a:r>
              <a:rPr lang="en-US" dirty="0">
                <a:solidFill>
                  <a:srgbClr val="FF0000"/>
                </a:solidFill>
              </a:rPr>
              <a:t>Data storage units are dumb </a:t>
            </a:r>
            <a:r>
              <a:rPr lang="en-US" dirty="0"/>
              <a:t>and are largely </a:t>
            </a:r>
            <a:r>
              <a:rPr lang="en-US" dirty="0" err="1"/>
              <a:t>unoptimized</a:t>
            </a:r>
            <a:r>
              <a:rPr lang="en-US" dirty="0"/>
              <a:t> (except for some that are on the processor die)</a:t>
            </a:r>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583384"/>
            <a:ext cx="6669360" cy="304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AutoShape 25"/>
          <p:cNvSpPr>
            <a:spLocks noChangeArrowheads="1"/>
          </p:cNvSpPr>
          <p:nvPr/>
        </p:nvSpPr>
        <p:spPr bwMode="auto">
          <a:xfrm>
            <a:off x="1331640" y="3933056"/>
            <a:ext cx="1800200" cy="122413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12610160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Yet …</a:t>
            </a:r>
          </a:p>
        </p:txBody>
      </p:sp>
      <p:sp>
        <p:nvSpPr>
          <p:cNvPr id="3" name="Content Placeholder 2"/>
          <p:cNvSpPr>
            <a:spLocks noGrp="1"/>
          </p:cNvSpPr>
          <p:nvPr>
            <p:ph idx="1"/>
          </p:nvPr>
        </p:nvSpPr>
        <p:spPr>
          <a:xfrm>
            <a:off x="228600" y="997527"/>
            <a:ext cx="8915400" cy="5193723"/>
          </a:xfrm>
        </p:spPr>
        <p:txBody>
          <a:bodyPr/>
          <a:lstStyle/>
          <a:p>
            <a:r>
              <a:rPr lang="en-US" dirty="0"/>
              <a:t>“</a:t>
            </a:r>
            <a:r>
              <a:rPr lang="en-US" sz="2800" b="1" dirty="0">
                <a:solidFill>
                  <a:srgbClr val="0000FF"/>
                </a:solidFill>
              </a:rPr>
              <a:t>It</a:t>
            </a:r>
            <a:r>
              <a:rPr lang="fr-FR" sz="2800" b="1" dirty="0">
                <a:solidFill>
                  <a:srgbClr val="0000FF"/>
                </a:solidFill>
              </a:rPr>
              <a:t>’</a:t>
            </a:r>
            <a:r>
              <a:rPr lang="en-US" sz="2800" b="1" dirty="0">
                <a:solidFill>
                  <a:srgbClr val="0000FF"/>
                </a:solidFill>
              </a:rPr>
              <a:t>s the Memory, Stupid!</a:t>
            </a:r>
            <a:r>
              <a:rPr lang="en-US" dirty="0"/>
              <a:t>” (Richard Sites, MPR, 1996)</a:t>
            </a:r>
          </a:p>
        </p:txBody>
      </p:sp>
      <p:pic>
        <p:nvPicPr>
          <p:cNvPr id="10" name="Picture 9"/>
          <p:cNvPicPr>
            <a:picLocks noChangeAspect="1"/>
          </p:cNvPicPr>
          <p:nvPr/>
        </p:nvPicPr>
        <p:blipFill>
          <a:blip r:embed="rId2"/>
          <a:stretch>
            <a:fillRect/>
          </a:stretch>
        </p:blipFill>
        <p:spPr>
          <a:xfrm>
            <a:off x="203200" y="1606128"/>
            <a:ext cx="8724900" cy="4775200"/>
          </a:xfrm>
          <a:prstGeom prst="rect">
            <a:avLst/>
          </a:prstGeom>
        </p:spPr>
      </p:pic>
      <p:sp>
        <p:nvSpPr>
          <p:cNvPr id="6" name="AutoShape 25"/>
          <p:cNvSpPr>
            <a:spLocks noChangeArrowheads="1"/>
          </p:cNvSpPr>
          <p:nvPr/>
        </p:nvSpPr>
        <p:spPr bwMode="auto">
          <a:xfrm>
            <a:off x="2123728" y="3573016"/>
            <a:ext cx="201622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TextBox 7"/>
          <p:cNvSpPr txBox="1"/>
          <p:nvPr/>
        </p:nvSpPr>
        <p:spPr>
          <a:xfrm>
            <a:off x="107504" y="6496146"/>
            <a:ext cx="8871173"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Tahoma"/>
                <a:ea typeface="+mn-ea"/>
                <a:cs typeface="+mn-cs"/>
              </a:rPr>
              <a:t>Mutlu+, “</a:t>
            </a:r>
            <a:r>
              <a:rPr kumimoji="0" lang="en-US" sz="1250" b="0" i="0" u="none" strike="noStrike" kern="1200" cap="none" spc="0" normalizeH="0" baseline="0" noProof="0" dirty="0">
                <a:ln>
                  <a:noFill/>
                </a:ln>
                <a:solidFill>
                  <a:srgbClr val="0000FF"/>
                </a:solidFill>
                <a:effectLst/>
                <a:uLnTx/>
                <a:uFillTx/>
                <a:latin typeface="Tahoma"/>
                <a:ea typeface="+mn-ea"/>
                <a:cs typeface="+mn-cs"/>
              </a:rPr>
              <a:t>Runahead Execution: An Alternative to Very Large Instruction Windows for Out-of-Order Processors</a:t>
            </a:r>
            <a:r>
              <a:rPr kumimoji="0" lang="en-US" sz="1250" b="0" i="0" u="none" strike="noStrike" kern="1200" cap="none" spc="0" normalizeH="0" baseline="0" noProof="0" dirty="0">
                <a:ln>
                  <a:noFill/>
                </a:ln>
                <a:solidFill>
                  <a:srgbClr val="000000"/>
                </a:solidFill>
                <a:effectLst/>
                <a:uLnTx/>
                <a:uFillTx/>
                <a:latin typeface="Tahoma"/>
                <a:ea typeface="+mn-ea"/>
                <a:cs typeface="+mn-cs"/>
              </a:rPr>
              <a:t>,” HPCA 2003.</a:t>
            </a:r>
          </a:p>
        </p:txBody>
      </p:sp>
      <p:pic>
        <p:nvPicPr>
          <p:cNvPr id="7" name="Picture 6">
            <a:extLst>
              <a:ext uri="{FF2B5EF4-FFF2-40B4-BE49-F238E27FC236}">
                <a16:creationId xmlns:a16="http://schemas.microsoft.com/office/drawing/2014/main" id="{23497AFD-D3FF-E347-A706-7E82FC4BB6FC}"/>
              </a:ext>
            </a:extLst>
          </p:cNvPr>
          <p:cNvPicPr>
            <a:picLocks noChangeAspect="1"/>
          </p:cNvPicPr>
          <p:nvPr/>
        </p:nvPicPr>
        <p:blipFill>
          <a:blip r:embed="rId3"/>
          <a:stretch>
            <a:fillRect/>
          </a:stretch>
        </p:blipFill>
        <p:spPr>
          <a:xfrm>
            <a:off x="4283968" y="210079"/>
            <a:ext cx="4434582" cy="635000"/>
          </a:xfrm>
          <a:prstGeom prst="rect">
            <a:avLst/>
          </a:prstGeom>
        </p:spPr>
      </p:pic>
    </p:spTree>
    <p:extLst>
      <p:ext uri="{BB962C8B-B14F-4D97-AF65-F5344CB8AC3E}">
        <p14:creationId xmlns:p14="http://schemas.microsoft.com/office/powerpoint/2010/main" val="23560731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The Performance Perspective</a:t>
            </a:r>
          </a:p>
        </p:txBody>
      </p:sp>
      <p:sp>
        <p:nvSpPr>
          <p:cNvPr id="3" name="Content Placeholder 2"/>
          <p:cNvSpPr>
            <a:spLocks noGrp="1"/>
          </p:cNvSpPr>
          <p:nvPr>
            <p:ph idx="1"/>
          </p:nvPr>
        </p:nvSpPr>
        <p:spPr>
          <a:xfrm>
            <a:off x="228600" y="997529"/>
            <a:ext cx="8915400" cy="5193723"/>
          </a:xfrm>
        </p:spPr>
        <p:txBody>
          <a:bodyPr/>
          <a:lstStyle/>
          <a:p>
            <a:endParaRPr lang="en-US" sz="2000" dirty="0"/>
          </a:p>
          <a:p>
            <a:r>
              <a:rPr lang="en-US" sz="2000" dirty="0"/>
              <a:t>Onur Mutlu, Jared Stark, Chris Wilkerson, and Yale N. </a:t>
            </a:r>
            <a:r>
              <a:rPr lang="en-US" sz="2000" dirty="0" err="1"/>
              <a:t>Patt</a:t>
            </a:r>
            <a:r>
              <a:rPr lang="en-US" sz="2000" dirty="0"/>
              <a:t>, </a:t>
            </a:r>
            <a:br>
              <a:rPr lang="en-US" sz="2000" dirty="0"/>
            </a:br>
            <a:r>
              <a:rPr lang="en-US" sz="2000" b="1" dirty="0">
                <a:hlinkClick r:id="rId2"/>
              </a:rPr>
              <a:t>"Runahead Execution: An Alternative to Very Large Instruction Windows for Out-of-order Processors"</a:t>
            </a:r>
            <a:br>
              <a:rPr lang="en-US" sz="2000" dirty="0"/>
            </a:br>
            <a:r>
              <a:rPr lang="en-US" sz="2000" i="1" dirty="0"/>
              <a:t>Proceedings of the </a:t>
            </a:r>
            <a:r>
              <a:rPr lang="en-US" sz="2000" i="1" dirty="0">
                <a:hlinkClick r:id="rId3"/>
              </a:rPr>
              <a:t>9th International Symposium on High-Performance Computer Architecture</a:t>
            </a:r>
            <a:r>
              <a:rPr lang="en-US" sz="2000" i="1" dirty="0"/>
              <a:t> (</a:t>
            </a:r>
            <a:r>
              <a:rPr lang="en-US" sz="2000" b="1" i="1" dirty="0"/>
              <a:t>HPCA</a:t>
            </a:r>
            <a:r>
              <a:rPr lang="en-US" sz="2000" i="1" dirty="0"/>
              <a:t>)</a:t>
            </a:r>
            <a:r>
              <a:rPr lang="en-US" sz="2000" dirty="0"/>
              <a:t>, pages 129-140, Anaheim, CA, February 2003. </a:t>
            </a:r>
            <a:r>
              <a:rPr lang="en-US" sz="2000" dirty="0">
                <a:hlinkClick r:id="rId4"/>
              </a:rPr>
              <a:t>Slides (pdf)</a:t>
            </a:r>
            <a:r>
              <a:rPr lang="en-US" sz="2000" dirty="0"/>
              <a:t> </a:t>
            </a:r>
            <a:endParaRPr lang="en-US" sz="2200" dirty="0"/>
          </a:p>
          <a:p>
            <a:endParaRPr lang="en-US" sz="2200" dirty="0"/>
          </a:p>
        </p:txBody>
      </p:sp>
      <p:sp>
        <p:nvSpPr>
          <p:cNvPr id="4" name="Slide Number Placeholder 3"/>
          <p:cNvSpPr>
            <a:spLocks noGrp="1"/>
          </p:cNvSpPr>
          <p:nvPr>
            <p:ph type="sldNum" sz="quarter" idx="11"/>
          </p:nvPr>
        </p:nvSpPr>
        <p:spPr/>
        <p:txBody>
          <a:bodyPr/>
          <a:lstStyle/>
          <a:p>
            <a:pPr marL="0" marR="0" lvl="0" indent="0" algn="r" defTabSz="914400" rtl="0" eaLnBrk="0" fontAlgn="auto" latinLnBrk="0" hangingPunct="0">
              <a:lnSpc>
                <a:spcPct val="100000"/>
              </a:lnSpc>
              <a:spcBef>
                <a:spcPts val="0"/>
              </a:spcBef>
              <a:spcAft>
                <a:spcPts val="0"/>
              </a:spcAft>
              <a:buClrTx/>
              <a:buSzTx/>
              <a:buFontTx/>
              <a:buNone/>
              <a:tabLst/>
              <a:defRPr/>
            </a:pPr>
            <a:fld id="{C693BED2-1B18-8744-B8F0-03CBD3594789}" type="slidenum">
              <a:rPr kumimoji="0" lang="en-US" alt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32</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p:cNvPicPr>
            <a:picLocks noChangeAspect="1"/>
          </p:cNvPicPr>
          <p:nvPr/>
        </p:nvPicPr>
        <p:blipFill>
          <a:blip r:embed="rId5"/>
          <a:stretch>
            <a:fillRect/>
          </a:stretch>
        </p:blipFill>
        <p:spPr>
          <a:xfrm>
            <a:off x="0" y="3828774"/>
            <a:ext cx="9144000" cy="2495826"/>
          </a:xfrm>
          <a:prstGeom prst="rect">
            <a:avLst/>
          </a:prstGeom>
        </p:spPr>
      </p:pic>
    </p:spTree>
    <p:extLst>
      <p:ext uri="{BB962C8B-B14F-4D97-AF65-F5344CB8AC3E}">
        <p14:creationId xmlns:p14="http://schemas.microsoft.com/office/powerpoint/2010/main" val="130463980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Performance Perspective (Today)</a:t>
            </a:r>
          </a:p>
        </p:txBody>
      </p:sp>
      <p:sp>
        <p:nvSpPr>
          <p:cNvPr id="3" name="Content Placeholder 2"/>
          <p:cNvSpPr>
            <a:spLocks noGrp="1"/>
          </p:cNvSpPr>
          <p:nvPr>
            <p:ph idx="1"/>
          </p:nvPr>
        </p:nvSpPr>
        <p:spPr/>
        <p:txBody>
          <a:bodyPr/>
          <a:lstStyle/>
          <a:p>
            <a:r>
              <a:rPr lang="en-US" dirty="0"/>
              <a:t>All of Google’s Data Center Workloads (2015):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stretch>
            <a:fillRect/>
          </a:stretch>
        </p:blipFill>
        <p:spPr>
          <a:xfrm>
            <a:off x="971600" y="1618579"/>
            <a:ext cx="6984776" cy="4821475"/>
          </a:xfrm>
          <a:prstGeom prst="rect">
            <a:avLst/>
          </a:prstGeom>
        </p:spPr>
      </p:pic>
      <p:sp>
        <p:nvSpPr>
          <p:cNvPr id="6" name="AutoShape 25"/>
          <p:cNvSpPr>
            <a:spLocks noChangeArrowheads="1"/>
          </p:cNvSpPr>
          <p:nvPr/>
        </p:nvSpPr>
        <p:spPr bwMode="auto">
          <a:xfrm>
            <a:off x="3779912" y="2442260"/>
            <a:ext cx="309634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7" name="TextBox 6"/>
          <p:cNvSpPr txBox="1"/>
          <p:nvPr/>
        </p:nvSpPr>
        <p:spPr>
          <a:xfrm>
            <a:off x="2339752" y="6528683"/>
            <a:ext cx="4516749"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err="1">
                <a:ln>
                  <a:noFill/>
                </a:ln>
                <a:solidFill>
                  <a:srgbClr val="000000"/>
                </a:solidFill>
                <a:effectLst/>
                <a:uLnTx/>
                <a:uFillTx/>
                <a:latin typeface="Tahoma"/>
                <a:ea typeface="+mn-ea"/>
                <a:cs typeface="+mn-cs"/>
              </a:rPr>
              <a:t>Kanev</a:t>
            </a:r>
            <a:r>
              <a:rPr kumimoji="0" lang="en-US" sz="1250" b="0" i="0" u="none" strike="noStrike" kern="1200" cap="none" spc="0" normalizeH="0" baseline="0" noProof="0" dirty="0">
                <a:ln>
                  <a:noFill/>
                </a:ln>
                <a:solidFill>
                  <a:srgbClr val="000000"/>
                </a:solidFill>
                <a:effectLst/>
                <a:uLnTx/>
                <a:uFillTx/>
                <a:latin typeface="Tahoma"/>
                <a:ea typeface="+mn-ea"/>
                <a:cs typeface="+mn-cs"/>
              </a:rPr>
              <a:t>+, “</a:t>
            </a:r>
            <a:r>
              <a:rPr kumimoji="0" lang="en-US" sz="1250" b="0" i="0" u="none" strike="noStrike" kern="1200" cap="none" spc="0" normalizeH="0" baseline="0" noProof="0" dirty="0">
                <a:ln>
                  <a:noFill/>
                </a:ln>
                <a:solidFill>
                  <a:srgbClr val="0000FF"/>
                </a:solidFill>
                <a:effectLst/>
                <a:uLnTx/>
                <a:uFillTx/>
                <a:latin typeface="Tahoma"/>
                <a:ea typeface="+mn-ea"/>
                <a:cs typeface="+mn-cs"/>
              </a:rPr>
              <a:t>Profiling a Warehouse-Scale Computer</a:t>
            </a:r>
            <a:r>
              <a:rPr kumimoji="0" lang="en-US" sz="125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24500458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Performance Perspective (Today)</a:t>
            </a:r>
          </a:p>
        </p:txBody>
      </p:sp>
      <p:sp>
        <p:nvSpPr>
          <p:cNvPr id="3" name="Content Placeholder 2"/>
          <p:cNvSpPr>
            <a:spLocks noGrp="1"/>
          </p:cNvSpPr>
          <p:nvPr>
            <p:ph idx="1"/>
          </p:nvPr>
        </p:nvSpPr>
        <p:spPr/>
        <p:txBody>
          <a:bodyPr/>
          <a:lstStyle/>
          <a:p>
            <a:r>
              <a:rPr lang="en-US" dirty="0"/>
              <a:t>All of Google’s Data Center Workloads (2015):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7" name="TextBox 6"/>
          <p:cNvSpPr txBox="1"/>
          <p:nvPr/>
        </p:nvSpPr>
        <p:spPr>
          <a:xfrm>
            <a:off x="2339752" y="6528683"/>
            <a:ext cx="4516749"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err="1">
                <a:ln>
                  <a:noFill/>
                </a:ln>
                <a:solidFill>
                  <a:srgbClr val="000000"/>
                </a:solidFill>
                <a:effectLst/>
                <a:uLnTx/>
                <a:uFillTx/>
                <a:latin typeface="Tahoma"/>
                <a:ea typeface="+mn-ea"/>
                <a:cs typeface="+mn-cs"/>
              </a:rPr>
              <a:t>Kanev</a:t>
            </a:r>
            <a:r>
              <a:rPr kumimoji="0" lang="en-US" sz="1250" b="0" i="0" u="none" strike="noStrike" kern="1200" cap="none" spc="0" normalizeH="0" baseline="0" noProof="0" dirty="0">
                <a:ln>
                  <a:noFill/>
                </a:ln>
                <a:solidFill>
                  <a:srgbClr val="000000"/>
                </a:solidFill>
                <a:effectLst/>
                <a:uLnTx/>
                <a:uFillTx/>
                <a:latin typeface="Tahoma"/>
                <a:ea typeface="+mn-ea"/>
                <a:cs typeface="+mn-cs"/>
              </a:rPr>
              <a:t>+, “</a:t>
            </a:r>
            <a:r>
              <a:rPr kumimoji="0" lang="en-US" sz="1250" b="0" i="0" u="none" strike="noStrike" kern="1200" cap="none" spc="0" normalizeH="0" baseline="0" noProof="0" dirty="0">
                <a:ln>
                  <a:noFill/>
                </a:ln>
                <a:solidFill>
                  <a:srgbClr val="0000FF"/>
                </a:solidFill>
                <a:effectLst/>
                <a:uLnTx/>
                <a:uFillTx/>
                <a:latin typeface="Tahoma"/>
                <a:ea typeface="+mn-ea"/>
                <a:cs typeface="+mn-cs"/>
              </a:rPr>
              <a:t>Profiling a Warehouse-Scale Computer</a:t>
            </a:r>
            <a:r>
              <a:rPr kumimoji="0" lang="en-US" sz="1250" b="0" i="0" u="none" strike="noStrike" kern="1200" cap="none" spc="0" normalizeH="0" baseline="0" noProof="0" dirty="0">
                <a:ln>
                  <a:noFill/>
                </a:ln>
                <a:solidFill>
                  <a:srgbClr val="000000"/>
                </a:solidFill>
                <a:effectLst/>
                <a:uLnTx/>
                <a:uFillTx/>
                <a:latin typeface="Tahoma"/>
                <a:ea typeface="+mn-ea"/>
                <a:cs typeface="+mn-cs"/>
              </a:rPr>
              <a:t>,” ISCA 2015.</a:t>
            </a:r>
          </a:p>
        </p:txBody>
      </p:sp>
      <p:pic>
        <p:nvPicPr>
          <p:cNvPr id="8" name="Picture 7"/>
          <p:cNvPicPr>
            <a:picLocks noChangeAspect="1"/>
          </p:cNvPicPr>
          <p:nvPr/>
        </p:nvPicPr>
        <p:blipFill>
          <a:blip r:embed="rId2"/>
          <a:stretch>
            <a:fillRect/>
          </a:stretch>
        </p:blipFill>
        <p:spPr>
          <a:xfrm>
            <a:off x="179511" y="1732974"/>
            <a:ext cx="8581113" cy="4360322"/>
          </a:xfrm>
          <a:prstGeom prst="rect">
            <a:avLst/>
          </a:prstGeom>
        </p:spPr>
      </p:pic>
    </p:spTree>
    <p:extLst>
      <p:ext uri="{BB962C8B-B14F-4D97-AF65-F5344CB8AC3E}">
        <p14:creationId xmlns:p14="http://schemas.microsoft.com/office/powerpoint/2010/main" val="3298148118"/>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683549"/>
            <a:ext cx="8915400" cy="5193723"/>
          </a:xfrm>
        </p:spPr>
        <p:txBody>
          <a:bodyPr/>
          <a:lstStyle/>
          <a:p>
            <a:endParaRPr lang="en-US" dirty="0">
              <a:solidFill>
                <a:srgbClr val="FF0000"/>
              </a:solidFill>
            </a:endParaRPr>
          </a:p>
          <a:p>
            <a:r>
              <a:rPr lang="en-US" dirty="0">
                <a:solidFill>
                  <a:srgbClr val="FF0000"/>
                </a:solidFill>
              </a:rPr>
              <a:t>Grossly-imbalanced systems</a:t>
            </a:r>
          </a:p>
          <a:p>
            <a:pPr lvl="1"/>
            <a:r>
              <a:rPr lang="en-US" dirty="0"/>
              <a:t>Processing done only in </a:t>
            </a:r>
            <a:r>
              <a:rPr lang="en-US" b="1" dirty="0"/>
              <a:t>one</a:t>
            </a:r>
            <a:r>
              <a:rPr lang="en-US" dirty="0"/>
              <a:t> </a:t>
            </a:r>
            <a:r>
              <a:rPr lang="en-US" b="1" dirty="0"/>
              <a:t>place</a:t>
            </a:r>
          </a:p>
          <a:p>
            <a:pPr lvl="1"/>
            <a:r>
              <a:rPr lang="en-US" dirty="0"/>
              <a:t>Everything else just stores and moves data: </a:t>
            </a:r>
            <a:r>
              <a:rPr lang="en-US" b="1" dirty="0"/>
              <a:t>data moves a lot</a:t>
            </a:r>
          </a:p>
          <a:p>
            <a:pPr marL="344487" lvl="1" indent="0">
              <a:buNone/>
            </a:pPr>
            <a:r>
              <a:rPr lang="en-US" dirty="0">
                <a:solidFill>
                  <a:srgbClr val="0000FF"/>
                </a:solidFill>
                <a:sym typeface="Wingdings"/>
              </a:rPr>
              <a:t> Energy inefficient </a:t>
            </a:r>
          </a:p>
          <a:p>
            <a:pPr marL="344487" lvl="1" indent="0">
              <a:buNone/>
            </a:pPr>
            <a:r>
              <a:rPr lang="en-US" dirty="0">
                <a:solidFill>
                  <a:srgbClr val="0000FF"/>
                </a:solidFill>
                <a:sym typeface="Wingdings"/>
              </a:rPr>
              <a:t> Low performance</a:t>
            </a:r>
          </a:p>
          <a:p>
            <a:pPr marL="344487" lvl="1" indent="0">
              <a:buNone/>
            </a:pPr>
            <a:r>
              <a:rPr lang="en-US" dirty="0">
                <a:solidFill>
                  <a:srgbClr val="0000FF"/>
                </a:solidFill>
                <a:sym typeface="Wingdings"/>
              </a:rPr>
              <a:t> Complex</a:t>
            </a:r>
            <a:endParaRPr lang="en-US" dirty="0">
              <a:solidFill>
                <a:srgbClr val="0000FF"/>
              </a:solidFill>
            </a:endParaRPr>
          </a:p>
          <a:p>
            <a:pPr marL="0" indent="0">
              <a:buNone/>
            </a:pPr>
            <a:endParaRPr lang="en-US" dirty="0">
              <a:solidFill>
                <a:srgbClr val="FF0000"/>
              </a:solidFill>
            </a:endParaRPr>
          </a:p>
          <a:p>
            <a:r>
              <a:rPr lang="en-US" dirty="0">
                <a:solidFill>
                  <a:srgbClr val="FF0000"/>
                </a:solidFill>
              </a:rPr>
              <a:t>Overly complex and bloated processor (and accelerators)</a:t>
            </a:r>
          </a:p>
          <a:p>
            <a:pPr lvl="1"/>
            <a:r>
              <a:rPr lang="en-US" dirty="0"/>
              <a:t>To tolerate data access from memory</a:t>
            </a:r>
          </a:p>
          <a:p>
            <a:pPr lvl="1"/>
            <a:r>
              <a:rPr lang="en-US" dirty="0"/>
              <a:t>Complex hierarchies and mechanisms </a:t>
            </a:r>
          </a:p>
          <a:p>
            <a:pPr marL="344487" lvl="1" indent="0">
              <a:buNone/>
            </a:pPr>
            <a:r>
              <a:rPr lang="en-US" dirty="0">
                <a:solidFill>
                  <a:srgbClr val="0000FF"/>
                </a:solidFill>
                <a:sym typeface="Wingdings"/>
              </a:rPr>
              <a:t> Energy inefficient </a:t>
            </a:r>
          </a:p>
          <a:p>
            <a:pPr marL="344487" lvl="1" indent="0">
              <a:buNone/>
            </a:pPr>
            <a:r>
              <a:rPr lang="en-US" dirty="0">
                <a:solidFill>
                  <a:srgbClr val="0000FF"/>
                </a:solidFill>
                <a:sym typeface="Wingdings"/>
              </a:rPr>
              <a:t> Low performance</a:t>
            </a:r>
          </a:p>
          <a:p>
            <a:pPr marL="344487" lvl="1" indent="0">
              <a:buNone/>
            </a:pPr>
            <a:r>
              <a:rPr lang="en-US" dirty="0">
                <a:solidFill>
                  <a:srgbClr val="0000FF"/>
                </a:solidFill>
                <a:sym typeface="Wingdings"/>
              </a:rPr>
              <a:t> Complex</a:t>
            </a:r>
            <a:endParaRPr lang="en-US" dirty="0">
              <a:solidFill>
                <a:srgbClr val="0000FF"/>
              </a:solidFill>
            </a:endParaRPr>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16768693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899573"/>
            <a:ext cx="8610600" cy="5193723"/>
          </a:xfrm>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descr="many-core3.eps"/>
          <p:cNvPicPr>
            <a:picLocks noChangeAspect="1"/>
          </p:cNvPicPr>
          <p:nvPr/>
        </p:nvPicPr>
        <p:blipFill>
          <a:blip r:embed="rId2"/>
          <a:srcRect/>
          <a:stretch>
            <a:fillRect/>
          </a:stretch>
        </p:blipFill>
        <p:spPr bwMode="auto">
          <a:xfrm>
            <a:off x="0" y="954782"/>
            <a:ext cx="6146800" cy="4953000"/>
          </a:xfrm>
          <a:prstGeom prst="rect">
            <a:avLst/>
          </a:prstGeom>
          <a:noFill/>
          <a:ln w="9525">
            <a:noFill/>
            <a:miter lim="800000"/>
            <a:headEnd/>
            <a:tailEnd/>
          </a:ln>
        </p:spPr>
      </p:pic>
      <p:pic>
        <p:nvPicPr>
          <p:cNvPr id="7"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33856">
            <a:off x="6691556" y="2327775"/>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Line 21"/>
          <p:cNvSpPr>
            <a:spLocks noChangeShapeType="1"/>
          </p:cNvSpPr>
          <p:nvPr/>
        </p:nvSpPr>
        <p:spPr bwMode="auto">
          <a:xfrm>
            <a:off x="6080368" y="3372350"/>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5" name="TextBox 4"/>
          <p:cNvSpPr txBox="1"/>
          <p:nvPr/>
        </p:nvSpPr>
        <p:spPr>
          <a:xfrm>
            <a:off x="611560" y="6021288"/>
            <a:ext cx="781195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Most of the system is dedicated to storing and moving data </a:t>
            </a:r>
          </a:p>
        </p:txBody>
      </p:sp>
    </p:spTree>
    <p:extLst>
      <p:ext uri="{BB962C8B-B14F-4D97-AF65-F5344CB8AC3E}">
        <p14:creationId xmlns:p14="http://schemas.microsoft.com/office/powerpoint/2010/main" val="1270618122"/>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The Energy Perspective</a:t>
            </a:r>
          </a:p>
        </p:txBody>
      </p:sp>
      <p:sp>
        <p:nvSpPr>
          <p:cNvPr id="270338"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16000"/>
            <a:ext cx="8113713" cy="530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32082206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Data Movement vs. Computation Energy</a:t>
            </a:r>
          </a:p>
        </p:txBody>
      </p:sp>
      <p:sp>
        <p:nvSpPr>
          <p:cNvPr id="270338"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16000"/>
            <a:ext cx="8113713" cy="530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 name="TextBox 2"/>
          <p:cNvSpPr txBox="1"/>
          <p:nvPr/>
        </p:nvSpPr>
        <p:spPr>
          <a:xfrm>
            <a:off x="-32358" y="4869160"/>
            <a:ext cx="9201750" cy="1261884"/>
          </a:xfrm>
          <a:prstGeom prst="rect">
            <a:avLst/>
          </a:prstGeom>
          <a:solidFill>
            <a:srgbClr val="FF660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A memory access consumes ~100-1000X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the energy of a complex addition </a:t>
            </a:r>
          </a:p>
        </p:txBody>
      </p:sp>
    </p:spTree>
    <p:extLst>
      <p:ext uri="{BB962C8B-B14F-4D97-AF65-F5344CB8AC3E}">
        <p14:creationId xmlns:p14="http://schemas.microsoft.com/office/powerpoint/2010/main" val="695855351"/>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ea typeface="ＭＳ Ｐゴシック" charset="0"/>
                <a:cs typeface="ＭＳ Ｐゴシック" charset="0"/>
              </a:rPr>
              <a:t>Data Movement vs. Computation Energy</a:t>
            </a:r>
            <a:endParaRPr lang="en-US" dirty="0"/>
          </a:p>
        </p:txBody>
      </p:sp>
      <p:sp>
        <p:nvSpPr>
          <p:cNvPr id="3" name="Content Placeholder 2"/>
          <p:cNvSpPr>
            <a:spLocks noGrp="1"/>
          </p:cNvSpPr>
          <p:nvPr>
            <p:ph idx="1"/>
          </p:nvPr>
        </p:nvSpPr>
        <p:spPr>
          <a:xfrm>
            <a:off x="228600" y="1052736"/>
            <a:ext cx="8610600" cy="4876800"/>
          </a:xfrm>
        </p:spPr>
        <p:txBody>
          <a:bodyPr/>
          <a:lstStyle/>
          <a:p>
            <a:r>
              <a:rPr lang="en-US" dirty="0">
                <a:solidFill>
                  <a:srgbClr val="FF0000"/>
                </a:solidFill>
                <a:cs typeface="Adobe Garamond Pro"/>
              </a:rPr>
              <a:t>Data movement </a:t>
            </a:r>
            <a:r>
              <a:rPr lang="en-US" dirty="0">
                <a:solidFill>
                  <a:schemeClr val="tx2"/>
                </a:solidFill>
                <a:cs typeface="Adobe Garamond Pro"/>
              </a:rPr>
              <a:t>is a major system energy bottleneck</a:t>
            </a:r>
          </a:p>
          <a:p>
            <a:pPr lvl="1"/>
            <a:r>
              <a:rPr lang="en-US" sz="2000" dirty="0">
                <a:cs typeface="Adobe Garamond Pro"/>
              </a:rPr>
              <a:t>Comprises </a:t>
            </a:r>
            <a:r>
              <a:rPr lang="en-US" sz="2000" dirty="0">
                <a:solidFill>
                  <a:srgbClr val="0000FF"/>
                </a:solidFill>
                <a:cs typeface="Adobe Garamond Pro"/>
              </a:rPr>
              <a:t>41%</a:t>
            </a:r>
            <a:r>
              <a:rPr lang="en-US" sz="2000" dirty="0">
                <a:cs typeface="Adobe Garamond Pro"/>
              </a:rPr>
              <a:t> of mobile system energy during web browsing [2]</a:t>
            </a:r>
          </a:p>
          <a:p>
            <a:pPr lvl="1"/>
            <a:r>
              <a:rPr lang="en-US" sz="2000" dirty="0">
                <a:cs typeface="Adobe Garamond Pro"/>
              </a:rPr>
              <a:t>Costs </a:t>
            </a:r>
            <a:r>
              <a:rPr lang="en-US" sz="2000" dirty="0">
                <a:solidFill>
                  <a:srgbClr val="0000FF"/>
                </a:solidFill>
                <a:cs typeface="Adobe Garamond Pro"/>
              </a:rPr>
              <a:t>~115 </a:t>
            </a:r>
            <a:r>
              <a:rPr lang="en-US" sz="2000" dirty="0">
                <a:cs typeface="Adobe Garamond Pro"/>
              </a:rPr>
              <a:t>times as much energy as an ADD operation [1, 2]</a:t>
            </a:r>
          </a:p>
          <a:p>
            <a:endParaRPr lang="en-US" dirty="0">
              <a:solidFill>
                <a:schemeClr val="tx2"/>
              </a:solidFill>
              <a:cs typeface="Adobe Garamond Pro"/>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648072" y="2555875"/>
            <a:ext cx="7452320" cy="2817341"/>
          </a:xfrm>
          <a:prstGeom prst="rect">
            <a:avLst/>
          </a:prstGeom>
        </p:spPr>
      </p:pic>
      <p:sp>
        <p:nvSpPr>
          <p:cNvPr id="6" name="TextBox 5"/>
          <p:cNvSpPr txBox="1"/>
          <p:nvPr/>
        </p:nvSpPr>
        <p:spPr>
          <a:xfrm>
            <a:off x="35496" y="5805264"/>
            <a:ext cx="5918657"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[1]: Reducing data Movement Energy via Online Data Clustering and Encoding (MICRO’16)</a:t>
            </a:r>
          </a:p>
        </p:txBody>
      </p:sp>
      <p:sp>
        <p:nvSpPr>
          <p:cNvPr id="7" name="TextBox 6"/>
          <p:cNvSpPr txBox="1"/>
          <p:nvPr/>
        </p:nvSpPr>
        <p:spPr>
          <a:xfrm>
            <a:off x="76200" y="6033864"/>
            <a:ext cx="911411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[2]: Quantifying the energy cost of data movement for emerging smart phone workloads on mobile platforms (IISWC’14)</a:t>
            </a:r>
          </a:p>
        </p:txBody>
      </p:sp>
    </p:spTree>
    <p:extLst>
      <p:ext uri="{BB962C8B-B14F-4D97-AF65-F5344CB8AC3E}">
        <p14:creationId xmlns:p14="http://schemas.microsoft.com/office/powerpoint/2010/main" val="34609212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sz="3800" dirty="0">
                <a:solidFill>
                  <a:srgbClr val="006633"/>
                </a:solidFill>
              </a:rPr>
              <a:t>Data is Key for Future Workloads</a:t>
            </a:r>
            <a:endParaRPr lang="en-US" dirty="0"/>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Tree>
    <p:extLst>
      <p:ext uri="{BB962C8B-B14F-4D97-AF65-F5344CB8AC3E}">
        <p14:creationId xmlns:p14="http://schemas.microsoft.com/office/powerpoint/2010/main" val="362011441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Waste in Mobile Devices</a:t>
            </a:r>
          </a:p>
        </p:txBody>
      </p:sp>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hlinkClick r:id="rId2"/>
              </a:rPr>
              <a:t>"Google Workloads for Consumer Devices: Mitigating Data Movement Bottlenecks"</a:t>
            </a:r>
            <a:r>
              <a:rPr lang="en-US" sz="1500" dirty="0"/>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B812F"/>
                </a:solidFill>
                <a:effectLst/>
                <a:uLnTx/>
                <a:uFillTx/>
                <a:latin typeface="Tahoma"/>
                <a:ea typeface="+mn-ea"/>
                <a:cs typeface="+mn-cs"/>
              </a:rPr>
              <a:t>62.7%</a:t>
            </a:r>
            <a:r>
              <a:rPr kumimoji="0" lang="en-US" sz="3000" b="1" i="0" u="none" strike="noStrike" kern="1200" cap="none" spc="0" normalizeH="0" baseline="0" noProof="0" dirty="0">
                <a:ln>
                  <a:noFill/>
                </a:ln>
                <a:solidFill>
                  <a:srgbClr val="000000"/>
                </a:solidFill>
                <a:effectLst/>
                <a:uLnTx/>
                <a:uFillTx/>
                <a:latin typeface="Tahoma"/>
                <a:ea typeface="+mn-ea"/>
                <a:cs typeface="+mn-cs"/>
              </a:rPr>
              <a:t> 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mn-ea"/>
                <a:cs typeface="+mn-cs"/>
              </a:rPr>
              <a:t>is spent on </a:t>
            </a:r>
            <a:r>
              <a:rPr kumimoji="0" lang="en-US" sz="3000" b="1" i="0" u="none" strike="noStrike" kern="1200" cap="none" spc="0" normalizeH="0" baseline="0" noProof="0" dirty="0">
                <a:ln>
                  <a:noFill/>
                </a:ln>
                <a:solidFill>
                  <a:srgbClr val="C00000"/>
                </a:solidFill>
                <a:effectLst/>
                <a:uLnTx/>
                <a:uFillTx/>
                <a:latin typeface="Tahoma"/>
                <a:ea typeface="+mn-ea"/>
                <a:cs typeface="+mn-cs"/>
              </a:rPr>
              <a:t>data movement</a:t>
            </a:r>
          </a:p>
        </p:txBody>
      </p:sp>
    </p:spTree>
    <p:extLst>
      <p:ext uri="{BB962C8B-B14F-4D97-AF65-F5344CB8AC3E}">
        <p14:creationId xmlns:p14="http://schemas.microsoft.com/office/powerpoint/2010/main" val="13252516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We Do Not Want to Move Data!</a:t>
            </a:r>
          </a:p>
        </p:txBody>
      </p:sp>
      <p:sp>
        <p:nvSpPr>
          <p:cNvPr id="270338"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16000"/>
            <a:ext cx="8113713" cy="530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9" name="TextBox 8">
            <a:extLst>
              <a:ext uri="{FF2B5EF4-FFF2-40B4-BE49-F238E27FC236}">
                <a16:creationId xmlns:a16="http://schemas.microsoft.com/office/drawing/2014/main" id="{AD8786B6-2FA5-F746-BEAB-9E9E6CF3FEAC}"/>
              </a:ext>
            </a:extLst>
          </p:cNvPr>
          <p:cNvSpPr txBox="1"/>
          <p:nvPr/>
        </p:nvSpPr>
        <p:spPr>
          <a:xfrm>
            <a:off x="-32358" y="4869160"/>
            <a:ext cx="9201750" cy="1261884"/>
          </a:xfrm>
          <a:prstGeom prst="rect">
            <a:avLst/>
          </a:prstGeom>
          <a:solidFill>
            <a:srgbClr val="FF660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A memory access consumes ~100-1000X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the energy of a complex addition </a:t>
            </a:r>
          </a:p>
        </p:txBody>
      </p:sp>
    </p:spTree>
    <p:extLst>
      <p:ext uri="{BB962C8B-B14F-4D97-AF65-F5344CB8AC3E}">
        <p14:creationId xmlns:p14="http://schemas.microsoft.com/office/powerpoint/2010/main" val="2754386207"/>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A Paradigm Shift To </a:t>
            </a:r>
            <a:r>
              <a:rPr lang="is-IS" dirty="0"/>
              <a:t>…</a:t>
            </a:r>
            <a:endParaRPr lang="en-US" dirty="0"/>
          </a:p>
        </p:txBody>
      </p:sp>
      <p:sp>
        <p:nvSpPr>
          <p:cNvPr id="3" name="Content Placeholder 2"/>
          <p:cNvSpPr>
            <a:spLocks noGrp="1"/>
          </p:cNvSpPr>
          <p:nvPr>
            <p:ph idx="1"/>
          </p:nvPr>
        </p:nvSpPr>
        <p:spPr>
          <a:xfrm>
            <a:off x="228600" y="997527"/>
            <a:ext cx="8807896" cy="5193723"/>
          </a:xfrm>
        </p:spPr>
        <p:txBody>
          <a:bodyPr/>
          <a:lstStyle/>
          <a:p>
            <a:endParaRPr lang="en-US" dirty="0"/>
          </a:p>
          <a:p>
            <a:r>
              <a:rPr lang="en-US" sz="2800" dirty="0"/>
              <a:t>Enable computation with </a:t>
            </a:r>
            <a:r>
              <a:rPr lang="en-US" sz="2800" dirty="0">
                <a:solidFill>
                  <a:srgbClr val="0000FF"/>
                </a:solidFill>
              </a:rPr>
              <a:t>minimal data movement</a:t>
            </a:r>
          </a:p>
          <a:p>
            <a:endParaRPr lang="en-US" dirty="0"/>
          </a:p>
          <a:p>
            <a:endParaRPr lang="en-US" dirty="0"/>
          </a:p>
          <a:p>
            <a:r>
              <a:rPr lang="en-US" sz="2800" dirty="0">
                <a:solidFill>
                  <a:srgbClr val="0000FF"/>
                </a:solidFill>
              </a:rPr>
              <a:t>Compute where it makes sense</a:t>
            </a:r>
            <a:r>
              <a:rPr lang="en-US" sz="2800" dirty="0"/>
              <a:t> (</a:t>
            </a:r>
            <a:r>
              <a:rPr lang="en-US" sz="2800" dirty="0">
                <a:solidFill>
                  <a:srgbClr val="FF0000"/>
                </a:solidFill>
              </a:rPr>
              <a:t>where data resides</a:t>
            </a:r>
            <a:r>
              <a:rPr lang="en-US" sz="2800" dirty="0"/>
              <a:t>)</a:t>
            </a:r>
          </a:p>
          <a:p>
            <a:endParaRPr lang="en-US" dirty="0"/>
          </a:p>
          <a:p>
            <a:endParaRPr lang="en-US" dirty="0"/>
          </a:p>
          <a:p>
            <a:r>
              <a:rPr lang="en-US" sz="2800" dirty="0"/>
              <a:t>Make computing architectures more </a:t>
            </a:r>
            <a:r>
              <a:rPr lang="en-US" sz="2800" dirty="0">
                <a:solidFill>
                  <a:srgbClr val="0000FF"/>
                </a:solidFill>
              </a:rPr>
              <a:t>data-centric</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5290582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rgbClr val="1A5712"/>
                </a:solidFill>
                <a:latin typeface="Garamond"/>
                <a:cs typeface="Garamond"/>
              </a:rPr>
              <a:t>Goal: Processing Inside Memory</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pPr marL="0" indent="0">
              <a:buNone/>
            </a:pPr>
            <a:endParaRPr lang="en-US" dirty="0"/>
          </a:p>
          <a:p>
            <a:endParaRPr lang="en-US" sz="2400" dirty="0">
              <a:latin typeface="Tahoma"/>
              <a:cs typeface="Tahoma"/>
            </a:endParaRPr>
          </a:p>
          <a:p>
            <a:r>
              <a:rPr lang="en-US" sz="2400" dirty="0">
                <a:latin typeface="Tahoma"/>
                <a:cs typeface="Tahoma"/>
              </a:rPr>
              <a:t>Many questions </a:t>
            </a:r>
            <a:r>
              <a:rPr lang="is-IS" sz="2400" dirty="0">
                <a:latin typeface="Tahoma"/>
                <a:cs typeface="Tahoma"/>
              </a:rPr>
              <a:t>… </a:t>
            </a:r>
            <a:r>
              <a:rPr lang="en-US" dirty="0">
                <a:cs typeface="Tahoma"/>
              </a:rPr>
              <a:t>How do we design the:</a:t>
            </a:r>
            <a:endParaRPr lang="is-IS" sz="2400" dirty="0">
              <a:latin typeface="Tahoma"/>
              <a:cs typeface="Tahoma"/>
            </a:endParaRPr>
          </a:p>
          <a:p>
            <a:pPr lvl="1"/>
            <a:r>
              <a:rPr lang="en-US" sz="2200" dirty="0">
                <a:latin typeface="Tahoma"/>
                <a:cs typeface="Tahoma"/>
              </a:rPr>
              <a:t>compute-capable memory &amp; controllers?</a:t>
            </a:r>
          </a:p>
          <a:p>
            <a:pPr lvl="1"/>
            <a:r>
              <a:rPr lang="en-US" sz="2200" dirty="0">
                <a:latin typeface="Tahoma"/>
                <a:cs typeface="Tahoma"/>
              </a:rPr>
              <a:t>processor chip and in-memory units?</a:t>
            </a:r>
          </a:p>
          <a:p>
            <a:pPr lvl="1"/>
            <a:r>
              <a:rPr lang="en-US" dirty="0">
                <a:latin typeface="Tahoma"/>
                <a:cs typeface="Tahoma"/>
              </a:rPr>
              <a:t>s</a:t>
            </a:r>
            <a:r>
              <a:rPr lang="en-US" sz="2200" dirty="0">
                <a:latin typeface="Tahoma"/>
                <a:cs typeface="Tahoma"/>
              </a:rPr>
              <a:t>oftware and hardware interfaces?</a:t>
            </a:r>
          </a:p>
          <a:p>
            <a:pPr lvl="1"/>
            <a:r>
              <a:rPr lang="en-US" sz="2200" dirty="0">
                <a:latin typeface="Tahoma"/>
                <a:cs typeface="Tahoma"/>
              </a:rPr>
              <a:t>system software, compilers, languages?</a:t>
            </a:r>
          </a:p>
          <a:p>
            <a:pPr lvl="1"/>
            <a:r>
              <a:rPr lang="en-US" sz="2200" dirty="0">
                <a:latin typeface="Tahoma"/>
                <a:cs typeface="Tahoma"/>
              </a:rPr>
              <a:t>algorithms and theoretical </a:t>
            </a:r>
            <a:r>
              <a:rPr lang="en-US" dirty="0">
                <a:latin typeface="Tahoma"/>
                <a:cs typeface="Tahoma"/>
              </a:rPr>
              <a:t>f</a:t>
            </a:r>
            <a:r>
              <a:rPr lang="en-US" sz="2200" dirty="0">
                <a:latin typeface="Tahoma"/>
                <a:cs typeface="Tahoma"/>
              </a:rPr>
              <a:t>oundations?</a:t>
            </a:r>
          </a:p>
        </p:txBody>
      </p:sp>
      <p:sp>
        <p:nvSpPr>
          <p:cNvPr id="4" name="Rectangle 5"/>
          <p:cNvSpPr>
            <a:spLocks/>
          </p:cNvSpPr>
          <p:nvPr/>
        </p:nvSpPr>
        <p:spPr bwMode="auto">
          <a:xfrm>
            <a:off x="1475656" y="1327945"/>
            <a:ext cx="1504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5" name="Rectangle 6"/>
          <p:cNvSpPr>
            <a:spLocks/>
          </p:cNvSpPr>
          <p:nvPr/>
        </p:nvSpPr>
        <p:spPr bwMode="auto">
          <a:xfrm>
            <a:off x="1647106" y="2369345"/>
            <a:ext cx="1155700" cy="4953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6" name="Rectangle 7"/>
          <p:cNvSpPr>
            <a:spLocks/>
          </p:cNvSpPr>
          <p:nvPr/>
        </p:nvSpPr>
        <p:spPr bwMode="auto">
          <a:xfrm>
            <a:off x="1882056" y="2432845"/>
            <a:ext cx="6604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charset="0"/>
                <a:ea typeface="ＭＳ Ｐゴシック" charset="0"/>
                <a:cs typeface="Myriad Pro Bold Cond" charset="0"/>
                <a:sym typeface="Myriad Pro Bold Cond" charset="0"/>
              </a:rPr>
              <a:t>Cache</a:t>
            </a:r>
          </a:p>
        </p:txBody>
      </p:sp>
      <p:sp>
        <p:nvSpPr>
          <p:cNvPr id="7" name="Line 8"/>
          <p:cNvSpPr>
            <a:spLocks noChangeShapeType="1"/>
          </p:cNvSpPr>
          <p:nvPr/>
        </p:nvSpPr>
        <p:spPr bwMode="auto">
          <a:xfrm>
            <a:off x="2212256" y="2864645"/>
            <a:ext cx="0" cy="4254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8" name="Line 9"/>
          <p:cNvSpPr>
            <a:spLocks noChangeShapeType="1"/>
          </p:cNvSpPr>
          <p:nvPr/>
        </p:nvSpPr>
        <p:spPr bwMode="auto">
          <a:xfrm>
            <a:off x="2212256" y="2039145"/>
            <a:ext cx="0" cy="3365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9" name="Rectangle 10"/>
          <p:cNvSpPr>
            <a:spLocks/>
          </p:cNvSpPr>
          <p:nvPr/>
        </p:nvSpPr>
        <p:spPr bwMode="auto">
          <a:xfrm>
            <a:off x="1634406" y="1499395"/>
            <a:ext cx="1155700" cy="5461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0" name="Rectangle 11"/>
          <p:cNvSpPr>
            <a:spLocks/>
          </p:cNvSpPr>
          <p:nvPr/>
        </p:nvSpPr>
        <p:spPr bwMode="auto">
          <a:xfrm>
            <a:off x="1691680" y="1584102"/>
            <a:ext cx="1008112" cy="41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Processor</a:t>
            </a: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Core</a:t>
            </a:r>
          </a:p>
        </p:txBody>
      </p:sp>
      <p:sp>
        <p:nvSpPr>
          <p:cNvPr id="11" name="Rectangle 12"/>
          <p:cNvSpPr>
            <a:spLocks/>
          </p:cNvSpPr>
          <p:nvPr/>
        </p:nvSpPr>
        <p:spPr bwMode="auto">
          <a:xfrm>
            <a:off x="5735414" y="3372645"/>
            <a:ext cx="1212850"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Interconnect</a:t>
            </a:r>
          </a:p>
        </p:txBody>
      </p:sp>
      <p:sp>
        <p:nvSpPr>
          <p:cNvPr id="12" name="Rectangle 13"/>
          <p:cNvSpPr>
            <a:spLocks/>
          </p:cNvSpPr>
          <p:nvPr/>
        </p:nvSpPr>
        <p:spPr bwMode="auto">
          <a:xfrm>
            <a:off x="3914056" y="1327945"/>
            <a:ext cx="2901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3" name="Rectangle 14"/>
          <p:cNvSpPr>
            <a:spLocks/>
          </p:cNvSpPr>
          <p:nvPr/>
        </p:nvSpPr>
        <p:spPr bwMode="auto">
          <a:xfrm>
            <a:off x="5014764" y="1386535"/>
            <a:ext cx="1069404" cy="2097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Memory</a:t>
            </a:r>
          </a:p>
        </p:txBody>
      </p:sp>
      <p:sp>
        <p:nvSpPr>
          <p:cNvPr id="14" name="Line 15"/>
          <p:cNvSpPr>
            <a:spLocks noChangeShapeType="1"/>
          </p:cNvSpPr>
          <p:nvPr/>
        </p:nvSpPr>
        <p:spPr bwMode="auto">
          <a:xfrm>
            <a:off x="5364238" y="3011489"/>
            <a:ext cx="0" cy="3111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5" name="AutoShape 16"/>
          <p:cNvSpPr>
            <a:spLocks/>
          </p:cNvSpPr>
          <p:nvPr/>
        </p:nvSpPr>
        <p:spPr bwMode="auto">
          <a:xfrm>
            <a:off x="1482006" y="3295652"/>
            <a:ext cx="5327650" cy="76200"/>
          </a:xfrm>
          <a:prstGeom prst="roundRect">
            <a:avLst>
              <a:gd name="adj" fmla="val 50000"/>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6" name="Rectangle 17"/>
          <p:cNvSpPr>
            <a:spLocks/>
          </p:cNvSpPr>
          <p:nvPr/>
        </p:nvSpPr>
        <p:spPr bwMode="auto">
          <a:xfrm>
            <a:off x="40220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7" name="Rectangle 18"/>
          <p:cNvSpPr>
            <a:spLocks/>
          </p:cNvSpPr>
          <p:nvPr/>
        </p:nvSpPr>
        <p:spPr bwMode="auto">
          <a:xfrm>
            <a:off x="40220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8" name="Rectangle 19"/>
          <p:cNvSpPr>
            <a:spLocks/>
          </p:cNvSpPr>
          <p:nvPr/>
        </p:nvSpPr>
        <p:spPr bwMode="auto">
          <a:xfrm>
            <a:off x="40220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9" name="Rectangle 20"/>
          <p:cNvSpPr>
            <a:spLocks/>
          </p:cNvSpPr>
          <p:nvPr/>
        </p:nvSpPr>
        <p:spPr bwMode="auto">
          <a:xfrm>
            <a:off x="40220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0" name="Rectangle 21"/>
          <p:cNvSpPr>
            <a:spLocks/>
          </p:cNvSpPr>
          <p:nvPr/>
        </p:nvSpPr>
        <p:spPr bwMode="auto">
          <a:xfrm>
            <a:off x="40220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1" name="Rectangle 22"/>
          <p:cNvSpPr>
            <a:spLocks/>
          </p:cNvSpPr>
          <p:nvPr/>
        </p:nvSpPr>
        <p:spPr bwMode="auto">
          <a:xfrm>
            <a:off x="55714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2" name="Rectangle 23"/>
          <p:cNvSpPr>
            <a:spLocks/>
          </p:cNvSpPr>
          <p:nvPr/>
        </p:nvSpPr>
        <p:spPr bwMode="auto">
          <a:xfrm>
            <a:off x="55714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3" name="Rectangle 24"/>
          <p:cNvSpPr>
            <a:spLocks/>
          </p:cNvSpPr>
          <p:nvPr/>
        </p:nvSpPr>
        <p:spPr bwMode="auto">
          <a:xfrm>
            <a:off x="55714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4" name="Rectangle 25"/>
          <p:cNvSpPr>
            <a:spLocks/>
          </p:cNvSpPr>
          <p:nvPr/>
        </p:nvSpPr>
        <p:spPr bwMode="auto">
          <a:xfrm>
            <a:off x="55714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5" name="Rectangle 26"/>
          <p:cNvSpPr>
            <a:spLocks/>
          </p:cNvSpPr>
          <p:nvPr/>
        </p:nvSpPr>
        <p:spPr bwMode="auto">
          <a:xfrm>
            <a:off x="55714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6" name="Rectangle 27"/>
          <p:cNvSpPr>
            <a:spLocks/>
          </p:cNvSpPr>
          <p:nvPr/>
        </p:nvSpPr>
        <p:spPr bwMode="auto">
          <a:xfrm>
            <a:off x="1736006" y="2674145"/>
            <a:ext cx="977900" cy="146050"/>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7" name="Line 28"/>
          <p:cNvSpPr>
            <a:spLocks noChangeShapeType="1"/>
          </p:cNvSpPr>
          <p:nvPr/>
        </p:nvSpPr>
        <p:spPr bwMode="auto">
          <a:xfrm>
            <a:off x="6917606" y="1557078"/>
            <a:ext cx="0" cy="1270000"/>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8" name="Rectangle 29"/>
          <p:cNvSpPr>
            <a:spLocks/>
          </p:cNvSpPr>
          <p:nvPr/>
        </p:nvSpPr>
        <p:spPr bwMode="auto">
          <a:xfrm>
            <a:off x="7020272" y="1530934"/>
            <a:ext cx="1368152" cy="13803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Database</a:t>
            </a:r>
          </a:p>
          <a:p>
            <a:pPr marL="0" marR="0" lvl="0" indent="0" algn="l" defTabSz="457200" rtl="0" eaLnBrk="1" fontAlgn="auto" latinLnBrk="0" hangingPunct="1">
              <a:lnSpc>
                <a:spcPct val="8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endParaRP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Graphs</a:t>
            </a:r>
          </a:p>
          <a:p>
            <a:pPr marL="0" marR="0" lvl="0" indent="0" algn="l" defTabSz="457200" rtl="0" eaLnBrk="1" fontAlgn="auto" latinLnBrk="0" hangingPunct="1">
              <a:lnSpc>
                <a:spcPct val="8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endParaRP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Media </a:t>
            </a:r>
            <a:r>
              <a:rPr kumimoji="0" lang="en-US" sz="24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a:t>
            </a:r>
          </a:p>
        </p:txBody>
      </p:sp>
      <p:sp>
        <p:nvSpPr>
          <p:cNvPr id="29" name="Freeform 30"/>
          <p:cNvSpPr>
            <a:spLocks/>
          </p:cNvSpPr>
          <p:nvPr/>
        </p:nvSpPr>
        <p:spPr bwMode="auto">
          <a:xfrm>
            <a:off x="1835696" y="2060848"/>
            <a:ext cx="3742060" cy="1451497"/>
          </a:xfrm>
          <a:custGeom>
            <a:avLst/>
            <a:gdLst>
              <a:gd name="T0" fmla="*/ 21600 w 21600"/>
              <a:gd name="T1" fmla="*/ 1200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2000"/>
                </a:moveTo>
                <a:lnTo>
                  <a:pt x="21600" y="21600"/>
                </a:lnTo>
                <a:lnTo>
                  <a:pt x="0" y="21600"/>
                </a:lnTo>
                <a:lnTo>
                  <a:pt x="0" y="0"/>
                </a:lnTo>
              </a:path>
            </a:pathLst>
          </a:custGeom>
          <a:noFill/>
          <a:ln w="101600" cap="flat">
            <a:solidFill>
              <a:srgbClr val="D90B00"/>
            </a:solidFill>
            <a:prstDash val="solid"/>
            <a:miter lim="800000"/>
            <a:headEnd type="none" w="med" len="med"/>
            <a:tailEnd type="triangle" w="med" len="med"/>
          </a:ln>
          <a:effectLst>
            <a:outerShdw blurRad="76200" dist="380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grpSp>
        <p:nvGrpSpPr>
          <p:cNvPr id="30" name="Group 34"/>
          <p:cNvGrpSpPr>
            <a:grpSpLocks/>
          </p:cNvGrpSpPr>
          <p:nvPr/>
        </p:nvGrpSpPr>
        <p:grpSpPr bwMode="auto">
          <a:xfrm>
            <a:off x="2195737" y="2122489"/>
            <a:ext cx="3661420" cy="1090487"/>
            <a:chOff x="0" y="0"/>
            <a:chExt cx="4219" cy="1352"/>
          </a:xfrm>
        </p:grpSpPr>
        <p:sp>
          <p:nvSpPr>
            <p:cNvPr id="31" name="Rectangle 31"/>
            <p:cNvSpPr>
              <a:spLocks/>
            </p:cNvSpPr>
            <p:nvPr/>
          </p:nvSpPr>
          <p:spPr bwMode="auto">
            <a:xfrm>
              <a:off x="2987" y="880"/>
              <a:ext cx="1232" cy="184"/>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2" name="Freeform 32"/>
            <p:cNvSpPr>
              <a:spLocks/>
            </p:cNvSpPr>
            <p:nvPr/>
          </p:nvSpPr>
          <p:spPr bwMode="auto">
            <a:xfrm>
              <a:off x="0" y="0"/>
              <a:ext cx="3651" cy="1352"/>
            </a:xfrm>
            <a:custGeom>
              <a:avLst/>
              <a:gdLst>
                <a:gd name="T0" fmla="*/ 21600 w 21600"/>
                <a:gd name="T1" fmla="*/ 1533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5330"/>
                  </a:moveTo>
                  <a:lnTo>
                    <a:pt x="21600" y="21600"/>
                  </a:lnTo>
                  <a:lnTo>
                    <a:pt x="0" y="21600"/>
                  </a:lnTo>
                  <a:lnTo>
                    <a:pt x="0" y="0"/>
                  </a:lnTo>
                </a:path>
              </a:pathLst>
            </a:custGeom>
            <a:noFill/>
            <a:ln w="101600" cap="flat">
              <a:solidFill>
                <a:srgbClr val="D90B00"/>
              </a:solidFill>
              <a:prstDash val="solid"/>
              <a:miter lim="800000"/>
              <a:headEnd type="triangle" w="med" len="med"/>
              <a:tailEnd type="none" w="med" len="med"/>
            </a:ln>
            <a:effectLst>
              <a:outerShdw blurRad="76200" dist="380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3" name="Rectangle 33"/>
            <p:cNvSpPr>
              <a:spLocks/>
            </p:cNvSpPr>
            <p:nvPr/>
          </p:nvSpPr>
          <p:spPr bwMode="auto">
            <a:xfrm>
              <a:off x="1245" y="1010"/>
              <a:ext cx="1528" cy="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D90B00"/>
                  </a:solidFill>
                  <a:effectLst/>
                  <a:uLnTx/>
                  <a:uFillTx/>
                  <a:latin typeface="Myriad Pro Bold Cond" charset="0"/>
                  <a:ea typeface="ＭＳ Ｐゴシック" charset="0"/>
                  <a:cs typeface="Myriad Pro Bold Cond" charset="0"/>
                  <a:sym typeface="Myriad Pro Bold Cond" charset="0"/>
                </a:rPr>
                <a:t>Query</a:t>
              </a:r>
            </a:p>
          </p:txBody>
        </p:sp>
      </p:grpSp>
      <p:sp>
        <p:nvSpPr>
          <p:cNvPr id="34" name="Rectangle 35"/>
          <p:cNvSpPr>
            <a:spLocks/>
          </p:cNvSpPr>
          <p:nvPr/>
        </p:nvSpPr>
        <p:spPr bwMode="auto">
          <a:xfrm>
            <a:off x="3287142" y="3607047"/>
            <a:ext cx="1212850"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90B00"/>
                </a:solidFill>
                <a:effectLst/>
                <a:uLnTx/>
                <a:uFillTx/>
                <a:latin typeface="Myriad Pro Bold Cond" charset="0"/>
                <a:ea typeface="ＭＳ Ｐゴシック" charset="0"/>
                <a:cs typeface="Myriad Pro Bold Cond" charset="0"/>
                <a:sym typeface="Myriad Pro Bold Cond" charset="0"/>
              </a:rPr>
              <a:t>Results</a:t>
            </a:r>
          </a:p>
        </p:txBody>
      </p:sp>
      <p:sp>
        <p:nvSpPr>
          <p:cNvPr id="35" name="Rounded Rectangle 34"/>
          <p:cNvSpPr>
            <a:spLocks noChangeArrowheads="1"/>
          </p:cNvSpPr>
          <p:nvPr/>
        </p:nvSpPr>
        <p:spPr bwMode="auto">
          <a:xfrm rot="5400000">
            <a:off x="6568243" y="1366158"/>
            <a:ext cx="2133601" cy="1650776"/>
          </a:xfrm>
          <a:prstGeom prst="roundRect">
            <a:avLst>
              <a:gd name="adj" fmla="val 16667"/>
            </a:avLst>
          </a:prstGeom>
          <a:noFill/>
          <a:ln w="1143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91440" tIns="45720" rIns="91440" bIns="4572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6" name="Text Box 17"/>
          <p:cNvSpPr txBox="1">
            <a:spLocks noChangeArrowheads="1"/>
          </p:cNvSpPr>
          <p:nvPr/>
        </p:nvSpPr>
        <p:spPr bwMode="auto">
          <a:xfrm>
            <a:off x="6957984" y="527451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37" name="Text Box 18"/>
          <p:cNvSpPr txBox="1">
            <a:spLocks noChangeAspect="1" noChangeArrowheads="1"/>
          </p:cNvSpPr>
          <p:nvPr/>
        </p:nvSpPr>
        <p:spPr bwMode="auto">
          <a:xfrm>
            <a:off x="6957984" y="490304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38" name="Text Box 19"/>
          <p:cNvSpPr txBox="1">
            <a:spLocks noChangeAspect="1" noChangeArrowheads="1"/>
          </p:cNvSpPr>
          <p:nvPr/>
        </p:nvSpPr>
        <p:spPr bwMode="auto">
          <a:xfrm>
            <a:off x="6954809" y="423872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39" name="Text Box 20"/>
          <p:cNvSpPr txBox="1">
            <a:spLocks noChangeAspect="1" noChangeArrowheads="1"/>
          </p:cNvSpPr>
          <p:nvPr/>
        </p:nvSpPr>
        <p:spPr bwMode="auto">
          <a:xfrm>
            <a:off x="6954809" y="386724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40" name="Text Box 21"/>
          <p:cNvSpPr txBox="1">
            <a:spLocks noChangeAspect="1" noChangeArrowheads="1"/>
          </p:cNvSpPr>
          <p:nvPr/>
        </p:nvSpPr>
        <p:spPr bwMode="auto">
          <a:xfrm>
            <a:off x="6954809" y="350053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41" name="Text Box 22"/>
          <p:cNvSpPr txBox="1">
            <a:spLocks noChangeAspect="1" noChangeArrowheads="1"/>
          </p:cNvSpPr>
          <p:nvPr/>
        </p:nvSpPr>
        <p:spPr bwMode="auto">
          <a:xfrm>
            <a:off x="6957984" y="564758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a:ea typeface="+mn-ea"/>
              <a:cs typeface="Arial" charset="0"/>
            </a:endParaRPr>
          </a:p>
        </p:txBody>
      </p:sp>
      <p:sp>
        <p:nvSpPr>
          <p:cNvPr id="42" name="Text Box 23"/>
          <p:cNvSpPr txBox="1">
            <a:spLocks noChangeAspect="1" noChangeArrowheads="1"/>
          </p:cNvSpPr>
          <p:nvPr/>
        </p:nvSpPr>
        <p:spPr bwMode="auto">
          <a:xfrm>
            <a:off x="6957984" y="601905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43" name="Text Box 24"/>
          <p:cNvSpPr txBox="1">
            <a:spLocks noChangeAspect="1" noChangeArrowheads="1"/>
          </p:cNvSpPr>
          <p:nvPr/>
        </p:nvSpPr>
        <p:spPr bwMode="auto">
          <a:xfrm>
            <a:off x="6957984" y="458065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44" name="Text Box 23"/>
          <p:cNvSpPr txBox="1">
            <a:spLocks noChangeAspect="1" noChangeArrowheads="1"/>
          </p:cNvSpPr>
          <p:nvPr/>
        </p:nvSpPr>
        <p:spPr bwMode="auto">
          <a:xfrm>
            <a:off x="6959572" y="637465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45" name="Rounded Rectangle 44"/>
          <p:cNvSpPr>
            <a:spLocks noChangeArrowheads="1"/>
          </p:cNvSpPr>
          <p:nvPr/>
        </p:nvSpPr>
        <p:spPr bwMode="auto">
          <a:xfrm rot="5400000">
            <a:off x="6849380" y="3977716"/>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26349151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9"/>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3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40"/>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44"/>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39"/>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43"/>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37"/>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41"/>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4" grpId="0" autoUpdateAnimBg="0"/>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a:t>		Two </a:t>
            </a:r>
            <a:r>
              <a:rPr lang="en-US" sz="6000" dirty="0"/>
              <a:t>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solidFill>
                  <a:srgbClr val="0000FF"/>
                </a:solidFill>
              </a:rPr>
              <a:t>1. Minimally changing memory chips</a:t>
            </a:r>
          </a:p>
          <a:p>
            <a:pPr algn="l"/>
            <a:r>
              <a:rPr lang="en-US" sz="3600" dirty="0"/>
              <a:t>2. Exploiting 3D-stacked memory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4414158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Approach 1: Minimally Changing Memory</a:t>
            </a:r>
          </a:p>
        </p:txBody>
      </p:sp>
      <p:sp>
        <p:nvSpPr>
          <p:cNvPr id="3" name="Content Placeholder 2"/>
          <p:cNvSpPr>
            <a:spLocks noGrp="1"/>
          </p:cNvSpPr>
          <p:nvPr>
            <p:ph idx="1"/>
          </p:nvPr>
        </p:nvSpPr>
        <p:spPr>
          <a:xfrm>
            <a:off x="0" y="969640"/>
            <a:ext cx="9144000" cy="5123656"/>
          </a:xfrm>
        </p:spPr>
        <p:txBody>
          <a:bodyPr/>
          <a:lstStyle/>
          <a:p>
            <a:r>
              <a:rPr lang="en-US" dirty="0"/>
              <a:t>DRAM has great capability to perform </a:t>
            </a:r>
            <a:r>
              <a:rPr lang="en-US" dirty="0">
                <a:solidFill>
                  <a:srgbClr val="0000FF"/>
                </a:solidFill>
              </a:rPr>
              <a:t>bulk data movement and computation </a:t>
            </a:r>
            <a:r>
              <a:rPr lang="en-US" dirty="0"/>
              <a:t>internally with small changes</a:t>
            </a:r>
          </a:p>
          <a:p>
            <a:pPr lvl="1"/>
            <a:r>
              <a:rPr lang="en-US" dirty="0"/>
              <a:t>Can </a:t>
            </a:r>
            <a:r>
              <a:rPr lang="en-US" dirty="0">
                <a:solidFill>
                  <a:srgbClr val="FF0000"/>
                </a:solidFill>
              </a:rPr>
              <a:t>exploit internal connectivity </a:t>
            </a:r>
            <a:r>
              <a:rPr lang="en-US" dirty="0"/>
              <a:t>to move data</a:t>
            </a:r>
          </a:p>
          <a:p>
            <a:pPr lvl="1"/>
            <a:r>
              <a:rPr lang="en-US" dirty="0"/>
              <a:t>Can </a:t>
            </a:r>
            <a:r>
              <a:rPr lang="en-US" dirty="0">
                <a:solidFill>
                  <a:srgbClr val="FF0000"/>
                </a:solidFill>
              </a:rPr>
              <a:t>exploit analog computation capability</a:t>
            </a:r>
          </a:p>
          <a:p>
            <a:pPr lvl="1"/>
            <a:r>
              <a:rPr lang="en-US" dirty="0"/>
              <a:t>…</a:t>
            </a:r>
          </a:p>
          <a:p>
            <a:pPr lvl="1"/>
            <a:endParaRPr lang="en-US" dirty="0"/>
          </a:p>
          <a:p>
            <a:r>
              <a:rPr lang="en-US" dirty="0"/>
              <a:t>Examples: </a:t>
            </a:r>
            <a:r>
              <a:rPr lang="en-US" dirty="0" err="1"/>
              <a:t>RowClone</a:t>
            </a:r>
            <a:r>
              <a:rPr lang="en-US" dirty="0"/>
              <a:t>, In-DRAM AND/OR, Gather/Scatter DRAM</a:t>
            </a:r>
          </a:p>
          <a:p>
            <a:pPr lvl="1"/>
            <a:r>
              <a:rPr lang="en-US" altLang="ja-JP" sz="1800" dirty="0">
                <a:solidFill>
                  <a:srgbClr val="0000FF"/>
                </a:solidFill>
                <a:latin typeface="Tahoma" charset="0"/>
                <a:ea typeface="ＭＳ Ｐゴシック"/>
                <a:hlinkClick r:id="rId2"/>
              </a:rPr>
              <a:t>RowClone: Fast and Efficient In-DRAM Copy and Initialization of Bulk Data</a:t>
            </a:r>
            <a:r>
              <a:rPr lang="en-US" altLang="ja-JP" sz="1800" dirty="0">
                <a:solidFill>
                  <a:srgbClr val="000000"/>
                </a:solidFill>
                <a:latin typeface="Tahoma" charset="0"/>
                <a:ea typeface="ＭＳ Ｐゴシック"/>
              </a:rPr>
              <a:t> (</a:t>
            </a:r>
            <a:r>
              <a:rPr lang="en-US" altLang="ja-JP" sz="1800" dirty="0">
                <a:solidFill>
                  <a:srgbClr val="0000FF"/>
                </a:solidFill>
                <a:latin typeface="Tahoma" charset="0"/>
                <a:ea typeface="ＭＳ Ｐゴシック"/>
              </a:rPr>
              <a:t>Seshadri et al., MICRO 2013</a:t>
            </a:r>
            <a:r>
              <a:rPr lang="en-US" altLang="ja-JP" sz="1800" dirty="0">
                <a:solidFill>
                  <a:srgbClr val="000000"/>
                </a:solidFill>
                <a:latin typeface="Tahoma" charset="0"/>
                <a:ea typeface="ＭＳ Ｐゴシック"/>
              </a:rPr>
              <a:t>)</a:t>
            </a:r>
            <a:endParaRPr lang="en-US" sz="1800" dirty="0">
              <a:solidFill>
                <a:srgbClr val="000000"/>
              </a:solidFill>
            </a:endParaRPr>
          </a:p>
          <a:p>
            <a:pPr lvl="1"/>
            <a:r>
              <a:rPr lang="en-US" sz="1800" dirty="0">
                <a:solidFill>
                  <a:srgbClr val="0000FF"/>
                </a:solidFill>
                <a:hlinkClick r:id="rId3"/>
              </a:rPr>
              <a:t>Fast Bulk Bitwise AND and OR in DRAM</a:t>
            </a:r>
            <a:r>
              <a:rPr lang="en-US" sz="1800" dirty="0"/>
              <a:t> (</a:t>
            </a:r>
            <a:r>
              <a:rPr lang="en-US" sz="1800" dirty="0">
                <a:solidFill>
                  <a:srgbClr val="0000FF"/>
                </a:solidFill>
              </a:rPr>
              <a:t>Seshadri et al., IEEE CAL 2015</a:t>
            </a:r>
            <a:r>
              <a:rPr lang="en-US" sz="1800" dirty="0"/>
              <a:t>)</a:t>
            </a:r>
          </a:p>
          <a:p>
            <a:pPr lvl="1"/>
            <a:r>
              <a:rPr lang="en-US" sz="1800" dirty="0">
                <a:hlinkClick r:id="rId4"/>
              </a:rPr>
              <a:t>Gather-Scatter DRAM: In-DRAM Address Translation to Improve the Spatial Locality of Non-unit Strided Accesses</a:t>
            </a:r>
            <a:r>
              <a:rPr lang="en-US" sz="1800" dirty="0"/>
              <a:t> </a:t>
            </a:r>
            <a:r>
              <a:rPr lang="en-US" altLang="ja-JP" sz="1800" dirty="0">
                <a:solidFill>
                  <a:srgbClr val="000000"/>
                </a:solidFill>
                <a:latin typeface="Tahoma" charset="0"/>
                <a:ea typeface="ＭＳ Ｐゴシック"/>
              </a:rPr>
              <a:t>(</a:t>
            </a:r>
            <a:r>
              <a:rPr lang="en-US" altLang="ja-JP" sz="1800" dirty="0" err="1">
                <a:solidFill>
                  <a:srgbClr val="0000FF"/>
                </a:solidFill>
                <a:latin typeface="Tahoma" charset="0"/>
                <a:ea typeface="ＭＳ Ｐゴシック"/>
              </a:rPr>
              <a:t>Seshadri</a:t>
            </a:r>
            <a:r>
              <a:rPr lang="en-US" altLang="ja-JP" sz="1800" dirty="0">
                <a:solidFill>
                  <a:srgbClr val="0000FF"/>
                </a:solidFill>
                <a:latin typeface="Tahoma" charset="0"/>
                <a:ea typeface="ＭＳ Ｐゴシック"/>
              </a:rPr>
              <a:t> et al., MICRO 2015</a:t>
            </a:r>
            <a:r>
              <a:rPr lang="en-US" altLang="ja-JP" sz="1800" dirty="0">
                <a:solidFill>
                  <a:srgbClr val="000000"/>
                </a:solidFill>
                <a:latin typeface="Tahoma" charset="0"/>
                <a:ea typeface="ＭＳ Ｐゴシック"/>
              </a:rPr>
              <a:t>)</a:t>
            </a:r>
            <a:endParaRPr lang="en-US" sz="1800" dirty="0">
              <a:solidFill>
                <a:srgbClr val="000000"/>
              </a:solidFill>
            </a:endParaRPr>
          </a:p>
          <a:p>
            <a:pPr lvl="1"/>
            <a:r>
              <a:rPr lang="en-US" sz="1800" dirty="0">
                <a:hlinkClick r:id="rId5"/>
              </a:rPr>
              <a:t>"Ambit: In-Memory Accelerator for Bulk Bitwise Operations Using Commodity DRAM Technology”</a:t>
            </a:r>
            <a:r>
              <a:rPr lang="en-US" sz="1800" dirty="0"/>
              <a:t> </a:t>
            </a:r>
            <a:r>
              <a:rPr lang="en-US" altLang="ja-JP" sz="1800" dirty="0">
                <a:solidFill>
                  <a:srgbClr val="000000"/>
                </a:solidFill>
                <a:latin typeface="Tahoma" charset="0"/>
                <a:ea typeface="ＭＳ Ｐゴシック"/>
              </a:rPr>
              <a:t>(</a:t>
            </a:r>
            <a:r>
              <a:rPr lang="en-US" altLang="ja-JP" sz="1800" dirty="0">
                <a:solidFill>
                  <a:srgbClr val="0000FF"/>
                </a:solidFill>
                <a:latin typeface="Tahoma" charset="0"/>
                <a:ea typeface="ＭＳ Ｐゴシック"/>
              </a:rPr>
              <a:t>Seshadri et al., MICRO 2017</a:t>
            </a:r>
            <a:r>
              <a:rPr lang="en-US" altLang="ja-JP" sz="1800" dirty="0">
                <a:solidFill>
                  <a:srgbClr val="000000"/>
                </a:solidFill>
                <a:latin typeface="Tahoma" charset="0"/>
                <a:ea typeface="ＭＳ Ｐゴシック"/>
              </a:rPr>
              <a:t>)</a:t>
            </a:r>
            <a:endParaRPr lang="en-US" sz="1800" dirty="0">
              <a:solidFill>
                <a:srgbClr val="000000"/>
              </a:solidFill>
            </a:endParaRPr>
          </a:p>
          <a:p>
            <a:pPr lvl="1"/>
            <a:endParaRPr lang="en-US" sz="1800" dirty="0"/>
          </a:p>
          <a:p>
            <a:pPr lvl="1"/>
            <a:endParaRPr lang="en-US" dirty="0"/>
          </a:p>
          <a:p>
            <a:pPr lvl="2"/>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734676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520" y="152400"/>
            <a:ext cx="9144000" cy="1066800"/>
          </a:xfrm>
        </p:spPr>
        <p:txBody>
          <a:bodyPr/>
          <a:lstStyle/>
          <a:p>
            <a:r>
              <a:rPr lang="en-US" dirty="0"/>
              <a:t>Starting Simple: Data Copy and Initialization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pSp>
        <p:nvGrpSpPr>
          <p:cNvPr id="32" name="Group 31"/>
          <p:cNvGrpSpPr/>
          <p:nvPr/>
        </p:nvGrpSpPr>
        <p:grpSpPr>
          <a:xfrm>
            <a:off x="539552" y="1772816"/>
            <a:ext cx="1613800" cy="1828800"/>
            <a:chOff x="914400" y="1828800"/>
            <a:chExt cx="1613800" cy="1828800"/>
          </a:xfrm>
        </p:grpSpPr>
        <p:sp>
          <p:nvSpPr>
            <p:cNvPr id="33" name="Wave 32"/>
            <p:cNvSpPr/>
            <p:nvPr/>
          </p:nvSpPr>
          <p:spPr>
            <a:xfrm rot="5400000">
              <a:off x="876300" y="18669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34" name="Wave 33"/>
            <p:cNvSpPr/>
            <p:nvPr/>
          </p:nvSpPr>
          <p:spPr>
            <a:xfrm rot="5400000">
              <a:off x="1333500" y="20955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35" name="TextBox 34"/>
            <p:cNvSpPr txBox="1"/>
            <p:nvPr/>
          </p:nvSpPr>
          <p:spPr>
            <a:xfrm>
              <a:off x="990600" y="3072825"/>
              <a:ext cx="153760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Forking</a:t>
              </a:r>
            </a:p>
          </p:txBody>
        </p:sp>
      </p:grpSp>
      <p:grpSp>
        <p:nvGrpSpPr>
          <p:cNvPr id="36" name="Group 35"/>
          <p:cNvGrpSpPr/>
          <p:nvPr/>
        </p:nvGrpSpPr>
        <p:grpSpPr>
          <a:xfrm>
            <a:off x="2627784" y="1556792"/>
            <a:ext cx="3324949" cy="2234863"/>
            <a:chOff x="2752707" y="1853625"/>
            <a:chExt cx="3324949" cy="2234863"/>
          </a:xfrm>
        </p:grpSpPr>
        <p:sp>
          <p:nvSpPr>
            <p:cNvPr id="37" name="Rounded Rectangle 36"/>
            <p:cNvSpPr/>
            <p:nvPr/>
          </p:nvSpPr>
          <p:spPr>
            <a:xfrm>
              <a:off x="3962400" y="1853625"/>
              <a:ext cx="914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 lastClr="FFFFFF"/>
                  </a:solidFill>
                  <a:effectLst/>
                  <a:uLnTx/>
                  <a:uFillTx/>
                  <a:latin typeface="Arial" pitchFamily="34" charset="0"/>
                  <a:ea typeface="+mn-ea"/>
                  <a:cs typeface="Arial" pitchFamily="34" charset="0"/>
                </a:rPr>
                <a:t>000000000000000</a:t>
              </a:r>
            </a:p>
          </p:txBody>
        </p:sp>
        <p:sp>
          <p:nvSpPr>
            <p:cNvPr id="38" name="TextBox 37"/>
            <p:cNvSpPr txBox="1"/>
            <p:nvPr/>
          </p:nvSpPr>
          <p:spPr>
            <a:xfrm>
              <a:off x="2752707" y="3072825"/>
              <a:ext cx="3324949"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Zero initialization</a:t>
              </a:r>
              <a:endParaRPr kumimoji="0" lang="en-US" sz="2800" b="0" i="0" u="none" strike="noStrike" kern="0" cap="none" spc="0" normalizeH="0" baseline="0" noProof="0" dirty="0">
                <a:ln>
                  <a:noFill/>
                </a:ln>
                <a:solidFill>
                  <a:srgbClr val="262626">
                    <a:lumMod val="95000"/>
                    <a:lumOff val="5000"/>
                  </a:srgbClr>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262626">
                      <a:lumMod val="95000"/>
                      <a:lumOff val="5000"/>
                    </a:srgbClr>
                  </a:solidFill>
                  <a:effectLst/>
                  <a:uLnTx/>
                  <a:uFillTx/>
                  <a:latin typeface="Tahoma"/>
                  <a:ea typeface="+mn-ea"/>
                  <a:cs typeface="+mn-cs"/>
                </a:rPr>
                <a:t>(e.g., security)</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grpSp>
      <p:grpSp>
        <p:nvGrpSpPr>
          <p:cNvPr id="39" name="Group 38"/>
          <p:cNvGrpSpPr/>
          <p:nvPr/>
        </p:nvGrpSpPr>
        <p:grpSpPr>
          <a:xfrm>
            <a:off x="457200" y="4038600"/>
            <a:ext cx="2669320" cy="2245043"/>
            <a:chOff x="720979" y="4038600"/>
            <a:chExt cx="2669320" cy="2245043"/>
          </a:xfrm>
        </p:grpSpPr>
        <p:pic>
          <p:nvPicPr>
            <p:cNvPr id="40" name="Picture 39" descr="computer.png"/>
            <p:cNvPicPr>
              <a:picLocks noChangeAspect="1"/>
            </p:cNvPicPr>
            <p:nvPr/>
          </p:nvPicPr>
          <p:blipFill>
            <a:blip r:embed="rId2" cstate="print"/>
            <a:stretch>
              <a:fillRect/>
            </a:stretch>
          </p:blipFill>
          <p:spPr>
            <a:xfrm>
              <a:off x="838200" y="4038600"/>
              <a:ext cx="1219200" cy="1219200"/>
            </a:xfrm>
            <a:prstGeom prst="rect">
              <a:avLst/>
            </a:prstGeom>
          </p:spPr>
        </p:pic>
        <p:sp>
          <p:nvSpPr>
            <p:cNvPr id="41" name="TextBox 40"/>
            <p:cNvSpPr txBox="1"/>
            <p:nvPr/>
          </p:nvSpPr>
          <p:spPr>
            <a:xfrm>
              <a:off x="720979" y="5206425"/>
              <a:ext cx="2669320"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VM Cloning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262626">
                      <a:lumMod val="95000"/>
                      <a:lumOff val="5000"/>
                    </a:srgbClr>
                  </a:solidFill>
                  <a:effectLst/>
                  <a:uLnTx/>
                  <a:uFillTx/>
                  <a:latin typeface="Tahoma"/>
                  <a:ea typeface="+mn-ea"/>
                  <a:cs typeface="+mn-cs"/>
                </a:rPr>
                <a:t>Deduplication</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pic>
          <p:nvPicPr>
            <p:cNvPr id="42" name="Picture 41" descr="computer.png"/>
            <p:cNvPicPr>
              <a:picLocks noChangeAspect="1"/>
            </p:cNvPicPr>
            <p:nvPr/>
          </p:nvPicPr>
          <p:blipFill>
            <a:blip r:embed="rId2" cstate="print"/>
            <a:stretch>
              <a:fillRect/>
            </a:stretch>
          </p:blipFill>
          <p:spPr>
            <a:xfrm>
              <a:off x="1981200" y="4038600"/>
              <a:ext cx="1219200" cy="1219200"/>
            </a:xfrm>
            <a:prstGeom prst="rect">
              <a:avLst/>
            </a:prstGeom>
          </p:spPr>
        </p:pic>
      </p:grpSp>
      <p:grpSp>
        <p:nvGrpSpPr>
          <p:cNvPr id="43" name="Group 42"/>
          <p:cNvGrpSpPr/>
          <p:nvPr/>
        </p:nvGrpSpPr>
        <p:grpSpPr>
          <a:xfrm>
            <a:off x="6228184" y="1772816"/>
            <a:ext cx="2752677" cy="1930052"/>
            <a:chOff x="6043903" y="1803748"/>
            <a:chExt cx="2752677" cy="1930052"/>
          </a:xfrm>
        </p:grpSpPr>
        <p:grpSp>
          <p:nvGrpSpPr>
            <p:cNvPr id="44" name="Group 43"/>
            <p:cNvGrpSpPr/>
            <p:nvPr/>
          </p:nvGrpSpPr>
          <p:grpSpPr>
            <a:xfrm>
              <a:off x="6043903" y="1905000"/>
              <a:ext cx="2752677" cy="1828800"/>
              <a:chOff x="6043903" y="1905000"/>
              <a:chExt cx="2752677" cy="1828800"/>
            </a:xfrm>
          </p:grpSpPr>
          <p:sp>
            <p:nvSpPr>
              <p:cNvPr id="46" name="Rounded Rectangle 45"/>
              <p:cNvSpPr/>
              <p:nvPr/>
            </p:nvSpPr>
            <p:spPr>
              <a:xfrm>
                <a:off x="6324600" y="1905000"/>
                <a:ext cx="533400" cy="1143000"/>
              </a:xfrm>
              <a:prstGeom prst="roundRect">
                <a:avLst/>
              </a:prstGeom>
              <a:solidFill>
                <a:srgbClr val="6F2926"/>
              </a:solidFill>
              <a:ln w="25400" cap="flat" cmpd="sng" algn="ctr">
                <a:solidFill>
                  <a:srgbClr val="6F29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47" name="Rounded Rectangle 46"/>
              <p:cNvSpPr/>
              <p:nvPr/>
            </p:nvSpPr>
            <p:spPr>
              <a:xfrm>
                <a:off x="7848600" y="1905000"/>
                <a:ext cx="533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48" name="TextBox 47"/>
              <p:cNvSpPr txBox="1"/>
              <p:nvPr/>
            </p:nvSpPr>
            <p:spPr>
              <a:xfrm>
                <a:off x="6043903" y="3149025"/>
                <a:ext cx="2752677"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262626">
                        <a:lumMod val="95000"/>
                        <a:lumOff val="5000"/>
                      </a:srgbClr>
                    </a:solidFill>
                    <a:effectLst/>
                    <a:uLnTx/>
                    <a:uFillTx/>
                    <a:latin typeface="Tahoma"/>
                    <a:ea typeface="+mn-ea"/>
                    <a:cs typeface="+mn-cs"/>
                  </a:rPr>
                  <a:t>Checkpointing</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cxnSp>
            <p:nvCxnSpPr>
              <p:cNvPr id="49" name="Straight Arrow Connector 48"/>
              <p:cNvCxnSpPr>
                <a:stCxn id="46" idx="3"/>
                <a:endCxn id="47" idx="1"/>
              </p:cNvCxnSpPr>
              <p:nvPr/>
            </p:nvCxnSpPr>
            <p:spPr>
              <a:xfrm>
                <a:off x="6858000" y="2476500"/>
                <a:ext cx="990600" cy="1588"/>
              </a:xfrm>
              <a:prstGeom prst="straightConnector1">
                <a:avLst/>
              </a:prstGeom>
              <a:noFill/>
              <a:ln w="38100" cap="flat" cmpd="sng" algn="ctr">
                <a:solidFill>
                  <a:srgbClr val="262626">
                    <a:lumMod val="75000"/>
                    <a:lumOff val="25000"/>
                  </a:srgbClr>
                </a:solidFill>
                <a:prstDash val="dashDot"/>
                <a:tailEnd type="arrow"/>
              </a:ln>
              <a:effectLst/>
            </p:spPr>
          </p:cxnSp>
        </p:grpSp>
        <p:cxnSp>
          <p:nvCxnSpPr>
            <p:cNvPr id="45" name="Straight Connector 44"/>
            <p:cNvCxnSpPr/>
            <p:nvPr/>
          </p:nvCxnSpPr>
          <p:spPr>
            <a:xfrm rot="5400000">
              <a:off x="6172200" y="2489548"/>
              <a:ext cx="1371600" cy="0"/>
            </a:xfrm>
            <a:prstGeom prst="line">
              <a:avLst/>
            </a:prstGeom>
            <a:noFill/>
            <a:ln w="57150" cap="flat" cmpd="sng" algn="ctr">
              <a:solidFill>
                <a:srgbClr val="262626">
                  <a:lumMod val="75000"/>
                  <a:lumOff val="25000"/>
                </a:srgbClr>
              </a:solidFill>
              <a:prstDash val="solid"/>
              <a:headEnd type="none" w="med" len="med"/>
              <a:tailEnd type="none" w="med" len="med"/>
            </a:ln>
            <a:effectLst/>
          </p:spPr>
        </p:cxnSp>
      </p:grpSp>
      <p:grpSp>
        <p:nvGrpSpPr>
          <p:cNvPr id="50" name="Group 49"/>
          <p:cNvGrpSpPr/>
          <p:nvPr/>
        </p:nvGrpSpPr>
        <p:grpSpPr>
          <a:xfrm>
            <a:off x="3733800" y="4267200"/>
            <a:ext cx="2901756" cy="1600200"/>
            <a:chOff x="4768685" y="4267200"/>
            <a:chExt cx="2901756" cy="1600200"/>
          </a:xfrm>
        </p:grpSpPr>
        <p:sp>
          <p:nvSpPr>
            <p:cNvPr id="51" name="Rounded Rectangle 50"/>
            <p:cNvSpPr/>
            <p:nvPr/>
          </p:nvSpPr>
          <p:spPr>
            <a:xfrm>
              <a:off x="4876800" y="4267200"/>
              <a:ext cx="2667000" cy="9906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2" name="Rounded Rectangle 51"/>
            <p:cNvSpPr/>
            <p:nvPr/>
          </p:nvSpPr>
          <p:spPr>
            <a:xfrm>
              <a:off x="5105400" y="4419600"/>
              <a:ext cx="381000" cy="685800"/>
            </a:xfrm>
            <a:prstGeom prst="roundRect">
              <a:avLst/>
            </a:prstGeom>
            <a:solidFill>
              <a:srgbClr val="4F6128"/>
            </a:solidFill>
            <a:ln w="25400" cap="flat" cmpd="sng" algn="ctr">
              <a:solidFill>
                <a:srgbClr val="4F612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cxnSp>
          <p:nvCxnSpPr>
            <p:cNvPr id="53" name="Straight Arrow Connector 52"/>
            <p:cNvCxnSpPr/>
            <p:nvPr/>
          </p:nvCxnSpPr>
          <p:spPr>
            <a:xfrm>
              <a:off x="5486400" y="4724400"/>
              <a:ext cx="1524000" cy="1588"/>
            </a:xfrm>
            <a:prstGeom prst="straightConnector1">
              <a:avLst/>
            </a:prstGeom>
            <a:noFill/>
            <a:ln w="28575" cap="flat" cmpd="sng" algn="ctr">
              <a:solidFill>
                <a:sysClr val="window" lastClr="FFFFFF"/>
              </a:solidFill>
              <a:prstDash val="dash"/>
              <a:tailEnd type="arrow" w="lg" len="lg"/>
            </a:ln>
            <a:effectLst/>
          </p:spPr>
        </p:cxnSp>
        <p:sp>
          <p:nvSpPr>
            <p:cNvPr id="54" name="TextBox 53"/>
            <p:cNvSpPr txBox="1"/>
            <p:nvPr/>
          </p:nvSpPr>
          <p:spPr>
            <a:xfrm>
              <a:off x="4768685" y="5282625"/>
              <a:ext cx="2901756"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Page Migration</a:t>
              </a:r>
            </a:p>
          </p:txBody>
        </p:sp>
      </p:grpSp>
      <p:sp>
        <p:nvSpPr>
          <p:cNvPr id="55" name="Oval 54"/>
          <p:cNvSpPr/>
          <p:nvPr/>
        </p:nvSpPr>
        <p:spPr>
          <a:xfrm>
            <a:off x="73914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6" name="Oval 55"/>
          <p:cNvSpPr/>
          <p:nvPr/>
        </p:nvSpPr>
        <p:spPr>
          <a:xfrm>
            <a:off x="76200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7" name="Oval 56"/>
          <p:cNvSpPr/>
          <p:nvPr/>
        </p:nvSpPr>
        <p:spPr>
          <a:xfrm>
            <a:off x="78486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8" name="TextBox 57"/>
          <p:cNvSpPr txBox="1"/>
          <p:nvPr/>
        </p:nvSpPr>
        <p:spPr>
          <a:xfrm>
            <a:off x="6934200" y="4648200"/>
            <a:ext cx="187583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lumMod val="95000"/>
                    <a:lumOff val="5000"/>
                  </a:srgbClr>
                </a:solidFill>
                <a:effectLst/>
                <a:uLnTx/>
                <a:uFillTx/>
                <a:latin typeface="Tahoma"/>
                <a:ea typeface="+mn-ea"/>
                <a:cs typeface="+mn-cs"/>
              </a:rPr>
              <a:t>Many more</a:t>
            </a:r>
          </a:p>
        </p:txBody>
      </p:sp>
      <p:sp>
        <p:nvSpPr>
          <p:cNvPr id="3" name="Rectangle 2"/>
          <p:cNvSpPr/>
          <p:nvPr/>
        </p:nvSpPr>
        <p:spPr>
          <a:xfrm>
            <a:off x="395536" y="836712"/>
            <a:ext cx="9756576" cy="523220"/>
          </a:xfrm>
          <a:prstGeom prst="rect">
            <a:avLst/>
          </a:prstGeom>
        </p:spPr>
        <p:txBody>
          <a:bodyPr wrap="square">
            <a:spAutoFit/>
          </a:bodyPr>
          <a:lstStyle/>
          <a:p>
            <a:pPr marL="228600" marR="0" lvl="1" indent="0" algn="l" defTabSz="914400" rtl="0" eaLnBrk="1" fontAlgn="auto" latinLnBrk="0" hangingPunct="1">
              <a:lnSpc>
                <a:spcPct val="100000"/>
              </a:lnSpc>
              <a:spcBef>
                <a:spcPct val="20000"/>
              </a:spcBef>
              <a:spcAft>
                <a:spcPts val="0"/>
              </a:spcAft>
              <a:buClrTx/>
              <a:buSzTx/>
              <a:buFontTx/>
              <a:buNone/>
              <a:tabLst/>
              <a:defRPr/>
            </a:pPr>
            <a:r>
              <a:rPr kumimoji="0" lang="en-US" sz="2400" b="0" i="1"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memmove</a:t>
            </a:r>
            <a:r>
              <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mn-ea"/>
                <a:cs typeface="+mn-cs"/>
              </a:rPr>
              <a:t> &amp; </a:t>
            </a:r>
            <a:r>
              <a:rPr kumimoji="0" lang="en-US" sz="2400" b="0" i="1"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memcpy</a:t>
            </a:r>
            <a:r>
              <a:rPr kumimoji="0" lang="en-US" sz="2400" b="0" i="1"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a:t>
            </a:r>
            <a:r>
              <a:rPr kumimoji="0" lang="en-US" sz="2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 </a:t>
            </a:r>
            <a:r>
              <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5% cycles in Google’s datacenter </a:t>
            </a:r>
            <a:r>
              <a:rPr kumimoji="0" lang="en-US" sz="1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a:t>
            </a:r>
            <a:r>
              <a:rPr kumimoji="0" lang="en-US" sz="1800" b="0" i="0"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Kanev</a:t>
            </a:r>
            <a:r>
              <a:rPr kumimoji="0" lang="en-US" sz="1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 ISCA’15]</a:t>
            </a:r>
            <a:endPar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0463757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58" grpId="0"/>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752"/>
            <a:ext cx="8229600" cy="1143000"/>
          </a:xfrm>
        </p:spPr>
        <p:txBody>
          <a:bodyPr>
            <a:normAutofit/>
          </a:bodyPr>
          <a:lstStyle/>
          <a:p>
            <a:r>
              <a:rPr lang="en-US" dirty="0">
                <a:solidFill>
                  <a:srgbClr val="1A5712"/>
                </a:solidFill>
                <a:latin typeface="Garamond"/>
                <a:cs typeface="Garamond"/>
              </a:rPr>
              <a:t>Today’s Systems: Bulk Data Copy</a:t>
            </a: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Memory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6" name="Rectangle 15"/>
          <p:cNvSpPr/>
          <p:nvPr/>
        </p:nvSpPr>
        <p:spPr bwMode="auto">
          <a:xfrm>
            <a:off x="7042246" y="2968408"/>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8" name="Rectangle 17"/>
          <p:cNvSpPr/>
          <p:nvPr/>
        </p:nvSpPr>
        <p:spPr bwMode="auto">
          <a:xfrm>
            <a:off x="704224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9" name="Rectangle 18"/>
          <p:cNvSpPr/>
          <p:nvPr/>
        </p:nvSpPr>
        <p:spPr bwMode="auto">
          <a:xfrm>
            <a:off x="7044517" y="3659884"/>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 name="Rectangle 19"/>
          <p:cNvSpPr/>
          <p:nvPr/>
        </p:nvSpPr>
        <p:spPr bwMode="auto">
          <a:xfrm>
            <a:off x="719463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1" name="Rectangle 20"/>
          <p:cNvSpPr/>
          <p:nvPr/>
        </p:nvSpPr>
        <p:spPr bwMode="auto">
          <a:xfrm>
            <a:off x="1956169" y="3198146"/>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2" name="Rectangle 21"/>
          <p:cNvSpPr/>
          <p:nvPr/>
        </p:nvSpPr>
        <p:spPr bwMode="auto">
          <a:xfrm>
            <a:off x="1956170" y="3580283"/>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3" name="Rectangle 22"/>
          <p:cNvSpPr/>
          <p:nvPr/>
        </p:nvSpPr>
        <p:spPr bwMode="auto">
          <a:xfrm>
            <a:off x="7347034"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4" name="Rectangle 23"/>
          <p:cNvSpPr/>
          <p:nvPr/>
        </p:nvSpPr>
        <p:spPr bwMode="auto">
          <a:xfrm>
            <a:off x="824001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5" name="Rectangle 24"/>
          <p:cNvSpPr/>
          <p:nvPr/>
        </p:nvSpPr>
        <p:spPr bwMode="auto">
          <a:xfrm>
            <a:off x="77883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6" name="Rectangle 25"/>
          <p:cNvSpPr/>
          <p:nvPr/>
        </p:nvSpPr>
        <p:spPr bwMode="auto">
          <a:xfrm>
            <a:off x="764046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7" name="Rectangle 26"/>
          <p:cNvSpPr/>
          <p:nvPr/>
        </p:nvSpPr>
        <p:spPr bwMode="auto">
          <a:xfrm>
            <a:off x="74926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8" name="Rectangle 27"/>
          <p:cNvSpPr/>
          <p:nvPr/>
        </p:nvSpPr>
        <p:spPr bwMode="auto">
          <a:xfrm>
            <a:off x="808856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9" name="Rectangle 28"/>
          <p:cNvSpPr/>
          <p:nvPr/>
        </p:nvSpPr>
        <p:spPr bwMode="auto">
          <a:xfrm>
            <a:off x="794071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30" name="TextBox 29"/>
          <p:cNvSpPr txBox="1"/>
          <p:nvPr/>
        </p:nvSpPr>
        <p:spPr>
          <a:xfrm>
            <a:off x="3731734" y="1507524"/>
            <a:ext cx="223971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1) High latency</a:t>
            </a:r>
          </a:p>
        </p:txBody>
      </p:sp>
      <p:cxnSp>
        <p:nvCxnSpPr>
          <p:cNvPr id="31" name="Curved Connector 30"/>
          <p:cNvCxnSpPr>
            <a:stCxn id="30" idx="3"/>
            <a:endCxn id="18" idx="1"/>
          </p:cNvCxnSpPr>
          <p:nvPr/>
        </p:nvCxnSpPr>
        <p:spPr bwMode="auto">
          <a:xfrm>
            <a:off x="5971450" y="1738357"/>
            <a:ext cx="1070795" cy="1352881"/>
          </a:xfrm>
          <a:prstGeom prst="curvedConnector3">
            <a:avLst>
              <a:gd name="adj1" fmla="val 50000"/>
            </a:avLst>
          </a:prstGeom>
          <a:solidFill>
            <a:schemeClr val="accent1"/>
          </a:solidFill>
          <a:ln w="28575" cap="flat" cmpd="sng" algn="ctr">
            <a:solidFill>
              <a:srgbClr val="C00000"/>
            </a:solidFill>
            <a:prstDash val="solid"/>
            <a:round/>
            <a:headEnd type="none" w="med" len="med"/>
            <a:tailEnd type="stealth" w="lg" len="lg"/>
          </a:ln>
          <a:effectLst/>
        </p:spPr>
      </p:cxnSp>
      <p:sp>
        <p:nvSpPr>
          <p:cNvPr id="32" name="TextBox 31"/>
          <p:cNvSpPr txBox="1"/>
          <p:nvPr/>
        </p:nvSpPr>
        <p:spPr>
          <a:xfrm>
            <a:off x="2673162" y="5008669"/>
            <a:ext cx="403988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2) High bandwidth utilization</a:t>
            </a:r>
          </a:p>
        </p:txBody>
      </p:sp>
      <p:cxnSp>
        <p:nvCxnSpPr>
          <p:cNvPr id="33" name="Curved Connector 48"/>
          <p:cNvCxnSpPr>
            <a:stCxn id="32" idx="3"/>
            <a:endCxn id="15" idx="5"/>
          </p:cNvCxnSpPr>
          <p:nvPr/>
        </p:nvCxnSpPr>
        <p:spPr bwMode="auto">
          <a:xfrm flipH="1" flipV="1">
            <a:off x="6086902" y="3620065"/>
            <a:ext cx="626148" cy="1619437"/>
          </a:xfrm>
          <a:prstGeom prst="curvedConnector4">
            <a:avLst>
              <a:gd name="adj1" fmla="val -36509"/>
              <a:gd name="adj2" fmla="val 53651"/>
            </a:avLst>
          </a:prstGeom>
          <a:solidFill>
            <a:schemeClr val="accent1"/>
          </a:solidFill>
          <a:ln w="28575" cap="flat" cmpd="sng" algn="ctr">
            <a:solidFill>
              <a:srgbClr val="C00000"/>
            </a:solidFill>
            <a:prstDash val="solid"/>
            <a:round/>
            <a:headEnd type="none" w="med" len="med"/>
            <a:tailEnd type="stealth" w="lg" len="lg"/>
          </a:ln>
          <a:effectLst/>
        </p:spPr>
      </p:cxnSp>
      <p:sp>
        <p:nvSpPr>
          <p:cNvPr id="34" name="TextBox 33"/>
          <p:cNvSpPr txBox="1"/>
          <p:nvPr/>
        </p:nvSpPr>
        <p:spPr>
          <a:xfrm>
            <a:off x="378924" y="1861816"/>
            <a:ext cx="245211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3) Cache pollution</a:t>
            </a:r>
          </a:p>
        </p:txBody>
      </p:sp>
      <p:cxnSp>
        <p:nvCxnSpPr>
          <p:cNvPr id="35" name="Curved Connector 48"/>
          <p:cNvCxnSpPr>
            <a:stCxn id="34" idx="3"/>
            <a:endCxn id="21" idx="0"/>
          </p:cNvCxnSpPr>
          <p:nvPr/>
        </p:nvCxnSpPr>
        <p:spPr bwMode="auto">
          <a:xfrm flipH="1">
            <a:off x="2031232" y="2092649"/>
            <a:ext cx="799806" cy="1105497"/>
          </a:xfrm>
          <a:prstGeom prst="curvedConnector4">
            <a:avLst>
              <a:gd name="adj1" fmla="val -28582"/>
              <a:gd name="adj2" fmla="val 60440"/>
            </a:avLst>
          </a:prstGeom>
          <a:solidFill>
            <a:schemeClr val="accent1"/>
          </a:solidFill>
          <a:ln w="28575" cap="flat" cmpd="sng" algn="ctr">
            <a:solidFill>
              <a:srgbClr val="C00000"/>
            </a:solidFill>
            <a:prstDash val="solid"/>
            <a:round/>
            <a:headEnd type="none" w="med" len="med"/>
            <a:tailEnd type="stealth" w="lg" len="lg"/>
          </a:ln>
          <a:effectLst/>
        </p:spPr>
      </p:cxnSp>
      <p:sp>
        <p:nvSpPr>
          <p:cNvPr id="36" name="TextBox 35"/>
          <p:cNvSpPr txBox="1"/>
          <p:nvPr/>
        </p:nvSpPr>
        <p:spPr>
          <a:xfrm>
            <a:off x="2673162" y="5498830"/>
            <a:ext cx="413927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4) Unwanted data movement</a:t>
            </a:r>
          </a:p>
        </p:txBody>
      </p:sp>
      <p:sp>
        <p:nvSpPr>
          <p:cNvPr id="37" name="Slide Number Placeholder 3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9" name="TextBox 38"/>
          <p:cNvSpPr txBox="1"/>
          <p:nvPr/>
        </p:nvSpPr>
        <p:spPr>
          <a:xfrm>
            <a:off x="179512" y="6093296"/>
            <a:ext cx="7584528"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mn-ea"/>
                <a:cs typeface="+mn-cs"/>
              </a:rPr>
              <a:t>1046ns, 3.6uJ    (for 4KB page copy via DMA)</a:t>
            </a:r>
          </a:p>
        </p:txBody>
      </p:sp>
    </p:spTree>
    <p:extLst>
      <p:ext uri="{BB962C8B-B14F-4D97-AF65-F5344CB8AC3E}">
        <p14:creationId xmlns:p14="http://schemas.microsoft.com/office/powerpoint/2010/main" val="2789064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35" presetClass="path" presetSubtype="0" accel="50000" decel="50000" fill="hold" grpId="1" nodeType="clickEffect">
                                  <p:stCondLst>
                                    <p:cond delay="0"/>
                                  </p:stCondLst>
                                  <p:childTnLst>
                                    <p:animMotion origin="layout" path="M 1.38889E-6 -2.59019E-6 L -0.55156 0.03169 " pathEditMode="relative" rAng="0" ptsTypes="AA">
                                      <p:cBhvr>
                                        <p:cTn id="19" dur="500" fill="hold"/>
                                        <p:tgtEl>
                                          <p:spTgt spid="18"/>
                                        </p:tgtEl>
                                        <p:attrNameLst>
                                          <p:attrName>ppt_x</p:attrName>
                                          <p:attrName>ppt_y</p:attrName>
                                        </p:attrNameLst>
                                      </p:cBhvr>
                                      <p:rCtr x="-27600" y="1600"/>
                                    </p:animMotion>
                                  </p:childTnLst>
                                </p:cTn>
                              </p:par>
                            </p:childTnLst>
                          </p:cTn>
                        </p:par>
                        <p:par>
                          <p:cTn id="20" fill="hold">
                            <p:stCondLst>
                              <p:cond delay="500"/>
                            </p:stCondLst>
                            <p:childTnLst>
                              <p:par>
                                <p:cTn id="21" presetID="1" presetClass="exit" presetSubtype="0" fill="hold" grpId="2" nodeType="afterEffect">
                                  <p:stCondLst>
                                    <p:cond delay="0"/>
                                  </p:stCondLst>
                                  <p:childTnLst>
                                    <p:set>
                                      <p:cBhvr>
                                        <p:cTn id="22" dur="1" fill="hold">
                                          <p:stCondLst>
                                            <p:cond delay="0"/>
                                          </p:stCondLst>
                                        </p:cTn>
                                        <p:tgtEl>
                                          <p:spTgt spid="18"/>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35" presetClass="path" presetSubtype="0" accel="50000" decel="50000" fill="hold" grpId="1" nodeType="clickEffect">
                                  <p:stCondLst>
                                    <p:cond delay="0"/>
                                  </p:stCondLst>
                                  <p:childTnLst>
                                    <p:animMotion origin="layout" path="M -2.22222E-6 1.18409E-6 L -0.54114 -0.0118 " pathEditMode="relative" rAng="0" ptsTypes="AA">
                                      <p:cBhvr>
                                        <p:cTn id="33" dur="500" fill="hold"/>
                                        <p:tgtEl>
                                          <p:spTgt spid="19"/>
                                        </p:tgtEl>
                                        <p:attrNameLst>
                                          <p:attrName>ppt_x</p:attrName>
                                          <p:attrName>ppt_y</p:attrName>
                                        </p:attrNameLst>
                                      </p:cBhvr>
                                      <p:rCtr x="-27100" y="-600"/>
                                    </p:animMotion>
                                  </p:childTnLst>
                                </p:cTn>
                              </p:par>
                            </p:childTnLst>
                          </p:cTn>
                        </p:par>
                        <p:par>
                          <p:cTn id="34" fill="hold">
                            <p:stCondLst>
                              <p:cond delay="500"/>
                            </p:stCondLst>
                            <p:childTnLst>
                              <p:par>
                                <p:cTn id="35" presetID="1" presetClass="exit" presetSubtype="0" fill="hold" grpId="2" nodeType="afterEffect">
                                  <p:stCondLst>
                                    <p:cond delay="0"/>
                                  </p:stCondLst>
                                  <p:childTnLst>
                                    <p:set>
                                      <p:cBhvr>
                                        <p:cTn id="36" dur="1" fill="hold">
                                          <p:stCondLst>
                                            <p:cond delay="0"/>
                                          </p:stCondLst>
                                        </p:cTn>
                                        <p:tgtEl>
                                          <p:spTgt spid="19"/>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22"/>
                                        </p:tgtEl>
                                        <p:attrNameLst>
                                          <p:attrName>fillcolor</p:attrName>
                                        </p:attrNameLst>
                                      </p:cBhvr>
                                      <p:to>
                                        <a:schemeClr val="bg1"/>
                                      </p:to>
                                    </p:animClr>
                                    <p:set>
                                      <p:cBhvr>
                                        <p:cTn id="43" dur="500" fill="hold"/>
                                        <p:tgtEl>
                                          <p:spTgt spid="22"/>
                                        </p:tgtEl>
                                        <p:attrNameLst>
                                          <p:attrName>fill.type</p:attrName>
                                        </p:attrNameLst>
                                      </p:cBhvr>
                                      <p:to>
                                        <p:strVal val="solid"/>
                                      </p:to>
                                    </p:set>
                                    <p:set>
                                      <p:cBhvr>
                                        <p:cTn id="44" dur="500" fill="hold"/>
                                        <p:tgtEl>
                                          <p:spTgt spid="22"/>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500"/>
                                        <p:tgtEl>
                                          <p:spTgt spid="2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500"/>
                                        <p:tgtEl>
                                          <p:spTgt spid="30"/>
                                        </p:tgtEl>
                                      </p:cBhvr>
                                    </p:animEffect>
                                  </p:childTnLst>
                                </p:cTn>
                              </p:par>
                              <p:par>
                                <p:cTn id="74" presetID="10" presetClass="entr" presetSubtype="0" fill="hold"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500"/>
                                        <p:tgtEl>
                                          <p:spTgt spid="31"/>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500"/>
                                        <p:tgtEl>
                                          <p:spTgt spid="32"/>
                                        </p:tgtEl>
                                      </p:cBhvr>
                                    </p:animEffect>
                                  </p:childTnLst>
                                </p:cTn>
                              </p:par>
                              <p:par>
                                <p:cTn id="82" presetID="10" presetClass="entr" presetSubtype="0" fill="hold"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500"/>
                                        <p:tgtEl>
                                          <p:spTgt spid="33"/>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fade">
                                      <p:cBhvr>
                                        <p:cTn id="89" dur="500"/>
                                        <p:tgtEl>
                                          <p:spTgt spid="34"/>
                                        </p:tgtEl>
                                      </p:cBhvr>
                                    </p:animEffect>
                                  </p:childTnLst>
                                </p:cTn>
                              </p:par>
                              <p:par>
                                <p:cTn id="90" presetID="10" presetClass="entr" presetSubtype="0" fill="hold" nodeType="with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fade">
                                      <p:cBhvr>
                                        <p:cTn id="92" dur="500"/>
                                        <p:tgtEl>
                                          <p:spTgt spid="35"/>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fade">
                                      <p:cBhvr>
                                        <p:cTn id="97" dur="500"/>
                                        <p:tgtEl>
                                          <p:spTgt spid="36"/>
                                        </p:tgtEl>
                                      </p:cBhvr>
                                    </p:animEffec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8" grpId="1" animBg="1"/>
      <p:bldP spid="18" grpId="2" animBg="1"/>
      <p:bldP spid="19" grpId="0" animBg="1"/>
      <p:bldP spid="19" grpId="1" animBg="1"/>
      <p:bldP spid="19" grpId="2"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p:bldP spid="32" grpId="0"/>
      <p:bldP spid="34" grpId="0"/>
      <p:bldP spid="36" grpId="0"/>
      <p:bldP spid="3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534400" cy="1143000"/>
          </a:xfrm>
        </p:spPr>
        <p:txBody>
          <a:bodyPr>
            <a:normAutofit/>
          </a:bodyPr>
          <a:lstStyle/>
          <a:p>
            <a:r>
              <a:rPr lang="en-US" dirty="0">
                <a:solidFill>
                  <a:srgbClr val="1A5712"/>
                </a:solidFill>
                <a:latin typeface="Garamond"/>
                <a:cs typeface="Garamond"/>
              </a:rPr>
              <a:t>Future Systems: In-Memory Copy</a:t>
            </a: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Memory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6" name="Rectangle 15"/>
          <p:cNvSpPr/>
          <p:nvPr/>
        </p:nvSpPr>
        <p:spPr bwMode="auto">
          <a:xfrm>
            <a:off x="7042246" y="296017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8" name="Rectangle 17"/>
          <p:cNvSpPr/>
          <p:nvPr/>
        </p:nvSpPr>
        <p:spPr bwMode="auto">
          <a:xfrm>
            <a:off x="7042246" y="295474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19" name="Straight Arrow Connector 18"/>
          <p:cNvCxnSpPr>
            <a:stCxn id="18" idx="2"/>
            <a:endCxn id="17" idx="0"/>
          </p:cNvCxnSpPr>
          <p:nvPr/>
        </p:nvCxnSpPr>
        <p:spPr bwMode="auto">
          <a:xfrm rot="16200000" flipH="1">
            <a:off x="7488635" y="3429574"/>
            <a:ext cx="459485" cy="1135"/>
          </a:xfrm>
          <a:prstGeom prst="straightConnector1">
            <a:avLst/>
          </a:prstGeom>
          <a:solidFill>
            <a:schemeClr val="accent1"/>
          </a:solidFill>
          <a:ln w="28575" cap="flat" cmpd="sng" algn="ctr">
            <a:solidFill>
              <a:schemeClr val="tx1"/>
            </a:solidFill>
            <a:prstDash val="solid"/>
            <a:round/>
            <a:headEnd type="none" w="med" len="med"/>
            <a:tailEnd type="stealth" w="lg" len="lg"/>
          </a:ln>
          <a:effectLst/>
        </p:spPr>
      </p:cxnSp>
      <p:sp>
        <p:nvSpPr>
          <p:cNvPr id="20" name="TextBox 19"/>
          <p:cNvSpPr txBox="1"/>
          <p:nvPr/>
        </p:nvSpPr>
        <p:spPr>
          <a:xfrm>
            <a:off x="4015945" y="1507524"/>
            <a:ext cx="217078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1) Low latency</a:t>
            </a:r>
          </a:p>
        </p:txBody>
      </p:sp>
      <p:cxnSp>
        <p:nvCxnSpPr>
          <p:cNvPr id="21" name="Curved Connector 20"/>
          <p:cNvCxnSpPr>
            <a:stCxn id="20" idx="3"/>
            <a:endCxn id="18" idx="1"/>
          </p:cNvCxnSpPr>
          <p:nvPr/>
        </p:nvCxnSpPr>
        <p:spPr bwMode="auto">
          <a:xfrm>
            <a:off x="6186732" y="1738357"/>
            <a:ext cx="855514" cy="1339213"/>
          </a:xfrm>
          <a:prstGeom prst="curvedConnector3">
            <a:avLst>
              <a:gd name="adj1" fmla="val 50000"/>
            </a:avLst>
          </a:prstGeom>
          <a:solidFill>
            <a:schemeClr val="accent1"/>
          </a:solidFill>
          <a:ln w="28575" cap="flat" cmpd="sng" algn="ctr">
            <a:solidFill>
              <a:srgbClr val="003399"/>
            </a:solidFill>
            <a:prstDash val="solid"/>
            <a:round/>
            <a:headEnd type="none" w="med" len="med"/>
            <a:tailEnd type="stealth" w="lg" len="lg"/>
          </a:ln>
          <a:effectLst/>
        </p:spPr>
      </p:cxnSp>
      <p:sp>
        <p:nvSpPr>
          <p:cNvPr id="22" name="TextBox 21"/>
          <p:cNvSpPr txBox="1"/>
          <p:nvPr/>
        </p:nvSpPr>
        <p:spPr>
          <a:xfrm>
            <a:off x="2819400" y="5282524"/>
            <a:ext cx="38709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2) Low bandwidth utilization</a:t>
            </a:r>
          </a:p>
        </p:txBody>
      </p:sp>
      <p:cxnSp>
        <p:nvCxnSpPr>
          <p:cNvPr id="23" name="Curved Connector 51"/>
          <p:cNvCxnSpPr>
            <a:stCxn id="22" idx="3"/>
            <a:endCxn id="15" idx="5"/>
          </p:cNvCxnSpPr>
          <p:nvPr/>
        </p:nvCxnSpPr>
        <p:spPr bwMode="auto">
          <a:xfrm flipH="1" flipV="1">
            <a:off x="6086902" y="3620065"/>
            <a:ext cx="603459" cy="1893292"/>
          </a:xfrm>
          <a:prstGeom prst="curvedConnector4">
            <a:avLst>
              <a:gd name="adj1" fmla="val -37882"/>
              <a:gd name="adj2" fmla="val 53123"/>
            </a:avLst>
          </a:prstGeom>
          <a:solidFill>
            <a:schemeClr val="accent1"/>
          </a:solidFill>
          <a:ln w="28575" cap="flat" cmpd="sng" algn="ctr">
            <a:solidFill>
              <a:srgbClr val="003399"/>
            </a:solidFill>
            <a:prstDash val="solid"/>
            <a:round/>
            <a:headEnd type="none" w="med" len="med"/>
            <a:tailEnd type="stealth" w="lg" len="lg"/>
          </a:ln>
          <a:effectLst/>
        </p:spPr>
      </p:cxnSp>
      <p:sp>
        <p:nvSpPr>
          <p:cNvPr id="24" name="TextBox 23"/>
          <p:cNvSpPr txBox="1"/>
          <p:nvPr/>
        </p:nvSpPr>
        <p:spPr>
          <a:xfrm>
            <a:off x="428359" y="1505479"/>
            <a:ext cx="31056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3) No cache pollution</a:t>
            </a:r>
          </a:p>
        </p:txBody>
      </p:sp>
      <p:cxnSp>
        <p:nvCxnSpPr>
          <p:cNvPr id="25" name="Curved Connector 51"/>
          <p:cNvCxnSpPr>
            <a:stCxn id="24" idx="3"/>
            <a:endCxn id="13" idx="0"/>
          </p:cNvCxnSpPr>
          <p:nvPr/>
        </p:nvCxnSpPr>
        <p:spPr bwMode="auto">
          <a:xfrm flipH="1">
            <a:off x="2190466" y="1736312"/>
            <a:ext cx="1343566" cy="1450437"/>
          </a:xfrm>
          <a:prstGeom prst="curvedConnector4">
            <a:avLst>
              <a:gd name="adj1" fmla="val -17014"/>
              <a:gd name="adj2" fmla="val 57957"/>
            </a:avLst>
          </a:prstGeom>
          <a:solidFill>
            <a:schemeClr val="accent1"/>
          </a:solidFill>
          <a:ln w="28575" cap="flat" cmpd="sng" algn="ctr">
            <a:solidFill>
              <a:srgbClr val="003399"/>
            </a:solidFill>
            <a:prstDash val="solid"/>
            <a:round/>
            <a:headEnd type="none" w="med" len="med"/>
            <a:tailEnd type="stealth" w="lg" len="lg"/>
          </a:ln>
          <a:effectLst/>
        </p:spPr>
      </p:cxnSp>
      <p:sp>
        <p:nvSpPr>
          <p:cNvPr id="26" name="TextBox 25"/>
          <p:cNvSpPr txBox="1"/>
          <p:nvPr/>
        </p:nvSpPr>
        <p:spPr>
          <a:xfrm>
            <a:off x="2819400" y="5682064"/>
            <a:ext cx="47985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4) No unwanted data movement</a:t>
            </a:r>
          </a:p>
        </p:txBody>
      </p:sp>
      <p:sp>
        <p:nvSpPr>
          <p:cNvPr id="28" name="Slide Number Placeholder 2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9" name="TextBox 28"/>
          <p:cNvSpPr txBox="1"/>
          <p:nvPr/>
        </p:nvSpPr>
        <p:spPr>
          <a:xfrm>
            <a:off x="179512" y="6093296"/>
            <a:ext cx="2453917"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mn-ea"/>
                <a:cs typeface="+mn-cs"/>
              </a:rPr>
              <a:t>1046ns, 3.6uJ</a:t>
            </a:r>
          </a:p>
        </p:txBody>
      </p:sp>
      <p:sp>
        <p:nvSpPr>
          <p:cNvPr id="31" name="TextBox 30"/>
          <p:cNvSpPr txBox="1"/>
          <p:nvPr/>
        </p:nvSpPr>
        <p:spPr>
          <a:xfrm>
            <a:off x="2830129" y="6093296"/>
            <a:ext cx="2926202"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8000"/>
                </a:solidFill>
                <a:effectLst/>
                <a:uLnTx/>
                <a:uFillTx/>
                <a:latin typeface="Calibri"/>
                <a:ea typeface="+mn-ea"/>
                <a:cs typeface="+mn-cs"/>
                <a:sym typeface="Wingdings"/>
              </a:rPr>
              <a:t>   </a:t>
            </a:r>
            <a:r>
              <a:rPr kumimoji="0" lang="en-US" sz="3200" b="0" i="0" u="none" strike="noStrike" kern="1200" cap="none" spc="0" normalizeH="0" baseline="0" noProof="0" dirty="0">
                <a:ln>
                  <a:noFill/>
                </a:ln>
                <a:solidFill>
                  <a:srgbClr val="008000"/>
                </a:solidFill>
                <a:effectLst/>
                <a:uLnTx/>
                <a:uFillTx/>
                <a:latin typeface="Calibri"/>
                <a:ea typeface="+mn-ea"/>
                <a:cs typeface="+mn-cs"/>
              </a:rPr>
              <a:t>90ns, 0.04uJ</a:t>
            </a:r>
          </a:p>
        </p:txBody>
      </p:sp>
    </p:spTree>
    <p:extLst>
      <p:ext uri="{BB962C8B-B14F-4D97-AF65-F5344CB8AC3E}">
        <p14:creationId xmlns:p14="http://schemas.microsoft.com/office/powerpoint/2010/main" val="669090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61111E-6 2.96296E-6 L -3.61111E-6 0.10277 " pathEditMode="relative" rAng="0" ptsTypes="AA">
                                      <p:cBhvr>
                                        <p:cTn id="6" dur="500" fill="hold"/>
                                        <p:tgtEl>
                                          <p:spTgt spid="18"/>
                                        </p:tgtEl>
                                        <p:attrNameLst>
                                          <p:attrName>ppt_x</p:attrName>
                                          <p:attrName>ppt_y</p:attrName>
                                        </p:attrNameLst>
                                      </p:cBhvr>
                                      <p:rCtr x="0" y="51"/>
                                    </p:animMotion>
                                  </p:childTnLst>
                                </p:cTn>
                              </p:par>
                            </p:childTnLst>
                          </p:cTn>
                        </p:par>
                        <p:par>
                          <p:cTn id="7" fill="hold">
                            <p:stCondLst>
                              <p:cond delay="500"/>
                            </p:stCondLst>
                            <p:childTnLst>
                              <p:par>
                                <p:cTn id="8" presetID="1" presetClass="exit" presetSubtype="0" fill="hold" grpId="1" nodeType="afterEffect">
                                  <p:stCondLst>
                                    <p:cond delay="0"/>
                                  </p:stCondLst>
                                  <p:childTnLst>
                                    <p:set>
                                      <p:cBhvr>
                                        <p:cTn id="9" dur="1" fill="hold">
                                          <p:stCondLst>
                                            <p:cond delay="0"/>
                                          </p:stCondLst>
                                        </p:cTn>
                                        <p:tgtEl>
                                          <p:spTgt spid="18"/>
                                        </p:tgtEl>
                                        <p:attrNameLst>
                                          <p:attrName>style.visibility</p:attrName>
                                        </p:attrNameLst>
                                      </p:cBhvr>
                                      <p:to>
                                        <p:strVal val="hidden"/>
                                      </p:to>
                                    </p:set>
                                  </p:childTnLst>
                                </p:cTn>
                              </p:par>
                              <p:par>
                                <p:cTn id="10" presetID="1" presetClass="emph" presetSubtype="2" fill="hold" nodeType="withEffect">
                                  <p:stCondLst>
                                    <p:cond delay="0"/>
                                  </p:stCondLst>
                                  <p:childTnLst>
                                    <p:animClr clrSpc="rgb" dir="cw">
                                      <p:cBhvr>
                                        <p:cTn id="11" dur="500" fill="hold"/>
                                        <p:tgtEl>
                                          <p:spTgt spid="17"/>
                                        </p:tgtEl>
                                        <p:attrNameLst>
                                          <p:attrName>fillcolor</p:attrName>
                                        </p:attrNameLst>
                                      </p:cBhvr>
                                      <p:to>
                                        <a:schemeClr val="bg1"/>
                                      </p:to>
                                    </p:animClr>
                                    <p:set>
                                      <p:cBhvr>
                                        <p:cTn id="12" dur="500" fill="hold"/>
                                        <p:tgtEl>
                                          <p:spTgt spid="17"/>
                                        </p:tgtEl>
                                        <p:attrNameLst>
                                          <p:attrName>fill.type</p:attrName>
                                        </p:attrNameLst>
                                      </p:cBhvr>
                                      <p:to>
                                        <p:strVal val="solid"/>
                                      </p:to>
                                    </p:set>
                                    <p:set>
                                      <p:cBhvr>
                                        <p:cTn id="13" dur="500" fill="hold"/>
                                        <p:tgtEl>
                                          <p:spTgt spid="17"/>
                                        </p:tgtEl>
                                        <p:attrNameLst>
                                          <p:attrName>fill.on</p:attrName>
                                        </p:attrNameLst>
                                      </p:cBhvr>
                                      <p:to>
                                        <p:strVal val="true"/>
                                      </p:to>
                                    </p:se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0" grpId="0"/>
      <p:bldP spid="22" grpId="0"/>
      <p:bldP spid="24" grpId="0"/>
      <p:bldP spid="26" grpId="0"/>
      <p:bldP spid="29" grpId="0"/>
      <p:bldP spid="3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p:cNvSpPr>
          <p:nvPr/>
        </p:nvSpPr>
        <p:spPr bwMode="auto">
          <a:xfrm>
            <a:off x="1714500" y="2660244"/>
            <a:ext cx="4552950" cy="177800"/>
          </a:xfrm>
          <a:prstGeom prst="rect">
            <a:avLst/>
          </a:prstGeom>
          <a:solidFill>
            <a:srgbClr val="9A9A9A"/>
          </a:solid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58" name="Rectangle 2"/>
          <p:cNvSpPr>
            <a:spLocks/>
          </p:cNvSpPr>
          <p:nvPr/>
        </p:nvSpPr>
        <p:spPr bwMode="auto">
          <a:xfrm>
            <a:off x="1695450" y="5270094"/>
            <a:ext cx="4552950" cy="177800"/>
          </a:xfrm>
          <a:prstGeom prst="rect">
            <a:avLst/>
          </a:prstGeom>
          <a:solidFill>
            <a:srgbClr val="9A9A9A"/>
          </a:solid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59" name="Rectangle 3"/>
          <p:cNvSpPr>
            <a:spLocks/>
          </p:cNvSpPr>
          <p:nvPr/>
        </p:nvSpPr>
        <p:spPr bwMode="auto">
          <a:xfrm>
            <a:off x="1714500" y="2076044"/>
            <a:ext cx="4552950" cy="177800"/>
          </a:xfrm>
          <a:prstGeom prst="rect">
            <a:avLst/>
          </a:prstGeom>
          <a:solidFill>
            <a:srgbClr val="9A9A9A"/>
          </a:solid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0" name="Rectangle 4"/>
          <p:cNvSpPr>
            <a:spLocks noGrp="1" noChangeArrowheads="1"/>
          </p:cNvSpPr>
          <p:nvPr>
            <p:ph type="title"/>
          </p:nvPr>
        </p:nvSpPr>
        <p:spPr>
          <a:xfrm>
            <a:off x="419100" y="196850"/>
            <a:ext cx="8545388" cy="558800"/>
          </a:xfrm>
          <a:ln/>
        </p:spPr>
        <p:txBody>
          <a:bodyPr/>
          <a:lstStyle/>
          <a:p>
            <a:r>
              <a:rPr lang="en-US" sz="4000" dirty="0" err="1">
                <a:solidFill>
                  <a:srgbClr val="1A5712"/>
                </a:solidFill>
                <a:latin typeface="Garamond"/>
                <a:cs typeface="Garamond"/>
              </a:rPr>
              <a:t>RowClone</a:t>
            </a:r>
            <a:r>
              <a:rPr lang="en-US" sz="4000" dirty="0">
                <a:solidFill>
                  <a:srgbClr val="1A5712"/>
                </a:solidFill>
                <a:latin typeface="Garamond"/>
                <a:cs typeface="Garamond"/>
              </a:rPr>
              <a:t>: In-DRAM Row Copy</a:t>
            </a:r>
          </a:p>
        </p:txBody>
      </p:sp>
      <p:grpSp>
        <p:nvGrpSpPr>
          <p:cNvPr id="19485" name="Group 29"/>
          <p:cNvGrpSpPr>
            <a:grpSpLocks/>
          </p:cNvGrpSpPr>
          <p:nvPr/>
        </p:nvGrpSpPr>
        <p:grpSpPr bwMode="auto">
          <a:xfrm>
            <a:off x="1695450" y="1656151"/>
            <a:ext cx="4574382" cy="3359944"/>
            <a:chOff x="0" y="0"/>
            <a:chExt cx="5763" cy="4232"/>
          </a:xfrm>
        </p:grpSpPr>
        <p:sp>
          <p:nvSpPr>
            <p:cNvPr id="19461" name="Line 5"/>
            <p:cNvSpPr>
              <a:spLocks noChangeShapeType="1"/>
            </p:cNvSpPr>
            <p:nvPr/>
          </p:nvSpPr>
          <p:spPr bwMode="auto">
            <a:xfrm rot="10800000" flipH="1">
              <a:off x="0" y="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2" name="Line 6"/>
            <p:cNvSpPr>
              <a:spLocks noChangeShapeType="1"/>
            </p:cNvSpPr>
            <p:nvPr/>
          </p:nvSpPr>
          <p:spPr bwMode="auto">
            <a:xfrm rot="10800000" flipH="1">
              <a:off x="0" y="18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3" name="Line 7"/>
            <p:cNvSpPr>
              <a:spLocks noChangeShapeType="1"/>
            </p:cNvSpPr>
            <p:nvPr/>
          </p:nvSpPr>
          <p:spPr bwMode="auto">
            <a:xfrm rot="10800000" flipH="1">
              <a:off x="0" y="36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4" name="Line 8"/>
            <p:cNvSpPr>
              <a:spLocks noChangeShapeType="1"/>
            </p:cNvSpPr>
            <p:nvPr/>
          </p:nvSpPr>
          <p:spPr bwMode="auto">
            <a:xfrm rot="10800000" flipH="1">
              <a:off x="0" y="55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5" name="Line 9"/>
            <p:cNvSpPr>
              <a:spLocks noChangeShapeType="1"/>
            </p:cNvSpPr>
            <p:nvPr/>
          </p:nvSpPr>
          <p:spPr bwMode="auto">
            <a:xfrm rot="10800000" flipH="1">
              <a:off x="0" y="73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6" name="Line 10"/>
            <p:cNvSpPr>
              <a:spLocks noChangeShapeType="1"/>
            </p:cNvSpPr>
            <p:nvPr/>
          </p:nvSpPr>
          <p:spPr bwMode="auto">
            <a:xfrm rot="10800000" flipH="1">
              <a:off x="0" y="92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7" name="Line 11"/>
            <p:cNvSpPr>
              <a:spLocks noChangeShapeType="1"/>
            </p:cNvSpPr>
            <p:nvPr/>
          </p:nvSpPr>
          <p:spPr bwMode="auto">
            <a:xfrm rot="10800000" flipH="1">
              <a:off x="0" y="110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8" name="Line 12"/>
            <p:cNvSpPr>
              <a:spLocks noChangeShapeType="1"/>
            </p:cNvSpPr>
            <p:nvPr/>
          </p:nvSpPr>
          <p:spPr bwMode="auto">
            <a:xfrm rot="10800000" flipH="1">
              <a:off x="0" y="128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9" name="Line 13"/>
            <p:cNvSpPr>
              <a:spLocks noChangeShapeType="1"/>
            </p:cNvSpPr>
            <p:nvPr/>
          </p:nvSpPr>
          <p:spPr bwMode="auto">
            <a:xfrm rot="10800000" flipH="1">
              <a:off x="0" y="147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0" name="Line 14"/>
            <p:cNvSpPr>
              <a:spLocks noChangeShapeType="1"/>
            </p:cNvSpPr>
            <p:nvPr/>
          </p:nvSpPr>
          <p:spPr bwMode="auto">
            <a:xfrm rot="10800000" flipH="1">
              <a:off x="0" y="165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1" name="Line 15"/>
            <p:cNvSpPr>
              <a:spLocks noChangeShapeType="1"/>
            </p:cNvSpPr>
            <p:nvPr/>
          </p:nvSpPr>
          <p:spPr bwMode="auto">
            <a:xfrm rot="10800000" flipH="1">
              <a:off x="0" y="184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2" name="Line 16"/>
            <p:cNvSpPr>
              <a:spLocks noChangeShapeType="1"/>
            </p:cNvSpPr>
            <p:nvPr/>
          </p:nvSpPr>
          <p:spPr bwMode="auto">
            <a:xfrm rot="10800000" flipH="1">
              <a:off x="0" y="202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3" name="Line 17"/>
            <p:cNvSpPr>
              <a:spLocks noChangeShapeType="1"/>
            </p:cNvSpPr>
            <p:nvPr/>
          </p:nvSpPr>
          <p:spPr bwMode="auto">
            <a:xfrm rot="10800000" flipH="1">
              <a:off x="0" y="220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4" name="Line 18"/>
            <p:cNvSpPr>
              <a:spLocks noChangeShapeType="1"/>
            </p:cNvSpPr>
            <p:nvPr/>
          </p:nvSpPr>
          <p:spPr bwMode="auto">
            <a:xfrm rot="10800000" flipH="1">
              <a:off x="0" y="239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5" name="Line 19"/>
            <p:cNvSpPr>
              <a:spLocks noChangeShapeType="1"/>
            </p:cNvSpPr>
            <p:nvPr/>
          </p:nvSpPr>
          <p:spPr bwMode="auto">
            <a:xfrm rot="10800000" flipH="1">
              <a:off x="0" y="257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6" name="Line 20"/>
            <p:cNvSpPr>
              <a:spLocks noChangeShapeType="1"/>
            </p:cNvSpPr>
            <p:nvPr/>
          </p:nvSpPr>
          <p:spPr bwMode="auto">
            <a:xfrm rot="10800000" flipH="1">
              <a:off x="0" y="276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7" name="Line 21"/>
            <p:cNvSpPr>
              <a:spLocks noChangeShapeType="1"/>
            </p:cNvSpPr>
            <p:nvPr/>
          </p:nvSpPr>
          <p:spPr bwMode="auto">
            <a:xfrm rot="10800000" flipH="1">
              <a:off x="0" y="294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8" name="Line 22"/>
            <p:cNvSpPr>
              <a:spLocks noChangeShapeType="1"/>
            </p:cNvSpPr>
            <p:nvPr/>
          </p:nvSpPr>
          <p:spPr bwMode="auto">
            <a:xfrm rot="10800000" flipH="1">
              <a:off x="0" y="312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9" name="Line 23"/>
            <p:cNvSpPr>
              <a:spLocks noChangeShapeType="1"/>
            </p:cNvSpPr>
            <p:nvPr/>
          </p:nvSpPr>
          <p:spPr bwMode="auto">
            <a:xfrm rot="10800000" flipH="1">
              <a:off x="0" y="331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0" name="Line 24"/>
            <p:cNvSpPr>
              <a:spLocks noChangeShapeType="1"/>
            </p:cNvSpPr>
            <p:nvPr/>
          </p:nvSpPr>
          <p:spPr bwMode="auto">
            <a:xfrm rot="10800000" flipH="1">
              <a:off x="0" y="349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1" name="Line 25"/>
            <p:cNvSpPr>
              <a:spLocks noChangeShapeType="1"/>
            </p:cNvSpPr>
            <p:nvPr/>
          </p:nvSpPr>
          <p:spPr bwMode="auto">
            <a:xfrm rot="10800000" flipH="1">
              <a:off x="0" y="368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2" name="Line 26"/>
            <p:cNvSpPr>
              <a:spLocks noChangeShapeType="1"/>
            </p:cNvSpPr>
            <p:nvPr/>
          </p:nvSpPr>
          <p:spPr bwMode="auto">
            <a:xfrm rot="10800000" flipH="1">
              <a:off x="0" y="386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3" name="Line 27"/>
            <p:cNvSpPr>
              <a:spLocks noChangeShapeType="1"/>
            </p:cNvSpPr>
            <p:nvPr/>
          </p:nvSpPr>
          <p:spPr bwMode="auto">
            <a:xfrm rot="10800000" flipH="1">
              <a:off x="0" y="404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4" name="Line 28"/>
            <p:cNvSpPr>
              <a:spLocks noChangeShapeType="1"/>
            </p:cNvSpPr>
            <p:nvPr/>
          </p:nvSpPr>
          <p:spPr bwMode="auto">
            <a:xfrm rot="10800000" flipH="1">
              <a:off x="0" y="423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grpSp>
        <p:nvGrpSpPr>
          <p:cNvPr id="19518" name="Group 62"/>
          <p:cNvGrpSpPr>
            <a:grpSpLocks/>
          </p:cNvGrpSpPr>
          <p:nvPr/>
        </p:nvGrpSpPr>
        <p:grpSpPr bwMode="auto">
          <a:xfrm>
            <a:off x="1706563" y="1652182"/>
            <a:ext cx="4559300" cy="3371850"/>
            <a:chOff x="0" y="0"/>
            <a:chExt cx="5744" cy="4248"/>
          </a:xfrm>
        </p:grpSpPr>
        <p:sp>
          <p:nvSpPr>
            <p:cNvPr id="19486" name="Line 30"/>
            <p:cNvSpPr>
              <a:spLocks noChangeShapeType="1"/>
            </p:cNvSpPr>
            <p:nvPr/>
          </p:nvSpPr>
          <p:spPr bwMode="auto">
            <a:xfrm rot="10800000">
              <a:off x="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7" name="Line 31"/>
            <p:cNvSpPr>
              <a:spLocks noChangeShapeType="1"/>
            </p:cNvSpPr>
            <p:nvPr/>
          </p:nvSpPr>
          <p:spPr bwMode="auto">
            <a:xfrm rot="10800000">
              <a:off x="18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8" name="Line 32"/>
            <p:cNvSpPr>
              <a:spLocks noChangeShapeType="1"/>
            </p:cNvSpPr>
            <p:nvPr/>
          </p:nvSpPr>
          <p:spPr bwMode="auto">
            <a:xfrm rot="10800000">
              <a:off x="37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9" name="Line 33"/>
            <p:cNvSpPr>
              <a:spLocks noChangeShapeType="1"/>
            </p:cNvSpPr>
            <p:nvPr/>
          </p:nvSpPr>
          <p:spPr bwMode="auto">
            <a:xfrm rot="10800000">
              <a:off x="55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0" name="Line 34"/>
            <p:cNvSpPr>
              <a:spLocks noChangeShapeType="1"/>
            </p:cNvSpPr>
            <p:nvPr/>
          </p:nvSpPr>
          <p:spPr bwMode="auto">
            <a:xfrm rot="10800000">
              <a:off x="740"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1" name="Line 35"/>
            <p:cNvSpPr>
              <a:spLocks noChangeShapeType="1"/>
            </p:cNvSpPr>
            <p:nvPr/>
          </p:nvSpPr>
          <p:spPr bwMode="auto">
            <a:xfrm rot="10800000">
              <a:off x="92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2" name="Line 36"/>
            <p:cNvSpPr>
              <a:spLocks noChangeShapeType="1"/>
            </p:cNvSpPr>
            <p:nvPr/>
          </p:nvSpPr>
          <p:spPr bwMode="auto">
            <a:xfrm rot="10800000">
              <a:off x="111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3" name="Line 37"/>
            <p:cNvSpPr>
              <a:spLocks noChangeShapeType="1"/>
            </p:cNvSpPr>
            <p:nvPr/>
          </p:nvSpPr>
          <p:spPr bwMode="auto">
            <a:xfrm rot="10800000">
              <a:off x="129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4" name="Line 38"/>
            <p:cNvSpPr>
              <a:spLocks noChangeShapeType="1"/>
            </p:cNvSpPr>
            <p:nvPr/>
          </p:nvSpPr>
          <p:spPr bwMode="auto">
            <a:xfrm rot="10800000">
              <a:off x="148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5" name="Line 39"/>
            <p:cNvSpPr>
              <a:spLocks noChangeShapeType="1"/>
            </p:cNvSpPr>
            <p:nvPr/>
          </p:nvSpPr>
          <p:spPr bwMode="auto">
            <a:xfrm rot="10800000">
              <a:off x="166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6" name="Line 40"/>
            <p:cNvSpPr>
              <a:spLocks noChangeShapeType="1"/>
            </p:cNvSpPr>
            <p:nvPr/>
          </p:nvSpPr>
          <p:spPr bwMode="auto">
            <a:xfrm rot="10800000">
              <a:off x="185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7" name="Line 41"/>
            <p:cNvSpPr>
              <a:spLocks noChangeShapeType="1"/>
            </p:cNvSpPr>
            <p:nvPr/>
          </p:nvSpPr>
          <p:spPr bwMode="auto">
            <a:xfrm rot="10800000">
              <a:off x="203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8" name="Line 42"/>
            <p:cNvSpPr>
              <a:spLocks noChangeShapeType="1"/>
            </p:cNvSpPr>
            <p:nvPr/>
          </p:nvSpPr>
          <p:spPr bwMode="auto">
            <a:xfrm rot="10800000">
              <a:off x="222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9" name="Line 43"/>
            <p:cNvSpPr>
              <a:spLocks noChangeShapeType="1"/>
            </p:cNvSpPr>
            <p:nvPr/>
          </p:nvSpPr>
          <p:spPr bwMode="auto">
            <a:xfrm rot="10800000">
              <a:off x="240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0" name="Line 44"/>
            <p:cNvSpPr>
              <a:spLocks noChangeShapeType="1"/>
            </p:cNvSpPr>
            <p:nvPr/>
          </p:nvSpPr>
          <p:spPr bwMode="auto">
            <a:xfrm rot="10800000">
              <a:off x="259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1" name="Line 45"/>
            <p:cNvSpPr>
              <a:spLocks noChangeShapeType="1"/>
            </p:cNvSpPr>
            <p:nvPr/>
          </p:nvSpPr>
          <p:spPr bwMode="auto">
            <a:xfrm rot="10800000">
              <a:off x="277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2" name="Line 46"/>
            <p:cNvSpPr>
              <a:spLocks noChangeShapeType="1"/>
            </p:cNvSpPr>
            <p:nvPr/>
          </p:nvSpPr>
          <p:spPr bwMode="auto">
            <a:xfrm rot="10800000">
              <a:off x="296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3" name="Line 47"/>
            <p:cNvSpPr>
              <a:spLocks noChangeShapeType="1"/>
            </p:cNvSpPr>
            <p:nvPr/>
          </p:nvSpPr>
          <p:spPr bwMode="auto">
            <a:xfrm rot="10800000">
              <a:off x="314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4" name="Line 48"/>
            <p:cNvSpPr>
              <a:spLocks noChangeShapeType="1"/>
            </p:cNvSpPr>
            <p:nvPr/>
          </p:nvSpPr>
          <p:spPr bwMode="auto">
            <a:xfrm rot="10800000">
              <a:off x="3333"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5" name="Line 49"/>
            <p:cNvSpPr>
              <a:spLocks noChangeShapeType="1"/>
            </p:cNvSpPr>
            <p:nvPr/>
          </p:nvSpPr>
          <p:spPr bwMode="auto">
            <a:xfrm rot="10800000">
              <a:off x="351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6" name="Line 50"/>
            <p:cNvSpPr>
              <a:spLocks noChangeShapeType="1"/>
            </p:cNvSpPr>
            <p:nvPr/>
          </p:nvSpPr>
          <p:spPr bwMode="auto">
            <a:xfrm rot="10800000">
              <a:off x="370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7" name="Line 51"/>
            <p:cNvSpPr>
              <a:spLocks noChangeShapeType="1"/>
            </p:cNvSpPr>
            <p:nvPr/>
          </p:nvSpPr>
          <p:spPr bwMode="auto">
            <a:xfrm rot="10800000">
              <a:off x="388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8" name="Line 52"/>
            <p:cNvSpPr>
              <a:spLocks noChangeShapeType="1"/>
            </p:cNvSpPr>
            <p:nvPr/>
          </p:nvSpPr>
          <p:spPr bwMode="auto">
            <a:xfrm rot="10800000">
              <a:off x="407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9" name="Line 53"/>
            <p:cNvSpPr>
              <a:spLocks noChangeShapeType="1"/>
            </p:cNvSpPr>
            <p:nvPr/>
          </p:nvSpPr>
          <p:spPr bwMode="auto">
            <a:xfrm rot="10800000">
              <a:off x="426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0" name="Line 54"/>
            <p:cNvSpPr>
              <a:spLocks noChangeShapeType="1"/>
            </p:cNvSpPr>
            <p:nvPr/>
          </p:nvSpPr>
          <p:spPr bwMode="auto">
            <a:xfrm rot="10800000">
              <a:off x="444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1" name="Line 55"/>
            <p:cNvSpPr>
              <a:spLocks noChangeShapeType="1"/>
            </p:cNvSpPr>
            <p:nvPr/>
          </p:nvSpPr>
          <p:spPr bwMode="auto">
            <a:xfrm rot="10800000">
              <a:off x="4632"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2" name="Line 56"/>
            <p:cNvSpPr>
              <a:spLocks noChangeShapeType="1"/>
            </p:cNvSpPr>
            <p:nvPr/>
          </p:nvSpPr>
          <p:spPr bwMode="auto">
            <a:xfrm rot="10800000">
              <a:off x="481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3" name="Line 57"/>
            <p:cNvSpPr>
              <a:spLocks noChangeShapeType="1"/>
            </p:cNvSpPr>
            <p:nvPr/>
          </p:nvSpPr>
          <p:spPr bwMode="auto">
            <a:xfrm rot="10800000">
              <a:off x="500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4" name="Line 58"/>
            <p:cNvSpPr>
              <a:spLocks noChangeShapeType="1"/>
            </p:cNvSpPr>
            <p:nvPr/>
          </p:nvSpPr>
          <p:spPr bwMode="auto">
            <a:xfrm rot="10800000">
              <a:off x="518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5" name="Line 59"/>
            <p:cNvSpPr>
              <a:spLocks noChangeShapeType="1"/>
            </p:cNvSpPr>
            <p:nvPr/>
          </p:nvSpPr>
          <p:spPr bwMode="auto">
            <a:xfrm rot="10800000">
              <a:off x="537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6" name="Line 60"/>
            <p:cNvSpPr>
              <a:spLocks noChangeShapeType="1"/>
            </p:cNvSpPr>
            <p:nvPr/>
          </p:nvSpPr>
          <p:spPr bwMode="auto">
            <a:xfrm rot="10800000">
              <a:off x="555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7" name="Line 61"/>
            <p:cNvSpPr>
              <a:spLocks noChangeShapeType="1"/>
            </p:cNvSpPr>
            <p:nvPr/>
          </p:nvSpPr>
          <p:spPr bwMode="auto">
            <a:xfrm rot="10800000">
              <a:off x="5743" y="4"/>
              <a:ext cx="1"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19" name="Rectangle 63"/>
          <p:cNvSpPr>
            <a:spLocks/>
          </p:cNvSpPr>
          <p:nvPr/>
        </p:nvSpPr>
        <p:spPr bwMode="auto">
          <a:xfrm>
            <a:off x="6503988" y="5220494"/>
            <a:ext cx="225365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Row Buffer (4 Kbytes)</a:t>
            </a:r>
          </a:p>
        </p:txBody>
      </p:sp>
      <p:sp>
        <p:nvSpPr>
          <p:cNvPr id="19520" name="Line 64"/>
          <p:cNvSpPr>
            <a:spLocks noChangeShapeType="1"/>
          </p:cNvSpPr>
          <p:nvPr/>
        </p:nvSpPr>
        <p:spPr bwMode="auto">
          <a:xfrm rot="10800000" flipH="1">
            <a:off x="431800" y="6323401"/>
            <a:ext cx="8390732" cy="794"/>
          </a:xfrm>
          <a:prstGeom prst="line">
            <a:avLst/>
          </a:prstGeom>
          <a:noFill/>
          <a:ln w="2032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1" name="Line 65"/>
          <p:cNvSpPr>
            <a:spLocks noChangeShapeType="1"/>
          </p:cNvSpPr>
          <p:nvPr/>
        </p:nvSpPr>
        <p:spPr bwMode="auto">
          <a:xfrm>
            <a:off x="4064000" y="5530444"/>
            <a:ext cx="0" cy="798513"/>
          </a:xfrm>
          <a:prstGeom prst="line">
            <a:avLst/>
          </a:prstGeom>
          <a:noFill/>
          <a:ln w="1016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2" name="Rectangle 66"/>
          <p:cNvSpPr>
            <a:spLocks/>
          </p:cNvSpPr>
          <p:nvPr/>
        </p:nvSpPr>
        <p:spPr bwMode="auto">
          <a:xfrm>
            <a:off x="7342982" y="6401594"/>
            <a:ext cx="62837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Data Bus</a:t>
            </a:r>
          </a:p>
        </p:txBody>
      </p:sp>
      <p:sp>
        <p:nvSpPr>
          <p:cNvPr id="19523" name="Rectangle 67"/>
          <p:cNvSpPr>
            <a:spLocks/>
          </p:cNvSpPr>
          <p:nvPr/>
        </p:nvSpPr>
        <p:spPr bwMode="auto">
          <a:xfrm>
            <a:off x="4149725" y="5791994"/>
            <a:ext cx="39754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8 bits</a:t>
            </a:r>
          </a:p>
        </p:txBody>
      </p:sp>
      <p:sp>
        <p:nvSpPr>
          <p:cNvPr id="19524" name="Rectangle 68"/>
          <p:cNvSpPr>
            <a:spLocks/>
          </p:cNvSpPr>
          <p:nvPr/>
        </p:nvSpPr>
        <p:spPr bwMode="auto">
          <a:xfrm>
            <a:off x="6484938" y="3118644"/>
            <a:ext cx="164186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DRAM </a:t>
            </a:r>
            <a:r>
              <a:rPr kumimoji="0" lang="en-US" sz="1800" b="0" i="0" u="none" strike="noStrike" kern="1200" cap="none" spc="0" normalizeH="0" baseline="0" noProof="0" dirty="0" err="1">
                <a:ln>
                  <a:noFill/>
                </a:ln>
                <a:solidFill>
                  <a:srgbClr val="000000"/>
                </a:solidFill>
                <a:effectLst/>
                <a:uLnTx/>
                <a:uFillTx/>
                <a:latin typeface="Myriad Pro Bold Cond"/>
                <a:ea typeface="ＭＳ Ｐゴシック" charset="0"/>
                <a:cs typeface="Myriad Pro Bold Cond" charset="0"/>
                <a:sym typeface="Myriad Pro Bold Cond" charset="0"/>
              </a:rPr>
              <a:t>subarray</a:t>
            </a:r>
            <a:endPar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endParaRPr>
          </a:p>
        </p:txBody>
      </p:sp>
      <p:sp>
        <p:nvSpPr>
          <p:cNvPr id="19525" name="Line 69"/>
          <p:cNvSpPr>
            <a:spLocks noChangeShapeType="1"/>
          </p:cNvSpPr>
          <p:nvPr/>
        </p:nvSpPr>
        <p:spPr bwMode="auto">
          <a:xfrm rot="10800000" flipH="1">
            <a:off x="1701800" y="1408501"/>
            <a:ext cx="4568825" cy="794"/>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6" name="Rectangle 70"/>
          <p:cNvSpPr>
            <a:spLocks/>
          </p:cNvSpPr>
          <p:nvPr/>
        </p:nvSpPr>
        <p:spPr bwMode="auto">
          <a:xfrm>
            <a:off x="3689350" y="1124744"/>
            <a:ext cx="89819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4 Kbytes</a:t>
            </a:r>
          </a:p>
        </p:txBody>
      </p:sp>
      <p:grpSp>
        <p:nvGrpSpPr>
          <p:cNvPr id="19558" name="Group 102"/>
          <p:cNvGrpSpPr>
            <a:grpSpLocks/>
          </p:cNvGrpSpPr>
          <p:nvPr/>
        </p:nvGrpSpPr>
        <p:grpSpPr bwMode="auto">
          <a:xfrm>
            <a:off x="1784350" y="5016888"/>
            <a:ext cx="4400550" cy="266700"/>
            <a:chOff x="0" y="0"/>
            <a:chExt cx="5544" cy="336"/>
          </a:xfrm>
        </p:grpSpPr>
        <p:sp>
          <p:nvSpPr>
            <p:cNvPr id="19527" name="Line 71"/>
            <p:cNvSpPr>
              <a:spLocks noChangeShapeType="1"/>
            </p:cNvSpPr>
            <p:nvPr/>
          </p:nvSpPr>
          <p:spPr bwMode="auto">
            <a:xfrm>
              <a:off x="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8" name="Line 72"/>
            <p:cNvSpPr>
              <a:spLocks noChangeShapeType="1"/>
            </p:cNvSpPr>
            <p:nvPr/>
          </p:nvSpPr>
          <p:spPr bwMode="auto">
            <a:xfrm>
              <a:off x="18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9" name="Line 73"/>
            <p:cNvSpPr>
              <a:spLocks noChangeShapeType="1"/>
            </p:cNvSpPr>
            <p:nvPr/>
          </p:nvSpPr>
          <p:spPr bwMode="auto">
            <a:xfrm>
              <a:off x="36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0" name="Line 74"/>
            <p:cNvSpPr>
              <a:spLocks noChangeShapeType="1"/>
            </p:cNvSpPr>
            <p:nvPr/>
          </p:nvSpPr>
          <p:spPr bwMode="auto">
            <a:xfrm>
              <a:off x="55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1" name="Line 75"/>
            <p:cNvSpPr>
              <a:spLocks noChangeShapeType="1"/>
            </p:cNvSpPr>
            <p:nvPr/>
          </p:nvSpPr>
          <p:spPr bwMode="auto">
            <a:xfrm>
              <a:off x="73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2" name="Line 76"/>
            <p:cNvSpPr>
              <a:spLocks noChangeShapeType="1"/>
            </p:cNvSpPr>
            <p:nvPr/>
          </p:nvSpPr>
          <p:spPr bwMode="auto">
            <a:xfrm>
              <a:off x="92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3" name="Line 77"/>
            <p:cNvSpPr>
              <a:spLocks noChangeShapeType="1"/>
            </p:cNvSpPr>
            <p:nvPr/>
          </p:nvSpPr>
          <p:spPr bwMode="auto">
            <a:xfrm>
              <a:off x="110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4" name="Line 78"/>
            <p:cNvSpPr>
              <a:spLocks noChangeShapeType="1"/>
            </p:cNvSpPr>
            <p:nvPr/>
          </p:nvSpPr>
          <p:spPr bwMode="auto">
            <a:xfrm>
              <a:off x="129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5" name="Line 79"/>
            <p:cNvSpPr>
              <a:spLocks noChangeShapeType="1"/>
            </p:cNvSpPr>
            <p:nvPr/>
          </p:nvSpPr>
          <p:spPr bwMode="auto">
            <a:xfrm>
              <a:off x="147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6" name="Line 80"/>
            <p:cNvSpPr>
              <a:spLocks noChangeShapeType="1"/>
            </p:cNvSpPr>
            <p:nvPr/>
          </p:nvSpPr>
          <p:spPr bwMode="auto">
            <a:xfrm>
              <a:off x="166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7" name="Line 81"/>
            <p:cNvSpPr>
              <a:spLocks noChangeShapeType="1"/>
            </p:cNvSpPr>
            <p:nvPr/>
          </p:nvSpPr>
          <p:spPr bwMode="auto">
            <a:xfrm>
              <a:off x="184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8" name="Line 82"/>
            <p:cNvSpPr>
              <a:spLocks noChangeShapeType="1"/>
            </p:cNvSpPr>
            <p:nvPr/>
          </p:nvSpPr>
          <p:spPr bwMode="auto">
            <a:xfrm>
              <a:off x="203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9" name="Line 83"/>
            <p:cNvSpPr>
              <a:spLocks noChangeShapeType="1"/>
            </p:cNvSpPr>
            <p:nvPr/>
          </p:nvSpPr>
          <p:spPr bwMode="auto">
            <a:xfrm>
              <a:off x="221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0" name="Line 84"/>
            <p:cNvSpPr>
              <a:spLocks noChangeShapeType="1"/>
            </p:cNvSpPr>
            <p:nvPr/>
          </p:nvSpPr>
          <p:spPr bwMode="auto">
            <a:xfrm>
              <a:off x="240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1" name="Line 85"/>
            <p:cNvSpPr>
              <a:spLocks noChangeShapeType="1"/>
            </p:cNvSpPr>
            <p:nvPr/>
          </p:nvSpPr>
          <p:spPr bwMode="auto">
            <a:xfrm>
              <a:off x="258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2" name="Line 86"/>
            <p:cNvSpPr>
              <a:spLocks noChangeShapeType="1"/>
            </p:cNvSpPr>
            <p:nvPr/>
          </p:nvSpPr>
          <p:spPr bwMode="auto">
            <a:xfrm>
              <a:off x="277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3" name="Line 87"/>
            <p:cNvSpPr>
              <a:spLocks noChangeShapeType="1"/>
            </p:cNvSpPr>
            <p:nvPr/>
          </p:nvSpPr>
          <p:spPr bwMode="auto">
            <a:xfrm>
              <a:off x="295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4" name="Line 88"/>
            <p:cNvSpPr>
              <a:spLocks noChangeShapeType="1"/>
            </p:cNvSpPr>
            <p:nvPr/>
          </p:nvSpPr>
          <p:spPr bwMode="auto">
            <a:xfrm>
              <a:off x="314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5" name="Line 89"/>
            <p:cNvSpPr>
              <a:spLocks noChangeShapeType="1"/>
            </p:cNvSpPr>
            <p:nvPr/>
          </p:nvSpPr>
          <p:spPr bwMode="auto">
            <a:xfrm>
              <a:off x="332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6" name="Line 90"/>
            <p:cNvSpPr>
              <a:spLocks noChangeShapeType="1"/>
            </p:cNvSpPr>
            <p:nvPr/>
          </p:nvSpPr>
          <p:spPr bwMode="auto">
            <a:xfrm>
              <a:off x="351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7" name="Line 91"/>
            <p:cNvSpPr>
              <a:spLocks noChangeShapeType="1"/>
            </p:cNvSpPr>
            <p:nvPr/>
          </p:nvSpPr>
          <p:spPr bwMode="auto">
            <a:xfrm>
              <a:off x="369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8" name="Line 92"/>
            <p:cNvSpPr>
              <a:spLocks noChangeShapeType="1"/>
            </p:cNvSpPr>
            <p:nvPr/>
          </p:nvSpPr>
          <p:spPr bwMode="auto">
            <a:xfrm>
              <a:off x="388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9" name="Line 93"/>
            <p:cNvSpPr>
              <a:spLocks noChangeShapeType="1"/>
            </p:cNvSpPr>
            <p:nvPr/>
          </p:nvSpPr>
          <p:spPr bwMode="auto">
            <a:xfrm>
              <a:off x="406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0" name="Line 94"/>
            <p:cNvSpPr>
              <a:spLocks noChangeShapeType="1"/>
            </p:cNvSpPr>
            <p:nvPr/>
          </p:nvSpPr>
          <p:spPr bwMode="auto">
            <a:xfrm>
              <a:off x="425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1" name="Line 95"/>
            <p:cNvSpPr>
              <a:spLocks noChangeShapeType="1"/>
            </p:cNvSpPr>
            <p:nvPr/>
          </p:nvSpPr>
          <p:spPr bwMode="auto">
            <a:xfrm>
              <a:off x="443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2" name="Line 96"/>
            <p:cNvSpPr>
              <a:spLocks noChangeShapeType="1"/>
            </p:cNvSpPr>
            <p:nvPr/>
          </p:nvSpPr>
          <p:spPr bwMode="auto">
            <a:xfrm>
              <a:off x="461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3" name="Line 97"/>
            <p:cNvSpPr>
              <a:spLocks noChangeShapeType="1"/>
            </p:cNvSpPr>
            <p:nvPr/>
          </p:nvSpPr>
          <p:spPr bwMode="auto">
            <a:xfrm>
              <a:off x="480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4" name="Line 98"/>
            <p:cNvSpPr>
              <a:spLocks noChangeShapeType="1"/>
            </p:cNvSpPr>
            <p:nvPr/>
          </p:nvSpPr>
          <p:spPr bwMode="auto">
            <a:xfrm>
              <a:off x="498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5" name="Line 99"/>
            <p:cNvSpPr>
              <a:spLocks noChangeShapeType="1"/>
            </p:cNvSpPr>
            <p:nvPr/>
          </p:nvSpPr>
          <p:spPr bwMode="auto">
            <a:xfrm>
              <a:off x="517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6" name="Line 100"/>
            <p:cNvSpPr>
              <a:spLocks noChangeShapeType="1"/>
            </p:cNvSpPr>
            <p:nvPr/>
          </p:nvSpPr>
          <p:spPr bwMode="auto">
            <a:xfrm>
              <a:off x="535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7" name="Line 101"/>
            <p:cNvSpPr>
              <a:spLocks noChangeShapeType="1"/>
            </p:cNvSpPr>
            <p:nvPr/>
          </p:nvSpPr>
          <p:spPr bwMode="auto">
            <a:xfrm>
              <a:off x="554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59" name="Line 103"/>
          <p:cNvSpPr>
            <a:spLocks noChangeShapeType="1"/>
          </p:cNvSpPr>
          <p:nvPr/>
        </p:nvSpPr>
        <p:spPr bwMode="auto">
          <a:xfrm rot="10800000" flipH="1">
            <a:off x="1695450" y="5453451"/>
            <a:ext cx="4564063" cy="79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0" name="Line 104"/>
          <p:cNvSpPr>
            <a:spLocks noChangeShapeType="1"/>
          </p:cNvSpPr>
          <p:nvPr/>
        </p:nvSpPr>
        <p:spPr bwMode="auto">
          <a:xfrm rot="10800000" flipH="1">
            <a:off x="1701800" y="5270094"/>
            <a:ext cx="45640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nvGrpSpPr>
          <p:cNvPr id="19593" name="Group 137"/>
          <p:cNvGrpSpPr>
            <a:grpSpLocks/>
          </p:cNvGrpSpPr>
          <p:nvPr/>
        </p:nvGrpSpPr>
        <p:grpSpPr bwMode="auto">
          <a:xfrm>
            <a:off x="1701800" y="5263744"/>
            <a:ext cx="4559300" cy="190500"/>
            <a:chOff x="0" y="0"/>
            <a:chExt cx="5744" cy="240"/>
          </a:xfrm>
        </p:grpSpPr>
        <p:sp>
          <p:nvSpPr>
            <p:cNvPr id="19561" name="Line 105"/>
            <p:cNvSpPr>
              <a:spLocks noChangeShapeType="1"/>
            </p:cNvSpPr>
            <p:nvPr/>
          </p:nvSpPr>
          <p:spPr bwMode="auto">
            <a:xfrm rot="10800000">
              <a:off x="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2" name="Line 106"/>
            <p:cNvSpPr>
              <a:spLocks noChangeShapeType="1"/>
            </p:cNvSpPr>
            <p:nvPr/>
          </p:nvSpPr>
          <p:spPr bwMode="auto">
            <a:xfrm rot="10800000">
              <a:off x="18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3" name="Line 107"/>
            <p:cNvSpPr>
              <a:spLocks noChangeShapeType="1"/>
            </p:cNvSpPr>
            <p:nvPr/>
          </p:nvSpPr>
          <p:spPr bwMode="auto">
            <a:xfrm rot="10800000">
              <a:off x="37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4" name="Line 108"/>
            <p:cNvSpPr>
              <a:spLocks noChangeShapeType="1"/>
            </p:cNvSpPr>
            <p:nvPr/>
          </p:nvSpPr>
          <p:spPr bwMode="auto">
            <a:xfrm rot="10800000">
              <a:off x="55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5" name="Line 109"/>
            <p:cNvSpPr>
              <a:spLocks noChangeShapeType="1"/>
            </p:cNvSpPr>
            <p:nvPr/>
          </p:nvSpPr>
          <p:spPr bwMode="auto">
            <a:xfrm rot="10800000">
              <a:off x="740"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6" name="Line 110"/>
            <p:cNvSpPr>
              <a:spLocks noChangeShapeType="1"/>
            </p:cNvSpPr>
            <p:nvPr/>
          </p:nvSpPr>
          <p:spPr bwMode="auto">
            <a:xfrm rot="10800000">
              <a:off x="92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7" name="Line 111"/>
            <p:cNvSpPr>
              <a:spLocks noChangeShapeType="1"/>
            </p:cNvSpPr>
            <p:nvPr/>
          </p:nvSpPr>
          <p:spPr bwMode="auto">
            <a:xfrm rot="10800000">
              <a:off x="111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8" name="Line 112"/>
            <p:cNvSpPr>
              <a:spLocks noChangeShapeType="1"/>
            </p:cNvSpPr>
            <p:nvPr/>
          </p:nvSpPr>
          <p:spPr bwMode="auto">
            <a:xfrm rot="10800000">
              <a:off x="129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9" name="Line 113"/>
            <p:cNvSpPr>
              <a:spLocks noChangeShapeType="1"/>
            </p:cNvSpPr>
            <p:nvPr/>
          </p:nvSpPr>
          <p:spPr bwMode="auto">
            <a:xfrm rot="10800000">
              <a:off x="148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0" name="Line 114"/>
            <p:cNvSpPr>
              <a:spLocks noChangeShapeType="1"/>
            </p:cNvSpPr>
            <p:nvPr/>
          </p:nvSpPr>
          <p:spPr bwMode="auto">
            <a:xfrm rot="10800000">
              <a:off x="166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1" name="Line 115"/>
            <p:cNvSpPr>
              <a:spLocks noChangeShapeType="1"/>
            </p:cNvSpPr>
            <p:nvPr/>
          </p:nvSpPr>
          <p:spPr bwMode="auto">
            <a:xfrm rot="10800000">
              <a:off x="185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2" name="Line 116"/>
            <p:cNvSpPr>
              <a:spLocks noChangeShapeType="1"/>
            </p:cNvSpPr>
            <p:nvPr/>
          </p:nvSpPr>
          <p:spPr bwMode="auto">
            <a:xfrm rot="10800000">
              <a:off x="203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3" name="Line 117"/>
            <p:cNvSpPr>
              <a:spLocks noChangeShapeType="1"/>
            </p:cNvSpPr>
            <p:nvPr/>
          </p:nvSpPr>
          <p:spPr bwMode="auto">
            <a:xfrm rot="10800000">
              <a:off x="222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4" name="Line 118"/>
            <p:cNvSpPr>
              <a:spLocks noChangeShapeType="1"/>
            </p:cNvSpPr>
            <p:nvPr/>
          </p:nvSpPr>
          <p:spPr bwMode="auto">
            <a:xfrm rot="10800000">
              <a:off x="240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5" name="Line 119"/>
            <p:cNvSpPr>
              <a:spLocks noChangeShapeType="1"/>
            </p:cNvSpPr>
            <p:nvPr/>
          </p:nvSpPr>
          <p:spPr bwMode="auto">
            <a:xfrm rot="10800000">
              <a:off x="259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6" name="Line 120"/>
            <p:cNvSpPr>
              <a:spLocks noChangeShapeType="1"/>
            </p:cNvSpPr>
            <p:nvPr/>
          </p:nvSpPr>
          <p:spPr bwMode="auto">
            <a:xfrm rot="10800000">
              <a:off x="277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7" name="Line 121"/>
            <p:cNvSpPr>
              <a:spLocks noChangeShapeType="1"/>
            </p:cNvSpPr>
            <p:nvPr/>
          </p:nvSpPr>
          <p:spPr bwMode="auto">
            <a:xfrm rot="10800000">
              <a:off x="296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8" name="Line 122"/>
            <p:cNvSpPr>
              <a:spLocks noChangeShapeType="1"/>
            </p:cNvSpPr>
            <p:nvPr/>
          </p:nvSpPr>
          <p:spPr bwMode="auto">
            <a:xfrm rot="10800000">
              <a:off x="314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9" name="Line 123"/>
            <p:cNvSpPr>
              <a:spLocks noChangeShapeType="1"/>
            </p:cNvSpPr>
            <p:nvPr/>
          </p:nvSpPr>
          <p:spPr bwMode="auto">
            <a:xfrm rot="10800000">
              <a:off x="3333"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0" name="Line 124"/>
            <p:cNvSpPr>
              <a:spLocks noChangeShapeType="1"/>
            </p:cNvSpPr>
            <p:nvPr/>
          </p:nvSpPr>
          <p:spPr bwMode="auto">
            <a:xfrm rot="10800000">
              <a:off x="351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1" name="Line 125"/>
            <p:cNvSpPr>
              <a:spLocks noChangeShapeType="1"/>
            </p:cNvSpPr>
            <p:nvPr/>
          </p:nvSpPr>
          <p:spPr bwMode="auto">
            <a:xfrm rot="10800000">
              <a:off x="370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2" name="Line 126"/>
            <p:cNvSpPr>
              <a:spLocks noChangeShapeType="1"/>
            </p:cNvSpPr>
            <p:nvPr/>
          </p:nvSpPr>
          <p:spPr bwMode="auto">
            <a:xfrm rot="10800000">
              <a:off x="388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3" name="Line 127"/>
            <p:cNvSpPr>
              <a:spLocks noChangeShapeType="1"/>
            </p:cNvSpPr>
            <p:nvPr/>
          </p:nvSpPr>
          <p:spPr bwMode="auto">
            <a:xfrm rot="10800000">
              <a:off x="407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4" name="Line 128"/>
            <p:cNvSpPr>
              <a:spLocks noChangeShapeType="1"/>
            </p:cNvSpPr>
            <p:nvPr/>
          </p:nvSpPr>
          <p:spPr bwMode="auto">
            <a:xfrm rot="10800000">
              <a:off x="426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5" name="Line 129"/>
            <p:cNvSpPr>
              <a:spLocks noChangeShapeType="1"/>
            </p:cNvSpPr>
            <p:nvPr/>
          </p:nvSpPr>
          <p:spPr bwMode="auto">
            <a:xfrm rot="10800000">
              <a:off x="444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6" name="Line 130"/>
            <p:cNvSpPr>
              <a:spLocks noChangeShapeType="1"/>
            </p:cNvSpPr>
            <p:nvPr/>
          </p:nvSpPr>
          <p:spPr bwMode="auto">
            <a:xfrm rot="10800000">
              <a:off x="4632"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7" name="Line 131"/>
            <p:cNvSpPr>
              <a:spLocks noChangeShapeType="1"/>
            </p:cNvSpPr>
            <p:nvPr/>
          </p:nvSpPr>
          <p:spPr bwMode="auto">
            <a:xfrm rot="10800000">
              <a:off x="481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8" name="Line 132"/>
            <p:cNvSpPr>
              <a:spLocks noChangeShapeType="1"/>
            </p:cNvSpPr>
            <p:nvPr/>
          </p:nvSpPr>
          <p:spPr bwMode="auto">
            <a:xfrm rot="10800000">
              <a:off x="500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9" name="Line 133"/>
            <p:cNvSpPr>
              <a:spLocks noChangeShapeType="1"/>
            </p:cNvSpPr>
            <p:nvPr/>
          </p:nvSpPr>
          <p:spPr bwMode="auto">
            <a:xfrm rot="10800000">
              <a:off x="518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0" name="Line 134"/>
            <p:cNvSpPr>
              <a:spLocks noChangeShapeType="1"/>
            </p:cNvSpPr>
            <p:nvPr/>
          </p:nvSpPr>
          <p:spPr bwMode="auto">
            <a:xfrm rot="10800000">
              <a:off x="537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1" name="Line 135"/>
            <p:cNvSpPr>
              <a:spLocks noChangeShapeType="1"/>
            </p:cNvSpPr>
            <p:nvPr/>
          </p:nvSpPr>
          <p:spPr bwMode="auto">
            <a:xfrm rot="10800000">
              <a:off x="555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2" name="Line 136"/>
            <p:cNvSpPr>
              <a:spLocks noChangeShapeType="1"/>
            </p:cNvSpPr>
            <p:nvPr/>
          </p:nvSpPr>
          <p:spPr bwMode="auto">
            <a:xfrm rot="10800000">
              <a:off x="5743" y="0"/>
              <a:ext cx="1"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94" name="Rectangle 138"/>
          <p:cNvSpPr>
            <a:spLocks/>
          </p:cNvSpPr>
          <p:nvPr/>
        </p:nvSpPr>
        <p:spPr bwMode="auto">
          <a:xfrm>
            <a:off x="6369050" y="2041833"/>
            <a:ext cx="137217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rPr>
              <a:t>Step 1: Activate row A</a:t>
            </a:r>
          </a:p>
        </p:txBody>
      </p:sp>
      <p:sp>
        <p:nvSpPr>
          <p:cNvPr id="19595" name="Freeform 139"/>
          <p:cNvSpPr>
            <a:spLocks/>
          </p:cNvSpPr>
          <p:nvPr/>
        </p:nvSpPr>
        <p:spPr bwMode="auto">
          <a:xfrm>
            <a:off x="922338" y="2187963"/>
            <a:ext cx="742950" cy="32321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none" w="med" len="med"/>
            <a:tailEnd type="triangl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6" name="Rectangle 140"/>
          <p:cNvSpPr>
            <a:spLocks/>
          </p:cNvSpPr>
          <p:nvPr/>
        </p:nvSpPr>
        <p:spPr bwMode="auto">
          <a:xfrm>
            <a:off x="179512" y="3124251"/>
            <a:ext cx="800100"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Transfer row</a:t>
            </a:r>
          </a:p>
        </p:txBody>
      </p:sp>
      <p:sp>
        <p:nvSpPr>
          <p:cNvPr id="19597" name="Rectangle 141"/>
          <p:cNvSpPr>
            <a:spLocks/>
          </p:cNvSpPr>
          <p:nvPr/>
        </p:nvSpPr>
        <p:spPr bwMode="auto">
          <a:xfrm>
            <a:off x="6369050" y="2638733"/>
            <a:ext cx="137217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rPr>
              <a:t>Step 2: Activate row B</a:t>
            </a:r>
          </a:p>
        </p:txBody>
      </p:sp>
      <p:sp>
        <p:nvSpPr>
          <p:cNvPr id="19598" name="Freeform 142"/>
          <p:cNvSpPr>
            <a:spLocks/>
          </p:cNvSpPr>
          <p:nvPr/>
        </p:nvSpPr>
        <p:spPr bwMode="auto">
          <a:xfrm>
            <a:off x="1079500" y="2793594"/>
            <a:ext cx="571500" cy="25082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triangl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9" name="Rectangle 143"/>
          <p:cNvSpPr>
            <a:spLocks/>
          </p:cNvSpPr>
          <p:nvPr/>
        </p:nvSpPr>
        <p:spPr bwMode="auto">
          <a:xfrm>
            <a:off x="1142926" y="4181267"/>
            <a:ext cx="547626"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Transfer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row</a:t>
            </a:r>
          </a:p>
        </p:txBody>
      </p:sp>
      <p:sp>
        <p:nvSpPr>
          <p:cNvPr id="19601" name="Rectangle 145"/>
          <p:cNvSpPr>
            <a:spLocks/>
          </p:cNvSpPr>
          <p:nvPr/>
        </p:nvSpPr>
        <p:spPr bwMode="auto">
          <a:xfrm>
            <a:off x="450850" y="739775"/>
            <a:ext cx="7346950" cy="55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endParaRPr>
          </a:p>
        </p:txBody>
      </p:sp>
      <p:sp>
        <p:nvSpPr>
          <p:cNvPr id="2" name="TextBox 1"/>
          <p:cNvSpPr txBox="1"/>
          <p:nvPr/>
        </p:nvSpPr>
        <p:spPr>
          <a:xfrm>
            <a:off x="6751703" y="1124744"/>
            <a:ext cx="228479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8000"/>
                </a:solidFill>
                <a:effectLst/>
                <a:uLnTx/>
                <a:uFillTx/>
                <a:latin typeface="Myriad Pro Bold Cond"/>
                <a:ea typeface="ヒラギノ角ゴ ProN W6"/>
              </a:rPr>
              <a:t>Negligible HW cost</a:t>
            </a:r>
          </a:p>
        </p:txBody>
      </p:sp>
      <p:sp>
        <p:nvSpPr>
          <p:cNvPr id="147" name="TextBox 146"/>
          <p:cNvSpPr txBox="1"/>
          <p:nvPr/>
        </p:nvSpPr>
        <p:spPr>
          <a:xfrm>
            <a:off x="5034118" y="836712"/>
            <a:ext cx="400237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8000"/>
                </a:solidFill>
                <a:effectLst/>
                <a:uLnTx/>
                <a:uFillTx/>
                <a:latin typeface="Myriad Pro Bold Cond"/>
                <a:ea typeface="ヒラギノ角ゴ ProN W6"/>
              </a:rPr>
              <a:t>   </a:t>
            </a:r>
            <a:r>
              <a:rPr kumimoji="0" lang="en-US" sz="2000" b="1" i="0" u="none" strike="noStrike" kern="1200" cap="none" spc="0" normalizeH="0" baseline="0" noProof="0" dirty="0">
                <a:ln>
                  <a:noFill/>
                </a:ln>
                <a:solidFill>
                  <a:srgbClr val="008000"/>
                </a:solidFill>
                <a:effectLst/>
                <a:uLnTx/>
                <a:uFillTx/>
                <a:latin typeface="Times New Roman" charset="0"/>
                <a:ea typeface="Times New Roman" charset="0"/>
                <a:cs typeface="Times New Roman" charset="0"/>
              </a:rPr>
              <a:t>Idea: Two consecutive </a:t>
            </a:r>
            <a:r>
              <a:rPr kumimoji="0" lang="en-US" sz="2000" b="1" i="0" u="none" strike="noStrike" kern="1200" cap="none" spc="0" normalizeH="0" baseline="0" noProof="0" dirty="0" err="1">
                <a:ln>
                  <a:noFill/>
                </a:ln>
                <a:solidFill>
                  <a:srgbClr val="008000"/>
                </a:solidFill>
                <a:effectLst/>
                <a:uLnTx/>
                <a:uFillTx/>
                <a:latin typeface="Times New Roman" charset="0"/>
                <a:ea typeface="Times New Roman" charset="0"/>
                <a:cs typeface="Times New Roman" charset="0"/>
              </a:rPr>
              <a:t>ACTivates</a:t>
            </a:r>
            <a:endParaRPr kumimoji="0" lang="en-US" sz="2000" b="1" i="0" u="none" strike="noStrike" kern="1200" cap="none" spc="0" normalizeH="0" baseline="0" noProof="0" dirty="0">
              <a:ln>
                <a:noFill/>
              </a:ln>
              <a:solidFill>
                <a:srgbClr val="008000"/>
              </a:solidFill>
              <a:effectLst/>
              <a:uLnTx/>
              <a:uFillTx/>
              <a:latin typeface="Times New Roman" charset="0"/>
              <a:ea typeface="Times New Roman" charset="0"/>
              <a:cs typeface="Times New Roman" charset="0"/>
            </a:endParaRPr>
          </a:p>
        </p:txBody>
      </p:sp>
    </p:spTree>
    <p:extLst>
      <p:ext uri="{BB962C8B-B14F-4D97-AF65-F5344CB8AC3E}">
        <p14:creationId xmlns:p14="http://schemas.microsoft.com/office/powerpoint/2010/main" val="26838163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4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959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959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959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945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959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9457"/>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9459"/>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9594"/>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959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959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1959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499"/>
                                          </p:stCondLst>
                                        </p:cTn>
                                        <p:tgtEl>
                                          <p:spTgt spid="1959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7">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7" grpId="0" animBg="1"/>
      <p:bldP spid="19458" grpId="0" animBg="1"/>
      <p:bldP spid="19459" grpId="0" animBg="1"/>
      <p:bldP spid="19459" grpId="1" animBg="1"/>
      <p:bldP spid="19594" grpId="0" autoUpdateAnimBg="0"/>
      <p:bldP spid="19594" grpId="1"/>
      <p:bldP spid="19595" grpId="0" animBg="1"/>
      <p:bldP spid="19595" grpId="1" animBg="1"/>
      <p:bldP spid="19596" grpId="0" autoUpdateAnimBg="0"/>
      <p:bldP spid="19596" grpId="1"/>
      <p:bldP spid="19597" grpId="0" autoUpdateAnimBg="0"/>
      <p:bldP spid="19598" grpId="0" animBg="1"/>
      <p:bldP spid="19599"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sz="3800" dirty="0"/>
              <a:t>Data Overwhelms Modern Machines </a:t>
            </a:r>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
        <p:nvSpPr>
          <p:cNvPr id="26" name="Rectangle 25"/>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1498644999"/>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3752"/>
            <a:ext cx="8229600" cy="1143000"/>
          </a:xfrm>
        </p:spPr>
        <p:txBody>
          <a:bodyPr>
            <a:normAutofit fontScale="90000"/>
          </a:bodyPr>
          <a:lstStyle/>
          <a:p>
            <a:r>
              <a:rPr lang="en-US" dirty="0" err="1">
                <a:solidFill>
                  <a:srgbClr val="1A5712"/>
                </a:solidFill>
                <a:latin typeface="Garamond"/>
                <a:cs typeface="Garamond"/>
              </a:rPr>
              <a:t>RowClone</a:t>
            </a:r>
            <a:r>
              <a:rPr lang="en-US" dirty="0">
                <a:solidFill>
                  <a:srgbClr val="1A5712"/>
                </a:solidFill>
                <a:latin typeface="Garamond"/>
                <a:cs typeface="Garamond"/>
              </a:rPr>
              <a:t>: Latency and Energy Savings</a:t>
            </a:r>
          </a:p>
        </p:txBody>
      </p:sp>
      <p:graphicFrame>
        <p:nvGraphicFramePr>
          <p:cNvPr id="4" name="Chart 3"/>
          <p:cNvGraphicFramePr/>
          <p:nvPr/>
        </p:nvGraphicFramePr>
        <p:xfrm>
          <a:off x="457200" y="1447800"/>
          <a:ext cx="8077200" cy="4800600"/>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Arrow Connector 4"/>
          <p:cNvCxnSpPr/>
          <p:nvPr/>
        </p:nvCxnSpPr>
        <p:spPr bwMode="auto">
          <a:xfrm rot="16200000" flipH="1">
            <a:off x="1409703" y="3695699"/>
            <a:ext cx="2819397" cy="1"/>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6" name="TextBox 5"/>
          <p:cNvSpPr txBox="1"/>
          <p:nvPr/>
        </p:nvSpPr>
        <p:spPr>
          <a:xfrm>
            <a:off x="2819400" y="2438400"/>
            <a:ext cx="992579" cy="52322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11.6x</a:t>
            </a:r>
          </a:p>
        </p:txBody>
      </p:sp>
      <p:cxnSp>
        <p:nvCxnSpPr>
          <p:cNvPr id="7" name="Straight Arrow Connector 6"/>
          <p:cNvCxnSpPr/>
          <p:nvPr/>
        </p:nvCxnSpPr>
        <p:spPr bwMode="auto">
          <a:xfrm rot="16200000" flipH="1">
            <a:off x="4615523" y="3842676"/>
            <a:ext cx="3124200" cy="10847"/>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8" name="TextBox 7"/>
          <p:cNvSpPr txBox="1"/>
          <p:nvPr/>
        </p:nvSpPr>
        <p:spPr>
          <a:xfrm>
            <a:off x="6183045" y="2438400"/>
            <a:ext cx="713632" cy="52322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74x</a:t>
            </a:r>
          </a:p>
        </p:txBody>
      </p:sp>
      <p:sp>
        <p:nvSpPr>
          <p:cNvPr id="10" name="Slide Number Placeholder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1" name="Rectangle 10"/>
          <p:cNvSpPr/>
          <p:nvPr/>
        </p:nvSpPr>
        <p:spPr>
          <a:xfrm>
            <a:off x="251520" y="6165304"/>
            <a:ext cx="7848872" cy="67710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Tahoma" charset="0"/>
                <a:ea typeface="+mn-ea"/>
                <a:cs typeface="+mn-cs"/>
              </a:rPr>
              <a:t>Seshadri et al., “</a:t>
            </a:r>
            <a:r>
              <a:rPr kumimoji="0" lang="en-US" altLang="ja-JP" sz="1900" b="0" i="0" u="none" strike="noStrike" kern="1200" cap="none" spc="0" normalizeH="0" baseline="0" noProof="0" dirty="0" err="1">
                <a:ln>
                  <a:noFill/>
                </a:ln>
                <a:solidFill>
                  <a:srgbClr val="0000FF"/>
                </a:solidFill>
                <a:effectLst/>
                <a:uLnTx/>
                <a:uFillTx/>
                <a:latin typeface="Tahoma" charset="0"/>
                <a:ea typeface="ＭＳ Ｐゴシック" panose="020B0600070205080204" pitchFamily="34" charset="-128"/>
                <a:cs typeface="+mn-cs"/>
              </a:rPr>
              <a:t>RowClone</a:t>
            </a:r>
            <a:r>
              <a:rPr kumimoji="0" lang="en-US" altLang="ja-JP" sz="1900" b="0" i="0" u="none" strike="noStrike" kern="1200" cap="none" spc="0" normalizeH="0" baseline="0" noProof="0" dirty="0">
                <a:ln>
                  <a:noFill/>
                </a:ln>
                <a:solidFill>
                  <a:srgbClr val="0000FF"/>
                </a:solidFill>
                <a:effectLst/>
                <a:uLnTx/>
                <a:uFillTx/>
                <a:latin typeface="Tahoma" charset="0"/>
                <a:ea typeface="ＭＳ Ｐゴシック" panose="020B0600070205080204" pitchFamily="34" charset="-128"/>
                <a:cs typeface="+mn-cs"/>
              </a:rPr>
              <a:t>: Fast and Efficient In-DRAM Copy and Initialization of Bulk Data</a:t>
            </a:r>
            <a:r>
              <a:rPr kumimoji="0" lang="en-US" altLang="ja-JP" sz="1900" b="0" i="0" u="none" strike="noStrike" kern="1200" cap="none" spc="0" normalizeH="0" baseline="0" noProof="0" dirty="0">
                <a:ln>
                  <a:noFill/>
                </a:ln>
                <a:solidFill>
                  <a:srgbClr val="000000"/>
                </a:solidFill>
                <a:effectLst/>
                <a:uLnTx/>
                <a:uFillTx/>
                <a:latin typeface="Tahoma" charset="0"/>
                <a:ea typeface="ＭＳ Ｐゴシック" panose="020B0600070205080204" pitchFamily="34" charset="-128"/>
                <a:cs typeface="+mn-cs"/>
              </a:rPr>
              <a:t>,</a:t>
            </a:r>
            <a:r>
              <a:rPr kumimoji="0" lang="en-US" sz="1900" b="0" i="0" u="none" strike="noStrike" kern="1200" cap="none" spc="0" normalizeH="0" baseline="0" noProof="0" dirty="0">
                <a:ln>
                  <a:noFill/>
                </a:ln>
                <a:solidFill>
                  <a:srgbClr val="000000"/>
                </a:solidFill>
                <a:effectLst/>
                <a:uLnTx/>
                <a:uFillTx/>
                <a:latin typeface="Tahoma" charset="0"/>
                <a:ea typeface="+mn-ea"/>
                <a:cs typeface="+mn-cs"/>
              </a:rPr>
              <a:t>”</a:t>
            </a:r>
            <a:r>
              <a:rPr kumimoji="0" lang="en-US" altLang="ja-JP" sz="1900" b="0" i="0" u="none" strike="noStrike" kern="1200" cap="none" spc="0" normalizeH="0" baseline="0" noProof="0" dirty="0">
                <a:ln>
                  <a:noFill/>
                </a:ln>
                <a:solidFill>
                  <a:srgbClr val="000000"/>
                </a:solidFill>
                <a:effectLst/>
                <a:uLnTx/>
                <a:uFillTx/>
                <a:latin typeface="Tahoma" charset="0"/>
                <a:ea typeface="ＭＳ Ｐゴシック" panose="020B0600070205080204" pitchFamily="34" charset="-128"/>
                <a:cs typeface="+mn-cs"/>
              </a:rPr>
              <a:t> MICRO 2013.</a:t>
            </a:r>
            <a:endParaRPr kumimoji="0" lang="en-US" sz="19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610106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RowClone</a:t>
            </a:r>
          </a:p>
        </p:txBody>
      </p:sp>
      <p:sp>
        <p:nvSpPr>
          <p:cNvPr id="3" name="Content Placeholder 2"/>
          <p:cNvSpPr>
            <a:spLocks noGrp="1"/>
          </p:cNvSpPr>
          <p:nvPr>
            <p:ph idx="1"/>
          </p:nvPr>
        </p:nvSpPr>
        <p:spPr>
          <a:xfrm>
            <a:off x="228600" y="1012279"/>
            <a:ext cx="8610600" cy="5153025"/>
          </a:xfrm>
        </p:spPr>
        <p:txBody>
          <a:bodyPr/>
          <a:lstStyle/>
          <a:p>
            <a:r>
              <a:rPr lang="en-US" sz="1800" dirty="0"/>
              <a:t>Vivek Seshadri, Yoongu Kim, Chris Fallin, Donghyuk Lee, </a:t>
            </a:r>
            <a:r>
              <a:rPr lang="en-US" sz="1800" dirty="0" err="1"/>
              <a:t>Rachata</a:t>
            </a:r>
            <a:r>
              <a:rPr lang="en-US" sz="1800" dirty="0"/>
              <a:t> </a:t>
            </a:r>
            <a:r>
              <a:rPr lang="en-US" sz="1800" dirty="0" err="1"/>
              <a:t>Ausavarungnirun</a:t>
            </a:r>
            <a:r>
              <a:rPr lang="en-US" sz="1800" dirty="0"/>
              <a:t>, Gennady </a:t>
            </a:r>
            <a:r>
              <a:rPr lang="en-US" sz="1800" dirty="0" err="1"/>
              <a:t>Pekhimenko</a:t>
            </a:r>
            <a:r>
              <a:rPr lang="en-US" sz="1800" dirty="0"/>
              <a:t>, </a:t>
            </a:r>
            <a:r>
              <a:rPr lang="en-US" sz="1800" dirty="0" err="1"/>
              <a:t>Yixin</a:t>
            </a:r>
            <a:r>
              <a:rPr lang="en-US" sz="1800" dirty="0"/>
              <a:t> </a:t>
            </a:r>
            <a:r>
              <a:rPr lang="en-US" sz="1800" dirty="0" err="1"/>
              <a:t>Luo</a:t>
            </a:r>
            <a:r>
              <a:rPr lang="en-US" sz="1800" dirty="0"/>
              <a:t>, Onur Mutlu, Michael A. </a:t>
            </a:r>
            <a:r>
              <a:rPr lang="en-US" sz="1800" dirty="0" err="1"/>
              <a:t>Kozuch</a:t>
            </a:r>
            <a:r>
              <a:rPr lang="en-US" sz="1800" dirty="0"/>
              <a:t>, Phillip B. Gibbons, and Todd C. </a:t>
            </a:r>
            <a:r>
              <a:rPr lang="en-US" sz="1800" dirty="0" err="1"/>
              <a:t>Mowry</a:t>
            </a:r>
            <a:r>
              <a:rPr lang="en-US" sz="1800" dirty="0"/>
              <a:t>,</a:t>
            </a:r>
            <a:br>
              <a:rPr lang="en-US" sz="1800" dirty="0"/>
            </a:br>
            <a:r>
              <a:rPr lang="en-US" sz="1800" b="1" dirty="0">
                <a:hlinkClick r:id="rId2"/>
              </a:rPr>
              <a:t>"RowClone: Fast and Energy-Efficient In-DRAM Bulk Data Copy and Initialization"</a:t>
            </a:r>
            <a:br>
              <a:rPr lang="en-US" sz="1800" dirty="0"/>
            </a:br>
            <a:r>
              <a:rPr lang="en-US" sz="1800" i="1" dirty="0"/>
              <a:t>Proceedings of the </a:t>
            </a:r>
            <a:r>
              <a:rPr lang="en-US" sz="1800" i="1" dirty="0">
                <a:hlinkClick r:id="rId3"/>
              </a:rPr>
              <a:t>46th International Symposium on Microarchitecture</a:t>
            </a:r>
            <a:r>
              <a:rPr lang="en-US" sz="1800" i="1" dirty="0"/>
              <a:t> (</a:t>
            </a:r>
            <a:r>
              <a:rPr lang="en-US" sz="1800" b="1" i="1" dirty="0"/>
              <a:t>MICRO</a:t>
            </a:r>
            <a:r>
              <a:rPr lang="en-US" sz="1800" i="1" dirty="0"/>
              <a:t>)</a:t>
            </a:r>
            <a:r>
              <a:rPr lang="en-US" sz="1800" dirty="0"/>
              <a:t>, Davis, CA, December 2013.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 </a:t>
            </a:r>
          </a:p>
          <a:p>
            <a:endParaRPr lang="en-US" sz="20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p:cNvPicPr>
            <a:picLocks noChangeAspect="1"/>
          </p:cNvPicPr>
          <p:nvPr/>
        </p:nvPicPr>
        <p:blipFill>
          <a:blip r:embed="rId10"/>
          <a:stretch>
            <a:fillRect/>
          </a:stretch>
        </p:blipFill>
        <p:spPr>
          <a:xfrm>
            <a:off x="0" y="3562817"/>
            <a:ext cx="9144000" cy="3322567"/>
          </a:xfrm>
          <a:prstGeom prst="rect">
            <a:avLst/>
          </a:prstGeom>
        </p:spPr>
      </p:pic>
    </p:spTree>
    <p:extLst>
      <p:ext uri="{BB962C8B-B14F-4D97-AF65-F5344CB8AC3E}">
        <p14:creationId xmlns:p14="http://schemas.microsoft.com/office/powerpoint/2010/main" val="10930756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p:cNvSpPr>
          <p:nvPr/>
        </p:nvSpPr>
        <p:spPr bwMode="auto">
          <a:xfrm>
            <a:off x="412750" y="1295400"/>
            <a:ext cx="5740400" cy="39497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0" name="Line 2"/>
          <p:cNvSpPr>
            <a:spLocks noChangeShapeType="1"/>
          </p:cNvSpPr>
          <p:nvPr/>
        </p:nvSpPr>
        <p:spPr bwMode="auto">
          <a:xfrm>
            <a:off x="3289300" y="4584704"/>
            <a:ext cx="0" cy="881857"/>
          </a:xfrm>
          <a:prstGeom prst="line">
            <a:avLst/>
          </a:prstGeom>
          <a:noFill/>
          <a:ln w="889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1" name="Rectangle 3"/>
          <p:cNvSpPr>
            <a:spLocks noGrp="1" noChangeArrowheads="1"/>
          </p:cNvSpPr>
          <p:nvPr>
            <p:ph type="title"/>
          </p:nvPr>
        </p:nvSpPr>
        <p:spPr>
          <a:xfrm>
            <a:off x="419100" y="196850"/>
            <a:ext cx="8724900" cy="558800"/>
          </a:xfrm>
          <a:ln/>
        </p:spPr>
        <p:txBody>
          <a:bodyPr/>
          <a:lstStyle/>
          <a:p>
            <a:r>
              <a:rPr lang="en-US" sz="4400" dirty="0">
                <a:solidFill>
                  <a:srgbClr val="1A5712"/>
                </a:solidFill>
                <a:latin typeface="Garamond"/>
                <a:cs typeface="Garamond"/>
              </a:rPr>
              <a:t>Memory as an Accelerator</a:t>
            </a:r>
          </a:p>
        </p:txBody>
      </p:sp>
      <p:sp>
        <p:nvSpPr>
          <p:cNvPr id="22532" name="Rectangle 4"/>
          <p:cNvSpPr>
            <a:spLocks/>
          </p:cNvSpPr>
          <p:nvPr/>
        </p:nvSpPr>
        <p:spPr bwMode="auto">
          <a:xfrm>
            <a:off x="6921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3" name="Rectangle 5"/>
          <p:cNvSpPr>
            <a:spLocks/>
          </p:cNvSpPr>
          <p:nvPr/>
        </p:nvSpPr>
        <p:spPr bwMode="auto">
          <a:xfrm>
            <a:off x="1062323" y="1824573"/>
            <a:ext cx="269304" cy="40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4" name="Rectangle 6"/>
          <p:cNvSpPr>
            <a:spLocks/>
          </p:cNvSpPr>
          <p:nvPr/>
        </p:nvSpPr>
        <p:spPr bwMode="auto">
          <a:xfrm>
            <a:off x="19240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5" name="Rectangle 7"/>
          <p:cNvSpPr>
            <a:spLocks/>
          </p:cNvSpPr>
          <p:nvPr/>
        </p:nvSpPr>
        <p:spPr bwMode="auto">
          <a:xfrm>
            <a:off x="2296604" y="1824573"/>
            <a:ext cx="269304" cy="40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6" name="Rectangle 8"/>
          <p:cNvSpPr>
            <a:spLocks/>
          </p:cNvSpPr>
          <p:nvPr/>
        </p:nvSpPr>
        <p:spPr bwMode="auto">
          <a:xfrm>
            <a:off x="6921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7" name="Rectangle 9"/>
          <p:cNvSpPr>
            <a:spLocks/>
          </p:cNvSpPr>
          <p:nvPr/>
        </p:nvSpPr>
        <p:spPr bwMode="auto">
          <a:xfrm>
            <a:off x="1064704" y="2891373"/>
            <a:ext cx="269304" cy="40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8" name="Rectangle 10"/>
          <p:cNvSpPr>
            <a:spLocks/>
          </p:cNvSpPr>
          <p:nvPr/>
        </p:nvSpPr>
        <p:spPr bwMode="auto">
          <a:xfrm>
            <a:off x="19240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9" name="Rectangle 11"/>
          <p:cNvSpPr>
            <a:spLocks/>
          </p:cNvSpPr>
          <p:nvPr/>
        </p:nvSpPr>
        <p:spPr bwMode="auto">
          <a:xfrm>
            <a:off x="2296604" y="2891373"/>
            <a:ext cx="269304" cy="40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0" name="Rectangle 12"/>
          <p:cNvSpPr>
            <a:spLocks/>
          </p:cNvSpPr>
          <p:nvPr/>
        </p:nvSpPr>
        <p:spPr bwMode="auto">
          <a:xfrm>
            <a:off x="3155950" y="16129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1" name="Rectangle 13"/>
          <p:cNvSpPr>
            <a:spLocks/>
          </p:cNvSpPr>
          <p:nvPr/>
        </p:nvSpPr>
        <p:spPr bwMode="auto">
          <a:xfrm>
            <a:off x="3172966" y="1734751"/>
            <a:ext cx="54859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mini-CPU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2" name="Rectangle 14"/>
          <p:cNvSpPr>
            <a:spLocks/>
          </p:cNvSpPr>
          <p:nvPr/>
        </p:nvSpPr>
        <p:spPr bwMode="auto">
          <a:xfrm>
            <a:off x="3155950" y="226695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3" name="Rectangle 15"/>
          <p:cNvSpPr>
            <a:spLocks/>
          </p:cNvSpPr>
          <p:nvPr/>
        </p:nvSpPr>
        <p:spPr bwMode="auto">
          <a:xfrm>
            <a:off x="3313402" y="2379668"/>
            <a:ext cx="269304" cy="3016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video</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4" name="Rectangle 16"/>
          <p:cNvSpPr>
            <a:spLocks/>
          </p:cNvSpPr>
          <p:nvPr/>
        </p:nvSpPr>
        <p:spPr bwMode="auto">
          <a:xfrm>
            <a:off x="4025900" y="16637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5" name="Rectangle 17"/>
          <p:cNvSpPr>
            <a:spLocks/>
          </p:cNvSpPr>
          <p:nvPr/>
        </p:nvSpPr>
        <p:spPr bwMode="auto">
          <a:xfrm>
            <a:off x="4053619" y="1762943"/>
            <a:ext cx="768483" cy="4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6" name="Rectangle 18"/>
          <p:cNvSpPr>
            <a:spLocks/>
          </p:cNvSpPr>
          <p:nvPr/>
        </p:nvSpPr>
        <p:spPr bwMode="auto">
          <a:xfrm>
            <a:off x="4984750" y="16700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7" name="Rectangle 19"/>
          <p:cNvSpPr>
            <a:spLocks/>
          </p:cNvSpPr>
          <p:nvPr/>
        </p:nvSpPr>
        <p:spPr bwMode="auto">
          <a:xfrm>
            <a:off x="5010087" y="1772468"/>
            <a:ext cx="768483" cy="4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8" name="Rectangle 20"/>
          <p:cNvSpPr>
            <a:spLocks/>
          </p:cNvSpPr>
          <p:nvPr/>
        </p:nvSpPr>
        <p:spPr bwMode="auto">
          <a:xfrm>
            <a:off x="4025900" y="26416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9" name="Rectangle 21"/>
          <p:cNvSpPr>
            <a:spLocks/>
          </p:cNvSpPr>
          <p:nvPr/>
        </p:nvSpPr>
        <p:spPr bwMode="auto">
          <a:xfrm>
            <a:off x="4051237" y="2744018"/>
            <a:ext cx="768483" cy="4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50" name="Rectangle 22"/>
          <p:cNvSpPr>
            <a:spLocks/>
          </p:cNvSpPr>
          <p:nvPr/>
        </p:nvSpPr>
        <p:spPr bwMode="auto">
          <a:xfrm>
            <a:off x="4984750" y="26479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1" name="Rectangle 23"/>
          <p:cNvSpPr>
            <a:spLocks/>
          </p:cNvSpPr>
          <p:nvPr/>
        </p:nvSpPr>
        <p:spPr bwMode="auto">
          <a:xfrm>
            <a:off x="5010087" y="2750368"/>
            <a:ext cx="768483" cy="4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52" name="Rectangle 24"/>
          <p:cNvSpPr>
            <a:spLocks/>
          </p:cNvSpPr>
          <p:nvPr/>
        </p:nvSpPr>
        <p:spPr bwMode="auto">
          <a:xfrm>
            <a:off x="3930650" y="1593850"/>
            <a:ext cx="1981200" cy="18796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3" name="Rectangle 25"/>
          <p:cNvSpPr>
            <a:spLocks/>
          </p:cNvSpPr>
          <p:nvPr/>
        </p:nvSpPr>
        <p:spPr bwMode="auto">
          <a:xfrm>
            <a:off x="692150" y="3733800"/>
            <a:ext cx="5207000" cy="8509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4" name="Rectangle 26"/>
          <p:cNvSpPr>
            <a:spLocks/>
          </p:cNvSpPr>
          <p:nvPr/>
        </p:nvSpPr>
        <p:spPr bwMode="auto">
          <a:xfrm>
            <a:off x="3188665" y="4107461"/>
            <a:ext cx="211597" cy="2051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LLC</a:t>
            </a:r>
          </a:p>
        </p:txBody>
      </p:sp>
      <p:sp>
        <p:nvSpPr>
          <p:cNvPr id="22555" name="Rectangle 27"/>
          <p:cNvSpPr>
            <a:spLocks/>
          </p:cNvSpPr>
          <p:nvPr/>
        </p:nvSpPr>
        <p:spPr bwMode="auto">
          <a:xfrm>
            <a:off x="2444750" y="4686300"/>
            <a:ext cx="1695450" cy="4445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6" name="Rectangle 28"/>
          <p:cNvSpPr>
            <a:spLocks/>
          </p:cNvSpPr>
          <p:nvPr/>
        </p:nvSpPr>
        <p:spPr bwMode="auto">
          <a:xfrm>
            <a:off x="2702571" y="4825008"/>
            <a:ext cx="1179810" cy="205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 Controller</a:t>
            </a:r>
          </a:p>
        </p:txBody>
      </p:sp>
      <p:sp>
        <p:nvSpPr>
          <p:cNvPr id="22557" name="Rectangle 29"/>
          <p:cNvSpPr>
            <a:spLocks/>
          </p:cNvSpPr>
          <p:nvPr/>
        </p:nvSpPr>
        <p:spPr bwMode="auto">
          <a:xfrm>
            <a:off x="6965950" y="4565650"/>
            <a:ext cx="1695450" cy="5842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8" name="Rectangle 30"/>
          <p:cNvSpPr>
            <a:spLocks/>
          </p:cNvSpPr>
          <p:nvPr/>
        </p:nvSpPr>
        <p:spPr bwMode="auto">
          <a:xfrm>
            <a:off x="7005762" y="4602304"/>
            <a:ext cx="1615827" cy="561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Specialized</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compute-capability</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in memory</a:t>
            </a:r>
          </a:p>
        </p:txBody>
      </p:sp>
      <p:sp>
        <p:nvSpPr>
          <p:cNvPr id="22559" name="Rectangle 31"/>
          <p:cNvSpPr>
            <a:spLocks/>
          </p:cNvSpPr>
          <p:nvPr/>
        </p:nvSpPr>
        <p:spPr bwMode="auto">
          <a:xfrm>
            <a:off x="6654800" y="1276350"/>
            <a:ext cx="2324100" cy="39497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0" name="Rectangle 32"/>
          <p:cNvSpPr>
            <a:spLocks/>
          </p:cNvSpPr>
          <p:nvPr/>
        </p:nvSpPr>
        <p:spPr bwMode="auto">
          <a:xfrm>
            <a:off x="7542787" y="2989858"/>
            <a:ext cx="538609" cy="205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a:t>
            </a:r>
          </a:p>
        </p:txBody>
      </p:sp>
      <p:sp>
        <p:nvSpPr>
          <p:cNvPr id="22561" name="Rectangle 33"/>
          <p:cNvSpPr>
            <a:spLocks/>
          </p:cNvSpPr>
          <p:nvPr/>
        </p:nvSpPr>
        <p:spPr bwMode="auto">
          <a:xfrm>
            <a:off x="6718300" y="1339850"/>
            <a:ext cx="2184400" cy="31369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2" name="Rectangle 34"/>
          <p:cNvSpPr>
            <a:spLocks/>
          </p:cNvSpPr>
          <p:nvPr/>
        </p:nvSpPr>
        <p:spPr bwMode="auto">
          <a:xfrm>
            <a:off x="3149600" y="29210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3" name="Rectangle 35"/>
          <p:cNvSpPr>
            <a:spLocks/>
          </p:cNvSpPr>
          <p:nvPr/>
        </p:nvSpPr>
        <p:spPr bwMode="auto">
          <a:xfrm>
            <a:off x="3245710" y="3033718"/>
            <a:ext cx="397545" cy="3016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imaging</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64" name="Rectangle 36"/>
          <p:cNvSpPr>
            <a:spLocks/>
          </p:cNvSpPr>
          <p:nvPr/>
        </p:nvSpPr>
        <p:spPr bwMode="auto">
          <a:xfrm>
            <a:off x="4311318" y="5523508"/>
            <a:ext cx="807913" cy="205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 Bus</a:t>
            </a:r>
          </a:p>
        </p:txBody>
      </p:sp>
      <p:sp>
        <p:nvSpPr>
          <p:cNvPr id="22565" name="Line 37"/>
          <p:cNvSpPr>
            <a:spLocks noChangeShapeType="1"/>
          </p:cNvSpPr>
          <p:nvPr/>
        </p:nvSpPr>
        <p:spPr bwMode="auto">
          <a:xfrm rot="10800000" flipH="1">
            <a:off x="416722" y="5460207"/>
            <a:ext cx="8562181" cy="0"/>
          </a:xfrm>
          <a:prstGeom prst="line">
            <a:avLst/>
          </a:prstGeom>
          <a:noFill/>
          <a:ln w="1016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6" name="Line 38"/>
          <p:cNvSpPr>
            <a:spLocks noChangeShapeType="1"/>
          </p:cNvSpPr>
          <p:nvPr/>
        </p:nvSpPr>
        <p:spPr bwMode="auto">
          <a:xfrm>
            <a:off x="7816850" y="5226848"/>
            <a:ext cx="0" cy="239713"/>
          </a:xfrm>
          <a:prstGeom prst="line">
            <a:avLst/>
          </a:prstGeom>
          <a:noFill/>
          <a:ln w="889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44" name="Rounded Rectangle 43"/>
          <p:cNvSpPr>
            <a:spLocks noChangeArrowheads="1"/>
          </p:cNvSpPr>
          <p:nvPr/>
        </p:nvSpPr>
        <p:spPr bwMode="auto">
          <a:xfrm rot="5400000">
            <a:off x="6712425" y="3890443"/>
            <a:ext cx="2133601" cy="2286000"/>
          </a:xfrm>
          <a:prstGeom prst="roundRect">
            <a:avLst>
              <a:gd name="adj" fmla="val 16667"/>
            </a:avLst>
          </a:prstGeom>
          <a:noFill/>
          <a:ln w="1143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lIns="91440" tIns="45720" rIns="91440" bIns="4572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42" name="TextBox 41"/>
          <p:cNvSpPr txBox="1"/>
          <p:nvPr/>
        </p:nvSpPr>
        <p:spPr>
          <a:xfrm>
            <a:off x="561526" y="6279703"/>
            <a:ext cx="746685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Tahoma"/>
                <a:ea typeface="ヒラギノ角ゴ ProN W6"/>
                <a:cs typeface="Tahoma"/>
              </a:rPr>
              <a:t>Memory similar to a “conventional” accelerator</a:t>
            </a:r>
          </a:p>
        </p:txBody>
      </p:sp>
    </p:spTree>
    <p:extLst>
      <p:ext uri="{BB962C8B-B14F-4D97-AF65-F5344CB8AC3E}">
        <p14:creationId xmlns:p14="http://schemas.microsoft.com/office/powerpoint/2010/main" val="61044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In-Memory Bulk Bitwise Operations</a:t>
            </a:r>
          </a:p>
        </p:txBody>
      </p:sp>
      <p:sp>
        <p:nvSpPr>
          <p:cNvPr id="3" name="Content Placeholder 2"/>
          <p:cNvSpPr>
            <a:spLocks noGrp="1"/>
          </p:cNvSpPr>
          <p:nvPr>
            <p:ph idx="1"/>
          </p:nvPr>
        </p:nvSpPr>
        <p:spPr>
          <a:xfrm>
            <a:off x="228600" y="997527"/>
            <a:ext cx="8807896" cy="5193723"/>
          </a:xfrm>
        </p:spPr>
        <p:txBody>
          <a:bodyPr/>
          <a:lstStyle/>
          <a:p>
            <a:r>
              <a:rPr lang="en-US" dirty="0"/>
              <a:t>We can support </a:t>
            </a:r>
            <a:r>
              <a:rPr lang="en-US" dirty="0">
                <a:solidFill>
                  <a:srgbClr val="0000FF"/>
                </a:solidFill>
              </a:rPr>
              <a:t>in-DRAM COPY, ZERO, AND, OR, NOT, MAJ</a:t>
            </a:r>
          </a:p>
          <a:p>
            <a:r>
              <a:rPr lang="en-US" dirty="0"/>
              <a:t>At low cost</a:t>
            </a:r>
          </a:p>
          <a:p>
            <a:r>
              <a:rPr lang="en-US" dirty="0">
                <a:solidFill>
                  <a:srgbClr val="0000FF"/>
                </a:solidFill>
              </a:rPr>
              <a:t>Using analog computation capability of DRAM</a:t>
            </a:r>
          </a:p>
          <a:p>
            <a:pPr lvl="1"/>
            <a:r>
              <a:rPr lang="en-US" dirty="0">
                <a:solidFill>
                  <a:srgbClr val="0000FF"/>
                </a:solidFill>
              </a:rPr>
              <a:t>Idea: activating multiple rows performs computation</a:t>
            </a:r>
          </a:p>
          <a:p>
            <a:r>
              <a:rPr lang="en-US" dirty="0">
                <a:solidFill>
                  <a:srgbClr val="FF0000"/>
                </a:solidFill>
              </a:rPr>
              <a:t>30-60X performance and energy improvement</a:t>
            </a:r>
          </a:p>
          <a:p>
            <a:pPr lvl="1"/>
            <a:r>
              <a:rPr lang="en-US" sz="2000" dirty="0"/>
              <a:t>Seshadri+, “</a:t>
            </a:r>
            <a:r>
              <a:rPr lang="en-US" sz="2000" dirty="0">
                <a:solidFill>
                  <a:schemeClr val="tx2">
                    <a:lumMod val="75000"/>
                  </a:schemeClr>
                </a:solidFill>
              </a:rPr>
              <a:t>Ambit: In-Memory Accelerator for Bulk Bitwise Operations Using Commodity DRAM Technology</a:t>
            </a:r>
            <a:r>
              <a:rPr lang="en-US" sz="2000" dirty="0"/>
              <a:t>,” MICRO 2017.</a:t>
            </a:r>
          </a:p>
          <a:p>
            <a:endParaRPr lang="en-US" dirty="0"/>
          </a:p>
          <a:p>
            <a:endParaRPr lang="en-US" dirty="0"/>
          </a:p>
          <a:p>
            <a:r>
              <a:rPr lang="en-US" dirty="0">
                <a:solidFill>
                  <a:srgbClr val="0000FF"/>
                </a:solidFill>
              </a:rPr>
              <a:t>New memory technologies </a:t>
            </a:r>
            <a:r>
              <a:rPr lang="en-US" dirty="0"/>
              <a:t>enable even more opportunities</a:t>
            </a:r>
          </a:p>
          <a:p>
            <a:pPr lvl="1"/>
            <a:r>
              <a:rPr lang="en-US" dirty="0"/>
              <a:t>Memristors, resistive RAM, phase change </a:t>
            </a:r>
            <a:r>
              <a:rPr lang="en-US" dirty="0" err="1"/>
              <a:t>mem</a:t>
            </a:r>
            <a:r>
              <a:rPr lang="en-US" dirty="0"/>
              <a:t>, STT-MRAM, </a:t>
            </a:r>
            <a:r>
              <a:rPr lang="is-IS" dirty="0"/>
              <a:t>…</a:t>
            </a:r>
            <a:endParaRPr lang="en-US" dirty="0"/>
          </a:p>
          <a:p>
            <a:pPr lvl="1"/>
            <a:r>
              <a:rPr lang="en-US" dirty="0"/>
              <a:t>Can operate on data </a:t>
            </a:r>
            <a:r>
              <a:rPr lang="en-US" dirty="0">
                <a:solidFill>
                  <a:srgbClr val="FF0000"/>
                </a:solidFill>
              </a:rPr>
              <a:t>with minimal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40257289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In-DRAM AND/OR: Triple Row Activation</a:t>
            </a:r>
          </a:p>
        </p:txBody>
      </p:sp>
      <p:sp>
        <p:nvSpPr>
          <p:cNvPr id="3" name="Content Placeholder 2"/>
          <p:cNvSpPr>
            <a:spLocks noGrp="1"/>
          </p:cNvSpPr>
          <p:nvPr>
            <p:ph idx="1"/>
          </p:nvPr>
        </p:nvSpPr>
        <p:spPr>
          <a:xfrm>
            <a:off x="228600" y="1056928"/>
            <a:ext cx="8610600" cy="4876800"/>
          </a:xfrm>
        </p:spPr>
        <p:txBody>
          <a:bodyPr/>
          <a:lstStyle/>
          <a:p>
            <a:endParaRPr lang="en-US"/>
          </a:p>
        </p:txBody>
      </p:sp>
      <p:sp>
        <p:nvSpPr>
          <p:cNvPr id="4" name="Slide Number Placeholder 3"/>
          <p:cNvSpPr>
            <a:spLocks noGrp="1"/>
          </p:cNvSpPr>
          <p:nvPr>
            <p:ph type="sldNum" sz="quarter" idx="11"/>
          </p:nvPr>
        </p:nvSpPr>
        <p:spPr>
          <a:xfrm>
            <a:off x="6804248" y="6356176"/>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
        <p:nvSpPr>
          <p:cNvPr id="71" name="Rectangle 70"/>
          <p:cNvSpPr/>
          <p:nvPr/>
        </p:nvSpPr>
        <p:spPr>
          <a:xfrm>
            <a:off x="1384300" y="31905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72" name="Rectangle 71"/>
          <p:cNvSpPr/>
          <p:nvPr/>
        </p:nvSpPr>
        <p:spPr>
          <a:xfrm>
            <a:off x="1371600" y="34761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73" name="Rectangle 72"/>
          <p:cNvSpPr/>
          <p:nvPr/>
        </p:nvSpPr>
        <p:spPr>
          <a:xfrm>
            <a:off x="1387613" y="2134614"/>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74" name="Rectangle 73"/>
          <p:cNvSpPr/>
          <p:nvPr/>
        </p:nvSpPr>
        <p:spPr>
          <a:xfrm>
            <a:off x="1390386" y="2420264"/>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75" name="Group 74"/>
          <p:cNvGrpSpPr/>
          <p:nvPr/>
        </p:nvGrpSpPr>
        <p:grpSpPr>
          <a:xfrm>
            <a:off x="1752600" y="1133128"/>
            <a:ext cx="3064024" cy="4958665"/>
            <a:chOff x="1828800" y="-857925"/>
            <a:chExt cx="4182533" cy="6768806"/>
          </a:xfrm>
        </p:grpSpPr>
        <p:grpSp>
          <p:nvGrpSpPr>
            <p:cNvPr id="76" name="Group 75"/>
            <p:cNvGrpSpPr/>
            <p:nvPr/>
          </p:nvGrpSpPr>
          <p:grpSpPr>
            <a:xfrm>
              <a:off x="3039533" y="3479094"/>
              <a:ext cx="2971800" cy="1119011"/>
              <a:chOff x="2667000" y="3041650"/>
              <a:chExt cx="2057400" cy="774700"/>
            </a:xfrm>
          </p:grpSpPr>
          <p:grpSp>
            <p:nvGrpSpPr>
              <p:cNvPr id="82" name="Group 81"/>
              <p:cNvGrpSpPr/>
              <p:nvPr/>
            </p:nvGrpSpPr>
            <p:grpSpPr>
              <a:xfrm>
                <a:off x="2667000" y="3048000"/>
                <a:ext cx="609600" cy="762000"/>
                <a:chOff x="2819400" y="3048000"/>
                <a:chExt cx="609600" cy="762000"/>
              </a:xfrm>
            </p:grpSpPr>
            <p:sp>
              <p:nvSpPr>
                <p:cNvPr id="88" name="Isosceles Triangle 87"/>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89" name="Oval 88"/>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83" name="Group 82"/>
              <p:cNvGrpSpPr/>
              <p:nvPr/>
            </p:nvGrpSpPr>
            <p:grpSpPr>
              <a:xfrm rot="10800000">
                <a:off x="4114800" y="3048000"/>
                <a:ext cx="609600" cy="762000"/>
                <a:chOff x="2819400" y="3048000"/>
                <a:chExt cx="609600" cy="762000"/>
              </a:xfrm>
            </p:grpSpPr>
            <p:sp>
              <p:nvSpPr>
                <p:cNvPr id="86" name="Isosceles Triangle 85"/>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87" name="Oval 86"/>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cxnSp>
            <p:nvCxnSpPr>
              <p:cNvPr id="84" name="Elbow Connector 83"/>
              <p:cNvCxnSpPr>
                <a:stCxn id="86" idx="3"/>
                <a:endCxn id="89" idx="0"/>
              </p:cNvCxnSpPr>
              <p:nvPr/>
            </p:nvCxnSpPr>
            <p:spPr>
              <a:xfrm rot="16200000" flipV="1">
                <a:off x="3695700" y="2324100"/>
                <a:ext cx="12700" cy="1447800"/>
              </a:xfrm>
              <a:prstGeom prst="bentConnector3">
                <a:avLst>
                  <a:gd name="adj1" fmla="val 4135134"/>
                </a:avLst>
              </a:prstGeom>
              <a:noFill/>
              <a:ln w="19050" cap="flat" cmpd="sng" algn="ctr">
                <a:solidFill>
                  <a:sysClr val="windowText" lastClr="000000">
                    <a:lumMod val="65000"/>
                    <a:lumOff val="35000"/>
                  </a:sysClr>
                </a:solidFill>
                <a:prstDash val="solid"/>
                <a:headEnd type="none" w="med" len="med"/>
                <a:tailEnd type="none" w="med" len="med"/>
              </a:ln>
              <a:effectLst/>
            </p:spPr>
          </p:cxnSp>
          <p:cxnSp>
            <p:nvCxnSpPr>
              <p:cNvPr id="85" name="Elbow Connector 84"/>
              <p:cNvCxnSpPr>
                <a:stCxn id="87" idx="0"/>
                <a:endCxn id="88" idx="3"/>
              </p:cNvCxnSpPr>
              <p:nvPr/>
            </p:nvCxnSpPr>
            <p:spPr>
              <a:xfrm rot="5400000">
                <a:off x="3695700" y="3086100"/>
                <a:ext cx="12700" cy="1447800"/>
              </a:xfrm>
              <a:prstGeom prst="bentConnector3">
                <a:avLst>
                  <a:gd name="adj1" fmla="val 4427024"/>
                </a:avLst>
              </a:prstGeom>
              <a:noFill/>
              <a:ln w="19050" cap="flat" cmpd="sng" algn="ctr">
                <a:solidFill>
                  <a:sysClr val="windowText" lastClr="000000">
                    <a:lumMod val="65000"/>
                    <a:lumOff val="35000"/>
                  </a:sysClr>
                </a:solidFill>
                <a:prstDash val="solid"/>
                <a:headEnd type="none" w="med" len="med"/>
                <a:tailEnd type="none" w="med" len="med"/>
              </a:ln>
              <a:effectLst/>
            </p:spPr>
          </p:cxnSp>
        </p:grpSp>
        <p:cxnSp>
          <p:nvCxnSpPr>
            <p:cNvPr id="77" name="Straight Connector 76"/>
            <p:cNvCxnSpPr>
              <a:endCxn id="88" idx="1"/>
            </p:cNvCxnSpPr>
            <p:nvPr/>
          </p:nvCxnSpPr>
          <p:spPr>
            <a:xfrm>
              <a:off x="1828800" y="4093633"/>
              <a:ext cx="1430867" cy="0"/>
            </a:xfrm>
            <a:prstGeom prst="line">
              <a:avLst/>
            </a:prstGeom>
            <a:noFill/>
            <a:ln w="38100" cap="flat" cmpd="sng" algn="ctr">
              <a:solidFill>
                <a:srgbClr val="C4442A"/>
              </a:solidFill>
              <a:prstDash val="solid"/>
              <a:headEnd type="none" w="med" len="med"/>
              <a:tailEnd type="none" w="med" len="med"/>
            </a:ln>
            <a:effectLst/>
          </p:spPr>
        </p:cxnSp>
        <p:cxnSp>
          <p:nvCxnSpPr>
            <p:cNvPr id="78" name="Straight Connector 77"/>
            <p:cNvCxnSpPr/>
            <p:nvPr/>
          </p:nvCxnSpPr>
          <p:spPr>
            <a:xfrm>
              <a:off x="2544233" y="4093633"/>
              <a:ext cx="0" cy="935567"/>
            </a:xfrm>
            <a:prstGeom prst="line">
              <a:avLst/>
            </a:prstGeom>
            <a:noFill/>
            <a:ln w="38100" cap="flat" cmpd="sng" algn="ctr">
              <a:solidFill>
                <a:srgbClr val="C4442A"/>
              </a:solidFill>
              <a:prstDash val="solid"/>
              <a:headEnd type="none" w="med" len="med"/>
              <a:tailEnd type="none" w="med" len="med"/>
            </a:ln>
            <a:effectLst/>
          </p:spPr>
        </p:cxnSp>
        <p:cxnSp>
          <p:nvCxnSpPr>
            <p:cNvPr id="79" name="Elbow Connector 78"/>
            <p:cNvCxnSpPr>
              <a:endCxn id="86" idx="5"/>
            </p:cNvCxnSpPr>
            <p:nvPr/>
          </p:nvCxnSpPr>
          <p:spPr>
            <a:xfrm flipV="1">
              <a:off x="2544233" y="3983567"/>
              <a:ext cx="2806700" cy="1045633"/>
            </a:xfrm>
            <a:prstGeom prst="bentConnector3">
              <a:avLst>
                <a:gd name="adj1" fmla="val 67170"/>
              </a:avLst>
            </a:prstGeom>
            <a:noFill/>
            <a:ln w="38100" cap="flat" cmpd="sng" algn="ctr">
              <a:solidFill>
                <a:srgbClr val="C4442A"/>
              </a:solidFill>
              <a:prstDash val="solid"/>
              <a:headEnd type="none" w="med" len="med"/>
              <a:tailEnd type="none" w="med" len="med"/>
            </a:ln>
            <a:effectLst/>
          </p:spPr>
        </p:cxnSp>
        <p:cxnSp>
          <p:nvCxnSpPr>
            <p:cNvPr id="80" name="Straight Connector 79"/>
            <p:cNvCxnSpPr/>
            <p:nvPr/>
          </p:nvCxnSpPr>
          <p:spPr>
            <a:xfrm flipV="1">
              <a:off x="4525433" y="-857925"/>
              <a:ext cx="0" cy="3588327"/>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cxnSp>
          <p:nvCxnSpPr>
            <p:cNvPr id="81" name="Straight Connector 80"/>
            <p:cNvCxnSpPr/>
            <p:nvPr/>
          </p:nvCxnSpPr>
          <p:spPr>
            <a:xfrm flipV="1">
              <a:off x="4525433" y="5398531"/>
              <a:ext cx="0" cy="512350"/>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grpSp>
      <p:sp>
        <p:nvSpPr>
          <p:cNvPr id="90" name="TextBox 89"/>
          <p:cNvSpPr txBox="1"/>
          <p:nvPr/>
        </p:nvSpPr>
        <p:spPr>
          <a:xfrm>
            <a:off x="3733800" y="5715308"/>
            <a:ext cx="103586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½V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p>
        </p:txBody>
      </p:sp>
      <p:sp>
        <p:nvSpPr>
          <p:cNvPr id="91" name="TextBox 90"/>
          <p:cNvSpPr txBox="1"/>
          <p:nvPr/>
        </p:nvSpPr>
        <p:spPr>
          <a:xfrm>
            <a:off x="3733800" y="980728"/>
            <a:ext cx="103586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½V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p>
        </p:txBody>
      </p:sp>
      <p:sp>
        <p:nvSpPr>
          <p:cNvPr id="92" name="TextBox 91"/>
          <p:cNvSpPr txBox="1"/>
          <p:nvPr/>
        </p:nvSpPr>
        <p:spPr>
          <a:xfrm>
            <a:off x="1106239" y="4485928"/>
            <a:ext cx="64636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dis</a:t>
            </a:r>
          </a:p>
        </p:txBody>
      </p:sp>
      <p:grpSp>
        <p:nvGrpSpPr>
          <p:cNvPr id="93" name="Group 92"/>
          <p:cNvGrpSpPr/>
          <p:nvPr/>
        </p:nvGrpSpPr>
        <p:grpSpPr>
          <a:xfrm>
            <a:off x="762000" y="2134614"/>
            <a:ext cx="1546191" cy="834596"/>
            <a:chOff x="1425609" y="2590800"/>
            <a:chExt cx="1546191" cy="834596"/>
          </a:xfrm>
        </p:grpSpPr>
        <p:cxnSp>
          <p:nvCxnSpPr>
            <p:cNvPr id="94" name="Straight Connector 93"/>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5" name="Straight Connector 94"/>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6" name="Straight Connector 95"/>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97" name="Rectangle 96"/>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98" name="Elbow Connector 97"/>
            <p:cNvCxnSpPr>
              <a:endCxn id="97"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99" name="Straight Connector 98"/>
          <p:cNvCxnSpPr/>
          <p:nvPr/>
        </p:nvCxnSpPr>
        <p:spPr>
          <a:xfrm>
            <a:off x="2881451" y="2477514"/>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0" name="Straight Arrow Connector 99"/>
          <p:cNvCxnSpPr>
            <a:stCxn id="101" idx="6"/>
            <a:endCxn id="102" idx="2"/>
          </p:cNvCxnSpPr>
          <p:nvPr/>
        </p:nvCxnSpPr>
        <p:spPr>
          <a:xfrm>
            <a:off x="2324300" y="2477514"/>
            <a:ext cx="533000" cy="0"/>
          </a:xfrm>
          <a:prstGeom prst="straightConnector1">
            <a:avLst/>
          </a:prstGeom>
          <a:noFill/>
          <a:ln w="38100" cap="flat" cmpd="sng" algn="ctr">
            <a:solidFill>
              <a:srgbClr val="C4442A"/>
            </a:solidFill>
            <a:prstDash val="solid"/>
            <a:tailEnd type="stealth" w="lg" len="lg"/>
          </a:ln>
          <a:effectLst/>
        </p:spPr>
      </p:cxnSp>
      <p:sp>
        <p:nvSpPr>
          <p:cNvPr id="101" name="Oval 100"/>
          <p:cNvSpPr/>
          <p:nvPr/>
        </p:nvSpPr>
        <p:spPr>
          <a:xfrm>
            <a:off x="2209800" y="2420264"/>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02" name="Oval 101"/>
          <p:cNvSpPr/>
          <p:nvPr/>
        </p:nvSpPr>
        <p:spPr>
          <a:xfrm>
            <a:off x="2857300" y="2420264"/>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03" name="Straight Arrow Connector 102"/>
          <p:cNvCxnSpPr/>
          <p:nvPr/>
        </p:nvCxnSpPr>
        <p:spPr>
          <a:xfrm flipV="1">
            <a:off x="2324188" y="2164370"/>
            <a:ext cx="433199" cy="283388"/>
          </a:xfrm>
          <a:prstGeom prst="straightConnector1">
            <a:avLst/>
          </a:prstGeom>
          <a:noFill/>
          <a:ln w="38100" cap="flat" cmpd="sng" algn="ctr">
            <a:solidFill>
              <a:srgbClr val="C4442A"/>
            </a:solidFill>
            <a:prstDash val="solid"/>
            <a:tailEnd type="stealth" w="lg" len="lg"/>
          </a:ln>
          <a:effectLst/>
        </p:spPr>
      </p:cxnSp>
      <p:sp>
        <p:nvSpPr>
          <p:cNvPr id="104" name="Rectangle 103"/>
          <p:cNvSpPr/>
          <p:nvPr/>
        </p:nvSpPr>
        <p:spPr>
          <a:xfrm>
            <a:off x="1387613" y="11331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05" name="Rectangle 104"/>
          <p:cNvSpPr/>
          <p:nvPr/>
        </p:nvSpPr>
        <p:spPr>
          <a:xfrm>
            <a:off x="1390386" y="14187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106" name="Group 105"/>
          <p:cNvGrpSpPr/>
          <p:nvPr/>
        </p:nvGrpSpPr>
        <p:grpSpPr>
          <a:xfrm>
            <a:off x="762000" y="1133128"/>
            <a:ext cx="1546191" cy="834596"/>
            <a:chOff x="1425609" y="2590800"/>
            <a:chExt cx="1546191" cy="834596"/>
          </a:xfrm>
        </p:grpSpPr>
        <p:cxnSp>
          <p:nvCxnSpPr>
            <p:cNvPr id="107" name="Straight Connector 106"/>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8" name="Straight Connector 107"/>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9" name="Straight Connector 108"/>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10" name="Rectangle 109"/>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11" name="Elbow Connector 110"/>
            <p:cNvCxnSpPr>
              <a:endCxn id="110"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12" name="Straight Connector 111"/>
          <p:cNvCxnSpPr/>
          <p:nvPr/>
        </p:nvCxnSpPr>
        <p:spPr>
          <a:xfrm>
            <a:off x="2881451" y="14760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13" name="Straight Arrow Connector 112"/>
          <p:cNvCxnSpPr>
            <a:stCxn id="114" idx="6"/>
            <a:endCxn id="115" idx="2"/>
          </p:cNvCxnSpPr>
          <p:nvPr/>
        </p:nvCxnSpPr>
        <p:spPr>
          <a:xfrm>
            <a:off x="2324300" y="1476028"/>
            <a:ext cx="533000" cy="0"/>
          </a:xfrm>
          <a:prstGeom prst="straightConnector1">
            <a:avLst/>
          </a:prstGeom>
          <a:noFill/>
          <a:ln w="38100" cap="flat" cmpd="sng" algn="ctr">
            <a:solidFill>
              <a:srgbClr val="C4442A"/>
            </a:solidFill>
            <a:prstDash val="solid"/>
            <a:tailEnd type="stealth" w="lg" len="lg"/>
          </a:ln>
          <a:effectLst/>
        </p:spPr>
      </p:cxnSp>
      <p:sp>
        <p:nvSpPr>
          <p:cNvPr id="114" name="Oval 113"/>
          <p:cNvSpPr/>
          <p:nvPr/>
        </p:nvSpPr>
        <p:spPr>
          <a:xfrm>
            <a:off x="2209800" y="14187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15" name="Oval 114"/>
          <p:cNvSpPr/>
          <p:nvPr/>
        </p:nvSpPr>
        <p:spPr>
          <a:xfrm>
            <a:off x="2857300" y="14187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16" name="Straight Arrow Connector 115"/>
          <p:cNvCxnSpPr/>
          <p:nvPr/>
        </p:nvCxnSpPr>
        <p:spPr>
          <a:xfrm flipV="1">
            <a:off x="2324188" y="1162884"/>
            <a:ext cx="433199" cy="283388"/>
          </a:xfrm>
          <a:prstGeom prst="straightConnector1">
            <a:avLst/>
          </a:prstGeom>
          <a:noFill/>
          <a:ln w="38100" cap="flat" cmpd="sng" algn="ctr">
            <a:solidFill>
              <a:srgbClr val="C4442A"/>
            </a:solidFill>
            <a:prstDash val="solid"/>
            <a:tailEnd type="stealth" w="lg" len="lg"/>
          </a:ln>
          <a:effectLst/>
        </p:spPr>
      </p:cxnSp>
      <p:sp>
        <p:nvSpPr>
          <p:cNvPr id="117" name="TextBox 116"/>
          <p:cNvSpPr txBox="1"/>
          <p:nvPr/>
        </p:nvSpPr>
        <p:spPr>
          <a:xfrm>
            <a:off x="228600" y="1295708"/>
            <a:ext cx="41069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A</a:t>
            </a:r>
          </a:p>
        </p:txBody>
      </p:sp>
      <p:sp>
        <p:nvSpPr>
          <p:cNvPr id="118" name="TextBox 117"/>
          <p:cNvSpPr txBox="1"/>
          <p:nvPr/>
        </p:nvSpPr>
        <p:spPr>
          <a:xfrm>
            <a:off x="228600" y="2438708"/>
            <a:ext cx="41069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B</a:t>
            </a:r>
          </a:p>
        </p:txBody>
      </p:sp>
      <p:grpSp>
        <p:nvGrpSpPr>
          <p:cNvPr id="119" name="Group 118"/>
          <p:cNvGrpSpPr/>
          <p:nvPr/>
        </p:nvGrpSpPr>
        <p:grpSpPr>
          <a:xfrm>
            <a:off x="762000" y="3190528"/>
            <a:ext cx="1546191" cy="834596"/>
            <a:chOff x="1425609" y="2590800"/>
            <a:chExt cx="1546191" cy="834596"/>
          </a:xfrm>
        </p:grpSpPr>
        <p:cxnSp>
          <p:nvCxnSpPr>
            <p:cNvPr id="120" name="Straight Connector 119"/>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1" name="Straight Connector 120"/>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2" name="Straight Connector 121"/>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23" name="Rectangle 122"/>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24" name="Elbow Connector 123"/>
            <p:cNvCxnSpPr>
              <a:endCxn id="123"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25" name="Straight Connector 124"/>
          <p:cNvCxnSpPr/>
          <p:nvPr/>
        </p:nvCxnSpPr>
        <p:spPr>
          <a:xfrm>
            <a:off x="2881451" y="35334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6" name="Straight Arrow Connector 125"/>
          <p:cNvCxnSpPr>
            <a:stCxn id="127" idx="6"/>
            <a:endCxn id="128" idx="2"/>
          </p:cNvCxnSpPr>
          <p:nvPr/>
        </p:nvCxnSpPr>
        <p:spPr>
          <a:xfrm>
            <a:off x="2324300" y="3533428"/>
            <a:ext cx="533000" cy="0"/>
          </a:xfrm>
          <a:prstGeom prst="straightConnector1">
            <a:avLst/>
          </a:prstGeom>
          <a:noFill/>
          <a:ln w="38100" cap="flat" cmpd="sng" algn="ctr">
            <a:solidFill>
              <a:srgbClr val="C4442A"/>
            </a:solidFill>
            <a:prstDash val="solid"/>
            <a:tailEnd type="stealth" w="lg" len="lg"/>
          </a:ln>
          <a:effectLst/>
        </p:spPr>
      </p:cxnSp>
      <p:sp>
        <p:nvSpPr>
          <p:cNvPr id="127" name="Oval 126"/>
          <p:cNvSpPr/>
          <p:nvPr/>
        </p:nvSpPr>
        <p:spPr>
          <a:xfrm>
            <a:off x="2209800" y="34761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28" name="Oval 127"/>
          <p:cNvSpPr/>
          <p:nvPr/>
        </p:nvSpPr>
        <p:spPr>
          <a:xfrm>
            <a:off x="2857300" y="34761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29" name="Straight Arrow Connector 128"/>
          <p:cNvCxnSpPr/>
          <p:nvPr/>
        </p:nvCxnSpPr>
        <p:spPr>
          <a:xfrm flipV="1">
            <a:off x="2324188" y="3220284"/>
            <a:ext cx="433199" cy="283388"/>
          </a:xfrm>
          <a:prstGeom prst="straightConnector1">
            <a:avLst/>
          </a:prstGeom>
          <a:noFill/>
          <a:ln w="38100" cap="flat" cmpd="sng" algn="ctr">
            <a:solidFill>
              <a:srgbClr val="C4442A"/>
            </a:solidFill>
            <a:prstDash val="solid"/>
            <a:tailEnd type="stealth" w="lg" len="lg"/>
          </a:ln>
          <a:effectLst/>
        </p:spPr>
      </p:cxnSp>
      <p:sp>
        <p:nvSpPr>
          <p:cNvPr id="130" name="TextBox 129"/>
          <p:cNvSpPr txBox="1"/>
          <p:nvPr/>
        </p:nvSpPr>
        <p:spPr>
          <a:xfrm>
            <a:off x="228600" y="3418422"/>
            <a:ext cx="3225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C</a:t>
            </a:r>
          </a:p>
        </p:txBody>
      </p:sp>
      <p:sp>
        <p:nvSpPr>
          <p:cNvPr id="131" name="Rounded Rectangle 130"/>
          <p:cNvSpPr/>
          <p:nvPr/>
        </p:nvSpPr>
        <p:spPr>
          <a:xfrm>
            <a:off x="5562600" y="1742728"/>
            <a:ext cx="3124200" cy="1604860"/>
          </a:xfrm>
          <a:prstGeom prst="roundRect">
            <a:avLst/>
          </a:prstGeom>
          <a:solidFill>
            <a:srgbClr val="C4442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white"/>
                </a:solidFill>
                <a:effectLst/>
                <a:uLnTx/>
                <a:uFillTx/>
                <a:latin typeface="Calibri"/>
                <a:ea typeface="+mn-ea"/>
                <a:cs typeface="+mn-cs"/>
              </a:rPr>
              <a:t>Final State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0" cap="none" spc="0" normalizeH="0" baseline="0" noProof="0" dirty="0">
                <a:ln>
                  <a:noFill/>
                </a:ln>
                <a:solidFill>
                  <a:prstClr val="white"/>
                </a:solidFill>
                <a:effectLst/>
                <a:uLnTx/>
                <a:uFillTx/>
                <a:latin typeface="Calibri"/>
                <a:ea typeface="+mn-ea"/>
                <a:cs typeface="+mn-cs"/>
              </a:rPr>
              <a:t>AB + BC + AC</a:t>
            </a:r>
          </a:p>
        </p:txBody>
      </p:sp>
      <p:sp>
        <p:nvSpPr>
          <p:cNvPr id="132" name="TextBox 131"/>
          <p:cNvSpPr txBox="1"/>
          <p:nvPr/>
        </p:nvSpPr>
        <p:spPr>
          <a:xfrm>
            <a:off x="3792103" y="980728"/>
            <a:ext cx="131329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½V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r>
              <a:rPr kumimoji="0" lang="en-US" sz="2800" b="1" i="1" u="none" strike="noStrike" kern="1200" cap="none" spc="0" normalizeH="0" baseline="0" noProof="0" dirty="0">
                <a:ln>
                  <a:noFill/>
                </a:ln>
                <a:solidFill>
                  <a:prstClr val="black"/>
                </a:solidFill>
                <a:effectLst/>
                <a:uLnTx/>
                <a:uFillTx/>
                <a:latin typeface="Calibri"/>
                <a:ea typeface="+mn-ea"/>
                <a:cs typeface="+mn-cs"/>
              </a:rPr>
              <a:t>+</a:t>
            </a:r>
            <a:r>
              <a:rPr kumimoji="0" lang="el-GR" sz="2800" b="1" i="1" u="none" strike="noStrike" kern="1200" cap="none" spc="0" normalizeH="0" baseline="0" noProof="0" dirty="0">
                <a:ln>
                  <a:noFill/>
                </a:ln>
                <a:solidFill>
                  <a:prstClr val="black"/>
                </a:solidFill>
                <a:effectLst/>
                <a:uLnTx/>
                <a:uFillTx/>
                <a:latin typeface="Calibri"/>
                <a:ea typeface="+mn-ea"/>
                <a:cs typeface="+mn-cs"/>
              </a:rPr>
              <a:t>δ</a:t>
            </a:r>
            <a:endParaRPr kumimoji="0" lang="en-US" sz="2800" b="1" i="1" u="none" strike="noStrike" kern="1200" cap="none" spc="0" normalizeH="0" baseline="0" noProof="0" dirty="0">
              <a:ln>
                <a:noFill/>
              </a:ln>
              <a:solidFill>
                <a:prstClr val="black"/>
              </a:solidFill>
              <a:effectLst/>
              <a:uLnTx/>
              <a:uFillTx/>
              <a:latin typeface="Calibri"/>
              <a:ea typeface="+mn-ea"/>
              <a:cs typeface="+mn-cs"/>
            </a:endParaRPr>
          </a:p>
        </p:txBody>
      </p:sp>
      <p:sp>
        <p:nvSpPr>
          <p:cNvPr id="133" name="Rounded Rectangle 132"/>
          <p:cNvSpPr/>
          <p:nvPr/>
        </p:nvSpPr>
        <p:spPr>
          <a:xfrm>
            <a:off x="5562600" y="3643068"/>
            <a:ext cx="3124200" cy="1604860"/>
          </a:xfrm>
          <a:prstGeom prst="roundRect">
            <a:avLst/>
          </a:prstGeom>
          <a:solidFill>
            <a:srgbClr val="C4442A"/>
          </a:solidFill>
          <a:ln w="25400" cap="flat" cmpd="sng" algn="ctr">
            <a:noFill/>
            <a:prstDash val="solid"/>
          </a:ln>
          <a:effectLst/>
        </p:spPr>
        <p:txBody>
          <a:bodyPr lIns="4572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0" cap="none" spc="0" normalizeH="0" baseline="0" noProof="0" dirty="0">
                <a:ln>
                  <a:noFill/>
                </a:ln>
                <a:solidFill>
                  <a:prstClr val="white"/>
                </a:solidFill>
                <a:effectLst/>
                <a:uLnTx/>
                <a:uFillTx/>
                <a:latin typeface="Calibri"/>
                <a:ea typeface="+mn-ea"/>
                <a:cs typeface="+mn-cs"/>
              </a:rPr>
              <a:t>C(A + B) + ~C(AB)</a:t>
            </a:r>
          </a:p>
        </p:txBody>
      </p:sp>
      <p:sp>
        <p:nvSpPr>
          <p:cNvPr id="134" name="TextBox 133"/>
          <p:cNvSpPr txBox="1"/>
          <p:nvPr/>
        </p:nvSpPr>
        <p:spPr>
          <a:xfrm>
            <a:off x="1143000" y="4485928"/>
            <a:ext cx="609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en</a:t>
            </a:r>
          </a:p>
        </p:txBody>
      </p:sp>
      <p:sp>
        <p:nvSpPr>
          <p:cNvPr id="135" name="TextBox 134"/>
          <p:cNvSpPr txBox="1"/>
          <p:nvPr/>
        </p:nvSpPr>
        <p:spPr>
          <a:xfrm>
            <a:off x="4114800" y="5705128"/>
            <a:ext cx="381000" cy="5344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0</a:t>
            </a:r>
          </a:p>
        </p:txBody>
      </p:sp>
      <p:sp>
        <p:nvSpPr>
          <p:cNvPr id="136" name="TextBox 135"/>
          <p:cNvSpPr txBox="1"/>
          <p:nvPr/>
        </p:nvSpPr>
        <p:spPr>
          <a:xfrm>
            <a:off x="4004331" y="990908"/>
            <a:ext cx="720069"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p>
        </p:txBody>
      </p:sp>
      <p:sp>
        <p:nvSpPr>
          <p:cNvPr id="137" name="TextBox 136"/>
          <p:cNvSpPr txBox="1"/>
          <p:nvPr/>
        </p:nvSpPr>
        <p:spPr>
          <a:xfrm>
            <a:off x="1781681" y="6453336"/>
            <a:ext cx="567796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400" b="0" i="0" u="none" strike="noStrike" kern="1200" cap="none" spc="0" normalizeH="0" baseline="0" noProof="0" dirty="0">
                <a:ln>
                  <a:noFill/>
                </a:ln>
                <a:solidFill>
                  <a:srgbClr val="0000FF"/>
                </a:solidFill>
                <a:effectLst/>
                <a:uLnTx/>
                <a:uFillTx/>
                <a:latin typeface="Tahoma"/>
                <a:ea typeface="+mn-ea"/>
                <a:cs typeface="+mn-cs"/>
              </a:rPr>
              <a:t>Fast Bulk Bitwise AND and OR in DRAM</a:t>
            </a:r>
            <a:r>
              <a:rPr kumimoji="0" lang="en-US" sz="1400" b="0" i="0" u="none" strike="noStrike" kern="1200" cap="none" spc="0" normalizeH="0" baseline="0" noProof="0" dirty="0">
                <a:ln>
                  <a:noFill/>
                </a:ln>
                <a:solidFill>
                  <a:srgbClr val="000000"/>
                </a:solidFill>
                <a:effectLst/>
                <a:uLnTx/>
                <a:uFillTx/>
                <a:latin typeface="Tahoma"/>
                <a:ea typeface="+mn-ea"/>
                <a:cs typeface="+mn-cs"/>
              </a:rPr>
              <a:t>”, IEEE CAL 2015.</a:t>
            </a:r>
          </a:p>
        </p:txBody>
      </p:sp>
    </p:spTree>
    <p:extLst>
      <p:ext uri="{BB962C8B-B14F-4D97-AF65-F5344CB8AC3E}">
        <p14:creationId xmlns:p14="http://schemas.microsoft.com/office/powerpoint/2010/main" val="1922349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6"/>
                                        </p:tgtEl>
                                      </p:cBhvr>
                                    </p:animEffect>
                                    <p:set>
                                      <p:cBhvr>
                                        <p:cTn id="7" dur="1" fill="hold">
                                          <p:stCondLst>
                                            <p:cond delay="499"/>
                                          </p:stCondLst>
                                        </p:cTn>
                                        <p:tgtEl>
                                          <p:spTgt spid="11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03"/>
                                        </p:tgtEl>
                                      </p:cBhvr>
                                    </p:animEffect>
                                    <p:set>
                                      <p:cBhvr>
                                        <p:cTn id="10" dur="1" fill="hold">
                                          <p:stCondLst>
                                            <p:cond delay="499"/>
                                          </p:stCondLst>
                                        </p:cTn>
                                        <p:tgtEl>
                                          <p:spTgt spid="10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29"/>
                                        </p:tgtEl>
                                      </p:cBhvr>
                                    </p:animEffect>
                                    <p:set>
                                      <p:cBhvr>
                                        <p:cTn id="13" dur="1" fill="hold">
                                          <p:stCondLst>
                                            <p:cond delay="499"/>
                                          </p:stCondLst>
                                        </p:cTn>
                                        <p:tgtEl>
                                          <p:spTgt spid="129"/>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113"/>
                                        </p:tgtEl>
                                        <p:attrNameLst>
                                          <p:attrName>style.visibility</p:attrName>
                                        </p:attrNameLst>
                                      </p:cBhvr>
                                      <p:to>
                                        <p:strVal val="visible"/>
                                      </p:to>
                                    </p:set>
                                    <p:animEffect transition="in" filter="fade">
                                      <p:cBhvr>
                                        <p:cTn id="16" dur="500"/>
                                        <p:tgtEl>
                                          <p:spTgt spid="113"/>
                                        </p:tgtEl>
                                      </p:cBhvr>
                                    </p:animEffect>
                                  </p:childTnLst>
                                </p:cTn>
                              </p:par>
                              <p:par>
                                <p:cTn id="17" presetID="10" presetClass="entr" presetSubtype="0" fill="hold" nodeType="withEffect">
                                  <p:stCondLst>
                                    <p:cond delay="0"/>
                                  </p:stCondLst>
                                  <p:childTnLst>
                                    <p:set>
                                      <p:cBhvr>
                                        <p:cTn id="18" dur="1" fill="hold">
                                          <p:stCondLst>
                                            <p:cond delay="0"/>
                                          </p:stCondLst>
                                        </p:cTn>
                                        <p:tgtEl>
                                          <p:spTgt spid="100"/>
                                        </p:tgtEl>
                                        <p:attrNameLst>
                                          <p:attrName>style.visibility</p:attrName>
                                        </p:attrNameLst>
                                      </p:cBhvr>
                                      <p:to>
                                        <p:strVal val="visible"/>
                                      </p:to>
                                    </p:set>
                                    <p:animEffect transition="in" filter="fade">
                                      <p:cBhvr>
                                        <p:cTn id="19" dur="500"/>
                                        <p:tgtEl>
                                          <p:spTgt spid="100"/>
                                        </p:tgtEl>
                                      </p:cBhvr>
                                    </p:animEffect>
                                  </p:childTnLst>
                                </p:cTn>
                              </p:par>
                              <p:par>
                                <p:cTn id="20" presetID="10" presetClass="entr" presetSubtype="0" fill="hold" nodeType="withEffect">
                                  <p:stCondLst>
                                    <p:cond delay="0"/>
                                  </p:stCondLst>
                                  <p:childTnLst>
                                    <p:set>
                                      <p:cBhvr>
                                        <p:cTn id="21" dur="1" fill="hold">
                                          <p:stCondLst>
                                            <p:cond delay="0"/>
                                          </p:stCondLst>
                                        </p:cTn>
                                        <p:tgtEl>
                                          <p:spTgt spid="126"/>
                                        </p:tgtEl>
                                        <p:attrNameLst>
                                          <p:attrName>style.visibility</p:attrName>
                                        </p:attrNameLst>
                                      </p:cBhvr>
                                      <p:to>
                                        <p:strVal val="visible"/>
                                      </p:to>
                                    </p:set>
                                    <p:animEffect transition="in" filter="fade">
                                      <p:cBhvr>
                                        <p:cTn id="22" dur="500"/>
                                        <p:tgtEl>
                                          <p:spTgt spid="1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1" fill="hold" grpId="0" nodeType="clickEffect">
                                  <p:stCondLst>
                                    <p:cond delay="0"/>
                                  </p:stCondLst>
                                  <p:childTnLst>
                                    <p:animEffect transition="out" filter="wipe(up)">
                                      <p:cBhvr>
                                        <p:cTn id="26" dur="500"/>
                                        <p:tgtEl>
                                          <p:spTgt spid="73"/>
                                        </p:tgtEl>
                                      </p:cBhvr>
                                    </p:animEffect>
                                    <p:set>
                                      <p:cBhvr>
                                        <p:cTn id="27" dur="1" fill="hold">
                                          <p:stCondLst>
                                            <p:cond delay="499"/>
                                          </p:stCondLst>
                                        </p:cTn>
                                        <p:tgtEl>
                                          <p:spTgt spid="73"/>
                                        </p:tgtEl>
                                        <p:attrNameLst>
                                          <p:attrName>style.visibility</p:attrName>
                                        </p:attrNameLst>
                                      </p:cBhvr>
                                      <p:to>
                                        <p:strVal val="hidden"/>
                                      </p:to>
                                    </p:set>
                                  </p:childTnLst>
                                </p:cTn>
                              </p:par>
                              <p:par>
                                <p:cTn id="28" presetID="22" presetClass="exit" presetSubtype="1" fill="hold" grpId="0" nodeType="withEffect">
                                  <p:stCondLst>
                                    <p:cond delay="0"/>
                                  </p:stCondLst>
                                  <p:childTnLst>
                                    <p:animEffect transition="out" filter="wipe(up)">
                                      <p:cBhvr>
                                        <p:cTn id="29" dur="500"/>
                                        <p:tgtEl>
                                          <p:spTgt spid="104"/>
                                        </p:tgtEl>
                                      </p:cBhvr>
                                    </p:animEffect>
                                    <p:set>
                                      <p:cBhvr>
                                        <p:cTn id="30" dur="1" fill="hold">
                                          <p:stCondLst>
                                            <p:cond delay="499"/>
                                          </p:stCondLst>
                                        </p:cTn>
                                        <p:tgtEl>
                                          <p:spTgt spid="104"/>
                                        </p:tgtEl>
                                        <p:attrNameLst>
                                          <p:attrName>style.visibility</p:attrName>
                                        </p:attrNameLst>
                                      </p:cBhvr>
                                      <p:to>
                                        <p:strVal val="hidden"/>
                                      </p:to>
                                    </p:set>
                                  </p:childTnLst>
                                </p:cTn>
                              </p:par>
                              <p:par>
                                <p:cTn id="31" presetID="22" presetClass="entr" presetSubtype="4" fill="hold" grpId="0" nodeType="withEffect">
                                  <p:stCondLst>
                                    <p:cond delay="0"/>
                                  </p:stCondLst>
                                  <p:childTnLst>
                                    <p:set>
                                      <p:cBhvr>
                                        <p:cTn id="32" dur="1" fill="hold">
                                          <p:stCondLst>
                                            <p:cond delay="0"/>
                                          </p:stCondLst>
                                        </p:cTn>
                                        <p:tgtEl>
                                          <p:spTgt spid="72"/>
                                        </p:tgtEl>
                                        <p:attrNameLst>
                                          <p:attrName>style.visibility</p:attrName>
                                        </p:attrNameLst>
                                      </p:cBhvr>
                                      <p:to>
                                        <p:strVal val="visible"/>
                                      </p:to>
                                    </p:set>
                                    <p:animEffect transition="in" filter="wipe(down)">
                                      <p:cBhvr>
                                        <p:cTn id="33" dur="500"/>
                                        <p:tgtEl>
                                          <p:spTgt spid="7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2"/>
                                        </p:tgtEl>
                                        <p:attrNameLst>
                                          <p:attrName>style.visibility</p:attrName>
                                        </p:attrNameLst>
                                      </p:cBhvr>
                                      <p:to>
                                        <p:strVal val="visible"/>
                                      </p:to>
                                    </p:set>
                                    <p:animEffect transition="in" filter="fade">
                                      <p:cBhvr>
                                        <p:cTn id="38" dur="500"/>
                                        <p:tgtEl>
                                          <p:spTgt spid="132"/>
                                        </p:tgtEl>
                                      </p:cBhvr>
                                    </p:animEffect>
                                  </p:childTnLst>
                                </p:cTn>
                              </p:par>
                              <p:par>
                                <p:cTn id="39" presetID="10" presetClass="exit" presetSubtype="0" fill="hold" grpId="0" nodeType="withEffect">
                                  <p:stCondLst>
                                    <p:cond delay="0"/>
                                  </p:stCondLst>
                                  <p:childTnLst>
                                    <p:animEffect transition="out" filter="fade">
                                      <p:cBhvr>
                                        <p:cTn id="40" dur="500"/>
                                        <p:tgtEl>
                                          <p:spTgt spid="91"/>
                                        </p:tgtEl>
                                      </p:cBhvr>
                                    </p:animEffect>
                                    <p:set>
                                      <p:cBhvr>
                                        <p:cTn id="41" dur="1" fill="hold">
                                          <p:stCondLst>
                                            <p:cond delay="499"/>
                                          </p:stCondLst>
                                        </p:cTn>
                                        <p:tgtEl>
                                          <p:spTgt spid="9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4"/>
                                        </p:tgtEl>
                                        <p:attrNameLst>
                                          <p:attrName>style.visibility</p:attrName>
                                        </p:attrNameLst>
                                      </p:cBhvr>
                                      <p:to>
                                        <p:strVal val="visible"/>
                                      </p:to>
                                    </p:set>
                                    <p:animEffect transition="in" filter="fade">
                                      <p:cBhvr>
                                        <p:cTn id="46" dur="500"/>
                                        <p:tgtEl>
                                          <p:spTgt spid="134"/>
                                        </p:tgtEl>
                                      </p:cBhvr>
                                    </p:animEffect>
                                  </p:childTnLst>
                                </p:cTn>
                              </p:par>
                              <p:par>
                                <p:cTn id="47" presetID="10" presetClass="exit" presetSubtype="0" fill="hold" grpId="0" nodeType="withEffect">
                                  <p:stCondLst>
                                    <p:cond delay="0"/>
                                  </p:stCondLst>
                                  <p:childTnLst>
                                    <p:animEffect transition="out" filter="fade">
                                      <p:cBhvr>
                                        <p:cTn id="48" dur="500"/>
                                        <p:tgtEl>
                                          <p:spTgt spid="92"/>
                                        </p:tgtEl>
                                      </p:cBhvr>
                                    </p:animEffect>
                                    <p:set>
                                      <p:cBhvr>
                                        <p:cTn id="49" dur="1" fill="hold">
                                          <p:stCondLst>
                                            <p:cond delay="499"/>
                                          </p:stCondLst>
                                        </p:cTn>
                                        <p:tgtEl>
                                          <p:spTgt spid="9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32"/>
                                        </p:tgtEl>
                                      </p:cBhvr>
                                    </p:animEffect>
                                    <p:set>
                                      <p:cBhvr>
                                        <p:cTn id="54" dur="1" fill="hold">
                                          <p:stCondLst>
                                            <p:cond delay="499"/>
                                          </p:stCondLst>
                                        </p:cTn>
                                        <p:tgtEl>
                                          <p:spTgt spid="132"/>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500"/>
                                        <p:tgtEl>
                                          <p:spTgt spid="90"/>
                                        </p:tgtEl>
                                      </p:cBhvr>
                                    </p:animEffect>
                                    <p:set>
                                      <p:cBhvr>
                                        <p:cTn id="57" dur="1" fill="hold">
                                          <p:stCondLst>
                                            <p:cond delay="499"/>
                                          </p:stCondLst>
                                        </p:cTn>
                                        <p:tgtEl>
                                          <p:spTgt spid="90"/>
                                        </p:tgtEl>
                                        <p:attrNameLst>
                                          <p:attrName>style.visibility</p:attrName>
                                        </p:attrNameLst>
                                      </p:cBhvr>
                                      <p:to>
                                        <p:strVal val="hidden"/>
                                      </p:to>
                                    </p:set>
                                  </p:childTnLst>
                                </p:cTn>
                              </p:par>
                              <p:par>
                                <p:cTn id="58" presetID="10" presetClass="entr" presetSubtype="0" fill="hold" grpId="0" nodeType="withEffect">
                                  <p:stCondLst>
                                    <p:cond delay="0"/>
                                  </p:stCondLst>
                                  <p:childTnLst>
                                    <p:set>
                                      <p:cBhvr>
                                        <p:cTn id="59" dur="1" fill="hold">
                                          <p:stCondLst>
                                            <p:cond delay="0"/>
                                          </p:stCondLst>
                                        </p:cTn>
                                        <p:tgtEl>
                                          <p:spTgt spid="136"/>
                                        </p:tgtEl>
                                        <p:attrNameLst>
                                          <p:attrName>style.visibility</p:attrName>
                                        </p:attrNameLst>
                                      </p:cBhvr>
                                      <p:to>
                                        <p:strVal val="visible"/>
                                      </p:to>
                                    </p:set>
                                    <p:animEffect transition="in" filter="fade">
                                      <p:cBhvr>
                                        <p:cTn id="60" dur="500"/>
                                        <p:tgtEl>
                                          <p:spTgt spid="13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35"/>
                                        </p:tgtEl>
                                        <p:attrNameLst>
                                          <p:attrName>style.visibility</p:attrName>
                                        </p:attrNameLst>
                                      </p:cBhvr>
                                      <p:to>
                                        <p:strVal val="visible"/>
                                      </p:to>
                                    </p:set>
                                    <p:animEffect transition="in" filter="fade">
                                      <p:cBhvr>
                                        <p:cTn id="63" dur="500"/>
                                        <p:tgtEl>
                                          <p:spTgt spid="135"/>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1" nodeType="clickEffect">
                                  <p:stCondLst>
                                    <p:cond delay="0"/>
                                  </p:stCondLst>
                                  <p:childTnLst>
                                    <p:set>
                                      <p:cBhvr>
                                        <p:cTn id="67" dur="1" fill="hold">
                                          <p:stCondLst>
                                            <p:cond delay="0"/>
                                          </p:stCondLst>
                                        </p:cTn>
                                        <p:tgtEl>
                                          <p:spTgt spid="73"/>
                                        </p:tgtEl>
                                        <p:attrNameLst>
                                          <p:attrName>style.visibility</p:attrName>
                                        </p:attrNameLst>
                                      </p:cBhvr>
                                      <p:to>
                                        <p:strVal val="visible"/>
                                      </p:to>
                                    </p:set>
                                    <p:animEffect transition="in" filter="wipe(down)">
                                      <p:cBhvr>
                                        <p:cTn id="68" dur="500"/>
                                        <p:tgtEl>
                                          <p:spTgt spid="73"/>
                                        </p:tgtEl>
                                      </p:cBhvr>
                                    </p:animEffect>
                                  </p:childTnLst>
                                </p:cTn>
                              </p:par>
                              <p:par>
                                <p:cTn id="69" presetID="22" presetClass="entr" presetSubtype="4" fill="hold" grpId="1" nodeType="withEffect">
                                  <p:stCondLst>
                                    <p:cond delay="0"/>
                                  </p:stCondLst>
                                  <p:childTnLst>
                                    <p:set>
                                      <p:cBhvr>
                                        <p:cTn id="70" dur="1" fill="hold">
                                          <p:stCondLst>
                                            <p:cond delay="0"/>
                                          </p:stCondLst>
                                        </p:cTn>
                                        <p:tgtEl>
                                          <p:spTgt spid="104"/>
                                        </p:tgtEl>
                                        <p:attrNameLst>
                                          <p:attrName>style.visibility</p:attrName>
                                        </p:attrNameLst>
                                      </p:cBhvr>
                                      <p:to>
                                        <p:strVal val="visible"/>
                                      </p:to>
                                    </p:set>
                                    <p:animEffect transition="in" filter="wipe(down)">
                                      <p:cBhvr>
                                        <p:cTn id="71" dur="500"/>
                                        <p:tgtEl>
                                          <p:spTgt spid="104"/>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71"/>
                                        </p:tgtEl>
                                        <p:attrNameLst>
                                          <p:attrName>style.visibility</p:attrName>
                                        </p:attrNameLst>
                                      </p:cBhvr>
                                      <p:to>
                                        <p:strVal val="visible"/>
                                      </p:to>
                                    </p:set>
                                    <p:animEffect transition="in" filter="wipe(down)">
                                      <p:cBhvr>
                                        <p:cTn id="74" dur="500"/>
                                        <p:tgtEl>
                                          <p:spTgt spid="71"/>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31"/>
                                        </p:tgtEl>
                                        <p:attrNameLst>
                                          <p:attrName>style.visibility</p:attrName>
                                        </p:attrNameLst>
                                      </p:cBhvr>
                                      <p:to>
                                        <p:strVal val="visible"/>
                                      </p:to>
                                    </p:set>
                                    <p:animEffect transition="in" filter="fade">
                                      <p:cBhvr>
                                        <p:cTn id="79" dur="500"/>
                                        <p:tgtEl>
                                          <p:spTgt spid="131"/>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33"/>
                                        </p:tgtEl>
                                        <p:attrNameLst>
                                          <p:attrName>style.visibility</p:attrName>
                                        </p:attrNameLst>
                                      </p:cBhvr>
                                      <p:to>
                                        <p:strVal val="visible"/>
                                      </p:to>
                                    </p:set>
                                    <p:animEffect transition="in" filter="fade">
                                      <p:cBhvr>
                                        <p:cTn id="84"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animBg="1"/>
      <p:bldP spid="73" grpId="0" animBg="1"/>
      <p:bldP spid="73" grpId="1" animBg="1"/>
      <p:bldP spid="90" grpId="0"/>
      <p:bldP spid="91" grpId="0"/>
      <p:bldP spid="92" grpId="0"/>
      <p:bldP spid="104" grpId="0" animBg="1"/>
      <p:bldP spid="104" grpId="1" animBg="1"/>
      <p:bldP spid="131" grpId="0" animBg="1"/>
      <p:bldP spid="132" grpId="0"/>
      <p:bldP spid="132" grpId="1"/>
      <p:bldP spid="133" grpId="0" animBg="1"/>
      <p:bldP spid="134" grpId="0"/>
      <p:bldP spid="135" grpId="0"/>
      <p:bldP spid="13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In-DRAM NOT: Dual Contact Cell</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2"/>
          <a:stretch>
            <a:fillRect/>
          </a:stretch>
        </p:blipFill>
        <p:spPr>
          <a:xfrm>
            <a:off x="323528" y="1035173"/>
            <a:ext cx="4104456" cy="4705108"/>
          </a:xfrm>
          <a:prstGeom prst="rect">
            <a:avLst/>
          </a:prstGeom>
        </p:spPr>
      </p:pic>
      <p:sp>
        <p:nvSpPr>
          <p:cNvPr id="5" name="TextBox 4"/>
          <p:cNvSpPr txBox="1"/>
          <p:nvPr/>
        </p:nvSpPr>
        <p:spPr>
          <a:xfrm>
            <a:off x="-10701" y="5949280"/>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sp>
        <p:nvSpPr>
          <p:cNvPr id="3" name="TextBox 2"/>
          <p:cNvSpPr txBox="1"/>
          <p:nvPr/>
        </p:nvSpPr>
        <p:spPr>
          <a:xfrm>
            <a:off x="4617145" y="1862822"/>
            <a:ext cx="4556504" cy="286232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ahoma"/>
                <a:ea typeface="+mn-ea"/>
                <a:cs typeface="+mn-cs"/>
              </a:rPr>
              <a:t>Idea: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Feed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negated value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in the sense amplifier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into a special row</a:t>
            </a:r>
          </a:p>
        </p:txBody>
      </p:sp>
    </p:spTree>
    <p:extLst>
      <p:ext uri="{BB962C8B-B14F-4D97-AF65-F5344CB8AC3E}">
        <p14:creationId xmlns:p14="http://schemas.microsoft.com/office/powerpoint/2010/main" val="1391523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494EC-CC29-4C1B-BC30-B25CBF0152B1}"/>
              </a:ext>
            </a:extLst>
          </p:cNvPr>
          <p:cNvSpPr>
            <a:spLocks noGrp="1"/>
          </p:cNvSpPr>
          <p:nvPr>
            <p:ph type="title"/>
          </p:nvPr>
        </p:nvSpPr>
        <p:spPr/>
        <p:txBody>
          <a:bodyPr/>
          <a:lstStyle/>
          <a:p>
            <a:r>
              <a:rPr lang="en-US" dirty="0"/>
              <a:t>Ambit vs. DDR3: Performance and Energy</a:t>
            </a:r>
          </a:p>
        </p:txBody>
      </p:sp>
      <p:sp>
        <p:nvSpPr>
          <p:cNvPr id="4" name="Slide Number Placeholder 3">
            <a:extLst>
              <a:ext uri="{FF2B5EF4-FFF2-40B4-BE49-F238E27FC236}">
                <a16:creationId xmlns:a16="http://schemas.microsoft.com/office/drawing/2014/main" id="{C6439D3B-A3F5-4658-A5BE-B00BFFC8A92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Myriad Pro C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2400" b="1" i="0" u="none" strike="noStrike" kern="1200" cap="none" spc="0" normalizeH="0" baseline="0" noProof="0">
              <a:ln>
                <a:noFill/>
              </a:ln>
              <a:solidFill>
                <a:srgbClr val="0070C0"/>
              </a:solidFill>
              <a:effectLst/>
              <a:uLnTx/>
              <a:uFillTx/>
              <a:latin typeface="Myriad Pro Cond"/>
              <a:ea typeface="+mn-ea"/>
              <a:cs typeface="+mn-cs"/>
            </a:endParaRPr>
          </a:p>
        </p:txBody>
      </p:sp>
      <p:graphicFrame>
        <p:nvGraphicFramePr>
          <p:cNvPr id="5" name="Chart 4">
            <a:extLst>
              <a:ext uri="{FF2B5EF4-FFF2-40B4-BE49-F238E27FC236}">
                <a16:creationId xmlns:a16="http://schemas.microsoft.com/office/drawing/2014/main" id="{5AB549DD-5A03-443B-A7E3-97EF7C548D5D}"/>
              </a:ext>
            </a:extLst>
          </p:cNvPr>
          <p:cNvGraphicFramePr>
            <a:graphicFrameLocks/>
          </p:cNvGraphicFramePr>
          <p:nvPr>
            <p:extLst/>
          </p:nvPr>
        </p:nvGraphicFramePr>
        <p:xfrm>
          <a:off x="609600" y="1143000"/>
          <a:ext cx="8077200" cy="5181600"/>
        </p:xfrm>
        <a:graphic>
          <a:graphicData uri="http://schemas.openxmlformats.org/drawingml/2006/chart">
            <c:chart xmlns:c="http://schemas.openxmlformats.org/drawingml/2006/chart" xmlns:r="http://schemas.openxmlformats.org/officeDocument/2006/relationships" r:id="rId2"/>
          </a:graphicData>
        </a:graphic>
      </p:graphicFrame>
      <p:grpSp>
        <p:nvGrpSpPr>
          <p:cNvPr id="10" name="Group 9">
            <a:extLst>
              <a:ext uri="{FF2B5EF4-FFF2-40B4-BE49-F238E27FC236}">
                <a16:creationId xmlns:a16="http://schemas.microsoft.com/office/drawing/2014/main" id="{1F13FD58-5AF1-4A70-AAF4-BA2FD69585F4}"/>
              </a:ext>
            </a:extLst>
          </p:cNvPr>
          <p:cNvGrpSpPr/>
          <p:nvPr/>
        </p:nvGrpSpPr>
        <p:grpSpPr>
          <a:xfrm>
            <a:off x="5628222" y="2477869"/>
            <a:ext cx="1849940" cy="1451335"/>
            <a:chOff x="5628222" y="2477869"/>
            <a:chExt cx="1849940" cy="1451335"/>
          </a:xfrm>
        </p:grpSpPr>
        <p:sp>
          <p:nvSpPr>
            <p:cNvPr id="6" name="TextBox 5">
              <a:extLst>
                <a:ext uri="{FF2B5EF4-FFF2-40B4-BE49-F238E27FC236}">
                  <a16:creationId xmlns:a16="http://schemas.microsoft.com/office/drawing/2014/main" id="{9D3014AC-E750-4E89-95E0-6E377B3192BA}"/>
                </a:ext>
              </a:extLst>
            </p:cNvPr>
            <p:cNvSpPr txBox="1"/>
            <p:nvPr/>
          </p:nvSpPr>
          <p:spPr>
            <a:xfrm>
              <a:off x="5628222" y="2477869"/>
              <a:ext cx="76655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Myriad Pro Cond"/>
                  <a:ea typeface="+mn-ea"/>
                  <a:cs typeface="+mn-cs"/>
                </a:rPr>
                <a:t>32X</a:t>
              </a:r>
            </a:p>
          </p:txBody>
        </p:sp>
        <p:sp>
          <p:nvSpPr>
            <p:cNvPr id="8" name="Freeform: Shape 7">
              <a:extLst>
                <a:ext uri="{FF2B5EF4-FFF2-40B4-BE49-F238E27FC236}">
                  <a16:creationId xmlns:a16="http://schemas.microsoft.com/office/drawing/2014/main" id="{319E9FFE-5207-445D-921D-CAE4675041B8}"/>
                </a:ext>
              </a:extLst>
            </p:cNvPr>
            <p:cNvSpPr/>
            <p:nvPr/>
          </p:nvSpPr>
          <p:spPr>
            <a:xfrm>
              <a:off x="6102036" y="3041964"/>
              <a:ext cx="1376126" cy="887240"/>
            </a:xfrm>
            <a:custGeom>
              <a:avLst/>
              <a:gdLst>
                <a:gd name="connsiteX0" fmla="*/ 0 w 1376126"/>
                <a:gd name="connsiteY0" fmla="*/ 0 h 887240"/>
                <a:gd name="connsiteX1" fmla="*/ 1376126 w 1376126"/>
                <a:gd name="connsiteY1" fmla="*/ 887240 h 887240"/>
              </a:gdLst>
              <a:ahLst/>
              <a:cxnLst>
                <a:cxn ang="0">
                  <a:pos x="connsiteX0" y="connsiteY0"/>
                </a:cxn>
                <a:cxn ang="0">
                  <a:pos x="connsiteX1" y="connsiteY1"/>
                </a:cxn>
              </a:cxnLst>
              <a:rect l="l" t="t" r="r" b="b"/>
              <a:pathLst>
                <a:path w="1376126" h="887240">
                  <a:moveTo>
                    <a:pt x="0" y="0"/>
                  </a:moveTo>
                  <a:lnTo>
                    <a:pt x="1376126" y="887240"/>
                  </a:lnTo>
                </a:path>
              </a:pathLst>
            </a:custGeom>
            <a:noFill/>
            <a:ln>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yriad Pro Cond"/>
                <a:ea typeface="+mn-ea"/>
                <a:cs typeface="+mn-cs"/>
              </a:endParaRPr>
            </a:p>
          </p:txBody>
        </p:sp>
      </p:grpSp>
      <p:grpSp>
        <p:nvGrpSpPr>
          <p:cNvPr id="11" name="Group 10">
            <a:extLst>
              <a:ext uri="{FF2B5EF4-FFF2-40B4-BE49-F238E27FC236}">
                <a16:creationId xmlns:a16="http://schemas.microsoft.com/office/drawing/2014/main" id="{07EBAEE8-0E06-4849-B21E-503146852B82}"/>
              </a:ext>
            </a:extLst>
          </p:cNvPr>
          <p:cNvGrpSpPr/>
          <p:nvPr/>
        </p:nvGrpSpPr>
        <p:grpSpPr>
          <a:xfrm>
            <a:off x="6811244" y="2477869"/>
            <a:ext cx="1083378" cy="1270266"/>
            <a:chOff x="6811244" y="2477869"/>
            <a:chExt cx="1083378" cy="1270266"/>
          </a:xfrm>
        </p:grpSpPr>
        <p:sp>
          <p:nvSpPr>
            <p:cNvPr id="7" name="TextBox 6">
              <a:extLst>
                <a:ext uri="{FF2B5EF4-FFF2-40B4-BE49-F238E27FC236}">
                  <a16:creationId xmlns:a16="http://schemas.microsoft.com/office/drawing/2014/main" id="{4F3341D2-3336-47D4-9CDA-B09DF0130A4F}"/>
                </a:ext>
              </a:extLst>
            </p:cNvPr>
            <p:cNvSpPr txBox="1"/>
            <p:nvPr/>
          </p:nvSpPr>
          <p:spPr>
            <a:xfrm>
              <a:off x="6811244" y="2477869"/>
              <a:ext cx="76655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Myriad Pro Cond"/>
                  <a:ea typeface="+mn-ea"/>
                  <a:cs typeface="+mn-cs"/>
                </a:rPr>
                <a:t>35X</a:t>
              </a:r>
            </a:p>
          </p:txBody>
        </p:sp>
        <p:sp>
          <p:nvSpPr>
            <p:cNvPr id="9" name="Freeform: Shape 8">
              <a:extLst>
                <a:ext uri="{FF2B5EF4-FFF2-40B4-BE49-F238E27FC236}">
                  <a16:creationId xmlns:a16="http://schemas.microsoft.com/office/drawing/2014/main" id="{3DAC4FD1-AA02-4523-83C6-B4526A5134E2}"/>
                </a:ext>
              </a:extLst>
            </p:cNvPr>
            <p:cNvSpPr/>
            <p:nvPr/>
          </p:nvSpPr>
          <p:spPr>
            <a:xfrm>
              <a:off x="7206558" y="3014804"/>
              <a:ext cx="688064" cy="733331"/>
            </a:xfrm>
            <a:custGeom>
              <a:avLst/>
              <a:gdLst>
                <a:gd name="connsiteX0" fmla="*/ 0 w 688064"/>
                <a:gd name="connsiteY0" fmla="*/ 0 h 733331"/>
                <a:gd name="connsiteX1" fmla="*/ 688064 w 688064"/>
                <a:gd name="connsiteY1" fmla="*/ 733331 h 733331"/>
              </a:gdLst>
              <a:ahLst/>
              <a:cxnLst>
                <a:cxn ang="0">
                  <a:pos x="connsiteX0" y="connsiteY0"/>
                </a:cxn>
                <a:cxn ang="0">
                  <a:pos x="connsiteX1" y="connsiteY1"/>
                </a:cxn>
              </a:cxnLst>
              <a:rect l="l" t="t" r="r" b="b"/>
              <a:pathLst>
                <a:path w="688064" h="733331">
                  <a:moveTo>
                    <a:pt x="0" y="0"/>
                  </a:moveTo>
                  <a:lnTo>
                    <a:pt x="688064" y="733331"/>
                  </a:lnTo>
                </a:path>
              </a:pathLst>
            </a:custGeom>
            <a:noFill/>
            <a:ln>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yriad Pro Cond"/>
                <a:ea typeface="+mn-ea"/>
                <a:cs typeface="+mn-cs"/>
              </a:endParaRPr>
            </a:p>
          </p:txBody>
        </p:sp>
      </p:grpSp>
      <p:sp>
        <p:nvSpPr>
          <p:cNvPr id="12" name="TextBox 11"/>
          <p:cNvSpPr txBox="1"/>
          <p:nvPr/>
        </p:nvSpPr>
        <p:spPr>
          <a:xfrm>
            <a:off x="-10701" y="6517141"/>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Myriad Pro Cond"/>
                <a:ea typeface="+mn-ea"/>
                <a:cs typeface="+mn-cs"/>
              </a:rPr>
              <a:t>Seshadri+, “</a:t>
            </a:r>
            <a:r>
              <a:rPr kumimoji="0" lang="en-US" sz="1325" b="0" i="0" u="none" strike="noStrike" kern="1200" cap="none" spc="0" normalizeH="0" baseline="0" noProof="0" dirty="0">
                <a:ln>
                  <a:noFill/>
                </a:ln>
                <a:solidFill>
                  <a:srgbClr val="0000FF"/>
                </a:solidFill>
                <a:effectLst/>
                <a:uLnTx/>
                <a:uFillTx/>
                <a:latin typeface="Myriad Pro Cond"/>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Myriad Pro Cond"/>
                <a:ea typeface="+mn-ea"/>
                <a:cs typeface="+mn-cs"/>
              </a:rPr>
              <a:t>,” MICRO 2017.</a:t>
            </a:r>
          </a:p>
        </p:txBody>
      </p:sp>
    </p:spTree>
    <p:extLst>
      <p:ext uri="{BB962C8B-B14F-4D97-AF65-F5344CB8AC3E}">
        <p14:creationId xmlns:p14="http://schemas.microsoft.com/office/powerpoint/2010/main" val="21685025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Bulk Bitwise Operations in Workloads</a:t>
            </a:r>
          </a:p>
        </p:txBody>
      </p:sp>
      <p:pic>
        <p:nvPicPr>
          <p:cNvPr id="5" name="Picture 4"/>
          <p:cNvPicPr>
            <a:picLocks noChangeAspect="1"/>
          </p:cNvPicPr>
          <p:nvPr/>
        </p:nvPicPr>
        <p:blipFill>
          <a:blip r:embed="rId2"/>
          <a:stretch>
            <a:fillRect/>
          </a:stretch>
        </p:blipFill>
        <p:spPr>
          <a:xfrm>
            <a:off x="467544" y="1052736"/>
            <a:ext cx="7802016" cy="5056203"/>
          </a:xfrm>
          <a:prstGeom prst="rect">
            <a:avLst/>
          </a:prstGeom>
        </p:spPr>
      </p:pic>
      <p:sp>
        <p:nvSpPr>
          <p:cNvPr id="6" name="Content Placeholder 25">
            <a:extLst>
              <a:ext uri="{FF2B5EF4-FFF2-40B4-BE49-F238E27FC236}">
                <a16:creationId xmlns:a16="http://schemas.microsoft.com/office/drawing/2014/main" id="{C856F173-0838-471E-B126-A6DE9BCD8758}"/>
              </a:ext>
            </a:extLst>
          </p:cNvPr>
          <p:cNvSpPr>
            <a:spLocks noGrp="1"/>
          </p:cNvSpPr>
          <p:nvPr>
            <p:ph idx="1"/>
          </p:nvPr>
        </p:nvSpPr>
        <p:spPr>
          <a:xfrm>
            <a:off x="5741912" y="6377401"/>
            <a:ext cx="8839200" cy="796015"/>
          </a:xfrm>
        </p:spPr>
        <p:txBody>
          <a:bodyPr>
            <a:normAutofit/>
          </a:bodyPr>
          <a:lstStyle/>
          <a:p>
            <a:pPr marL="0" indent="0">
              <a:buNone/>
            </a:pPr>
            <a:r>
              <a:rPr lang="en-US" sz="1200" dirty="0"/>
              <a:t>[1] Li and Patel, </a:t>
            </a:r>
            <a:r>
              <a:rPr lang="en-US" sz="1200" dirty="0" err="1"/>
              <a:t>BitWeaving</a:t>
            </a:r>
            <a:r>
              <a:rPr lang="en-US" sz="1200" dirty="0"/>
              <a:t>, SIGMOD 2013</a:t>
            </a:r>
          </a:p>
          <a:p>
            <a:pPr marL="0" indent="0">
              <a:buNone/>
            </a:pPr>
            <a:r>
              <a:rPr lang="en-US" sz="1200" dirty="0"/>
              <a:t>[2] Goodwin+, </a:t>
            </a:r>
            <a:r>
              <a:rPr lang="en-US" sz="1200" dirty="0" err="1"/>
              <a:t>BitFunnel</a:t>
            </a:r>
            <a:r>
              <a:rPr lang="en-US" sz="1200" dirty="0"/>
              <a:t>, SIGIR 2017</a:t>
            </a:r>
          </a:p>
        </p:txBody>
      </p:sp>
    </p:spTree>
    <p:extLst>
      <p:ext uri="{BB962C8B-B14F-4D97-AF65-F5344CB8AC3E}">
        <p14:creationId xmlns:p14="http://schemas.microsoft.com/office/powerpoint/2010/main" val="2639958783"/>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Bitmap Index on Ambit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TextBox 6"/>
          <p:cNvSpPr txBox="1"/>
          <p:nvPr/>
        </p:nvSpPr>
        <p:spPr>
          <a:xfrm>
            <a:off x="-10701" y="6085093"/>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pic>
        <p:nvPicPr>
          <p:cNvPr id="3" name="Picture 2"/>
          <p:cNvPicPr>
            <a:picLocks noChangeAspect="1"/>
          </p:cNvPicPr>
          <p:nvPr/>
        </p:nvPicPr>
        <p:blipFill>
          <a:blip r:embed="rId2"/>
          <a:stretch>
            <a:fillRect/>
          </a:stretch>
        </p:blipFill>
        <p:spPr>
          <a:xfrm>
            <a:off x="0" y="980728"/>
            <a:ext cx="9144000" cy="4425826"/>
          </a:xfrm>
          <a:prstGeom prst="rect">
            <a:avLst/>
          </a:prstGeom>
        </p:spPr>
      </p:pic>
      <p:sp>
        <p:nvSpPr>
          <p:cNvPr id="6" name="TextBox 5">
            <a:extLst>
              <a:ext uri="{FF2B5EF4-FFF2-40B4-BE49-F238E27FC236}">
                <a16:creationId xmlns:a16="http://schemas.microsoft.com/office/drawing/2014/main" id="{DE533FE6-A700-5846-B9DA-50AB358EB971}"/>
              </a:ext>
            </a:extLst>
          </p:cNvPr>
          <p:cNvSpPr txBox="1"/>
          <p:nvPr/>
        </p:nvSpPr>
        <p:spPr>
          <a:xfrm>
            <a:off x="1835696" y="5517232"/>
            <a:ext cx="6034024" cy="461665"/>
          </a:xfrm>
          <a:prstGeom prst="rect">
            <a:avLst/>
          </a:prstGeom>
          <a:solidFill>
            <a:schemeClr val="bg1"/>
          </a:solidFill>
          <a:ln>
            <a:solidFill>
              <a:srgbClr val="0000FF"/>
            </a:solidFill>
          </a:ln>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&gt;5.4-6.6X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3933454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BitWeaving on Ambit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TextBox 6"/>
          <p:cNvSpPr txBox="1"/>
          <p:nvPr/>
        </p:nvSpPr>
        <p:spPr>
          <a:xfrm>
            <a:off x="-10701" y="6021288"/>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pic>
        <p:nvPicPr>
          <p:cNvPr id="5" name="Picture 4"/>
          <p:cNvPicPr>
            <a:picLocks noChangeAspect="1"/>
          </p:cNvPicPr>
          <p:nvPr/>
        </p:nvPicPr>
        <p:blipFill>
          <a:blip r:embed="rId2"/>
          <a:stretch>
            <a:fillRect/>
          </a:stretch>
        </p:blipFill>
        <p:spPr>
          <a:xfrm>
            <a:off x="107504" y="1345316"/>
            <a:ext cx="8748346" cy="4675972"/>
          </a:xfrm>
          <a:prstGeom prst="rect">
            <a:avLst/>
          </a:prstGeom>
        </p:spPr>
      </p:pic>
      <p:pic>
        <p:nvPicPr>
          <p:cNvPr id="6" name="Picture 5"/>
          <p:cNvPicPr>
            <a:picLocks noChangeAspect="1"/>
          </p:cNvPicPr>
          <p:nvPr/>
        </p:nvPicPr>
        <p:blipFill>
          <a:blip r:embed="rId3"/>
          <a:stretch>
            <a:fillRect/>
          </a:stretch>
        </p:blipFill>
        <p:spPr>
          <a:xfrm>
            <a:off x="1333500" y="951561"/>
            <a:ext cx="6286500" cy="330200"/>
          </a:xfrm>
          <a:prstGeom prst="rect">
            <a:avLst/>
          </a:prstGeom>
        </p:spPr>
      </p:pic>
      <p:sp>
        <p:nvSpPr>
          <p:cNvPr id="8" name="TextBox 7">
            <a:extLst>
              <a:ext uri="{FF2B5EF4-FFF2-40B4-BE49-F238E27FC236}">
                <a16:creationId xmlns:a16="http://schemas.microsoft.com/office/drawing/2014/main" id="{3633D9BD-DCFF-3C4B-8919-9EB386B2868A}"/>
              </a:ext>
            </a:extLst>
          </p:cNvPr>
          <p:cNvSpPr txBox="1"/>
          <p:nvPr/>
        </p:nvSpPr>
        <p:spPr>
          <a:xfrm>
            <a:off x="3327958" y="3158578"/>
            <a:ext cx="5646097" cy="461665"/>
          </a:xfrm>
          <a:prstGeom prst="rect">
            <a:avLst/>
          </a:prstGeom>
          <a:solidFill>
            <a:schemeClr val="bg1"/>
          </a:solidFill>
          <a:ln>
            <a:solidFill>
              <a:srgbClr val="0000FF"/>
            </a:solidFill>
          </a:ln>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&gt;4-12X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15064282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22C30508-BBE9-0049-8B62-499400F76D8D}"/>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lvl="0">
              <a:defRPr/>
            </a:pPr>
            <a:r>
              <a:rPr lang="en-US" sz="3800" kern="0" dirty="0">
                <a:solidFill>
                  <a:srgbClr val="006633"/>
                </a:solidFill>
                <a:latin typeface="Garamond"/>
              </a:rPr>
              <a:t>Data is Key for Future Workloads</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Tree>
    <p:extLst>
      <p:ext uri="{BB962C8B-B14F-4D97-AF65-F5344CB8AC3E}">
        <p14:creationId xmlns:p14="http://schemas.microsoft.com/office/powerpoint/2010/main" val="13186792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More on Ambit</a:t>
            </a:r>
          </a:p>
        </p:txBody>
      </p:sp>
      <p:sp>
        <p:nvSpPr>
          <p:cNvPr id="3" name="Content Placeholder 2"/>
          <p:cNvSpPr>
            <a:spLocks noGrp="1"/>
          </p:cNvSpPr>
          <p:nvPr>
            <p:ph idx="1"/>
          </p:nvPr>
        </p:nvSpPr>
        <p:spPr>
          <a:xfrm>
            <a:off x="228600" y="1144488"/>
            <a:ext cx="8610600" cy="4876800"/>
          </a:xfrm>
        </p:spPr>
        <p:txBody>
          <a:bodyPr/>
          <a:lstStyle/>
          <a:p>
            <a:r>
              <a:rPr lang="en-US" dirty="0" err="1"/>
              <a:t>Vivek</a:t>
            </a:r>
            <a:r>
              <a:rPr lang="en-US" dirty="0"/>
              <a:t> Seshadri et al., “</a:t>
            </a:r>
            <a:r>
              <a:rPr lang="en-US" b="1" dirty="0">
                <a:hlinkClick r:id="rId2"/>
              </a:rPr>
              <a:t>Ambit: In-Memory Accelerator for Bulk Bitwise Operations Using Commodity DRAM Technology</a:t>
            </a:r>
            <a:r>
              <a:rPr lang="en-US" dirty="0"/>
              <a:t>,” MICRO 2017.</a:t>
            </a:r>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p:cNvPicPr>
            <a:picLocks noChangeAspect="1"/>
          </p:cNvPicPr>
          <p:nvPr/>
        </p:nvPicPr>
        <p:blipFill>
          <a:blip r:embed="rId3"/>
          <a:stretch>
            <a:fillRect/>
          </a:stretch>
        </p:blipFill>
        <p:spPr>
          <a:xfrm>
            <a:off x="0" y="3641055"/>
            <a:ext cx="9144000" cy="2092201"/>
          </a:xfrm>
          <a:prstGeom prst="rect">
            <a:avLst/>
          </a:prstGeom>
        </p:spPr>
      </p:pic>
    </p:spTree>
    <p:extLst>
      <p:ext uri="{BB962C8B-B14F-4D97-AF65-F5344CB8AC3E}">
        <p14:creationId xmlns:p14="http://schemas.microsoft.com/office/powerpoint/2010/main" val="3363952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In-DRAM Bulk Bitwise Execution</a:t>
            </a:r>
          </a:p>
        </p:txBody>
      </p:sp>
      <p:sp>
        <p:nvSpPr>
          <p:cNvPr id="3" name="Content Placeholder 2"/>
          <p:cNvSpPr>
            <a:spLocks noGrp="1"/>
          </p:cNvSpPr>
          <p:nvPr>
            <p:ph idx="1"/>
          </p:nvPr>
        </p:nvSpPr>
        <p:spPr>
          <a:xfrm>
            <a:off x="228600" y="1000472"/>
            <a:ext cx="8610600" cy="4876800"/>
          </a:xfrm>
        </p:spPr>
        <p:txBody>
          <a:bodyPr/>
          <a:lstStyle/>
          <a:p>
            <a:r>
              <a:rPr lang="en-US" dirty="0" err="1"/>
              <a:t>Vivek</a:t>
            </a:r>
            <a:r>
              <a:rPr lang="en-US" dirty="0"/>
              <a:t> Seshadri and Onur Mutlu,</a:t>
            </a:r>
            <a:br>
              <a:rPr lang="en-US" dirty="0"/>
            </a:br>
            <a:r>
              <a:rPr lang="en-US" b="1" dirty="0">
                <a:hlinkClick r:id="rId2"/>
              </a:rPr>
              <a:t>"In-DRAM Bulk Bitwise Execution Engine"</a:t>
            </a:r>
            <a:r>
              <a:rPr lang="en-US" dirty="0"/>
              <a:t> </a:t>
            </a:r>
            <a:br>
              <a:rPr lang="en-US" dirty="0"/>
            </a:br>
            <a:r>
              <a:rPr lang="en-US" i="1" dirty="0"/>
              <a:t>Invited Book Chapter in Advances in Computers</a:t>
            </a:r>
            <a:r>
              <a:rPr lang="en-US" dirty="0"/>
              <a:t>, to appear in 2020. </a:t>
            </a:r>
            <a:br>
              <a:rPr lang="en-US" dirty="0"/>
            </a:br>
            <a:r>
              <a:rPr lang="en-US" dirty="0"/>
              <a:t>[</a:t>
            </a:r>
            <a:r>
              <a:rPr lang="en-US" dirty="0">
                <a:hlinkClick r:id="rId2"/>
              </a:rPr>
              <a:t>Preliminary arXiv version</a:t>
            </a:r>
            <a:r>
              <a:rPr lang="en-US" dirty="0"/>
              <a:t>]</a:t>
            </a:r>
          </a:p>
          <a:p>
            <a:pPr marL="0" indent="0">
              <a:buNone/>
            </a:pPr>
            <a:endParaRPr lang="en-US" sz="21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6AB84BF9-0E65-2149-BD37-BF6C5954758F}"/>
              </a:ext>
            </a:extLst>
          </p:cNvPr>
          <p:cNvPicPr>
            <a:picLocks noChangeAspect="1"/>
          </p:cNvPicPr>
          <p:nvPr/>
        </p:nvPicPr>
        <p:blipFill>
          <a:blip r:embed="rId3"/>
          <a:stretch>
            <a:fillRect/>
          </a:stretch>
        </p:blipFill>
        <p:spPr>
          <a:xfrm>
            <a:off x="527921" y="3799136"/>
            <a:ext cx="8011958" cy="2261319"/>
          </a:xfrm>
          <a:prstGeom prst="rect">
            <a:avLst/>
          </a:prstGeom>
        </p:spPr>
      </p:pic>
    </p:spTree>
    <p:extLst>
      <p:ext uri="{BB962C8B-B14F-4D97-AF65-F5344CB8AC3E}">
        <p14:creationId xmlns:p14="http://schemas.microsoft.com/office/powerpoint/2010/main" val="517546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5B4C0-16B6-7042-9260-A2C139D6FCFA}"/>
              </a:ext>
            </a:extLst>
          </p:cNvPr>
          <p:cNvSpPr>
            <a:spLocks noGrp="1"/>
          </p:cNvSpPr>
          <p:nvPr>
            <p:ph type="title"/>
          </p:nvPr>
        </p:nvSpPr>
        <p:spPr>
          <a:xfrm>
            <a:off x="228600" y="152400"/>
            <a:ext cx="8915400" cy="1066800"/>
          </a:xfrm>
        </p:spPr>
        <p:txBody>
          <a:bodyPr/>
          <a:lstStyle/>
          <a:p>
            <a:r>
              <a:rPr lang="en-US" sz="3600" dirty="0"/>
              <a:t>RowClone &amp; Bitwise Ops in Real DRAM Chips</a:t>
            </a:r>
          </a:p>
        </p:txBody>
      </p:sp>
      <p:sp>
        <p:nvSpPr>
          <p:cNvPr id="3" name="Content Placeholder 2">
            <a:extLst>
              <a:ext uri="{FF2B5EF4-FFF2-40B4-BE49-F238E27FC236}">
                <a16:creationId xmlns:a16="http://schemas.microsoft.com/office/drawing/2014/main" id="{DB1A4443-2E98-764F-908C-81448DD075E4}"/>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B8C7E220-48EB-244E-A6C0-C07EE1D8279C}"/>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9823F975-6B05-DB49-A430-E7125413BB12}"/>
              </a:ext>
            </a:extLst>
          </p:cNvPr>
          <p:cNvPicPr>
            <a:picLocks noChangeAspect="1"/>
          </p:cNvPicPr>
          <p:nvPr/>
        </p:nvPicPr>
        <p:blipFill>
          <a:blip r:embed="rId2"/>
          <a:stretch>
            <a:fillRect/>
          </a:stretch>
        </p:blipFill>
        <p:spPr>
          <a:xfrm>
            <a:off x="323850" y="2552700"/>
            <a:ext cx="8496300" cy="1752600"/>
          </a:xfrm>
          <a:prstGeom prst="rect">
            <a:avLst/>
          </a:prstGeom>
        </p:spPr>
      </p:pic>
      <p:sp>
        <p:nvSpPr>
          <p:cNvPr id="6" name="TextBox 5">
            <a:extLst>
              <a:ext uri="{FF2B5EF4-FFF2-40B4-BE49-F238E27FC236}">
                <a16:creationId xmlns:a16="http://schemas.microsoft.com/office/drawing/2014/main" id="{F3287F42-34EE-8942-A545-2BE0B4A6C8A7}"/>
              </a:ext>
            </a:extLst>
          </p:cNvPr>
          <p:cNvSpPr txBox="1"/>
          <p:nvPr/>
        </p:nvSpPr>
        <p:spPr>
          <a:xfrm>
            <a:off x="2036420" y="6400800"/>
            <a:ext cx="5583580"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https://parallel.princeton.edu/papers/micro19-gao.pdf</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498247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5EDAC-13D7-7C42-A02F-3B3F2CF4A126}"/>
              </a:ext>
            </a:extLst>
          </p:cNvPr>
          <p:cNvSpPr>
            <a:spLocks noGrp="1"/>
          </p:cNvSpPr>
          <p:nvPr>
            <p:ph type="title"/>
          </p:nvPr>
        </p:nvSpPr>
        <p:spPr>
          <a:xfrm>
            <a:off x="228600" y="152400"/>
            <a:ext cx="8915400" cy="1066800"/>
          </a:xfrm>
        </p:spPr>
        <p:txBody>
          <a:bodyPr/>
          <a:lstStyle/>
          <a:p>
            <a:r>
              <a:rPr lang="en-US" sz="3800" dirty="0"/>
              <a:t>Pinatubo: RowClone and Bitwise Ops in PCM</a:t>
            </a:r>
          </a:p>
        </p:txBody>
      </p:sp>
      <p:sp>
        <p:nvSpPr>
          <p:cNvPr id="3" name="Content Placeholder 2">
            <a:extLst>
              <a:ext uri="{FF2B5EF4-FFF2-40B4-BE49-F238E27FC236}">
                <a16:creationId xmlns:a16="http://schemas.microsoft.com/office/drawing/2014/main" id="{18D34E14-8BC1-B241-8615-904193121A72}"/>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B493DC83-9774-E64A-AD3E-B41DC92FF4BF}"/>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56861CCF-B625-514B-BA14-C39CE0147261}"/>
              </a:ext>
            </a:extLst>
          </p:cNvPr>
          <p:cNvPicPr>
            <a:picLocks noChangeAspect="1"/>
          </p:cNvPicPr>
          <p:nvPr/>
        </p:nvPicPr>
        <p:blipFill>
          <a:blip r:embed="rId2"/>
          <a:stretch>
            <a:fillRect/>
          </a:stretch>
        </p:blipFill>
        <p:spPr>
          <a:xfrm>
            <a:off x="317500" y="2279650"/>
            <a:ext cx="8509000" cy="2298700"/>
          </a:xfrm>
          <a:prstGeom prst="rect">
            <a:avLst/>
          </a:prstGeom>
        </p:spPr>
      </p:pic>
      <p:sp>
        <p:nvSpPr>
          <p:cNvPr id="6" name="TextBox 5">
            <a:extLst>
              <a:ext uri="{FF2B5EF4-FFF2-40B4-BE49-F238E27FC236}">
                <a16:creationId xmlns:a16="http://schemas.microsoft.com/office/drawing/2014/main" id="{899872E1-1869-F847-B999-C5D5CD7A1EF8}"/>
              </a:ext>
            </a:extLst>
          </p:cNvPr>
          <p:cNvSpPr txBox="1"/>
          <p:nvPr/>
        </p:nvSpPr>
        <p:spPr>
          <a:xfrm>
            <a:off x="1583527" y="6437671"/>
            <a:ext cx="6205545"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https://cseweb.ucsd.edu/~jzhao/files/Pinatubo-dac2016.pdf</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6825799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a:t>		Two </a:t>
            </a:r>
            <a:r>
              <a:rPr lang="en-US" sz="6000" dirty="0"/>
              <a:t>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t>1. Minimally changing memory chips</a:t>
            </a:r>
          </a:p>
          <a:p>
            <a:pPr algn="l"/>
            <a:r>
              <a:rPr lang="en-US" sz="3600" dirty="0">
                <a:solidFill>
                  <a:srgbClr val="0000FF"/>
                </a:solidFill>
              </a:rPr>
              <a:t>2. Exploiting 3D-stacked memory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67080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Opportunity: 3D-Stacked </a:t>
            </a:r>
            <a:r>
              <a:rPr lang="en-US" dirty="0" err="1"/>
              <a:t>Logic+Memory</a:t>
            </a:r>
            <a:endParaRPr lang="en-US" dirty="0"/>
          </a:p>
        </p:txBody>
      </p:sp>
      <p:sp>
        <p:nvSpPr>
          <p:cNvPr id="3" name="Content Placeholder 2"/>
          <p:cNvSpPr>
            <a:spLocks noGrp="1"/>
          </p:cNvSpPr>
          <p:nvPr>
            <p:ph idx="1"/>
          </p:nvPr>
        </p:nvSpPr>
        <p:spPr>
          <a:xfrm>
            <a:off x="228600" y="1124744"/>
            <a:ext cx="8610600" cy="5123656"/>
          </a:xfrm>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2"/>
          <a:stretch>
            <a:fillRect/>
          </a:stretch>
        </p:blipFill>
        <p:spPr>
          <a:xfrm>
            <a:off x="107504" y="1286520"/>
            <a:ext cx="7772400" cy="1422400"/>
          </a:xfrm>
          <a:prstGeom prst="rect">
            <a:avLst/>
          </a:prstGeom>
        </p:spPr>
      </p:pic>
      <p:pic>
        <p:nvPicPr>
          <p:cNvPr id="5"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3068960"/>
            <a:ext cx="5040560" cy="3619122"/>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7"/>
          <p:cNvSpPr txBox="1"/>
          <p:nvPr/>
        </p:nvSpPr>
        <p:spPr>
          <a:xfrm>
            <a:off x="6040851" y="4509120"/>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9" name="TextBox 8"/>
          <p:cNvSpPr txBox="1"/>
          <p:nvPr/>
        </p:nvSpPr>
        <p:spPr>
          <a:xfrm>
            <a:off x="5968843" y="4005064"/>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7" name="TextBox 6"/>
          <p:cNvSpPr txBox="1"/>
          <p:nvPr/>
        </p:nvSpPr>
        <p:spPr>
          <a:xfrm>
            <a:off x="5670854" y="5527630"/>
            <a:ext cx="316105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Other “True 3D” technologies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under development</a:t>
            </a:r>
          </a:p>
        </p:txBody>
      </p:sp>
    </p:spTree>
    <p:extLst>
      <p:ext uri="{BB962C8B-B14F-4D97-AF65-F5344CB8AC3E}">
        <p14:creationId xmlns:p14="http://schemas.microsoft.com/office/powerpoint/2010/main" val="4356967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Landscape (circa 2015)</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144016" y="1052736"/>
            <a:ext cx="8460432" cy="4703828"/>
          </a:xfrm>
          <a:prstGeom prst="rect">
            <a:avLst/>
          </a:prstGeom>
        </p:spPr>
      </p:pic>
      <p:sp>
        <p:nvSpPr>
          <p:cNvPr id="6" name="Rectangle 5"/>
          <p:cNvSpPr/>
          <p:nvPr/>
        </p:nvSpPr>
        <p:spPr>
          <a:xfrm>
            <a:off x="-72008" y="6011996"/>
            <a:ext cx="946854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Kim+, “</a:t>
            </a:r>
            <a:r>
              <a:rPr kumimoji="0" lang="en-US" sz="1800" b="0" i="0" u="none" strike="noStrike" kern="1200" cap="none" spc="0" normalizeH="0" baseline="0" noProof="0" dirty="0">
                <a:ln>
                  <a:noFill/>
                </a:ln>
                <a:solidFill>
                  <a:srgbClr val="0000FF"/>
                </a:solidFill>
                <a:effectLst/>
                <a:uLnTx/>
                <a:uFillTx/>
                <a:latin typeface="Tahoma"/>
                <a:ea typeface="+mn-ea"/>
                <a:cs typeface="+mn-cs"/>
              </a:rPr>
              <a:t>Ramulator: A Flexible and Extensible DRAM Simulator</a:t>
            </a:r>
            <a:r>
              <a:rPr kumimoji="0" lang="en-US" sz="1800" b="0" i="0" u="none" strike="noStrike" kern="1200" cap="none" spc="0" normalizeH="0" baseline="0" noProof="0" dirty="0">
                <a:ln>
                  <a:noFill/>
                </a:ln>
                <a:solidFill>
                  <a:srgbClr val="000000"/>
                </a:solidFill>
                <a:effectLst/>
                <a:uLnTx/>
                <a:uFillTx/>
                <a:latin typeface="Tahoma"/>
                <a:ea typeface="+mn-ea"/>
                <a:cs typeface="+mn-cs"/>
              </a:rPr>
              <a:t>”, IEEE CAL 2015.</a:t>
            </a:r>
          </a:p>
        </p:txBody>
      </p:sp>
      <p:sp>
        <p:nvSpPr>
          <p:cNvPr id="7" name="Rectangle 6"/>
          <p:cNvSpPr/>
          <p:nvPr/>
        </p:nvSpPr>
        <p:spPr>
          <a:xfrm>
            <a:off x="323528" y="3284984"/>
            <a:ext cx="7992888" cy="64807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792982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Key Questions in 3D-Stacked PIM</a:t>
            </a:r>
          </a:p>
        </p:txBody>
      </p:sp>
      <p:sp>
        <p:nvSpPr>
          <p:cNvPr id="3" name="Content Placeholder 2"/>
          <p:cNvSpPr>
            <a:spLocks noGrp="1"/>
          </p:cNvSpPr>
          <p:nvPr>
            <p:ph idx="1"/>
          </p:nvPr>
        </p:nvSpPr>
        <p:spPr>
          <a:xfrm>
            <a:off x="228600" y="1196752"/>
            <a:ext cx="8610600" cy="5051648"/>
          </a:xfrm>
        </p:spPr>
        <p:txBody>
          <a:bodyPr/>
          <a:lstStyle/>
          <a:p>
            <a:r>
              <a:rPr lang="en-US" dirty="0"/>
              <a:t>What are the performance and energy benefits of using         </a:t>
            </a:r>
            <a:r>
              <a:rPr lang="en-US" dirty="0">
                <a:solidFill>
                  <a:srgbClr val="0000FF"/>
                </a:solidFill>
              </a:rPr>
              <a:t>3D-stacked memory as a coarse-grained accelerator</a:t>
            </a:r>
            <a:r>
              <a:rPr lang="en-US" dirty="0"/>
              <a:t>?</a:t>
            </a:r>
          </a:p>
          <a:p>
            <a:pPr lvl="1"/>
            <a:r>
              <a:rPr lang="en-US" dirty="0"/>
              <a:t>By </a:t>
            </a:r>
            <a:r>
              <a:rPr lang="en-US" dirty="0">
                <a:solidFill>
                  <a:srgbClr val="FF0000"/>
                </a:solidFill>
              </a:rPr>
              <a:t>changing the entire system</a:t>
            </a:r>
            <a:endParaRPr lang="en-US" dirty="0"/>
          </a:p>
          <a:p>
            <a:pPr lvl="1"/>
            <a:r>
              <a:rPr lang="en-US" dirty="0"/>
              <a:t>By performing </a:t>
            </a:r>
            <a:r>
              <a:rPr lang="en-US" dirty="0">
                <a:solidFill>
                  <a:srgbClr val="FF0000"/>
                </a:solidFill>
              </a:rPr>
              <a:t>simple function offloading</a:t>
            </a:r>
          </a:p>
          <a:p>
            <a:pPr lvl="1"/>
            <a:endParaRPr lang="en-US" dirty="0"/>
          </a:p>
          <a:p>
            <a:pPr lvl="1"/>
            <a:endParaRPr lang="en-US" dirty="0"/>
          </a:p>
          <a:p>
            <a:r>
              <a:rPr lang="en-US" dirty="0"/>
              <a:t>What is the </a:t>
            </a:r>
            <a:r>
              <a:rPr lang="en-US" dirty="0">
                <a:solidFill>
                  <a:srgbClr val="0000FF"/>
                </a:solidFill>
              </a:rPr>
              <a:t>minimal processing-in-memory support </a:t>
            </a:r>
            <a:r>
              <a:rPr lang="en-US" dirty="0"/>
              <a:t>we can provide?</a:t>
            </a:r>
          </a:p>
          <a:p>
            <a:pPr lvl="1"/>
            <a:r>
              <a:rPr lang="en-US" dirty="0"/>
              <a:t>With </a:t>
            </a:r>
            <a:r>
              <a:rPr lang="en-US" dirty="0">
                <a:solidFill>
                  <a:srgbClr val="FF0000"/>
                </a:solidFill>
              </a:rPr>
              <a:t>minimal changes to system and programming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539552" y="1196752"/>
            <a:ext cx="8280920" cy="79208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Rectangle 5">
            <a:extLst>
              <a:ext uri="{FF2B5EF4-FFF2-40B4-BE49-F238E27FC236}">
                <a16:creationId xmlns:a16="http://schemas.microsoft.com/office/drawing/2014/main" id="{974BE913-4921-E84F-8D09-AF184056BA68}"/>
              </a:ext>
            </a:extLst>
          </p:cNvPr>
          <p:cNvSpPr/>
          <p:nvPr/>
        </p:nvSpPr>
        <p:spPr>
          <a:xfrm>
            <a:off x="899592" y="2069232"/>
            <a:ext cx="4032448" cy="351656"/>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050515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4200" dirty="0"/>
              <a:t>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내용 개체 틀 2"/>
          <p:cNvSpPr txBox="1">
            <a:spLocks/>
          </p:cNvSpPr>
          <p:nvPr/>
        </p:nvSpPr>
        <p:spPr bwMode="auto">
          <a:xfrm>
            <a:off x="228600" y="1124744"/>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r>
              <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rPr>
              <a:t>Large graphs are everywhere (circa 2015)</a:t>
            </a: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charset="0"/>
              <a:buNone/>
              <a:tabLst/>
              <a:defRPr/>
            </a:pPr>
            <a:endParaRPr kumimoji="0" lang="en-US" altLang="ko-KR" sz="20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r>
              <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rPr>
              <a:t>Scalable large-scale graph processing is challenging</a:t>
            </a:r>
            <a:endParaRPr kumimoji="0" lang="ko-KR" altLang="en-US" sz="2400" b="0" i="0" u="none" strike="noStrike" kern="1200" cap="none" spc="0" normalizeH="0" baseline="0" noProof="0" dirty="0">
              <a:ln>
                <a:noFill/>
              </a:ln>
              <a:solidFill>
                <a:srgbClr val="000000"/>
              </a:solidFill>
              <a:effectLst/>
              <a:uLnTx/>
              <a:uFillTx/>
              <a:latin typeface="Tahoma"/>
            </a:endParaRPr>
          </a:p>
        </p:txBody>
      </p:sp>
      <p:grpSp>
        <p:nvGrpSpPr>
          <p:cNvPr id="6" name="그룹 7"/>
          <p:cNvGrpSpPr/>
          <p:nvPr/>
        </p:nvGrpSpPr>
        <p:grpSpPr>
          <a:xfrm>
            <a:off x="832673" y="1777556"/>
            <a:ext cx="7716092" cy="1519994"/>
            <a:chOff x="832673" y="2141219"/>
            <a:chExt cx="7716092" cy="1519994"/>
          </a:xfrm>
        </p:grpSpPr>
        <p:sp>
          <p:nvSpPr>
            <p:cNvPr id="7" name="TextBox 3"/>
            <p:cNvSpPr txBox="1"/>
            <p:nvPr/>
          </p:nvSpPr>
          <p:spPr>
            <a:xfrm>
              <a:off x="832673" y="3014882"/>
              <a:ext cx="1764778"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36 Million </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Wikipedia Pages</a:t>
              </a:r>
            </a:p>
          </p:txBody>
        </p:sp>
        <p:sp>
          <p:nvSpPr>
            <p:cNvPr id="8" name="TextBox 5"/>
            <p:cNvSpPr txBox="1"/>
            <p:nvPr/>
          </p:nvSpPr>
          <p:spPr>
            <a:xfrm>
              <a:off x="2842663" y="3014882"/>
              <a:ext cx="1702134"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1.4 Billion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Facebook Users</a:t>
              </a:r>
            </a:p>
          </p:txBody>
        </p:sp>
        <p:sp>
          <p:nvSpPr>
            <p:cNvPr id="9" name="TextBox 5"/>
            <p:cNvSpPr txBox="1"/>
            <p:nvPr/>
          </p:nvSpPr>
          <p:spPr>
            <a:xfrm>
              <a:off x="5023819" y="3014882"/>
              <a:ext cx="1420389"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300 Million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Twitter Users</a:t>
              </a:r>
            </a:p>
          </p:txBody>
        </p:sp>
        <p:pic>
          <p:nvPicPr>
            <p:cNvPr id="10" name="Picture 2" descr="http://www.bioteams.com/images/wikipedia_as_a.jpg"/>
            <p:cNvPicPr>
              <a:picLocks noChangeAspect="1" noChangeArrowheads="1"/>
            </p:cNvPicPr>
            <p:nvPr/>
          </p:nvPicPr>
          <p:blipFill>
            <a:blip r:embed="rId2" cstate="print"/>
            <a:srcRect/>
            <a:stretch>
              <a:fillRect/>
            </a:stretch>
          </p:blipFill>
          <p:spPr bwMode="auto">
            <a:xfrm>
              <a:off x="1221470" y="2141219"/>
              <a:ext cx="881698" cy="881700"/>
            </a:xfrm>
            <a:prstGeom prst="rect">
              <a:avLst/>
            </a:prstGeom>
            <a:noFill/>
          </p:spPr>
        </p:pic>
        <p:pic>
          <p:nvPicPr>
            <p:cNvPr id="11" name="Picture 8" descr="http://jchutchins.net/site/wp-content/uploads/2009/06/facebook-logo.jpg"/>
            <p:cNvPicPr>
              <a:picLocks noChangeAspect="1" noChangeArrowheads="1"/>
            </p:cNvPicPr>
            <p:nvPr/>
          </p:nvPicPr>
          <p:blipFill>
            <a:blip r:embed="rId3" cstate="print"/>
            <a:srcRect/>
            <a:stretch>
              <a:fillRect/>
            </a:stretch>
          </p:blipFill>
          <p:spPr bwMode="auto">
            <a:xfrm>
              <a:off x="2873087" y="2262268"/>
              <a:ext cx="1699935" cy="639600"/>
            </a:xfrm>
            <a:prstGeom prst="rect">
              <a:avLst/>
            </a:prstGeom>
            <a:noFill/>
          </p:spPr>
        </p:pic>
        <p:pic>
          <p:nvPicPr>
            <p:cNvPr id="12" name="Picture 10" descr="http://asset3.itsnicethat.com/system/files/062012/4fd07cea5c3e3c0d810000db/img_col_main/Twitternew.jpg?135457642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104" t="20452" r="24614" b="18303"/>
            <a:stretch/>
          </p:blipFill>
          <p:spPr bwMode="auto">
            <a:xfrm>
              <a:off x="5311851" y="2226563"/>
              <a:ext cx="844326" cy="711010"/>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12" descr="https://pbs.twimg.com/profile_images/1550954462/instagramIcon_400x40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52174" y="2193963"/>
              <a:ext cx="776210" cy="776210"/>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TextBox 5"/>
            <p:cNvSpPr txBox="1"/>
            <p:nvPr/>
          </p:nvSpPr>
          <p:spPr>
            <a:xfrm>
              <a:off x="6731793" y="3014882"/>
              <a:ext cx="1816972"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30 Billion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Instagram Photos</a:t>
              </a:r>
            </a:p>
          </p:txBody>
        </p:sp>
      </p:grpSp>
      <p:graphicFrame>
        <p:nvGraphicFramePr>
          <p:cNvPr id="15" name="내용 개체 틀 5"/>
          <p:cNvGraphicFramePr>
            <a:graphicFrameLocks/>
          </p:cNvGraphicFramePr>
          <p:nvPr>
            <p:extLst/>
          </p:nvPr>
        </p:nvGraphicFramePr>
        <p:xfrm>
          <a:off x="832672" y="4149080"/>
          <a:ext cx="7854127" cy="2237361"/>
        </p:xfrm>
        <a:graphic>
          <a:graphicData uri="http://schemas.openxmlformats.org/drawingml/2006/chart">
            <c:chart xmlns:c="http://schemas.openxmlformats.org/drawingml/2006/chart" xmlns:r="http://schemas.openxmlformats.org/officeDocument/2006/relationships" r:id="rId6"/>
          </a:graphicData>
        </a:graphic>
      </p:graphicFrame>
      <p:cxnSp>
        <p:nvCxnSpPr>
          <p:cNvPr id="16" name="직선 화살표 연결선 6"/>
          <p:cNvCxnSpPr/>
          <p:nvPr/>
        </p:nvCxnSpPr>
        <p:spPr>
          <a:xfrm flipH="1">
            <a:off x="5148066" y="5219239"/>
            <a:ext cx="334151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26779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Bottlenecks in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43" name="직사각형 7"/>
          <p:cNvSpPr/>
          <p:nvPr/>
        </p:nvSpPr>
        <p:spPr>
          <a:xfrm>
            <a:off x="1032425" y="2060589"/>
            <a:ext cx="4129087" cy="39240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 name="내용 개체 틀 4"/>
          <p:cNvSpPr txBox="1">
            <a:spLocks/>
          </p:cNvSpPr>
          <p:nvPr/>
        </p:nvSpPr>
        <p:spPr>
          <a:xfrm>
            <a:off x="522348" y="1189524"/>
            <a:ext cx="7578044" cy="2123658"/>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 weight *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p:txBody>
      </p:sp>
      <p:grpSp>
        <p:nvGrpSpPr>
          <p:cNvPr id="45" name="그룹 78"/>
          <p:cNvGrpSpPr/>
          <p:nvPr/>
        </p:nvGrpSpPr>
        <p:grpSpPr>
          <a:xfrm>
            <a:off x="2127580" y="4487241"/>
            <a:ext cx="4196064" cy="1063334"/>
            <a:chOff x="1333905" y="4732035"/>
            <a:chExt cx="4196064" cy="1063334"/>
          </a:xfrm>
        </p:grpSpPr>
        <p:cxnSp>
          <p:nvCxnSpPr>
            <p:cNvPr id="46" name="구부러진 연결선 31"/>
            <p:cNvCxnSpPr>
              <a:stCxn id="63" idx="2"/>
              <a:endCxn id="53" idx="3"/>
            </p:cNvCxnSpPr>
            <p:nvPr/>
          </p:nvCxnSpPr>
          <p:spPr>
            <a:xfrm rot="5400000">
              <a:off x="2329181" y="3736759"/>
              <a:ext cx="948627" cy="2939179"/>
            </a:xfrm>
            <a:prstGeom prst="curvedConnector2">
              <a:avLst/>
            </a:prstGeom>
            <a:noFill/>
            <a:ln w="9525" cap="flat" cmpd="sng" algn="ctr">
              <a:solidFill>
                <a:sysClr val="windowText" lastClr="000000">
                  <a:shade val="95000"/>
                  <a:satMod val="105000"/>
                </a:sysClr>
              </a:solidFill>
              <a:prstDash val="solid"/>
              <a:tailEnd type="triangle"/>
            </a:ln>
            <a:effectLst/>
          </p:spPr>
        </p:cxnSp>
        <p:sp>
          <p:nvSpPr>
            <p:cNvPr id="47" name="TextBox 46"/>
            <p:cNvSpPr txBox="1"/>
            <p:nvPr/>
          </p:nvSpPr>
          <p:spPr>
            <a:xfrm>
              <a:off x="3463890" y="5333704"/>
              <a:ext cx="206607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weight * </a:t>
              </a:r>
              <a:r>
                <a:rPr kumimoji="0" lang="en-US" altLang="ko-KR" sz="2400" b="0" i="0" u="none" strike="noStrike" kern="0" cap="none" spc="0" normalizeH="0" baseline="0" noProof="0" dirty="0" err="1">
                  <a:ln>
                    <a:noFill/>
                  </a:ln>
                  <a:solidFill>
                    <a:sysClr val="windowText" lastClr="000000"/>
                  </a:solidFill>
                  <a:effectLst/>
                  <a:uLnTx/>
                  <a:uFillTx/>
                  <a:latin typeface="Tahoma"/>
                  <a:ea typeface="+mn-ea"/>
                  <a:cs typeface="+mn-cs"/>
                </a:rPr>
                <a:t>v.rank</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8" name="그룹 75"/>
          <p:cNvGrpSpPr/>
          <p:nvPr/>
        </p:nvGrpSpPr>
        <p:grpSpPr>
          <a:xfrm>
            <a:off x="1695531" y="3544246"/>
            <a:ext cx="432048" cy="2546995"/>
            <a:chOff x="901856" y="3789040"/>
            <a:chExt cx="432048" cy="2546995"/>
          </a:xfrm>
        </p:grpSpPr>
        <p:sp>
          <p:nvSpPr>
            <p:cNvPr id="49" name="직사각형 38"/>
            <p:cNvSpPr/>
            <p:nvPr/>
          </p:nvSpPr>
          <p:spPr>
            <a:xfrm>
              <a:off x="901856" y="4972285"/>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 name="직사각형 39"/>
            <p:cNvSpPr/>
            <p:nvPr/>
          </p:nvSpPr>
          <p:spPr>
            <a:xfrm>
              <a:off x="901856" y="397447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1" name="직사각형 40"/>
            <p:cNvSpPr/>
            <p:nvPr/>
          </p:nvSpPr>
          <p:spPr>
            <a:xfrm>
              <a:off x="901856" y="599476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2" name="직사각형 22"/>
            <p:cNvSpPr/>
            <p:nvPr/>
          </p:nvSpPr>
          <p:spPr>
            <a:xfrm>
              <a:off x="901856" y="4331925"/>
              <a:ext cx="432048"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v</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53" name="직사각형 25"/>
            <p:cNvSpPr/>
            <p:nvPr/>
          </p:nvSpPr>
          <p:spPr>
            <a:xfrm>
              <a:off x="901856" y="5480607"/>
              <a:ext cx="432048" cy="400110"/>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w</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54" name="직사각형 21"/>
            <p:cNvSpPr/>
            <p:nvPr/>
          </p:nvSpPr>
          <p:spPr>
            <a:xfrm>
              <a:off x="901856" y="3789040"/>
              <a:ext cx="432048" cy="2546995"/>
            </a:xfrm>
            <a:prstGeom prst="rect">
              <a:avLst/>
            </a:prstGeom>
            <a:noFill/>
            <a:ln w="9525" cap="flat" cmpd="sng" algn="ctr">
              <a:solidFill>
                <a:sysClr val="windowText" lastClr="000000">
                  <a:shade val="95000"/>
                  <a:satMod val="10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cxnSp>
        <p:nvCxnSpPr>
          <p:cNvPr id="55" name="구부러진 연결선 41"/>
          <p:cNvCxnSpPr>
            <a:stCxn id="60" idx="3"/>
            <a:endCxn id="49" idx="3"/>
          </p:cNvCxnSpPr>
          <p:nvPr/>
        </p:nvCxnSpPr>
        <p:spPr>
          <a:xfrm rot="5400000">
            <a:off x="2967892" y="3646928"/>
            <a:ext cx="326256" cy="2006882"/>
          </a:xfrm>
          <a:prstGeom prst="curvedConnector2">
            <a:avLst/>
          </a:prstGeom>
          <a:noFill/>
          <a:ln w="9525" cap="flat" cmpd="sng" algn="ctr">
            <a:solidFill>
              <a:sysClr val="windowText" lastClr="000000">
                <a:shade val="95000"/>
                <a:satMod val="105000"/>
              </a:sysClr>
            </a:solidFill>
            <a:prstDash val="lgDash"/>
            <a:tailEnd type="triangle"/>
          </a:ln>
          <a:effectLst/>
        </p:spPr>
      </p:cxnSp>
      <p:cxnSp>
        <p:nvCxnSpPr>
          <p:cNvPr id="56" name="구부러진 연결선 51"/>
          <p:cNvCxnSpPr>
            <a:stCxn id="61" idx="3"/>
            <a:endCxn id="51" idx="3"/>
          </p:cNvCxnSpPr>
          <p:nvPr/>
        </p:nvCxnSpPr>
        <p:spPr>
          <a:xfrm rot="5400000">
            <a:off x="2609767" y="4005054"/>
            <a:ext cx="1348738" cy="2313113"/>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57" name="그룹 87"/>
          <p:cNvGrpSpPr/>
          <p:nvPr/>
        </p:nvGrpSpPr>
        <p:grpSpPr>
          <a:xfrm>
            <a:off x="2127579" y="4087131"/>
            <a:ext cx="3987336" cy="400110"/>
            <a:chOff x="2627783" y="4259917"/>
            <a:chExt cx="3987336" cy="400110"/>
          </a:xfrm>
        </p:grpSpPr>
        <p:cxnSp>
          <p:nvCxnSpPr>
            <p:cNvPr id="58" name="직선 화살표 연결선 29"/>
            <p:cNvCxnSpPr>
              <a:endCxn id="64" idx="1"/>
            </p:cNvCxnSpPr>
            <p:nvPr/>
          </p:nvCxnSpPr>
          <p:spPr>
            <a:xfrm>
              <a:off x="2627783" y="4459972"/>
              <a:ext cx="1683080" cy="0"/>
            </a:xfrm>
            <a:prstGeom prst="straightConnector1">
              <a:avLst/>
            </a:prstGeom>
            <a:noFill/>
            <a:ln w="9525" cap="flat" cmpd="sng" algn="ctr">
              <a:solidFill>
                <a:sysClr val="windowText" lastClr="000000">
                  <a:shade val="95000"/>
                  <a:satMod val="105000"/>
                </a:sysClr>
              </a:solidFill>
              <a:prstDash val="solid"/>
              <a:tailEnd type="triangle"/>
            </a:ln>
            <a:effectLst/>
          </p:spPr>
        </p:cxnSp>
        <p:grpSp>
          <p:nvGrpSpPr>
            <p:cNvPr id="59" name="그룹 76"/>
            <p:cNvGrpSpPr/>
            <p:nvPr/>
          </p:nvGrpSpPr>
          <p:grpSpPr>
            <a:xfrm>
              <a:off x="4310863" y="4259917"/>
              <a:ext cx="2304256" cy="400110"/>
              <a:chOff x="1693944" y="4331925"/>
              <a:chExt cx="2304256" cy="400110"/>
            </a:xfrm>
          </p:grpSpPr>
          <p:sp>
            <p:nvSpPr>
              <p:cNvPr id="60" name="직사각형 43"/>
              <p:cNvSpPr/>
              <p:nvPr/>
            </p:nvSpPr>
            <p:spPr>
              <a:xfrm rot="5400000">
                <a:off x="1817692"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1" name="직사각형 50"/>
              <p:cNvSpPr/>
              <p:nvPr/>
            </p:nvSpPr>
            <p:spPr>
              <a:xfrm rot="5400000">
                <a:off x="2123923"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2" name="직사각형 56"/>
              <p:cNvSpPr/>
              <p:nvPr/>
            </p:nvSpPr>
            <p:spPr>
              <a:xfrm rot="5400000">
                <a:off x="3454087"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3" name="직사각형 27"/>
              <p:cNvSpPr/>
              <p:nvPr/>
            </p:nvSpPr>
            <p:spPr>
              <a:xfrm>
                <a:off x="2590003" y="4331925"/>
                <a:ext cx="720080"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&amp;w</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64" name="직사각형 26"/>
              <p:cNvSpPr/>
              <p:nvPr/>
            </p:nvSpPr>
            <p:spPr>
              <a:xfrm>
                <a:off x="1693944" y="4331925"/>
                <a:ext cx="2304256" cy="400110"/>
              </a:xfrm>
              <a:prstGeom prst="rect">
                <a:avLst/>
              </a:prstGeom>
              <a:noFill/>
              <a:ln w="9525" cap="flat" cmpd="sng" algn="ctr">
                <a:solidFill>
                  <a:sysClr val="windowText" lastClr="000000">
                    <a:shade val="95000"/>
                    <a:satMod val="10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65" name="구부러진 연결선 57"/>
          <p:cNvCxnSpPr>
            <a:stCxn id="62" idx="1"/>
            <a:endCxn id="50" idx="3"/>
          </p:cNvCxnSpPr>
          <p:nvPr/>
        </p:nvCxnSpPr>
        <p:spPr>
          <a:xfrm rot="16200000" flipV="1">
            <a:off x="3813497" y="2129772"/>
            <a:ext cx="271443" cy="3643277"/>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66" name="그룹 93"/>
          <p:cNvGrpSpPr/>
          <p:nvPr/>
        </p:nvGrpSpPr>
        <p:grpSpPr>
          <a:xfrm>
            <a:off x="2775652" y="3101467"/>
            <a:ext cx="6382071" cy="2820517"/>
            <a:chOff x="3275856" y="3175530"/>
            <a:chExt cx="6382071" cy="2820517"/>
          </a:xfrm>
        </p:grpSpPr>
        <p:sp>
          <p:nvSpPr>
            <p:cNvPr id="67" name="타원 88"/>
            <p:cNvSpPr/>
            <p:nvPr/>
          </p:nvSpPr>
          <p:spPr>
            <a:xfrm>
              <a:off x="3275856" y="3618309"/>
              <a:ext cx="508484" cy="2377738"/>
            </a:xfrm>
            <a:prstGeom prst="ellipse">
              <a:avLst/>
            </a:prstGeom>
            <a:noFill/>
            <a:ln w="38100" cap="flat" cmpd="sng" algn="ctr">
              <a:solidFill>
                <a:srgbClr val="FF0000"/>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8" name="TextBox 67"/>
            <p:cNvSpPr txBox="1"/>
            <p:nvPr/>
          </p:nvSpPr>
          <p:spPr>
            <a:xfrm>
              <a:off x="3615287" y="3175530"/>
              <a:ext cx="604264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0000FF"/>
                  </a:solidFill>
                  <a:effectLst/>
                  <a:uLnTx/>
                  <a:uFillTx/>
                  <a:latin typeface="Tahoma"/>
                  <a:ea typeface="+mn-ea"/>
                  <a:cs typeface="+mn-cs"/>
                </a:rPr>
                <a:t>1. Frequent random memory accesses</a:t>
              </a:r>
              <a:endParaRPr kumimoji="0" lang="ko-KR" altLang="en-US" sz="2400" b="1" i="0" u="none" strike="noStrike" kern="0" cap="none" spc="0" normalizeH="0" baseline="0" noProof="0" dirty="0">
                <a:ln>
                  <a:noFill/>
                </a:ln>
                <a:solidFill>
                  <a:srgbClr val="0000FF"/>
                </a:solidFill>
                <a:effectLst/>
                <a:uLnTx/>
                <a:uFillTx/>
                <a:latin typeface="Tahoma"/>
                <a:ea typeface="+mn-ea"/>
                <a:cs typeface="+mn-cs"/>
              </a:endParaRPr>
            </a:p>
          </p:txBody>
        </p:sp>
      </p:grpSp>
      <p:grpSp>
        <p:nvGrpSpPr>
          <p:cNvPr id="69" name="그룹 94"/>
          <p:cNvGrpSpPr/>
          <p:nvPr/>
        </p:nvGrpSpPr>
        <p:grpSpPr>
          <a:xfrm>
            <a:off x="4067944" y="5046549"/>
            <a:ext cx="5091508" cy="1220380"/>
            <a:chOff x="4568148" y="5107165"/>
            <a:chExt cx="5091508" cy="1220380"/>
          </a:xfrm>
        </p:grpSpPr>
        <p:sp>
          <p:nvSpPr>
            <p:cNvPr id="70" name="타원 91"/>
            <p:cNvSpPr/>
            <p:nvPr/>
          </p:nvSpPr>
          <p:spPr>
            <a:xfrm>
              <a:off x="4601391" y="5107165"/>
              <a:ext cx="2378834" cy="573280"/>
            </a:xfrm>
            <a:prstGeom prst="ellipse">
              <a:avLst/>
            </a:prstGeom>
            <a:noFill/>
            <a:ln w="38100" cap="flat" cmpd="sng" algn="ctr">
              <a:solidFill>
                <a:srgbClr val="FF0000"/>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71" name="TextBox 70"/>
            <p:cNvSpPr txBox="1"/>
            <p:nvPr/>
          </p:nvSpPr>
          <p:spPr>
            <a:xfrm>
              <a:off x="4568148" y="5865880"/>
              <a:ext cx="509150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0000FF"/>
                  </a:solidFill>
                  <a:effectLst/>
                  <a:uLnTx/>
                  <a:uFillTx/>
                  <a:latin typeface="Tahoma"/>
                  <a:ea typeface="+mn-ea"/>
                  <a:cs typeface="+mn-cs"/>
                </a:rPr>
                <a:t>2. Little amount of computation</a:t>
              </a:r>
              <a:endParaRPr kumimoji="0" lang="ko-KR" altLang="en-US" sz="2400" b="1" i="0" u="none" strike="noStrike" kern="0" cap="none" spc="0" normalizeH="0" baseline="0" noProof="0" dirty="0">
                <a:ln>
                  <a:noFill/>
                </a:ln>
                <a:solidFill>
                  <a:srgbClr val="0000FF"/>
                </a:solidFill>
                <a:effectLst/>
                <a:uLnTx/>
                <a:uFillTx/>
                <a:latin typeface="Tahoma"/>
                <a:ea typeface="+mn-ea"/>
                <a:cs typeface="+mn-cs"/>
              </a:endParaRPr>
            </a:p>
          </p:txBody>
        </p:sp>
      </p:grpSp>
      <p:grpSp>
        <p:nvGrpSpPr>
          <p:cNvPr id="72" name="그룹 12"/>
          <p:cNvGrpSpPr/>
          <p:nvPr/>
        </p:nvGrpSpPr>
        <p:grpSpPr>
          <a:xfrm>
            <a:off x="102248" y="4537387"/>
            <a:ext cx="1593283" cy="1314561"/>
            <a:chOff x="314421" y="4694850"/>
            <a:chExt cx="1593283" cy="1314561"/>
          </a:xfrm>
        </p:grpSpPr>
        <p:grpSp>
          <p:nvGrpSpPr>
            <p:cNvPr id="73" name="그룹 5"/>
            <p:cNvGrpSpPr/>
            <p:nvPr/>
          </p:nvGrpSpPr>
          <p:grpSpPr>
            <a:xfrm>
              <a:off x="314421" y="4694850"/>
              <a:ext cx="1224137" cy="1314561"/>
              <a:chOff x="395536" y="3645024"/>
              <a:chExt cx="1326123" cy="1314561"/>
            </a:xfrm>
          </p:grpSpPr>
          <p:sp>
            <p:nvSpPr>
              <p:cNvPr id="77" name="직사각형 2"/>
              <p:cNvSpPr/>
              <p:nvPr/>
            </p:nvSpPr>
            <p:spPr>
              <a:xfrm>
                <a:off x="395536" y="3645024"/>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w.rank</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8" name="직사각형 33"/>
              <p:cNvSpPr/>
              <p:nvPr/>
            </p:nvSpPr>
            <p:spPr>
              <a:xfrm>
                <a:off x="395536" y="3973151"/>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a:ln>
                      <a:noFill/>
                    </a:ln>
                    <a:solidFill>
                      <a:sysClr val="windowText" lastClr="000000"/>
                    </a:solidFill>
                    <a:effectLst/>
                    <a:uLnTx/>
                    <a:uFillTx/>
                    <a:latin typeface="Calibri"/>
                    <a:ea typeface="나눔고딕"/>
                    <a:cs typeface="+mn-cs"/>
                  </a:rPr>
                  <a:t>w.next_rank</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9" name="직사각형 34"/>
              <p:cNvSpPr/>
              <p:nvPr/>
            </p:nvSpPr>
            <p:spPr>
              <a:xfrm>
                <a:off x="395536" y="429940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w.edges</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80" name="직사각형 35"/>
              <p:cNvSpPr/>
              <p:nvPr/>
            </p:nvSpPr>
            <p:spPr>
              <a:xfrm>
                <a:off x="395536" y="463145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a:ln>
                      <a:noFill/>
                    </a:ln>
                    <a:solidFill>
                      <a:sysClr val="windowText" lastClr="000000"/>
                    </a:solidFill>
                    <a:effectLst/>
                    <a:uLnTx/>
                    <a:uFillTx/>
                    <a:latin typeface="Calibri"/>
                    <a:ea typeface="나눔고딕"/>
                    <a:cs typeface="+mn-cs"/>
                  </a:rPr>
                  <a:t>…</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grpSp>
          <p:nvGrpSpPr>
            <p:cNvPr id="74" name="그룹 11"/>
            <p:cNvGrpSpPr/>
            <p:nvPr/>
          </p:nvGrpSpPr>
          <p:grpSpPr>
            <a:xfrm>
              <a:off x="1538558" y="4694850"/>
              <a:ext cx="369146" cy="1314561"/>
              <a:chOff x="1538558" y="4694850"/>
              <a:chExt cx="369146" cy="1314561"/>
            </a:xfrm>
          </p:grpSpPr>
          <p:cxnSp>
            <p:nvCxnSpPr>
              <p:cNvPr id="75" name="직선 연결선 8"/>
              <p:cNvCxnSpPr/>
              <p:nvPr/>
            </p:nvCxnSpPr>
            <p:spPr>
              <a:xfrm flipH="1" flipV="1">
                <a:off x="1538558" y="4694850"/>
                <a:ext cx="369146" cy="698426"/>
              </a:xfrm>
              <a:prstGeom prst="line">
                <a:avLst/>
              </a:prstGeom>
              <a:noFill/>
              <a:ln w="9525" cap="flat" cmpd="sng" algn="ctr">
                <a:solidFill>
                  <a:srgbClr val="60BD68">
                    <a:shade val="95000"/>
                    <a:satMod val="105000"/>
                  </a:srgbClr>
                </a:solidFill>
                <a:prstDash val="dash"/>
              </a:ln>
              <a:effectLst/>
            </p:spPr>
          </p:cxnSp>
          <p:cxnSp>
            <p:nvCxnSpPr>
              <p:cNvPr id="76" name="직선 연결선 10"/>
              <p:cNvCxnSpPr/>
              <p:nvPr/>
            </p:nvCxnSpPr>
            <p:spPr>
              <a:xfrm flipV="1">
                <a:off x="1538558" y="5793386"/>
                <a:ext cx="369146" cy="216025"/>
              </a:xfrm>
              <a:prstGeom prst="line">
                <a:avLst/>
              </a:prstGeom>
              <a:noFill/>
              <a:ln w="9525" cap="flat" cmpd="sng" algn="ctr">
                <a:solidFill>
                  <a:srgbClr val="60BD68">
                    <a:shade val="95000"/>
                    <a:satMod val="105000"/>
                  </a:srgbClr>
                </a:solidFill>
                <a:prstDash val="dash"/>
              </a:ln>
              <a:effectLst/>
            </p:spPr>
          </p:cxnSp>
        </p:grpSp>
      </p:grpSp>
    </p:spTree>
    <p:extLst>
      <p:ext uri="{BB962C8B-B14F-4D97-AF65-F5344CB8AC3E}">
        <p14:creationId xmlns:p14="http://schemas.microsoft.com/office/powerpoint/2010/main" val="33932270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200"/>
                                        <p:tgtEl>
                                          <p:spTgt spid="48"/>
                                        </p:tgtEl>
                                      </p:cBhvr>
                                    </p:animEffect>
                                  </p:childTnLst>
                                </p:cTn>
                              </p:par>
                            </p:childTnLst>
                          </p:cTn>
                        </p:par>
                        <p:par>
                          <p:cTn id="13" fill="hold">
                            <p:stCondLst>
                              <p:cond delay="200"/>
                            </p:stCondLst>
                            <p:childTnLst>
                              <p:par>
                                <p:cTn id="14" presetID="22" presetClass="entr" presetSubtype="2" fill="hold" nodeType="afterEffect">
                                  <p:stCondLst>
                                    <p:cond delay="0"/>
                                  </p:stCondLst>
                                  <p:childTnLst>
                                    <p:set>
                                      <p:cBhvr>
                                        <p:cTn id="15" dur="1" fill="hold">
                                          <p:stCondLst>
                                            <p:cond delay="0"/>
                                          </p:stCondLst>
                                        </p:cTn>
                                        <p:tgtEl>
                                          <p:spTgt spid="72"/>
                                        </p:tgtEl>
                                        <p:attrNameLst>
                                          <p:attrName>style.visibility</p:attrName>
                                        </p:attrNameLst>
                                      </p:cBhvr>
                                      <p:to>
                                        <p:strVal val="visible"/>
                                      </p:to>
                                    </p:set>
                                    <p:animEffect transition="in" filter="wipe(right)">
                                      <p:cBhvr>
                                        <p:cTn id="16" dur="500"/>
                                        <p:tgtEl>
                                          <p:spTgt spid="7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wipe(left)">
                                      <p:cBhvr>
                                        <p:cTn id="21" dur="500"/>
                                        <p:tgtEl>
                                          <p:spTgt spid="5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wipe(up)">
                                      <p:cBhvr>
                                        <p:cTn id="26" dur="500"/>
                                        <p:tgtEl>
                                          <p:spTgt spid="55"/>
                                        </p:tgtEl>
                                      </p:cBhvr>
                                    </p:animEffect>
                                  </p:childTnLst>
                                </p:cTn>
                              </p:par>
                            </p:childTnLst>
                          </p:cTn>
                        </p:par>
                        <p:par>
                          <p:cTn id="27" fill="hold">
                            <p:stCondLst>
                              <p:cond delay="500"/>
                            </p:stCondLst>
                            <p:childTnLst>
                              <p:par>
                                <p:cTn id="28" presetID="22" presetClass="entr" presetSubtype="1" fill="hold" nodeType="after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wipe(up)">
                                      <p:cBhvr>
                                        <p:cTn id="30" dur="500"/>
                                        <p:tgtEl>
                                          <p:spTgt spid="56"/>
                                        </p:tgtEl>
                                      </p:cBhvr>
                                    </p:animEffect>
                                  </p:childTnLst>
                                </p:cTn>
                              </p:par>
                            </p:childTnLst>
                          </p:cTn>
                        </p:par>
                        <p:par>
                          <p:cTn id="31" fill="hold">
                            <p:stCondLst>
                              <p:cond delay="1000"/>
                            </p:stCondLst>
                            <p:childTnLst>
                              <p:par>
                                <p:cTn id="32" presetID="22" presetClass="entr" presetSubtype="1" fill="hold" nodeType="after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wipe(up)">
                                      <p:cBhvr>
                                        <p:cTn id="34" dur="500"/>
                                        <p:tgtEl>
                                          <p:spTgt spid="45"/>
                                        </p:tgtEl>
                                      </p:cBhvr>
                                    </p:animEffect>
                                  </p:childTnLst>
                                </p:cTn>
                              </p:par>
                            </p:childTnLst>
                          </p:cTn>
                        </p:par>
                        <p:par>
                          <p:cTn id="35" fill="hold">
                            <p:stCondLst>
                              <p:cond delay="1500"/>
                            </p:stCondLst>
                            <p:childTnLst>
                              <p:par>
                                <p:cTn id="36" presetID="22" presetClass="entr" presetSubtype="4" fill="hold" nodeType="after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wipe(down)">
                                      <p:cBhvr>
                                        <p:cTn id="38" dur="500"/>
                                        <p:tgtEl>
                                          <p:spTgt spid="6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fade">
                                      <p:cBhvr>
                                        <p:cTn id="43" dur="200"/>
                                        <p:tgtEl>
                                          <p:spTgt spid="6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69"/>
                                        </p:tgtEl>
                                        <p:attrNameLst>
                                          <p:attrName>style.visibility</p:attrName>
                                        </p:attrNameLst>
                                      </p:cBhvr>
                                      <p:to>
                                        <p:strVal val="visible"/>
                                      </p:to>
                                    </p:set>
                                    <p:animEffect transition="in" filter="fade">
                                      <p:cBhvr>
                                        <p:cTn id="48" dur="2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4510B7D2-8949-194C-A951-66E3876F4C90}"/>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lvl="0">
              <a:defRPr/>
            </a:pPr>
            <a:r>
              <a:rPr lang="en-US" sz="3800" kern="0" dirty="0">
                <a:solidFill>
                  <a:srgbClr val="006633"/>
                </a:solidFill>
                <a:latin typeface="Garamond"/>
              </a:rPr>
              <a:t>Data Overwhelms Modern Machines </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
        <p:nvSpPr>
          <p:cNvPr id="34" name="Rectangle 33">
            <a:extLst>
              <a:ext uri="{FF2B5EF4-FFF2-40B4-BE49-F238E27FC236}">
                <a16:creationId xmlns:a16="http://schemas.microsoft.com/office/drawing/2014/main" id="{84B0F726-3DD6-564A-9BCA-59E1A719EC12}"/>
              </a:ext>
            </a:extLst>
          </p:cNvPr>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8508489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System for Graph Processing</a:t>
            </a: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20" y="1340768"/>
            <a:ext cx="3383774" cy="24295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3" name="TextBox 2"/>
          <p:cNvSpPr txBox="1"/>
          <p:nvPr/>
        </p:nvSpPr>
        <p:spPr>
          <a:xfrm>
            <a:off x="775334" y="980728"/>
            <a:ext cx="74690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Interconnected set of 3D-stacked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memory+logic</a:t>
            </a:r>
            <a:r>
              <a:rPr kumimoji="0" lang="en-US" sz="1800" b="0" i="0" u="none" strike="noStrike" kern="1200" cap="none" spc="0" normalizeH="0" baseline="0" noProof="0" dirty="0">
                <a:ln>
                  <a:noFill/>
                </a:ln>
                <a:solidFill>
                  <a:srgbClr val="0000FF"/>
                </a:solidFill>
                <a:effectLst/>
                <a:uLnTx/>
                <a:uFillTx/>
                <a:latin typeface="Tahoma"/>
                <a:ea typeface="+mn-ea"/>
                <a:cs typeface="+mn-cs"/>
              </a:rPr>
              <a:t> chips with simple cores</a:t>
            </a:r>
          </a:p>
        </p:txBody>
      </p:sp>
      <p:sp>
        <p:nvSpPr>
          <p:cNvPr id="5" name="TextBox 4"/>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1" name="TextBox 510"/>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513" name="TextBox 512"/>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1034522661"/>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20" y="1340768"/>
            <a:ext cx="3383774" cy="24295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56"/>
          <p:cNvSpPr/>
          <p:nvPr/>
        </p:nvSpPr>
        <p:spPr>
          <a:xfrm>
            <a:off x="0" y="5983200"/>
            <a:ext cx="9144000" cy="8748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6" name="직사각형 257"/>
          <p:cNvSpPr/>
          <p:nvPr/>
        </p:nvSpPr>
        <p:spPr>
          <a:xfrm>
            <a:off x="0" y="5398571"/>
            <a:ext cx="6022172" cy="583147"/>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7" name="직사각형 259"/>
          <p:cNvSpPr/>
          <p:nvPr/>
        </p:nvSpPr>
        <p:spPr>
          <a:xfrm>
            <a:off x="8312935" y="5400000"/>
            <a:ext cx="831065" cy="582896"/>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8" name="직사각형 2"/>
          <p:cNvSpPr/>
          <p:nvPr/>
        </p:nvSpPr>
        <p:spPr>
          <a:xfrm>
            <a:off x="0" y="-1"/>
            <a:ext cx="9144000" cy="5400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9" name="모서리가 둥근 직사각형 10"/>
          <p:cNvSpPr/>
          <p:nvPr/>
        </p:nvSpPr>
        <p:spPr>
          <a:xfrm>
            <a:off x="5461339" y="4067108"/>
            <a:ext cx="3403838" cy="1095472"/>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Communications via</a:t>
            </a:r>
            <a:b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Remote Function Calls</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Tree>
    <p:extLst>
      <p:ext uri="{BB962C8B-B14F-4D97-AF65-F5344CB8AC3E}">
        <p14:creationId xmlns:p14="http://schemas.microsoft.com/office/powerpoint/2010/main" val="1446413033"/>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20" y="1340768"/>
            <a:ext cx="3383774" cy="24295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
          <p:cNvSpPr/>
          <p:nvPr/>
        </p:nvSpPr>
        <p:spPr>
          <a:xfrm>
            <a:off x="0" y="1"/>
            <a:ext cx="9144000" cy="4086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6" name="직사각형 256"/>
          <p:cNvSpPr/>
          <p:nvPr/>
        </p:nvSpPr>
        <p:spPr>
          <a:xfrm>
            <a:off x="0" y="5400000"/>
            <a:ext cx="9144000" cy="1458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7" name="직사각형 257"/>
          <p:cNvSpPr/>
          <p:nvPr/>
        </p:nvSpPr>
        <p:spPr>
          <a:xfrm>
            <a:off x="0" y="4086000"/>
            <a:ext cx="6413494" cy="1314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8" name="직사각형 259"/>
          <p:cNvSpPr/>
          <p:nvPr/>
        </p:nvSpPr>
        <p:spPr>
          <a:xfrm>
            <a:off x="8312935" y="4086000"/>
            <a:ext cx="831065" cy="1314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9" name="모서리가 둥근 직사각형 10"/>
          <p:cNvSpPr/>
          <p:nvPr/>
        </p:nvSpPr>
        <p:spPr>
          <a:xfrm>
            <a:off x="6313610" y="3214446"/>
            <a:ext cx="2087858" cy="563984"/>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Prefetching</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Tree>
    <p:extLst>
      <p:ext uri="{BB962C8B-B14F-4D97-AF65-F5344CB8AC3E}">
        <p14:creationId xmlns:p14="http://schemas.microsoft.com/office/powerpoint/2010/main" val="1187014257"/>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Evaluated Systems</a:t>
            </a:r>
          </a:p>
        </p:txBody>
      </p:sp>
      <p:grpSp>
        <p:nvGrpSpPr>
          <p:cNvPr id="245" name="그룹 9"/>
          <p:cNvGrpSpPr/>
          <p:nvPr/>
        </p:nvGrpSpPr>
        <p:grpSpPr>
          <a:xfrm>
            <a:off x="4753793" y="1140133"/>
            <a:ext cx="1662216" cy="4531606"/>
            <a:chOff x="4753793" y="1340768"/>
            <a:chExt cx="1662216" cy="4531606"/>
          </a:xfrm>
        </p:grpSpPr>
        <p:sp>
          <p:nvSpPr>
            <p:cNvPr id="246" name="TextBox 245"/>
            <p:cNvSpPr txBox="1"/>
            <p:nvPr/>
          </p:nvSpPr>
          <p:spPr>
            <a:xfrm>
              <a:off x="4922700" y="1340768"/>
              <a:ext cx="1324402"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HMC-MC</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nvGrpSpPr>
            <p:cNvPr id="247" name="그룹 530"/>
            <p:cNvGrpSpPr/>
            <p:nvPr/>
          </p:nvGrpSpPr>
          <p:grpSpPr>
            <a:xfrm>
              <a:off x="4753793" y="2137755"/>
              <a:ext cx="1662216" cy="3734619"/>
              <a:chOff x="4986958" y="2155226"/>
              <a:chExt cx="1662216" cy="3734619"/>
            </a:xfrm>
          </p:grpSpPr>
          <p:grpSp>
            <p:nvGrpSpPr>
              <p:cNvPr id="248" name="그룹 234"/>
              <p:cNvGrpSpPr/>
              <p:nvPr/>
            </p:nvGrpSpPr>
            <p:grpSpPr>
              <a:xfrm rot="5400000">
                <a:off x="4986919" y="3188862"/>
                <a:ext cx="1660086" cy="1660007"/>
                <a:chOff x="2733859" y="2420936"/>
                <a:chExt cx="2016223" cy="2016129"/>
              </a:xfrm>
            </p:grpSpPr>
            <p:sp>
              <p:nvSpPr>
                <p:cNvPr id="283" name="직사각형 271"/>
                <p:cNvSpPr/>
                <p:nvPr/>
              </p:nvSpPr>
              <p:spPr>
                <a:xfrm rot="16200000">
                  <a:off x="2733907"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272"/>
                <p:cNvSpPr/>
                <p:nvPr/>
              </p:nvSpPr>
              <p:spPr>
                <a:xfrm rot="16200000">
                  <a:off x="3886034"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73"/>
                <p:cNvSpPr/>
                <p:nvPr/>
              </p:nvSpPr>
              <p:spPr>
                <a:xfrm rot="16200000">
                  <a:off x="3886034"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74"/>
                <p:cNvSpPr/>
                <p:nvPr/>
              </p:nvSpPr>
              <p:spPr>
                <a:xfrm rot="16200000">
                  <a:off x="2733907" y="357301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287" name="직선 화살표 연결선 275"/>
                <p:cNvCxnSpPr>
                  <a:stCxn id="283" idx="1"/>
                  <a:endCxn id="286" idx="3"/>
                </p:cNvCxnSpPr>
                <p:nvPr/>
              </p:nvCxnSpPr>
              <p:spPr>
                <a:xfrm rot="16200000" flipH="1">
                  <a:off x="3021844" y="3429001"/>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8" name="직선 화살표 연결선 276"/>
                <p:cNvCxnSpPr>
                  <a:stCxn id="286" idx="2"/>
                  <a:endCxn id="285" idx="0"/>
                </p:cNvCxnSpPr>
                <p:nvPr/>
              </p:nvCxnSpPr>
              <p:spPr>
                <a:xfrm rot="16200000">
                  <a:off x="3741970" y="3861047"/>
                  <a:ext cx="1"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9" name="직선 화살표 연결선 277"/>
                <p:cNvCxnSpPr>
                  <a:stCxn id="284" idx="1"/>
                  <a:endCxn id="285" idx="3"/>
                </p:cNvCxnSpPr>
                <p:nvPr/>
              </p:nvCxnSpPr>
              <p:spPr>
                <a:xfrm rot="16200000" flipH="1">
                  <a:off x="4173972" y="3429000"/>
                  <a:ext cx="288127"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0" name="직선 화살표 연결선 278"/>
                <p:cNvCxnSpPr>
                  <a:stCxn id="283" idx="2"/>
                  <a:endCxn id="284" idx="0"/>
                </p:cNvCxnSpPr>
                <p:nvPr/>
              </p:nvCxnSpPr>
              <p:spPr>
                <a:xfrm rot="16200000">
                  <a:off x="3741971" y="2708920"/>
                  <a:ext cx="0"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1" name="직선 화살표 연결선 279"/>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2" name="직선 화살표 연결선 280"/>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249" name="그룹 494"/>
              <p:cNvGrpSpPr/>
              <p:nvPr/>
            </p:nvGrpSpPr>
            <p:grpSpPr>
              <a:xfrm>
                <a:off x="4986958" y="4853737"/>
                <a:ext cx="1662216" cy="1036108"/>
                <a:chOff x="2829427" y="4853737"/>
                <a:chExt cx="1662216" cy="1036108"/>
              </a:xfrm>
            </p:grpSpPr>
            <p:sp>
              <p:nvSpPr>
                <p:cNvPr id="267" name="직사각형 495"/>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8" name="직사각형 496"/>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9" name="직선 화살표 연결선 497"/>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0" name="직선 화살표 연결선 498"/>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1" name="직사각형 499"/>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72" name="직사각형 500"/>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73" name="직선 화살표 연결선 501"/>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4" name="직선 화살표 연결선 502"/>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5" name="직사각형 503"/>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76" name="직사각형 504"/>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77" name="직선 화살표 연결선 505"/>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8" name="직선 화살표 연결선 506"/>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9" name="직사각형 507"/>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80" name="직사각형 508"/>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81" name="직선 화살표 연결선 509"/>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82" name="직선 화살표 연결선 510"/>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250" name="그룹 511"/>
              <p:cNvGrpSpPr/>
              <p:nvPr/>
            </p:nvGrpSpPr>
            <p:grpSpPr>
              <a:xfrm flipV="1">
                <a:off x="4986958" y="2155226"/>
                <a:ext cx="1662216" cy="1036108"/>
                <a:chOff x="2829427" y="4853737"/>
                <a:chExt cx="1662216" cy="1036108"/>
              </a:xfrm>
            </p:grpSpPr>
            <p:sp>
              <p:nvSpPr>
                <p:cNvPr id="251" name="직사각형 512"/>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52" name="직사각형 513"/>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53" name="직선 화살표 연결선 514"/>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4" name="직선 화살표 연결선 515"/>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5" name="직사각형 516"/>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56" name="직사각형 517"/>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57" name="직선 화살표 연결선 518"/>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8" name="직선 화살표 연결선 519"/>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9" name="직사각형 520"/>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0" name="직사각형 521"/>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1" name="직선 화살표 연결선 522"/>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2" name="직선 화살표 연결선 523"/>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63" name="직사각형 524"/>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4" name="직사각형 525"/>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5" name="직선 화살표 연결선 526"/>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6" name="직선 화살표 연결선 527"/>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cxnSp>
        <p:nvCxnSpPr>
          <p:cNvPr id="293" name="직선 연결선 632"/>
          <p:cNvCxnSpPr/>
          <p:nvPr/>
        </p:nvCxnSpPr>
        <p:spPr>
          <a:xfrm>
            <a:off x="2374317" y="1124744"/>
            <a:ext cx="0" cy="4752528"/>
          </a:xfrm>
          <a:prstGeom prst="line">
            <a:avLst/>
          </a:prstGeom>
          <a:noFill/>
          <a:ln w="9525" cap="flat" cmpd="sng" algn="ctr">
            <a:solidFill>
              <a:sysClr val="windowText" lastClr="000000"/>
            </a:solidFill>
            <a:prstDash val="dash"/>
          </a:ln>
          <a:effectLst/>
        </p:spPr>
      </p:cxnSp>
      <p:cxnSp>
        <p:nvCxnSpPr>
          <p:cNvPr id="294" name="직선 연결선 634"/>
          <p:cNvCxnSpPr/>
          <p:nvPr/>
        </p:nvCxnSpPr>
        <p:spPr>
          <a:xfrm>
            <a:off x="4543383" y="1124744"/>
            <a:ext cx="0" cy="4752528"/>
          </a:xfrm>
          <a:prstGeom prst="line">
            <a:avLst/>
          </a:prstGeom>
          <a:noFill/>
          <a:ln w="9525" cap="flat" cmpd="sng" algn="ctr">
            <a:solidFill>
              <a:sysClr val="windowText" lastClr="000000"/>
            </a:solidFill>
            <a:prstDash val="dash"/>
          </a:ln>
          <a:effectLst/>
        </p:spPr>
      </p:cxnSp>
      <p:cxnSp>
        <p:nvCxnSpPr>
          <p:cNvPr id="295" name="직선 연결선 635"/>
          <p:cNvCxnSpPr/>
          <p:nvPr/>
        </p:nvCxnSpPr>
        <p:spPr>
          <a:xfrm>
            <a:off x="6690490" y="1124744"/>
            <a:ext cx="0" cy="4752528"/>
          </a:xfrm>
          <a:prstGeom prst="line">
            <a:avLst/>
          </a:prstGeom>
          <a:noFill/>
          <a:ln w="9525" cap="flat" cmpd="sng" algn="ctr">
            <a:solidFill>
              <a:sysClr val="windowText" lastClr="000000"/>
            </a:solidFill>
            <a:prstDash val="dash"/>
          </a:ln>
          <a:effectLst/>
        </p:spPr>
      </p:cxnSp>
      <p:sp>
        <p:nvSpPr>
          <p:cNvPr id="296" name="TextBox 295"/>
          <p:cNvSpPr txBox="1"/>
          <p:nvPr/>
        </p:nvSpPr>
        <p:spPr>
          <a:xfrm>
            <a:off x="644713" y="5924599"/>
            <a:ext cx="1265025"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102.4GB/s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7" name="TextBox 296"/>
          <p:cNvSpPr txBox="1"/>
          <p:nvPr/>
        </p:nvSpPr>
        <p:spPr>
          <a:xfrm>
            <a:off x="2893896" y="5924599"/>
            <a:ext cx="1071062"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640GB/s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8" name="TextBox 297"/>
          <p:cNvSpPr txBox="1"/>
          <p:nvPr/>
        </p:nvSpPr>
        <p:spPr>
          <a:xfrm>
            <a:off x="5048265" y="5924599"/>
            <a:ext cx="1071062"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640GB/s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9" name="TextBox 298"/>
          <p:cNvSpPr txBox="1"/>
          <p:nvPr/>
        </p:nvSpPr>
        <p:spPr>
          <a:xfrm>
            <a:off x="7321993" y="5924599"/>
            <a:ext cx="960995"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a:ln>
                  <a:noFill/>
                </a:ln>
                <a:solidFill>
                  <a:srgbClr val="FF0000"/>
                </a:solidFill>
                <a:effectLst/>
                <a:uLnTx/>
                <a:uFillTx/>
                <a:latin typeface="Tahoma"/>
                <a:ea typeface="+mn-ea"/>
                <a:cs typeface="+mn-cs"/>
              </a:rPr>
              <a:t>8TB/s</a:t>
            </a:r>
            <a:endParaRPr kumimoji="0" lang="ko-KR" altLang="en-US" sz="2000" b="1" i="0" u="none" strike="noStrike" kern="0" cap="none" spc="0" normalizeH="0" baseline="0" noProof="0" dirty="0">
              <a:ln>
                <a:noFill/>
              </a:ln>
              <a:solidFill>
                <a:srgbClr val="FF0000"/>
              </a:solidFill>
              <a:effectLst/>
              <a:uLnTx/>
              <a:uFillTx/>
              <a:latin typeface="Tahoma"/>
              <a:ea typeface="+mn-ea"/>
              <a:cs typeface="+mn-cs"/>
            </a:endParaRPr>
          </a:p>
        </p:txBody>
      </p:sp>
      <p:grpSp>
        <p:nvGrpSpPr>
          <p:cNvPr id="300" name="그룹 8"/>
          <p:cNvGrpSpPr/>
          <p:nvPr/>
        </p:nvGrpSpPr>
        <p:grpSpPr>
          <a:xfrm>
            <a:off x="2599423" y="1140133"/>
            <a:ext cx="1662216" cy="4531606"/>
            <a:chOff x="2599423" y="1340768"/>
            <a:chExt cx="1662216" cy="4531606"/>
          </a:xfrm>
        </p:grpSpPr>
        <p:sp>
          <p:nvSpPr>
            <p:cNvPr id="301" name="TextBox 300"/>
            <p:cNvSpPr txBox="1"/>
            <p:nvPr/>
          </p:nvSpPr>
          <p:spPr>
            <a:xfrm>
              <a:off x="2696997" y="1340768"/>
              <a:ext cx="1467068"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HMC-</a:t>
              </a:r>
              <a:r>
                <a:rPr kumimoji="0" lang="en-US" altLang="ko-KR" sz="2400" b="0" i="0" u="none" strike="noStrike" kern="0" cap="none" spc="0" normalizeH="0" baseline="0" noProof="0" dirty="0" err="1">
                  <a:ln>
                    <a:noFill/>
                  </a:ln>
                  <a:solidFill>
                    <a:sysClr val="windowText" lastClr="000000"/>
                  </a:solidFill>
                  <a:effectLst/>
                  <a:uLnTx/>
                  <a:uFillTx/>
                  <a:latin typeface="Tahoma"/>
                  <a:ea typeface="+mn-ea"/>
                  <a:cs typeface="+mn-cs"/>
                </a:rPr>
                <a:t>OoO</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nvGrpSpPr>
            <p:cNvPr id="302" name="그룹 528"/>
            <p:cNvGrpSpPr/>
            <p:nvPr/>
          </p:nvGrpSpPr>
          <p:grpSpPr>
            <a:xfrm>
              <a:off x="2599423" y="2137755"/>
              <a:ext cx="1662216" cy="3734619"/>
              <a:chOff x="2829427" y="2155226"/>
              <a:chExt cx="1662216" cy="3734619"/>
            </a:xfrm>
          </p:grpSpPr>
          <p:grpSp>
            <p:nvGrpSpPr>
              <p:cNvPr id="304" name="그룹 110"/>
              <p:cNvGrpSpPr/>
              <p:nvPr/>
            </p:nvGrpSpPr>
            <p:grpSpPr>
              <a:xfrm rot="16200000">
                <a:off x="2829389" y="3197906"/>
                <a:ext cx="1660086" cy="1660008"/>
                <a:chOff x="2733860" y="2420935"/>
                <a:chExt cx="2016223" cy="2016130"/>
              </a:xfrm>
            </p:grpSpPr>
            <p:sp>
              <p:nvSpPr>
                <p:cNvPr id="339" name="직사각형 179"/>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0" name="직사각형 180"/>
                <p:cNvSpPr/>
                <p:nvPr/>
              </p:nvSpPr>
              <p:spPr>
                <a:xfrm rot="5400000">
                  <a:off x="3886035" y="2420888"/>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1" name="직사각형 181"/>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2" name="직사각형 182"/>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43" name="직선 화살표 연결선 183"/>
                <p:cNvCxnSpPr>
                  <a:stCxn id="339" idx="3"/>
                  <a:endCxn id="342"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4" name="직선 화살표 연결선 184"/>
                <p:cNvCxnSpPr>
                  <a:stCxn id="342" idx="0"/>
                  <a:endCxn id="341" idx="2"/>
                </p:cNvCxnSpPr>
                <p:nvPr/>
              </p:nvCxnSpPr>
              <p:spPr>
                <a:xfrm rot="5400000" flipV="1">
                  <a:off x="3741971" y="3861049"/>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5" name="직선 화살표 연결선 185"/>
                <p:cNvCxnSpPr>
                  <a:stCxn id="340" idx="3"/>
                  <a:endCxn id="341"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6" name="직선 화살표 연결선 186"/>
                <p:cNvCxnSpPr>
                  <a:stCxn id="339" idx="0"/>
                  <a:endCxn id="340"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7" name="직선 화살표 연결선 18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8" name="직선 화살표 연결선 18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05" name="그룹 380"/>
              <p:cNvGrpSpPr/>
              <p:nvPr/>
            </p:nvGrpSpPr>
            <p:grpSpPr>
              <a:xfrm>
                <a:off x="2829427" y="4853737"/>
                <a:ext cx="1662216" cy="1036108"/>
                <a:chOff x="2829427" y="4853737"/>
                <a:chExt cx="1662216" cy="1036108"/>
              </a:xfrm>
            </p:grpSpPr>
            <p:sp>
              <p:nvSpPr>
                <p:cNvPr id="323" name="직사각형 163"/>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4" name="직사각형 190"/>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5" name="직선 화살표 연결선 192"/>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6" name="직선 화살표 연결선 194"/>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27" name="직사각형 200"/>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8" name="직사각형 201"/>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9" name="직선 화살표 연결선 202"/>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0" name="직선 화살표 연결선 203"/>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1" name="직사각형 2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32" name="직사각형 2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33" name="직선 화살표 연결선 2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4" name="직선 화살표 연결선 2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5" name="직사각형 2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36" name="직사각형 2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37" name="직선 화살표 연결선 2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8" name="직선 화살표 연결선 2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306" name="그룹 397"/>
              <p:cNvGrpSpPr/>
              <p:nvPr/>
            </p:nvGrpSpPr>
            <p:grpSpPr>
              <a:xfrm flipV="1">
                <a:off x="2829427" y="2155226"/>
                <a:ext cx="1662216" cy="1036108"/>
                <a:chOff x="2829427" y="4853737"/>
                <a:chExt cx="1662216" cy="1036108"/>
              </a:xfrm>
            </p:grpSpPr>
            <p:sp>
              <p:nvSpPr>
                <p:cNvPr id="307" name="직사각형 398"/>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08" name="직사각형 399"/>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09" name="직선 화살표 연결선 400"/>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0" name="직선 화살표 연결선 401"/>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1" name="직사각형 402"/>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2" name="직사각형 403"/>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13" name="직선 화살표 연결선 404"/>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4" name="직선 화살표 연결선 405"/>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5" name="직사각형 4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6" name="직사각형 4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17" name="직선 화살표 연결선 4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8" name="직선 화살표 연결선 4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9" name="직사각형 4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0" name="직사각형 4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1" name="직선 화살표 연결선 4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2" name="직선 화살표 연결선 4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grpSp>
        <p:nvGrpSpPr>
          <p:cNvPr id="349" name="그룹 7"/>
          <p:cNvGrpSpPr/>
          <p:nvPr/>
        </p:nvGrpSpPr>
        <p:grpSpPr>
          <a:xfrm>
            <a:off x="447184" y="1140133"/>
            <a:ext cx="1660085" cy="4536504"/>
            <a:chOff x="447184" y="1340768"/>
            <a:chExt cx="1660085" cy="4536504"/>
          </a:xfrm>
        </p:grpSpPr>
        <p:grpSp>
          <p:nvGrpSpPr>
            <p:cNvPr id="350" name="그룹 311"/>
            <p:cNvGrpSpPr/>
            <p:nvPr/>
          </p:nvGrpSpPr>
          <p:grpSpPr>
            <a:xfrm>
              <a:off x="447184" y="2132856"/>
              <a:ext cx="1660085" cy="3744416"/>
              <a:chOff x="703456" y="2214993"/>
              <a:chExt cx="1660085" cy="3744416"/>
            </a:xfrm>
          </p:grpSpPr>
          <p:grpSp>
            <p:nvGrpSpPr>
              <p:cNvPr id="353" name="그룹 29"/>
              <p:cNvGrpSpPr/>
              <p:nvPr/>
            </p:nvGrpSpPr>
            <p:grpSpPr>
              <a:xfrm rot="16200000">
                <a:off x="703456" y="3257196"/>
                <a:ext cx="1660086" cy="1660009"/>
                <a:chOff x="2733860" y="2420935"/>
                <a:chExt cx="2016223" cy="2016130"/>
              </a:xfrm>
            </p:grpSpPr>
            <p:sp>
              <p:nvSpPr>
                <p:cNvPr id="422" name="직사각형 3"/>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3" name="직사각형 11"/>
                <p:cNvSpPr/>
                <p:nvPr/>
              </p:nvSpPr>
              <p:spPr>
                <a:xfrm rot="5400000">
                  <a:off x="3886035" y="242088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4" name="직사각형 12"/>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5" name="직사각형 13"/>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426" name="직선 화살표 연결선 19"/>
                <p:cNvCxnSpPr>
                  <a:stCxn id="422" idx="3"/>
                  <a:endCxn id="425"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7" name="직선 화살표 연결선 21"/>
                <p:cNvCxnSpPr>
                  <a:stCxn id="425" idx="0"/>
                  <a:endCxn id="424" idx="2"/>
                </p:cNvCxnSpPr>
                <p:nvPr/>
              </p:nvCxnSpPr>
              <p:spPr>
                <a:xfrm rot="5400000" flipV="1">
                  <a:off x="3741971" y="3861048"/>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8" name="직선 화살표 연결선 23"/>
                <p:cNvCxnSpPr>
                  <a:stCxn id="423" idx="3"/>
                  <a:endCxn id="424"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9" name="직선 화살표 연결선 25"/>
                <p:cNvCxnSpPr>
                  <a:stCxn id="422" idx="0"/>
                  <a:endCxn id="423"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0" name="직선 화살표 연결선 2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1" name="직선 화살표 연결선 2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54" name="그룹 56"/>
              <p:cNvGrpSpPr/>
              <p:nvPr/>
            </p:nvGrpSpPr>
            <p:grpSpPr>
              <a:xfrm rot="16200000">
                <a:off x="538087" y="5082574"/>
                <a:ext cx="1042204" cy="711465"/>
                <a:chOff x="2154084" y="2420888"/>
                <a:chExt cx="1265788" cy="864096"/>
              </a:xfrm>
            </p:grpSpPr>
            <p:sp>
              <p:nvSpPr>
                <p:cNvPr id="406" name="직사각형 31"/>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7" name="직사각형 32"/>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08" name="직선 화살표 연결선 34"/>
                <p:cNvCxnSpPr>
                  <a:stCxn id="406"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409" name="직선 화살표 연결선 3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410" name="직사각형 38"/>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39"/>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1"/>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2"/>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3"/>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16" name="직선 연결선 45"/>
                <p:cNvCxnSpPr>
                  <a:stCxn id="414" idx="3"/>
                  <a:endCxn id="412"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17" name="직선 연결선 47"/>
                <p:cNvCxnSpPr>
                  <a:stCxn id="412" idx="3"/>
                  <a:endCxn id="410"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18" name="직선 연결선 49"/>
                <p:cNvCxnSpPr>
                  <a:stCxn id="410" idx="3"/>
                  <a:endCxn id="406"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19" name="직선 연결선 51"/>
                <p:cNvCxnSpPr>
                  <a:stCxn id="415" idx="3"/>
                  <a:endCxn id="413"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20" name="직선 연결선 53"/>
                <p:cNvCxnSpPr>
                  <a:stCxn id="413" idx="3"/>
                  <a:endCxn id="411"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21" name="직선 연결선 55"/>
                <p:cNvCxnSpPr>
                  <a:stCxn id="411" idx="3"/>
                  <a:endCxn id="407"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5" name="그룹 57"/>
              <p:cNvGrpSpPr/>
              <p:nvPr/>
            </p:nvGrpSpPr>
            <p:grpSpPr>
              <a:xfrm rot="16200000">
                <a:off x="1486707" y="5082574"/>
                <a:ext cx="1042204" cy="711465"/>
                <a:chOff x="2154084" y="2420888"/>
                <a:chExt cx="1265788" cy="864096"/>
              </a:xfrm>
            </p:grpSpPr>
            <p:sp>
              <p:nvSpPr>
                <p:cNvPr id="390" name="직사각형 58"/>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59"/>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92" name="직선 화살표 연결선 60"/>
                <p:cNvCxnSpPr>
                  <a:stCxn id="390"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93" name="직선 화살표 연결선 61"/>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94" name="직사각형 62"/>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63"/>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64"/>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65"/>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66"/>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67"/>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00" name="직선 연결선 68"/>
                <p:cNvCxnSpPr>
                  <a:stCxn id="398" idx="3"/>
                  <a:endCxn id="396"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01" name="직선 연결선 69"/>
                <p:cNvCxnSpPr>
                  <a:stCxn id="396" idx="3"/>
                  <a:endCxn id="394"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02" name="직선 연결선 70"/>
                <p:cNvCxnSpPr>
                  <a:stCxn id="394" idx="3"/>
                  <a:endCxn id="390"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03" name="직선 연결선 71"/>
                <p:cNvCxnSpPr>
                  <a:stCxn id="399" idx="3"/>
                  <a:endCxn id="397"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04" name="직선 연결선 72"/>
                <p:cNvCxnSpPr>
                  <a:stCxn id="397" idx="3"/>
                  <a:endCxn id="395"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05" name="직선 연결선 73"/>
                <p:cNvCxnSpPr>
                  <a:stCxn id="395" idx="3"/>
                  <a:endCxn id="391"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6" name="그룹 74"/>
              <p:cNvGrpSpPr/>
              <p:nvPr/>
            </p:nvGrpSpPr>
            <p:grpSpPr>
              <a:xfrm rot="16200000" flipH="1">
                <a:off x="1486707" y="2380362"/>
                <a:ext cx="1042204" cy="711465"/>
                <a:chOff x="2154084" y="2420888"/>
                <a:chExt cx="1265788" cy="864096"/>
              </a:xfrm>
            </p:grpSpPr>
            <p:sp>
              <p:nvSpPr>
                <p:cNvPr id="374" name="직사각형 75"/>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75" name="직사각형 76"/>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76" name="직선 화살표 연결선 77"/>
                <p:cNvCxnSpPr>
                  <a:stCxn id="374"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77" name="직선 화살표 연결선 78"/>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78" name="직사각형 79"/>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79" name="직사각형 80"/>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0" name="직사각형 81"/>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1" name="직사각형 82"/>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2" name="직사각형 83"/>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84"/>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84" name="직선 연결선 85"/>
                <p:cNvCxnSpPr>
                  <a:stCxn id="382" idx="3"/>
                  <a:endCxn id="380"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85" name="직선 연결선 86"/>
                <p:cNvCxnSpPr>
                  <a:stCxn id="380" idx="3"/>
                  <a:endCxn id="378"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86" name="직선 연결선 87"/>
                <p:cNvCxnSpPr>
                  <a:stCxn id="378" idx="3"/>
                  <a:endCxn id="374"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87" name="직선 연결선 88"/>
                <p:cNvCxnSpPr>
                  <a:stCxn id="383" idx="3"/>
                  <a:endCxn id="381"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88" name="직선 연결선 89"/>
                <p:cNvCxnSpPr>
                  <a:stCxn id="381" idx="3"/>
                  <a:endCxn id="379"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89" name="직선 연결선 90"/>
                <p:cNvCxnSpPr>
                  <a:stCxn id="379" idx="3"/>
                  <a:endCxn id="375"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7" name="그룹 91"/>
              <p:cNvGrpSpPr/>
              <p:nvPr/>
            </p:nvGrpSpPr>
            <p:grpSpPr>
              <a:xfrm rot="16200000" flipH="1">
                <a:off x="538087" y="2380362"/>
                <a:ext cx="1042204" cy="711465"/>
                <a:chOff x="2154084" y="2420888"/>
                <a:chExt cx="1265788" cy="864096"/>
              </a:xfrm>
            </p:grpSpPr>
            <p:sp>
              <p:nvSpPr>
                <p:cNvPr id="358" name="직사각형 92"/>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59" name="직사각형 93"/>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60" name="직선 화살표 연결선 94"/>
                <p:cNvCxnSpPr>
                  <a:stCxn id="358"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61" name="직선 화살표 연결선 9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62" name="직사각형 96"/>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3" name="직사각형 97"/>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4" name="직사각형 98"/>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5" name="직사각형 99"/>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6" name="직사각형 100"/>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7" name="직사각형 101"/>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68" name="직선 연결선 102"/>
                <p:cNvCxnSpPr>
                  <a:stCxn id="366" idx="3"/>
                  <a:endCxn id="364"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69" name="직선 연결선 103"/>
                <p:cNvCxnSpPr>
                  <a:stCxn id="364" idx="3"/>
                  <a:endCxn id="362"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70" name="직선 연결선 104"/>
                <p:cNvCxnSpPr>
                  <a:stCxn id="362" idx="3"/>
                  <a:endCxn id="358"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71" name="직선 연결선 105"/>
                <p:cNvCxnSpPr>
                  <a:stCxn id="367" idx="3"/>
                  <a:endCxn id="365"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72" name="직선 연결선 106"/>
                <p:cNvCxnSpPr>
                  <a:stCxn id="365" idx="3"/>
                  <a:endCxn id="363"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73" name="직선 연결선 107"/>
                <p:cNvCxnSpPr>
                  <a:stCxn id="363" idx="3"/>
                  <a:endCxn id="359"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sp>
          <p:nvSpPr>
            <p:cNvPr id="351" name="TextBox 350"/>
            <p:cNvSpPr txBox="1"/>
            <p:nvPr/>
          </p:nvSpPr>
          <p:spPr>
            <a:xfrm>
              <a:off x="502815" y="1340768"/>
              <a:ext cx="1548822"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DDR3-OoO</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32" name="그룹 10"/>
          <p:cNvGrpSpPr/>
          <p:nvPr/>
        </p:nvGrpSpPr>
        <p:grpSpPr>
          <a:xfrm>
            <a:off x="6908164" y="1140133"/>
            <a:ext cx="1929433" cy="3923809"/>
            <a:chOff x="6908164" y="1340768"/>
            <a:chExt cx="1929433" cy="3923809"/>
          </a:xfrm>
        </p:grpSpPr>
        <p:sp>
          <p:nvSpPr>
            <p:cNvPr id="433" name="TextBox 432"/>
            <p:cNvSpPr txBox="1"/>
            <p:nvPr/>
          </p:nvSpPr>
          <p:spPr>
            <a:xfrm>
              <a:off x="6970848" y="1340768"/>
              <a:ext cx="166328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Tesseract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grpSp>
          <p:nvGrpSpPr>
            <p:cNvPr id="434" name="그룹 629"/>
            <p:cNvGrpSpPr/>
            <p:nvPr/>
          </p:nvGrpSpPr>
          <p:grpSpPr>
            <a:xfrm>
              <a:off x="6908164" y="3500504"/>
              <a:ext cx="1788652" cy="1764073"/>
              <a:chOff x="7081194" y="3140968"/>
              <a:chExt cx="1788652" cy="1764073"/>
            </a:xfrm>
          </p:grpSpPr>
          <p:sp>
            <p:nvSpPr>
              <p:cNvPr id="439" name="직사각형 531"/>
              <p:cNvSpPr/>
              <p:nvPr/>
            </p:nvSpPr>
            <p:spPr>
              <a:xfrm rot="16200000">
                <a:off x="7081798" y="459843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532"/>
              <p:cNvSpPr/>
              <p:nvPr/>
            </p:nvSpPr>
            <p:spPr>
              <a:xfrm rot="16200000">
                <a:off x="7573900"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539"/>
              <p:cNvSpPr/>
              <p:nvPr/>
            </p:nvSpPr>
            <p:spPr>
              <a:xfrm rot="16200000">
                <a:off x="7081799" y="411175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540"/>
              <p:cNvSpPr/>
              <p:nvPr/>
            </p:nvSpPr>
            <p:spPr>
              <a:xfrm rot="16200000">
                <a:off x="7573901"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541"/>
              <p:cNvSpPr/>
              <p:nvPr/>
            </p:nvSpPr>
            <p:spPr>
              <a:xfrm rot="16200000">
                <a:off x="8071139"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4" name="직사각형 542"/>
              <p:cNvSpPr/>
              <p:nvPr/>
            </p:nvSpPr>
            <p:spPr>
              <a:xfrm rot="16200000">
                <a:off x="8563241" y="459843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543"/>
              <p:cNvSpPr/>
              <p:nvPr/>
            </p:nvSpPr>
            <p:spPr>
              <a:xfrm rot="16200000">
                <a:off x="8071140"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544"/>
              <p:cNvSpPr/>
              <p:nvPr/>
            </p:nvSpPr>
            <p:spPr>
              <a:xfrm rot="16200000">
                <a:off x="8563242" y="411175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547"/>
              <p:cNvSpPr/>
              <p:nvPr/>
            </p:nvSpPr>
            <p:spPr>
              <a:xfrm rot="16200000">
                <a:off x="7081799" y="362704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548"/>
              <p:cNvSpPr/>
              <p:nvPr/>
            </p:nvSpPr>
            <p:spPr>
              <a:xfrm rot="16200000">
                <a:off x="7573901"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549"/>
              <p:cNvSpPr/>
              <p:nvPr/>
            </p:nvSpPr>
            <p:spPr>
              <a:xfrm rot="16200000">
                <a:off x="7081800" y="314036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50" name="직사각형 550"/>
              <p:cNvSpPr/>
              <p:nvPr/>
            </p:nvSpPr>
            <p:spPr>
              <a:xfrm rot="16200000">
                <a:off x="7573902"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551"/>
              <p:cNvSpPr/>
              <p:nvPr/>
            </p:nvSpPr>
            <p:spPr>
              <a:xfrm rot="16200000">
                <a:off x="8071140"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552"/>
              <p:cNvSpPr/>
              <p:nvPr/>
            </p:nvSpPr>
            <p:spPr>
              <a:xfrm rot="16200000">
                <a:off x="8563242" y="362704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553"/>
              <p:cNvSpPr/>
              <p:nvPr/>
            </p:nvSpPr>
            <p:spPr>
              <a:xfrm rot="16200000">
                <a:off x="8071141"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554"/>
              <p:cNvSpPr/>
              <p:nvPr/>
            </p:nvSpPr>
            <p:spPr>
              <a:xfrm rot="16200000">
                <a:off x="8563243" y="314036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55" name="직선 화살표 연결선 558"/>
              <p:cNvCxnSpPr>
                <a:stCxn id="449" idx="1"/>
                <a:endCxn id="447" idx="3"/>
              </p:cNvCxnSpPr>
              <p:nvPr/>
            </p:nvCxnSpPr>
            <p:spPr>
              <a:xfrm flipH="1">
                <a:off x="7234800" y="3446968"/>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6" name="직선 화살표 연결선 559"/>
              <p:cNvCxnSpPr>
                <a:stCxn id="447" idx="1"/>
                <a:endCxn id="441" idx="3"/>
              </p:cNvCxnSpPr>
              <p:nvPr/>
            </p:nvCxnSpPr>
            <p:spPr>
              <a:xfrm>
                <a:off x="7234800" y="3933648"/>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7" name="직선 화살표 연결선 562"/>
              <p:cNvCxnSpPr>
                <a:stCxn id="441" idx="1"/>
                <a:endCxn id="439" idx="3"/>
              </p:cNvCxnSpPr>
              <p:nvPr/>
            </p:nvCxnSpPr>
            <p:spPr>
              <a:xfrm flipH="1">
                <a:off x="7234799" y="441835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8" name="직선 화살표 연결선 565"/>
              <p:cNvCxnSpPr>
                <a:stCxn id="449" idx="2"/>
                <a:endCxn id="450" idx="0"/>
              </p:cNvCxnSpPr>
              <p:nvPr/>
            </p:nvCxnSpPr>
            <p:spPr>
              <a:xfrm>
                <a:off x="7388404" y="329396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9" name="직선 화살표 연결선 568"/>
              <p:cNvCxnSpPr>
                <a:stCxn id="450" idx="2"/>
                <a:endCxn id="453" idx="0"/>
              </p:cNvCxnSpPr>
              <p:nvPr/>
            </p:nvCxnSpPr>
            <p:spPr>
              <a:xfrm>
                <a:off x="7880506" y="3293969"/>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0" name="직선 화살표 연결선 571"/>
              <p:cNvCxnSpPr>
                <a:stCxn id="450" idx="1"/>
                <a:endCxn id="448" idx="3"/>
              </p:cNvCxnSpPr>
              <p:nvPr/>
            </p:nvCxnSpPr>
            <p:spPr>
              <a:xfrm flipH="1">
                <a:off x="7726902"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1" name="직선 화살표 연결선 574"/>
              <p:cNvCxnSpPr>
                <a:stCxn id="447" idx="2"/>
                <a:endCxn id="448" idx="0"/>
              </p:cNvCxnSpPr>
              <p:nvPr/>
            </p:nvCxnSpPr>
            <p:spPr>
              <a:xfrm>
                <a:off x="7388403" y="378064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2" name="직선 화살표 연결선 577"/>
              <p:cNvCxnSpPr>
                <a:stCxn id="442" idx="0"/>
                <a:endCxn id="441" idx="2"/>
              </p:cNvCxnSpPr>
              <p:nvPr/>
            </p:nvCxnSpPr>
            <p:spPr>
              <a:xfrm flipH="1" flipV="1">
                <a:off x="7388403" y="426535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3" name="직선 화살표 연결선 580"/>
              <p:cNvCxnSpPr>
                <a:stCxn id="439" idx="2"/>
                <a:endCxn id="440" idx="0"/>
              </p:cNvCxnSpPr>
              <p:nvPr/>
            </p:nvCxnSpPr>
            <p:spPr>
              <a:xfrm>
                <a:off x="7388402" y="475203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4" name="직선 화살표 연결선 583"/>
              <p:cNvCxnSpPr>
                <a:stCxn id="442" idx="1"/>
                <a:endCxn id="440" idx="3"/>
              </p:cNvCxnSpPr>
              <p:nvPr/>
            </p:nvCxnSpPr>
            <p:spPr>
              <a:xfrm flipH="1">
                <a:off x="7726901"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5" name="직선 화살표 연결선 586"/>
              <p:cNvCxnSpPr>
                <a:stCxn id="443" idx="0"/>
                <a:endCxn id="440" idx="2"/>
              </p:cNvCxnSpPr>
              <p:nvPr/>
            </p:nvCxnSpPr>
            <p:spPr>
              <a:xfrm flipH="1">
                <a:off x="7880504" y="4752040"/>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6" name="직선 화살표 연결선 589"/>
              <p:cNvCxnSpPr>
                <a:stCxn id="443" idx="2"/>
                <a:endCxn id="444" idx="0"/>
              </p:cNvCxnSpPr>
              <p:nvPr/>
            </p:nvCxnSpPr>
            <p:spPr>
              <a:xfrm>
                <a:off x="8377743" y="475204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7" name="직선 화살표 연결선 592"/>
              <p:cNvCxnSpPr>
                <a:stCxn id="443" idx="3"/>
                <a:endCxn id="445" idx="1"/>
              </p:cNvCxnSpPr>
              <p:nvPr/>
            </p:nvCxnSpPr>
            <p:spPr>
              <a:xfrm flipV="1">
                <a:off x="8224140"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8" name="직선 화살표 연결선 595"/>
              <p:cNvCxnSpPr>
                <a:stCxn id="444" idx="3"/>
                <a:endCxn id="446" idx="1"/>
              </p:cNvCxnSpPr>
              <p:nvPr/>
            </p:nvCxnSpPr>
            <p:spPr>
              <a:xfrm flipV="1">
                <a:off x="8716242" y="4418361"/>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9" name="직선 화살표 연결선 598"/>
              <p:cNvCxnSpPr>
                <a:stCxn id="445" idx="2"/>
                <a:endCxn id="446" idx="0"/>
              </p:cNvCxnSpPr>
              <p:nvPr/>
            </p:nvCxnSpPr>
            <p:spPr>
              <a:xfrm>
                <a:off x="8377744" y="426536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0" name="직선 화살표 연결선 601"/>
              <p:cNvCxnSpPr>
                <a:stCxn id="446" idx="3"/>
                <a:endCxn id="452" idx="1"/>
              </p:cNvCxnSpPr>
              <p:nvPr/>
            </p:nvCxnSpPr>
            <p:spPr>
              <a:xfrm flipV="1">
                <a:off x="8716243" y="3933650"/>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1" name="직선 화살표 연결선 604"/>
              <p:cNvCxnSpPr>
                <a:stCxn id="452" idx="3"/>
                <a:endCxn id="454" idx="1"/>
              </p:cNvCxnSpPr>
              <p:nvPr/>
            </p:nvCxnSpPr>
            <p:spPr>
              <a:xfrm flipV="1">
                <a:off x="8716243" y="344697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2" name="직선 화살표 연결선 607"/>
              <p:cNvCxnSpPr>
                <a:stCxn id="452" idx="0"/>
                <a:endCxn id="451" idx="2"/>
              </p:cNvCxnSpPr>
              <p:nvPr/>
            </p:nvCxnSpPr>
            <p:spPr>
              <a:xfrm flipH="1" flipV="1">
                <a:off x="8377744" y="378064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3" name="직선 화살표 연결선 610"/>
              <p:cNvCxnSpPr>
                <a:stCxn id="454" idx="0"/>
                <a:endCxn id="453" idx="2"/>
              </p:cNvCxnSpPr>
              <p:nvPr/>
            </p:nvCxnSpPr>
            <p:spPr>
              <a:xfrm flipH="1" flipV="1">
                <a:off x="8377745" y="329396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4" name="직선 화살표 연결선 613"/>
              <p:cNvCxnSpPr>
                <a:stCxn id="453" idx="1"/>
                <a:endCxn id="451" idx="3"/>
              </p:cNvCxnSpPr>
              <p:nvPr/>
            </p:nvCxnSpPr>
            <p:spPr>
              <a:xfrm flipH="1">
                <a:off x="8224141"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5" name="직선 화살표 연결선 616"/>
              <p:cNvCxnSpPr/>
              <p:nvPr/>
            </p:nvCxnSpPr>
            <p:spPr>
              <a:xfrm flipH="1">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6" name="직선 화살표 연결선 620"/>
              <p:cNvCxnSpPr/>
              <p:nvPr/>
            </p:nvCxnSpPr>
            <p:spPr>
              <a:xfrm>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7" name="직선 화살표 연결선 621"/>
              <p:cNvCxnSpPr/>
              <p:nvPr/>
            </p:nvCxnSpPr>
            <p:spPr>
              <a:xfrm flipH="1">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8" name="직선 화살표 연결선 622"/>
              <p:cNvCxnSpPr/>
              <p:nvPr/>
            </p:nvCxnSpPr>
            <p:spPr>
              <a:xfrm>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9" name="직선 화살표 연결선 623"/>
              <p:cNvCxnSpPr/>
              <p:nvPr/>
            </p:nvCxnSpPr>
            <p:spPr>
              <a:xfrm flipH="1">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0" name="직선 화살표 연결선 624"/>
              <p:cNvCxnSpPr/>
              <p:nvPr/>
            </p:nvCxnSpPr>
            <p:spPr>
              <a:xfrm>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1" name="직선 화살표 연결선 625"/>
              <p:cNvCxnSpPr/>
              <p:nvPr/>
            </p:nvCxnSpPr>
            <p:spPr>
              <a:xfrm flipH="1">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2" name="직선 화살표 연결선 626"/>
              <p:cNvCxnSpPr/>
              <p:nvPr/>
            </p:nvCxnSpPr>
            <p:spPr>
              <a:xfrm>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3" name="직선 화살표 연결선 627"/>
              <p:cNvCxnSpPr/>
              <p:nvPr/>
            </p:nvCxnSpPr>
            <p:spPr>
              <a:xfrm flipH="1">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4" name="직선 화살표 연결선 628"/>
              <p:cNvCxnSpPr/>
              <p:nvPr/>
            </p:nvCxnSpPr>
            <p:spPr>
              <a:xfrm>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grpSp>
        <p:sp>
          <p:nvSpPr>
            <p:cNvPr id="435" name="직사각형 647"/>
            <p:cNvSpPr/>
            <p:nvPr/>
          </p:nvSpPr>
          <p:spPr>
            <a:xfrm>
              <a:off x="7861251" y="2276872"/>
              <a:ext cx="976346" cy="976344"/>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32 Tesseract Cores</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436" name="직선 연결선 649"/>
            <p:cNvCxnSpPr/>
            <p:nvPr/>
          </p:nvCxnSpPr>
          <p:spPr>
            <a:xfrm flipH="1" flipV="1">
              <a:off x="7861251" y="3253216"/>
              <a:ext cx="36254" cy="247287"/>
            </a:xfrm>
            <a:prstGeom prst="line">
              <a:avLst/>
            </a:prstGeom>
            <a:noFill/>
            <a:ln w="9525" cap="flat" cmpd="sng" algn="ctr">
              <a:solidFill>
                <a:srgbClr val="307D99">
                  <a:shade val="95000"/>
                  <a:satMod val="105000"/>
                </a:srgbClr>
              </a:solidFill>
              <a:prstDash val="dash"/>
            </a:ln>
            <a:effectLst/>
          </p:spPr>
        </p:cxnSp>
        <p:cxnSp>
          <p:nvCxnSpPr>
            <p:cNvPr id="437" name="직선 연결선 650"/>
            <p:cNvCxnSpPr/>
            <p:nvPr/>
          </p:nvCxnSpPr>
          <p:spPr>
            <a:xfrm flipV="1">
              <a:off x="8204713" y="3253216"/>
              <a:ext cx="632884" cy="249258"/>
            </a:xfrm>
            <a:prstGeom prst="line">
              <a:avLst/>
            </a:prstGeom>
            <a:noFill/>
            <a:ln w="9525" cap="flat" cmpd="sng" algn="ctr">
              <a:solidFill>
                <a:srgbClr val="307D99">
                  <a:shade val="95000"/>
                  <a:satMod val="105000"/>
                </a:srgbClr>
              </a:solidFill>
              <a:prstDash val="dash"/>
            </a:ln>
            <a:effectLst/>
          </p:spPr>
        </p:cxnSp>
      </p:grpSp>
      <p:sp>
        <p:nvSpPr>
          <p:cNvPr id="244" name="TextBox 243"/>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26484338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2"/>
                                        </p:tgtEl>
                                        <p:attrNameLst>
                                          <p:attrName>style.visibility</p:attrName>
                                        </p:attrNameLst>
                                      </p:cBhvr>
                                      <p:to>
                                        <p:strVal val="visible"/>
                                      </p:to>
                                    </p:set>
                                    <p:animEffect transition="in" filter="fade">
                                      <p:cBhvr>
                                        <p:cTn id="7" dur="200"/>
                                        <p:tgtEl>
                                          <p:spTgt spid="4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9"/>
                                        </p:tgtEl>
                                        <p:attrNameLst>
                                          <p:attrName>style.visibility</p:attrName>
                                        </p:attrNameLst>
                                      </p:cBhvr>
                                      <p:to>
                                        <p:strVal val="visible"/>
                                      </p:to>
                                    </p:set>
                                    <p:animEffect transition="in" filter="fade">
                                      <p:cBhvr>
                                        <p:cTn id="10" dur="200"/>
                                        <p:tgtEl>
                                          <p:spTgt spid="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graphicFrame>
        <p:nvGraphicFramePr>
          <p:cNvPr id="6" name="내용 개체 틀 5"/>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412305" y="1052736"/>
            <a:ext cx="5320236"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&gt;13X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
        <p:nvSpPr>
          <p:cNvPr id="7" name="TextBox 6"/>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
        <p:nvSpPr>
          <p:cNvPr id="3" name="TextBox 2"/>
          <p:cNvSpPr txBox="1"/>
          <p:nvPr/>
        </p:nvSpPr>
        <p:spPr>
          <a:xfrm>
            <a:off x="1691680" y="1628800"/>
            <a:ext cx="38545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On five graph processing algorithms</a:t>
            </a:r>
          </a:p>
        </p:txBody>
      </p:sp>
    </p:spTree>
    <p:extLst>
      <p:ext uri="{BB962C8B-B14F-4D97-AF65-F5344CB8AC3E}">
        <p14:creationId xmlns:p14="http://schemas.microsoft.com/office/powerpoint/2010/main" val="1512072965"/>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aphicFrame>
        <p:nvGraphicFramePr>
          <p:cNvPr id="6" name="내용 개체 틀 5"/>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9" name="직사각형 2"/>
          <p:cNvSpPr/>
          <p:nvPr/>
        </p:nvSpPr>
        <p:spPr>
          <a:xfrm>
            <a:off x="0" y="0"/>
            <a:ext cx="9144000" cy="6858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10" name="직사각형 3"/>
          <p:cNvSpPr/>
          <p:nvPr/>
        </p:nvSpPr>
        <p:spPr>
          <a:xfrm>
            <a:off x="655565" y="1052736"/>
            <a:ext cx="7832870" cy="4752528"/>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graphicFrame>
        <p:nvGraphicFramePr>
          <p:cNvPr id="11" name="내용 개체 틀 5"/>
          <p:cNvGraphicFramePr>
            <a:graphicFrameLocks/>
          </p:cNvGraphicFramePr>
          <p:nvPr>
            <p:extLst/>
          </p:nvPr>
        </p:nvGraphicFramePr>
        <p:xfrm>
          <a:off x="873703" y="1196752"/>
          <a:ext cx="7396594" cy="44644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58921002"/>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Tesseract Graph Processing System Energy</a:t>
            </a:r>
          </a:p>
        </p:txBody>
      </p:sp>
      <p:graphicFrame>
        <p:nvGraphicFramePr>
          <p:cNvPr id="7" name="내용 개체 틀 11"/>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4750292" y="4848835"/>
            <a:ext cx="3754153"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 8X Energy Reduction</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
        <p:nvSpPr>
          <p:cNvPr id="6" name="TextBox 5"/>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2521426594"/>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t>
            </a:r>
            <a:r>
              <a:rPr lang="en-US" dirty="0" err="1"/>
              <a:t>Tesseract</a:t>
            </a:r>
            <a:endParaRPr lang="en-US" dirty="0"/>
          </a:p>
        </p:txBody>
      </p:sp>
      <p:sp>
        <p:nvSpPr>
          <p:cNvPr id="3" name="Content Placeholder 2"/>
          <p:cNvSpPr>
            <a:spLocks noGrp="1"/>
          </p:cNvSpPr>
          <p:nvPr>
            <p:ph idx="1"/>
          </p:nvPr>
        </p:nvSpPr>
        <p:spPr>
          <a:xfrm>
            <a:off x="228600" y="1000472"/>
            <a:ext cx="8610600" cy="4876800"/>
          </a:xfrm>
        </p:spPr>
        <p:txBody>
          <a:bodyPr/>
          <a:lstStyle/>
          <a:p>
            <a:r>
              <a:rPr lang="en-US" dirty="0" err="1"/>
              <a:t>Junwhan</a:t>
            </a:r>
            <a:r>
              <a:rPr lang="en-US" dirty="0"/>
              <a:t> </a:t>
            </a:r>
            <a:r>
              <a:rPr lang="en-US" dirty="0" err="1"/>
              <a:t>Ahn</a:t>
            </a:r>
            <a:r>
              <a:rPr lang="en-US" dirty="0"/>
              <a:t>, </a:t>
            </a:r>
            <a:r>
              <a:rPr lang="en-US" dirty="0" err="1"/>
              <a:t>Sungpack</a:t>
            </a:r>
            <a:r>
              <a:rPr lang="en-US" dirty="0"/>
              <a:t> Hong, </a:t>
            </a:r>
            <a:r>
              <a:rPr lang="en-US" dirty="0" err="1"/>
              <a:t>Sungjoo</a:t>
            </a:r>
            <a:r>
              <a:rPr lang="en-US" dirty="0"/>
              <a:t> </a:t>
            </a:r>
            <a:r>
              <a:rPr lang="en-US" dirty="0" err="1"/>
              <a:t>Yoo</a:t>
            </a:r>
            <a:r>
              <a:rPr lang="en-US" dirty="0"/>
              <a:t>, Onur Mutlu, and </a:t>
            </a:r>
            <a:r>
              <a:rPr lang="en-US" dirty="0" err="1"/>
              <a:t>Kiyoung</a:t>
            </a:r>
            <a:r>
              <a:rPr lang="en-US" dirty="0"/>
              <a:t> Choi,</a:t>
            </a:r>
            <a:br>
              <a:rPr lang="en-US" dirty="0"/>
            </a:br>
            <a:r>
              <a:rPr lang="en-US" b="1" dirty="0">
                <a:hlinkClick r:id="rId2"/>
              </a:rPr>
              <a:t>"A Scalable Processing-in-Memory Accelerator for Parallel Graph Processing"</a:t>
            </a:r>
            <a:br>
              <a:rPr lang="en-US" dirty="0"/>
            </a:br>
            <a:r>
              <a:rPr lang="en-US" i="1" dirty="0"/>
              <a:t>Proceedings of the </a:t>
            </a:r>
            <a:r>
              <a:rPr lang="en-US" i="1" dirty="0">
                <a:hlinkClick r:id="rId3"/>
              </a:rPr>
              <a:t>42nd International Symposium on Computer Architecture</a:t>
            </a:r>
            <a:r>
              <a:rPr lang="en-US" i="1" dirty="0"/>
              <a:t> (</a:t>
            </a:r>
            <a:r>
              <a:rPr lang="en-US" b="1" i="1" dirty="0"/>
              <a:t>ISCA</a:t>
            </a:r>
            <a:r>
              <a:rPr lang="en-US" i="1" dirty="0"/>
              <a:t>)</a:t>
            </a:r>
            <a:r>
              <a:rPr lang="en-US" dirty="0"/>
              <a:t>, Portland, OR, June 2015. </a:t>
            </a:r>
            <a:br>
              <a:rPr lang="en-US" dirty="0"/>
            </a:br>
            <a:r>
              <a:rPr lang="en-US" dirty="0"/>
              <a:t>[</a:t>
            </a:r>
            <a:r>
              <a:rPr lang="en-US" dirty="0">
                <a:hlinkClick r:id="rId4"/>
              </a:rPr>
              <a:t>Slides (pdf)</a:t>
            </a:r>
            <a:r>
              <a:rPr lang="en-US" dirty="0"/>
              <a:t>] [</a:t>
            </a:r>
            <a:r>
              <a:rPr lang="en-US" dirty="0">
                <a:hlinkClick r:id="rId5"/>
              </a:rPr>
              <a:t>Lightning Session Slides (pdf)</a:t>
            </a:r>
            <a:r>
              <a:rPr lang="en-US"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6"/>
          <a:stretch>
            <a:fillRect/>
          </a:stretch>
        </p:blipFill>
        <p:spPr>
          <a:xfrm>
            <a:off x="0" y="4725144"/>
            <a:ext cx="9144000" cy="1492548"/>
          </a:xfrm>
          <a:prstGeom prst="rect">
            <a:avLst/>
          </a:prstGeom>
        </p:spPr>
      </p:pic>
    </p:spTree>
    <p:extLst>
      <p:ext uri="{BB962C8B-B14F-4D97-AF65-F5344CB8AC3E}">
        <p14:creationId xmlns:p14="http://schemas.microsoft.com/office/powerpoint/2010/main" val="34812706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Key Questions in 3D-Stacked PIM</a:t>
            </a:r>
          </a:p>
        </p:txBody>
      </p:sp>
      <p:sp>
        <p:nvSpPr>
          <p:cNvPr id="3" name="Content Placeholder 2"/>
          <p:cNvSpPr>
            <a:spLocks noGrp="1"/>
          </p:cNvSpPr>
          <p:nvPr>
            <p:ph idx="1"/>
          </p:nvPr>
        </p:nvSpPr>
        <p:spPr>
          <a:xfrm>
            <a:off x="228600" y="1196752"/>
            <a:ext cx="8610600" cy="5051648"/>
          </a:xfrm>
        </p:spPr>
        <p:txBody>
          <a:bodyPr/>
          <a:lstStyle/>
          <a:p>
            <a:r>
              <a:rPr lang="en-US" dirty="0"/>
              <a:t>What are the performance and energy benefits of using         </a:t>
            </a:r>
            <a:r>
              <a:rPr lang="en-US" dirty="0">
                <a:solidFill>
                  <a:srgbClr val="0000FF"/>
                </a:solidFill>
              </a:rPr>
              <a:t>3D-stacked memory as a coarse-grained accelerator</a:t>
            </a:r>
            <a:r>
              <a:rPr lang="en-US" dirty="0"/>
              <a:t>?</a:t>
            </a:r>
          </a:p>
          <a:p>
            <a:pPr lvl="1"/>
            <a:r>
              <a:rPr lang="en-US" dirty="0"/>
              <a:t>By </a:t>
            </a:r>
            <a:r>
              <a:rPr lang="en-US" dirty="0">
                <a:solidFill>
                  <a:srgbClr val="FF0000"/>
                </a:solidFill>
              </a:rPr>
              <a:t>changing the entire system</a:t>
            </a:r>
            <a:endParaRPr lang="en-US" dirty="0"/>
          </a:p>
          <a:p>
            <a:pPr lvl="1"/>
            <a:r>
              <a:rPr lang="en-US" dirty="0"/>
              <a:t>By performing </a:t>
            </a:r>
            <a:r>
              <a:rPr lang="en-US" dirty="0">
                <a:solidFill>
                  <a:srgbClr val="FF0000"/>
                </a:solidFill>
              </a:rPr>
              <a:t>simple function offloading</a:t>
            </a:r>
          </a:p>
          <a:p>
            <a:pPr lvl="1"/>
            <a:endParaRPr lang="en-US" dirty="0"/>
          </a:p>
          <a:p>
            <a:pPr lvl="1"/>
            <a:endParaRPr lang="en-US" dirty="0"/>
          </a:p>
          <a:p>
            <a:r>
              <a:rPr lang="en-US" dirty="0"/>
              <a:t>What is the </a:t>
            </a:r>
            <a:r>
              <a:rPr lang="en-US" dirty="0">
                <a:solidFill>
                  <a:srgbClr val="0000FF"/>
                </a:solidFill>
              </a:rPr>
              <a:t>minimal processing-in-memory support </a:t>
            </a:r>
            <a:r>
              <a:rPr lang="en-US" dirty="0"/>
              <a:t>we can provide?</a:t>
            </a:r>
          </a:p>
          <a:p>
            <a:pPr lvl="1"/>
            <a:r>
              <a:rPr lang="en-US" dirty="0"/>
              <a:t>With </a:t>
            </a:r>
            <a:r>
              <a:rPr lang="en-US" dirty="0">
                <a:solidFill>
                  <a:srgbClr val="FF0000"/>
                </a:solidFill>
              </a:rPr>
              <a:t>minimal changes to system and programming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539552" y="1196752"/>
            <a:ext cx="8280920" cy="79208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Rectangle 5">
            <a:extLst>
              <a:ext uri="{FF2B5EF4-FFF2-40B4-BE49-F238E27FC236}">
                <a16:creationId xmlns:a16="http://schemas.microsoft.com/office/drawing/2014/main" id="{974BE913-4921-E84F-8D09-AF184056BA68}"/>
              </a:ext>
            </a:extLst>
          </p:cNvPr>
          <p:cNvSpPr/>
          <p:nvPr/>
        </p:nvSpPr>
        <p:spPr>
          <a:xfrm>
            <a:off x="899592" y="2420888"/>
            <a:ext cx="5256584" cy="43204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8301533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735888" cy="1066800"/>
          </a:xfrm>
        </p:spPr>
        <p:txBody>
          <a:bodyPr/>
          <a:lstStyle/>
          <a:p>
            <a:r>
              <a:rPr lang="en-US" dirty="0"/>
              <a:t>Another Example: PIM on Mobile Devices</a:t>
            </a:r>
          </a:p>
        </p:txBody>
      </p:sp>
      <p:sp>
        <p:nvSpPr>
          <p:cNvPr id="3" name="Content Placeholder 2"/>
          <p:cNvSpPr>
            <a:spLocks noGrp="1"/>
          </p:cNvSpPr>
          <p:nvPr>
            <p:ph idx="1"/>
          </p:nvPr>
        </p:nvSpPr>
        <p:spPr>
          <a:xfrm>
            <a:off x="228600" y="1000472"/>
            <a:ext cx="8610600" cy="4876800"/>
          </a:xfrm>
        </p:spPr>
        <p:txBody>
          <a:bodyPr/>
          <a:lstStyle/>
          <a:p>
            <a:r>
              <a:rPr lang="en-US" sz="2100" dirty="0"/>
              <a:t>Amirali Boroumand, Saugata Ghose, </a:t>
            </a:r>
            <a:r>
              <a:rPr lang="en-US" sz="2100" dirty="0" err="1"/>
              <a:t>Youngsok</a:t>
            </a:r>
            <a:r>
              <a:rPr lang="en-US" sz="2100" dirty="0"/>
              <a:t> Kim, </a:t>
            </a:r>
            <a:r>
              <a:rPr lang="en-US" sz="2100" dirty="0" err="1"/>
              <a:t>Rachata</a:t>
            </a:r>
            <a:r>
              <a:rPr lang="en-US" sz="2100" dirty="0"/>
              <a:t> </a:t>
            </a:r>
            <a:r>
              <a:rPr lang="en-US" sz="2100" dirty="0" err="1"/>
              <a:t>Ausavarungnirun</a:t>
            </a:r>
            <a:r>
              <a:rPr lang="en-US" sz="2100" dirty="0"/>
              <a:t>, Eric </a:t>
            </a:r>
            <a:r>
              <a:rPr lang="en-US" sz="2100" dirty="0" err="1"/>
              <a:t>Shiu</a:t>
            </a:r>
            <a:r>
              <a:rPr lang="en-US" sz="2100" dirty="0"/>
              <a:t>, Rahul Thakur, </a:t>
            </a:r>
            <a:r>
              <a:rPr lang="en-US" sz="2100" dirty="0" err="1"/>
              <a:t>Daehyun</a:t>
            </a:r>
            <a:r>
              <a:rPr lang="en-US" sz="2100" dirty="0"/>
              <a:t> Kim, Aki </a:t>
            </a:r>
            <a:r>
              <a:rPr lang="en-US" sz="2100" dirty="0" err="1"/>
              <a:t>Kuusela</a:t>
            </a:r>
            <a:r>
              <a:rPr lang="en-US" sz="2100" dirty="0"/>
              <a:t>, Allan </a:t>
            </a:r>
            <a:r>
              <a:rPr lang="en-US" sz="2100" dirty="0" err="1"/>
              <a:t>Knies</a:t>
            </a:r>
            <a:r>
              <a:rPr lang="en-US" sz="2100" dirty="0"/>
              <a:t>, </a:t>
            </a:r>
            <a:r>
              <a:rPr lang="en-US" sz="2100" dirty="0" err="1"/>
              <a:t>Parthasarathy</a:t>
            </a:r>
            <a:r>
              <a:rPr lang="en-US" sz="2100" dirty="0"/>
              <a:t> </a:t>
            </a:r>
            <a:r>
              <a:rPr lang="en-US" sz="2100" dirty="0" err="1"/>
              <a:t>Ranganathan</a:t>
            </a:r>
            <a:r>
              <a:rPr lang="en-US" sz="2100" dirty="0"/>
              <a:t>, and Onur Mutlu,</a:t>
            </a:r>
            <a:br>
              <a:rPr lang="en-US" sz="2100" dirty="0"/>
            </a:br>
            <a:r>
              <a:rPr lang="en-US" sz="2100" b="1" dirty="0">
                <a:hlinkClick r:id="rId2"/>
              </a:rPr>
              <a:t>"Google Workloads for Consumer Devices: Mitigating Data Movement Bottlenecks"</a:t>
            </a:r>
            <a:r>
              <a:rPr lang="en-US" sz="2100" dirty="0"/>
              <a:t> </a:t>
            </a:r>
            <a:br>
              <a:rPr lang="en-US" sz="2100" dirty="0"/>
            </a:br>
            <a:r>
              <a:rPr lang="en-US" sz="2100" i="1" dirty="0"/>
              <a:t>Proceedings of the </a:t>
            </a:r>
            <a:r>
              <a:rPr lang="en-US" sz="2100" i="1" dirty="0">
                <a:hlinkClick r:id="rId3"/>
              </a:rPr>
              <a:t>23rd International Conference on Architectural Support for Programming Languages and Operating Systems</a:t>
            </a:r>
            <a:r>
              <a:rPr lang="en-US" sz="2100" i="1" dirty="0"/>
              <a:t> (</a:t>
            </a:r>
            <a:r>
              <a:rPr lang="en-US" sz="2100" b="1" i="1" dirty="0"/>
              <a:t>ASPLOS</a:t>
            </a:r>
            <a:r>
              <a:rPr lang="en-US" sz="2100" i="1" dirty="0"/>
              <a:t>)</a:t>
            </a:r>
            <a:r>
              <a:rPr lang="en-US" sz="21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077072"/>
            <a:ext cx="9144000" cy="2235200"/>
          </a:xfrm>
          <a:prstGeom prst="rect">
            <a:avLst/>
          </a:prstGeom>
        </p:spPr>
      </p:pic>
    </p:spTree>
    <p:extLst>
      <p:ext uri="{BB962C8B-B14F-4D97-AF65-F5344CB8AC3E}">
        <p14:creationId xmlns:p14="http://schemas.microsoft.com/office/powerpoint/2010/main" val="32317748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20151101_stc002_59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3713" y="2799766"/>
            <a:ext cx="7602783" cy="3552225"/>
          </a:xfrm>
          <a:prstGeom prst="rect">
            <a:avLst/>
          </a:prstGeom>
        </p:spPr>
      </p:pic>
      <p:sp>
        <p:nvSpPr>
          <p:cNvPr id="2" name="Title 1"/>
          <p:cNvSpPr>
            <a:spLocks noGrp="1"/>
          </p:cNvSpPr>
          <p:nvPr>
            <p:ph type="title"/>
          </p:nvPr>
        </p:nvSpPr>
        <p:spPr/>
        <p:txBody>
          <a:bodyPr/>
          <a:lstStyle/>
          <a:p>
            <a:pPr lvl="0">
              <a:defRPr/>
            </a:pPr>
            <a:r>
              <a:rPr lang="en-US" dirty="0">
                <a:solidFill>
                  <a:srgbClr val="006633"/>
                </a:solidFill>
              </a:rPr>
              <a:t>Data is Key for Future Workloads</a:t>
            </a:r>
            <a:endParaRPr lang="en-US" sz="4400" dirty="0">
              <a:solidFill>
                <a:srgbClr val="006633"/>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2" descr="https://www.genome.gov/images/content/costpermb2015_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619"/>
          <a:stretch/>
        </p:blipFill>
        <p:spPr bwMode="auto">
          <a:xfrm>
            <a:off x="323528" y="1011651"/>
            <a:ext cx="3764149" cy="2777389"/>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1966911" y="1688007"/>
            <a:ext cx="228825" cy="228825"/>
          </a:xfrm>
          <a:prstGeom prst="ellipse">
            <a:avLst/>
          </a:prstGeom>
          <a:solidFill>
            <a:srgbClr val="FF0000"/>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7" name="Rectangle 6"/>
          <p:cNvSpPr/>
          <p:nvPr/>
        </p:nvSpPr>
        <p:spPr>
          <a:xfrm>
            <a:off x="3779912" y="1198493"/>
            <a:ext cx="3540686" cy="646331"/>
          </a:xfrm>
          <a:prstGeom prst="rect">
            <a:avLst/>
          </a:prstGeom>
          <a:solidFill>
            <a:schemeClr val="accent1">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development of high-throughput sequencing (HTS) technologies</a:t>
            </a:r>
          </a:p>
        </p:txBody>
      </p:sp>
      <p:cxnSp>
        <p:nvCxnSpPr>
          <p:cNvPr id="9" name="Straight Arrow Connector 8"/>
          <p:cNvCxnSpPr/>
          <p:nvPr/>
        </p:nvCxnSpPr>
        <p:spPr>
          <a:xfrm flipH="1">
            <a:off x="4355978" y="2060848"/>
            <a:ext cx="288030" cy="432048"/>
          </a:xfrm>
          <a:prstGeom prst="straightConnector1">
            <a:avLst/>
          </a:prstGeom>
          <a:ln w="635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2" descr="Image result for the economist"/>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4601" b="24369"/>
          <a:stretch/>
        </p:blipFill>
        <p:spPr bwMode="auto">
          <a:xfrm>
            <a:off x="252485" y="5963008"/>
            <a:ext cx="790158" cy="40321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530363" y="6460344"/>
            <a:ext cx="7290109"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ahoma"/>
                <a:ea typeface="+mn-ea"/>
                <a:cs typeface="+mn-cs"/>
                <a:hlinkClick r:id="rId6"/>
              </a:rPr>
              <a:t>http://www.economist.com/news/21631808-so-much-genetic-data-so-many-uses-genes-unzipped</a:t>
            </a:r>
            <a:r>
              <a:rPr kumimoji="0" lang="en-US" sz="12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3" name="Down Arrow 2"/>
          <p:cNvSpPr/>
          <p:nvPr/>
        </p:nvSpPr>
        <p:spPr>
          <a:xfrm rot="4961981">
            <a:off x="2655370" y="840988"/>
            <a:ext cx="517315" cy="1382049"/>
          </a:xfrm>
          <a:prstGeom prst="downArrow">
            <a:avLst/>
          </a:prstGeom>
          <a:solidFill>
            <a:schemeClr val="accent1">
              <a:lumMod val="60000"/>
              <a:lumOff val="40000"/>
            </a:schemeClr>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12" name="Rectangle 11"/>
          <p:cNvSpPr/>
          <p:nvPr/>
        </p:nvSpPr>
        <p:spPr>
          <a:xfrm>
            <a:off x="177924" y="4006805"/>
            <a:ext cx="2305844" cy="646331"/>
          </a:xfrm>
          <a:prstGeom prst="rect">
            <a:avLst/>
          </a:prstGeom>
          <a:solidFill>
            <a:schemeClr val="accent1">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Number of Genomes Sequenced</a:t>
            </a:r>
          </a:p>
        </p:txBody>
      </p:sp>
    </p:spTree>
    <p:extLst>
      <p:ext uri="{BB962C8B-B14F-4D97-AF65-F5344CB8AC3E}">
        <p14:creationId xmlns:p14="http://schemas.microsoft.com/office/powerpoint/2010/main" val="786832534"/>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4000" dirty="0"/>
              <a:t>Four Important Workloads</a:t>
            </a:r>
            <a:endParaRPr lang="en-US" sz="3700" dirty="0"/>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61079976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9144000" cy="914400"/>
          </a:xfrm>
        </p:spPr>
        <p:txBody>
          <a:bodyPr/>
          <a:lstStyle/>
          <a:p>
            <a:r>
              <a:rPr lang="en-US" dirty="0"/>
              <a:t>Energy Cost of Data Movement</a:t>
            </a:r>
          </a:p>
        </p:txBody>
      </p:sp>
      <p:sp>
        <p:nvSpPr>
          <p:cNvPr id="3" name="Content Placeholder 2"/>
          <p:cNvSpPr>
            <a:spLocks noGrp="1"/>
          </p:cNvSpPr>
          <p:nvPr>
            <p:ph idx="1"/>
          </p:nvPr>
        </p:nvSpPr>
        <p:spPr>
          <a:xfrm>
            <a:off x="-4724400" y="914400"/>
            <a:ext cx="2057400" cy="5486400"/>
          </a:xfrm>
        </p:spPr>
        <p:txBody>
          <a:bodyPr>
            <a:normAutofit/>
          </a:bodyPr>
          <a:lstStyle/>
          <a:p>
            <a:pPr marL="914400" lvl="2" indent="0">
              <a:buNone/>
            </a:pPr>
            <a:endParaRPr lang="en-US" sz="2000" dirty="0">
              <a:cs typeface="Adobe Garamond Pro"/>
            </a:endParaRPr>
          </a:p>
          <a:p>
            <a:pPr lvl="1"/>
            <a:endParaRPr lang="en-US" sz="2400" dirty="0">
              <a:cs typeface="Adobe Garamond Pro"/>
            </a:endParaRPr>
          </a:p>
        </p:txBody>
      </p:sp>
      <p:pic>
        <p:nvPicPr>
          <p:cNvPr id="9" name="Picture 8"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3" name="TextBox 12"/>
          <p:cNvSpPr txBox="1"/>
          <p:nvPr/>
        </p:nvSpPr>
        <p:spPr>
          <a:xfrm>
            <a:off x="3276600" y="2219980"/>
            <a:ext cx="3276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Gill Sans MT"/>
                <a:ea typeface="+mn-ea"/>
                <a:cs typeface="+mn-cs"/>
              </a:rPr>
              <a:t>Data Movement</a:t>
            </a:r>
          </a:p>
        </p:txBody>
      </p:sp>
      <p:cxnSp>
        <p:nvCxnSpPr>
          <p:cNvPr id="29" name="Straight Arrow Connector 28"/>
          <p:cNvCxnSpPr/>
          <p:nvPr/>
        </p:nvCxnSpPr>
        <p:spPr>
          <a:xfrm flipH="1">
            <a:off x="3276600" y="2743200"/>
            <a:ext cx="1600200" cy="8382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4876800" y="2743200"/>
            <a:ext cx="0" cy="9144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4876800" y="2743200"/>
            <a:ext cx="1828800" cy="7620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0" y="106680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1F497D"/>
                </a:solidFill>
                <a:effectLst/>
                <a:uLnTx/>
                <a:uFillTx/>
                <a:latin typeface="Gill Sans MT"/>
                <a:ea typeface="+mn-ea"/>
                <a:cs typeface="+mn-cs"/>
              </a:rPr>
              <a:t>1</a:t>
            </a:r>
            <a:r>
              <a:rPr kumimoji="0" lang="en-US" sz="3100" b="1" i="0" u="none" strike="noStrike" kern="1200" cap="none" spc="0" normalizeH="0" baseline="30000" noProof="0" dirty="0">
                <a:ln>
                  <a:noFill/>
                </a:ln>
                <a:solidFill>
                  <a:srgbClr val="1F497D"/>
                </a:solidFill>
                <a:effectLst/>
                <a:uLnTx/>
                <a:uFillTx/>
                <a:latin typeface="Gill Sans MT"/>
                <a:ea typeface="+mn-ea"/>
                <a:cs typeface="+mn-cs"/>
              </a:rPr>
              <a:t>st</a:t>
            </a:r>
            <a:r>
              <a:rPr kumimoji="0" lang="en-US" sz="3100" b="1" i="0" u="none" strike="noStrike" kern="1200" cap="none" spc="0" normalizeH="0" baseline="0" noProof="0" dirty="0">
                <a:ln>
                  <a:noFill/>
                </a:ln>
                <a:solidFill>
                  <a:srgbClr val="1F497D"/>
                </a:solidFill>
                <a:effectLst/>
                <a:uLnTx/>
                <a:uFillTx/>
                <a:latin typeface="Gill Sans MT"/>
                <a:ea typeface="+mn-ea"/>
                <a:cs typeface="+mn-cs"/>
              </a:rPr>
              <a:t> key observation</a:t>
            </a:r>
            <a:r>
              <a:rPr kumimoji="0" lang="en-US" sz="3000" b="1" i="0" u="none" strike="noStrike" kern="1200" cap="none" spc="0" normalizeH="0" baseline="0" noProof="0" dirty="0">
                <a:ln>
                  <a:noFill/>
                </a:ln>
                <a:solidFill>
                  <a:srgbClr val="1F497D"/>
                </a:solidFill>
                <a:effectLst/>
                <a:uLnTx/>
                <a:uFillTx/>
                <a:latin typeface="Gill Sans MT"/>
                <a:ea typeface="+mn-ea"/>
                <a:cs typeface="+mn-cs"/>
              </a:rPr>
              <a:t>: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62.7%</a:t>
            </a:r>
            <a:r>
              <a:rPr kumimoji="0" lang="en-US" sz="3000" b="1" i="0" u="none" strike="noStrike" kern="1200" cap="none" spc="0" normalizeH="0" baseline="0" noProof="0" dirty="0">
                <a:ln>
                  <a:noFill/>
                </a:ln>
                <a:solidFill>
                  <a:prstClr val="black"/>
                </a:solidFill>
                <a:effectLst/>
                <a:uLnTx/>
                <a:uFillTx/>
                <a:latin typeface="Gill Sans MT"/>
                <a:ea typeface="+mn-ea"/>
                <a:cs typeface="+mn-cs"/>
              </a:rPr>
              <a:t> of the total system energy is spent on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33" name="Rectangle 32"/>
          <p:cNvSpPr/>
          <p:nvPr/>
        </p:nvSpPr>
        <p:spPr>
          <a:xfrm>
            <a:off x="0" y="5257800"/>
            <a:ext cx="9144000" cy="538609"/>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Potential solution</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a:t>
            </a:r>
            <a:r>
              <a:rPr kumimoji="0" lang="en-US" sz="2900" b="1" i="0" u="none" strike="noStrike" kern="1200" cap="none" spc="0" normalizeH="0" baseline="0" noProof="0" dirty="0">
                <a:ln>
                  <a:noFill/>
                </a:ln>
                <a:solidFill>
                  <a:prstClr val="black"/>
                </a:solidFill>
                <a:effectLst/>
                <a:uLnTx/>
                <a:uFillTx/>
                <a:latin typeface="Gill Sans MT"/>
                <a:ea typeface="+mn-ea"/>
                <a:cs typeface="+mn-cs"/>
              </a:rPr>
              <a:t> move computation </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close to data</a:t>
            </a:r>
            <a:endParaRPr kumimoji="0" lang="en-US" sz="29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39" name="Rectangle 38"/>
          <p:cNvSpPr/>
          <p:nvPr/>
        </p:nvSpPr>
        <p:spPr>
          <a:xfrm>
            <a:off x="0" y="5943600"/>
            <a:ext cx="9144000" cy="538609"/>
          </a:xfrm>
          <a:prstGeom prst="rect">
            <a:avLst/>
          </a:prstGeom>
          <a:solidFill>
            <a:srgbClr val="800000"/>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prstClr val="white"/>
                </a:solidFill>
                <a:effectLst/>
                <a:uLnTx/>
                <a:uFillTx/>
                <a:latin typeface="Gill Sans MT"/>
                <a:ea typeface="+mn-ea"/>
                <a:cs typeface="+mn-cs"/>
              </a:rPr>
              <a:t>Challenge: limited area and energy budget</a:t>
            </a:r>
          </a:p>
        </p:txBody>
      </p:sp>
      <p:sp>
        <p:nvSpPr>
          <p:cNvPr id="19" name="TextBox 18"/>
          <p:cNvSpPr txBox="1"/>
          <p:nvPr/>
        </p:nvSpPr>
        <p:spPr>
          <a:xfrm>
            <a:off x="5239748" y="4648200"/>
            <a:ext cx="398045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Processing-In-Memory (PIM)</a:t>
            </a:r>
          </a:p>
        </p:txBody>
      </p:sp>
      <p:grpSp>
        <p:nvGrpSpPr>
          <p:cNvPr id="31" name="Group 30"/>
          <p:cNvGrpSpPr/>
          <p:nvPr/>
        </p:nvGrpSpPr>
        <p:grpSpPr>
          <a:xfrm>
            <a:off x="914400" y="2514603"/>
            <a:ext cx="7620001" cy="2133597"/>
            <a:chOff x="914399" y="1295401"/>
            <a:chExt cx="7620001" cy="2514599"/>
          </a:xfrm>
        </p:grpSpPr>
        <p:grpSp>
          <p:nvGrpSpPr>
            <p:cNvPr id="7" name="Group 6"/>
            <p:cNvGrpSpPr/>
            <p:nvPr/>
          </p:nvGrpSpPr>
          <p:grpSpPr>
            <a:xfrm>
              <a:off x="914399" y="1295401"/>
              <a:ext cx="7620001" cy="2514599"/>
              <a:chOff x="914400" y="1340069"/>
              <a:chExt cx="7218947" cy="3034861"/>
            </a:xfrm>
          </p:grpSpPr>
          <p:sp>
            <p:nvSpPr>
              <p:cNvPr id="22" name="TextBox 21"/>
              <p:cNvSpPr txBox="1"/>
              <p:nvPr/>
            </p:nvSpPr>
            <p:spPr>
              <a:xfrm>
                <a:off x="914400" y="1340069"/>
                <a:ext cx="89764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Gill Sans MT"/>
                    <a:ea typeface="+mn-ea"/>
                    <a:cs typeface="+mn-cs"/>
                  </a:rPr>
                  <a:t>SoC</a:t>
                </a:r>
                <a:endParaRPr kumimoji="0" lang="en-US" sz="2400" b="1" i="0" u="none" strike="noStrike" kern="1200" cap="none" spc="0" normalizeH="0" baseline="0" noProof="0" dirty="0">
                  <a:ln>
                    <a:noFill/>
                  </a:ln>
                  <a:solidFill>
                    <a:prstClr val="black"/>
                  </a:solidFill>
                  <a:effectLst/>
                  <a:uLnTx/>
                  <a:uFillTx/>
                  <a:latin typeface="Gill Sans MT"/>
                  <a:ea typeface="+mn-ea"/>
                  <a:cs typeface="+mn-cs"/>
                </a:endParaRPr>
              </a:p>
            </p:txBody>
          </p:sp>
          <p:grpSp>
            <p:nvGrpSpPr>
              <p:cNvPr id="18" name="Group 17"/>
              <p:cNvGrpSpPr/>
              <p:nvPr/>
            </p:nvGrpSpPr>
            <p:grpSpPr>
              <a:xfrm>
                <a:off x="1066800" y="1707931"/>
                <a:ext cx="7066547" cy="2666999"/>
                <a:chOff x="1066800" y="1707931"/>
                <a:chExt cx="7066547" cy="2666999"/>
              </a:xfrm>
            </p:grpSpPr>
            <p:sp>
              <p:nvSpPr>
                <p:cNvPr id="10" name="Rounded Rectangle 9"/>
                <p:cNvSpPr/>
                <p:nvPr/>
              </p:nvSpPr>
              <p:spPr>
                <a:xfrm>
                  <a:off x="6858000" y="1707931"/>
                  <a:ext cx="1275347" cy="2666999"/>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DRAM</a:t>
                  </a:r>
                  <a:endParaRPr kumimoji="0" lang="en-US" sz="18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17" name="Rounded Rectangle 16"/>
                <p:cNvSpPr/>
                <p:nvPr/>
              </p:nvSpPr>
              <p:spPr>
                <a:xfrm>
                  <a:off x="1066800" y="2133600"/>
                  <a:ext cx="5105400" cy="1904999"/>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23" name="Rounded Rectangle 22"/>
                <p:cNvSpPr/>
                <p:nvPr/>
              </p:nvSpPr>
              <p:spPr>
                <a:xfrm>
                  <a:off x="5101390" y="2423945"/>
                  <a:ext cx="577516" cy="1462256"/>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L2</a:t>
                  </a:r>
                  <a:endParaRPr kumimoji="0" lang="en-US" sz="1600" b="1" i="0" u="none" strike="noStrike" kern="1200" cap="none" spc="0" normalizeH="0" baseline="0" noProof="0" dirty="0">
                    <a:ln>
                      <a:noFill/>
                    </a:ln>
                    <a:solidFill>
                      <a:prstClr val="black"/>
                    </a:solidFill>
                    <a:effectLst/>
                    <a:uLnTx/>
                    <a:uFillTx/>
                    <a:latin typeface="Gill Sans MT"/>
                    <a:ea typeface="+mn-ea"/>
                    <a:cs typeface="+mn-cs"/>
                  </a:endParaRPr>
                </a:p>
              </p:txBody>
            </p:sp>
            <p:cxnSp>
              <p:nvCxnSpPr>
                <p:cNvPr id="25" name="Straight Arrow Connector 24"/>
                <p:cNvCxnSpPr/>
                <p:nvPr/>
              </p:nvCxnSpPr>
              <p:spPr>
                <a:xfrm flipH="1">
                  <a:off x="2907632" y="3179378"/>
                  <a:ext cx="533400" cy="0"/>
                </a:xfrm>
                <a:prstGeom prst="straightConnector1">
                  <a:avLst/>
                </a:prstGeom>
                <a:noFill/>
                <a:ln w="57150" cap="flat" cmpd="sng" algn="ctr">
                  <a:solidFill>
                    <a:srgbClr val="000000"/>
                  </a:solidFill>
                  <a:prstDash val="solid"/>
                  <a:miter lim="800000"/>
                  <a:headEnd type="triangle"/>
                  <a:tailEnd type="triangle"/>
                </a:ln>
                <a:effectLst/>
              </p:spPr>
            </p:cxnSp>
            <p:sp>
              <p:nvSpPr>
                <p:cNvPr id="28" name="Rounded Rectangle 27"/>
                <p:cNvSpPr/>
                <p:nvPr/>
              </p:nvSpPr>
              <p:spPr>
                <a:xfrm>
                  <a:off x="3581400" y="2640721"/>
                  <a:ext cx="509337" cy="1090451"/>
                </a:xfrm>
                <a:prstGeom prst="roundRect">
                  <a:avLst/>
                </a:prstGeom>
                <a:solidFill>
                  <a:srgbClr val="8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L1</a:t>
                  </a:r>
                  <a:endParaRPr kumimoji="0" lang="en-US" sz="105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38" name="Group 37"/>
                <p:cNvGrpSpPr/>
                <p:nvPr/>
              </p:nvGrpSpPr>
              <p:grpSpPr>
                <a:xfrm>
                  <a:off x="1219199" y="2488322"/>
                  <a:ext cx="1447799" cy="1042280"/>
                  <a:chOff x="3276600" y="1116722"/>
                  <a:chExt cx="1098981" cy="1042280"/>
                </a:xfrm>
              </p:grpSpPr>
              <p:sp>
                <p:nvSpPr>
                  <p:cNvPr id="21" name="Rounded Rectangle 20"/>
                  <p:cNvSpPr/>
                  <p:nvPr/>
                </p:nvSpPr>
                <p:spPr>
                  <a:xfrm>
                    <a:off x="3276600" y="11167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6" name="Rounded Rectangle 35"/>
                  <p:cNvSpPr/>
                  <p:nvPr/>
                </p:nvSpPr>
                <p:spPr>
                  <a:xfrm>
                    <a:off x="3429000" y="12691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7" name="Rounded Rectangle 36"/>
                  <p:cNvSpPr/>
                  <p:nvPr/>
                </p:nvSpPr>
                <p:spPr>
                  <a:xfrm>
                    <a:off x="3581400" y="14215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8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44" name="Straight Arrow Connector 43"/>
                <p:cNvCxnSpPr/>
                <p:nvPr/>
              </p:nvCxnSpPr>
              <p:spPr>
                <a:xfrm flipH="1">
                  <a:off x="4162927" y="3179378"/>
                  <a:ext cx="838200" cy="0"/>
                </a:xfrm>
                <a:prstGeom prst="straightConnector1">
                  <a:avLst/>
                </a:prstGeom>
                <a:noFill/>
                <a:ln w="63500" cap="flat" cmpd="sng" algn="ctr">
                  <a:solidFill>
                    <a:schemeClr val="tx1"/>
                  </a:solidFill>
                  <a:prstDash val="solid"/>
                  <a:miter lim="800000"/>
                  <a:headEnd type="triangle"/>
                  <a:tailEnd type="triangle"/>
                </a:ln>
                <a:effectLst/>
              </p:spPr>
            </p:cxnSp>
          </p:grpSp>
          <p:sp>
            <p:nvSpPr>
              <p:cNvPr id="46" name="Rounded Rectangle 45"/>
              <p:cNvSpPr/>
              <p:nvPr/>
            </p:nvSpPr>
            <p:spPr>
              <a:xfrm>
                <a:off x="1773145" y="2993692"/>
                <a:ext cx="1046255"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2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40" name="Straight Arrow Connector 39"/>
            <p:cNvCxnSpPr/>
            <p:nvPr/>
          </p:nvCxnSpPr>
          <p:spPr>
            <a:xfrm flipH="1">
              <a:off x="6019800" y="2819400"/>
              <a:ext cx="1066798" cy="2720"/>
            </a:xfrm>
            <a:prstGeom prst="straightConnector1">
              <a:avLst/>
            </a:prstGeom>
            <a:noFill/>
            <a:ln w="88900" cap="flat" cmpd="sng" algn="ctr">
              <a:solidFill>
                <a:schemeClr val="tx1"/>
              </a:solidFill>
              <a:prstDash val="solid"/>
              <a:miter lim="800000"/>
              <a:headEnd type="triangle"/>
              <a:tailEnd type="triangle"/>
            </a:ln>
            <a:effectLst/>
          </p:spPr>
        </p:cxnSp>
      </p:grpSp>
      <p:sp>
        <p:nvSpPr>
          <p:cNvPr id="34" name="Rounded Rectangle 33"/>
          <p:cNvSpPr/>
          <p:nvPr/>
        </p:nvSpPr>
        <p:spPr>
          <a:xfrm>
            <a:off x="6705600" y="4114800"/>
            <a:ext cx="1295400" cy="533400"/>
          </a:xfrm>
          <a:prstGeom prst="roundRect">
            <a:avLst/>
          </a:prstGeom>
          <a:solidFill>
            <a:srgbClr val="948A54"/>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mn-cs"/>
              </a:rPr>
              <a:t>Compute Unit </a:t>
            </a:r>
          </a:p>
        </p:txBody>
      </p:sp>
    </p:spTree>
    <p:extLst>
      <p:ext uri="{BB962C8B-B14F-4D97-AF65-F5344CB8AC3E}">
        <p14:creationId xmlns:p14="http://schemas.microsoft.com/office/powerpoint/2010/main" val="3172495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0"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500"/>
                                        <p:tgtEl>
                                          <p:spTgt spid="4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5" grpId="0" animBg="1"/>
      <p:bldP spid="33" grpId="0"/>
      <p:bldP spid="39" grpId="0" animBg="1"/>
      <p:bldP spid="19" grpId="0"/>
      <p:bldP spid="34"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10134600" cy="914400"/>
          </a:xfrm>
        </p:spPr>
        <p:txBody>
          <a:bodyPr/>
          <a:lstStyle/>
          <a:p>
            <a:r>
              <a:rPr lang="en-US" sz="3700" dirty="0"/>
              <a:t>Simple PIM on Mobile Workloads</a:t>
            </a:r>
          </a:p>
        </p:txBody>
      </p:sp>
      <p:pic>
        <p:nvPicPr>
          <p:cNvPr id="26" name="Picture 2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6" name="Rectangle 5"/>
          <p:cNvSpPr/>
          <p:nvPr/>
        </p:nvSpPr>
        <p:spPr>
          <a:xfrm>
            <a:off x="0" y="1072515"/>
            <a:ext cx="9144000" cy="984885"/>
          </a:xfrm>
          <a:prstGeom prst="rect">
            <a:avLst/>
          </a:prstGeom>
          <a:solidFill>
            <a:schemeClr val="accent6">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2</a:t>
            </a:r>
            <a:r>
              <a:rPr kumimoji="0" lang="en-US" sz="2900" b="1" i="0" u="none" strike="noStrike" kern="1200" cap="none" spc="0" normalizeH="0" baseline="30000" noProof="0" dirty="0">
                <a:ln>
                  <a:noFill/>
                </a:ln>
                <a:solidFill>
                  <a:srgbClr val="1F497D"/>
                </a:solidFill>
                <a:effectLst/>
                <a:uLnTx/>
                <a:uFillTx/>
                <a:latin typeface="Gill Sans MT"/>
                <a:ea typeface="+mn-ea"/>
                <a:cs typeface="+mn-cs"/>
              </a:rPr>
              <a:t>nd</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key observation: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a</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significant fraction of the</a:t>
            </a:r>
            <a:br>
              <a:rPr kumimoji="0" lang="en-US" sz="2900" b="1" i="0" u="none" strike="noStrike" kern="1200" cap="none" spc="0" normalizeH="0" baseline="0" noProof="0" dirty="0">
                <a:ln>
                  <a:noFill/>
                </a:ln>
                <a:solidFill>
                  <a:prstClr val="black"/>
                </a:solidFill>
                <a:effectLst/>
                <a:uLnTx/>
                <a:uFillTx/>
                <a:latin typeface="Gill Sans MT"/>
                <a:ea typeface="+mn-ea"/>
                <a:cs typeface="+mn-cs"/>
              </a:rPr>
            </a:br>
            <a:r>
              <a:rPr kumimoji="0" lang="en-US" sz="2900" b="1" i="0" u="none" strike="noStrike" kern="1200" cap="none" spc="0" normalizeH="0" baseline="0" noProof="0" dirty="0">
                <a:ln>
                  <a:noFill/>
                </a:ln>
                <a:solidFill>
                  <a:prstClr val="black"/>
                </a:solidFill>
                <a:effectLst/>
                <a:uLnTx/>
                <a:uFillTx/>
                <a:latin typeface="Gill Sans MT"/>
                <a:ea typeface="+mn-ea"/>
                <a:cs typeface="+mn-cs"/>
              </a:rPr>
              <a:t> </a:t>
            </a:r>
            <a:r>
              <a:rPr kumimoji="0" lang="en-US" sz="2900" b="1" i="0" u="none" strike="noStrike" kern="1200" cap="none" spc="0" normalizeH="0" baseline="0" noProof="0" dirty="0">
                <a:ln>
                  <a:noFill/>
                </a:ln>
                <a:solidFill>
                  <a:srgbClr val="C00000"/>
                </a:solidFill>
                <a:effectLst/>
                <a:uLnTx/>
                <a:uFillTx/>
                <a:latin typeface="Gill Sans MT"/>
                <a:ea typeface="+mn-ea"/>
                <a:cs typeface="+mn-cs"/>
              </a:rPr>
              <a:t>data movement</a:t>
            </a:r>
            <a:r>
              <a:rPr kumimoji="0" lang="en-US" sz="2900" b="1" i="0" u="none" strike="noStrike" kern="1200" cap="none" spc="0" normalizeH="0" baseline="0" noProof="0" dirty="0">
                <a:ln>
                  <a:noFill/>
                </a:ln>
                <a:solidFill>
                  <a:srgbClr val="FF0000"/>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often comes from</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 </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simple functions</a:t>
            </a:r>
          </a:p>
        </p:txBody>
      </p:sp>
      <p:sp>
        <p:nvSpPr>
          <p:cNvPr id="16" name="Rounded Rectangle 15"/>
          <p:cNvSpPr/>
          <p:nvPr/>
        </p:nvSpPr>
        <p:spPr>
          <a:xfrm>
            <a:off x="1905000" y="4358045"/>
            <a:ext cx="1524000" cy="740152"/>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PIM Core</a:t>
            </a:r>
          </a:p>
        </p:txBody>
      </p:sp>
      <p:grpSp>
        <p:nvGrpSpPr>
          <p:cNvPr id="17" name="Group 16"/>
          <p:cNvGrpSpPr/>
          <p:nvPr/>
        </p:nvGrpSpPr>
        <p:grpSpPr>
          <a:xfrm>
            <a:off x="4648200" y="4259997"/>
            <a:ext cx="2667000" cy="914400"/>
            <a:chOff x="5562600" y="3276600"/>
            <a:chExt cx="2438400" cy="990600"/>
          </a:xfrm>
        </p:grpSpPr>
        <p:sp>
          <p:nvSpPr>
            <p:cNvPr id="23" name="Rounded Rectangle 22"/>
            <p:cNvSpPr/>
            <p:nvPr/>
          </p:nvSpPr>
          <p:spPr>
            <a:xfrm>
              <a:off x="5562600" y="32766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4" name="Rounded Rectangle 23"/>
            <p:cNvSpPr/>
            <p:nvPr/>
          </p:nvSpPr>
          <p:spPr>
            <a:xfrm>
              <a:off x="5715000" y="34290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5" name="Rounded Rectangle 24"/>
            <p:cNvSpPr/>
            <p:nvPr/>
          </p:nvSpPr>
          <p:spPr>
            <a:xfrm>
              <a:off x="5867400" y="35814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grpSp>
      <p:sp>
        <p:nvSpPr>
          <p:cNvPr id="66" name="Rectangle 65"/>
          <p:cNvSpPr/>
          <p:nvPr/>
        </p:nvSpPr>
        <p:spPr>
          <a:xfrm>
            <a:off x="0" y="2231648"/>
            <a:ext cx="9067800"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We can design lightweight logic to implement</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these </a:t>
            </a:r>
            <a:r>
              <a:rPr kumimoji="0" lang="en-US" sz="2600" b="1" i="1" u="sng" strike="noStrike" kern="1200" cap="none" spc="0" normalizeH="0" baseline="0" noProof="0" dirty="0">
                <a:ln>
                  <a:noFill/>
                </a:ln>
                <a:solidFill>
                  <a:prstClr val="black"/>
                </a:solidFill>
                <a:effectLst/>
                <a:uLnTx/>
                <a:uFillTx/>
                <a:latin typeface="Gill Sans MT"/>
                <a:ea typeface="+mn-ea"/>
                <a:cs typeface="+mn-cs"/>
              </a:rPr>
              <a:t>simple functions</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in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memory</a:t>
            </a:r>
          </a:p>
        </p:txBody>
      </p:sp>
      <p:sp>
        <p:nvSpPr>
          <p:cNvPr id="36" name="Rectangle 35"/>
          <p:cNvSpPr/>
          <p:nvPr/>
        </p:nvSpPr>
        <p:spPr>
          <a:xfrm>
            <a:off x="990600" y="3429000"/>
            <a:ext cx="32766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embedded</a:t>
            </a:r>
            <a:br>
              <a:rPr kumimoji="0" lang="en-US" sz="2300" b="1" i="0" u="none" strike="noStrike" kern="1200" cap="none" spc="0" normalizeH="0" baseline="0" noProof="0" dirty="0">
                <a:ln>
                  <a:noFill/>
                </a:ln>
                <a:solidFill>
                  <a:srgbClr val="006600"/>
                </a:solidFill>
                <a:effectLst/>
                <a:uLnTx/>
                <a:uFillTx/>
                <a:latin typeface="Gill Sans MT"/>
                <a:ea typeface="+mn-ea"/>
                <a:cs typeface="+mn-cs"/>
              </a:rPr>
            </a:br>
            <a:r>
              <a:rPr kumimoji="0" lang="en-US" sz="2300" b="1" i="0" u="none" strike="noStrike" kern="1200" cap="none" spc="0" normalizeH="0" baseline="0" noProof="0" dirty="0">
                <a:ln>
                  <a:noFill/>
                </a:ln>
                <a:solidFill>
                  <a:srgbClr val="006600"/>
                </a:solidFill>
                <a:effectLst/>
                <a:uLnTx/>
                <a:uFillTx/>
                <a:latin typeface="Gill Sans MT"/>
                <a:ea typeface="+mn-ea"/>
                <a:cs typeface="+mn-cs"/>
              </a:rPr>
              <a:t> low-power core</a:t>
            </a:r>
          </a:p>
        </p:txBody>
      </p:sp>
      <p:sp>
        <p:nvSpPr>
          <p:cNvPr id="38" name="Rectangle 37"/>
          <p:cNvSpPr/>
          <p:nvPr/>
        </p:nvSpPr>
        <p:spPr>
          <a:xfrm>
            <a:off x="4114800" y="3429000"/>
            <a:ext cx="33528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fixed-function accelerators</a:t>
            </a:r>
          </a:p>
        </p:txBody>
      </p:sp>
      <p:sp>
        <p:nvSpPr>
          <p:cNvPr id="39" name="Rectangle 38"/>
          <p:cNvSpPr/>
          <p:nvPr/>
        </p:nvSpPr>
        <p:spPr>
          <a:xfrm>
            <a:off x="0" y="5446693"/>
            <a:ext cx="9144000" cy="954107"/>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Gill Sans MT"/>
                <a:ea typeface="+mn-ea"/>
                <a:cs typeface="+mn-cs"/>
              </a:rPr>
              <a:t>Offloading to PIM logic reduces energy and </a:t>
            </a: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Gill Sans MT"/>
                <a:ea typeface="+mn-ea"/>
                <a:cs typeface="+mn-cs"/>
              </a:rPr>
              <a:t>execution time, on average, by 55.4% and 54.2%</a:t>
            </a:r>
          </a:p>
        </p:txBody>
      </p:sp>
    </p:spTree>
    <p:extLst>
      <p:ext uri="{BB962C8B-B14F-4D97-AF65-F5344CB8AC3E}">
        <p14:creationId xmlns:p14="http://schemas.microsoft.com/office/powerpoint/2010/main" val="188822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66" grpId="0"/>
      <p:bldP spid="36" grpId="0"/>
      <p:bldP spid="38" grpId="0"/>
      <p:bldP spid="39"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0"/>
            <a:ext cx="9144000" cy="914400"/>
          </a:xfrm>
        </p:spPr>
        <p:txBody>
          <a:bodyPr/>
          <a:lstStyle/>
          <a:p>
            <a:r>
              <a:rPr lang="en-US" dirty="0"/>
              <a:t>Normalized Energy </a:t>
            </a:r>
          </a:p>
        </p:txBody>
      </p:sp>
      <p:grpSp>
        <p:nvGrpSpPr>
          <p:cNvPr id="2" name="Group 1"/>
          <p:cNvGrpSpPr/>
          <p:nvPr/>
        </p:nvGrpSpPr>
        <p:grpSpPr>
          <a:xfrm>
            <a:off x="-76200" y="1126465"/>
            <a:ext cx="9144000" cy="4436135"/>
            <a:chOff x="-76200" y="1295400"/>
            <a:chExt cx="9144000" cy="4436135"/>
          </a:xfrm>
        </p:grpSpPr>
        <p:graphicFrame>
          <p:nvGraphicFramePr>
            <p:cNvPr id="5" name="Chart 4"/>
            <p:cNvGraphicFramePr>
              <a:graphicFrameLocks/>
            </p:cNvGraphicFramePr>
            <p:nvPr>
              <p:extLst/>
            </p:nvPr>
          </p:nvGraphicFramePr>
          <p:xfrm>
            <a:off x="-76200" y="1295400"/>
            <a:ext cx="9144000" cy="4436135"/>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p:cNvCxnSpPr/>
            <p:nvPr/>
          </p:nvCxnSpPr>
          <p:spPr>
            <a:xfrm flipV="1">
              <a:off x="822960"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4443984"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6254496"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8979408"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1484466" y="4933890"/>
            <a:ext cx="2249334"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Chrome Browser</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1" name="TextBox 10"/>
          <p:cNvSpPr txBox="1"/>
          <p:nvPr/>
        </p:nvSpPr>
        <p:spPr>
          <a:xfrm>
            <a:off x="6400800" y="4854714"/>
            <a:ext cx="25146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Video Playback and Capture</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2" name="TextBox 11"/>
          <p:cNvSpPr txBox="1"/>
          <p:nvPr/>
        </p:nvSpPr>
        <p:spPr>
          <a:xfrm>
            <a:off x="4343400" y="4854714"/>
            <a:ext cx="195201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Gill Sans MT"/>
                <a:ea typeface="+mn-ea"/>
                <a:cs typeface="+mn-cs"/>
              </a:rPr>
              <a:t>TensorFlow</a:t>
            </a:r>
            <a:r>
              <a:rPr kumimoji="0" lang="en-US" sz="2000" b="1" i="0" u="none" strike="noStrike" kern="1200" cap="none" spc="0" normalizeH="0" baseline="0" noProof="0" dirty="0">
                <a:ln>
                  <a:noFill/>
                </a:ln>
                <a:solidFill>
                  <a:prstClr val="black"/>
                </a:solidFill>
                <a:effectLst/>
                <a:uLnTx/>
                <a:uFillTx/>
                <a:latin typeface="Gill Sans MT"/>
                <a:ea typeface="+mn-ea"/>
                <a:cs typeface="+mn-cs"/>
              </a:rPr>
              <a:t> Mobile</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5" name="Rectangle 14"/>
          <p:cNvSpPr/>
          <p:nvPr/>
        </p:nvSpPr>
        <p:spPr>
          <a:xfrm>
            <a:off x="0" y="571500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00FF"/>
                </a:solidFill>
                <a:effectLst/>
                <a:uLnTx/>
                <a:uFillTx/>
                <a:latin typeface="Gill Sans MT"/>
                <a:ea typeface="+mn-ea"/>
                <a:cs typeface="+mn-cs"/>
              </a:rPr>
              <a:t>PIM core</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PIM accelerator</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reduce</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sng" strike="noStrike" kern="1200" cap="none" spc="0" normalizeH="0" baseline="0" noProof="0" dirty="0">
                <a:ln>
                  <a:noFill/>
                </a:ln>
                <a:solidFill>
                  <a:srgbClr val="C00000"/>
                </a:solidFill>
                <a:effectLst/>
                <a:uLnTx/>
                <a:uFillTx/>
                <a:latin typeface="Gill Sans MT"/>
                <a:ea typeface="+mn-ea"/>
                <a:cs typeface="+mn-cs"/>
              </a:rPr>
              <a:t>energy consumption</a:t>
            </a:r>
            <a:r>
              <a:rPr kumimoji="0" lang="en-US" sz="2600" b="1" i="0" u="none" strike="noStrike" kern="1200" cap="none" spc="0" normalizeH="0" baseline="0" noProof="0" dirty="0">
                <a:ln>
                  <a:noFill/>
                </a:ln>
                <a:solidFill>
                  <a:srgbClr val="C00000"/>
                </a:solidFill>
                <a:effectLst/>
                <a:uLnTx/>
                <a:uFillTx/>
                <a:latin typeface="Gill Sans MT"/>
                <a:ea typeface="+mn-ea"/>
                <a:cs typeface="+mn-cs"/>
              </a:rPr>
              <a:t> </a:t>
            </a:r>
            <a:r>
              <a:rPr kumimoji="0" lang="en-US" sz="2600" b="1" i="0" u="none" strike="noStrike" kern="1200" cap="none" spc="0" normalizeH="0" baseline="0" noProof="0" dirty="0">
                <a:ln>
                  <a:noFill/>
                </a:ln>
                <a:solidFill>
                  <a:prstClr val="black"/>
                </a:solidFill>
                <a:effectLst/>
                <a:uLnTx/>
                <a:uFillTx/>
                <a:latin typeface="Gill Sans MT"/>
                <a:ea typeface="+mn-ea"/>
                <a:cs typeface="+mn-cs"/>
              </a:rPr>
              <a:t>on average by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49.1%</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55.4%</a:t>
            </a:r>
          </a:p>
        </p:txBody>
      </p:sp>
      <p:pic>
        <p:nvPicPr>
          <p:cNvPr id="24" name="Picture 23" descr="safari.png"/>
          <p:cNvPicPr>
            <a:picLocks noChangeAspect="1"/>
          </p:cNvPicPr>
          <p:nvPr/>
        </p:nvPicPr>
        <p:blipFill>
          <a:blip r:embed="rId4" cstate="print"/>
          <a:stretch>
            <a:fillRect/>
          </a:stretch>
        </p:blipFill>
        <p:spPr>
          <a:xfrm>
            <a:off x="76200" y="6580445"/>
            <a:ext cx="959296" cy="277563"/>
          </a:xfrm>
          <a:prstGeom prst="rect">
            <a:avLst/>
          </a:prstGeom>
        </p:spPr>
      </p:pic>
    </p:spTree>
    <p:extLst>
      <p:ext uri="{BB962C8B-B14F-4D97-AF65-F5344CB8AC3E}">
        <p14:creationId xmlns:p14="http://schemas.microsoft.com/office/powerpoint/2010/main" val="3353498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Normalized Runtime</a:t>
            </a:r>
          </a:p>
        </p:txBody>
      </p:sp>
      <p:cxnSp>
        <p:nvCxnSpPr>
          <p:cNvPr id="8" name="Straight Connector 7"/>
          <p:cNvCxnSpPr/>
          <p:nvPr/>
        </p:nvCxnSpPr>
        <p:spPr>
          <a:xfrm flipV="1">
            <a:off x="838200"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9006840" y="4102608"/>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4928616"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7991856"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0" y="1371600"/>
            <a:ext cx="9296400" cy="3962400"/>
            <a:chOff x="0" y="1371600"/>
            <a:chExt cx="9296400" cy="3962400"/>
          </a:xfrm>
        </p:grpSpPr>
        <p:graphicFrame>
          <p:nvGraphicFramePr>
            <p:cNvPr id="7" name="Chart 6"/>
            <p:cNvGraphicFramePr>
              <a:graphicFrameLocks/>
            </p:cNvGraphicFramePr>
            <p:nvPr>
              <p:extLst/>
            </p:nvPr>
          </p:nvGraphicFramePr>
          <p:xfrm>
            <a:off x="0" y="1371600"/>
            <a:ext cx="9051365" cy="3657600"/>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p:cNvSpPr txBox="1"/>
            <p:nvPr/>
          </p:nvSpPr>
          <p:spPr>
            <a:xfrm>
              <a:off x="1829227" y="4724400"/>
              <a:ext cx="2056973"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Chrome Browser</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3" name="TextBox 12"/>
            <p:cNvSpPr txBox="1"/>
            <p:nvPr/>
          </p:nvSpPr>
          <p:spPr>
            <a:xfrm>
              <a:off x="5257800" y="4687669"/>
              <a:ext cx="22038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Video Playback and Capture</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4" name="TextBox 13"/>
            <p:cNvSpPr txBox="1"/>
            <p:nvPr/>
          </p:nvSpPr>
          <p:spPr>
            <a:xfrm>
              <a:off x="7772400" y="4648200"/>
              <a:ext cx="1524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Gill Sans MT"/>
                  <a:ea typeface="+mn-ea"/>
                  <a:cs typeface="+mn-cs"/>
                </a:rPr>
                <a:t>TensorFlow</a:t>
              </a:r>
              <a:r>
                <a:rPr kumimoji="0" lang="en-US" sz="1800" b="1" i="0" u="none" strike="noStrike" kern="1200" cap="none" spc="0" normalizeH="0" baseline="0" noProof="0" dirty="0">
                  <a:ln>
                    <a:noFill/>
                  </a:ln>
                  <a:solidFill>
                    <a:prstClr val="black"/>
                  </a:solidFill>
                  <a:effectLst/>
                  <a:uLnTx/>
                  <a:uFillTx/>
                  <a:latin typeface="Gill Sans MT"/>
                  <a:ea typeface="+mn-ea"/>
                  <a:cs typeface="+mn-cs"/>
                </a:rPr>
                <a:t> Mobile</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grpSp>
      <p:grpSp>
        <p:nvGrpSpPr>
          <p:cNvPr id="16" name="Group 15"/>
          <p:cNvGrpSpPr/>
          <p:nvPr/>
        </p:nvGrpSpPr>
        <p:grpSpPr>
          <a:xfrm>
            <a:off x="0" y="5360650"/>
            <a:ext cx="9144000" cy="963950"/>
            <a:chOff x="1867295" y="5514549"/>
            <a:chExt cx="6500483" cy="377220"/>
          </a:xfrm>
        </p:grpSpPr>
        <p:sp>
          <p:nvSpPr>
            <p:cNvPr id="20" name="Rectangle 19"/>
            <p:cNvSpPr/>
            <p:nvPr/>
          </p:nvSpPr>
          <p:spPr>
            <a:xfrm>
              <a:off x="1867295" y="5514549"/>
              <a:ext cx="6019801" cy="2161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sp>
          <p:nvSpPr>
            <p:cNvPr id="18" name="Rectangle 17"/>
            <p:cNvSpPr/>
            <p:nvPr/>
          </p:nvSpPr>
          <p:spPr>
            <a:xfrm>
              <a:off x="1886403" y="5566577"/>
              <a:ext cx="6481375" cy="325192"/>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Offloading these kernels to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PIM core</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PIM accelerator</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reduces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program runtime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on average by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44.6%</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54.2%</a:t>
              </a:r>
            </a:p>
          </p:txBody>
        </p:sp>
      </p:grpSp>
    </p:spTree>
    <p:extLst>
      <p:ext uri="{BB962C8B-B14F-4D97-AF65-F5344CB8AC3E}">
        <p14:creationId xmlns:p14="http://schemas.microsoft.com/office/powerpoint/2010/main" val="4174769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PIM for Mobile Devices</a:t>
            </a:r>
          </a:p>
        </p:txBody>
      </p:sp>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hlinkClick r:id="rId2"/>
              </a:rPr>
              <a:t>"Google Workloads for Consumer Devices: Mitigating Data Movement Bottlenecks"</a:t>
            </a:r>
            <a:r>
              <a:rPr lang="en-US" sz="1500" dirty="0"/>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B812F"/>
                </a:solidFill>
                <a:effectLst/>
                <a:uLnTx/>
                <a:uFillTx/>
                <a:latin typeface="Tahoma"/>
                <a:ea typeface="+mn-ea"/>
                <a:cs typeface="+mn-cs"/>
              </a:rPr>
              <a:t>62.7%</a:t>
            </a:r>
            <a:r>
              <a:rPr kumimoji="0" lang="en-US" sz="3000" b="1" i="0" u="none" strike="noStrike" kern="1200" cap="none" spc="0" normalizeH="0" baseline="0" noProof="0" dirty="0">
                <a:ln>
                  <a:noFill/>
                </a:ln>
                <a:solidFill>
                  <a:srgbClr val="000000"/>
                </a:solidFill>
                <a:effectLst/>
                <a:uLnTx/>
                <a:uFillTx/>
                <a:latin typeface="Tahoma"/>
                <a:ea typeface="+mn-ea"/>
                <a:cs typeface="+mn-cs"/>
              </a:rPr>
              <a:t> 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mn-ea"/>
                <a:cs typeface="+mn-cs"/>
              </a:rPr>
              <a:t>is spent on </a:t>
            </a:r>
            <a:r>
              <a:rPr kumimoji="0" lang="en-US" sz="3000" b="1" i="0" u="none" strike="noStrike" kern="1200" cap="none" spc="0" normalizeH="0" baseline="0" noProof="0" dirty="0">
                <a:ln>
                  <a:noFill/>
                </a:ln>
                <a:solidFill>
                  <a:srgbClr val="C00000"/>
                </a:solidFill>
                <a:effectLst/>
                <a:uLnTx/>
                <a:uFillTx/>
                <a:latin typeface="Tahoma"/>
                <a:ea typeface="+mn-ea"/>
                <a:cs typeface="+mn-cs"/>
              </a:rPr>
              <a:t>data movement</a:t>
            </a:r>
          </a:p>
        </p:txBody>
      </p:sp>
    </p:spTree>
    <p:extLst>
      <p:ext uri="{BB962C8B-B14F-4D97-AF65-F5344CB8AC3E}">
        <p14:creationId xmlns:p14="http://schemas.microsoft.com/office/powerpoint/2010/main" val="35362622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432" y="365126"/>
            <a:ext cx="8824080" cy="723445"/>
          </a:xfrm>
        </p:spPr>
        <p:txBody>
          <a:bodyPr>
            <a:normAutofit fontScale="90000"/>
          </a:bodyPr>
          <a:lstStyle/>
          <a:p>
            <a:r>
              <a:rPr lang="en-US" dirty="0"/>
              <a:t>Truly Distributed </a:t>
            </a:r>
            <a:r>
              <a:rPr lang="en-US"/>
              <a:t>GPU Processing with PIM?</a:t>
            </a:r>
            <a:endParaRPr lang="en-US" dirty="0">
              <a:latin typeface="+mn-lt"/>
            </a:endParaRP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70C0"/>
                </a:solidFill>
                <a:effectLst/>
                <a:uLnTx/>
                <a:uFillTx/>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a:t>
            </a:r>
            <a:endParaRPr kumimoji="0" lang="en-U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46" name="Rectangle 45"/>
          <p:cNvSpPr/>
          <p:nvPr/>
        </p:nvSpPr>
        <p:spPr>
          <a:xfrm>
            <a:off x="6752190" y="4198561"/>
            <a:ext cx="1359853"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3D-stacked memory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(memory stack)</a:t>
            </a:r>
          </a:p>
        </p:txBody>
      </p:sp>
      <p:pic>
        <p:nvPicPr>
          <p:cNvPr id="64" name="Picture 2" descr="http://www.mathworks.com/cmsimages/76061_wl_CUDA_code2_wl.jpg"/>
          <p:cNvPicPr>
            <a:picLocks noChangeAspect="1" noChangeArrowheads="1"/>
          </p:cNvPicPr>
          <p:nvPr/>
        </p:nvPicPr>
        <p:blipFill rotWithShape="1">
          <a:blip r:embed="rId2">
            <a:extLst>
              <a:ext uri="{28A0092B-C50C-407E-A947-70E740481C1C}">
                <a14:useLocalDpi xmlns:a14="http://schemas.microsoft.com/office/drawing/2010/main" val="0"/>
              </a:ext>
            </a:extLst>
          </a:blip>
          <a:srcRect r="24238" b="31908"/>
          <a:stretch/>
        </p:blipFill>
        <p:spPr bwMode="auto">
          <a:xfrm>
            <a:off x="5757822" y="1768993"/>
            <a:ext cx="3245771" cy="1653413"/>
          </a:xfrm>
          <a:prstGeom prst="rect">
            <a:avLst/>
          </a:prstGeom>
          <a:noFill/>
          <a:extLst>
            <a:ext uri="{909E8E84-426E-40dd-AFC4-6F175D3DCCD1}">
              <a14:hiddenFill xmlns="" xmlns:a14="http://schemas.microsoft.com/office/drawing/2010/main">
                <a:solidFill>
                  <a:srgbClr val="FFFFFF"/>
                </a:solidFill>
              </a14:hiddenFill>
            </a:ext>
          </a:extLst>
        </p:spPr>
      </p:pic>
      <p:sp>
        <p:nvSpPr>
          <p:cNvPr id="68" name="Rectangle 67"/>
          <p:cNvSpPr/>
          <p:nvPr/>
        </p:nvSpPr>
        <p:spPr>
          <a:xfrm>
            <a:off x="4380050" y="3345588"/>
            <a:ext cx="338557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SM </a:t>
            </a:r>
            <a:r>
              <a:rPr kumimoji="0" lang="en-US" sz="1600" b="1" i="0" u="none" strike="noStrike" kern="1200" cap="none" spc="0" normalizeH="0" baseline="0" noProof="0">
                <a:ln>
                  <a:noFill/>
                </a:ln>
                <a:solidFill>
                  <a:prstClr val="black"/>
                </a:solidFill>
                <a:effectLst/>
                <a:uLnTx/>
                <a:uFillTx/>
                <a:latin typeface="Gill Sans MT" panose="020B0502020104020203" pitchFamily="34" charset="0"/>
                <a:ea typeface="Times New Roman" charset="0"/>
                <a:cs typeface="Times New Roman" charset="0"/>
              </a:rPr>
              <a:t>(Streaming Multiprocessor)</a:t>
            </a:r>
            <a:endPar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79090846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GPU Execution with PIM (I)</a:t>
            </a:r>
          </a:p>
        </p:txBody>
      </p:sp>
      <p:sp>
        <p:nvSpPr>
          <p:cNvPr id="3" name="Content Placeholder 2"/>
          <p:cNvSpPr>
            <a:spLocks noGrp="1"/>
          </p:cNvSpPr>
          <p:nvPr>
            <p:ph idx="1"/>
          </p:nvPr>
        </p:nvSpPr>
        <p:spPr>
          <a:xfrm>
            <a:off x="228600" y="1124744"/>
            <a:ext cx="8807896" cy="5123656"/>
          </a:xfrm>
        </p:spPr>
        <p:txBody>
          <a:bodyPr/>
          <a:lstStyle/>
          <a:p>
            <a:r>
              <a:rPr lang="en-US" sz="2000" dirty="0"/>
              <a:t>Kevin Hsieh, </a:t>
            </a:r>
            <a:r>
              <a:rPr lang="en-US" sz="2000" dirty="0" err="1"/>
              <a:t>Eiman</a:t>
            </a:r>
            <a:r>
              <a:rPr lang="en-US" sz="2000" dirty="0"/>
              <a:t> </a:t>
            </a:r>
            <a:r>
              <a:rPr lang="en-US" sz="2000" dirty="0" err="1"/>
              <a:t>Ebrahimi</a:t>
            </a:r>
            <a:r>
              <a:rPr lang="en-US" sz="2000" dirty="0"/>
              <a:t>, </a:t>
            </a:r>
            <a:r>
              <a:rPr lang="en-US" sz="2000" dirty="0" err="1"/>
              <a:t>Gwangsun</a:t>
            </a:r>
            <a:r>
              <a:rPr lang="en-US" sz="2000" dirty="0"/>
              <a:t> Kim, </a:t>
            </a:r>
            <a:r>
              <a:rPr lang="en-US" sz="2000" dirty="0" err="1"/>
              <a:t>Niladrish</a:t>
            </a:r>
            <a:r>
              <a:rPr lang="en-US" sz="2000" dirty="0"/>
              <a:t> </a:t>
            </a:r>
            <a:r>
              <a:rPr lang="en-US" sz="2000" dirty="0" err="1"/>
              <a:t>Chatterjee</a:t>
            </a:r>
            <a:r>
              <a:rPr lang="en-US" sz="2000" dirty="0"/>
              <a:t>, Mike O'Connor, </a:t>
            </a:r>
            <a:r>
              <a:rPr lang="en-US" sz="2000" dirty="0" err="1"/>
              <a:t>Nandita</a:t>
            </a:r>
            <a:r>
              <a:rPr lang="en-US" sz="2000" dirty="0"/>
              <a:t> </a:t>
            </a:r>
            <a:r>
              <a:rPr lang="en-US" sz="2000" dirty="0" err="1"/>
              <a:t>Vijaykumar</a:t>
            </a:r>
            <a:r>
              <a:rPr lang="en-US" sz="2000" dirty="0"/>
              <a:t>, Onur Mutlu, and Stephen W. </a:t>
            </a:r>
            <a:r>
              <a:rPr lang="en-US" sz="2000" dirty="0" err="1"/>
              <a:t>Keckler</a:t>
            </a:r>
            <a:r>
              <a:rPr lang="en-US" sz="2000" dirty="0"/>
              <a:t>,</a:t>
            </a:r>
            <a:br>
              <a:rPr lang="en-US" sz="2000" dirty="0"/>
            </a:br>
            <a:r>
              <a:rPr lang="en-US" sz="2000" b="1" dirty="0">
                <a:hlinkClick r:id="rId2"/>
              </a:rPr>
              <a:t>"Transparent Offloading and Mapping (TOM): Enabling Programmer-Transparent Near-Data Processing in GPU Systems"</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8"/>
          <a:stretch>
            <a:fillRect/>
          </a:stretch>
        </p:blipFill>
        <p:spPr>
          <a:xfrm>
            <a:off x="0" y="4883385"/>
            <a:ext cx="9144000" cy="1857983"/>
          </a:xfrm>
          <a:prstGeom prst="rect">
            <a:avLst/>
          </a:prstGeom>
        </p:spPr>
      </p:pic>
    </p:spTree>
    <p:extLst>
      <p:ext uri="{BB962C8B-B14F-4D97-AF65-F5344CB8AC3E}">
        <p14:creationId xmlns:p14="http://schemas.microsoft.com/office/powerpoint/2010/main" val="31841826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Accelerating GPU Execution with PIM (II)</a:t>
            </a:r>
          </a:p>
        </p:txBody>
      </p:sp>
      <p:sp>
        <p:nvSpPr>
          <p:cNvPr id="3" name="Content Placeholder 2"/>
          <p:cNvSpPr>
            <a:spLocks noGrp="1"/>
          </p:cNvSpPr>
          <p:nvPr>
            <p:ph idx="1"/>
          </p:nvPr>
        </p:nvSpPr>
        <p:spPr>
          <a:xfrm>
            <a:off x="228600" y="1124744"/>
            <a:ext cx="8807896" cy="5123656"/>
          </a:xfrm>
        </p:spPr>
        <p:txBody>
          <a:bodyPr/>
          <a:lstStyle/>
          <a:p>
            <a:r>
              <a:rPr lang="en-US" sz="2000" dirty="0" err="1"/>
              <a:t>Ashutosh</a:t>
            </a:r>
            <a:r>
              <a:rPr lang="en-US" sz="2000" dirty="0"/>
              <a:t> Pattnaik, </a:t>
            </a:r>
            <a:r>
              <a:rPr lang="en-US" sz="2000" dirty="0" err="1"/>
              <a:t>Xulong</a:t>
            </a:r>
            <a:r>
              <a:rPr lang="en-US" sz="2000" dirty="0"/>
              <a:t> Tang, </a:t>
            </a:r>
            <a:r>
              <a:rPr lang="en-US" sz="2000" dirty="0" err="1"/>
              <a:t>Adwait</a:t>
            </a:r>
            <a:r>
              <a:rPr lang="en-US" sz="2000" dirty="0"/>
              <a:t> Jog, Onur </a:t>
            </a:r>
            <a:r>
              <a:rPr lang="en-US" sz="2000" dirty="0" err="1"/>
              <a:t>Kayiran</a:t>
            </a:r>
            <a:r>
              <a:rPr lang="en-US" sz="2000" dirty="0"/>
              <a:t>, </a:t>
            </a:r>
            <a:r>
              <a:rPr lang="en-US" sz="2000" dirty="0" err="1"/>
              <a:t>Asit</a:t>
            </a:r>
            <a:r>
              <a:rPr lang="en-US" sz="2000" dirty="0"/>
              <a:t> K. Mishra, </a:t>
            </a:r>
            <a:r>
              <a:rPr lang="en-US" sz="2000" dirty="0" err="1"/>
              <a:t>Mahmut</a:t>
            </a:r>
            <a:r>
              <a:rPr lang="en-US" sz="2000" dirty="0"/>
              <a:t> T. </a:t>
            </a:r>
            <a:r>
              <a:rPr lang="en-US" sz="2000" dirty="0" err="1"/>
              <a:t>Kandemir</a:t>
            </a:r>
            <a:r>
              <a:rPr lang="en-US" sz="2000" dirty="0"/>
              <a:t>, </a:t>
            </a:r>
            <a:r>
              <a:rPr lang="en-US" sz="2000" u="sng" dirty="0"/>
              <a:t>Onur Mutlu</a:t>
            </a:r>
            <a:r>
              <a:rPr lang="en-US" sz="2000" dirty="0"/>
              <a:t>, and Chita R. Das,</a:t>
            </a:r>
            <a:br>
              <a:rPr lang="en-US" sz="2000" dirty="0"/>
            </a:br>
            <a:r>
              <a:rPr lang="en-US" sz="2000" b="1" dirty="0">
                <a:hlinkClick r:id="rId2"/>
              </a:rPr>
              <a:t>"Scheduling Techniques for GPU Architectures with Processing-In-Memory Capabilities"</a:t>
            </a:r>
            <a:br>
              <a:rPr lang="en-US" sz="2000" dirty="0"/>
            </a:br>
            <a:r>
              <a:rPr lang="en-US" sz="2000" i="1" dirty="0"/>
              <a:t>Proceedings of the </a:t>
            </a:r>
            <a:r>
              <a:rPr lang="en-US" sz="2000" i="1" dirty="0">
                <a:hlinkClick r:id="rId3"/>
              </a:rPr>
              <a:t>25th International Conference on Parallel Architectures and Compilation Techniques</a:t>
            </a:r>
            <a:r>
              <a:rPr lang="en-US" sz="2000" i="1" dirty="0"/>
              <a:t> (</a:t>
            </a:r>
            <a:r>
              <a:rPr lang="en-US" sz="2000" b="1" i="1" dirty="0"/>
              <a:t>PACT</a:t>
            </a:r>
            <a:r>
              <a:rPr lang="en-US" sz="2000" i="1" dirty="0"/>
              <a:t>)</a:t>
            </a:r>
            <a:r>
              <a:rPr lang="en-US" sz="2000" dirty="0"/>
              <a:t>, Haifa, Israel, September 2016.</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228600" y="3717032"/>
            <a:ext cx="8686800" cy="2476500"/>
          </a:xfrm>
          <a:prstGeom prst="rect">
            <a:avLst/>
          </a:prstGeom>
        </p:spPr>
      </p:pic>
    </p:spTree>
    <p:extLst>
      <p:ext uri="{BB962C8B-B14F-4D97-AF65-F5344CB8AC3E}">
        <p14:creationId xmlns:p14="http://schemas.microsoft.com/office/powerpoint/2010/main" val="10726424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Eliminating the Adoption Barriers</a:t>
            </a:r>
          </a:p>
        </p:txBody>
      </p:sp>
      <p:sp>
        <p:nvSpPr>
          <p:cNvPr id="19459" name="Content Placeholder 2"/>
          <p:cNvSpPr>
            <a:spLocks noGrp="1"/>
          </p:cNvSpPr>
          <p:nvPr>
            <p:ph idx="1"/>
          </p:nvPr>
        </p:nvSpPr>
        <p:spPr>
          <a:xfrm>
            <a:off x="228600" y="1447800"/>
            <a:ext cx="8610600"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000FF"/>
                </a:solidFill>
                <a:latin typeface="Tahoma" charset="0"/>
                <a:ea typeface="ＭＳ Ｐゴシック" charset="0"/>
                <a:cs typeface="ＭＳ Ｐゴシック" charset="0"/>
              </a:rPr>
              <a:t>How to Enable Adoption of </a:t>
            </a:r>
            <a:r>
              <a:rPr lang="en-US" sz="6000" dirty="0">
                <a:solidFill>
                  <a:srgbClr val="FF0000"/>
                </a:solidFill>
                <a:latin typeface="Tahoma" charset="0"/>
                <a:ea typeface="ＭＳ Ｐゴシック" charset="0"/>
                <a:cs typeface="ＭＳ Ｐゴシック" charset="0"/>
              </a:rPr>
              <a:t>Processing in Memory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115442590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1591" y="0"/>
            <a:ext cx="9145859" cy="6858000"/>
          </a:xfrm>
          <a:prstGeom prst="rect">
            <a:avLst/>
          </a:prstGeom>
          <a:solidFill>
            <a:schemeClr val="bg1"/>
          </a:solidFill>
          <a:ln>
            <a:no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
        <p:nvSpPr>
          <p:cNvPr id="20" name="Rectangle 19"/>
          <p:cNvSpPr/>
          <p:nvPr/>
        </p:nvSpPr>
        <p:spPr>
          <a:xfrm>
            <a:off x="8534400" y="4129073"/>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71" name="Picture 70" descr="http://www.nextplatform.com/wp-content/uploads/2015/03/Glenn1.png"/>
          <p:cNvPicPr>
            <a:picLocks noChangeAspect="1" noChangeArrowheads="1"/>
          </p:cNvPicPr>
          <p:nvPr/>
        </p:nvPicPr>
        <p:blipFill rotWithShape="1">
          <a:blip r:embed="rId4">
            <a:extLst>
              <a:ext uri="{28A0092B-C50C-407E-A947-70E740481C1C}">
                <a14:useLocalDpi xmlns:a14="http://schemas.microsoft.com/office/drawing/2010/main" val="0"/>
              </a:ext>
            </a:extLst>
          </a:blip>
          <a:srcRect l="35425" t="51522" r="34916" b="5973"/>
          <a:stretch/>
        </p:blipFill>
        <p:spPr bwMode="auto">
          <a:xfrm>
            <a:off x="105649" y="4094761"/>
            <a:ext cx="4224963" cy="18291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p:cNvPicPr>
            <a:picLocks noChangeAspect="1"/>
          </p:cNvPicPr>
          <p:nvPr/>
        </p:nvPicPr>
        <p:blipFill rotWithShape="1">
          <a:blip r:embed="rId5"/>
          <a:srcRect l="50959" t="10448" r="25205" b="67472"/>
          <a:stretch/>
        </p:blipFill>
        <p:spPr>
          <a:xfrm>
            <a:off x="5495894" y="3689818"/>
            <a:ext cx="2867618" cy="2653333"/>
          </a:xfrm>
          <a:prstGeom prst="rect">
            <a:avLst/>
          </a:prstGeom>
        </p:spPr>
      </p:pic>
      <p:sp>
        <p:nvSpPr>
          <p:cNvPr id="75" name="Rectangle 74"/>
          <p:cNvSpPr/>
          <p:nvPr/>
        </p:nvSpPr>
        <p:spPr>
          <a:xfrm>
            <a:off x="8022677" y="4174288"/>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8" name="Rectangle 77"/>
          <p:cNvSpPr/>
          <p:nvPr/>
        </p:nvSpPr>
        <p:spPr>
          <a:xfrm>
            <a:off x="4628782" y="0"/>
            <a:ext cx="914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9" name="Rectangle 78"/>
          <p:cNvSpPr/>
          <p:nvPr/>
        </p:nvSpPr>
        <p:spPr>
          <a:xfrm>
            <a:off x="1" y="3383280"/>
            <a:ext cx="9144000"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80" name="Rectangle 79"/>
          <p:cNvSpPr/>
          <p:nvPr/>
        </p:nvSpPr>
        <p:spPr>
          <a:xfrm>
            <a:off x="3610761" y="2895290"/>
            <a:ext cx="2103160" cy="1077218"/>
          </a:xfrm>
          <a:prstGeom prst="rect">
            <a:avLst/>
          </a:prstGeom>
          <a:solidFill>
            <a:schemeClr val="bg1"/>
          </a:solidFill>
          <a:ln>
            <a:solidFill>
              <a:srgbClr val="1B65A8"/>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Genome Analysis</a:t>
            </a:r>
          </a:p>
        </p:txBody>
      </p:sp>
      <p:graphicFrame>
        <p:nvGraphicFramePr>
          <p:cNvPr id="2" name="Object 1"/>
          <p:cNvGraphicFramePr>
            <a:graphicFrameLocks noChangeAspect="1"/>
          </p:cNvGraphicFramePr>
          <p:nvPr>
            <p:extLst/>
          </p:nvPr>
        </p:nvGraphicFramePr>
        <p:xfrm>
          <a:off x="5311176" y="36301"/>
          <a:ext cx="3509639" cy="3353943"/>
        </p:xfrm>
        <a:graphic>
          <a:graphicData uri="http://schemas.openxmlformats.org/presentationml/2006/ole">
            <mc:AlternateContent xmlns:mc="http://schemas.openxmlformats.org/markup-compatibility/2006">
              <mc:Choice xmlns:v="urn:schemas-microsoft-com:vml" Requires="v">
                <p:oleObj spid="_x0000_s4383" name="Visio" r:id="rId6" imgW="2695276" imgH="2509932" progId="Visio.Drawing.11">
                  <p:embed/>
                </p:oleObj>
              </mc:Choice>
              <mc:Fallback>
                <p:oleObj name="Visio" r:id="rId6" imgW="2695276" imgH="2509932" progId="Visio.Drawing.11">
                  <p:embed/>
                  <p:pic>
                    <p:nvPicPr>
                      <p:cNvPr id="2" name="Object 1"/>
                      <p:cNvPicPr/>
                      <p:nvPr/>
                    </p:nvPicPr>
                    <p:blipFill>
                      <a:blip r:embed="rId7"/>
                      <a:stretch>
                        <a:fillRect/>
                      </a:stretch>
                    </p:blipFill>
                    <p:spPr>
                      <a:xfrm>
                        <a:off x="5311176" y="36301"/>
                        <a:ext cx="3509639" cy="3353943"/>
                      </a:xfrm>
                      <a:prstGeom prst="rect">
                        <a:avLst/>
                      </a:prstGeom>
                    </p:spPr>
                  </p:pic>
                </p:oleObj>
              </mc:Fallback>
            </mc:AlternateContent>
          </a:graphicData>
        </a:graphic>
      </p:graphicFrame>
      <p:graphicFrame>
        <p:nvGraphicFramePr>
          <p:cNvPr id="23" name="Object 22"/>
          <p:cNvGraphicFramePr>
            <a:graphicFrameLocks noChangeAspect="1"/>
          </p:cNvGraphicFramePr>
          <p:nvPr>
            <p:extLst/>
          </p:nvPr>
        </p:nvGraphicFramePr>
        <p:xfrm>
          <a:off x="177467" y="500679"/>
          <a:ext cx="4895872" cy="2150973"/>
        </p:xfrm>
        <a:graphic>
          <a:graphicData uri="http://schemas.openxmlformats.org/presentationml/2006/ole">
            <mc:AlternateContent xmlns:mc="http://schemas.openxmlformats.org/markup-compatibility/2006">
              <mc:Choice xmlns:v="urn:schemas-microsoft-com:vml" Requires="v">
                <p:oleObj spid="_x0000_s4384" name="Visio" r:id="rId8" imgW="3859122" imgH="1695796" progId="Visio.Drawing.11">
                  <p:embed/>
                </p:oleObj>
              </mc:Choice>
              <mc:Fallback>
                <p:oleObj name="Visio" r:id="rId8" imgW="3859122" imgH="1695796" progId="Visio.Drawing.11">
                  <p:embed/>
                  <p:pic>
                    <p:nvPicPr>
                      <p:cNvPr id="23" name="Object 22"/>
                      <p:cNvPicPr/>
                      <p:nvPr/>
                    </p:nvPicPr>
                    <p:blipFill>
                      <a:blip r:embed="rId9"/>
                      <a:stretch>
                        <a:fillRect/>
                      </a:stretch>
                    </p:blipFill>
                    <p:spPr>
                      <a:xfrm>
                        <a:off x="177467" y="500679"/>
                        <a:ext cx="4895872" cy="2150973"/>
                      </a:xfrm>
                      <a:prstGeom prst="rect">
                        <a:avLst/>
                      </a:prstGeom>
                    </p:spPr>
                  </p:pic>
                </p:oleObj>
              </mc:Fallback>
            </mc:AlternateContent>
          </a:graphicData>
        </a:graphic>
      </p:graphicFrame>
      <p:sp>
        <p:nvSpPr>
          <p:cNvPr id="81" name="Snip Diagonal Corner Rectangle 80"/>
          <p:cNvSpPr/>
          <p:nvPr/>
        </p:nvSpPr>
        <p:spPr>
          <a:xfrm>
            <a:off x="0" y="292493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1</a:t>
            </a:r>
          </a:p>
        </p:txBody>
      </p:sp>
      <p:sp>
        <p:nvSpPr>
          <p:cNvPr id="82" name="Snip Diagonal Corner Rectangle 81"/>
          <p:cNvSpPr/>
          <p:nvPr/>
        </p:nvSpPr>
        <p:spPr>
          <a:xfrm>
            <a:off x="8675925" y="292493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2</a:t>
            </a:r>
          </a:p>
        </p:txBody>
      </p:sp>
      <p:sp>
        <p:nvSpPr>
          <p:cNvPr id="83" name="TextBox 82"/>
          <p:cNvSpPr txBox="1"/>
          <p:nvPr/>
        </p:nvSpPr>
        <p:spPr>
          <a:xfrm>
            <a:off x="458343" y="29249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Sequencing</a:t>
            </a:r>
          </a:p>
        </p:txBody>
      </p:sp>
      <p:sp>
        <p:nvSpPr>
          <p:cNvPr id="84" name="TextBox 83"/>
          <p:cNvSpPr txBox="1"/>
          <p:nvPr/>
        </p:nvSpPr>
        <p:spPr>
          <a:xfrm>
            <a:off x="6304876" y="2916378"/>
            <a:ext cx="24732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Read Mapping</a:t>
            </a:r>
          </a:p>
        </p:txBody>
      </p:sp>
      <p:sp>
        <p:nvSpPr>
          <p:cNvPr id="85" name="Snip Diagonal Corner Rectangle 84"/>
          <p:cNvSpPr/>
          <p:nvPr/>
        </p:nvSpPr>
        <p:spPr>
          <a:xfrm>
            <a:off x="-11591" y="639965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3</a:t>
            </a:r>
          </a:p>
        </p:txBody>
      </p:sp>
      <p:sp>
        <p:nvSpPr>
          <p:cNvPr id="86" name="Snip Diagonal Corner Rectangle 85"/>
          <p:cNvSpPr/>
          <p:nvPr/>
        </p:nvSpPr>
        <p:spPr>
          <a:xfrm>
            <a:off x="8678558" y="639965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4</a:t>
            </a:r>
          </a:p>
        </p:txBody>
      </p:sp>
      <p:sp>
        <p:nvSpPr>
          <p:cNvPr id="87" name="TextBox 86"/>
          <p:cNvSpPr txBox="1"/>
          <p:nvPr/>
        </p:nvSpPr>
        <p:spPr>
          <a:xfrm>
            <a:off x="483743" y="63793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Variant Calling</a:t>
            </a:r>
          </a:p>
        </p:txBody>
      </p:sp>
      <p:sp>
        <p:nvSpPr>
          <p:cNvPr id="88" name="TextBox 87"/>
          <p:cNvSpPr txBox="1"/>
          <p:nvPr/>
        </p:nvSpPr>
        <p:spPr>
          <a:xfrm>
            <a:off x="5558503" y="6399656"/>
            <a:ext cx="3404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Scientific Discovery</a:t>
            </a:r>
          </a:p>
        </p:txBody>
      </p:sp>
      <p:sp>
        <p:nvSpPr>
          <p:cNvPr id="22" name="Rectangle 21">
            <a:extLst>
              <a:ext uri="{FF2B5EF4-FFF2-40B4-BE49-F238E27FC236}">
                <a16:creationId xmlns:a16="http://schemas.microsoft.com/office/drawing/2014/main" id="{14CFF81F-F748-1245-84EF-EB79E2E2F17A}"/>
              </a:ext>
            </a:extLst>
          </p:cNvPr>
          <p:cNvSpPr/>
          <p:nvPr/>
        </p:nvSpPr>
        <p:spPr>
          <a:xfrm>
            <a:off x="0" y="4077072"/>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30158720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Barriers to Adoption of PIM</a:t>
            </a:r>
          </a:p>
        </p:txBody>
      </p:sp>
      <p:sp>
        <p:nvSpPr>
          <p:cNvPr id="3" name="Content Placeholder 2"/>
          <p:cNvSpPr>
            <a:spLocks noGrp="1"/>
          </p:cNvSpPr>
          <p:nvPr>
            <p:ph idx="1"/>
          </p:nvPr>
        </p:nvSpPr>
        <p:spPr>
          <a:xfrm>
            <a:off x="228600" y="1221025"/>
            <a:ext cx="8610600" cy="4876800"/>
          </a:xfrm>
        </p:spPr>
        <p:txBody>
          <a:bodyPr/>
          <a:lstStyle/>
          <a:p>
            <a:pPr marL="0" indent="0">
              <a:buNone/>
            </a:pPr>
            <a:r>
              <a:rPr lang="en-US" dirty="0"/>
              <a:t>1. Functionality of and applications &amp; software for PIM</a:t>
            </a:r>
          </a:p>
          <a:p>
            <a:pPr marL="0" indent="0">
              <a:buNone/>
            </a:pPr>
            <a:endParaRPr lang="en-US" dirty="0"/>
          </a:p>
          <a:p>
            <a:pPr marL="0" indent="0">
              <a:buNone/>
            </a:pPr>
            <a:r>
              <a:rPr lang="en-US" dirty="0"/>
              <a:t>2. Ease of programming (interfaces and compiler/HW support)</a:t>
            </a:r>
          </a:p>
          <a:p>
            <a:pPr marL="0" indent="0">
              <a:buNone/>
            </a:pPr>
            <a:endParaRPr lang="en-US" dirty="0"/>
          </a:p>
          <a:p>
            <a:pPr marL="0" indent="0">
              <a:buNone/>
            </a:pPr>
            <a:r>
              <a:rPr lang="en-US" dirty="0"/>
              <a:t>3. System support: coherence &amp; virtual memory</a:t>
            </a:r>
          </a:p>
          <a:p>
            <a:pPr marL="0" indent="0">
              <a:buNone/>
            </a:pPr>
            <a:endParaRPr lang="en-US" dirty="0"/>
          </a:p>
          <a:p>
            <a:pPr marL="0" indent="0">
              <a:buNone/>
            </a:pPr>
            <a:r>
              <a:rPr lang="en-US" dirty="0"/>
              <a:t>4. Runtime and compilation systems for adaptive scheduling, data mapping, access/sharing control</a:t>
            </a:r>
          </a:p>
          <a:p>
            <a:pPr marL="0" indent="0">
              <a:buNone/>
            </a:pPr>
            <a:endParaRPr lang="en-US" dirty="0"/>
          </a:p>
          <a:p>
            <a:pPr marL="0" indent="0">
              <a:buNone/>
            </a:pPr>
            <a:r>
              <a:rPr lang="en-US" dirty="0"/>
              <a:t>5. Infrastructures to assess benefits and feasibility</a:t>
            </a:r>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CACA1410-DA7E-F643-8886-992AD3AF089B}"/>
              </a:ext>
            </a:extLst>
          </p:cNvPr>
          <p:cNvSpPr txBox="1"/>
          <p:nvPr/>
        </p:nvSpPr>
        <p:spPr>
          <a:xfrm>
            <a:off x="1364585" y="5805264"/>
            <a:ext cx="6455614"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All can be solved with change of mindset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1815342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5" name="TextBox 14">
            <a:extLst>
              <a:ext uri="{FF2B5EF4-FFF2-40B4-BE49-F238E27FC236}">
                <a16:creationId xmlns:a16="http://schemas.microsoft.com/office/drawing/2014/main" id="{96A6595C-436B-B546-8CE9-DFF850FBB246}"/>
              </a:ext>
            </a:extLst>
          </p:cNvPr>
          <p:cNvSpPr txBox="1"/>
          <p:nvPr/>
        </p:nvSpPr>
        <p:spPr>
          <a:xfrm>
            <a:off x="2195736" y="5805264"/>
            <a:ext cx="4793300"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We can get there step by step</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7399480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FF683EC-8C81-D44E-8211-9FB74E1762A4}"/>
              </a:ext>
            </a:extLst>
          </p:cNvPr>
          <p:cNvPicPr>
            <a:picLocks noChangeAspect="1"/>
          </p:cNvPicPr>
          <p:nvPr/>
        </p:nvPicPr>
        <p:blipFill>
          <a:blip r:embed="rId2"/>
          <a:stretch>
            <a:fillRect/>
          </a:stretch>
        </p:blipFill>
        <p:spPr>
          <a:xfrm>
            <a:off x="0" y="1124744"/>
            <a:ext cx="9144000" cy="2987763"/>
          </a:xfrm>
          <a:prstGeom prst="rect">
            <a:avLst/>
          </a:prstGeom>
        </p:spPr>
      </p:pic>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9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9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9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432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"Processing Data Where It Makes Sense: Enabling In-Memory Computation"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paper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4"/>
              </a:rPr>
              <a:t>Microprocessors and Microsystems</a:t>
            </a:r>
            <a:r>
              <a:rPr kumimoji="0" lang="en-US" sz="1900" b="0" i="1" u="none" strike="noStrike" kern="1200" cap="none" spc="0" normalizeH="0" baseline="0" noProof="0" dirty="0">
                <a:ln>
                  <a:noFill/>
                </a:ln>
                <a:solidFill>
                  <a:srgbClr val="000000"/>
                </a:solidFill>
                <a:effectLst/>
                <a:uLnTx/>
                <a:uFillTx/>
                <a:latin typeface="Tahoma"/>
                <a:ea typeface="+mn-ea"/>
                <a:cs typeface="+mn-cs"/>
              </a:rPr>
              <a:t> (</a:t>
            </a:r>
            <a:r>
              <a:rPr kumimoji="0" lang="en-US" sz="1900" b="1" i="1" u="none" strike="noStrike" kern="1200" cap="none" spc="0" normalizeH="0" baseline="0" noProof="0" dirty="0">
                <a:ln>
                  <a:noFill/>
                </a:ln>
                <a:solidFill>
                  <a:srgbClr val="000000"/>
                </a:solidFill>
                <a:effectLst/>
                <a:uLnTx/>
                <a:uFillTx/>
                <a:latin typeface="Tahoma"/>
                <a:ea typeface="+mn-ea"/>
                <a:cs typeface="+mn-cs"/>
              </a:rPr>
              <a:t>MICPRO</a:t>
            </a:r>
            <a:r>
              <a:rPr kumimoji="0" lang="en-US" sz="1900" b="0" i="1"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rPr>
              <a:t>, June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5"/>
              </a:rPr>
              <a:t>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endParaRPr kumimoji="0" lang="en-US" sz="19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5">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spTree>
    <p:extLst>
      <p:ext uri="{BB962C8B-B14F-4D97-AF65-F5344CB8AC3E}">
        <p14:creationId xmlns:p14="http://schemas.microsoft.com/office/powerpoint/2010/main" val="2785628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 (II)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Saugata Ghose, Amirali Boroumand, </a:t>
            </a:r>
            <a:r>
              <a:rPr kumimoji="0" lang="en-US" sz="1700" b="0" i="0" u="none" strike="noStrike" kern="1200" cap="none" spc="0" normalizeH="0" baseline="0" noProof="0" dirty="0" err="1">
                <a:ln>
                  <a:noFill/>
                </a:ln>
                <a:solidFill>
                  <a:srgbClr val="000000"/>
                </a:solidFill>
                <a:effectLst/>
                <a:uLnTx/>
                <a:uFillTx/>
                <a:latin typeface="Tahoma"/>
                <a:ea typeface="+mn-ea"/>
                <a:cs typeface="+mn-cs"/>
              </a:rPr>
              <a:t>Jeremie</a:t>
            </a:r>
            <a:r>
              <a:rPr kumimoji="0" lang="en-US" sz="1700" b="0" i="0" u="none" strike="noStrike" kern="1200" cap="none" spc="0" normalizeH="0" baseline="0" noProof="0" dirty="0">
                <a:ln>
                  <a:noFill/>
                </a:ln>
                <a:solidFill>
                  <a:srgbClr val="000000"/>
                </a:solidFill>
                <a:effectLst/>
                <a:uLnTx/>
                <a:uFillTx/>
                <a:latin typeface="Tahoma"/>
                <a:ea typeface="+mn-ea"/>
                <a:cs typeface="+mn-cs"/>
              </a:rPr>
              <a:t> S. Kim, Juan Gomez-Luna, and Onur Mutlu,</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"Processing-in-Memory: A Workload-Driven Perspective"</a:t>
            </a:r>
            <a:br>
              <a:rPr kumimoji="0" lang="en-US" sz="1900" b="0" i="0" u="none" strike="noStrike" kern="1200" cap="none" spc="0" normalizeH="0" baseline="0" noProof="0" dirty="0">
                <a:ln>
                  <a:noFill/>
                </a:ln>
                <a:solidFill>
                  <a:srgbClr val="0000FF"/>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Article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3"/>
              </a:rPr>
              <a:t>IBM Journal of Research &amp; Development</a:t>
            </a:r>
            <a:r>
              <a:rPr kumimoji="0" lang="en-US" sz="1900" b="0" i="1" u="none" strike="noStrike" kern="1200" cap="none" spc="0" normalizeH="0" baseline="0" noProof="0" dirty="0">
                <a:ln>
                  <a:noFill/>
                </a:ln>
                <a:solidFill>
                  <a:srgbClr val="000000"/>
                </a:solidFill>
                <a:effectLst/>
                <a:uLnTx/>
                <a:uFillTx/>
                <a:latin typeface="Tahoma"/>
                <a:ea typeface="+mn-ea"/>
                <a:cs typeface="+mn-cs"/>
              </a:rPr>
              <a:t>, Special Issue on Hardware for Artificial Intelligence</a:t>
            </a:r>
            <a:r>
              <a:rPr kumimoji="0" lang="en-US" sz="1900" b="0" i="0" u="none" strike="noStrike" kern="1200" cap="none" spc="0" normalizeH="0" baseline="0" noProof="0" dirty="0">
                <a:ln>
                  <a:noFill/>
                </a:ln>
                <a:solidFill>
                  <a:srgbClr val="000000"/>
                </a:solidFill>
                <a:effectLst/>
                <a:uLnTx/>
                <a:uFillTx/>
                <a:latin typeface="Tahoma"/>
                <a:ea typeface="+mn-ea"/>
                <a:cs typeface="+mn-cs"/>
              </a:rPr>
              <a:t>, to appear in November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2"/>
              </a:rPr>
              <a:t>Preliminary 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https://arxiv.org/pdf/1907.12947.pdf</a:t>
            </a:r>
            <a:endParaRPr kumimoji="0" lang="en-US" sz="1800" b="1" i="0" u="none" strike="noStrike" kern="1200" cap="none" spc="0" normalizeH="0" baseline="0" noProof="0" dirty="0">
              <a:ln>
                <a:noFill/>
              </a:ln>
              <a:solidFill>
                <a:srgbClr val="0000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FBED0A37-4CC1-FB45-AFBB-5CD2236B61B6}"/>
              </a:ext>
            </a:extLst>
          </p:cNvPr>
          <p:cNvPicPr>
            <a:picLocks noChangeAspect="1"/>
          </p:cNvPicPr>
          <p:nvPr/>
        </p:nvPicPr>
        <p:blipFill>
          <a:blip r:embed="rId4"/>
          <a:stretch>
            <a:fillRect/>
          </a:stretch>
        </p:blipFill>
        <p:spPr>
          <a:xfrm>
            <a:off x="-18612" y="2457019"/>
            <a:ext cx="9144000" cy="1055077"/>
          </a:xfrm>
          <a:prstGeom prst="rect">
            <a:avLst/>
          </a:prstGeom>
        </p:spPr>
      </p:pic>
    </p:spTree>
    <p:extLst>
      <p:ext uri="{BB962C8B-B14F-4D97-AF65-F5344CB8AC3E}">
        <p14:creationId xmlns:p14="http://schemas.microsoft.com/office/powerpoint/2010/main" val="21722951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Computing Architectures</a:t>
            </a:r>
          </a:p>
          <a:p>
            <a:pPr marL="0" indent="0" algn="ctr">
              <a:buNone/>
            </a:pPr>
            <a:r>
              <a:rPr lang="en-US" sz="6400" dirty="0">
                <a:solidFill>
                  <a:srgbClr val="FF0000"/>
                </a:solidFill>
              </a:rPr>
              <a:t>with </a:t>
            </a:r>
          </a:p>
          <a:p>
            <a:pPr marL="0" indent="0" algn="ctr">
              <a:buNone/>
            </a:pPr>
            <a:r>
              <a:rPr lang="en-US" sz="6400" dirty="0">
                <a:solidFill>
                  <a:srgbClr val="0432FF"/>
                </a:solidFill>
              </a:rPr>
              <a:t>Minimal Data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01428474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a:t>
            </a:r>
            <a:r>
              <a:rPr lang="en-US" b="1" dirty="0">
                <a:solidFill>
                  <a:srgbClr val="0432FF"/>
                </a:solidFill>
              </a:rPr>
              <a:t>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a:t>
            </a:r>
            <a:r>
              <a:rPr lang="en-US" b="1" dirty="0">
                <a:solidFill>
                  <a:srgbClr val="0432FF"/>
                </a:solidFill>
              </a:rPr>
              <a:t>data-driven</a:t>
            </a:r>
            <a:r>
              <a:rPr lang="en-US" dirty="0">
                <a:solidFill>
                  <a:srgbClr val="0432FF"/>
                </a:solidFill>
              </a:rPr>
              <a:t> decisions</a:t>
            </a: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a:t>
            </a:r>
            <a:r>
              <a:rPr lang="en-US" b="1" dirty="0">
                <a:solidFill>
                  <a:srgbClr val="0000FF"/>
                </a:solidFill>
              </a:rPr>
              <a:t>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A839A51C-8802-D047-8CD0-32595BF41ED0}"/>
              </a:ext>
            </a:extLst>
          </p:cNvPr>
          <p:cNvSpPr>
            <a:spLocks noChangeArrowheads="1"/>
          </p:cNvSpPr>
          <p:nvPr/>
        </p:nvSpPr>
        <p:spPr bwMode="auto">
          <a:xfrm>
            <a:off x="611560" y="2708920"/>
            <a:ext cx="7200800" cy="792088"/>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9129609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685800" y="1484784"/>
            <a:ext cx="7924800" cy="1752600"/>
          </a:xfrm>
        </p:spPr>
        <p:txBody>
          <a:bodyPr/>
          <a:lstStyle/>
          <a:p>
            <a:r>
              <a:rPr lang="en-US" dirty="0"/>
              <a:t>Exploiting Data to Design 		   	      Intelligent Architectures</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6EBD97-92C3-8040-ABAF-8E7431A027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711913446"/>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86D3-9DDB-DC4F-BC36-CB235B4D6A59}"/>
              </a:ext>
            </a:extLst>
          </p:cNvPr>
          <p:cNvSpPr>
            <a:spLocks noGrp="1"/>
          </p:cNvSpPr>
          <p:nvPr>
            <p:ph type="title"/>
          </p:nvPr>
        </p:nvSpPr>
        <p:spPr/>
        <p:txBody>
          <a:bodyPr/>
          <a:lstStyle/>
          <a:p>
            <a:r>
              <a:rPr lang="en-US" dirty="0"/>
              <a:t>System Architecture Design Today</a:t>
            </a:r>
          </a:p>
        </p:txBody>
      </p:sp>
      <p:sp>
        <p:nvSpPr>
          <p:cNvPr id="3" name="Content Placeholder 2">
            <a:extLst>
              <a:ext uri="{FF2B5EF4-FFF2-40B4-BE49-F238E27FC236}">
                <a16:creationId xmlns:a16="http://schemas.microsoft.com/office/drawing/2014/main" id="{7714D0A1-8E4A-CD45-AC08-5180E3D45F72}"/>
              </a:ext>
            </a:extLst>
          </p:cNvPr>
          <p:cNvSpPr>
            <a:spLocks noGrp="1"/>
          </p:cNvSpPr>
          <p:nvPr>
            <p:ph idx="1"/>
          </p:nvPr>
        </p:nvSpPr>
        <p:spPr>
          <a:xfrm>
            <a:off x="228600" y="1144488"/>
            <a:ext cx="8735888" cy="4876800"/>
          </a:xfrm>
        </p:spPr>
        <p:txBody>
          <a:bodyPr/>
          <a:lstStyle/>
          <a:p>
            <a:r>
              <a:rPr lang="en-US" dirty="0"/>
              <a:t>Human-driven</a:t>
            </a:r>
          </a:p>
          <a:p>
            <a:pPr lvl="1"/>
            <a:r>
              <a:rPr lang="en-US" dirty="0"/>
              <a:t>Humans design the policies (how to do things)</a:t>
            </a:r>
          </a:p>
          <a:p>
            <a:endParaRPr lang="en-US" dirty="0"/>
          </a:p>
          <a:p>
            <a:r>
              <a:rPr lang="en-US" dirty="0"/>
              <a:t>Many (too) simple, short-sighted policies all over the system</a:t>
            </a:r>
          </a:p>
          <a:p>
            <a:endParaRPr lang="en-US" dirty="0"/>
          </a:p>
          <a:p>
            <a:r>
              <a:rPr lang="en-US" dirty="0"/>
              <a:t>No automatic data-driven policy learning</a:t>
            </a:r>
          </a:p>
          <a:p>
            <a:endParaRPr lang="en-US" dirty="0"/>
          </a:p>
          <a:p>
            <a:r>
              <a:rPr lang="en-US" dirty="0"/>
              <a:t>(Almost) no learning: cannot take lessons from past actions</a:t>
            </a:r>
          </a:p>
        </p:txBody>
      </p:sp>
      <p:sp>
        <p:nvSpPr>
          <p:cNvPr id="4" name="Slide Number Placeholder 3">
            <a:extLst>
              <a:ext uri="{FF2B5EF4-FFF2-40B4-BE49-F238E27FC236}">
                <a16:creationId xmlns:a16="http://schemas.microsoft.com/office/drawing/2014/main" id="{57A18461-00AA-B94E-853A-6110CA730138}"/>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97</a:t>
            </a:fld>
            <a:endParaRPr lang="en-US" altLang="en-US">
              <a:solidFill>
                <a:srgbClr val="000000"/>
              </a:solidFill>
            </a:endParaRPr>
          </a:p>
        </p:txBody>
      </p:sp>
      <p:sp>
        <p:nvSpPr>
          <p:cNvPr id="5" name="TextBox 4">
            <a:extLst>
              <a:ext uri="{FF2B5EF4-FFF2-40B4-BE49-F238E27FC236}">
                <a16:creationId xmlns:a16="http://schemas.microsoft.com/office/drawing/2014/main" id="{0649E080-B8BF-1C49-985A-4F830501FC50}"/>
              </a:ext>
            </a:extLst>
          </p:cNvPr>
          <p:cNvSpPr txBox="1"/>
          <p:nvPr/>
        </p:nvSpPr>
        <p:spPr>
          <a:xfrm>
            <a:off x="300108" y="5118283"/>
            <a:ext cx="8465779" cy="1077218"/>
          </a:xfrm>
          <a:prstGeom prst="rect">
            <a:avLst/>
          </a:prstGeom>
          <a:noFill/>
        </p:spPr>
        <p:txBody>
          <a:bodyPr wrap="none" rtlCol="0">
            <a:spAutoFit/>
          </a:bodyPr>
          <a:lstStyle/>
          <a:p>
            <a:pPr algn="ctr"/>
            <a:r>
              <a:rPr lang="en-US" sz="3200" b="1" dirty="0">
                <a:solidFill>
                  <a:srgbClr val="0432FF"/>
                </a:solidFill>
              </a:rPr>
              <a:t>Can we design </a:t>
            </a:r>
          </a:p>
          <a:p>
            <a:pPr algn="ctr"/>
            <a:r>
              <a:rPr lang="en-US" sz="3200" b="1" dirty="0">
                <a:solidFill>
                  <a:srgbClr val="0432FF"/>
                </a:solidFill>
              </a:rPr>
              <a:t>fundamentally intelligent architectures?</a:t>
            </a:r>
          </a:p>
        </p:txBody>
      </p:sp>
    </p:spTree>
    <p:extLst>
      <p:ext uri="{BB962C8B-B14F-4D97-AF65-F5344CB8AC3E}">
        <p14:creationId xmlns:p14="http://schemas.microsoft.com/office/powerpoint/2010/main" val="23255260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86D3-9DDB-DC4F-BC36-CB235B4D6A59}"/>
              </a:ext>
            </a:extLst>
          </p:cNvPr>
          <p:cNvSpPr>
            <a:spLocks noGrp="1"/>
          </p:cNvSpPr>
          <p:nvPr>
            <p:ph type="title"/>
          </p:nvPr>
        </p:nvSpPr>
        <p:spPr/>
        <p:txBody>
          <a:bodyPr/>
          <a:lstStyle/>
          <a:p>
            <a:r>
              <a:rPr lang="en-US" dirty="0"/>
              <a:t>An Intelligent Architecture</a:t>
            </a:r>
          </a:p>
        </p:txBody>
      </p:sp>
      <p:sp>
        <p:nvSpPr>
          <p:cNvPr id="3" name="Content Placeholder 2">
            <a:extLst>
              <a:ext uri="{FF2B5EF4-FFF2-40B4-BE49-F238E27FC236}">
                <a16:creationId xmlns:a16="http://schemas.microsoft.com/office/drawing/2014/main" id="{7714D0A1-8E4A-CD45-AC08-5180E3D45F72}"/>
              </a:ext>
            </a:extLst>
          </p:cNvPr>
          <p:cNvSpPr>
            <a:spLocks noGrp="1"/>
          </p:cNvSpPr>
          <p:nvPr>
            <p:ph idx="1"/>
          </p:nvPr>
        </p:nvSpPr>
        <p:spPr>
          <a:xfrm>
            <a:off x="228600" y="1144488"/>
            <a:ext cx="8915400" cy="4876800"/>
          </a:xfrm>
        </p:spPr>
        <p:txBody>
          <a:bodyPr/>
          <a:lstStyle/>
          <a:p>
            <a:r>
              <a:rPr lang="en-US" dirty="0"/>
              <a:t>Data-driven</a:t>
            </a:r>
          </a:p>
          <a:p>
            <a:pPr lvl="1"/>
            <a:r>
              <a:rPr lang="en-US" dirty="0"/>
              <a:t>Machine learns the “best” policies (how to do things)</a:t>
            </a:r>
          </a:p>
          <a:p>
            <a:endParaRPr lang="en-US" dirty="0"/>
          </a:p>
          <a:p>
            <a:r>
              <a:rPr lang="en-US" dirty="0"/>
              <a:t>Sophisticated, workload-driven, changing, far-sighted policies</a:t>
            </a:r>
          </a:p>
          <a:p>
            <a:endParaRPr lang="en-US" dirty="0"/>
          </a:p>
          <a:p>
            <a:r>
              <a:rPr lang="en-US" dirty="0"/>
              <a:t>Automatic data-driven policy learning</a:t>
            </a:r>
          </a:p>
          <a:p>
            <a:endParaRPr lang="en-US" dirty="0"/>
          </a:p>
          <a:p>
            <a:r>
              <a:rPr lang="en-US" dirty="0"/>
              <a:t>All controllers are intelligent data-driven agents</a:t>
            </a:r>
          </a:p>
          <a:p>
            <a:endParaRPr lang="en-US" dirty="0"/>
          </a:p>
        </p:txBody>
      </p:sp>
      <p:sp>
        <p:nvSpPr>
          <p:cNvPr id="4" name="Slide Number Placeholder 3">
            <a:extLst>
              <a:ext uri="{FF2B5EF4-FFF2-40B4-BE49-F238E27FC236}">
                <a16:creationId xmlns:a16="http://schemas.microsoft.com/office/drawing/2014/main" id="{57A18461-00AA-B94E-853A-6110CA730138}"/>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98</a:t>
            </a:fld>
            <a:endParaRPr lang="en-US" altLang="en-US">
              <a:solidFill>
                <a:srgbClr val="000000"/>
              </a:solidFill>
            </a:endParaRPr>
          </a:p>
        </p:txBody>
      </p:sp>
      <p:sp>
        <p:nvSpPr>
          <p:cNvPr id="5" name="TextBox 4">
            <a:extLst>
              <a:ext uri="{FF2B5EF4-FFF2-40B4-BE49-F238E27FC236}">
                <a16:creationId xmlns:a16="http://schemas.microsoft.com/office/drawing/2014/main" id="{0649E080-B8BF-1C49-985A-4F830501FC50}"/>
              </a:ext>
            </a:extLst>
          </p:cNvPr>
          <p:cNvSpPr txBox="1"/>
          <p:nvPr/>
        </p:nvSpPr>
        <p:spPr>
          <a:xfrm>
            <a:off x="2630076" y="5436513"/>
            <a:ext cx="3805850" cy="584775"/>
          </a:xfrm>
          <a:prstGeom prst="rect">
            <a:avLst/>
          </a:prstGeom>
          <a:noFill/>
        </p:spPr>
        <p:txBody>
          <a:bodyPr wrap="none" rtlCol="0">
            <a:spAutoFit/>
          </a:bodyPr>
          <a:lstStyle/>
          <a:p>
            <a:pPr algn="ctr"/>
            <a:r>
              <a:rPr lang="en-US" sz="3200" b="1" dirty="0">
                <a:solidFill>
                  <a:srgbClr val="0432FF"/>
                </a:solidFill>
              </a:rPr>
              <a:t>How do we start?</a:t>
            </a:r>
          </a:p>
        </p:txBody>
      </p:sp>
    </p:spTree>
    <p:extLst>
      <p:ext uri="{BB962C8B-B14F-4D97-AF65-F5344CB8AC3E}">
        <p14:creationId xmlns:p14="http://schemas.microsoft.com/office/powerpoint/2010/main" val="24010431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4"/>
          <p:cNvSpPr>
            <a:spLocks noGrp="1" noChangeArrowheads="1"/>
          </p:cNvSpPr>
          <p:nvPr>
            <p:ph type="ctrTitle"/>
          </p:nvPr>
        </p:nvSpPr>
        <p:spPr>
          <a:xfrm>
            <a:off x="366713" y="1484784"/>
            <a:ext cx="8428037" cy="822325"/>
          </a:xfrm>
        </p:spPr>
        <p:txBody>
          <a:bodyPr/>
          <a:lstStyle/>
          <a:p>
            <a:pPr algn="ctr" eaLnBrk="1" hangingPunct="1"/>
            <a:r>
              <a:rPr lang="en-US" sz="5000" dirty="0">
                <a:latin typeface="Garamond" charset="0"/>
              </a:rPr>
              <a:t>Self-Optimizing </a:t>
            </a:r>
            <a:br>
              <a:rPr lang="en-US" sz="5000" dirty="0">
                <a:latin typeface="Garamond" charset="0"/>
              </a:rPr>
            </a:br>
            <a:r>
              <a:rPr lang="en-US" sz="5000" dirty="0">
                <a:latin typeface="Garamond" charset="0"/>
              </a:rPr>
              <a:t>Memory Controllers</a:t>
            </a:r>
          </a:p>
        </p:txBody>
      </p:sp>
      <p:sp>
        <p:nvSpPr>
          <p:cNvPr id="135170"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847653709"/>
      </p:ext>
    </p:extLst>
  </p:cSld>
  <p:clrMapOvr>
    <a:masterClrMapping/>
  </p:clrMapOvr>
  <p:transition/>
</p:sld>
</file>

<file path=ppt/theme/_rels/theme35.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5.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1.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Title &amp; Bullets">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Bullets">
      <a:majorFont>
        <a:latin typeface="Myriad Pro Bold Cond"/>
        <a:ea typeface="ヒラギノ角ゴ ProN W6"/>
        <a:cs typeface="ヒラギノ角ゴ ProN W6"/>
      </a:majorFont>
      <a:minorFont>
        <a:latin typeface="Myriad Pro Bold Con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7.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7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9900"/>
      </a:accent5>
      <a:accent6>
        <a:srgbClr val="777777"/>
      </a:accent6>
      <a:hlink>
        <a:srgbClr val="0000FF"/>
      </a:hlink>
      <a:folHlink>
        <a:srgbClr val="800080"/>
      </a:folHlink>
    </a:clrScheme>
    <a:fontScheme name="Sesha">
      <a:majorFont>
        <a:latin typeface="Myriad Pro Cond"/>
        <a:ea typeface=""/>
        <a:cs typeface=""/>
      </a:majorFont>
      <a:minorFont>
        <a:latin typeface="Myriad Pro C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accent2"/>
          </a:solidFill>
          <a:headEnd type="none" w="med" len="med"/>
          <a:tailEnd type="arrow" w="med" len="med"/>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41.xml><?xml version="1.0" encoding="utf-8"?>
<a:theme xmlns:a="http://schemas.openxmlformats.org/drawingml/2006/main" name="15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3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45.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4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47.xml><?xml version="1.0" encoding="utf-8"?>
<a:theme xmlns:a="http://schemas.openxmlformats.org/drawingml/2006/main" name="1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6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7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4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0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34925" cap="rnd">
          <a:solidFill>
            <a:schemeClr val="tx1"/>
          </a:solidFill>
          <a:tailEnd type="none" w="lg" len="lg"/>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58.xml><?xml version="1.0" encoding="utf-8"?>
<a:theme xmlns:a="http://schemas.openxmlformats.org/drawingml/2006/main" name="2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9.xml><?xml version="1.0" encoding="utf-8"?>
<a:theme xmlns:a="http://schemas.openxmlformats.org/drawingml/2006/main" name="2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6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2.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210373</TotalTime>
  <Words>9596</Words>
  <Application>Microsoft Macintosh PowerPoint</Application>
  <PresentationFormat>On-screen Show (4:3)</PresentationFormat>
  <Paragraphs>1991</Paragraphs>
  <Slides>219</Slides>
  <Notes>26</Notes>
  <HiddenSlides>0</HiddenSlides>
  <MMClips>0</MMClips>
  <ScaleCrop>false</ScaleCrop>
  <HeadingPairs>
    <vt:vector size="8" baseType="variant">
      <vt:variant>
        <vt:lpstr>Fonts Used</vt:lpstr>
      </vt:variant>
      <vt:variant>
        <vt:i4>28</vt:i4>
      </vt:variant>
      <vt:variant>
        <vt:lpstr>Theme</vt:lpstr>
      </vt:variant>
      <vt:variant>
        <vt:i4>62</vt:i4>
      </vt:variant>
      <vt:variant>
        <vt:lpstr>Embedded OLE Servers</vt:lpstr>
      </vt:variant>
      <vt:variant>
        <vt:i4>1</vt:i4>
      </vt:variant>
      <vt:variant>
        <vt:lpstr>Slide Titles</vt:lpstr>
      </vt:variant>
      <vt:variant>
        <vt:i4>219</vt:i4>
      </vt:variant>
    </vt:vector>
  </HeadingPairs>
  <TitlesOfParts>
    <vt:vector size="310" baseType="lpstr">
      <vt:lpstr>ＭＳ Ｐゴシック</vt:lpstr>
      <vt:lpstr>ヒラギノ角ゴ ProN W3</vt:lpstr>
      <vt:lpstr>ヒラギノ角ゴ ProN W6</vt:lpstr>
      <vt:lpstr>Adobe Garamond Pro</vt:lpstr>
      <vt:lpstr>Apple Chancery</vt:lpstr>
      <vt:lpstr>Arial</vt:lpstr>
      <vt:lpstr>Calibri</vt:lpstr>
      <vt:lpstr>Calibri Light</vt:lpstr>
      <vt:lpstr>Cambria</vt:lpstr>
      <vt:lpstr>Cambria Math</vt:lpstr>
      <vt:lpstr>Chalkduster</vt:lpstr>
      <vt:lpstr>Corbel</vt:lpstr>
      <vt:lpstr>europa</vt:lpstr>
      <vt:lpstr>Futura Medium</vt:lpstr>
      <vt:lpstr>Garamond</vt:lpstr>
      <vt:lpstr>Gill Sans</vt:lpstr>
      <vt:lpstr>Gill Sans MT</vt:lpstr>
      <vt:lpstr>Lucida Grande</vt:lpstr>
      <vt:lpstr>Mangal</vt:lpstr>
      <vt:lpstr>Myriad Pro Bold Cond</vt:lpstr>
      <vt:lpstr>Myriad Pro Cond</vt:lpstr>
      <vt:lpstr>나눔고딕</vt:lpstr>
      <vt:lpstr>Symbol</vt:lpstr>
      <vt:lpstr>Tahoma</vt:lpstr>
      <vt:lpstr>Times New Roman</vt:lpstr>
      <vt:lpstr>Verdana</vt:lpstr>
      <vt:lpstr>Wingdings</vt:lpstr>
      <vt:lpstr>Zapf Dingbats</vt:lpstr>
      <vt:lpstr>Edge</vt:lpstr>
      <vt:lpstr>1_Edge</vt:lpstr>
      <vt:lpstr>3_Edge</vt:lpstr>
      <vt:lpstr>4_Edge</vt:lpstr>
      <vt:lpstr>6_Edge</vt:lpstr>
      <vt:lpstr>8_Edge</vt:lpstr>
      <vt:lpstr>2_Office Theme</vt:lpstr>
      <vt:lpstr>9_Edge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95_Edge</vt:lpstr>
      <vt:lpstr>1_Metropolitan_bullet</vt:lpstr>
      <vt:lpstr>98_Edge</vt:lpstr>
      <vt:lpstr>1_Office 테마</vt:lpstr>
      <vt:lpstr>136_Edge</vt:lpstr>
      <vt:lpstr>144_Edge</vt:lpstr>
      <vt:lpstr>148_Edge</vt:lpstr>
      <vt:lpstr>3_Metropolitan_bullet</vt:lpstr>
      <vt:lpstr>151_Edge</vt:lpstr>
      <vt:lpstr>152_Edge</vt:lpstr>
      <vt:lpstr>154_Edge</vt:lpstr>
      <vt:lpstr>4_Office Theme</vt:lpstr>
      <vt:lpstr>Title &amp; Bullets</vt:lpstr>
      <vt:lpstr>27_Office Theme</vt:lpstr>
      <vt:lpstr>156_Edge</vt:lpstr>
      <vt:lpstr>159_Edge</vt:lpstr>
      <vt:lpstr>safari</vt:lpstr>
      <vt:lpstr>7_sesha-theme</vt:lpstr>
      <vt:lpstr>153_Edge</vt:lpstr>
      <vt:lpstr>5_Edge</vt:lpstr>
      <vt:lpstr>7_Edge</vt:lpstr>
      <vt:lpstr>3_sesha-theme</vt:lpstr>
      <vt:lpstr>18_Edge</vt:lpstr>
      <vt:lpstr>4_sesha-theme</vt:lpstr>
      <vt:lpstr>19_Edge</vt:lpstr>
      <vt:lpstr>10_Edge</vt:lpstr>
      <vt:lpstr>60_Edge</vt:lpstr>
      <vt:lpstr>11_Edge</vt:lpstr>
      <vt:lpstr>12_Edge</vt:lpstr>
      <vt:lpstr>14_Edge</vt:lpstr>
      <vt:lpstr>171_Edge</vt:lpstr>
      <vt:lpstr>40_Edge</vt:lpstr>
      <vt:lpstr>16_Edge</vt:lpstr>
      <vt:lpstr>102_Edge</vt:lpstr>
      <vt:lpstr>5_Office Theme</vt:lpstr>
      <vt:lpstr>21_Office Theme</vt:lpstr>
      <vt:lpstr>22_Edge</vt:lpstr>
      <vt:lpstr>62_Edge</vt:lpstr>
      <vt:lpstr>Simple Light</vt:lpstr>
      <vt:lpstr>2_Edge</vt:lpstr>
      <vt:lpstr>Visio</vt:lpstr>
      <vt:lpstr>Intelligent Architectures for  Intelligent Machines</vt:lpstr>
      <vt:lpstr>The Problem</vt:lpstr>
      <vt:lpstr>Data is Key for AI, ML, Genomics, …</vt:lpstr>
      <vt:lpstr>Data is Key for Future Workloads</vt:lpstr>
      <vt:lpstr>Data Overwhelms Modern Machines </vt:lpstr>
      <vt:lpstr>PowerPoint Presentation</vt:lpstr>
      <vt:lpstr>PowerPoint Presentation</vt:lpstr>
      <vt:lpstr>Data is Key for Future Workloads</vt:lpstr>
      <vt:lpstr>PowerPoint Presentation</vt:lpstr>
      <vt:lpstr>New Genome Sequencing Technologies</vt:lpstr>
      <vt:lpstr>Data Overwhelms Modern Machines …</vt:lpstr>
      <vt:lpstr>A Computing System</vt:lpstr>
      <vt:lpstr>Perils of Processor-Centric Design</vt:lpstr>
      <vt:lpstr>PowerPoint Presentation</vt:lpstr>
      <vt:lpstr>PowerPoint Presentation</vt:lpstr>
      <vt:lpstr>Axiom</vt:lpstr>
      <vt:lpstr>How to Handle Data Well</vt:lpstr>
      <vt:lpstr>Corollaries: Architectures Today …</vt:lpstr>
      <vt:lpstr>Data-Centric (Memory-Centric) Architectures</vt:lpstr>
      <vt:lpstr>Data-Centric Architectures: Properties</vt:lpstr>
      <vt:lpstr>Processing Data           Where It Makes Sense</vt:lpstr>
      <vt:lpstr>Three Key Systems Trends</vt:lpstr>
      <vt:lpstr>Do We Want This?</vt:lpstr>
      <vt:lpstr>Or This?</vt:lpstr>
      <vt:lpstr>Challenge and Opportunity for Future</vt:lpstr>
      <vt:lpstr>The Problem</vt:lpstr>
      <vt:lpstr>The Problem</vt:lpstr>
      <vt:lpstr>A Computing System</vt:lpstr>
      <vt:lpstr>A Computing System</vt:lpstr>
      <vt:lpstr>Today’s Computing Systems</vt:lpstr>
      <vt:lpstr>Yet …</vt:lpstr>
      <vt:lpstr>The Performance Perspective</vt:lpstr>
      <vt:lpstr>The Performance Perspective (Today)</vt:lpstr>
      <vt:lpstr>The Performance Perspective (Today)</vt:lpstr>
      <vt:lpstr>Perils of Processor-Centric Design</vt:lpstr>
      <vt:lpstr>Perils of Processor-Centric Design</vt:lpstr>
      <vt:lpstr>The Energy Perspective</vt:lpstr>
      <vt:lpstr>Data Movement vs. Computation Energy</vt:lpstr>
      <vt:lpstr>Data Movement vs. Computation Energy</vt:lpstr>
      <vt:lpstr>Energy Waste in Mobile Devices</vt:lpstr>
      <vt:lpstr>We Do Not Want to Move Data!</vt:lpstr>
      <vt:lpstr>We Need A Paradigm Shift To …</vt:lpstr>
      <vt:lpstr>Goal: Processing Inside Memory</vt:lpstr>
      <vt:lpstr>Processing in Memory:   Two Approaches</vt:lpstr>
      <vt:lpstr>Approach 1: Minimally Changing Memory</vt:lpstr>
      <vt:lpstr>Starting Simple: Data Copy and Initialization</vt:lpstr>
      <vt:lpstr>Today’s Systems: Bulk Data Copy</vt:lpstr>
      <vt:lpstr>Future Systems: In-Memory Copy</vt:lpstr>
      <vt:lpstr>RowClone: In-DRAM Row Copy</vt:lpstr>
      <vt:lpstr>RowClone: Latency and Energy Savings</vt:lpstr>
      <vt:lpstr>More on RowClone</vt:lpstr>
      <vt:lpstr>Memory as an Accelerator</vt:lpstr>
      <vt:lpstr>In-Memory Bulk Bitwise Operations</vt:lpstr>
      <vt:lpstr>In-DRAM AND/OR: Triple Row Activation</vt:lpstr>
      <vt:lpstr>In-DRAM NOT: Dual Contact Cell</vt:lpstr>
      <vt:lpstr>Ambit vs. DDR3: Performance and Energy</vt:lpstr>
      <vt:lpstr>Bulk Bitwise Operations in Workloads</vt:lpstr>
      <vt:lpstr>Performance: Bitmap Index on Ambit</vt:lpstr>
      <vt:lpstr>Performance: BitWeaving on Ambit</vt:lpstr>
      <vt:lpstr>More on Ambit</vt:lpstr>
      <vt:lpstr>In-DRAM Bulk Bitwise Execution</vt:lpstr>
      <vt:lpstr>RowClone &amp; Bitwise Ops in Real DRAM Chips</vt:lpstr>
      <vt:lpstr>Pinatubo: RowClone and Bitwise Ops in PCM</vt:lpstr>
      <vt:lpstr>Processing in Memory:   Two Approaches</vt:lpstr>
      <vt:lpstr>Opportunity: 3D-Stacked Logic+Memory</vt:lpstr>
      <vt:lpstr>DRAM Landscape (circa 2015)</vt:lpstr>
      <vt:lpstr>Two Key Questions in 3D-Stacked PIM</vt:lpstr>
      <vt:lpstr>Graph Processing</vt:lpstr>
      <vt:lpstr>Key Bottlenecks in Graph Processing</vt:lpstr>
      <vt:lpstr>Tesseract System for Graph Processing</vt:lpstr>
      <vt:lpstr>Tesseract System for Graph Processing</vt:lpstr>
      <vt:lpstr>Tesseract System for Graph Processing</vt:lpstr>
      <vt:lpstr>Evaluated Systems</vt:lpstr>
      <vt:lpstr>Tesseract Graph Processing Performance</vt:lpstr>
      <vt:lpstr>Tesseract Graph Processing Performance</vt:lpstr>
      <vt:lpstr>Tesseract Graph Processing System Energy</vt:lpstr>
      <vt:lpstr>More on Tesseract</vt:lpstr>
      <vt:lpstr>Two Key Questions in 3D-Stacked PIM</vt:lpstr>
      <vt:lpstr>Another Example: PIM on Mobile Devices</vt:lpstr>
      <vt:lpstr>Four Important Workloads</vt:lpstr>
      <vt:lpstr>Energy Cost of Data Movement</vt:lpstr>
      <vt:lpstr>Simple PIM on Mobile Workloads</vt:lpstr>
      <vt:lpstr>Normalized Energy </vt:lpstr>
      <vt:lpstr>Normalized Runtime</vt:lpstr>
      <vt:lpstr>More on PIM for Mobile Devices</vt:lpstr>
      <vt:lpstr>Truly Distributed GPU Processing with PIM?</vt:lpstr>
      <vt:lpstr>Accelerating GPU Execution with PIM (I)</vt:lpstr>
      <vt:lpstr>Accelerating GPU Execution with PIM (II)</vt:lpstr>
      <vt:lpstr>Eliminating the Adoption Barriers</vt:lpstr>
      <vt:lpstr>Barriers to Adoption of PIM</vt:lpstr>
      <vt:lpstr>We Need to Revisit the Entire Stack</vt:lpstr>
      <vt:lpstr>PIM Review and Open Problems</vt:lpstr>
      <vt:lpstr>PIM Review and Open Problems (II)</vt:lpstr>
      <vt:lpstr>Challenge and Opportunity for Future</vt:lpstr>
      <vt:lpstr>Corollaries: Architectures Today …</vt:lpstr>
      <vt:lpstr>Exploiting Data to Design             Intelligent Architectures</vt:lpstr>
      <vt:lpstr>System Architecture Design Today</vt:lpstr>
      <vt:lpstr>An Intelligent Architecture</vt:lpstr>
      <vt:lpstr>Self-Optimizing  Memory Controllers</vt:lpstr>
      <vt:lpstr>Memory Controller</vt:lpstr>
      <vt:lpstr>Why are Memory Controllers Difficult to Design?</vt:lpstr>
      <vt:lpstr>Many Memory Timing Constraints</vt:lpstr>
      <vt:lpstr>Many Memory Timing Constraints</vt:lpstr>
      <vt:lpstr>Memory Controller Design Is Becoming More Difficult</vt:lpstr>
      <vt:lpstr>Reality and Dream</vt:lpstr>
      <vt:lpstr>Self-Optimizing DRAM Controllers</vt:lpstr>
      <vt:lpstr>Self-Optimizing DRAM Controllers</vt:lpstr>
      <vt:lpstr>Self-Optimizing DRAM Controllers</vt:lpstr>
      <vt:lpstr>Self-Optimizing DRAM Controllers</vt:lpstr>
      <vt:lpstr>States, Actions, Rewards</vt:lpstr>
      <vt:lpstr>Performance Results</vt:lpstr>
      <vt:lpstr>Self Optimizing DRAM Controllers</vt:lpstr>
      <vt:lpstr>More on Self-Optimizing DRAM Controllers</vt:lpstr>
      <vt:lpstr>An Intelligent Architecture</vt:lpstr>
      <vt:lpstr>Challenge and Opportunity for Future</vt:lpstr>
      <vt:lpstr>Corollaries: Architectures Today …</vt:lpstr>
      <vt:lpstr>Data-Aware Architectures</vt:lpstr>
      <vt:lpstr>One Problem: Limited Interfaces</vt:lpstr>
      <vt:lpstr>A Solution: More Expressive Interfaces</vt:lpstr>
      <vt:lpstr>Expressive (Memory) Interfaces</vt:lpstr>
      <vt:lpstr>X-MeM Aids Many Optimizations</vt:lpstr>
      <vt:lpstr>Expressive (Memory) Interfaces for GPUs</vt:lpstr>
      <vt:lpstr>An Example: Hybrid Memory Management</vt:lpstr>
      <vt:lpstr>An Example: Heterogeneous-Reliability Memory</vt:lpstr>
      <vt:lpstr>Exploiting Memory Error Tolerance  with Hybrid Memory Systems</vt:lpstr>
      <vt:lpstr>Another Example: EDEN for DNNs</vt:lpstr>
      <vt:lpstr>PowerPoint Presentation</vt:lpstr>
      <vt:lpstr>EDEN: Data-Aware Efficient DNN Inference</vt:lpstr>
      <vt:lpstr>Challenge and Opportunity for Future</vt:lpstr>
      <vt:lpstr>Concluding Remarks</vt:lpstr>
      <vt:lpstr>Recap: Corollaries: Architectures Today …</vt:lpstr>
      <vt:lpstr>Concluding Remarks</vt:lpstr>
      <vt:lpstr>Architectures for Intelligent Machines</vt:lpstr>
      <vt:lpstr>PowerPoint Presentation</vt:lpstr>
      <vt:lpstr>We Need to Think Across the Entire Stack</vt:lpstr>
      <vt:lpstr>We Need to Exploit Good Principles</vt:lpstr>
      <vt:lpstr>PIM Review and Open Problems</vt:lpstr>
      <vt:lpstr>PIM Review and Open Problems (II)</vt:lpstr>
      <vt:lpstr>Acknowledgments</vt:lpstr>
      <vt:lpstr>Funding Acknowledgments</vt:lpstr>
      <vt:lpstr>Acknowledgments</vt:lpstr>
      <vt:lpstr>Intelligent Architectures for  Intelligent Machines</vt:lpstr>
      <vt:lpstr>Backup Slides</vt:lpstr>
      <vt:lpstr>Readings, Videos, Reference Materials</vt:lpstr>
      <vt:lpstr>Accelerated Memory Course (~6.5 hours)</vt:lpstr>
      <vt:lpstr>Longer Memory Course (~18 hours)</vt:lpstr>
      <vt:lpstr>Some Overview Talks</vt:lpstr>
      <vt:lpstr>Reference Overview Paper I</vt:lpstr>
      <vt:lpstr>Reference Overview Paper II</vt:lpstr>
      <vt:lpstr>Reference Overview Paper III</vt:lpstr>
      <vt:lpstr>Reference Overview Paper IV</vt:lpstr>
      <vt:lpstr>Reference Overview Paper V</vt:lpstr>
      <vt:lpstr>Reference Overview Paper VI</vt:lpstr>
      <vt:lpstr>Reference Overview Paper VII</vt:lpstr>
      <vt:lpstr>Related Videos and Course Materials (I)</vt:lpstr>
      <vt:lpstr>Related Videos and Course Materials (II)</vt:lpstr>
      <vt:lpstr>Some Open Source Tools (I)</vt:lpstr>
      <vt:lpstr>Some Open Source Tools (II)</vt:lpstr>
      <vt:lpstr>More Open Source Tools (III)</vt:lpstr>
      <vt:lpstr>Referenced Papers</vt:lpstr>
      <vt:lpstr>Some Solution Principles (So Far)</vt:lpstr>
      <vt:lpstr>Low Latency Data Access</vt:lpstr>
      <vt:lpstr>Data-Centric Architectures: Properties</vt:lpstr>
      <vt:lpstr>Low-Latency &amp; Low-Energy Data Access</vt:lpstr>
      <vt:lpstr>Main Memory Latency Lags Behind</vt:lpstr>
      <vt:lpstr>A Closer Look …</vt:lpstr>
      <vt:lpstr>DRAM Latency Is Critical for Performance</vt:lpstr>
      <vt:lpstr>DRAM Latency Is Critical for Performance</vt:lpstr>
      <vt:lpstr>New DRAM Types Increase Latency!</vt:lpstr>
      <vt:lpstr>The Memory Latency Problem</vt:lpstr>
      <vt:lpstr>Retrospective: Conventional Latency Tolerance Techniques</vt:lpstr>
      <vt:lpstr>Two Major Sources of Latency Inefficiency</vt:lpstr>
      <vt:lpstr>Why is Memory Latency High?</vt:lpstr>
      <vt:lpstr>Adaptive-Latency DRAM</vt:lpstr>
      <vt:lpstr>Infrastructures to Understand Such Issues</vt:lpstr>
      <vt:lpstr>SoftMC: Open Source DRAM Infrastructure</vt:lpstr>
      <vt:lpstr>SoftMC</vt:lpstr>
      <vt:lpstr>PowerPoint Presentation</vt:lpstr>
      <vt:lpstr>PowerPoint Presentation</vt:lpstr>
      <vt:lpstr>Reducing Latency Also Reduces Energy</vt:lpstr>
      <vt:lpstr>More on Adaptive-Latency DRAM</vt:lpstr>
      <vt:lpstr>Tackling the Fixed Latency Mindset</vt:lpstr>
      <vt:lpstr>Analysis of Latency Variation in DRAM Chips</vt:lpstr>
      <vt:lpstr>Design-Induced Latency Variation in DRAM</vt:lpstr>
      <vt:lpstr>Solar-DRAM: Exploiting Spatial Variation</vt:lpstr>
      <vt:lpstr>DRAM Latency PUFs</vt:lpstr>
      <vt:lpstr>DRAM Latency True Random Number Generator</vt:lpstr>
      <vt:lpstr>ChargeCache: Exploiting Access Patterns</vt:lpstr>
      <vt:lpstr>Exploiting Subarray Level Parallelism</vt:lpstr>
      <vt:lpstr>Tiered-Latency DRAM</vt:lpstr>
      <vt:lpstr>LISA: Low-cost Inter-linked Subarrays</vt:lpstr>
      <vt:lpstr>The CROW Substrate for DRAM</vt:lpstr>
      <vt:lpstr>Reducing Refresh Latency</vt:lpstr>
      <vt:lpstr>Parallelizing Refreshes and Accesses</vt:lpstr>
      <vt:lpstr>Eliminating Refreshes</vt:lpstr>
      <vt:lpstr>Analysis of Latency-Voltage in DRAM Chips</vt:lpstr>
      <vt:lpstr>VAMPIRE DRAM Power Model</vt:lpstr>
      <vt:lpstr>Takeaway I</vt:lpstr>
      <vt:lpstr>Takeaway II</vt:lpstr>
      <vt:lpstr>DRAM Technology Scaling</vt:lpstr>
      <vt:lpstr>Why In-Memory Computation Today?</vt:lpstr>
      <vt:lpstr>Why In-Memory Computation Today?</vt:lpstr>
      <vt:lpstr>Memory Scaling Issues Were Real</vt:lpstr>
      <vt:lpstr>Memory Scaling Issues Are Real</vt:lpstr>
      <vt:lpstr>The Story of RowHammer </vt:lpstr>
      <vt:lpstr>The Push from Circuits and Devices</vt:lpstr>
      <vt:lpstr>Why In-Memory Computation Today?</vt:lpstr>
      <vt:lpstr>Review Process &amp; Mindset</vt:lpstr>
      <vt:lpstr>Sounds Good, No?</vt:lpstr>
      <vt:lpstr>Another Review </vt:lpstr>
      <vt:lpstr>Yet Another Review</vt:lpstr>
      <vt:lpstr>The Reviewer Accountability Problem</vt:lpstr>
      <vt:lpstr>We Have a Mindset Issue…</vt:lpstr>
      <vt:lpstr>Suggestion to Community</vt:lpstr>
      <vt:lpstr>Takeaway</vt:lpstr>
      <vt:lpstr>Takeaway</vt:lpstr>
      <vt:lpstr>Aside: A Recommended Book</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Onur Mutlu</cp:lastModifiedBy>
  <cp:revision>2867</cp:revision>
  <cp:lastPrinted>2017-12-05T03:30:35Z</cp:lastPrinted>
  <dcterms:created xsi:type="dcterms:W3CDTF">2010-10-08T20:41:54Z</dcterms:created>
  <dcterms:modified xsi:type="dcterms:W3CDTF">2019-11-27T00:11:56Z</dcterms:modified>
</cp:coreProperties>
</file>