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40.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1.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2.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3.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4.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5.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46.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47.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48.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49.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50.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51.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2.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53.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theme/theme54.xml" ContentType="application/vnd.openxmlformats-officedocument.theme+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theme/theme55.xml" ContentType="application/vnd.openxmlformats-officedocument.theme+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7.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58.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9.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theme/theme60.xml" ContentType="application/vnd.openxmlformats-officedocument.theme+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61.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62.xml" ContentType="application/vnd.openxmlformats-officedocument.theme+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3.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theme/theme64.xml" ContentType="application/vnd.openxmlformats-officedocument.theme+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5.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66.xml" ContentType="application/vnd.openxmlformats-officedocument.theme+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67.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theme/theme68.xml" ContentType="application/vnd.openxmlformats-officedocument.theme+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69.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3.xml" ContentType="application/vnd.openxmlformats-officedocument.themeOverride+xml"/>
  <Override PartName="/ppt/notesSlides/notesSlide4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4.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xml" ContentType="application/vnd.openxmlformats-officedocument.presentationml.tags+xml"/>
  <Override PartName="/ppt/notesSlides/notesSlide51.xml" ContentType="application/vnd.openxmlformats-officedocument.presentationml.notesSlide+xml"/>
  <Override PartName="/ppt/tags/tag2.xml" ContentType="application/vnd.openxmlformats-officedocument.presentationml.tags+xml"/>
  <Override PartName="/ppt/notesSlides/notesSlide52.xml" ContentType="application/vnd.openxmlformats-officedocument.presentationml.notesSlide+xml"/>
  <Override PartName="/ppt/tags/tag3.xml" ContentType="application/vnd.openxmlformats-officedocument.presentationml.tags+xml"/>
  <Override PartName="/ppt/notesSlides/notesSlide5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4.xml" ContentType="application/vnd.openxmlformats-officedocument.presentationml.tags+xml"/>
  <Override PartName="/ppt/notesSlides/notesSlide5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5.xml" ContentType="application/vnd.openxmlformats-officedocument.presentationml.tags+xml"/>
  <Override PartName="/ppt/notesSlides/notesSlide5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56.xml" ContentType="application/vnd.openxmlformats-officedocument.presentationml.notesSlide+xml"/>
  <Override PartName="/ppt/tags/tag6.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69.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5.xml" ContentType="application/vnd.openxmlformats-officedocument.themeOverride+xml"/>
  <Override PartName="/ppt/notesSlides/notesSlide70.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6.xml" ContentType="application/vnd.openxmlformats-officedocument.themeOverride+xml"/>
  <Override PartName="/ppt/notesSlides/notesSlide71.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7.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7.xml" ContentType="application/vnd.openxmlformats-officedocument.presentationml.tags+xml"/>
  <Override PartName="/ppt/notesSlides/notesSlide76.xml" ContentType="application/vnd.openxmlformats-officedocument.presentationml.notesSlide+xml"/>
  <Override PartName="/ppt/tags/tag8.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9.xml" ContentType="application/vnd.openxmlformats-officedocument.presentationml.tags+xml"/>
  <Override PartName="/ppt/notesSlides/notesSlide79.xml" ContentType="application/vnd.openxmlformats-officedocument.presentationml.notesSlide+xml"/>
  <Override PartName="/ppt/tags/tag10.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8.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9.xml" ContentType="application/vnd.openxmlformats-officedocument.themeOverride+xml"/>
  <Override PartName="/ppt/notesSlides/notesSlide13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10.xml" ContentType="application/vnd.openxmlformats-officedocument.themeOverr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11.xml" ContentType="application/vnd.openxmlformats-officedocument.themeOverr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12.xml" ContentType="application/vnd.openxmlformats-officedocument.themeOverr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13.xml" ContentType="application/vnd.openxmlformats-officedocument.themeOverr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7743" r:id="rId35"/>
    <p:sldMasterId id="2147488085" r:id="rId36"/>
    <p:sldMasterId id="2147488097" r:id="rId37"/>
    <p:sldMasterId id="2147488265" r:id="rId38"/>
    <p:sldMasterId id="2147488340" r:id="rId39"/>
    <p:sldMasterId id="2147488378" r:id="rId40"/>
    <p:sldMasterId id="2147488559" r:id="rId41"/>
    <p:sldMasterId id="2147488637" r:id="rId42"/>
    <p:sldMasterId id="2147488747" r:id="rId43"/>
    <p:sldMasterId id="2147488978" r:id="rId44"/>
    <p:sldMasterId id="2147488991" r:id="rId45"/>
    <p:sldMasterId id="2147489016" r:id="rId46"/>
    <p:sldMasterId id="2147489028" r:id="rId47"/>
    <p:sldMasterId id="2147489216" r:id="rId48"/>
    <p:sldMasterId id="2147489228" r:id="rId49"/>
    <p:sldMasterId id="2147489252" r:id="rId50"/>
    <p:sldMasterId id="2147489265" r:id="rId51"/>
    <p:sldMasterId id="2147489277" r:id="rId52"/>
    <p:sldMasterId id="2147489289" r:id="rId53"/>
    <p:sldMasterId id="2147489550" r:id="rId54"/>
    <p:sldMasterId id="2147489562" r:id="rId55"/>
    <p:sldMasterId id="2147489587" r:id="rId56"/>
    <p:sldMasterId id="2147489643" r:id="rId57"/>
    <p:sldMasterId id="2147489805" r:id="rId58"/>
    <p:sldMasterId id="2147489925" r:id="rId59"/>
    <p:sldMasterId id="2147489953" r:id="rId60"/>
    <p:sldMasterId id="2147489997" r:id="rId61"/>
    <p:sldMasterId id="2147490043" r:id="rId62"/>
    <p:sldMasterId id="2147490048" r:id="rId63"/>
    <p:sldMasterId id="2147490053" r:id="rId64"/>
    <p:sldMasterId id="2147490065" r:id="rId65"/>
    <p:sldMasterId id="2147490077" r:id="rId66"/>
    <p:sldMasterId id="2147490083" r:id="rId67"/>
    <p:sldMasterId id="2147490096" r:id="rId68"/>
    <p:sldMasterId id="2147490109" r:id="rId69"/>
    <p:sldMasterId id="2147490122" r:id="rId70"/>
  </p:sldMasterIdLst>
  <p:notesMasterIdLst>
    <p:notesMasterId r:id="rId347"/>
  </p:notesMasterIdLst>
  <p:handoutMasterIdLst>
    <p:handoutMasterId r:id="rId348"/>
  </p:handoutMasterIdLst>
  <p:sldIdLst>
    <p:sldId id="7035" r:id="rId71"/>
    <p:sldId id="7461" r:id="rId72"/>
    <p:sldId id="7462" r:id="rId73"/>
    <p:sldId id="7464" r:id="rId74"/>
    <p:sldId id="7463" r:id="rId75"/>
    <p:sldId id="7465" r:id="rId76"/>
    <p:sldId id="7466" r:id="rId77"/>
    <p:sldId id="7467" r:id="rId78"/>
    <p:sldId id="7490" r:id="rId79"/>
    <p:sldId id="7491" r:id="rId80"/>
    <p:sldId id="7492" r:id="rId81"/>
    <p:sldId id="7493" r:id="rId82"/>
    <p:sldId id="7494" r:id="rId83"/>
    <p:sldId id="7495" r:id="rId84"/>
    <p:sldId id="7496" r:id="rId85"/>
    <p:sldId id="7497" r:id="rId86"/>
    <p:sldId id="7612" r:id="rId87"/>
    <p:sldId id="7613" r:id="rId88"/>
    <p:sldId id="7614" r:id="rId89"/>
    <p:sldId id="7615" r:id="rId90"/>
    <p:sldId id="7616" r:id="rId91"/>
    <p:sldId id="7617" r:id="rId92"/>
    <p:sldId id="7618" r:id="rId93"/>
    <p:sldId id="7756" r:id="rId94"/>
    <p:sldId id="7757" r:id="rId95"/>
    <p:sldId id="4921" r:id="rId96"/>
    <p:sldId id="4922" r:id="rId97"/>
    <p:sldId id="4923" r:id="rId98"/>
    <p:sldId id="5171" r:id="rId99"/>
    <p:sldId id="5172" r:id="rId100"/>
    <p:sldId id="4924" r:id="rId101"/>
    <p:sldId id="5267" r:id="rId102"/>
    <p:sldId id="5485" r:id="rId103"/>
    <p:sldId id="5268" r:id="rId104"/>
    <p:sldId id="4927" r:id="rId105"/>
    <p:sldId id="4928" r:id="rId106"/>
    <p:sldId id="4929" r:id="rId107"/>
    <p:sldId id="4930" r:id="rId108"/>
    <p:sldId id="5340" r:id="rId109"/>
    <p:sldId id="5497" r:id="rId110"/>
    <p:sldId id="7758" r:id="rId111"/>
    <p:sldId id="7287" r:id="rId112"/>
    <p:sldId id="7307" r:id="rId113"/>
    <p:sldId id="397" r:id="rId114"/>
    <p:sldId id="349" r:id="rId115"/>
    <p:sldId id="299" r:id="rId116"/>
    <p:sldId id="300" r:id="rId117"/>
    <p:sldId id="301" r:id="rId118"/>
    <p:sldId id="302" r:id="rId119"/>
    <p:sldId id="393" r:id="rId120"/>
    <p:sldId id="303" r:id="rId121"/>
    <p:sldId id="400" r:id="rId122"/>
    <p:sldId id="304" r:id="rId123"/>
    <p:sldId id="307" r:id="rId124"/>
    <p:sldId id="345" r:id="rId125"/>
    <p:sldId id="308" r:id="rId126"/>
    <p:sldId id="309" r:id="rId127"/>
    <p:sldId id="310" r:id="rId128"/>
    <p:sldId id="311" r:id="rId129"/>
    <p:sldId id="378" r:id="rId130"/>
    <p:sldId id="312" r:id="rId131"/>
    <p:sldId id="313" r:id="rId132"/>
    <p:sldId id="331" r:id="rId133"/>
    <p:sldId id="346" r:id="rId134"/>
    <p:sldId id="347" r:id="rId135"/>
    <p:sldId id="386" r:id="rId136"/>
    <p:sldId id="315" r:id="rId137"/>
    <p:sldId id="314" r:id="rId138"/>
    <p:sldId id="388" r:id="rId139"/>
    <p:sldId id="405" r:id="rId140"/>
    <p:sldId id="389" r:id="rId141"/>
    <p:sldId id="368" r:id="rId142"/>
    <p:sldId id="367" r:id="rId143"/>
    <p:sldId id="402" r:id="rId144"/>
    <p:sldId id="370" r:id="rId145"/>
    <p:sldId id="403" r:id="rId146"/>
    <p:sldId id="316" r:id="rId147"/>
    <p:sldId id="317" r:id="rId148"/>
    <p:sldId id="390" r:id="rId149"/>
    <p:sldId id="7620" r:id="rId150"/>
    <p:sldId id="7619" r:id="rId151"/>
    <p:sldId id="318" r:id="rId152"/>
    <p:sldId id="353" r:id="rId153"/>
    <p:sldId id="320" r:id="rId154"/>
    <p:sldId id="321" r:id="rId155"/>
    <p:sldId id="362" r:id="rId156"/>
    <p:sldId id="358" r:id="rId157"/>
    <p:sldId id="399" r:id="rId158"/>
    <p:sldId id="373" r:id="rId159"/>
    <p:sldId id="374" r:id="rId160"/>
    <p:sldId id="7622" r:id="rId161"/>
    <p:sldId id="391" r:id="rId162"/>
    <p:sldId id="326" r:id="rId163"/>
    <p:sldId id="324" r:id="rId164"/>
    <p:sldId id="7651" r:id="rId165"/>
    <p:sldId id="7621" r:id="rId166"/>
    <p:sldId id="7637" r:id="rId167"/>
    <p:sldId id="7623" r:id="rId168"/>
    <p:sldId id="7653" r:id="rId169"/>
    <p:sldId id="7654" r:id="rId170"/>
    <p:sldId id="7655" r:id="rId171"/>
    <p:sldId id="7656" r:id="rId172"/>
    <p:sldId id="7657" r:id="rId173"/>
    <p:sldId id="7658" r:id="rId174"/>
    <p:sldId id="7659" r:id="rId175"/>
    <p:sldId id="7660" r:id="rId176"/>
    <p:sldId id="7661" r:id="rId177"/>
    <p:sldId id="7662" r:id="rId178"/>
    <p:sldId id="7663" r:id="rId179"/>
    <p:sldId id="7664" r:id="rId180"/>
    <p:sldId id="7665" r:id="rId181"/>
    <p:sldId id="7666" r:id="rId182"/>
    <p:sldId id="7667" r:id="rId183"/>
    <p:sldId id="7668" r:id="rId184"/>
    <p:sldId id="7669" r:id="rId185"/>
    <p:sldId id="7670" r:id="rId186"/>
    <p:sldId id="7671" r:id="rId187"/>
    <p:sldId id="7672" r:id="rId188"/>
    <p:sldId id="7673" r:id="rId189"/>
    <p:sldId id="7674" r:id="rId190"/>
    <p:sldId id="7675" r:id="rId191"/>
    <p:sldId id="7676" r:id="rId192"/>
    <p:sldId id="7677" r:id="rId193"/>
    <p:sldId id="7678" r:id="rId194"/>
    <p:sldId id="7679" r:id="rId195"/>
    <p:sldId id="7680" r:id="rId196"/>
    <p:sldId id="7681" r:id="rId197"/>
    <p:sldId id="7682" r:id="rId198"/>
    <p:sldId id="7683" r:id="rId199"/>
    <p:sldId id="7684" r:id="rId200"/>
    <p:sldId id="7685" r:id="rId201"/>
    <p:sldId id="7686" r:id="rId202"/>
    <p:sldId id="7687" r:id="rId203"/>
    <p:sldId id="7688" r:id="rId204"/>
    <p:sldId id="7689" r:id="rId205"/>
    <p:sldId id="7690" r:id="rId206"/>
    <p:sldId id="7691" r:id="rId207"/>
    <p:sldId id="7692" r:id="rId208"/>
    <p:sldId id="7693" r:id="rId209"/>
    <p:sldId id="7694" r:id="rId210"/>
    <p:sldId id="7695" r:id="rId211"/>
    <p:sldId id="7729" r:id="rId212"/>
    <p:sldId id="7730" r:id="rId213"/>
    <p:sldId id="512" r:id="rId214"/>
    <p:sldId id="7731" r:id="rId215"/>
    <p:sldId id="7732" r:id="rId216"/>
    <p:sldId id="504" r:id="rId217"/>
    <p:sldId id="499" r:id="rId218"/>
    <p:sldId id="468" r:id="rId219"/>
    <p:sldId id="7733" r:id="rId220"/>
    <p:sldId id="491" r:id="rId221"/>
    <p:sldId id="505" r:id="rId222"/>
    <p:sldId id="506" r:id="rId223"/>
    <p:sldId id="7734" r:id="rId224"/>
    <p:sldId id="7735" r:id="rId225"/>
    <p:sldId id="7736" r:id="rId226"/>
    <p:sldId id="7737" r:id="rId227"/>
    <p:sldId id="414" r:id="rId228"/>
    <p:sldId id="514" r:id="rId229"/>
    <p:sldId id="7738" r:id="rId230"/>
    <p:sldId id="7739" r:id="rId231"/>
    <p:sldId id="7740" r:id="rId232"/>
    <p:sldId id="7741" r:id="rId233"/>
    <p:sldId id="7742" r:id="rId234"/>
    <p:sldId id="481" r:id="rId235"/>
    <p:sldId id="415" r:id="rId236"/>
    <p:sldId id="469" r:id="rId237"/>
    <p:sldId id="477" r:id="rId238"/>
    <p:sldId id="478" r:id="rId239"/>
    <p:sldId id="480" r:id="rId240"/>
    <p:sldId id="479" r:id="rId241"/>
    <p:sldId id="470" r:id="rId242"/>
    <p:sldId id="472" r:id="rId243"/>
    <p:sldId id="7743" r:id="rId244"/>
    <p:sldId id="7744" r:id="rId245"/>
    <p:sldId id="7745" r:id="rId246"/>
    <p:sldId id="7746" r:id="rId247"/>
    <p:sldId id="513" r:id="rId248"/>
    <p:sldId id="508" r:id="rId249"/>
    <p:sldId id="494" r:id="rId250"/>
    <p:sldId id="460" r:id="rId251"/>
    <p:sldId id="7747" r:id="rId252"/>
    <p:sldId id="462" r:id="rId253"/>
    <p:sldId id="461" r:id="rId254"/>
    <p:sldId id="463" r:id="rId255"/>
    <p:sldId id="483" r:id="rId256"/>
    <p:sldId id="492" r:id="rId257"/>
    <p:sldId id="7748" r:id="rId258"/>
    <p:sldId id="484" r:id="rId259"/>
    <p:sldId id="7749" r:id="rId260"/>
    <p:sldId id="7750" r:id="rId261"/>
    <p:sldId id="497" r:id="rId262"/>
    <p:sldId id="507" r:id="rId263"/>
    <p:sldId id="7751" r:id="rId264"/>
    <p:sldId id="474" r:id="rId265"/>
    <p:sldId id="515" r:id="rId266"/>
    <p:sldId id="7383" r:id="rId267"/>
    <p:sldId id="7282" r:id="rId268"/>
    <p:sldId id="7275" r:id="rId269"/>
    <p:sldId id="7652" r:id="rId270"/>
    <p:sldId id="340" r:id="rId271"/>
    <p:sldId id="332" r:id="rId272"/>
    <p:sldId id="335" r:id="rId273"/>
    <p:sldId id="336" r:id="rId274"/>
    <p:sldId id="406" r:id="rId275"/>
    <p:sldId id="407" r:id="rId276"/>
    <p:sldId id="430" r:id="rId277"/>
    <p:sldId id="451" r:id="rId278"/>
    <p:sldId id="431" r:id="rId279"/>
    <p:sldId id="433" r:id="rId280"/>
    <p:sldId id="434" r:id="rId281"/>
    <p:sldId id="436" r:id="rId282"/>
    <p:sldId id="437" r:id="rId283"/>
    <p:sldId id="435" r:id="rId284"/>
    <p:sldId id="438" r:id="rId285"/>
    <p:sldId id="439" r:id="rId286"/>
    <p:sldId id="440" r:id="rId287"/>
    <p:sldId id="441" r:id="rId288"/>
    <p:sldId id="442" r:id="rId289"/>
    <p:sldId id="452" r:id="rId290"/>
    <p:sldId id="453" r:id="rId291"/>
    <p:sldId id="454" r:id="rId292"/>
    <p:sldId id="455" r:id="rId293"/>
    <p:sldId id="456" r:id="rId294"/>
    <p:sldId id="432" r:id="rId295"/>
    <p:sldId id="457" r:id="rId296"/>
    <p:sldId id="458" r:id="rId297"/>
    <p:sldId id="444" r:id="rId298"/>
    <p:sldId id="445" r:id="rId299"/>
    <p:sldId id="447" r:id="rId300"/>
    <p:sldId id="448" r:id="rId301"/>
    <p:sldId id="449" r:id="rId302"/>
    <p:sldId id="450" r:id="rId303"/>
    <p:sldId id="7696" r:id="rId304"/>
    <p:sldId id="7697" r:id="rId305"/>
    <p:sldId id="7698" r:id="rId306"/>
    <p:sldId id="7699" r:id="rId307"/>
    <p:sldId id="7700" r:id="rId308"/>
    <p:sldId id="7701" r:id="rId309"/>
    <p:sldId id="7702" r:id="rId310"/>
    <p:sldId id="7703" r:id="rId311"/>
    <p:sldId id="7704" r:id="rId312"/>
    <p:sldId id="7705" r:id="rId313"/>
    <p:sldId id="7706" r:id="rId314"/>
    <p:sldId id="7707" r:id="rId315"/>
    <p:sldId id="7708" r:id="rId316"/>
    <p:sldId id="7709" r:id="rId317"/>
    <p:sldId id="7710" r:id="rId318"/>
    <p:sldId id="7711" r:id="rId319"/>
    <p:sldId id="7712" r:id="rId320"/>
    <p:sldId id="7713" r:id="rId321"/>
    <p:sldId id="7714" r:id="rId322"/>
    <p:sldId id="7715" r:id="rId323"/>
    <p:sldId id="7716" r:id="rId324"/>
    <p:sldId id="7717" r:id="rId325"/>
    <p:sldId id="7718" r:id="rId326"/>
    <p:sldId id="7719" r:id="rId327"/>
    <p:sldId id="7720" r:id="rId328"/>
    <p:sldId id="7721" r:id="rId329"/>
    <p:sldId id="7722" r:id="rId330"/>
    <p:sldId id="7723" r:id="rId331"/>
    <p:sldId id="7724" r:id="rId332"/>
    <p:sldId id="7725" r:id="rId333"/>
    <p:sldId id="7726" r:id="rId334"/>
    <p:sldId id="7727" r:id="rId335"/>
    <p:sldId id="7728" r:id="rId336"/>
    <p:sldId id="7752" r:id="rId337"/>
    <p:sldId id="501" r:id="rId338"/>
    <p:sldId id="7753" r:id="rId339"/>
    <p:sldId id="7754" r:id="rId340"/>
    <p:sldId id="465" r:id="rId341"/>
    <p:sldId id="466" r:id="rId342"/>
    <p:sldId id="503" r:id="rId343"/>
    <p:sldId id="509" r:id="rId344"/>
    <p:sldId id="510" r:id="rId345"/>
    <p:sldId id="7755" r:id="rId34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0000FF"/>
    <a:srgbClr val="1A5712"/>
    <a:srgbClr val="8C0000"/>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8" autoAdjust="0"/>
    <p:restoredTop sz="85563" autoAdjust="0"/>
  </p:normalViewPr>
  <p:slideViewPr>
    <p:cSldViewPr>
      <p:cViewPr varScale="1">
        <p:scale>
          <a:sx n="105" d="100"/>
          <a:sy n="105" d="100"/>
        </p:scale>
        <p:origin x="240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7.xml"/><Relationship Id="rId299" Type="http://schemas.openxmlformats.org/officeDocument/2006/relationships/slide" Target="slides/slide229.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9.xml"/><Relationship Id="rId324" Type="http://schemas.openxmlformats.org/officeDocument/2006/relationships/slide" Target="slides/slide254.xml"/><Relationship Id="rId170" Type="http://schemas.openxmlformats.org/officeDocument/2006/relationships/slide" Target="slides/slide100.xml"/><Relationship Id="rId226" Type="http://schemas.openxmlformats.org/officeDocument/2006/relationships/slide" Target="slides/slide156.xml"/><Relationship Id="rId268" Type="http://schemas.openxmlformats.org/officeDocument/2006/relationships/slide" Target="slides/slide198.xml"/><Relationship Id="rId32" Type="http://schemas.openxmlformats.org/officeDocument/2006/relationships/slideMaster" Target="slideMasters/slideMaster32.xml"/><Relationship Id="rId74" Type="http://schemas.openxmlformats.org/officeDocument/2006/relationships/slide" Target="slides/slide4.xml"/><Relationship Id="rId128" Type="http://schemas.openxmlformats.org/officeDocument/2006/relationships/slide" Target="slides/slide58.xml"/><Relationship Id="rId335" Type="http://schemas.openxmlformats.org/officeDocument/2006/relationships/slide" Target="slides/slide265.xml"/><Relationship Id="rId5" Type="http://schemas.openxmlformats.org/officeDocument/2006/relationships/slideMaster" Target="slideMasters/slideMaster5.xml"/><Relationship Id="rId181" Type="http://schemas.openxmlformats.org/officeDocument/2006/relationships/slide" Target="slides/slide111.xml"/><Relationship Id="rId237" Type="http://schemas.openxmlformats.org/officeDocument/2006/relationships/slide" Target="slides/slide167.xml"/><Relationship Id="rId279" Type="http://schemas.openxmlformats.org/officeDocument/2006/relationships/slide" Target="slides/slide209.xml"/><Relationship Id="rId43" Type="http://schemas.openxmlformats.org/officeDocument/2006/relationships/slideMaster" Target="slideMasters/slideMaster43.xml"/><Relationship Id="rId139" Type="http://schemas.openxmlformats.org/officeDocument/2006/relationships/slide" Target="slides/slide69.xml"/><Relationship Id="rId290" Type="http://schemas.openxmlformats.org/officeDocument/2006/relationships/slide" Target="slides/slide220.xml"/><Relationship Id="rId304" Type="http://schemas.openxmlformats.org/officeDocument/2006/relationships/slide" Target="slides/slide234.xml"/><Relationship Id="rId346" Type="http://schemas.openxmlformats.org/officeDocument/2006/relationships/slide" Target="slides/slide276.xml"/><Relationship Id="rId85" Type="http://schemas.openxmlformats.org/officeDocument/2006/relationships/slide" Target="slides/slide15.xml"/><Relationship Id="rId150" Type="http://schemas.openxmlformats.org/officeDocument/2006/relationships/slide" Target="slides/slide80.xml"/><Relationship Id="rId192" Type="http://schemas.openxmlformats.org/officeDocument/2006/relationships/slide" Target="slides/slide122.xml"/><Relationship Id="rId206" Type="http://schemas.openxmlformats.org/officeDocument/2006/relationships/slide" Target="slides/slide136.xml"/><Relationship Id="rId248" Type="http://schemas.openxmlformats.org/officeDocument/2006/relationships/slide" Target="slides/slide178.xml"/><Relationship Id="rId12" Type="http://schemas.openxmlformats.org/officeDocument/2006/relationships/slideMaster" Target="slideMasters/slideMaster12.xml"/><Relationship Id="rId108" Type="http://schemas.openxmlformats.org/officeDocument/2006/relationships/slide" Target="slides/slide38.xml"/><Relationship Id="rId315" Type="http://schemas.openxmlformats.org/officeDocument/2006/relationships/slide" Target="slides/slide245.xml"/><Relationship Id="rId54" Type="http://schemas.openxmlformats.org/officeDocument/2006/relationships/slideMaster" Target="slideMasters/slideMaster54.xml"/><Relationship Id="rId96" Type="http://schemas.openxmlformats.org/officeDocument/2006/relationships/slide" Target="slides/slide26.xml"/><Relationship Id="rId161" Type="http://schemas.openxmlformats.org/officeDocument/2006/relationships/slide" Target="slides/slide91.xml"/><Relationship Id="rId217" Type="http://schemas.openxmlformats.org/officeDocument/2006/relationships/slide" Target="slides/slide147.xml"/><Relationship Id="rId259" Type="http://schemas.openxmlformats.org/officeDocument/2006/relationships/slide" Target="slides/slide189.xml"/><Relationship Id="rId23" Type="http://schemas.openxmlformats.org/officeDocument/2006/relationships/slideMaster" Target="slideMasters/slideMaster23.xml"/><Relationship Id="rId119" Type="http://schemas.openxmlformats.org/officeDocument/2006/relationships/slide" Target="slides/slide49.xml"/><Relationship Id="rId270" Type="http://schemas.openxmlformats.org/officeDocument/2006/relationships/slide" Target="slides/slide200.xml"/><Relationship Id="rId326" Type="http://schemas.openxmlformats.org/officeDocument/2006/relationships/slide" Target="slides/slide256.xml"/><Relationship Id="rId65" Type="http://schemas.openxmlformats.org/officeDocument/2006/relationships/slideMaster" Target="slideMasters/slideMaster65.xml"/><Relationship Id="rId130" Type="http://schemas.openxmlformats.org/officeDocument/2006/relationships/slide" Target="slides/slide60.xml"/><Relationship Id="rId172" Type="http://schemas.openxmlformats.org/officeDocument/2006/relationships/slide" Target="slides/slide102.xml"/><Relationship Id="rId228" Type="http://schemas.openxmlformats.org/officeDocument/2006/relationships/slide" Target="slides/slide158.xml"/><Relationship Id="rId281" Type="http://schemas.openxmlformats.org/officeDocument/2006/relationships/slide" Target="slides/slide211.xml"/><Relationship Id="rId337" Type="http://schemas.openxmlformats.org/officeDocument/2006/relationships/slide" Target="slides/slide267.xml"/><Relationship Id="rId34" Type="http://schemas.openxmlformats.org/officeDocument/2006/relationships/slideMaster" Target="slideMasters/slideMaster34.xml"/><Relationship Id="rId76" Type="http://schemas.openxmlformats.org/officeDocument/2006/relationships/slide" Target="slides/slide6.xml"/><Relationship Id="rId141" Type="http://schemas.openxmlformats.org/officeDocument/2006/relationships/slide" Target="slides/slide71.xml"/><Relationship Id="rId7" Type="http://schemas.openxmlformats.org/officeDocument/2006/relationships/slideMaster" Target="slideMasters/slideMaster7.xml"/><Relationship Id="rId183" Type="http://schemas.openxmlformats.org/officeDocument/2006/relationships/slide" Target="slides/slide113.xml"/><Relationship Id="rId239" Type="http://schemas.openxmlformats.org/officeDocument/2006/relationships/slide" Target="slides/slide169.xml"/><Relationship Id="rId250" Type="http://schemas.openxmlformats.org/officeDocument/2006/relationships/slide" Target="slides/slide180.xml"/><Relationship Id="rId292" Type="http://schemas.openxmlformats.org/officeDocument/2006/relationships/slide" Target="slides/slide222.xml"/><Relationship Id="rId306" Type="http://schemas.openxmlformats.org/officeDocument/2006/relationships/slide" Target="slides/slide236.xml"/><Relationship Id="rId45" Type="http://schemas.openxmlformats.org/officeDocument/2006/relationships/slideMaster" Target="slideMasters/slideMaster45.xml"/><Relationship Id="rId87" Type="http://schemas.openxmlformats.org/officeDocument/2006/relationships/slide" Target="slides/slide17.xml"/><Relationship Id="rId110" Type="http://schemas.openxmlformats.org/officeDocument/2006/relationships/slide" Target="slides/slide40.xml"/><Relationship Id="rId348" Type="http://schemas.openxmlformats.org/officeDocument/2006/relationships/handoutMaster" Target="handoutMasters/handoutMaster1.xml"/><Relationship Id="rId152" Type="http://schemas.openxmlformats.org/officeDocument/2006/relationships/slide" Target="slides/slide82.xml"/><Relationship Id="rId194" Type="http://schemas.openxmlformats.org/officeDocument/2006/relationships/slide" Target="slides/slide124.xml"/><Relationship Id="rId208" Type="http://schemas.openxmlformats.org/officeDocument/2006/relationships/slide" Target="slides/slide138.xml"/><Relationship Id="rId261" Type="http://schemas.openxmlformats.org/officeDocument/2006/relationships/slide" Target="slides/slide191.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47.xml"/><Relationship Id="rId8" Type="http://schemas.openxmlformats.org/officeDocument/2006/relationships/slideMaster" Target="slideMasters/slideMaster8.xml"/><Relationship Id="rId98" Type="http://schemas.openxmlformats.org/officeDocument/2006/relationships/slide" Target="slides/slide28.xml"/><Relationship Id="rId121" Type="http://schemas.openxmlformats.org/officeDocument/2006/relationships/slide" Target="slides/slide51.xml"/><Relationship Id="rId142" Type="http://schemas.openxmlformats.org/officeDocument/2006/relationships/slide" Target="slides/slide72.xml"/><Relationship Id="rId163" Type="http://schemas.openxmlformats.org/officeDocument/2006/relationships/slide" Target="slides/slide93.xml"/><Relationship Id="rId184" Type="http://schemas.openxmlformats.org/officeDocument/2006/relationships/slide" Target="slides/slide114.xml"/><Relationship Id="rId219" Type="http://schemas.openxmlformats.org/officeDocument/2006/relationships/slide" Target="slides/slide149.xml"/><Relationship Id="rId230" Type="http://schemas.openxmlformats.org/officeDocument/2006/relationships/slide" Target="slides/slide160.xml"/><Relationship Id="rId251" Type="http://schemas.openxmlformats.org/officeDocument/2006/relationships/slide" Target="slides/slide18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2.xml"/><Relationship Id="rId293" Type="http://schemas.openxmlformats.org/officeDocument/2006/relationships/slide" Target="slides/slide223.xml"/><Relationship Id="rId307" Type="http://schemas.openxmlformats.org/officeDocument/2006/relationships/slide" Target="slides/slide237.xml"/><Relationship Id="rId328" Type="http://schemas.openxmlformats.org/officeDocument/2006/relationships/slide" Target="slides/slide258.xml"/><Relationship Id="rId349" Type="http://schemas.openxmlformats.org/officeDocument/2006/relationships/presProps" Target="presProps.xml"/><Relationship Id="rId88" Type="http://schemas.openxmlformats.org/officeDocument/2006/relationships/slide" Target="slides/slide18.xml"/><Relationship Id="rId111" Type="http://schemas.openxmlformats.org/officeDocument/2006/relationships/slide" Target="slides/slide41.xml"/><Relationship Id="rId132" Type="http://schemas.openxmlformats.org/officeDocument/2006/relationships/slide" Target="slides/slide62.xml"/><Relationship Id="rId153" Type="http://schemas.openxmlformats.org/officeDocument/2006/relationships/slide" Target="slides/slide83.xml"/><Relationship Id="rId174" Type="http://schemas.openxmlformats.org/officeDocument/2006/relationships/slide" Target="slides/slide104.xml"/><Relationship Id="rId195" Type="http://schemas.openxmlformats.org/officeDocument/2006/relationships/slide" Target="slides/slide125.xml"/><Relationship Id="rId209" Type="http://schemas.openxmlformats.org/officeDocument/2006/relationships/slide" Target="slides/slide139.xml"/><Relationship Id="rId220" Type="http://schemas.openxmlformats.org/officeDocument/2006/relationships/slide" Target="slides/slide150.xml"/><Relationship Id="rId241" Type="http://schemas.openxmlformats.org/officeDocument/2006/relationships/slide" Target="slides/slide17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2.xml"/><Relationship Id="rId283" Type="http://schemas.openxmlformats.org/officeDocument/2006/relationships/slide" Target="slides/slide213.xml"/><Relationship Id="rId318" Type="http://schemas.openxmlformats.org/officeDocument/2006/relationships/slide" Target="slides/slide248.xml"/><Relationship Id="rId339" Type="http://schemas.openxmlformats.org/officeDocument/2006/relationships/slide" Target="slides/slide269.xml"/><Relationship Id="rId78" Type="http://schemas.openxmlformats.org/officeDocument/2006/relationships/slide" Target="slides/slide8.xml"/><Relationship Id="rId99" Type="http://schemas.openxmlformats.org/officeDocument/2006/relationships/slide" Target="slides/slide29.xml"/><Relationship Id="rId101" Type="http://schemas.openxmlformats.org/officeDocument/2006/relationships/slide" Target="slides/slide31.xml"/><Relationship Id="rId122" Type="http://schemas.openxmlformats.org/officeDocument/2006/relationships/slide" Target="slides/slide52.xml"/><Relationship Id="rId143" Type="http://schemas.openxmlformats.org/officeDocument/2006/relationships/slide" Target="slides/slide73.xml"/><Relationship Id="rId164" Type="http://schemas.openxmlformats.org/officeDocument/2006/relationships/slide" Target="slides/slide94.xml"/><Relationship Id="rId185" Type="http://schemas.openxmlformats.org/officeDocument/2006/relationships/slide" Target="slides/slide115.xml"/><Relationship Id="rId350" Type="http://schemas.openxmlformats.org/officeDocument/2006/relationships/viewProps" Target="viewProps.xml"/><Relationship Id="rId9" Type="http://schemas.openxmlformats.org/officeDocument/2006/relationships/slideMaster" Target="slideMasters/slideMaster9.xml"/><Relationship Id="rId210" Type="http://schemas.openxmlformats.org/officeDocument/2006/relationships/slide" Target="slides/slide140.xml"/><Relationship Id="rId26" Type="http://schemas.openxmlformats.org/officeDocument/2006/relationships/slideMaster" Target="slideMasters/slideMaster26.xml"/><Relationship Id="rId231" Type="http://schemas.openxmlformats.org/officeDocument/2006/relationships/slide" Target="slides/slide161.xml"/><Relationship Id="rId252" Type="http://schemas.openxmlformats.org/officeDocument/2006/relationships/slide" Target="slides/slide182.xml"/><Relationship Id="rId273" Type="http://schemas.openxmlformats.org/officeDocument/2006/relationships/slide" Target="slides/slide203.xml"/><Relationship Id="rId294" Type="http://schemas.openxmlformats.org/officeDocument/2006/relationships/slide" Target="slides/slide224.xml"/><Relationship Id="rId308" Type="http://schemas.openxmlformats.org/officeDocument/2006/relationships/slide" Target="slides/slide238.xml"/><Relationship Id="rId329" Type="http://schemas.openxmlformats.org/officeDocument/2006/relationships/slide" Target="slides/slide259.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9.xml"/><Relationship Id="rId112" Type="http://schemas.openxmlformats.org/officeDocument/2006/relationships/slide" Target="slides/slide42.xml"/><Relationship Id="rId133" Type="http://schemas.openxmlformats.org/officeDocument/2006/relationships/slide" Target="slides/slide63.xml"/><Relationship Id="rId154" Type="http://schemas.openxmlformats.org/officeDocument/2006/relationships/slide" Target="slides/slide84.xml"/><Relationship Id="rId175" Type="http://schemas.openxmlformats.org/officeDocument/2006/relationships/slide" Target="slides/slide105.xml"/><Relationship Id="rId340" Type="http://schemas.openxmlformats.org/officeDocument/2006/relationships/slide" Target="slides/slide270.xml"/><Relationship Id="rId196" Type="http://schemas.openxmlformats.org/officeDocument/2006/relationships/slide" Target="slides/slide126.xml"/><Relationship Id="rId200" Type="http://schemas.openxmlformats.org/officeDocument/2006/relationships/slide" Target="slides/slide130.xml"/><Relationship Id="rId16" Type="http://schemas.openxmlformats.org/officeDocument/2006/relationships/slideMaster" Target="slideMasters/slideMaster16.xml"/><Relationship Id="rId221" Type="http://schemas.openxmlformats.org/officeDocument/2006/relationships/slide" Target="slides/slide151.xml"/><Relationship Id="rId242" Type="http://schemas.openxmlformats.org/officeDocument/2006/relationships/slide" Target="slides/slide172.xml"/><Relationship Id="rId263" Type="http://schemas.openxmlformats.org/officeDocument/2006/relationships/slide" Target="slides/slide193.xml"/><Relationship Id="rId284" Type="http://schemas.openxmlformats.org/officeDocument/2006/relationships/slide" Target="slides/slide214.xml"/><Relationship Id="rId319" Type="http://schemas.openxmlformats.org/officeDocument/2006/relationships/slide" Target="slides/slide249.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9.xml"/><Relationship Id="rId102" Type="http://schemas.openxmlformats.org/officeDocument/2006/relationships/slide" Target="slides/slide32.xml"/><Relationship Id="rId123" Type="http://schemas.openxmlformats.org/officeDocument/2006/relationships/slide" Target="slides/slide53.xml"/><Relationship Id="rId144" Type="http://schemas.openxmlformats.org/officeDocument/2006/relationships/slide" Target="slides/slide74.xml"/><Relationship Id="rId330" Type="http://schemas.openxmlformats.org/officeDocument/2006/relationships/slide" Target="slides/slide260.xml"/><Relationship Id="rId90" Type="http://schemas.openxmlformats.org/officeDocument/2006/relationships/slide" Target="slides/slide20.xml"/><Relationship Id="rId165" Type="http://schemas.openxmlformats.org/officeDocument/2006/relationships/slide" Target="slides/slide95.xml"/><Relationship Id="rId186" Type="http://schemas.openxmlformats.org/officeDocument/2006/relationships/slide" Target="slides/slide116.xml"/><Relationship Id="rId351" Type="http://schemas.openxmlformats.org/officeDocument/2006/relationships/theme" Target="theme/theme1.xml"/><Relationship Id="rId211" Type="http://schemas.openxmlformats.org/officeDocument/2006/relationships/slide" Target="slides/slide141.xml"/><Relationship Id="rId232" Type="http://schemas.openxmlformats.org/officeDocument/2006/relationships/slide" Target="slides/slide162.xml"/><Relationship Id="rId253" Type="http://schemas.openxmlformats.org/officeDocument/2006/relationships/slide" Target="slides/slide183.xml"/><Relationship Id="rId274" Type="http://schemas.openxmlformats.org/officeDocument/2006/relationships/slide" Target="slides/slide204.xml"/><Relationship Id="rId295" Type="http://schemas.openxmlformats.org/officeDocument/2006/relationships/slide" Target="slides/slide225.xml"/><Relationship Id="rId309" Type="http://schemas.openxmlformats.org/officeDocument/2006/relationships/slide" Target="slides/slide23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3.xml"/><Relationship Id="rId134" Type="http://schemas.openxmlformats.org/officeDocument/2006/relationships/slide" Target="slides/slide64.xml"/><Relationship Id="rId320" Type="http://schemas.openxmlformats.org/officeDocument/2006/relationships/slide" Target="slides/slide250.xml"/><Relationship Id="rId80" Type="http://schemas.openxmlformats.org/officeDocument/2006/relationships/slide" Target="slides/slide10.xml"/><Relationship Id="rId155" Type="http://schemas.openxmlformats.org/officeDocument/2006/relationships/slide" Target="slides/slide85.xml"/><Relationship Id="rId176" Type="http://schemas.openxmlformats.org/officeDocument/2006/relationships/slide" Target="slides/slide106.xml"/><Relationship Id="rId197" Type="http://schemas.openxmlformats.org/officeDocument/2006/relationships/slide" Target="slides/slide127.xml"/><Relationship Id="rId341" Type="http://schemas.openxmlformats.org/officeDocument/2006/relationships/slide" Target="slides/slide271.xml"/><Relationship Id="rId201" Type="http://schemas.openxmlformats.org/officeDocument/2006/relationships/slide" Target="slides/slide131.xml"/><Relationship Id="rId222" Type="http://schemas.openxmlformats.org/officeDocument/2006/relationships/slide" Target="slides/slide152.xml"/><Relationship Id="rId243" Type="http://schemas.openxmlformats.org/officeDocument/2006/relationships/slide" Target="slides/slide173.xml"/><Relationship Id="rId264" Type="http://schemas.openxmlformats.org/officeDocument/2006/relationships/slide" Target="slides/slide194.xml"/><Relationship Id="rId285" Type="http://schemas.openxmlformats.org/officeDocument/2006/relationships/slide" Target="slides/slide21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3.xml"/><Relationship Id="rId124" Type="http://schemas.openxmlformats.org/officeDocument/2006/relationships/slide" Target="slides/slide54.xml"/><Relationship Id="rId310" Type="http://schemas.openxmlformats.org/officeDocument/2006/relationships/slide" Target="slides/slide240.xml"/><Relationship Id="rId70" Type="http://schemas.openxmlformats.org/officeDocument/2006/relationships/slideMaster" Target="slideMasters/slideMaster70.xml"/><Relationship Id="rId91" Type="http://schemas.openxmlformats.org/officeDocument/2006/relationships/slide" Target="slides/slide21.xml"/><Relationship Id="rId145" Type="http://schemas.openxmlformats.org/officeDocument/2006/relationships/slide" Target="slides/slide75.xml"/><Relationship Id="rId166" Type="http://schemas.openxmlformats.org/officeDocument/2006/relationships/slide" Target="slides/slide96.xml"/><Relationship Id="rId187" Type="http://schemas.openxmlformats.org/officeDocument/2006/relationships/slide" Target="slides/slide117.xml"/><Relationship Id="rId331" Type="http://schemas.openxmlformats.org/officeDocument/2006/relationships/slide" Target="slides/slide261.xml"/><Relationship Id="rId352" Type="http://schemas.openxmlformats.org/officeDocument/2006/relationships/tableStyles" Target="tableStyles.xml"/><Relationship Id="rId1" Type="http://schemas.openxmlformats.org/officeDocument/2006/relationships/slideMaster" Target="slideMasters/slideMaster1.xml"/><Relationship Id="rId212" Type="http://schemas.openxmlformats.org/officeDocument/2006/relationships/slide" Target="slides/slide142.xml"/><Relationship Id="rId233" Type="http://schemas.openxmlformats.org/officeDocument/2006/relationships/slide" Target="slides/slide163.xml"/><Relationship Id="rId254" Type="http://schemas.openxmlformats.org/officeDocument/2006/relationships/slide" Target="slides/slide18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4.xml"/><Relationship Id="rId275" Type="http://schemas.openxmlformats.org/officeDocument/2006/relationships/slide" Target="slides/slide205.xml"/><Relationship Id="rId296" Type="http://schemas.openxmlformats.org/officeDocument/2006/relationships/slide" Target="slides/slide226.xml"/><Relationship Id="rId300" Type="http://schemas.openxmlformats.org/officeDocument/2006/relationships/slide" Target="slides/slide230.xml"/><Relationship Id="rId60" Type="http://schemas.openxmlformats.org/officeDocument/2006/relationships/slideMaster" Target="slideMasters/slideMaster60.xml"/><Relationship Id="rId81" Type="http://schemas.openxmlformats.org/officeDocument/2006/relationships/slide" Target="slides/slide11.xml"/><Relationship Id="rId135" Type="http://schemas.openxmlformats.org/officeDocument/2006/relationships/slide" Target="slides/slide65.xml"/><Relationship Id="rId156" Type="http://schemas.openxmlformats.org/officeDocument/2006/relationships/slide" Target="slides/slide86.xml"/><Relationship Id="rId177" Type="http://schemas.openxmlformats.org/officeDocument/2006/relationships/slide" Target="slides/slide107.xml"/><Relationship Id="rId198" Type="http://schemas.openxmlformats.org/officeDocument/2006/relationships/slide" Target="slides/slide128.xml"/><Relationship Id="rId321" Type="http://schemas.openxmlformats.org/officeDocument/2006/relationships/slide" Target="slides/slide251.xml"/><Relationship Id="rId342" Type="http://schemas.openxmlformats.org/officeDocument/2006/relationships/slide" Target="slides/slide272.xml"/><Relationship Id="rId202" Type="http://schemas.openxmlformats.org/officeDocument/2006/relationships/slide" Target="slides/slide132.xml"/><Relationship Id="rId223" Type="http://schemas.openxmlformats.org/officeDocument/2006/relationships/slide" Target="slides/slide153.xml"/><Relationship Id="rId244" Type="http://schemas.openxmlformats.org/officeDocument/2006/relationships/slide" Target="slides/slide17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5.xml"/><Relationship Id="rId286" Type="http://schemas.openxmlformats.org/officeDocument/2006/relationships/slide" Target="slides/slide216.xml"/><Relationship Id="rId50" Type="http://schemas.openxmlformats.org/officeDocument/2006/relationships/slideMaster" Target="slideMasters/slideMaster50.xml"/><Relationship Id="rId104" Type="http://schemas.openxmlformats.org/officeDocument/2006/relationships/slide" Target="slides/slide34.xml"/><Relationship Id="rId125" Type="http://schemas.openxmlformats.org/officeDocument/2006/relationships/slide" Target="slides/slide55.xml"/><Relationship Id="rId146" Type="http://schemas.openxmlformats.org/officeDocument/2006/relationships/slide" Target="slides/slide76.xml"/><Relationship Id="rId167" Type="http://schemas.openxmlformats.org/officeDocument/2006/relationships/slide" Target="slides/slide97.xml"/><Relationship Id="rId188" Type="http://schemas.openxmlformats.org/officeDocument/2006/relationships/slide" Target="slides/slide118.xml"/><Relationship Id="rId311" Type="http://schemas.openxmlformats.org/officeDocument/2006/relationships/slide" Target="slides/slide241.xml"/><Relationship Id="rId332" Type="http://schemas.openxmlformats.org/officeDocument/2006/relationships/slide" Target="slides/slide262.xml"/><Relationship Id="rId71" Type="http://schemas.openxmlformats.org/officeDocument/2006/relationships/slide" Target="slides/slide1.xml"/><Relationship Id="rId92" Type="http://schemas.openxmlformats.org/officeDocument/2006/relationships/slide" Target="slides/slide22.xml"/><Relationship Id="rId213" Type="http://schemas.openxmlformats.org/officeDocument/2006/relationships/slide" Target="slides/slide143.xml"/><Relationship Id="rId234" Type="http://schemas.openxmlformats.org/officeDocument/2006/relationships/slide" Target="slides/slide16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5.xml"/><Relationship Id="rId276" Type="http://schemas.openxmlformats.org/officeDocument/2006/relationships/slide" Target="slides/slide206.xml"/><Relationship Id="rId297" Type="http://schemas.openxmlformats.org/officeDocument/2006/relationships/slide" Target="slides/slide227.xml"/><Relationship Id="rId40" Type="http://schemas.openxmlformats.org/officeDocument/2006/relationships/slideMaster" Target="slideMasters/slideMaster40.xml"/><Relationship Id="rId115" Type="http://schemas.openxmlformats.org/officeDocument/2006/relationships/slide" Target="slides/slide45.xml"/><Relationship Id="rId136" Type="http://schemas.openxmlformats.org/officeDocument/2006/relationships/slide" Target="slides/slide66.xml"/><Relationship Id="rId157" Type="http://schemas.openxmlformats.org/officeDocument/2006/relationships/slide" Target="slides/slide87.xml"/><Relationship Id="rId178" Type="http://schemas.openxmlformats.org/officeDocument/2006/relationships/slide" Target="slides/slide108.xml"/><Relationship Id="rId301" Type="http://schemas.openxmlformats.org/officeDocument/2006/relationships/slide" Target="slides/slide231.xml"/><Relationship Id="rId322" Type="http://schemas.openxmlformats.org/officeDocument/2006/relationships/slide" Target="slides/slide252.xml"/><Relationship Id="rId343" Type="http://schemas.openxmlformats.org/officeDocument/2006/relationships/slide" Target="slides/slide273.xml"/><Relationship Id="rId61" Type="http://schemas.openxmlformats.org/officeDocument/2006/relationships/slideMaster" Target="slideMasters/slideMaster61.xml"/><Relationship Id="rId82" Type="http://schemas.openxmlformats.org/officeDocument/2006/relationships/slide" Target="slides/slide12.xml"/><Relationship Id="rId199" Type="http://schemas.openxmlformats.org/officeDocument/2006/relationships/slide" Target="slides/slide129.xml"/><Relationship Id="rId203" Type="http://schemas.openxmlformats.org/officeDocument/2006/relationships/slide" Target="slides/slide133.xml"/><Relationship Id="rId19" Type="http://schemas.openxmlformats.org/officeDocument/2006/relationships/slideMaster" Target="slideMasters/slideMaster19.xml"/><Relationship Id="rId224" Type="http://schemas.openxmlformats.org/officeDocument/2006/relationships/slide" Target="slides/slide154.xml"/><Relationship Id="rId245" Type="http://schemas.openxmlformats.org/officeDocument/2006/relationships/slide" Target="slides/slide175.xml"/><Relationship Id="rId266" Type="http://schemas.openxmlformats.org/officeDocument/2006/relationships/slide" Target="slides/slide196.xml"/><Relationship Id="rId287" Type="http://schemas.openxmlformats.org/officeDocument/2006/relationships/slide" Target="slides/slide217.xml"/><Relationship Id="rId30" Type="http://schemas.openxmlformats.org/officeDocument/2006/relationships/slideMaster" Target="slideMasters/slideMaster30.xml"/><Relationship Id="rId105" Type="http://schemas.openxmlformats.org/officeDocument/2006/relationships/slide" Target="slides/slide35.xml"/><Relationship Id="rId126" Type="http://schemas.openxmlformats.org/officeDocument/2006/relationships/slide" Target="slides/slide56.xml"/><Relationship Id="rId147" Type="http://schemas.openxmlformats.org/officeDocument/2006/relationships/slide" Target="slides/slide77.xml"/><Relationship Id="rId168" Type="http://schemas.openxmlformats.org/officeDocument/2006/relationships/slide" Target="slides/slide98.xml"/><Relationship Id="rId312" Type="http://schemas.openxmlformats.org/officeDocument/2006/relationships/slide" Target="slides/slide242.xml"/><Relationship Id="rId333" Type="http://schemas.openxmlformats.org/officeDocument/2006/relationships/slide" Target="slides/slide263.xml"/><Relationship Id="rId51" Type="http://schemas.openxmlformats.org/officeDocument/2006/relationships/slideMaster" Target="slideMasters/slideMaster51.xml"/><Relationship Id="rId72" Type="http://schemas.openxmlformats.org/officeDocument/2006/relationships/slide" Target="slides/slide2.xml"/><Relationship Id="rId93" Type="http://schemas.openxmlformats.org/officeDocument/2006/relationships/slide" Target="slides/slide23.xml"/><Relationship Id="rId189" Type="http://schemas.openxmlformats.org/officeDocument/2006/relationships/slide" Target="slides/slide119.xml"/><Relationship Id="rId3" Type="http://schemas.openxmlformats.org/officeDocument/2006/relationships/slideMaster" Target="slideMasters/slideMaster3.xml"/><Relationship Id="rId214" Type="http://schemas.openxmlformats.org/officeDocument/2006/relationships/slide" Target="slides/slide144.xml"/><Relationship Id="rId235" Type="http://schemas.openxmlformats.org/officeDocument/2006/relationships/slide" Target="slides/slide165.xml"/><Relationship Id="rId256" Type="http://schemas.openxmlformats.org/officeDocument/2006/relationships/slide" Target="slides/slide186.xml"/><Relationship Id="rId277" Type="http://schemas.openxmlformats.org/officeDocument/2006/relationships/slide" Target="slides/slide207.xml"/><Relationship Id="rId298" Type="http://schemas.openxmlformats.org/officeDocument/2006/relationships/slide" Target="slides/slide228.xml"/><Relationship Id="rId116" Type="http://schemas.openxmlformats.org/officeDocument/2006/relationships/slide" Target="slides/slide46.xml"/><Relationship Id="rId137" Type="http://schemas.openxmlformats.org/officeDocument/2006/relationships/slide" Target="slides/slide67.xml"/><Relationship Id="rId158" Type="http://schemas.openxmlformats.org/officeDocument/2006/relationships/slide" Target="slides/slide88.xml"/><Relationship Id="rId302" Type="http://schemas.openxmlformats.org/officeDocument/2006/relationships/slide" Target="slides/slide232.xml"/><Relationship Id="rId323" Type="http://schemas.openxmlformats.org/officeDocument/2006/relationships/slide" Target="slides/slide253.xml"/><Relationship Id="rId344" Type="http://schemas.openxmlformats.org/officeDocument/2006/relationships/slide" Target="slides/slide27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3.xml"/><Relationship Id="rId179" Type="http://schemas.openxmlformats.org/officeDocument/2006/relationships/slide" Target="slides/slide109.xml"/><Relationship Id="rId190" Type="http://schemas.openxmlformats.org/officeDocument/2006/relationships/slide" Target="slides/slide120.xml"/><Relationship Id="rId204" Type="http://schemas.openxmlformats.org/officeDocument/2006/relationships/slide" Target="slides/slide134.xml"/><Relationship Id="rId225" Type="http://schemas.openxmlformats.org/officeDocument/2006/relationships/slide" Target="slides/slide155.xml"/><Relationship Id="rId246" Type="http://schemas.openxmlformats.org/officeDocument/2006/relationships/slide" Target="slides/slide176.xml"/><Relationship Id="rId267" Type="http://schemas.openxmlformats.org/officeDocument/2006/relationships/slide" Target="slides/slide197.xml"/><Relationship Id="rId288" Type="http://schemas.openxmlformats.org/officeDocument/2006/relationships/slide" Target="slides/slide218.xml"/><Relationship Id="rId106" Type="http://schemas.openxmlformats.org/officeDocument/2006/relationships/slide" Target="slides/slide36.xml"/><Relationship Id="rId127" Type="http://schemas.openxmlformats.org/officeDocument/2006/relationships/slide" Target="slides/slide57.xml"/><Relationship Id="rId313" Type="http://schemas.openxmlformats.org/officeDocument/2006/relationships/slide" Target="slides/slide24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3.xml"/><Relationship Id="rId94" Type="http://schemas.openxmlformats.org/officeDocument/2006/relationships/slide" Target="slides/slide24.xml"/><Relationship Id="rId148" Type="http://schemas.openxmlformats.org/officeDocument/2006/relationships/slide" Target="slides/slide78.xml"/><Relationship Id="rId169" Type="http://schemas.openxmlformats.org/officeDocument/2006/relationships/slide" Target="slides/slide99.xml"/><Relationship Id="rId334" Type="http://schemas.openxmlformats.org/officeDocument/2006/relationships/slide" Target="slides/slide264.xml"/><Relationship Id="rId4" Type="http://schemas.openxmlformats.org/officeDocument/2006/relationships/slideMaster" Target="slideMasters/slideMaster4.xml"/><Relationship Id="rId180" Type="http://schemas.openxmlformats.org/officeDocument/2006/relationships/slide" Target="slides/slide110.xml"/><Relationship Id="rId215" Type="http://schemas.openxmlformats.org/officeDocument/2006/relationships/slide" Target="slides/slide145.xml"/><Relationship Id="rId236" Type="http://schemas.openxmlformats.org/officeDocument/2006/relationships/slide" Target="slides/slide166.xml"/><Relationship Id="rId257" Type="http://schemas.openxmlformats.org/officeDocument/2006/relationships/slide" Target="slides/slide187.xml"/><Relationship Id="rId278" Type="http://schemas.openxmlformats.org/officeDocument/2006/relationships/slide" Target="slides/slide208.xml"/><Relationship Id="rId303" Type="http://schemas.openxmlformats.org/officeDocument/2006/relationships/slide" Target="slides/slide233.xml"/><Relationship Id="rId42" Type="http://schemas.openxmlformats.org/officeDocument/2006/relationships/slideMaster" Target="slideMasters/slideMaster42.xml"/><Relationship Id="rId84" Type="http://schemas.openxmlformats.org/officeDocument/2006/relationships/slide" Target="slides/slide14.xml"/><Relationship Id="rId138" Type="http://schemas.openxmlformats.org/officeDocument/2006/relationships/slide" Target="slides/slide68.xml"/><Relationship Id="rId345" Type="http://schemas.openxmlformats.org/officeDocument/2006/relationships/slide" Target="slides/slide275.xml"/><Relationship Id="rId191" Type="http://schemas.openxmlformats.org/officeDocument/2006/relationships/slide" Target="slides/slide121.xml"/><Relationship Id="rId205" Type="http://schemas.openxmlformats.org/officeDocument/2006/relationships/slide" Target="slides/slide135.xml"/><Relationship Id="rId247" Type="http://schemas.openxmlformats.org/officeDocument/2006/relationships/slide" Target="slides/slide177.xml"/><Relationship Id="rId107" Type="http://schemas.openxmlformats.org/officeDocument/2006/relationships/slide" Target="slides/slide37.xml"/><Relationship Id="rId289" Type="http://schemas.openxmlformats.org/officeDocument/2006/relationships/slide" Target="slides/slide219.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9.xml"/><Relationship Id="rId314" Type="http://schemas.openxmlformats.org/officeDocument/2006/relationships/slide" Target="slides/slide244.xml"/><Relationship Id="rId95" Type="http://schemas.openxmlformats.org/officeDocument/2006/relationships/slide" Target="slides/slide25.xml"/><Relationship Id="rId160" Type="http://schemas.openxmlformats.org/officeDocument/2006/relationships/slide" Target="slides/slide90.xml"/><Relationship Id="rId216" Type="http://schemas.openxmlformats.org/officeDocument/2006/relationships/slide" Target="slides/slide146.xml"/><Relationship Id="rId258" Type="http://schemas.openxmlformats.org/officeDocument/2006/relationships/slide" Target="slides/slide188.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8.xml"/><Relationship Id="rId325" Type="http://schemas.openxmlformats.org/officeDocument/2006/relationships/slide" Target="slides/slide255.xml"/><Relationship Id="rId171" Type="http://schemas.openxmlformats.org/officeDocument/2006/relationships/slide" Target="slides/slide101.xml"/><Relationship Id="rId227" Type="http://schemas.openxmlformats.org/officeDocument/2006/relationships/slide" Target="slides/slide157.xml"/><Relationship Id="rId269" Type="http://schemas.openxmlformats.org/officeDocument/2006/relationships/slide" Target="slides/slide199.xml"/><Relationship Id="rId33" Type="http://schemas.openxmlformats.org/officeDocument/2006/relationships/slideMaster" Target="slideMasters/slideMaster33.xml"/><Relationship Id="rId129" Type="http://schemas.openxmlformats.org/officeDocument/2006/relationships/slide" Target="slides/slide59.xml"/><Relationship Id="rId280" Type="http://schemas.openxmlformats.org/officeDocument/2006/relationships/slide" Target="slides/slide210.xml"/><Relationship Id="rId336" Type="http://schemas.openxmlformats.org/officeDocument/2006/relationships/slide" Target="slides/slide266.xml"/><Relationship Id="rId75" Type="http://schemas.openxmlformats.org/officeDocument/2006/relationships/slide" Target="slides/slide5.xml"/><Relationship Id="rId140" Type="http://schemas.openxmlformats.org/officeDocument/2006/relationships/slide" Target="slides/slide70.xml"/><Relationship Id="rId182" Type="http://schemas.openxmlformats.org/officeDocument/2006/relationships/slide" Target="slides/slide112.xml"/><Relationship Id="rId6" Type="http://schemas.openxmlformats.org/officeDocument/2006/relationships/slideMaster" Target="slideMasters/slideMaster6.xml"/><Relationship Id="rId238" Type="http://schemas.openxmlformats.org/officeDocument/2006/relationships/slide" Target="slides/slide168.xml"/><Relationship Id="rId291" Type="http://schemas.openxmlformats.org/officeDocument/2006/relationships/slide" Target="slides/slide221.xml"/><Relationship Id="rId305" Type="http://schemas.openxmlformats.org/officeDocument/2006/relationships/slide" Target="slides/slide235.xml"/><Relationship Id="rId347" Type="http://schemas.openxmlformats.org/officeDocument/2006/relationships/notesMaster" Target="notesMasters/notesMaster1.xml"/><Relationship Id="rId44" Type="http://schemas.openxmlformats.org/officeDocument/2006/relationships/slideMaster" Target="slideMasters/slideMaster44.xml"/><Relationship Id="rId86" Type="http://schemas.openxmlformats.org/officeDocument/2006/relationships/slide" Target="slides/slide16.xml"/><Relationship Id="rId151" Type="http://schemas.openxmlformats.org/officeDocument/2006/relationships/slide" Target="slides/slide81.xml"/><Relationship Id="rId193" Type="http://schemas.openxmlformats.org/officeDocument/2006/relationships/slide" Target="slides/slide123.xml"/><Relationship Id="rId207" Type="http://schemas.openxmlformats.org/officeDocument/2006/relationships/slide" Target="slides/slide137.xml"/><Relationship Id="rId249" Type="http://schemas.openxmlformats.org/officeDocument/2006/relationships/slide" Target="slides/slide179.xml"/><Relationship Id="rId13" Type="http://schemas.openxmlformats.org/officeDocument/2006/relationships/slideMaster" Target="slideMasters/slideMaster13.xml"/><Relationship Id="rId109" Type="http://schemas.openxmlformats.org/officeDocument/2006/relationships/slide" Target="slides/slide39.xml"/><Relationship Id="rId260" Type="http://schemas.openxmlformats.org/officeDocument/2006/relationships/slide" Target="slides/slide190.xml"/><Relationship Id="rId316" Type="http://schemas.openxmlformats.org/officeDocument/2006/relationships/slide" Target="slides/slide246.xml"/><Relationship Id="rId55" Type="http://schemas.openxmlformats.org/officeDocument/2006/relationships/slideMaster" Target="slideMasters/slideMaster55.xml"/><Relationship Id="rId97" Type="http://schemas.openxmlformats.org/officeDocument/2006/relationships/slide" Target="slides/slide27.xml"/><Relationship Id="rId120" Type="http://schemas.openxmlformats.org/officeDocument/2006/relationships/slide" Target="slides/slide50.xml"/><Relationship Id="rId162" Type="http://schemas.openxmlformats.org/officeDocument/2006/relationships/slide" Target="slides/slide92.xml"/><Relationship Id="rId218" Type="http://schemas.openxmlformats.org/officeDocument/2006/relationships/slide" Target="slides/slide148.xml"/><Relationship Id="rId271" Type="http://schemas.openxmlformats.org/officeDocument/2006/relationships/slide" Target="slides/slide201.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1.xml"/><Relationship Id="rId327" Type="http://schemas.openxmlformats.org/officeDocument/2006/relationships/slide" Target="slides/slide257.xml"/><Relationship Id="rId173" Type="http://schemas.openxmlformats.org/officeDocument/2006/relationships/slide" Target="slides/slide103.xml"/><Relationship Id="rId229" Type="http://schemas.openxmlformats.org/officeDocument/2006/relationships/slide" Target="slides/slide159.xml"/><Relationship Id="rId240" Type="http://schemas.openxmlformats.org/officeDocument/2006/relationships/slide" Target="slides/slide170.xml"/><Relationship Id="rId35" Type="http://schemas.openxmlformats.org/officeDocument/2006/relationships/slideMaster" Target="slideMasters/slideMaster35.xml"/><Relationship Id="rId77" Type="http://schemas.openxmlformats.org/officeDocument/2006/relationships/slide" Target="slides/slide7.xml"/><Relationship Id="rId100" Type="http://schemas.openxmlformats.org/officeDocument/2006/relationships/slide" Target="slides/slide30.xml"/><Relationship Id="rId282" Type="http://schemas.openxmlformats.org/officeDocument/2006/relationships/slide" Target="slides/slide212.xml"/><Relationship Id="rId338" Type="http://schemas.openxmlformats.org/officeDocument/2006/relationships/slide" Target="slides/slide268.xml"/></Relationships>
</file>

<file path=ppt/charts/_rels/chart1.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Users/rbera/Documents/work/Pythia/pythia_MICRO21.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Users/rbera/Documents/work/Pythia/pythia_MICRO21.xlsx"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file:////Users/rbera/Documents/work/DMF/dmf_micro22_2.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Users/rbera/Documents/work/DMF/dmf_micro22_2.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Users/rbera/Documents/work/DMF/dmf_micro22_2%202.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Users/rbera/Documents/work/DMF/dmf_micro22_2%202.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Users/rbera/Documents/work/DMF/dmf_micro22_2%202.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file:////Users/rbera/Documents/work/DMF/dmf_micro22_2.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file:////Users/rbera/Documents/work/DMF/dmf_micro22_2.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file:////Users/rbera/Documents/work/DMF/dmf_micro22_2%202.xlsx" TargetMode="External"/></Relationships>
</file>

<file path=ppt/charts/_rels/chart21.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file:////Users/rbera/Documents/work/Pythia/pythia_MICRO21.xlsx" TargetMode="Externa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file:////Users/rbera/Documents/work/Pythia/pythia_MICRO21.xlsx" TargetMode="External"/></Relationships>
</file>

<file path=ppt/charts/_rels/chart25.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Users/rbera/Documents/work/DMF/dmf_micro22_2.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Users/rbera/Documents/work/DMF/dmf_micro22_2.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Users/rbera/Documents/work/DMF/dmf_micro22_2.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Users/rbera/Documents/work/DMF/dmf_micro22_2.xlsx"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oleObject" Target="file:////Users/rbera/Documents/work/DMF/dmf_micro22_2.xlsx" TargetMode="Externa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oleObject" Target="file:////Users/rbera/Documents/work/DMF/dmf_micro22_2.xlsx" TargetMode="Externa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oleObject" Target="file:////Users/rbera/Documents/work/DMF/dmf_micro22_2.xlsx" TargetMode="External"/></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oleObject" Target="file:////Users/rbera/Documents/work/DMF/dmf_micro22_2.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Users/rbera/Documents/work/Pythia/pythia_MICRO21.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Users/rbera/Documents/work/Pythia/pythia_MICRO21.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ST_Intro!$AQ$39</c:f>
              <c:strCache>
                <c:ptCount val="1"/>
                <c:pt idx="0">
                  <c:v>SPP </c:v>
                </c:pt>
              </c:strCache>
            </c:strRef>
          </c:tx>
          <c:spPr>
            <a:solidFill>
              <a:schemeClr val="bg1">
                <a:lumMod val="95000"/>
              </a:schemeClr>
            </a:solidFill>
            <a:ln>
              <a:solidFill>
                <a:schemeClr val="tx1"/>
              </a:solidFill>
            </a:ln>
            <a:effectLst/>
          </c:spPr>
          <c:invertIfNegative val="0"/>
          <c:cat>
            <c:strRef>
              <c:f>ST_Intro!$AP$40:$AP$43</c:f>
              <c:strCache>
                <c:ptCount val="4"/>
                <c:pt idx="0">
                  <c:v>482.sphinx3-417B</c:v>
                </c:pt>
                <c:pt idx="1">
                  <c:v>PARSEC-Canneal</c:v>
                </c:pt>
                <c:pt idx="2">
                  <c:v>PARSEC-Facesim</c:v>
                </c:pt>
                <c:pt idx="3">
                  <c:v>459.GemsFDTD-765B</c:v>
                </c:pt>
              </c:strCache>
            </c:strRef>
          </c:cat>
          <c:val>
            <c:numRef>
              <c:f>ST_Intro!$AQ$40:$AQ$43</c:f>
              <c:numCache>
                <c:formatCode>0.00%</c:formatCode>
                <c:ptCount val="4"/>
                <c:pt idx="0">
                  <c:v>0.25977424588705333</c:v>
                </c:pt>
                <c:pt idx="1">
                  <c:v>2.845488660466633E-2</c:v>
                </c:pt>
                <c:pt idx="2">
                  <c:v>0.11951695466500745</c:v>
                </c:pt>
                <c:pt idx="3">
                  <c:v>0.38945827232796493</c:v>
                </c:pt>
              </c:numCache>
            </c:numRef>
          </c:val>
          <c:extLst>
            <c:ext xmlns:c16="http://schemas.microsoft.com/office/drawing/2014/chart" uri="{C3380CC4-5D6E-409C-BE32-E72D297353CC}">
              <c16:uniqueId val="{00000000-3DC1-9243-B559-7303FA8680DD}"/>
            </c:ext>
          </c:extLst>
        </c:ser>
        <c:ser>
          <c:idx val="1"/>
          <c:order val="1"/>
          <c:tx>
            <c:strRef>
              <c:f>ST_Intro!$AR$39</c:f>
              <c:strCache>
                <c:ptCount val="1"/>
                <c:pt idx="0">
                  <c:v>Bingo </c:v>
                </c:pt>
              </c:strCache>
            </c:strRef>
          </c:tx>
          <c:spPr>
            <a:pattFill prst="wdUpDiag">
              <a:fgClr>
                <a:schemeClr val="tx1"/>
              </a:fgClr>
              <a:bgClr>
                <a:schemeClr val="bg1"/>
              </a:bgClr>
            </a:pattFill>
            <a:ln>
              <a:solidFill>
                <a:schemeClr val="tx1"/>
              </a:solidFill>
            </a:ln>
            <a:effectLst/>
          </c:spPr>
          <c:invertIfNegative val="0"/>
          <c:cat>
            <c:strRef>
              <c:f>ST_Intro!$AP$40:$AP$43</c:f>
              <c:strCache>
                <c:ptCount val="4"/>
                <c:pt idx="0">
                  <c:v>482.sphinx3-417B</c:v>
                </c:pt>
                <c:pt idx="1">
                  <c:v>PARSEC-Canneal</c:v>
                </c:pt>
                <c:pt idx="2">
                  <c:v>PARSEC-Facesim</c:v>
                </c:pt>
                <c:pt idx="3">
                  <c:v>459.GemsFDTD-765B</c:v>
                </c:pt>
              </c:strCache>
            </c:strRef>
          </c:cat>
          <c:val>
            <c:numRef>
              <c:f>ST_Intro!$AR$40:$AR$43</c:f>
              <c:numCache>
                <c:formatCode>0.00%</c:formatCode>
                <c:ptCount val="4"/>
                <c:pt idx="0">
                  <c:v>0.41337078455660436</c:v>
                </c:pt>
                <c:pt idx="1">
                  <c:v>6.3762440854951974E-2</c:v>
                </c:pt>
                <c:pt idx="2">
                  <c:v>0.1747786984926043</c:v>
                </c:pt>
                <c:pt idx="3">
                  <c:v>0.3436993655441678</c:v>
                </c:pt>
              </c:numCache>
            </c:numRef>
          </c:val>
          <c:extLst>
            <c:ext xmlns:c16="http://schemas.microsoft.com/office/drawing/2014/chart" uri="{C3380CC4-5D6E-409C-BE32-E72D297353CC}">
              <c16:uniqueId val="{00000001-3DC1-9243-B559-7303FA8680DD}"/>
            </c:ext>
          </c:extLst>
        </c:ser>
        <c:ser>
          <c:idx val="2"/>
          <c:order val="2"/>
          <c:tx>
            <c:strRef>
              <c:f>ST_Intro!$AS$39</c:f>
              <c:strCache>
                <c:ptCount val="1"/>
                <c:pt idx="0">
                  <c:v>Pythia </c:v>
                </c:pt>
              </c:strCache>
            </c:strRef>
          </c:tx>
          <c:spPr>
            <a:solidFill>
              <a:schemeClr val="tx1"/>
            </a:solidFill>
            <a:ln>
              <a:solidFill>
                <a:schemeClr val="tx1"/>
              </a:solidFill>
            </a:ln>
            <a:effectLst/>
          </c:spPr>
          <c:invertIfNegative val="0"/>
          <c:cat>
            <c:strRef>
              <c:f>ST_Intro!$AP$40:$AP$43</c:f>
              <c:strCache>
                <c:ptCount val="4"/>
                <c:pt idx="0">
                  <c:v>482.sphinx3-417B</c:v>
                </c:pt>
                <c:pt idx="1">
                  <c:v>PARSEC-Canneal</c:v>
                </c:pt>
                <c:pt idx="2">
                  <c:v>PARSEC-Facesim</c:v>
                </c:pt>
                <c:pt idx="3">
                  <c:v>459.GemsFDTD-765B</c:v>
                </c:pt>
              </c:strCache>
            </c:strRef>
          </c:cat>
          <c:val>
            <c:numRef>
              <c:f>ST_Intro!$AS$40:$AS$43</c:f>
              <c:numCache>
                <c:formatCode>0.00%</c:formatCode>
                <c:ptCount val="4"/>
                <c:pt idx="0">
                  <c:v>0.50416092395191825</c:v>
                </c:pt>
                <c:pt idx="1">
                  <c:v>7.7957252406591682E-2</c:v>
                </c:pt>
                <c:pt idx="2">
                  <c:v>0.17503323057778775</c:v>
                </c:pt>
                <c:pt idx="3">
                  <c:v>0.40433382137628104</c:v>
                </c:pt>
              </c:numCache>
            </c:numRef>
          </c:val>
          <c:extLst>
            <c:ext xmlns:c16="http://schemas.microsoft.com/office/drawing/2014/chart" uri="{C3380CC4-5D6E-409C-BE32-E72D297353CC}">
              <c16:uniqueId val="{00000002-3DC1-9243-B559-7303FA8680DD}"/>
            </c:ext>
          </c:extLst>
        </c:ser>
        <c:dLbls>
          <c:showLegendKey val="0"/>
          <c:showVal val="0"/>
          <c:showCatName val="0"/>
          <c:showSerName val="0"/>
          <c:showPercent val="0"/>
          <c:showBubbleSize val="0"/>
        </c:dLbls>
        <c:gapWidth val="219"/>
        <c:overlap val="-27"/>
        <c:axId val="523948687"/>
        <c:axId val="398724383"/>
      </c:barChart>
      <c:catAx>
        <c:axId val="523948687"/>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98724383"/>
        <c:crosses val="autoZero"/>
        <c:auto val="1"/>
        <c:lblAlgn val="ctr"/>
        <c:lblOffset val="100"/>
        <c:noMultiLvlLbl val="0"/>
      </c:catAx>
      <c:valAx>
        <c:axId val="398724383"/>
        <c:scaling>
          <c:orientation val="minMax"/>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GB"/>
                  <a:t>IPC improvement over baseline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523948687"/>
        <c:crosses val="autoZero"/>
        <c:crossBetween val="between"/>
      </c:valAx>
      <c:spPr>
        <a:noFill/>
        <a:ln>
          <a:solidFill>
            <a:schemeClr val="tx1"/>
          </a:solidFill>
        </a:ln>
        <a:effectLst/>
      </c:spPr>
    </c:plotArea>
    <c:legend>
      <c:legendPos val="t"/>
      <c:layout>
        <c:manualLayout>
          <c:xMode val="edge"/>
          <c:yMode val="edge"/>
          <c:x val="0.39408759389972031"/>
          <c:y val="0.21095830159118023"/>
          <c:w val="0.30359188025855444"/>
          <c:h val="0.11284874444811775"/>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98385746628946"/>
          <c:y val="4.140083461430949E-2"/>
          <c:w val="0.724120199256715"/>
          <c:h val="0.70382677531232474"/>
        </c:manualLayout>
      </c:layout>
      <c:scatterChart>
        <c:scatterStyle val="smoothMarker"/>
        <c:varyColors val="0"/>
        <c:ser>
          <c:idx val="1"/>
          <c:order val="0"/>
          <c:tx>
            <c:strRef>
              <c:f>'ST-sensitivity'!$CT$16</c:f>
              <c:strCache>
                <c:ptCount val="1"/>
                <c:pt idx="0">
                  <c:v>SPP</c:v>
                </c:pt>
              </c:strCache>
            </c:strRef>
          </c:tx>
          <c:spPr>
            <a:ln w="38100" cap="rnd">
              <a:solidFill>
                <a:schemeClr val="accent6"/>
              </a:solidFill>
              <a:prstDash val="solid"/>
              <a:round/>
            </a:ln>
            <a:effectLst/>
          </c:spPr>
          <c:marker>
            <c:symbol val="circle"/>
            <c:size val="8"/>
            <c:spPr>
              <a:solidFill>
                <a:schemeClr val="accent6"/>
              </a:solidFill>
              <a:ln w="12700">
                <a:solidFill>
                  <a:schemeClr val="accent6">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'ST-sensitivity'!$CT$17:$CT$23</c:f>
              <c:numCache>
                <c:formatCode>General</c:formatCode>
                <c:ptCount val="7"/>
                <c:pt idx="0">
                  <c:v>0.97243341268968464</c:v>
                </c:pt>
                <c:pt idx="1">
                  <c:v>1.0879427583890504</c:v>
                </c:pt>
                <c:pt idx="2">
                  <c:v>1.1468761051513541</c:v>
                </c:pt>
                <c:pt idx="3">
                  <c:v>1.1721656409354826</c:v>
                </c:pt>
                <c:pt idx="4">
                  <c:v>1.1808841707873761</c:v>
                </c:pt>
                <c:pt idx="5">
                  <c:v>1.1830119831161829</c:v>
                </c:pt>
                <c:pt idx="6">
                  <c:v>1.1838549944723795</c:v>
                </c:pt>
              </c:numCache>
            </c:numRef>
          </c:yVal>
          <c:smooth val="1"/>
          <c:extLst>
            <c:ext xmlns:c16="http://schemas.microsoft.com/office/drawing/2014/chart" uri="{C3380CC4-5D6E-409C-BE32-E72D297353CC}">
              <c16:uniqueId val="{00000000-23E4-9E49-B4AE-5D5AB40CB9C0}"/>
            </c:ext>
          </c:extLst>
        </c:ser>
        <c:ser>
          <c:idx val="3"/>
          <c:order val="1"/>
          <c:tx>
            <c:strRef>
              <c:f>'ST-sensitivity'!$CU$16</c:f>
              <c:strCache>
                <c:ptCount val="1"/>
                <c:pt idx="0">
                  <c:v>Bingo</c:v>
                </c:pt>
              </c:strCache>
            </c:strRef>
          </c:tx>
          <c:spPr>
            <a:ln w="38100"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'ST-sensitivity'!$CU$17:$CU$23</c:f>
              <c:numCache>
                <c:formatCode>General</c:formatCode>
                <c:ptCount val="7"/>
                <c:pt idx="0">
                  <c:v>0.80725874248017193</c:v>
                </c:pt>
                <c:pt idx="1">
                  <c:v>0.93831291064841227</c:v>
                </c:pt>
                <c:pt idx="2">
                  <c:v>1.0520455918743199</c:v>
                </c:pt>
                <c:pt idx="3">
                  <c:v>1.1432280705440736</c:v>
                </c:pt>
                <c:pt idx="4">
                  <c:v>1.1861222740304298</c:v>
                </c:pt>
                <c:pt idx="5">
                  <c:v>1.1989522156548695</c:v>
                </c:pt>
                <c:pt idx="6">
                  <c:v>1.200509156465865</c:v>
                </c:pt>
              </c:numCache>
            </c:numRef>
          </c:yVal>
          <c:smooth val="1"/>
          <c:extLst>
            <c:ext xmlns:c16="http://schemas.microsoft.com/office/drawing/2014/chart" uri="{C3380CC4-5D6E-409C-BE32-E72D297353CC}">
              <c16:uniqueId val="{00000001-23E4-9E49-B4AE-5D5AB40CB9C0}"/>
            </c:ext>
          </c:extLst>
        </c:ser>
        <c:ser>
          <c:idx val="0"/>
          <c:order val="2"/>
          <c:tx>
            <c:strRef>
              <c:f>'ST-sensitivity'!$CV$16</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'ST-sensitivity'!$CV$17:$CV$23</c:f>
              <c:numCache>
                <c:formatCode>General</c:formatCode>
                <c:ptCount val="7"/>
                <c:pt idx="0">
                  <c:v>0.8402811155073433</c:v>
                </c:pt>
                <c:pt idx="1">
                  <c:v>0.99928486419720453</c:v>
                </c:pt>
                <c:pt idx="2">
                  <c:v>1.1043708691127909</c:v>
                </c:pt>
                <c:pt idx="3">
                  <c:v>1.1689402038313679</c:v>
                </c:pt>
                <c:pt idx="4">
                  <c:v>1.1902479558020136</c:v>
                </c:pt>
                <c:pt idx="5">
                  <c:v>1.1960074334879809</c:v>
                </c:pt>
                <c:pt idx="6">
                  <c:v>1.1974786735920837</c:v>
                </c:pt>
              </c:numCache>
            </c:numRef>
          </c:yVal>
          <c:smooth val="1"/>
          <c:extLst>
            <c:ext xmlns:c16="http://schemas.microsoft.com/office/drawing/2014/chart" uri="{C3380CC4-5D6E-409C-BE32-E72D297353CC}">
              <c16:uniqueId val="{00000002-23E4-9E49-B4AE-5D5AB40CB9C0}"/>
            </c:ext>
          </c:extLst>
        </c:ser>
        <c:ser>
          <c:idx val="6"/>
          <c:order val="3"/>
          <c:tx>
            <c:strRef>
              <c:f>'ST-sensitivity'!$CZ$16</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'ST-sensitivity'!$CZ$17:$CZ$23</c:f>
              <c:numCache>
                <c:formatCode>General</c:formatCode>
                <c:ptCount val="7"/>
                <c:pt idx="0">
                  <c:v>1.0089724469700405</c:v>
                </c:pt>
                <c:pt idx="1">
                  <c:v>1.1307710054646649</c:v>
                </c:pt>
                <c:pt idx="2">
                  <c:v>1.1836779145977339</c:v>
                </c:pt>
                <c:pt idx="3">
                  <c:v>1.2141541345792652</c:v>
                </c:pt>
                <c:pt idx="4">
                  <c:v>1.224211498438099</c:v>
                </c:pt>
                <c:pt idx="5">
                  <c:v>1.2264513238300003</c:v>
                </c:pt>
                <c:pt idx="6">
                  <c:v>1.2277639381864598</c:v>
                </c:pt>
              </c:numCache>
            </c:numRef>
          </c:yVal>
          <c:smooth val="1"/>
          <c:extLst>
            <c:ext xmlns:c16="http://schemas.microsoft.com/office/drawing/2014/chart" uri="{C3380CC4-5D6E-409C-BE32-E72D297353CC}">
              <c16:uniqueId val="{00000005-23E4-9E49-B4AE-5D5AB40CB9C0}"/>
            </c:ext>
          </c:extLst>
        </c:ser>
        <c:dLbls>
          <c:showLegendKey val="0"/>
          <c:showVal val="0"/>
          <c:showCatName val="0"/>
          <c:showSerName val="0"/>
          <c:showPercent val="0"/>
          <c:showBubbleSize val="0"/>
        </c:dLbls>
        <c:axId val="153785824"/>
        <c:axId val="153787456"/>
      </c:scatterChart>
      <c:valAx>
        <c:axId val="153785824"/>
        <c:scaling>
          <c:logBase val="2"/>
          <c:orientation val="minMax"/>
          <c:max val="12800"/>
          <c:min val="100"/>
        </c:scaling>
        <c:delete val="0"/>
        <c:axPos val="b"/>
        <c:majorGridlines>
          <c:spPr>
            <a:ln w="9525" cap="flat" cmpd="sng" algn="ctr">
              <a:solidFill>
                <a:schemeClr val="tx1">
                  <a:lumMod val="15000"/>
                  <a:lumOff val="85000"/>
                </a:schemeClr>
              </a:solidFill>
              <a:prstDash val="dash"/>
              <a:round/>
            </a:ln>
            <a:effectLst/>
          </c:spPr>
        </c:maj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DRAM</a:t>
                </a:r>
                <a:r>
                  <a:rPr lang="en-GB" baseline="0" dirty="0"/>
                  <a:t> MTPS (in log scale)</a:t>
                </a:r>
                <a:endParaRPr lang="en-GB" dirty="0"/>
              </a:p>
            </c:rich>
          </c:tx>
          <c:layout>
            <c:manualLayout>
              <c:xMode val="edge"/>
              <c:yMode val="edge"/>
              <c:x val="0.37812255278473444"/>
              <c:y val="0.9038770528615285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2400" b="0" i="0" u="none" strike="noStrike" kern="1200" baseline="0">
                <a:solidFill>
                  <a:schemeClr val="tx1"/>
                </a:solidFill>
                <a:latin typeface="+mn-lt"/>
                <a:ea typeface="+mn-ea"/>
                <a:cs typeface="+mn-cs"/>
              </a:defRPr>
            </a:pPr>
            <a:endParaRPr lang="en-US"/>
          </a:p>
        </c:txPr>
        <c:crossAx val="153787456"/>
        <c:crosses val="autoZero"/>
        <c:crossBetween val="midCat"/>
        <c:majorUnit val="2"/>
      </c:valAx>
      <c:valAx>
        <c:axId val="153787456"/>
        <c:scaling>
          <c:orientation val="minMax"/>
          <c:max val="1.25"/>
          <c:min val="0.8"/>
        </c:scaling>
        <c:delete val="0"/>
        <c:axPos val="l"/>
        <c:majorGridlines>
          <c:spPr>
            <a:ln w="9525" cap="flat" cmpd="sng" algn="ctr">
              <a:solidFill>
                <a:schemeClr val="bg1">
                  <a:lumMod val="8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baseline="0"/>
                  <a:t>Geomean speedup </a:t>
                </a:r>
              </a:p>
              <a:p>
                <a:pPr>
                  <a:defRPr/>
                </a:pPr>
                <a:r>
                  <a:rPr lang="en-GB" baseline="0"/>
                  <a:t>over no prefetching</a:t>
                </a:r>
                <a:endParaRPr lang="en-GB"/>
              </a:p>
            </c:rich>
          </c:tx>
          <c:layout>
            <c:manualLayout>
              <c:xMode val="edge"/>
              <c:yMode val="edge"/>
              <c:x val="8.0844438621947342E-3"/>
              <c:y val="0.16638914368557858"/>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378582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'finetune-Ligra'!$AN$25</c:f>
              <c:strCache>
                <c:ptCount val="1"/>
                <c:pt idx="0">
                  <c:v>Basic Pythia</c:v>
                </c:pt>
              </c:strCache>
            </c:strRef>
          </c:tx>
          <c:spPr>
            <a:solidFill>
              <a:sysClr val="windowText" lastClr="000000">
                <a:lumMod val="65000"/>
                <a:lumOff val="35000"/>
              </a:sysClr>
            </a:solidFill>
            <a:ln>
              <a:solidFill>
                <a:schemeClr val="tx1"/>
              </a:solidFill>
            </a:ln>
            <a:effectLst/>
          </c:spPr>
          <c:invertIfNegative val="0"/>
          <c:cat>
            <c:strRef>
              <c:f>'finetune-Ligra'!$AM$26:$AM$31</c:f>
              <c:strCache>
                <c:ptCount val="6"/>
                <c:pt idx="0">
                  <c:v>PageRank</c:v>
                </c:pt>
                <c:pt idx="1">
                  <c:v>PageRankDelta</c:v>
                </c:pt>
                <c:pt idx="2">
                  <c:v>CC</c:v>
                </c:pt>
                <c:pt idx="3">
                  <c:v>BFS</c:v>
                </c:pt>
                <c:pt idx="4">
                  <c:v>BC</c:v>
                </c:pt>
                <c:pt idx="5">
                  <c:v>GEOMEAN</c:v>
                </c:pt>
              </c:strCache>
            </c:strRef>
          </c:cat>
          <c:val>
            <c:numRef>
              <c:f>'finetune-Ligra'!$AN$26:$AN$31</c:f>
              <c:numCache>
                <c:formatCode>0.00</c:formatCode>
                <c:ptCount val="6"/>
                <c:pt idx="0">
                  <c:v>1.0036937742031575</c:v>
                </c:pt>
                <c:pt idx="1">
                  <c:v>1.0597866031375929</c:v>
                </c:pt>
                <c:pt idx="2">
                  <c:v>1.0700253978126784</c:v>
                </c:pt>
                <c:pt idx="3">
                  <c:v>1.5270580124986888</c:v>
                </c:pt>
                <c:pt idx="4">
                  <c:v>1.9070219403672068</c:v>
                </c:pt>
                <c:pt idx="5">
                  <c:v>1.2708227868766822</c:v>
                </c:pt>
              </c:numCache>
            </c:numRef>
          </c:val>
          <c:extLst>
            <c:ext xmlns:c16="http://schemas.microsoft.com/office/drawing/2014/chart" uri="{C3380CC4-5D6E-409C-BE32-E72D297353CC}">
              <c16:uniqueId val="{00000000-D177-D449-9639-5C6A015832C8}"/>
            </c:ext>
          </c:extLst>
        </c:ser>
        <c:ser>
          <c:idx val="1"/>
          <c:order val="1"/>
          <c:tx>
            <c:strRef>
              <c:f>'finetune-Ligra'!$AO$25</c:f>
              <c:strCache>
                <c:ptCount val="1"/>
                <c:pt idx="0">
                  <c:v>Strict Pythia</c:v>
                </c:pt>
              </c:strCache>
            </c:strRef>
          </c:tx>
          <c:spPr>
            <a:solidFill>
              <a:srgbClr val="ED7D31"/>
            </a:solidFill>
            <a:ln>
              <a:solidFill>
                <a:schemeClr val="tx1"/>
              </a:solidFill>
            </a:ln>
            <a:effectLst/>
          </c:spPr>
          <c:invertIfNegative val="0"/>
          <c:cat>
            <c:strRef>
              <c:f>'finetune-Ligra'!$AM$26:$AM$31</c:f>
              <c:strCache>
                <c:ptCount val="6"/>
                <c:pt idx="0">
                  <c:v>PageRank</c:v>
                </c:pt>
                <c:pt idx="1">
                  <c:v>PageRankDelta</c:v>
                </c:pt>
                <c:pt idx="2">
                  <c:v>CC</c:v>
                </c:pt>
                <c:pt idx="3">
                  <c:v>BFS</c:v>
                </c:pt>
                <c:pt idx="4">
                  <c:v>BC</c:v>
                </c:pt>
                <c:pt idx="5">
                  <c:v>GEOMEAN</c:v>
                </c:pt>
              </c:strCache>
            </c:strRef>
          </c:cat>
          <c:val>
            <c:numRef>
              <c:f>'finetune-Ligra'!$AO$26:$AO$31</c:f>
              <c:numCache>
                <c:formatCode>0.00</c:formatCode>
                <c:ptCount val="6"/>
                <c:pt idx="0">
                  <c:v>1.0341376228775694</c:v>
                </c:pt>
                <c:pt idx="1">
                  <c:v>1.0876650530957752</c:v>
                </c:pt>
                <c:pt idx="2">
                  <c:v>1.1036127092727932</c:v>
                </c:pt>
                <c:pt idx="3">
                  <c:v>1.6051523371348928</c:v>
                </c:pt>
                <c:pt idx="4">
                  <c:v>1.959315706029765</c:v>
                </c:pt>
                <c:pt idx="5">
                  <c:v>1.3131132280201852</c:v>
                </c:pt>
              </c:numCache>
            </c:numRef>
          </c:val>
          <c:extLst>
            <c:ext xmlns:c16="http://schemas.microsoft.com/office/drawing/2014/chart" uri="{C3380CC4-5D6E-409C-BE32-E72D297353CC}">
              <c16:uniqueId val="{00000001-D177-D449-9639-5C6A015832C8}"/>
            </c:ext>
          </c:extLst>
        </c:ser>
        <c:dLbls>
          <c:showLegendKey val="0"/>
          <c:showVal val="0"/>
          <c:showCatName val="0"/>
          <c:showSerName val="0"/>
          <c:showPercent val="0"/>
          <c:showBubbleSize val="0"/>
        </c:dLbls>
        <c:gapWidth val="150"/>
        <c:overlap val="-27"/>
        <c:axId val="474728496"/>
        <c:axId val="646843200"/>
      </c:barChart>
      <c:catAx>
        <c:axId val="4747284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46843200"/>
        <c:crosses val="autoZero"/>
        <c:auto val="1"/>
        <c:lblAlgn val="ctr"/>
        <c:lblOffset val="100"/>
        <c:noMultiLvlLbl val="0"/>
      </c:catAx>
      <c:valAx>
        <c:axId val="646843200"/>
        <c:scaling>
          <c:orientation val="minMax"/>
          <c:max val="2"/>
          <c:min val="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a:t>IPC</a:t>
                </a:r>
                <a:r>
                  <a:rPr lang="en-GB" baseline="0"/>
                  <a:t> normalized to no prefetching</a:t>
                </a:r>
                <a:endParaRPr lang="en-GB"/>
              </a:p>
            </c:rich>
          </c:tx>
          <c:layout>
            <c:manualLayout>
              <c:xMode val="edge"/>
              <c:yMode val="edge"/>
              <c:x val="9.9946451636766485E-3"/>
              <c:y val="1.3233697281688652E-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474728496"/>
        <c:crosses val="autoZero"/>
        <c:crossBetween val="between"/>
        <c:majorUnit val="0.2"/>
      </c:valAx>
      <c:spPr>
        <a:noFill/>
        <a:ln>
          <a:solidFill>
            <a:schemeClr val="tx1"/>
          </a:solidFill>
        </a:ln>
        <a:effectLst/>
      </c:spPr>
    </c:plotArea>
    <c:legend>
      <c:legendPos val="b"/>
      <c:layout>
        <c:manualLayout>
          <c:xMode val="edge"/>
          <c:yMode val="edge"/>
          <c:x val="0.16402573064622408"/>
          <c:y val="6.0245747025121185E-2"/>
          <c:w val="0.45481088141415349"/>
          <c:h val="9.3507448215072717E-2"/>
        </c:manualLayout>
      </c:layout>
      <c:overlay val="1"/>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2400">
          <a:solidFill>
            <a:schemeClr val="tx1"/>
          </a:solidFill>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'finetune-Ligra'!$AN$25</c:f>
              <c:strCache>
                <c:ptCount val="1"/>
                <c:pt idx="0">
                  <c:v>Basic Pythia</c:v>
                </c:pt>
              </c:strCache>
            </c:strRef>
          </c:tx>
          <c:spPr>
            <a:solidFill>
              <a:sysClr val="windowText" lastClr="000000">
                <a:lumMod val="65000"/>
                <a:lumOff val="35000"/>
              </a:sysClr>
            </a:solidFill>
            <a:ln>
              <a:solidFill>
                <a:schemeClr val="tx1"/>
              </a:solidFill>
            </a:ln>
            <a:effectLst/>
          </c:spPr>
          <c:invertIfNegative val="0"/>
          <c:cat>
            <c:strRef>
              <c:f>'finetune-Ligra'!$AM$26:$AM$31</c:f>
              <c:strCache>
                <c:ptCount val="6"/>
                <c:pt idx="0">
                  <c:v>PageRank</c:v>
                </c:pt>
                <c:pt idx="1">
                  <c:v>PageRankDelta</c:v>
                </c:pt>
                <c:pt idx="2">
                  <c:v>CC</c:v>
                </c:pt>
                <c:pt idx="3">
                  <c:v>BFS</c:v>
                </c:pt>
                <c:pt idx="4">
                  <c:v>BC</c:v>
                </c:pt>
                <c:pt idx="5">
                  <c:v>GEOMEAN</c:v>
                </c:pt>
              </c:strCache>
            </c:strRef>
          </c:cat>
          <c:val>
            <c:numRef>
              <c:f>'finetune-Ligra'!$AN$26:$AN$31</c:f>
              <c:numCache>
                <c:formatCode>0.00</c:formatCode>
                <c:ptCount val="6"/>
                <c:pt idx="0">
                  <c:v>1.0036937742031575</c:v>
                </c:pt>
                <c:pt idx="1">
                  <c:v>1.0597866031375929</c:v>
                </c:pt>
                <c:pt idx="2">
                  <c:v>1.0700253978126784</c:v>
                </c:pt>
                <c:pt idx="3">
                  <c:v>1.5270580124986888</c:v>
                </c:pt>
                <c:pt idx="4">
                  <c:v>1.9070219403672068</c:v>
                </c:pt>
                <c:pt idx="5">
                  <c:v>1.2708227868766822</c:v>
                </c:pt>
              </c:numCache>
            </c:numRef>
          </c:val>
          <c:extLst>
            <c:ext xmlns:c16="http://schemas.microsoft.com/office/drawing/2014/chart" uri="{C3380CC4-5D6E-409C-BE32-E72D297353CC}">
              <c16:uniqueId val="{00000000-D177-D449-9639-5C6A015832C8}"/>
            </c:ext>
          </c:extLst>
        </c:ser>
        <c:ser>
          <c:idx val="1"/>
          <c:order val="1"/>
          <c:tx>
            <c:strRef>
              <c:f>'finetune-Ligra'!$AO$25</c:f>
              <c:strCache>
                <c:ptCount val="1"/>
                <c:pt idx="0">
                  <c:v>Strict Pythia</c:v>
                </c:pt>
              </c:strCache>
            </c:strRef>
          </c:tx>
          <c:spPr>
            <a:solidFill>
              <a:srgbClr val="ED7D31"/>
            </a:solidFill>
            <a:ln>
              <a:solidFill>
                <a:schemeClr val="tx1"/>
              </a:solidFill>
            </a:ln>
            <a:effectLst/>
          </c:spPr>
          <c:invertIfNegative val="0"/>
          <c:cat>
            <c:strRef>
              <c:f>'finetune-Ligra'!$AM$26:$AM$31</c:f>
              <c:strCache>
                <c:ptCount val="6"/>
                <c:pt idx="0">
                  <c:v>PageRank</c:v>
                </c:pt>
                <c:pt idx="1">
                  <c:v>PageRankDelta</c:v>
                </c:pt>
                <c:pt idx="2">
                  <c:v>CC</c:v>
                </c:pt>
                <c:pt idx="3">
                  <c:v>BFS</c:v>
                </c:pt>
                <c:pt idx="4">
                  <c:v>BC</c:v>
                </c:pt>
                <c:pt idx="5">
                  <c:v>GEOMEAN</c:v>
                </c:pt>
              </c:strCache>
            </c:strRef>
          </c:cat>
          <c:val>
            <c:numRef>
              <c:f>'finetune-Ligra'!$AO$26:$AO$31</c:f>
              <c:numCache>
                <c:formatCode>0.00</c:formatCode>
                <c:ptCount val="6"/>
                <c:pt idx="0">
                  <c:v>1.0341376228775694</c:v>
                </c:pt>
                <c:pt idx="1">
                  <c:v>1.0876650530957752</c:v>
                </c:pt>
                <c:pt idx="2">
                  <c:v>1.1036127092727932</c:v>
                </c:pt>
                <c:pt idx="3">
                  <c:v>1.6051523371348928</c:v>
                </c:pt>
                <c:pt idx="4">
                  <c:v>1.959315706029765</c:v>
                </c:pt>
                <c:pt idx="5">
                  <c:v>1.3131132280201852</c:v>
                </c:pt>
              </c:numCache>
            </c:numRef>
          </c:val>
          <c:extLst>
            <c:ext xmlns:c16="http://schemas.microsoft.com/office/drawing/2014/chart" uri="{C3380CC4-5D6E-409C-BE32-E72D297353CC}">
              <c16:uniqueId val="{00000001-D177-D449-9639-5C6A015832C8}"/>
            </c:ext>
          </c:extLst>
        </c:ser>
        <c:dLbls>
          <c:showLegendKey val="0"/>
          <c:showVal val="0"/>
          <c:showCatName val="0"/>
          <c:showSerName val="0"/>
          <c:showPercent val="0"/>
          <c:showBubbleSize val="0"/>
        </c:dLbls>
        <c:gapWidth val="150"/>
        <c:overlap val="-27"/>
        <c:axId val="474728496"/>
        <c:axId val="646843200"/>
      </c:barChart>
      <c:catAx>
        <c:axId val="4747284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46843200"/>
        <c:crosses val="autoZero"/>
        <c:auto val="1"/>
        <c:lblAlgn val="ctr"/>
        <c:lblOffset val="100"/>
        <c:noMultiLvlLbl val="0"/>
      </c:catAx>
      <c:valAx>
        <c:axId val="646843200"/>
        <c:scaling>
          <c:orientation val="minMax"/>
          <c:max val="2"/>
          <c:min val="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a:t>IPC</a:t>
                </a:r>
                <a:r>
                  <a:rPr lang="en-GB" baseline="0"/>
                  <a:t> normalized to no prefetching</a:t>
                </a:r>
                <a:endParaRPr lang="en-GB"/>
              </a:p>
            </c:rich>
          </c:tx>
          <c:layout>
            <c:manualLayout>
              <c:xMode val="edge"/>
              <c:yMode val="edge"/>
              <c:x val="9.9946451636766485E-3"/>
              <c:y val="1.3233697281688652E-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474728496"/>
        <c:crosses val="autoZero"/>
        <c:crossBetween val="between"/>
        <c:majorUnit val="0.2"/>
      </c:valAx>
      <c:spPr>
        <a:noFill/>
        <a:ln>
          <a:solidFill>
            <a:schemeClr val="tx1"/>
          </a:solidFill>
        </a:ln>
        <a:effectLst/>
      </c:spPr>
    </c:plotArea>
    <c:legend>
      <c:legendPos val="b"/>
      <c:layout>
        <c:manualLayout>
          <c:xMode val="edge"/>
          <c:yMode val="edge"/>
          <c:x val="0.16402573064622408"/>
          <c:y val="6.0245747025121185E-2"/>
          <c:w val="0.45481088141415349"/>
          <c:h val="9.3507448215072717E-2"/>
        </c:manualLayout>
      </c:layout>
      <c:overlay val="1"/>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2400">
          <a:solidFill>
            <a:schemeClr val="tx1"/>
          </a:solidFill>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12700">
              <a:solidFill>
                <a:schemeClr val="tx1"/>
              </a:solidFill>
            </a:ln>
          </c:spPr>
          <c:dPt>
            <c:idx val="0"/>
            <c:bubble3D val="0"/>
            <c:spPr>
              <a:solidFill>
                <a:srgbClr val="D64038"/>
              </a:solidFill>
              <a:ln w="12700">
                <a:solidFill>
                  <a:schemeClr val="tx1"/>
                </a:solidFill>
              </a:ln>
              <a:effectLst/>
            </c:spPr>
            <c:extLst>
              <c:ext xmlns:c16="http://schemas.microsoft.com/office/drawing/2014/chart" uri="{C3380CC4-5D6E-409C-BE32-E72D297353CC}">
                <c16:uniqueId val="{00000001-8E06-0F4E-8EED-D83B0A1A80DF}"/>
              </c:ext>
            </c:extLst>
          </c:dPt>
          <c:dPt>
            <c:idx val="1"/>
            <c:bubble3D val="0"/>
            <c:spPr>
              <a:solidFill>
                <a:schemeClr val="accent4">
                  <a:lumMod val="60000"/>
                  <a:lumOff val="40000"/>
                </a:schemeClr>
              </a:solidFill>
              <a:ln w="12700">
                <a:solidFill>
                  <a:schemeClr val="tx1"/>
                </a:solidFill>
              </a:ln>
              <a:effectLst/>
            </c:spPr>
            <c:extLst>
              <c:ext xmlns:c16="http://schemas.microsoft.com/office/drawing/2014/chart" uri="{C3380CC4-5D6E-409C-BE32-E72D297353CC}">
                <c16:uniqueId val="{00000003-8E06-0F4E-8EED-D83B0A1A80DF}"/>
              </c:ext>
            </c:extLst>
          </c:dPt>
          <c:dLbls>
            <c:delete val="1"/>
          </c:dLbls>
          <c:cat>
            <c:strRef>
              <c:f>'1C'!$ET$73:$ET$74</c:f>
              <c:strCache>
                <c:ptCount val="2"/>
                <c:pt idx="0">
                  <c:v>uncovered</c:v>
                </c:pt>
                <c:pt idx="1">
                  <c:v>covered by prefetcher</c:v>
                </c:pt>
              </c:strCache>
            </c:strRef>
          </c:cat>
          <c:val>
            <c:numRef>
              <c:f>'1C'!$EU$73:$EU$74</c:f>
              <c:numCache>
                <c:formatCode>General</c:formatCode>
                <c:ptCount val="2"/>
                <c:pt idx="0">
                  <c:v>0.49684832312901622</c:v>
                </c:pt>
                <c:pt idx="1">
                  <c:v>0.50315167687098383</c:v>
                </c:pt>
              </c:numCache>
            </c:numRef>
          </c:val>
          <c:extLst>
            <c:ext xmlns:c16="http://schemas.microsoft.com/office/drawing/2014/chart" uri="{C3380CC4-5D6E-409C-BE32-E72D297353CC}">
              <c16:uniqueId val="{00000006-8E06-0F4E-8EED-D83B0A1A80DF}"/>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12700">
              <a:solidFill>
                <a:schemeClr val="tx1"/>
              </a:solidFill>
            </a:ln>
          </c:spPr>
          <c:dPt>
            <c:idx val="0"/>
            <c:bubble3D val="0"/>
            <c:explosion val="8"/>
            <c:spPr>
              <a:solidFill>
                <a:srgbClr val="D64038"/>
              </a:solidFill>
              <a:ln w="12700">
                <a:solidFill>
                  <a:schemeClr val="tx1"/>
                </a:solidFill>
              </a:ln>
              <a:effectLst/>
            </c:spPr>
            <c:extLst>
              <c:ext xmlns:c16="http://schemas.microsoft.com/office/drawing/2014/chart" uri="{C3380CC4-5D6E-409C-BE32-E72D297353CC}">
                <c16:uniqueId val="{00000001-944A-3B45-B1DA-7A4501EA2D0B}"/>
              </c:ext>
            </c:extLst>
          </c:dPt>
          <c:dPt>
            <c:idx val="1"/>
            <c:bubble3D val="0"/>
            <c:spPr>
              <a:solidFill>
                <a:schemeClr val="accent4">
                  <a:lumMod val="60000"/>
                  <a:lumOff val="40000"/>
                </a:schemeClr>
              </a:solidFill>
              <a:ln w="12700">
                <a:solidFill>
                  <a:schemeClr val="tx1"/>
                </a:solidFill>
              </a:ln>
              <a:effectLst/>
            </c:spPr>
            <c:extLst>
              <c:ext xmlns:c16="http://schemas.microsoft.com/office/drawing/2014/chart" uri="{C3380CC4-5D6E-409C-BE32-E72D297353CC}">
                <c16:uniqueId val="{00000003-944A-3B45-B1DA-7A4501EA2D0B}"/>
              </c:ext>
            </c:extLst>
          </c:dPt>
          <c:dLbls>
            <c:delete val="1"/>
          </c:dLbls>
          <c:cat>
            <c:strRef>
              <c:f>'1C'!$ET$73:$ET$74</c:f>
              <c:strCache>
                <c:ptCount val="2"/>
                <c:pt idx="0">
                  <c:v>uncovered</c:v>
                </c:pt>
                <c:pt idx="1">
                  <c:v>covered by prefetcher</c:v>
                </c:pt>
              </c:strCache>
            </c:strRef>
          </c:cat>
          <c:val>
            <c:numRef>
              <c:f>'1C'!$EU$73:$EU$74</c:f>
              <c:numCache>
                <c:formatCode>General</c:formatCode>
                <c:ptCount val="2"/>
                <c:pt idx="0">
                  <c:v>0.49684832312901622</c:v>
                </c:pt>
                <c:pt idx="1">
                  <c:v>0.50315167687098383</c:v>
                </c:pt>
              </c:numCache>
            </c:numRef>
          </c:val>
          <c:extLst>
            <c:ext xmlns:c16="http://schemas.microsoft.com/office/drawing/2014/chart" uri="{C3380CC4-5D6E-409C-BE32-E72D297353CC}">
              <c16:uniqueId val="{00000004-944A-3B45-B1DA-7A4501EA2D0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'cache-size-latency-comp'!$B$1</c:f>
              <c:strCache>
                <c:ptCount val="1"/>
                <c:pt idx="0">
                  <c:v>Size</c:v>
                </c:pt>
              </c:strCache>
            </c:strRef>
          </c:tx>
          <c:spPr>
            <a:ln w="28575" cap="rnd">
              <a:noFill/>
              <a:round/>
            </a:ln>
            <a:effectLst/>
          </c:spPr>
          <c:marker>
            <c:symbol val="diamond"/>
            <c:size val="20"/>
            <c:spPr>
              <a:solidFill>
                <a:srgbClr val="7030A0"/>
              </a:solidFill>
              <a:ln w="25400">
                <a:solidFill>
                  <a:schemeClr val="tx1"/>
                </a:solidFill>
              </a:ln>
              <a:effectLst/>
            </c:spPr>
          </c:marker>
          <c:trendline>
            <c:spPr>
              <a:ln w="50800" cap="rnd">
                <a:solidFill>
                  <a:schemeClr val="accent1"/>
                </a:solidFill>
                <a:prstDash val="sysDash"/>
              </a:ln>
              <a:effectLst/>
            </c:spPr>
            <c:trendlineType val="linear"/>
            <c:dispRSqr val="0"/>
            <c:dispEq val="0"/>
          </c:trendline>
          <c:cat>
            <c:strRef>
              <c:f>'cache-size-latency-comp'!$A$2:$A$6</c:f>
              <c:strCache>
                <c:ptCount val="5"/>
                <c:pt idx="0">
                  <c:v>Skylake (2015)</c:v>
                </c:pt>
                <c:pt idx="1">
                  <c:v>Sunny Cove (2019)</c:v>
                </c:pt>
                <c:pt idx="2">
                  <c:v>Willow Cove (2020)</c:v>
                </c:pt>
                <c:pt idx="3">
                  <c:v>Golden Cove P-core (2021)</c:v>
                </c:pt>
                <c:pt idx="4">
                  <c:v>Raptor Lake P-core (2022)</c:v>
                </c:pt>
              </c:strCache>
            </c:strRef>
          </c:cat>
          <c:val>
            <c:numRef>
              <c:f>'cache-size-latency-comp'!$B$2:$B$6</c:f>
              <c:numCache>
                <c:formatCode>General</c:formatCode>
                <c:ptCount val="5"/>
                <c:pt idx="0">
                  <c:v>256</c:v>
                </c:pt>
                <c:pt idx="1">
                  <c:v>512</c:v>
                </c:pt>
                <c:pt idx="2">
                  <c:v>1280</c:v>
                </c:pt>
                <c:pt idx="3">
                  <c:v>1280</c:v>
                </c:pt>
                <c:pt idx="4">
                  <c:v>2048</c:v>
                </c:pt>
              </c:numCache>
            </c:numRef>
          </c:val>
          <c:smooth val="0"/>
          <c:extLst>
            <c:ext xmlns:c16="http://schemas.microsoft.com/office/drawing/2014/chart" uri="{C3380CC4-5D6E-409C-BE32-E72D297353CC}">
              <c16:uniqueId val="{00000001-B398-F24B-AEDE-F1980E98AE85}"/>
            </c:ext>
          </c:extLst>
        </c:ser>
        <c:dLbls>
          <c:showLegendKey val="0"/>
          <c:showVal val="0"/>
          <c:showCatName val="0"/>
          <c:showSerName val="0"/>
          <c:showPercent val="0"/>
          <c:showBubbleSize val="0"/>
        </c:dLbls>
        <c:marker val="1"/>
        <c:smooth val="0"/>
        <c:axId val="635713839"/>
        <c:axId val="635715487"/>
      </c:lineChart>
      <c:catAx>
        <c:axId val="635713839"/>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35715487"/>
        <c:crosses val="autoZero"/>
        <c:auto val="1"/>
        <c:lblAlgn val="ctr"/>
        <c:lblOffset val="100"/>
        <c:noMultiLvlLbl val="0"/>
      </c:catAx>
      <c:valAx>
        <c:axId val="635715487"/>
        <c:scaling>
          <c:orientation val="minMax"/>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en-GB" sz="2400" b="1" dirty="0"/>
                  <a:t>L2 Size (KB)</a:t>
                </a:r>
              </a:p>
            </c:rich>
          </c:tx>
          <c:overlay val="0"/>
          <c:spPr>
            <a:noFill/>
            <a:ln>
              <a:noFill/>
            </a:ln>
            <a:effectLst/>
          </c:spPr>
          <c:txPr>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35713839"/>
        <c:crosses val="autoZero"/>
        <c:crossBetween val="between"/>
        <c:majorUnit val="512"/>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a:outerShdw blurRad="50800" dist="38100" dir="2700000" algn="tl" rotWithShape="0">
        <a:prstClr val="black">
          <a:alpha val="40000"/>
        </a:prstClr>
      </a:outerShdw>
    </a:effectLst>
  </c:spPr>
  <c:txPr>
    <a:bodyPr/>
    <a:lstStyle/>
    <a:p>
      <a:pPr>
        <a:defRPr sz="2000">
          <a:solidFill>
            <a:schemeClr val="tx1"/>
          </a:solidFill>
          <a:latin typeface="+mn-lt"/>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791485075410255"/>
          <c:y val="3.844562174602309E-2"/>
          <c:w val="0.71913039068019613"/>
          <c:h val="0.51298873229523223"/>
        </c:manualLayout>
      </c:layout>
      <c:lineChart>
        <c:grouping val="standard"/>
        <c:varyColors val="0"/>
        <c:ser>
          <c:idx val="1"/>
          <c:order val="0"/>
          <c:tx>
            <c:strRef>
              <c:f>'cache-size-latency-comp'!$C$1</c:f>
              <c:strCache>
                <c:ptCount val="1"/>
                <c:pt idx="0">
                  <c:v>Latency</c:v>
                </c:pt>
              </c:strCache>
            </c:strRef>
          </c:tx>
          <c:spPr>
            <a:ln w="28575" cap="rnd">
              <a:noFill/>
              <a:round/>
            </a:ln>
            <a:effectLst/>
          </c:spPr>
          <c:marker>
            <c:symbol val="circle"/>
            <c:size val="16"/>
            <c:spPr>
              <a:solidFill>
                <a:srgbClr val="FFC000"/>
              </a:solidFill>
              <a:ln w="38100">
                <a:solidFill>
                  <a:srgbClr val="C00000"/>
                </a:solidFill>
              </a:ln>
              <a:effectLst/>
            </c:spPr>
          </c:marker>
          <c:trendline>
            <c:spPr>
              <a:ln w="50800" cap="rnd">
                <a:solidFill>
                  <a:srgbClr val="C00000"/>
                </a:solidFill>
                <a:prstDash val="sysDash"/>
              </a:ln>
              <a:effectLst/>
            </c:spPr>
            <c:trendlineType val="linear"/>
            <c:dispRSqr val="0"/>
            <c:dispEq val="0"/>
          </c:trendline>
          <c:cat>
            <c:strRef>
              <c:f>'cache-size-latency-comp'!$A$2:$A$6</c:f>
              <c:strCache>
                <c:ptCount val="5"/>
                <c:pt idx="0">
                  <c:v>Skylake (2015)</c:v>
                </c:pt>
                <c:pt idx="1">
                  <c:v>Sunny Cove (2019)</c:v>
                </c:pt>
                <c:pt idx="2">
                  <c:v>Willow Cove (2020)</c:v>
                </c:pt>
                <c:pt idx="3">
                  <c:v>Golden Cove P-core (2021)</c:v>
                </c:pt>
                <c:pt idx="4">
                  <c:v>Raptor Lake P-core (2022)</c:v>
                </c:pt>
              </c:strCache>
            </c:strRef>
          </c:cat>
          <c:val>
            <c:numRef>
              <c:f>'cache-size-latency-comp'!$C$2:$C$6</c:f>
              <c:numCache>
                <c:formatCode>General</c:formatCode>
                <c:ptCount val="5"/>
                <c:pt idx="0">
                  <c:v>12</c:v>
                </c:pt>
                <c:pt idx="1">
                  <c:v>13</c:v>
                </c:pt>
                <c:pt idx="2">
                  <c:v>14</c:v>
                </c:pt>
                <c:pt idx="3">
                  <c:v>15</c:v>
                </c:pt>
                <c:pt idx="4">
                  <c:v>16</c:v>
                </c:pt>
              </c:numCache>
            </c:numRef>
          </c:val>
          <c:smooth val="0"/>
          <c:extLst>
            <c:ext xmlns:c16="http://schemas.microsoft.com/office/drawing/2014/chart" uri="{C3380CC4-5D6E-409C-BE32-E72D297353CC}">
              <c16:uniqueId val="{00000001-8485-D748-A7C4-C3C3E8B8E418}"/>
            </c:ext>
          </c:extLst>
        </c:ser>
        <c:dLbls>
          <c:showLegendKey val="0"/>
          <c:showVal val="0"/>
          <c:showCatName val="0"/>
          <c:showSerName val="0"/>
          <c:showPercent val="0"/>
          <c:showBubbleSize val="0"/>
        </c:dLbls>
        <c:marker val="1"/>
        <c:smooth val="0"/>
        <c:axId val="635713839"/>
        <c:axId val="635715487"/>
      </c:lineChart>
      <c:catAx>
        <c:axId val="635713839"/>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35715487"/>
        <c:crosses val="autoZero"/>
        <c:auto val="1"/>
        <c:lblAlgn val="ctr"/>
        <c:lblOffset val="100"/>
        <c:noMultiLvlLbl val="0"/>
      </c:catAx>
      <c:valAx>
        <c:axId val="635715487"/>
        <c:scaling>
          <c:orientation val="minMax"/>
          <c:max val="17"/>
          <c:min val="1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en-GB" sz="2400" b="1" dirty="0"/>
                  <a:t>L2 Latency (</a:t>
                </a:r>
                <a:r>
                  <a:rPr lang="en-GB" sz="2400" b="1" baseline="0" dirty="0"/>
                  <a:t>processor cycles)</a:t>
                </a:r>
                <a:endParaRPr lang="en-GB" sz="2400" b="1" dirty="0"/>
              </a:p>
            </c:rich>
          </c:tx>
          <c:layout>
            <c:manualLayout>
              <c:xMode val="edge"/>
              <c:yMode val="edge"/>
              <c:x val="2.1375772708883512E-2"/>
              <c:y val="9.8295410483654599E-3"/>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35713839"/>
        <c:crosses val="autoZero"/>
        <c:crossBetween val="between"/>
        <c:majorUnit val="1"/>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a:outerShdw blurRad="50800" dist="38100" dir="2700000" algn="tl" rotWithShape="0">
        <a:prstClr val="black">
          <a:alpha val="40000"/>
        </a:prstClr>
      </a:outerShdw>
    </a:effectLst>
  </c:spPr>
  <c:txPr>
    <a:bodyPr/>
    <a:lstStyle/>
    <a:p>
      <a:pPr>
        <a:defRPr sz="2000">
          <a:solidFill>
            <a:schemeClr val="tx1"/>
          </a:solidFill>
          <a:latin typeface="+mn-lt"/>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04863299899053"/>
          <c:y val="0.14156421087395166"/>
          <c:w val="0.81724549602951757"/>
          <c:h val="0.73827690263341816"/>
        </c:manualLayout>
      </c:layout>
      <c:barChart>
        <c:barDir val="col"/>
        <c:grouping val="clustered"/>
        <c:varyColors val="0"/>
        <c:ser>
          <c:idx val="0"/>
          <c:order val="0"/>
          <c:tx>
            <c:strRef>
              <c:f>'1C'!$HE$26</c:f>
              <c:strCache>
                <c:ptCount val="1"/>
                <c:pt idx="0">
                  <c:v>Hermes</c:v>
                </c:pt>
              </c:strCache>
            </c:strRef>
          </c:tx>
          <c:spPr>
            <a:solidFill>
              <a:schemeClr val="accent2"/>
            </a:solidFill>
            <a:ln>
              <a:solidFill>
                <a:schemeClr val="tx1"/>
              </a:solidFill>
            </a:ln>
            <a:effectLst/>
          </c:spPr>
          <c:invertIfNegative val="0"/>
          <c:cat>
            <c:strRef>
              <c:f>'1C'!$HD$27:$HD$32</c:f>
              <c:strCache>
                <c:ptCount val="6"/>
                <c:pt idx="0">
                  <c:v>SPEC06</c:v>
                </c:pt>
                <c:pt idx="1">
                  <c:v>SPEC17</c:v>
                </c:pt>
                <c:pt idx="2">
                  <c:v>PARSEC</c:v>
                </c:pt>
                <c:pt idx="3">
                  <c:v>Ligra</c:v>
                </c:pt>
                <c:pt idx="4">
                  <c:v>CVP</c:v>
                </c:pt>
                <c:pt idx="5">
                  <c:v>GEOMEAN</c:v>
                </c:pt>
              </c:strCache>
            </c:strRef>
          </c:cat>
          <c:val>
            <c:numRef>
              <c:f>'1C'!$HE$27:$HE$32</c:f>
              <c:numCache>
                <c:formatCode>General</c:formatCode>
                <c:ptCount val="6"/>
                <c:pt idx="0">
                  <c:v>1.0965925758007928</c:v>
                </c:pt>
                <c:pt idx="1">
                  <c:v>1.1184787259908222</c:v>
                </c:pt>
                <c:pt idx="2">
                  <c:v>1.1060867058864818</c:v>
                </c:pt>
                <c:pt idx="3">
                  <c:v>1.1108185655413441</c:v>
                </c:pt>
                <c:pt idx="4">
                  <c:v>1.1308845241969439</c:v>
                </c:pt>
                <c:pt idx="5">
                  <c:v>1.1150078010146012</c:v>
                </c:pt>
              </c:numCache>
            </c:numRef>
          </c:val>
          <c:extLst>
            <c:ext xmlns:c16="http://schemas.microsoft.com/office/drawing/2014/chart" uri="{C3380CC4-5D6E-409C-BE32-E72D297353CC}">
              <c16:uniqueId val="{00000000-F2F5-3844-A1BB-C7BCCC626267}"/>
            </c:ext>
          </c:extLst>
        </c:ser>
        <c:ser>
          <c:idx val="1"/>
          <c:order val="1"/>
          <c:tx>
            <c:strRef>
              <c:f>'1C'!$HF$26</c:f>
              <c:strCache>
                <c:ptCount val="1"/>
                <c:pt idx="0">
                  <c:v>Pythia</c:v>
                </c:pt>
              </c:strCache>
            </c:strRef>
          </c:tx>
          <c:spPr>
            <a:solidFill>
              <a:schemeClr val="accent1"/>
            </a:solidFill>
            <a:ln>
              <a:solidFill>
                <a:schemeClr val="tx1"/>
              </a:solidFill>
            </a:ln>
            <a:effectLst/>
          </c:spPr>
          <c:invertIfNegative val="0"/>
          <c:cat>
            <c:strRef>
              <c:f>'1C'!$HD$27:$HD$32</c:f>
              <c:strCache>
                <c:ptCount val="6"/>
                <c:pt idx="0">
                  <c:v>SPEC06</c:v>
                </c:pt>
                <c:pt idx="1">
                  <c:v>SPEC17</c:v>
                </c:pt>
                <c:pt idx="2">
                  <c:v>PARSEC</c:v>
                </c:pt>
                <c:pt idx="3">
                  <c:v>Ligra</c:v>
                </c:pt>
                <c:pt idx="4">
                  <c:v>CVP</c:v>
                </c:pt>
                <c:pt idx="5">
                  <c:v>GEOMEAN</c:v>
                </c:pt>
              </c:strCache>
            </c:strRef>
          </c:cat>
          <c:val>
            <c:numRef>
              <c:f>'1C'!$HF$27:$HF$32</c:f>
              <c:numCache>
                <c:formatCode>General</c:formatCode>
                <c:ptCount val="6"/>
                <c:pt idx="0">
                  <c:v>1.2123014259619322</c:v>
                </c:pt>
                <c:pt idx="1">
                  <c:v>1.271460568242625</c:v>
                </c:pt>
                <c:pt idx="2">
                  <c:v>1.0567761626053607</c:v>
                </c:pt>
                <c:pt idx="3">
                  <c:v>1.1992451882494004</c:v>
                </c:pt>
                <c:pt idx="4">
                  <c:v>1.2108056604117088</c:v>
                </c:pt>
                <c:pt idx="5">
                  <c:v>1.2034179298429193</c:v>
                </c:pt>
              </c:numCache>
            </c:numRef>
          </c:val>
          <c:extLst>
            <c:ext xmlns:c16="http://schemas.microsoft.com/office/drawing/2014/chart" uri="{C3380CC4-5D6E-409C-BE32-E72D297353CC}">
              <c16:uniqueId val="{00000001-F2F5-3844-A1BB-C7BCCC626267}"/>
            </c:ext>
          </c:extLst>
        </c:ser>
        <c:ser>
          <c:idx val="2"/>
          <c:order val="2"/>
          <c:tx>
            <c:strRef>
              <c:f>'1C'!$HG$26</c:f>
              <c:strCache>
                <c:ptCount val="1"/>
                <c:pt idx="0">
                  <c:v>Pythia + Hermes</c:v>
                </c:pt>
              </c:strCache>
            </c:strRef>
          </c:tx>
          <c:spPr>
            <a:solidFill>
              <a:schemeClr val="tx1"/>
            </a:solidFill>
            <a:ln>
              <a:solidFill>
                <a:schemeClr val="tx1"/>
              </a:solidFill>
            </a:ln>
            <a:effectLst/>
          </c:spPr>
          <c:invertIfNegative val="0"/>
          <c:cat>
            <c:strRef>
              <c:f>'1C'!$HD$27:$HD$32</c:f>
              <c:strCache>
                <c:ptCount val="6"/>
                <c:pt idx="0">
                  <c:v>SPEC06</c:v>
                </c:pt>
                <c:pt idx="1">
                  <c:v>SPEC17</c:v>
                </c:pt>
                <c:pt idx="2">
                  <c:v>PARSEC</c:v>
                </c:pt>
                <c:pt idx="3">
                  <c:v>Ligra</c:v>
                </c:pt>
                <c:pt idx="4">
                  <c:v>CVP</c:v>
                </c:pt>
                <c:pt idx="5">
                  <c:v>GEOMEAN</c:v>
                </c:pt>
              </c:strCache>
            </c:strRef>
          </c:cat>
          <c:val>
            <c:numRef>
              <c:f>'1C'!$HG$27:$HG$32</c:f>
              <c:numCache>
                <c:formatCode>General</c:formatCode>
                <c:ptCount val="6"/>
                <c:pt idx="0">
                  <c:v>1.2627521348667647</c:v>
                </c:pt>
                <c:pt idx="1">
                  <c:v>1.3007233272994472</c:v>
                </c:pt>
                <c:pt idx="2">
                  <c:v>1.1279232637393573</c:v>
                </c:pt>
                <c:pt idx="3">
                  <c:v>1.2387960597037622</c:v>
                </c:pt>
                <c:pt idx="4">
                  <c:v>1.2853686640590727</c:v>
                </c:pt>
                <c:pt idx="5">
                  <c:v>1.2573588609599857</c:v>
                </c:pt>
              </c:numCache>
            </c:numRef>
          </c:val>
          <c:extLst>
            <c:ext xmlns:c16="http://schemas.microsoft.com/office/drawing/2014/chart" uri="{C3380CC4-5D6E-409C-BE32-E72D297353CC}">
              <c16:uniqueId val="{00000002-F2F5-3844-A1BB-C7BCCC626267}"/>
            </c:ext>
          </c:extLst>
        </c:ser>
        <c:ser>
          <c:idx val="3"/>
          <c:order val="3"/>
          <c:tx>
            <c:strRef>
              <c:f>'1C'!$HH$26</c:f>
              <c:strCache>
                <c:ptCount val="1"/>
                <c:pt idx="0">
                  <c:v>Pythia + Ideal Hermes</c:v>
                </c:pt>
              </c:strCache>
            </c:strRef>
          </c:tx>
          <c:spPr>
            <a:solidFill>
              <a:schemeClr val="accent6"/>
            </a:solidFill>
            <a:ln>
              <a:solidFill>
                <a:schemeClr val="tx1"/>
              </a:solidFill>
            </a:ln>
            <a:effectLst/>
          </c:spPr>
          <c:invertIfNegative val="0"/>
          <c:cat>
            <c:strRef>
              <c:f>'1C'!$HD$27:$HD$32</c:f>
              <c:strCache>
                <c:ptCount val="6"/>
                <c:pt idx="0">
                  <c:v>SPEC06</c:v>
                </c:pt>
                <c:pt idx="1">
                  <c:v>SPEC17</c:v>
                </c:pt>
                <c:pt idx="2">
                  <c:v>PARSEC</c:v>
                </c:pt>
                <c:pt idx="3">
                  <c:v>Ligra</c:v>
                </c:pt>
                <c:pt idx="4">
                  <c:v>CVP</c:v>
                </c:pt>
                <c:pt idx="5">
                  <c:v>GEOMEAN</c:v>
                </c:pt>
              </c:strCache>
            </c:strRef>
          </c:cat>
          <c:val>
            <c:numRef>
              <c:f>'1C'!$HH$27:$HH$32</c:f>
              <c:numCache>
                <c:formatCode>General</c:formatCode>
                <c:ptCount val="6"/>
                <c:pt idx="0">
                  <c:v>1.2919827663781318</c:v>
                </c:pt>
                <c:pt idx="1">
                  <c:v>1.3305181676717928</c:v>
                </c:pt>
                <c:pt idx="2">
                  <c:v>1.1416614271696575</c:v>
                </c:pt>
                <c:pt idx="3">
                  <c:v>1.2610353404239476</c:v>
                </c:pt>
                <c:pt idx="4">
                  <c:v>1.3239462115977865</c:v>
                </c:pt>
                <c:pt idx="5">
                  <c:v>1.2862782215722983</c:v>
                </c:pt>
              </c:numCache>
            </c:numRef>
          </c:val>
          <c:extLst>
            <c:ext xmlns:c16="http://schemas.microsoft.com/office/drawing/2014/chart" uri="{C3380CC4-5D6E-409C-BE32-E72D297353CC}">
              <c16:uniqueId val="{00000003-F2F5-3844-A1BB-C7BCCC626267}"/>
            </c:ext>
          </c:extLst>
        </c:ser>
        <c:dLbls>
          <c:showLegendKey val="0"/>
          <c:showVal val="0"/>
          <c:showCatName val="0"/>
          <c:showSerName val="0"/>
          <c:showPercent val="0"/>
          <c:showBubbleSize val="0"/>
        </c:dLbls>
        <c:gapWidth val="150"/>
        <c:overlap val="-27"/>
        <c:axId val="1572335087"/>
        <c:axId val="1572348015"/>
      </c:barChart>
      <c:catAx>
        <c:axId val="1572335087"/>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crossAx val="1572348015"/>
        <c:crosses val="autoZero"/>
        <c:auto val="1"/>
        <c:lblAlgn val="ctr"/>
        <c:lblOffset val="100"/>
        <c:noMultiLvlLbl val="0"/>
      </c:catAx>
      <c:valAx>
        <c:axId val="1572348015"/>
        <c:scaling>
          <c:orientation val="minMax"/>
          <c:min val="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r>
                  <a:rPr lang="en-GB"/>
                  <a:t>Geomean speedup</a:t>
                </a:r>
              </a:p>
              <a:p>
                <a:pPr>
                  <a:defRPr/>
                </a:pPr>
                <a:r>
                  <a:rPr lang="en-GB"/>
                  <a:t>over the No-prefetching system</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crossAx val="1572335087"/>
        <c:crosses val="autoZero"/>
        <c:crossBetween val="between"/>
      </c:valAx>
      <c:spPr>
        <a:noFill/>
        <a:ln>
          <a:solidFill>
            <a:schemeClr val="tx1"/>
          </a:solidFill>
        </a:ln>
        <a:effectLst/>
      </c:spPr>
    </c:plotArea>
    <c:legend>
      <c:legendPos val="t"/>
      <c:layout>
        <c:manualLayout>
          <c:xMode val="edge"/>
          <c:yMode val="edge"/>
          <c:x val="6.8534709693782739E-2"/>
          <c:y val="1.2534562575842739E-2"/>
          <c:w val="0.92330442081480979"/>
          <c:h val="8.4211750578758321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chemeClr val="tx1"/>
          </a:solidFill>
          <a:latin typeface="Corbel" panose="020B0503020204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095362743223175"/>
          <c:y val="7.8255339902079682E-2"/>
          <c:w val="0.81334050159627636"/>
          <c:h val="0.80977640959494945"/>
        </c:manualLayout>
      </c:layout>
      <c:barChart>
        <c:barDir val="col"/>
        <c:grouping val="clustered"/>
        <c:varyColors val="0"/>
        <c:ser>
          <c:idx val="0"/>
          <c:order val="0"/>
          <c:tx>
            <c:strRef>
              <c:f>'1C'!$JT$12</c:f>
              <c:strCache>
                <c:ptCount val="1"/>
                <c:pt idx="0">
                  <c:v>Hermes</c:v>
                </c:pt>
              </c:strCache>
            </c:strRef>
          </c:tx>
          <c:spPr>
            <a:solidFill>
              <a:srgbClr val="ED7D31"/>
            </a:solidFill>
            <a:ln>
              <a:solidFill>
                <a:sysClr val="windowText" lastClr="000000"/>
              </a:solidFill>
            </a:ln>
            <a:effectLst/>
          </c:spPr>
          <c:invertIfNegative val="0"/>
          <c:cat>
            <c:strRef>
              <c:f>'1C'!$JS$13:$JS$18</c:f>
              <c:strCache>
                <c:ptCount val="6"/>
                <c:pt idx="0">
                  <c:v>SPEC06</c:v>
                </c:pt>
                <c:pt idx="1">
                  <c:v>SPEC17</c:v>
                </c:pt>
                <c:pt idx="2">
                  <c:v>PARSEC</c:v>
                </c:pt>
                <c:pt idx="3">
                  <c:v>Ligra</c:v>
                </c:pt>
                <c:pt idx="4">
                  <c:v>CVP</c:v>
                </c:pt>
                <c:pt idx="5">
                  <c:v>AVG</c:v>
                </c:pt>
              </c:strCache>
            </c:strRef>
          </c:cat>
          <c:val>
            <c:numRef>
              <c:f>'1C'!$JT$13:$JT$18</c:f>
              <c:numCache>
                <c:formatCode>0.00%</c:formatCode>
                <c:ptCount val="6"/>
                <c:pt idx="0">
                  <c:v>5.680496263835174E-2</c:v>
                </c:pt>
                <c:pt idx="1">
                  <c:v>2.9895445683178343E-2</c:v>
                </c:pt>
                <c:pt idx="2">
                  <c:v>0.27038208421009258</c:v>
                </c:pt>
                <c:pt idx="3">
                  <c:v>7.2652813816861103E-2</c:v>
                </c:pt>
                <c:pt idx="4">
                  <c:v>6.2029101912306039E-2</c:v>
                </c:pt>
                <c:pt idx="5">
                  <c:v>5.5441151982855971E-2</c:v>
                </c:pt>
              </c:numCache>
            </c:numRef>
          </c:val>
          <c:extLst>
            <c:ext xmlns:c16="http://schemas.microsoft.com/office/drawing/2014/chart" uri="{C3380CC4-5D6E-409C-BE32-E72D297353CC}">
              <c16:uniqueId val="{00000001-D458-714C-A33E-4E1021F04CC5}"/>
            </c:ext>
          </c:extLst>
        </c:ser>
        <c:ser>
          <c:idx val="1"/>
          <c:order val="1"/>
          <c:tx>
            <c:strRef>
              <c:f>'1C'!$JU$12</c:f>
              <c:strCache>
                <c:ptCount val="1"/>
                <c:pt idx="0">
                  <c:v>Pythia</c:v>
                </c:pt>
              </c:strCache>
            </c:strRef>
          </c:tx>
          <c:spPr>
            <a:solidFill>
              <a:srgbClr val="4472C4"/>
            </a:solidFill>
            <a:ln>
              <a:solidFill>
                <a:sysClr val="windowText" lastClr="000000"/>
              </a:solidFill>
            </a:ln>
            <a:effectLst/>
          </c:spPr>
          <c:invertIfNegative val="0"/>
          <c:cat>
            <c:strRef>
              <c:f>'1C'!$JS$13:$JS$18</c:f>
              <c:strCache>
                <c:ptCount val="6"/>
                <c:pt idx="0">
                  <c:v>SPEC06</c:v>
                </c:pt>
                <c:pt idx="1">
                  <c:v>SPEC17</c:v>
                </c:pt>
                <c:pt idx="2">
                  <c:v>PARSEC</c:v>
                </c:pt>
                <c:pt idx="3">
                  <c:v>Ligra</c:v>
                </c:pt>
                <c:pt idx="4">
                  <c:v>CVP</c:v>
                </c:pt>
                <c:pt idx="5">
                  <c:v>AVG</c:v>
                </c:pt>
              </c:strCache>
            </c:strRef>
          </c:cat>
          <c:val>
            <c:numRef>
              <c:f>'1C'!$JU$13:$JU$18</c:f>
              <c:numCache>
                <c:formatCode>0.00%</c:formatCode>
                <c:ptCount val="6"/>
                <c:pt idx="0">
                  <c:v>0.41861510559128073</c:v>
                </c:pt>
                <c:pt idx="1">
                  <c:v>0.24079544644193435</c:v>
                </c:pt>
                <c:pt idx="2">
                  <c:v>0.48616837229865795</c:v>
                </c:pt>
                <c:pt idx="3">
                  <c:v>0.37302095595573981</c:v>
                </c:pt>
                <c:pt idx="4">
                  <c:v>0.52322689681644596</c:v>
                </c:pt>
                <c:pt idx="5">
                  <c:v>0.38511861430126659</c:v>
                </c:pt>
              </c:numCache>
            </c:numRef>
          </c:val>
          <c:extLst>
            <c:ext xmlns:c16="http://schemas.microsoft.com/office/drawing/2014/chart" uri="{C3380CC4-5D6E-409C-BE32-E72D297353CC}">
              <c16:uniqueId val="{00000003-D458-714C-A33E-4E1021F04CC5}"/>
            </c:ext>
          </c:extLst>
        </c:ser>
        <c:ser>
          <c:idx val="2"/>
          <c:order val="2"/>
          <c:tx>
            <c:strRef>
              <c:f>'1C'!$JV$12</c:f>
              <c:strCache>
                <c:ptCount val="1"/>
                <c:pt idx="0">
                  <c:v>Pythia + Hermes</c:v>
                </c:pt>
              </c:strCache>
            </c:strRef>
          </c:tx>
          <c:spPr>
            <a:solidFill>
              <a:sysClr val="windowText" lastClr="000000"/>
            </a:solidFill>
            <a:ln>
              <a:solidFill>
                <a:sysClr val="windowText" lastClr="000000"/>
              </a:solidFill>
            </a:ln>
            <a:effectLst/>
          </c:spPr>
          <c:invertIfNegative val="0"/>
          <c:cat>
            <c:strRef>
              <c:f>'1C'!$JS$13:$JS$18</c:f>
              <c:strCache>
                <c:ptCount val="6"/>
                <c:pt idx="0">
                  <c:v>SPEC06</c:v>
                </c:pt>
                <c:pt idx="1">
                  <c:v>SPEC17</c:v>
                </c:pt>
                <c:pt idx="2">
                  <c:v>PARSEC</c:v>
                </c:pt>
                <c:pt idx="3">
                  <c:v>Ligra</c:v>
                </c:pt>
                <c:pt idx="4">
                  <c:v>CVP</c:v>
                </c:pt>
                <c:pt idx="5">
                  <c:v>AVG</c:v>
                </c:pt>
              </c:strCache>
            </c:strRef>
          </c:cat>
          <c:val>
            <c:numRef>
              <c:f>'1C'!$JV$13:$JV$18</c:f>
              <c:numCache>
                <c:formatCode>0.00%</c:formatCode>
                <c:ptCount val="6"/>
                <c:pt idx="0">
                  <c:v>0.4751081972624609</c:v>
                </c:pt>
                <c:pt idx="1">
                  <c:v>0.27920928913294168</c:v>
                </c:pt>
                <c:pt idx="2">
                  <c:v>0.65692914968598137</c:v>
                </c:pt>
                <c:pt idx="3">
                  <c:v>0.41847016586638813</c:v>
                </c:pt>
                <c:pt idx="4">
                  <c:v>0.60518267047915386</c:v>
                </c:pt>
                <c:pt idx="5">
                  <c:v>0.44428150675541156</c:v>
                </c:pt>
              </c:numCache>
            </c:numRef>
          </c:val>
          <c:extLst>
            <c:ext xmlns:c16="http://schemas.microsoft.com/office/drawing/2014/chart" uri="{C3380CC4-5D6E-409C-BE32-E72D297353CC}">
              <c16:uniqueId val="{00000005-D458-714C-A33E-4E1021F04CC5}"/>
            </c:ext>
          </c:extLst>
        </c:ser>
        <c:dLbls>
          <c:showLegendKey val="0"/>
          <c:showVal val="0"/>
          <c:showCatName val="0"/>
          <c:showSerName val="0"/>
          <c:showPercent val="0"/>
          <c:showBubbleSize val="0"/>
        </c:dLbls>
        <c:gapWidth val="150"/>
        <c:overlap val="-27"/>
        <c:axId val="1696996847"/>
        <c:axId val="1698432975"/>
      </c:barChart>
      <c:catAx>
        <c:axId val="1696996847"/>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crossAx val="1698432975"/>
        <c:crosses val="autoZero"/>
        <c:auto val="1"/>
        <c:lblAlgn val="ctr"/>
        <c:lblOffset val="100"/>
        <c:noMultiLvlLbl val="0"/>
      </c:catAx>
      <c:valAx>
        <c:axId val="1698432975"/>
        <c:scaling>
          <c:orientation val="minMax"/>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r>
                  <a:rPr lang="en-GB" sz="1800" dirty="0">
                    <a:solidFill>
                      <a:srgbClr val="0000FF"/>
                    </a:solidFill>
                  </a:rPr>
                  <a:t>% increase in main memory requests</a:t>
                </a:r>
              </a:p>
              <a:p>
                <a:pPr>
                  <a:defRPr sz="1800"/>
                </a:pPr>
                <a:r>
                  <a:rPr lang="en-GB" sz="1800" dirty="0"/>
                  <a:t>over the No-prefetching system</a:t>
                </a:r>
              </a:p>
            </c:rich>
          </c:tx>
          <c:layout>
            <c:manualLayout>
              <c:xMode val="edge"/>
              <c:yMode val="edge"/>
              <c:x val="1.1059705512973451E-2"/>
              <c:y val="9.8721028878190731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crossAx val="1696996847"/>
        <c:crosses val="autoZero"/>
        <c:crossBetween val="between"/>
      </c:valAx>
      <c:spPr>
        <a:noFill/>
        <a:ln>
          <a:solidFill>
            <a:schemeClr val="tx1"/>
          </a:solidFill>
        </a:ln>
        <a:effectLst/>
      </c:spPr>
    </c:plotArea>
    <c:legend>
      <c:legendPos val="t"/>
      <c:layout>
        <c:manualLayout>
          <c:xMode val="edge"/>
          <c:yMode val="edge"/>
          <c:x val="0.25062860022240052"/>
          <c:y val="0"/>
          <c:w val="0.54728810649592352"/>
          <c:h val="8.5783936688818771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2000">
          <a:solidFill>
            <a:schemeClr val="tx1"/>
          </a:solidFill>
          <a:latin typeface="Corbel" panose="020B0503020204020204" pitchFamily="34" charset="0"/>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228651897682352"/>
          <c:y val="4.4119516011768854E-2"/>
          <c:w val="0.73337960643786149"/>
          <c:h val="0.77107384356291675"/>
        </c:manualLayout>
      </c:layout>
      <c:scatterChart>
        <c:scatterStyle val="smoothMarker"/>
        <c:varyColors val="0"/>
        <c:ser>
          <c:idx val="0"/>
          <c:order val="0"/>
          <c:tx>
            <c:strRef>
              <c:f>'1C_sensitivity'!$DM$16</c:f>
              <c:strCache>
                <c:ptCount val="1"/>
                <c:pt idx="0">
                  <c:v>Pythia</c:v>
                </c:pt>
              </c:strCache>
            </c:strRef>
          </c:tx>
          <c:spPr>
            <a:ln w="44450" cap="rnd">
              <a:solidFill>
                <a:schemeClr val="accent1"/>
              </a:solidFill>
              <a:round/>
            </a:ln>
            <a:effectLst/>
          </c:spPr>
          <c:marker>
            <c:symbol val="triangle"/>
            <c:size val="14"/>
            <c:spPr>
              <a:solidFill>
                <a:schemeClr val="accent6">
                  <a:lumMod val="20000"/>
                  <a:lumOff val="80000"/>
                </a:schemeClr>
              </a:solidFill>
              <a:ln w="22225">
                <a:solidFill>
                  <a:schemeClr val="tx1">
                    <a:lumMod val="50000"/>
                    <a:lumOff val="50000"/>
                  </a:schemeClr>
                </a:solidFill>
              </a:ln>
              <a:effectLst/>
            </c:spPr>
          </c:marker>
          <c:xVal>
            <c:numRef>
              <c:f>'1C_sensitivity'!$DL$17:$DL$23</c:f>
              <c:numCache>
                <c:formatCode>General</c:formatCode>
                <c:ptCount val="7"/>
                <c:pt idx="0">
                  <c:v>200</c:v>
                </c:pt>
                <c:pt idx="1">
                  <c:v>400</c:v>
                </c:pt>
                <c:pt idx="2">
                  <c:v>800</c:v>
                </c:pt>
                <c:pt idx="3">
                  <c:v>1600</c:v>
                </c:pt>
                <c:pt idx="4">
                  <c:v>3200</c:v>
                </c:pt>
                <c:pt idx="5">
                  <c:v>6400</c:v>
                </c:pt>
                <c:pt idx="6">
                  <c:v>12800</c:v>
                </c:pt>
              </c:numCache>
            </c:numRef>
          </c:xVal>
          <c:yVal>
            <c:numRef>
              <c:f>'1C_sensitivity'!$DM$17:$DM$23</c:f>
              <c:numCache>
                <c:formatCode>General</c:formatCode>
                <c:ptCount val="7"/>
                <c:pt idx="0">
                  <c:v>0.90608419318314803</c:v>
                </c:pt>
                <c:pt idx="1">
                  <c:v>1.0297095740747912</c:v>
                </c:pt>
                <c:pt idx="2">
                  <c:v>1.1214855518485543</c:v>
                </c:pt>
                <c:pt idx="3">
                  <c:v>1.1842356739604609</c:v>
                </c:pt>
                <c:pt idx="4">
                  <c:v>1.2034179298429193</c:v>
                </c:pt>
                <c:pt idx="5">
                  <c:v>1.2051135002346152</c:v>
                </c:pt>
                <c:pt idx="6">
                  <c:v>1.2044401330082033</c:v>
                </c:pt>
              </c:numCache>
            </c:numRef>
          </c:yVal>
          <c:smooth val="1"/>
          <c:extLst>
            <c:ext xmlns:c16="http://schemas.microsoft.com/office/drawing/2014/chart" uri="{C3380CC4-5D6E-409C-BE32-E72D297353CC}">
              <c16:uniqueId val="{00000000-81CF-A941-BB5D-7A9EDC252B24}"/>
            </c:ext>
          </c:extLst>
        </c:ser>
        <c:ser>
          <c:idx val="1"/>
          <c:order val="1"/>
          <c:tx>
            <c:strRef>
              <c:f>'1C_sensitivity'!$DN$16</c:f>
              <c:strCache>
                <c:ptCount val="1"/>
                <c:pt idx="0">
                  <c:v>Hermes</c:v>
                </c:pt>
              </c:strCache>
            </c:strRef>
          </c:tx>
          <c:spPr>
            <a:ln w="44450" cap="rnd">
              <a:solidFill>
                <a:schemeClr val="accent2"/>
              </a:solidFill>
              <a:round/>
            </a:ln>
            <a:effectLst/>
          </c:spPr>
          <c:marker>
            <c:symbol val="diamond"/>
            <c:size val="15"/>
            <c:spPr>
              <a:solidFill>
                <a:schemeClr val="accent2"/>
              </a:solidFill>
              <a:ln w="25400">
                <a:solidFill>
                  <a:schemeClr val="tx1"/>
                </a:solidFill>
              </a:ln>
              <a:effectLst/>
            </c:spPr>
          </c:marker>
          <c:xVal>
            <c:numRef>
              <c:f>'1C_sensitivity'!$DL$17:$DL$23</c:f>
              <c:numCache>
                <c:formatCode>General</c:formatCode>
                <c:ptCount val="7"/>
                <c:pt idx="0">
                  <c:v>200</c:v>
                </c:pt>
                <c:pt idx="1">
                  <c:v>400</c:v>
                </c:pt>
                <c:pt idx="2">
                  <c:v>800</c:v>
                </c:pt>
                <c:pt idx="3">
                  <c:v>1600</c:v>
                </c:pt>
                <c:pt idx="4">
                  <c:v>3200</c:v>
                </c:pt>
                <c:pt idx="5">
                  <c:v>6400</c:v>
                </c:pt>
                <c:pt idx="6">
                  <c:v>12800</c:v>
                </c:pt>
              </c:numCache>
            </c:numRef>
          </c:xVal>
          <c:yVal>
            <c:numRef>
              <c:f>'1C_sensitivity'!$DN$17:$DN$23</c:f>
              <c:numCache>
                <c:formatCode>General</c:formatCode>
                <c:ptCount val="7"/>
                <c:pt idx="0">
                  <c:v>0.99513465218394548</c:v>
                </c:pt>
                <c:pt idx="1">
                  <c:v>1.0580698971081226</c:v>
                </c:pt>
                <c:pt idx="2">
                  <c:v>1.0896493972833718</c:v>
                </c:pt>
                <c:pt idx="3">
                  <c:v>1.1085083300990686</c:v>
                </c:pt>
                <c:pt idx="4">
                  <c:v>1.1150078010146012</c:v>
                </c:pt>
                <c:pt idx="5">
                  <c:v>1.117399750561247</c:v>
                </c:pt>
                <c:pt idx="6">
                  <c:v>1.1168046375150245</c:v>
                </c:pt>
              </c:numCache>
            </c:numRef>
          </c:yVal>
          <c:smooth val="1"/>
          <c:extLst>
            <c:ext xmlns:c16="http://schemas.microsoft.com/office/drawing/2014/chart" uri="{C3380CC4-5D6E-409C-BE32-E72D297353CC}">
              <c16:uniqueId val="{00000001-81CF-A941-BB5D-7A9EDC252B24}"/>
            </c:ext>
          </c:extLst>
        </c:ser>
        <c:ser>
          <c:idx val="2"/>
          <c:order val="2"/>
          <c:tx>
            <c:strRef>
              <c:f>'1C_sensitivity'!$DO$16</c:f>
              <c:strCache>
                <c:ptCount val="1"/>
                <c:pt idx="0">
                  <c:v>Pythia+Hermes</c:v>
                </c:pt>
              </c:strCache>
            </c:strRef>
          </c:tx>
          <c:spPr>
            <a:ln w="44450" cap="rnd">
              <a:solidFill>
                <a:sysClr val="windowText" lastClr="000000"/>
              </a:solidFill>
              <a:round/>
            </a:ln>
            <a:effectLst/>
          </c:spPr>
          <c:marker>
            <c:symbol val="circle"/>
            <c:size val="14"/>
            <c:spPr>
              <a:solidFill>
                <a:srgbClr val="FFFF00"/>
              </a:solidFill>
              <a:ln w="31750">
                <a:solidFill>
                  <a:schemeClr val="tx1"/>
                </a:solidFill>
              </a:ln>
              <a:effectLst/>
            </c:spPr>
          </c:marker>
          <c:xVal>
            <c:numRef>
              <c:f>'1C_sensitivity'!$DL$17:$DL$23</c:f>
              <c:numCache>
                <c:formatCode>General</c:formatCode>
                <c:ptCount val="7"/>
                <c:pt idx="0">
                  <c:v>200</c:v>
                </c:pt>
                <c:pt idx="1">
                  <c:v>400</c:v>
                </c:pt>
                <c:pt idx="2">
                  <c:v>800</c:v>
                </c:pt>
                <c:pt idx="3">
                  <c:v>1600</c:v>
                </c:pt>
                <c:pt idx="4">
                  <c:v>3200</c:v>
                </c:pt>
                <c:pt idx="5">
                  <c:v>6400</c:v>
                </c:pt>
                <c:pt idx="6">
                  <c:v>12800</c:v>
                </c:pt>
              </c:numCache>
            </c:numRef>
          </c:xVal>
          <c:yVal>
            <c:numRef>
              <c:f>'1C_sensitivity'!$DO$17:$DO$23</c:f>
              <c:numCache>
                <c:formatCode>General</c:formatCode>
                <c:ptCount val="7"/>
                <c:pt idx="0">
                  <c:v>0.96844995795894095</c:v>
                </c:pt>
                <c:pt idx="1">
                  <c:v>1.068169897</c:v>
                </c:pt>
                <c:pt idx="2">
                  <c:v>1.1608000664466931</c:v>
                </c:pt>
                <c:pt idx="3">
                  <c:v>1.2324614429398084</c:v>
                </c:pt>
                <c:pt idx="4">
                  <c:v>1.2573588609599857</c:v>
                </c:pt>
                <c:pt idx="5">
                  <c:v>1.2593398752923024</c:v>
                </c:pt>
                <c:pt idx="6">
                  <c:v>1.2582983970838266</c:v>
                </c:pt>
              </c:numCache>
            </c:numRef>
          </c:yVal>
          <c:smooth val="1"/>
          <c:extLst>
            <c:ext xmlns:c16="http://schemas.microsoft.com/office/drawing/2014/chart" uri="{C3380CC4-5D6E-409C-BE32-E72D297353CC}">
              <c16:uniqueId val="{00000002-81CF-A941-BB5D-7A9EDC252B24}"/>
            </c:ext>
          </c:extLst>
        </c:ser>
        <c:dLbls>
          <c:showLegendKey val="0"/>
          <c:showVal val="0"/>
          <c:showCatName val="0"/>
          <c:showSerName val="0"/>
          <c:showPercent val="0"/>
          <c:showBubbleSize val="0"/>
        </c:dLbls>
        <c:axId val="552949648"/>
        <c:axId val="1027183680"/>
      </c:scatterChart>
      <c:valAx>
        <c:axId val="552949648"/>
        <c:scaling>
          <c:logBase val="2"/>
          <c:orientation val="minMax"/>
          <c:max val="12800"/>
          <c:min val="200"/>
        </c:scaling>
        <c:delete val="0"/>
        <c:axPos val="b"/>
        <c:majorGridlines>
          <c:spPr>
            <a:ln w="9525" cap="flat" cmpd="sng" algn="ctr">
              <a:solidFill>
                <a:schemeClr val="bg1">
                  <a:lumMod val="75000"/>
                </a:schemeClr>
              </a:solidFill>
              <a:prstDash val="dash"/>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r>
                  <a:rPr lang="en-GB" dirty="0"/>
                  <a:t>Main Memory Bandwidth (in MT/s)</a:t>
                </a:r>
              </a:p>
            </c:rich>
          </c:tx>
          <c:layout>
            <c:manualLayout>
              <c:xMode val="edge"/>
              <c:yMode val="edge"/>
              <c:x val="0.31958243294396937"/>
              <c:y val="0.9245374596332237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crossAx val="1027183680"/>
        <c:crosses val="autoZero"/>
        <c:crossBetween val="midCat"/>
        <c:majorUnit val="2"/>
      </c:valAx>
      <c:valAx>
        <c:axId val="1027183680"/>
        <c:scaling>
          <c:orientation val="minMax"/>
          <c:min val="0.9"/>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lgn="ctr" rtl="0">
                  <a:defRPr sz="2400" b="0" i="0" u="none" strike="noStrike" kern="1200" baseline="0">
                    <a:solidFill>
                      <a:schemeClr val="tx1"/>
                    </a:solidFill>
                    <a:latin typeface="Corbel" panose="020B0503020204020204" pitchFamily="34" charset="0"/>
                    <a:ea typeface="+mn-ea"/>
                    <a:cs typeface="+mn-cs"/>
                  </a:defRPr>
                </a:pPr>
                <a:r>
                  <a:rPr lang="en-GB"/>
                  <a:t>Geomean speedup </a:t>
                </a:r>
              </a:p>
              <a:p>
                <a:pPr algn="ctr" rtl="0">
                  <a:defRPr/>
                </a:pPr>
                <a:r>
                  <a:rPr lang="en-GB"/>
                  <a:t>over the No-prefetching system</a:t>
                </a:r>
                <a:endParaRPr lang="en-IN"/>
              </a:p>
            </c:rich>
          </c:tx>
          <c:layout>
            <c:manualLayout>
              <c:xMode val="edge"/>
              <c:yMode val="edge"/>
              <c:x val="3.2168637787672113E-4"/>
              <c:y val="8.2889794106356537E-2"/>
            </c:manualLayout>
          </c:layout>
          <c:overlay val="0"/>
          <c:spPr>
            <a:noFill/>
            <a:ln>
              <a:noFill/>
            </a:ln>
            <a:effectLst/>
          </c:spPr>
          <c:txPr>
            <a:bodyPr rot="-5400000" spcFirstLastPara="1" vertOverflow="ellipsis" vert="horz" wrap="square" anchor="ctr" anchorCtr="1"/>
            <a:lstStyle/>
            <a:p>
              <a:pPr algn="ctr" rtl="0">
                <a:defRPr sz="2400" b="0" i="0" u="none" strike="noStrike" kern="1200" baseline="0">
                  <a:solidFill>
                    <a:schemeClr val="tx1"/>
                  </a:solidFill>
                  <a:latin typeface="Corbel" panose="020B0503020204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crossAx val="552949648"/>
        <c:crosses val="autoZero"/>
        <c:crossBetween val="midCat"/>
      </c:valAx>
      <c:spPr>
        <a:noFill/>
        <a:ln>
          <a:solidFill>
            <a:schemeClr val="tx1"/>
          </a:solidFill>
        </a:ln>
        <a:effectLst/>
      </c:spPr>
    </c:plotArea>
    <c:plotVisOnly val="1"/>
    <c:dispBlanksAs val="gap"/>
    <c:showDLblsOverMax val="0"/>
    <c:extLst/>
  </c:chart>
  <c:spPr>
    <a:noFill/>
    <a:ln w="9525" cap="flat" cmpd="sng" algn="ctr">
      <a:noFill/>
      <a:round/>
    </a:ln>
    <a:effectLst/>
  </c:spPr>
  <c:txPr>
    <a:bodyPr/>
    <a:lstStyle/>
    <a:p>
      <a:pPr>
        <a:defRPr sz="2400">
          <a:solidFill>
            <a:schemeClr val="tx1"/>
          </a:solidFill>
          <a:latin typeface="Corbel" panose="020B0503020204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ST_Intro!$AQ$39</c:f>
              <c:strCache>
                <c:ptCount val="1"/>
                <c:pt idx="0">
                  <c:v>SPP </c:v>
                </c:pt>
              </c:strCache>
            </c:strRef>
          </c:tx>
          <c:spPr>
            <a:solidFill>
              <a:schemeClr val="bg1">
                <a:lumMod val="95000"/>
              </a:schemeClr>
            </a:solidFill>
            <a:ln>
              <a:solidFill>
                <a:schemeClr val="tx1"/>
              </a:solidFill>
            </a:ln>
            <a:effectLst/>
          </c:spPr>
          <c:invertIfNegative val="0"/>
          <c:cat>
            <c:strRef>
              <c:f>ST_Intro!$AP$40:$AP$43</c:f>
              <c:strCache>
                <c:ptCount val="4"/>
                <c:pt idx="0">
                  <c:v>482.sphinx3-417B</c:v>
                </c:pt>
                <c:pt idx="1">
                  <c:v>PARSEC-Canneal</c:v>
                </c:pt>
                <c:pt idx="2">
                  <c:v>PARSEC-Facesim</c:v>
                </c:pt>
                <c:pt idx="3">
                  <c:v>459.GemsFDTD-765B</c:v>
                </c:pt>
              </c:strCache>
            </c:strRef>
          </c:cat>
          <c:val>
            <c:numRef>
              <c:f>ST_Intro!$AQ$40:$AQ$43</c:f>
              <c:numCache>
                <c:formatCode>0.00%</c:formatCode>
                <c:ptCount val="4"/>
                <c:pt idx="0">
                  <c:v>0.25977424588705333</c:v>
                </c:pt>
                <c:pt idx="1">
                  <c:v>2.845488660466633E-2</c:v>
                </c:pt>
                <c:pt idx="2">
                  <c:v>0.11951695466500745</c:v>
                </c:pt>
                <c:pt idx="3">
                  <c:v>0.38945827232796493</c:v>
                </c:pt>
              </c:numCache>
            </c:numRef>
          </c:val>
          <c:extLst>
            <c:ext xmlns:c16="http://schemas.microsoft.com/office/drawing/2014/chart" uri="{C3380CC4-5D6E-409C-BE32-E72D297353CC}">
              <c16:uniqueId val="{00000000-3DC1-9243-B559-7303FA8680DD}"/>
            </c:ext>
          </c:extLst>
        </c:ser>
        <c:ser>
          <c:idx val="1"/>
          <c:order val="1"/>
          <c:tx>
            <c:strRef>
              <c:f>ST_Intro!$AR$39</c:f>
              <c:strCache>
                <c:ptCount val="1"/>
                <c:pt idx="0">
                  <c:v>Bingo </c:v>
                </c:pt>
              </c:strCache>
            </c:strRef>
          </c:tx>
          <c:spPr>
            <a:pattFill prst="wdUpDiag">
              <a:fgClr>
                <a:schemeClr val="tx1"/>
              </a:fgClr>
              <a:bgClr>
                <a:schemeClr val="bg1"/>
              </a:bgClr>
            </a:pattFill>
            <a:ln>
              <a:solidFill>
                <a:schemeClr val="tx1"/>
              </a:solidFill>
            </a:ln>
            <a:effectLst/>
          </c:spPr>
          <c:invertIfNegative val="0"/>
          <c:cat>
            <c:strRef>
              <c:f>ST_Intro!$AP$40:$AP$43</c:f>
              <c:strCache>
                <c:ptCount val="4"/>
                <c:pt idx="0">
                  <c:v>482.sphinx3-417B</c:v>
                </c:pt>
                <c:pt idx="1">
                  <c:v>PARSEC-Canneal</c:v>
                </c:pt>
                <c:pt idx="2">
                  <c:v>PARSEC-Facesim</c:v>
                </c:pt>
                <c:pt idx="3">
                  <c:v>459.GemsFDTD-765B</c:v>
                </c:pt>
              </c:strCache>
            </c:strRef>
          </c:cat>
          <c:val>
            <c:numRef>
              <c:f>ST_Intro!$AR$40:$AR$43</c:f>
              <c:numCache>
                <c:formatCode>0.00%</c:formatCode>
                <c:ptCount val="4"/>
                <c:pt idx="0">
                  <c:v>0.41337078455660436</c:v>
                </c:pt>
                <c:pt idx="1">
                  <c:v>6.3762440854951974E-2</c:v>
                </c:pt>
                <c:pt idx="2">
                  <c:v>0.1747786984926043</c:v>
                </c:pt>
                <c:pt idx="3">
                  <c:v>0.3436993655441678</c:v>
                </c:pt>
              </c:numCache>
            </c:numRef>
          </c:val>
          <c:extLst>
            <c:ext xmlns:c16="http://schemas.microsoft.com/office/drawing/2014/chart" uri="{C3380CC4-5D6E-409C-BE32-E72D297353CC}">
              <c16:uniqueId val="{00000001-3DC1-9243-B559-7303FA8680DD}"/>
            </c:ext>
          </c:extLst>
        </c:ser>
        <c:ser>
          <c:idx val="2"/>
          <c:order val="2"/>
          <c:tx>
            <c:strRef>
              <c:f>ST_Intro!$AS$39</c:f>
              <c:strCache>
                <c:ptCount val="1"/>
                <c:pt idx="0">
                  <c:v>Pythia </c:v>
                </c:pt>
              </c:strCache>
            </c:strRef>
          </c:tx>
          <c:spPr>
            <a:solidFill>
              <a:schemeClr val="tx1"/>
            </a:solidFill>
            <a:ln>
              <a:solidFill>
                <a:schemeClr val="tx1"/>
              </a:solidFill>
            </a:ln>
            <a:effectLst/>
          </c:spPr>
          <c:invertIfNegative val="0"/>
          <c:cat>
            <c:strRef>
              <c:f>ST_Intro!$AP$40:$AP$43</c:f>
              <c:strCache>
                <c:ptCount val="4"/>
                <c:pt idx="0">
                  <c:v>482.sphinx3-417B</c:v>
                </c:pt>
                <c:pt idx="1">
                  <c:v>PARSEC-Canneal</c:v>
                </c:pt>
                <c:pt idx="2">
                  <c:v>PARSEC-Facesim</c:v>
                </c:pt>
                <c:pt idx="3">
                  <c:v>459.GemsFDTD-765B</c:v>
                </c:pt>
              </c:strCache>
            </c:strRef>
          </c:cat>
          <c:val>
            <c:numRef>
              <c:f>ST_Intro!$AS$40:$AS$43</c:f>
              <c:numCache>
                <c:formatCode>0.00%</c:formatCode>
                <c:ptCount val="4"/>
                <c:pt idx="0">
                  <c:v>0.50416092395191825</c:v>
                </c:pt>
                <c:pt idx="1">
                  <c:v>7.7957252406591682E-2</c:v>
                </c:pt>
                <c:pt idx="2">
                  <c:v>0.17503323057778775</c:v>
                </c:pt>
                <c:pt idx="3">
                  <c:v>0.40433382137628104</c:v>
                </c:pt>
              </c:numCache>
            </c:numRef>
          </c:val>
          <c:extLst>
            <c:ext xmlns:c16="http://schemas.microsoft.com/office/drawing/2014/chart" uri="{C3380CC4-5D6E-409C-BE32-E72D297353CC}">
              <c16:uniqueId val="{00000002-3DC1-9243-B559-7303FA8680DD}"/>
            </c:ext>
          </c:extLst>
        </c:ser>
        <c:dLbls>
          <c:showLegendKey val="0"/>
          <c:showVal val="0"/>
          <c:showCatName val="0"/>
          <c:showSerName val="0"/>
          <c:showPercent val="0"/>
          <c:showBubbleSize val="0"/>
        </c:dLbls>
        <c:gapWidth val="219"/>
        <c:overlap val="-27"/>
        <c:axId val="523948687"/>
        <c:axId val="398724383"/>
      </c:barChart>
      <c:catAx>
        <c:axId val="523948687"/>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98724383"/>
        <c:crosses val="autoZero"/>
        <c:auto val="1"/>
        <c:lblAlgn val="ctr"/>
        <c:lblOffset val="100"/>
        <c:noMultiLvlLbl val="0"/>
      </c:catAx>
      <c:valAx>
        <c:axId val="398724383"/>
        <c:scaling>
          <c:orientation val="minMax"/>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GB"/>
                  <a:t>IPC improvement over baseline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523948687"/>
        <c:crosses val="autoZero"/>
        <c:crossBetween val="between"/>
      </c:valAx>
      <c:spPr>
        <a:noFill/>
        <a:ln>
          <a:solidFill>
            <a:schemeClr val="tx1"/>
          </a:solidFill>
        </a:ln>
        <a:effectLst/>
      </c:spPr>
    </c:plotArea>
    <c:legend>
      <c:legendPos val="t"/>
      <c:layout>
        <c:manualLayout>
          <c:xMode val="edge"/>
          <c:yMode val="edge"/>
          <c:x val="0.39408759389972031"/>
          <c:y val="0.21095830159118023"/>
          <c:w val="0.30359188025855444"/>
          <c:h val="0.11284874444811775"/>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680643879999953"/>
          <c:y val="0.10913044481039168"/>
          <c:w val="0.79056687626190825"/>
          <c:h val="0.71300222797282153"/>
        </c:manualLayout>
      </c:layout>
      <c:barChart>
        <c:barDir val="col"/>
        <c:grouping val="clustered"/>
        <c:varyColors val="0"/>
        <c:ser>
          <c:idx val="2"/>
          <c:order val="0"/>
          <c:tx>
            <c:strRef>
              <c:f>'1C_sensitivity'!$AU$24</c:f>
              <c:strCache>
                <c:ptCount val="1"/>
                <c:pt idx="0">
                  <c:v>Prefetcher-only</c:v>
                </c:pt>
              </c:strCache>
            </c:strRef>
          </c:tx>
          <c:spPr>
            <a:solidFill>
              <a:sysClr val="window" lastClr="FFFFFF">
                <a:lumMod val="85000"/>
              </a:sysClr>
            </a:solidFill>
            <a:ln>
              <a:solidFill>
                <a:sysClr val="windowText" lastClr="000000"/>
              </a:solidFill>
            </a:ln>
            <a:effectLst/>
          </c:spPr>
          <c:invertIfNegative val="0"/>
          <c:cat>
            <c:strRef>
              <c:f>'1C_sensitivity'!$AT$25:$AT$29</c:f>
              <c:strCache>
                <c:ptCount val="5"/>
                <c:pt idx="0">
                  <c:v>Pythia</c:v>
                </c:pt>
                <c:pt idx="1">
                  <c:v>Bingo</c:v>
                </c:pt>
                <c:pt idx="2">
                  <c:v>SPP</c:v>
                </c:pt>
                <c:pt idx="3">
                  <c:v>MLOP</c:v>
                </c:pt>
                <c:pt idx="4">
                  <c:v>SMS</c:v>
                </c:pt>
              </c:strCache>
            </c:strRef>
          </c:cat>
          <c:val>
            <c:numRef>
              <c:f>'1C_sensitivity'!$AU$25:$AU$29</c:f>
              <c:numCache>
                <c:formatCode>General</c:formatCode>
                <c:ptCount val="5"/>
                <c:pt idx="0">
                  <c:v>1.2034179298429193</c:v>
                </c:pt>
                <c:pt idx="1">
                  <c:v>1.193702020318959</c:v>
                </c:pt>
                <c:pt idx="2">
                  <c:v>1.1442631354656498</c:v>
                </c:pt>
                <c:pt idx="3">
                  <c:v>1.1347241990533141</c:v>
                </c:pt>
                <c:pt idx="4">
                  <c:v>1.0567775077033512</c:v>
                </c:pt>
              </c:numCache>
            </c:numRef>
          </c:val>
          <c:extLst>
            <c:ext xmlns:c16="http://schemas.microsoft.com/office/drawing/2014/chart" uri="{C3380CC4-5D6E-409C-BE32-E72D297353CC}">
              <c16:uniqueId val="{00000000-7F74-4548-B303-472DD72658D8}"/>
            </c:ext>
          </c:extLst>
        </c:ser>
        <c:ser>
          <c:idx val="3"/>
          <c:order val="1"/>
          <c:tx>
            <c:strRef>
              <c:f>'1C_sensitivity'!$AV$24</c:f>
              <c:strCache>
                <c:ptCount val="1"/>
                <c:pt idx="0">
                  <c:v>Prefetcher + Hermes</c:v>
                </c:pt>
              </c:strCache>
            </c:strRef>
          </c:tx>
          <c:spPr>
            <a:solidFill>
              <a:sysClr val="windowText" lastClr="000000"/>
            </a:solidFill>
            <a:ln>
              <a:solidFill>
                <a:sysClr val="windowText" lastClr="000000"/>
              </a:solidFill>
            </a:ln>
            <a:effectLst/>
          </c:spPr>
          <c:invertIfNegative val="0"/>
          <c:cat>
            <c:strRef>
              <c:f>'1C_sensitivity'!$AT$25:$AT$29</c:f>
              <c:strCache>
                <c:ptCount val="5"/>
                <c:pt idx="0">
                  <c:v>Pythia</c:v>
                </c:pt>
                <c:pt idx="1">
                  <c:v>Bingo</c:v>
                </c:pt>
                <c:pt idx="2">
                  <c:v>SPP</c:v>
                </c:pt>
                <c:pt idx="3">
                  <c:v>MLOP</c:v>
                </c:pt>
                <c:pt idx="4">
                  <c:v>SMS</c:v>
                </c:pt>
              </c:strCache>
            </c:strRef>
          </c:cat>
          <c:val>
            <c:numRef>
              <c:f>'1C_sensitivity'!$AV$25:$AV$29</c:f>
              <c:numCache>
                <c:formatCode>General</c:formatCode>
                <c:ptCount val="5"/>
                <c:pt idx="0">
                  <c:v>1.2573588609599857</c:v>
                </c:pt>
                <c:pt idx="1">
                  <c:v>1.2554302804063777</c:v>
                </c:pt>
                <c:pt idx="2">
                  <c:v>1.1947812094098638</c:v>
                </c:pt>
                <c:pt idx="3">
                  <c:v>1.2104023536225561</c:v>
                </c:pt>
                <c:pt idx="4">
                  <c:v>1.1341604361865578</c:v>
                </c:pt>
              </c:numCache>
            </c:numRef>
          </c:val>
          <c:extLst>
            <c:ext xmlns:c16="http://schemas.microsoft.com/office/drawing/2014/chart" uri="{C3380CC4-5D6E-409C-BE32-E72D297353CC}">
              <c16:uniqueId val="{00000001-7F74-4548-B303-472DD72658D8}"/>
            </c:ext>
          </c:extLst>
        </c:ser>
        <c:dLbls>
          <c:showLegendKey val="0"/>
          <c:showVal val="0"/>
          <c:showCatName val="0"/>
          <c:showSerName val="0"/>
          <c:showPercent val="0"/>
          <c:showBubbleSize val="0"/>
        </c:dLbls>
        <c:gapWidth val="219"/>
        <c:overlap val="-27"/>
        <c:axId val="1696996847"/>
        <c:axId val="1698432975"/>
      </c:barChart>
      <c:catAx>
        <c:axId val="1696996847"/>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crossAx val="1698432975"/>
        <c:crosses val="autoZero"/>
        <c:auto val="1"/>
        <c:lblAlgn val="ctr"/>
        <c:lblOffset val="100"/>
        <c:noMultiLvlLbl val="0"/>
      </c:catAx>
      <c:valAx>
        <c:axId val="1698432975"/>
        <c:scaling>
          <c:orientation val="minMax"/>
          <c:min val="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r>
                  <a:rPr lang="en-GB"/>
                  <a:t>Geomean speedup </a:t>
                </a:r>
                <a:endParaRPr lang="en-IN"/>
              </a:p>
              <a:p>
                <a:pPr>
                  <a:defRPr/>
                </a:pPr>
                <a:r>
                  <a:rPr lang="en-GB"/>
                  <a:t>over the No-prefetching system </a:t>
                </a:r>
                <a:endParaRPr lang="en-IN"/>
              </a:p>
            </c:rich>
          </c:tx>
          <c:layout>
            <c:manualLayout>
              <c:xMode val="edge"/>
              <c:yMode val="edge"/>
              <c:x val="1.9835267111670096E-3"/>
              <c:y val="9.5011831781132802E-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crossAx val="1696996847"/>
        <c:crosses val="autoZero"/>
        <c:crossBetween val="between"/>
      </c:valAx>
      <c:spPr>
        <a:noFill/>
        <a:ln>
          <a:solidFill>
            <a:schemeClr val="tx1"/>
          </a:solidFill>
        </a:ln>
        <a:effectLst/>
      </c:spPr>
    </c:plotArea>
    <c:legend>
      <c:legendPos val="t"/>
      <c:layout>
        <c:manualLayout>
          <c:xMode val="edge"/>
          <c:yMode val="edge"/>
          <c:x val="0.23952678671708286"/>
          <c:y val="2.3432923257176333E-3"/>
          <c:w val="0.70656115289412436"/>
          <c:h val="8.202002869149265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2400">
          <a:solidFill>
            <a:schemeClr val="tx1"/>
          </a:solidFill>
          <a:latin typeface="Corbel" panose="020B0503020204020204" pitchFamily="34" charset="0"/>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ST!$CV$4</c:f>
              <c:strCache>
                <c:ptCount val="1"/>
                <c:pt idx="0">
                  <c:v>SPP </c:v>
                </c:pt>
              </c:strCache>
            </c:strRef>
          </c:tx>
          <c:spPr>
            <a:ln w="22225" cap="rnd">
              <a:solidFill>
                <a:schemeClr val="accent2"/>
              </a:solidFill>
              <a:prstDash val="solid"/>
              <a:round/>
            </a:ln>
            <a:effectLst/>
          </c:spPr>
          <c:marker>
            <c:symbol val="none"/>
          </c:marker>
          <c:val>
            <c:numRef>
              <c:f>ST!$CV$5:$CV$154</c:f>
              <c:numCache>
                <c:formatCode>General</c:formatCode>
                <c:ptCount val="150"/>
                <c:pt idx="0">
                  <c:v>1.0026696168739027</c:v>
                </c:pt>
                <c:pt idx="1">
                  <c:v>1.0157897872847523</c:v>
                </c:pt>
                <c:pt idx="2">
                  <c:v>1.0032627285883438</c:v>
                </c:pt>
                <c:pt idx="3">
                  <c:v>1.003353382658221</c:v>
                </c:pt>
                <c:pt idx="4">
                  <c:v>1.000630031501575</c:v>
                </c:pt>
                <c:pt idx="5">
                  <c:v>1.0041629636559239</c:v>
                </c:pt>
                <c:pt idx="6">
                  <c:v>1.0068310227745494</c:v>
                </c:pt>
                <c:pt idx="7">
                  <c:v>1.0066479400749062</c:v>
                </c:pt>
                <c:pt idx="8">
                  <c:v>1.0065783201449137</c:v>
                </c:pt>
                <c:pt idx="9">
                  <c:v>1.0066577896138482</c:v>
                </c:pt>
                <c:pt idx="10">
                  <c:v>1.0074568469505178</c:v>
                </c:pt>
                <c:pt idx="11">
                  <c:v>1.0093128263016791</c:v>
                </c:pt>
                <c:pt idx="12">
                  <c:v>1.0108575124745889</c:v>
                </c:pt>
                <c:pt idx="13">
                  <c:v>1.0123423178146838</c:v>
                </c:pt>
                <c:pt idx="14">
                  <c:v>1.014533258803801</c:v>
                </c:pt>
                <c:pt idx="15">
                  <c:v>1.01603347752492</c:v>
                </c:pt>
                <c:pt idx="16">
                  <c:v>1.0049349671699219</c:v>
                </c:pt>
                <c:pt idx="17">
                  <c:v>1.0237992460214682</c:v>
                </c:pt>
                <c:pt idx="18">
                  <c:v>1.00337039306662</c:v>
                </c:pt>
                <c:pt idx="19">
                  <c:v>1.0235739509432762</c:v>
                </c:pt>
                <c:pt idx="20">
                  <c:v>1.0246617197730248</c:v>
                </c:pt>
                <c:pt idx="21">
                  <c:v>1.0256128034269396</c:v>
                </c:pt>
                <c:pt idx="22">
                  <c:v>1.0258067314365025</c:v>
                </c:pt>
                <c:pt idx="23">
                  <c:v>1.0240617433414043</c:v>
                </c:pt>
                <c:pt idx="24">
                  <c:v>1.0221141781681304</c:v>
                </c:pt>
                <c:pt idx="25">
                  <c:v>1.0257494828491154</c:v>
                </c:pt>
                <c:pt idx="26">
                  <c:v>1.0265757990595799</c:v>
                </c:pt>
                <c:pt idx="27">
                  <c:v>1.0307326598183206</c:v>
                </c:pt>
                <c:pt idx="28">
                  <c:v>1.0316273720529041</c:v>
                </c:pt>
                <c:pt idx="29">
                  <c:v>1.0309508318616971</c:v>
                </c:pt>
                <c:pt idx="30">
                  <c:v>1.0204793028322441</c:v>
                </c:pt>
                <c:pt idx="31">
                  <c:v>1.0210098746410814</c:v>
                </c:pt>
                <c:pt idx="32">
                  <c:v>1.0423481443728861</c:v>
                </c:pt>
                <c:pt idx="33">
                  <c:v>1.0336553064819876</c:v>
                </c:pt>
                <c:pt idx="34">
                  <c:v>1.0360647461584578</c:v>
                </c:pt>
                <c:pt idx="35">
                  <c:v>1.0333333333333334</c:v>
                </c:pt>
                <c:pt idx="36">
                  <c:v>1.0371969341467231</c:v>
                </c:pt>
                <c:pt idx="37">
                  <c:v>1.0364617666446936</c:v>
                </c:pt>
                <c:pt idx="38">
                  <c:v>1.0410538832217286</c:v>
                </c:pt>
                <c:pt idx="39">
                  <c:v>1.0380585001366824</c:v>
                </c:pt>
                <c:pt idx="40">
                  <c:v>1.0401684970663458</c:v>
                </c:pt>
                <c:pt idx="41">
                  <c:v>1.0487699344789219</c:v>
                </c:pt>
                <c:pt idx="42">
                  <c:v>1.0116438356164383</c:v>
                </c:pt>
                <c:pt idx="43">
                  <c:v>1.0074362007774209</c:v>
                </c:pt>
                <c:pt idx="44">
                  <c:v>1.0432436296058039</c:v>
                </c:pt>
                <c:pt idx="45">
                  <c:v>1.05624058926464</c:v>
                </c:pt>
                <c:pt idx="46">
                  <c:v>1.0456656598135698</c:v>
                </c:pt>
                <c:pt idx="47">
                  <c:v>1.0442950490072882</c:v>
                </c:pt>
                <c:pt idx="48">
                  <c:v>1.0002251600244461</c:v>
                </c:pt>
                <c:pt idx="49">
                  <c:v>1.041324056504322</c:v>
                </c:pt>
                <c:pt idx="50">
                  <c:v>1.0440842245989304</c:v>
                </c:pt>
                <c:pt idx="51">
                  <c:v>1.0319427381015973</c:v>
                </c:pt>
                <c:pt idx="52">
                  <c:v>1.0257806826434277</c:v>
                </c:pt>
                <c:pt idx="53">
                  <c:v>1.0068240123140071</c:v>
                </c:pt>
                <c:pt idx="54">
                  <c:v>1.0547686496694997</c:v>
                </c:pt>
                <c:pt idx="55">
                  <c:v>1.016607935264944</c:v>
                </c:pt>
                <c:pt idx="56">
                  <c:v>1.0511080677290836</c:v>
                </c:pt>
                <c:pt idx="57">
                  <c:v>1.054548862784304</c:v>
                </c:pt>
                <c:pt idx="58">
                  <c:v>1.0501959645812164</c:v>
                </c:pt>
                <c:pt idx="59">
                  <c:v>1.0730705853750775</c:v>
                </c:pt>
                <c:pt idx="60">
                  <c:v>1.0610815717805733</c:v>
                </c:pt>
                <c:pt idx="61">
                  <c:v>1.0522199659733273</c:v>
                </c:pt>
                <c:pt idx="62">
                  <c:v>1.0563801844725431</c:v>
                </c:pt>
                <c:pt idx="63">
                  <c:v>1.0516495250941382</c:v>
                </c:pt>
                <c:pt idx="64">
                  <c:v>1.0534697534610826</c:v>
                </c:pt>
                <c:pt idx="65">
                  <c:v>1.0152313774126036</c:v>
                </c:pt>
                <c:pt idx="66">
                  <c:v>1.0563708759954493</c:v>
                </c:pt>
                <c:pt idx="67">
                  <c:v>1.059749077490775</c:v>
                </c:pt>
                <c:pt idx="68">
                  <c:v>1.0557581325906571</c:v>
                </c:pt>
                <c:pt idx="69">
                  <c:v>1.0606791121564016</c:v>
                </c:pt>
                <c:pt idx="70">
                  <c:v>1.0127012928101611</c:v>
                </c:pt>
                <c:pt idx="71">
                  <c:v>1.0593863754550183</c:v>
                </c:pt>
                <c:pt idx="72">
                  <c:v>1.0563189548731429</c:v>
                </c:pt>
                <c:pt idx="73">
                  <c:v>1.0868787599588097</c:v>
                </c:pt>
                <c:pt idx="74">
                  <c:v>0.97752036909786988</c:v>
                </c:pt>
                <c:pt idx="75">
                  <c:v>1.0172719935431802</c:v>
                </c:pt>
                <c:pt idx="76">
                  <c:v>0.98425538061534024</c:v>
                </c:pt>
                <c:pt idx="77">
                  <c:v>1.1912369654644601</c:v>
                </c:pt>
                <c:pt idx="78">
                  <c:v>1.1883805879283353</c:v>
                </c:pt>
                <c:pt idx="79">
                  <c:v>1.1762229913010942</c:v>
                </c:pt>
                <c:pt idx="80">
                  <c:v>1.1779867427162014</c:v>
                </c:pt>
                <c:pt idx="81">
                  <c:v>1.0964800498400022</c:v>
                </c:pt>
                <c:pt idx="82">
                  <c:v>1.1693996626386085</c:v>
                </c:pt>
                <c:pt idx="83">
                  <c:v>1.0407111196762382</c:v>
                </c:pt>
                <c:pt idx="84">
                  <c:v>1.18570790704898</c:v>
                </c:pt>
                <c:pt idx="85">
                  <c:v>1.0068410323739763</c:v>
                </c:pt>
                <c:pt idx="86">
                  <c:v>1.1640583402065086</c:v>
                </c:pt>
                <c:pt idx="87">
                  <c:v>0.98700933771398924</c:v>
                </c:pt>
                <c:pt idx="88">
                  <c:v>1.2388986767145485</c:v>
                </c:pt>
                <c:pt idx="89">
                  <c:v>0.98299319727891155</c:v>
                </c:pt>
                <c:pt idx="90">
                  <c:v>1.1775157955893389</c:v>
                </c:pt>
                <c:pt idx="91">
                  <c:v>1.2679233915718047</c:v>
                </c:pt>
                <c:pt idx="92">
                  <c:v>1.3111326234269118</c:v>
                </c:pt>
                <c:pt idx="93">
                  <c:v>1.3006428436377386</c:v>
                </c:pt>
                <c:pt idx="94">
                  <c:v>1.3116690165400766</c:v>
                </c:pt>
                <c:pt idx="95">
                  <c:v>1.3357510774729315</c:v>
                </c:pt>
                <c:pt idx="96">
                  <c:v>1.4164852255054432</c:v>
                </c:pt>
                <c:pt idx="97">
                  <c:v>1.3543790821495549</c:v>
                </c:pt>
                <c:pt idx="98">
                  <c:v>1.2947646947646947</c:v>
                </c:pt>
                <c:pt idx="99">
                  <c:v>1.3837783582174672</c:v>
                </c:pt>
                <c:pt idx="100">
                  <c:v>1.3845022572848737</c:v>
                </c:pt>
                <c:pt idx="101">
                  <c:v>1.3845890762337973</c:v>
                </c:pt>
                <c:pt idx="102">
                  <c:v>1.3871888885081496</c:v>
                </c:pt>
                <c:pt idx="103">
                  <c:v>1.0441632313936025</c:v>
                </c:pt>
                <c:pt idx="104">
                  <c:v>1.0594385562875968</c:v>
                </c:pt>
                <c:pt idx="105">
                  <c:v>1.2156583543271631</c:v>
                </c:pt>
                <c:pt idx="106">
                  <c:v>1.1865870561893592</c:v>
                </c:pt>
                <c:pt idx="107">
                  <c:v>1.391206032991509</c:v>
                </c:pt>
                <c:pt idx="108">
                  <c:v>1.3958635418422976</c:v>
                </c:pt>
                <c:pt idx="109">
                  <c:v>1.3969210990058407</c:v>
                </c:pt>
                <c:pt idx="110">
                  <c:v>1.4014591289375509</c:v>
                </c:pt>
                <c:pt idx="111">
                  <c:v>1.3753440165518318</c:v>
                </c:pt>
                <c:pt idx="112">
                  <c:v>1.4033509427289406</c:v>
                </c:pt>
                <c:pt idx="113">
                  <c:v>1.3995766673859209</c:v>
                </c:pt>
                <c:pt idx="114">
                  <c:v>1.4000513953846945</c:v>
                </c:pt>
                <c:pt idx="115">
                  <c:v>1.4000508682935102</c:v>
                </c:pt>
                <c:pt idx="116">
                  <c:v>1.4043062200956937</c:v>
                </c:pt>
                <c:pt idx="117">
                  <c:v>1.4045366865065037</c:v>
                </c:pt>
                <c:pt idx="118">
                  <c:v>1.3792952642758964</c:v>
                </c:pt>
                <c:pt idx="119">
                  <c:v>1.4009700089082451</c:v>
                </c:pt>
                <c:pt idx="120">
                  <c:v>1.4087397217769042</c:v>
                </c:pt>
                <c:pt idx="121">
                  <c:v>1.3096171171171171</c:v>
                </c:pt>
                <c:pt idx="122">
                  <c:v>1.4116805572832443</c:v>
                </c:pt>
                <c:pt idx="123">
                  <c:v>1.4229977750154077</c:v>
                </c:pt>
                <c:pt idx="124">
                  <c:v>1.4250654107796965</c:v>
                </c:pt>
                <c:pt idx="125">
                  <c:v>1.4276000796236734</c:v>
                </c:pt>
                <c:pt idx="126">
                  <c:v>1.3354590454167721</c:v>
                </c:pt>
                <c:pt idx="127">
                  <c:v>1.2799078536249537</c:v>
                </c:pt>
                <c:pt idx="128">
                  <c:v>1.4116946789680613</c:v>
                </c:pt>
                <c:pt idx="129">
                  <c:v>1.4325183488382964</c:v>
                </c:pt>
                <c:pt idx="130">
                  <c:v>1.1363427389230505</c:v>
                </c:pt>
                <c:pt idx="131">
                  <c:v>1.4651627363087116</c:v>
                </c:pt>
                <c:pt idx="132">
                  <c:v>1.6461178904618685</c:v>
                </c:pt>
                <c:pt idx="133">
                  <c:v>1.2316952462480941</c:v>
                </c:pt>
                <c:pt idx="134">
                  <c:v>1.4253552452736933</c:v>
                </c:pt>
                <c:pt idx="135">
                  <c:v>0.99985278963639024</c:v>
                </c:pt>
                <c:pt idx="136">
                  <c:v>1.5016538960767074</c:v>
                </c:pt>
                <c:pt idx="137">
                  <c:v>1.608689103475976</c:v>
                </c:pt>
                <c:pt idx="138">
                  <c:v>1.6119478733505779</c:v>
                </c:pt>
                <c:pt idx="139">
                  <c:v>1.7139023144794499</c:v>
                </c:pt>
                <c:pt idx="140">
                  <c:v>1.7126982084847706</c:v>
                </c:pt>
                <c:pt idx="141">
                  <c:v>1.7851061923111391</c:v>
                </c:pt>
                <c:pt idx="142">
                  <c:v>1.7944312885563884</c:v>
                </c:pt>
                <c:pt idx="143">
                  <c:v>1.7799506456629031</c:v>
                </c:pt>
                <c:pt idx="144">
                  <c:v>1.8044395945208629</c:v>
                </c:pt>
                <c:pt idx="145">
                  <c:v>1.784118068833652</c:v>
                </c:pt>
                <c:pt idx="146">
                  <c:v>1.7912213930761691</c:v>
                </c:pt>
                <c:pt idx="147">
                  <c:v>1.8081441656710477</c:v>
                </c:pt>
                <c:pt idx="148">
                  <c:v>1.9313949068795135</c:v>
                </c:pt>
                <c:pt idx="149">
                  <c:v>2.0784826580432441</c:v>
                </c:pt>
              </c:numCache>
            </c:numRef>
          </c:val>
          <c:smooth val="0"/>
          <c:extLst>
            <c:ext xmlns:c16="http://schemas.microsoft.com/office/drawing/2014/chart" uri="{C3380CC4-5D6E-409C-BE32-E72D297353CC}">
              <c16:uniqueId val="{00000000-E7EA-2848-90F2-835C794FC0B6}"/>
            </c:ext>
          </c:extLst>
        </c:ser>
        <c:ser>
          <c:idx val="1"/>
          <c:order val="1"/>
          <c:tx>
            <c:strRef>
              <c:f>ST!$CW$4</c:f>
              <c:strCache>
                <c:ptCount val="1"/>
                <c:pt idx="0">
                  <c:v>Bingo </c:v>
                </c:pt>
              </c:strCache>
            </c:strRef>
          </c:tx>
          <c:spPr>
            <a:ln w="22225" cap="rnd">
              <a:solidFill>
                <a:schemeClr val="accent5"/>
              </a:solidFill>
              <a:prstDash val="solid"/>
              <a:round/>
            </a:ln>
            <a:effectLst/>
          </c:spPr>
          <c:marker>
            <c:symbol val="none"/>
          </c:marker>
          <c:val>
            <c:numRef>
              <c:f>ST!$CW$5:$CW$154</c:f>
              <c:numCache>
                <c:formatCode>General</c:formatCode>
                <c:ptCount val="150"/>
                <c:pt idx="0">
                  <c:v>1.0197936458308281</c:v>
                </c:pt>
                <c:pt idx="1">
                  <c:v>0.87797175713519637</c:v>
                </c:pt>
                <c:pt idx="2">
                  <c:v>1.0074463886330747</c:v>
                </c:pt>
                <c:pt idx="3">
                  <c:v>1.0077447170916058</c:v>
                </c:pt>
                <c:pt idx="4">
                  <c:v>1.0107805390269513</c:v>
                </c:pt>
                <c:pt idx="5">
                  <c:v>1.0135647130361569</c:v>
                </c:pt>
                <c:pt idx="6">
                  <c:v>1.0045092802598206</c:v>
                </c:pt>
                <c:pt idx="7">
                  <c:v>1.0147940074906368</c:v>
                </c:pt>
                <c:pt idx="8">
                  <c:v>1.0151110687386786</c:v>
                </c:pt>
                <c:pt idx="9">
                  <c:v>1.0156458055925432</c:v>
                </c:pt>
                <c:pt idx="10">
                  <c:v>1.0159263521288837</c:v>
                </c:pt>
                <c:pt idx="11">
                  <c:v>1.0187197215559005</c:v>
                </c:pt>
                <c:pt idx="12">
                  <c:v>1.0200979486231749</c:v>
                </c:pt>
                <c:pt idx="13">
                  <c:v>1.0210545421544606</c:v>
                </c:pt>
                <c:pt idx="14">
                  <c:v>1.0250139742873112</c:v>
                </c:pt>
                <c:pt idx="15">
                  <c:v>1.0271769794997179</c:v>
                </c:pt>
                <c:pt idx="16">
                  <c:v>1.0466730793358705</c:v>
                </c:pt>
                <c:pt idx="17">
                  <c:v>1.0250942473164695</c:v>
                </c:pt>
                <c:pt idx="18">
                  <c:v>1.0449093933292479</c:v>
                </c:pt>
                <c:pt idx="19">
                  <c:v>1.0253237043871091</c:v>
                </c:pt>
                <c:pt idx="20">
                  <c:v>1.0368834570056744</c:v>
                </c:pt>
                <c:pt idx="21">
                  <c:v>1.0273381722989052</c:v>
                </c:pt>
                <c:pt idx="22">
                  <c:v>1.0366065232477446</c:v>
                </c:pt>
                <c:pt idx="23">
                  <c:v>1.0248789346246971</c:v>
                </c:pt>
                <c:pt idx="24">
                  <c:v>1.0274466750313678</c:v>
                </c:pt>
                <c:pt idx="25">
                  <c:v>1.0284973293402082</c:v>
                </c:pt>
                <c:pt idx="26">
                  <c:v>1.0307124575918101</c:v>
                </c:pt>
                <c:pt idx="27">
                  <c:v>1.0416843535104847</c:v>
                </c:pt>
                <c:pt idx="28">
                  <c:v>1.0316273720529041</c:v>
                </c:pt>
                <c:pt idx="29">
                  <c:v>1.033088577005298</c:v>
                </c:pt>
                <c:pt idx="30">
                  <c:v>1.0343891402714931</c:v>
                </c:pt>
                <c:pt idx="31">
                  <c:v>1.0346662931577841</c:v>
                </c:pt>
                <c:pt idx="32">
                  <c:v>1.0501783811332994</c:v>
                </c:pt>
                <c:pt idx="33">
                  <c:v>1.0366624141911183</c:v>
                </c:pt>
                <c:pt idx="34">
                  <c:v>1.0367589057520588</c:v>
                </c:pt>
                <c:pt idx="35">
                  <c:v>0.99687987519500787</c:v>
                </c:pt>
                <c:pt idx="36">
                  <c:v>1.0383544501798843</c:v>
                </c:pt>
                <c:pt idx="37">
                  <c:v>1.0488628872775214</c:v>
                </c:pt>
                <c:pt idx="38">
                  <c:v>1.0418987420990049</c:v>
                </c:pt>
                <c:pt idx="39">
                  <c:v>1.0415211250493575</c:v>
                </c:pt>
                <c:pt idx="40">
                  <c:v>1.0432676395366332</c:v>
                </c:pt>
                <c:pt idx="41">
                  <c:v>1.0508406477932994</c:v>
                </c:pt>
                <c:pt idx="42">
                  <c:v>0.82143581938102483</c:v>
                </c:pt>
                <c:pt idx="43">
                  <c:v>1.065123091656808</c:v>
                </c:pt>
                <c:pt idx="44">
                  <c:v>1.0444230013223259</c:v>
                </c:pt>
                <c:pt idx="45">
                  <c:v>1.0696699629674844</c:v>
                </c:pt>
                <c:pt idx="46">
                  <c:v>1.0348825879372503</c:v>
                </c:pt>
                <c:pt idx="47">
                  <c:v>1.0352161347072129</c:v>
                </c:pt>
                <c:pt idx="48">
                  <c:v>0.99295570780661957</c:v>
                </c:pt>
                <c:pt idx="49">
                  <c:v>1.0443058944007708</c:v>
                </c:pt>
                <c:pt idx="50">
                  <c:v>1.0440173796791443</c:v>
                </c:pt>
                <c:pt idx="51">
                  <c:v>0.98621868489931097</c:v>
                </c:pt>
                <c:pt idx="52">
                  <c:v>0.97940657744579318</c:v>
                </c:pt>
                <c:pt idx="53">
                  <c:v>1.0707029245767061</c:v>
                </c:pt>
                <c:pt idx="54">
                  <c:v>1.0487397399578704</c:v>
                </c:pt>
                <c:pt idx="55">
                  <c:v>1.0557622030801359</c:v>
                </c:pt>
                <c:pt idx="56">
                  <c:v>1.0462213645418326</c:v>
                </c:pt>
                <c:pt idx="57">
                  <c:v>1.0421144713821546</c:v>
                </c:pt>
                <c:pt idx="58">
                  <c:v>1.0370155320075485</c:v>
                </c:pt>
                <c:pt idx="59">
                  <c:v>1.0840109133147842</c:v>
                </c:pt>
                <c:pt idx="60">
                  <c:v>1.0550836467384257</c:v>
                </c:pt>
                <c:pt idx="61">
                  <c:v>1.0446462872509741</c:v>
                </c:pt>
                <c:pt idx="62">
                  <c:v>1.0466678883391363</c:v>
                </c:pt>
                <c:pt idx="63">
                  <c:v>1.0436688585398752</c:v>
                </c:pt>
                <c:pt idx="64">
                  <c:v>1.0431226336021271</c:v>
                </c:pt>
                <c:pt idx="65">
                  <c:v>1.0655375552282769</c:v>
                </c:pt>
                <c:pt idx="66">
                  <c:v>1.0419795221843002</c:v>
                </c:pt>
                <c:pt idx="67">
                  <c:v>1.0419188191881918</c:v>
                </c:pt>
                <c:pt idx="68">
                  <c:v>1.0429527118206094</c:v>
                </c:pt>
                <c:pt idx="69">
                  <c:v>1.0431574305453475</c:v>
                </c:pt>
                <c:pt idx="70">
                  <c:v>1.0748922658199138</c:v>
                </c:pt>
                <c:pt idx="71">
                  <c:v>0.88646212515167278</c:v>
                </c:pt>
                <c:pt idx="72">
                  <c:v>1.1700322619189867</c:v>
                </c:pt>
                <c:pt idx="73">
                  <c:v>0.94780770689935501</c:v>
                </c:pt>
                <c:pt idx="74">
                  <c:v>0.85893786198095601</c:v>
                </c:pt>
                <c:pt idx="75">
                  <c:v>1.1271993543179986</c:v>
                </c:pt>
                <c:pt idx="76">
                  <c:v>1.057345081612018</c:v>
                </c:pt>
                <c:pt idx="77">
                  <c:v>1.2452884339424091</c:v>
                </c:pt>
                <c:pt idx="78">
                  <c:v>1.2014843161129469</c:v>
                </c:pt>
                <c:pt idx="79">
                  <c:v>1.1887880771988899</c:v>
                </c:pt>
                <c:pt idx="80">
                  <c:v>1.190658239556035</c:v>
                </c:pt>
                <c:pt idx="81">
                  <c:v>1.174496644295302</c:v>
                </c:pt>
                <c:pt idx="82">
                  <c:v>1.1883416751928768</c:v>
                </c:pt>
                <c:pt idx="83">
                  <c:v>1.0809886297937947</c:v>
                </c:pt>
                <c:pt idx="84">
                  <c:v>1.1239735202189824</c:v>
                </c:pt>
                <c:pt idx="85">
                  <c:v>1.1890958090039043</c:v>
                </c:pt>
                <c:pt idx="86">
                  <c:v>1.1658018646315109</c:v>
                </c:pt>
                <c:pt idx="87">
                  <c:v>1.1224061905585336</c:v>
                </c:pt>
                <c:pt idx="88">
                  <c:v>1.2330216946798525</c:v>
                </c:pt>
                <c:pt idx="89">
                  <c:v>0.81438289601554903</c:v>
                </c:pt>
                <c:pt idx="90">
                  <c:v>1.0298724248953011</c:v>
                </c:pt>
                <c:pt idx="91">
                  <c:v>1.2330278720233376</c:v>
                </c:pt>
                <c:pt idx="92">
                  <c:v>1.3065101645692159</c:v>
                </c:pt>
                <c:pt idx="93">
                  <c:v>1.3082057099640763</c:v>
                </c:pt>
                <c:pt idx="94">
                  <c:v>1.3206591773927017</c:v>
                </c:pt>
                <c:pt idx="95">
                  <c:v>1.3426889519604752</c:v>
                </c:pt>
                <c:pt idx="96">
                  <c:v>1.467019180922758</c:v>
                </c:pt>
                <c:pt idx="97">
                  <c:v>1.3975986721562372</c:v>
                </c:pt>
                <c:pt idx="98">
                  <c:v>1.2235116235116235</c:v>
                </c:pt>
                <c:pt idx="99">
                  <c:v>1.378120972249153</c:v>
                </c:pt>
                <c:pt idx="100">
                  <c:v>1.3790072506726252</c:v>
                </c:pt>
                <c:pt idx="101">
                  <c:v>1.3789117274872602</c:v>
                </c:pt>
                <c:pt idx="102">
                  <c:v>1.3814435344778353</c:v>
                </c:pt>
                <c:pt idx="103">
                  <c:v>1.357651871025469</c:v>
                </c:pt>
                <c:pt idx="104">
                  <c:v>1.3071469492981955</c:v>
                </c:pt>
                <c:pt idx="105">
                  <c:v>1.4044811177236605</c:v>
                </c:pt>
                <c:pt idx="106">
                  <c:v>1.3238085083697622</c:v>
                </c:pt>
                <c:pt idx="107">
                  <c:v>1.3853154996777732</c:v>
                </c:pt>
                <c:pt idx="108">
                  <c:v>1.3898611813634576</c:v>
                </c:pt>
                <c:pt idx="109">
                  <c:v>1.3905039511454442</c:v>
                </c:pt>
                <c:pt idx="110">
                  <c:v>1.3948367585704509</c:v>
                </c:pt>
                <c:pt idx="111">
                  <c:v>1.3426697636289111</c:v>
                </c:pt>
                <c:pt idx="112">
                  <c:v>1.3967529453371943</c:v>
                </c:pt>
                <c:pt idx="113">
                  <c:v>1.4042415461915476</c:v>
                </c:pt>
                <c:pt idx="114">
                  <c:v>1.4059207483168012</c:v>
                </c:pt>
                <c:pt idx="115">
                  <c:v>1.4097864944680734</c:v>
                </c:pt>
                <c:pt idx="116">
                  <c:v>1.409204339217951</c:v>
                </c:pt>
                <c:pt idx="117">
                  <c:v>1.4095912030780975</c:v>
                </c:pt>
                <c:pt idx="118">
                  <c:v>1.3720479820067475</c:v>
                </c:pt>
                <c:pt idx="119">
                  <c:v>1.4109104792070248</c:v>
                </c:pt>
                <c:pt idx="120">
                  <c:v>1.413559497336712</c:v>
                </c:pt>
                <c:pt idx="121">
                  <c:v>1.0121734234234234</c:v>
                </c:pt>
                <c:pt idx="122">
                  <c:v>1.4173404652319941</c:v>
                </c:pt>
                <c:pt idx="123">
                  <c:v>1.4275104198222102</c:v>
                </c:pt>
                <c:pt idx="124">
                  <c:v>1.4301622187336471</c:v>
                </c:pt>
                <c:pt idx="125">
                  <c:v>1.4325032216157321</c:v>
                </c:pt>
                <c:pt idx="126">
                  <c:v>1.4293998627018822</c:v>
                </c:pt>
                <c:pt idx="127">
                  <c:v>1.5661706296668962</c:v>
                </c:pt>
                <c:pt idx="128">
                  <c:v>1.4290659607462288</c:v>
                </c:pt>
                <c:pt idx="129">
                  <c:v>1.3933429947174045</c:v>
                </c:pt>
                <c:pt idx="130">
                  <c:v>1.4754037124303201</c:v>
                </c:pt>
                <c:pt idx="131">
                  <c:v>1.4685733775092575</c:v>
                </c:pt>
                <c:pt idx="132">
                  <c:v>1.6857531464914466</c:v>
                </c:pt>
                <c:pt idx="133">
                  <c:v>1.4444905165725905</c:v>
                </c:pt>
                <c:pt idx="134">
                  <c:v>1.4941801556901027</c:v>
                </c:pt>
                <c:pt idx="135">
                  <c:v>0.68614750478433673</c:v>
                </c:pt>
                <c:pt idx="136">
                  <c:v>1.5843905706988235</c:v>
                </c:pt>
                <c:pt idx="137">
                  <c:v>1.5430020250029286</c:v>
                </c:pt>
                <c:pt idx="138">
                  <c:v>1.5796634032939327</c:v>
                </c:pt>
                <c:pt idx="139">
                  <c:v>1.7139498153404031</c:v>
                </c:pt>
                <c:pt idx="140">
                  <c:v>1.684008233894053</c:v>
                </c:pt>
                <c:pt idx="141">
                  <c:v>2.0190279893658332</c:v>
                </c:pt>
                <c:pt idx="142">
                  <c:v>1.7502677265117121</c:v>
                </c:pt>
                <c:pt idx="143">
                  <c:v>1.7435095666283551</c:v>
                </c:pt>
                <c:pt idx="144">
                  <c:v>2.0796025615254288</c:v>
                </c:pt>
                <c:pt idx="145">
                  <c:v>1.7607851338432119</c:v>
                </c:pt>
                <c:pt idx="146">
                  <c:v>1.7569844936761458</c:v>
                </c:pt>
                <c:pt idx="147">
                  <c:v>1.756853179344219</c:v>
                </c:pt>
                <c:pt idx="148">
                  <c:v>1.7188936111399054</c:v>
                </c:pt>
                <c:pt idx="149">
                  <c:v>1.9180140764694693</c:v>
                </c:pt>
              </c:numCache>
            </c:numRef>
          </c:val>
          <c:smooth val="0"/>
          <c:extLst>
            <c:ext xmlns:c16="http://schemas.microsoft.com/office/drawing/2014/chart" uri="{C3380CC4-5D6E-409C-BE32-E72D297353CC}">
              <c16:uniqueId val="{00000001-E7EA-2848-90F2-835C794FC0B6}"/>
            </c:ext>
          </c:extLst>
        </c:ser>
        <c:ser>
          <c:idx val="2"/>
          <c:order val="2"/>
          <c:tx>
            <c:strRef>
              <c:f>ST!$CX$4</c:f>
              <c:strCache>
                <c:ptCount val="1"/>
                <c:pt idx="0">
                  <c:v>MLOP </c:v>
                </c:pt>
              </c:strCache>
            </c:strRef>
          </c:tx>
          <c:spPr>
            <a:ln w="22225" cap="rnd">
              <a:solidFill>
                <a:srgbClr val="92D050"/>
              </a:solidFill>
              <a:prstDash val="solid"/>
              <a:round/>
            </a:ln>
            <a:effectLst/>
          </c:spPr>
          <c:marker>
            <c:symbol val="none"/>
          </c:marker>
          <c:val>
            <c:numRef>
              <c:f>ST!$CX$5:$CX$154</c:f>
              <c:numCache>
                <c:formatCode>General</c:formatCode>
                <c:ptCount val="150"/>
                <c:pt idx="0">
                  <c:v>1.0012987325332499</c:v>
                </c:pt>
                <c:pt idx="1">
                  <c:v>0.96377286539951135</c:v>
                </c:pt>
                <c:pt idx="2">
                  <c:v>1.0050256545191423</c:v>
                </c:pt>
                <c:pt idx="3">
                  <c:v>1.0043913344333848</c:v>
                </c:pt>
                <c:pt idx="4">
                  <c:v>1.0012600630031501</c:v>
                </c:pt>
                <c:pt idx="5">
                  <c:v>1.0101033724683099</c:v>
                </c:pt>
                <c:pt idx="6">
                  <c:v>1.008146229516997</c:v>
                </c:pt>
                <c:pt idx="7">
                  <c:v>1.0126872659176029</c:v>
                </c:pt>
                <c:pt idx="8">
                  <c:v>1.0132996472494995</c:v>
                </c:pt>
                <c:pt idx="9">
                  <c:v>1.0138386912687845</c:v>
                </c:pt>
                <c:pt idx="10">
                  <c:v>1.0135327963176064</c:v>
                </c:pt>
                <c:pt idx="11">
                  <c:v>1.0166972390762428</c:v>
                </c:pt>
                <c:pt idx="12">
                  <c:v>1.0177416374052857</c:v>
                </c:pt>
                <c:pt idx="13">
                  <c:v>1.0190579907432618</c:v>
                </c:pt>
                <c:pt idx="14">
                  <c:v>1.0224986025712688</c:v>
                </c:pt>
                <c:pt idx="15">
                  <c:v>1.0236505548241488</c:v>
                </c:pt>
                <c:pt idx="16">
                  <c:v>1.0210781648613609</c:v>
                </c:pt>
                <c:pt idx="17">
                  <c:v>1.0293821404932515</c:v>
                </c:pt>
                <c:pt idx="18">
                  <c:v>1.0195220169832793</c:v>
                </c:pt>
                <c:pt idx="19">
                  <c:v>1.0282505646931568</c:v>
                </c:pt>
                <c:pt idx="20">
                  <c:v>1.0326931470973373</c:v>
                </c:pt>
                <c:pt idx="21">
                  <c:v>1.0303129462160876</c:v>
                </c:pt>
                <c:pt idx="22">
                  <c:v>1.0350884802220681</c:v>
                </c:pt>
                <c:pt idx="23">
                  <c:v>1.0289043583535107</c:v>
                </c:pt>
                <c:pt idx="24">
                  <c:v>1.0284190715181933</c:v>
                </c:pt>
                <c:pt idx="25">
                  <c:v>1.0308746796751984</c:v>
                </c:pt>
                <c:pt idx="26">
                  <c:v>1.0318135825248498</c:v>
                </c:pt>
                <c:pt idx="27">
                  <c:v>1.0393072417013329</c:v>
                </c:pt>
                <c:pt idx="28">
                  <c:v>1.0365001059289973</c:v>
                </c:pt>
                <c:pt idx="29">
                  <c:v>1.0372091582241225</c:v>
                </c:pt>
                <c:pt idx="30">
                  <c:v>1.0266465560583209</c:v>
                </c:pt>
                <c:pt idx="31">
                  <c:v>1.0273128370334057</c:v>
                </c:pt>
                <c:pt idx="32">
                  <c:v>1.048186072371774</c:v>
                </c:pt>
                <c:pt idx="33">
                  <c:v>1.0389405260919751</c:v>
                </c:pt>
                <c:pt idx="34">
                  <c:v>1.0404190199728647</c:v>
                </c:pt>
                <c:pt idx="35">
                  <c:v>1.0039001560062402</c:v>
                </c:pt>
                <c:pt idx="36">
                  <c:v>1.0424526826216174</c:v>
                </c:pt>
                <c:pt idx="37">
                  <c:v>1.0452373104812129</c:v>
                </c:pt>
                <c:pt idx="38">
                  <c:v>1.0451530133299956</c:v>
                </c:pt>
                <c:pt idx="39">
                  <c:v>1.0435258026303798</c:v>
                </c:pt>
                <c:pt idx="40">
                  <c:v>1.0442304799157516</c:v>
                </c:pt>
                <c:pt idx="41">
                  <c:v>1.0571455062430462</c:v>
                </c:pt>
                <c:pt idx="42">
                  <c:v>0.97161339421613402</c:v>
                </c:pt>
                <c:pt idx="43">
                  <c:v>1</c:v>
                </c:pt>
                <c:pt idx="44">
                  <c:v>1.0501054286837497</c:v>
                </c:pt>
                <c:pt idx="45">
                  <c:v>1.0672689537297033</c:v>
                </c:pt>
                <c:pt idx="46">
                  <c:v>1.0514469453376207</c:v>
                </c:pt>
                <c:pt idx="47">
                  <c:v>1.0502638853983413</c:v>
                </c:pt>
                <c:pt idx="48">
                  <c:v>0.97243397986426061</c:v>
                </c:pt>
                <c:pt idx="49">
                  <c:v>1.0468058191018343</c:v>
                </c:pt>
                <c:pt idx="50">
                  <c:v>1.0516377005347592</c:v>
                </c:pt>
                <c:pt idx="51">
                  <c:v>0.96570696009828549</c:v>
                </c:pt>
                <c:pt idx="52">
                  <c:v>0.97209254071999174</c:v>
                </c:pt>
                <c:pt idx="53">
                  <c:v>1.0097998973832736</c:v>
                </c:pt>
                <c:pt idx="54">
                  <c:v>1.0621776712428272</c:v>
                </c:pt>
                <c:pt idx="55">
                  <c:v>1.0236230749151658</c:v>
                </c:pt>
                <c:pt idx="56">
                  <c:v>1.0525398406374502</c:v>
                </c:pt>
                <c:pt idx="57">
                  <c:v>1.0594851287178206</c:v>
                </c:pt>
                <c:pt idx="58">
                  <c:v>1.0536217157787779</c:v>
                </c:pt>
                <c:pt idx="59">
                  <c:v>1.0426537723871525</c:v>
                </c:pt>
                <c:pt idx="60">
                  <c:v>1.0682466606147063</c:v>
                </c:pt>
                <c:pt idx="61">
                  <c:v>1.0541408265188519</c:v>
                </c:pt>
                <c:pt idx="62">
                  <c:v>1.0592205729643882</c:v>
                </c:pt>
                <c:pt idx="63">
                  <c:v>1.0603046141741133</c:v>
                </c:pt>
                <c:pt idx="64">
                  <c:v>1.0601751495707969</c:v>
                </c:pt>
                <c:pt idx="65">
                  <c:v>1.0257731958762886</c:v>
                </c:pt>
                <c:pt idx="66">
                  <c:v>1.0592718998862343</c:v>
                </c:pt>
                <c:pt idx="67">
                  <c:v>1.0637638376383765</c:v>
                </c:pt>
                <c:pt idx="68">
                  <c:v>1.0617588790950072</c:v>
                </c:pt>
                <c:pt idx="69">
                  <c:v>1.0651183301484639</c:v>
                </c:pt>
                <c:pt idx="70">
                  <c:v>1.0247675209798139</c:v>
                </c:pt>
                <c:pt idx="71">
                  <c:v>0.98540474952331425</c:v>
                </c:pt>
                <c:pt idx="72">
                  <c:v>1.0620145776078382</c:v>
                </c:pt>
                <c:pt idx="73">
                  <c:v>0.94601918595198098</c:v>
                </c:pt>
                <c:pt idx="74">
                  <c:v>1.0464317267105134</c:v>
                </c:pt>
                <c:pt idx="75">
                  <c:v>1.0920903954802261</c:v>
                </c:pt>
                <c:pt idx="76">
                  <c:v>0.9292936588184314</c:v>
                </c:pt>
                <c:pt idx="77">
                  <c:v>1.2079020376925287</c:v>
                </c:pt>
                <c:pt idx="78">
                  <c:v>1.1978315069287411</c:v>
                </c:pt>
                <c:pt idx="79">
                  <c:v>1.1850777912886228</c:v>
                </c:pt>
                <c:pt idx="80">
                  <c:v>1.1871126869122859</c:v>
                </c:pt>
                <c:pt idx="81">
                  <c:v>1.0989720499532749</c:v>
                </c:pt>
                <c:pt idx="82">
                  <c:v>1.192544866299809</c:v>
                </c:pt>
                <c:pt idx="83">
                  <c:v>0.98622085180188857</c:v>
                </c:pt>
                <c:pt idx="84">
                  <c:v>1.2248063520413117</c:v>
                </c:pt>
                <c:pt idx="85">
                  <c:v>1.1373734581764157</c:v>
                </c:pt>
                <c:pt idx="86">
                  <c:v>1.1626697848261174</c:v>
                </c:pt>
                <c:pt idx="87">
                  <c:v>1.0343895901781082</c:v>
                </c:pt>
                <c:pt idx="88">
                  <c:v>1.2442869819060969</c:v>
                </c:pt>
                <c:pt idx="89">
                  <c:v>1.1426141885325558</c:v>
                </c:pt>
                <c:pt idx="90">
                  <c:v>1.1458277857125565</c:v>
                </c:pt>
                <c:pt idx="91">
                  <c:v>1.2465833782541142</c:v>
                </c:pt>
                <c:pt idx="92">
                  <c:v>1.3132381413359147</c:v>
                </c:pt>
                <c:pt idx="93">
                  <c:v>1.3136887880506711</c:v>
                </c:pt>
                <c:pt idx="94">
                  <c:v>1.3234032231166901</c:v>
                </c:pt>
                <c:pt idx="95">
                  <c:v>1.4265741616734993</c:v>
                </c:pt>
                <c:pt idx="96">
                  <c:v>1.3008398133748056</c:v>
                </c:pt>
                <c:pt idx="97">
                  <c:v>1.3586255954818822</c:v>
                </c:pt>
                <c:pt idx="98">
                  <c:v>1.3206199206199207</c:v>
                </c:pt>
                <c:pt idx="99">
                  <c:v>1.3864815849805527</c:v>
                </c:pt>
                <c:pt idx="100">
                  <c:v>1.3873523644489032</c:v>
                </c:pt>
                <c:pt idx="101">
                  <c:v>1.3873593488149389</c:v>
                </c:pt>
                <c:pt idx="102">
                  <c:v>1.3899644770357173</c:v>
                </c:pt>
                <c:pt idx="103">
                  <c:v>1.1265458728789186</c:v>
                </c:pt>
                <c:pt idx="104">
                  <c:v>1.1280435405327986</c:v>
                </c:pt>
                <c:pt idx="105">
                  <c:v>1.1900397969987953</c:v>
                </c:pt>
                <c:pt idx="106">
                  <c:v>1.1780929025837865</c:v>
                </c:pt>
                <c:pt idx="107">
                  <c:v>1.3939308286318361</c:v>
                </c:pt>
                <c:pt idx="108">
                  <c:v>1.3987747990782893</c:v>
                </c:pt>
                <c:pt idx="109">
                  <c:v>1.3993372272158002</c:v>
                </c:pt>
                <c:pt idx="110">
                  <c:v>1.4038762941215426</c:v>
                </c:pt>
                <c:pt idx="111">
                  <c:v>1.4067105186110516</c:v>
                </c:pt>
                <c:pt idx="112">
                  <c:v>1.4057823655533699</c:v>
                </c:pt>
                <c:pt idx="113">
                  <c:v>1.4147940363531744</c:v>
                </c:pt>
                <c:pt idx="114">
                  <c:v>1.4154083363313976</c:v>
                </c:pt>
                <c:pt idx="115">
                  <c:v>1.4179112913481513</c:v>
                </c:pt>
                <c:pt idx="116">
                  <c:v>1.4197636528625639</c:v>
                </c:pt>
                <c:pt idx="117">
                  <c:v>1.4196796055414005</c:v>
                </c:pt>
                <c:pt idx="118">
                  <c:v>1.4216752051314092</c:v>
                </c:pt>
                <c:pt idx="119">
                  <c:v>1.4185885380580023</c:v>
                </c:pt>
                <c:pt idx="120">
                  <c:v>1.4239851062729481</c:v>
                </c:pt>
                <c:pt idx="121">
                  <c:v>1.4518806306306304</c:v>
                </c:pt>
                <c:pt idx="122">
                  <c:v>1.4271675581539993</c:v>
                </c:pt>
                <c:pt idx="123">
                  <c:v>1.4376743165745685</c:v>
                </c:pt>
                <c:pt idx="124">
                  <c:v>1.4403976975405548</c:v>
                </c:pt>
                <c:pt idx="125">
                  <c:v>1.4425085647832874</c:v>
                </c:pt>
                <c:pt idx="126">
                  <c:v>1.3993026700870759</c:v>
                </c:pt>
                <c:pt idx="127">
                  <c:v>1.4323730339458773</c:v>
                </c:pt>
                <c:pt idx="128">
                  <c:v>1.4487555019501575</c:v>
                </c:pt>
                <c:pt idx="129">
                  <c:v>1.3691272030293116</c:v>
                </c:pt>
                <c:pt idx="130">
                  <c:v>1.2405034193437159</c:v>
                </c:pt>
                <c:pt idx="131">
                  <c:v>1.47996491911908</c:v>
                </c:pt>
                <c:pt idx="132">
                  <c:v>1.4539951341928317</c:v>
                </c:pt>
                <c:pt idx="133">
                  <c:v>1.238824536529253</c:v>
                </c:pt>
                <c:pt idx="134">
                  <c:v>1.5237859878907698</c:v>
                </c:pt>
                <c:pt idx="135">
                  <c:v>1.4545856028264388</c:v>
                </c:pt>
                <c:pt idx="136">
                  <c:v>1.6046979022735837</c:v>
                </c:pt>
                <c:pt idx="137">
                  <c:v>1.5148193396147474</c:v>
                </c:pt>
                <c:pt idx="138">
                  <c:v>1.5068760027504009</c:v>
                </c:pt>
                <c:pt idx="139">
                  <c:v>1.6025246707596574</c:v>
                </c:pt>
                <c:pt idx="140">
                  <c:v>1.6232832652536102</c:v>
                </c:pt>
                <c:pt idx="141">
                  <c:v>2.0241359739522657</c:v>
                </c:pt>
                <c:pt idx="142">
                  <c:v>1.8554276836754702</c:v>
                </c:pt>
                <c:pt idx="143">
                  <c:v>1.6939016969778919</c:v>
                </c:pt>
                <c:pt idx="144">
                  <c:v>2.0923814720156217</c:v>
                </c:pt>
                <c:pt idx="145">
                  <c:v>1.8507259799235181</c:v>
                </c:pt>
                <c:pt idx="146">
                  <c:v>1.6755970682577408</c:v>
                </c:pt>
                <c:pt idx="147">
                  <c:v>1.6459909730519051</c:v>
                </c:pt>
                <c:pt idx="148">
                  <c:v>1.968280294392039</c:v>
                </c:pt>
                <c:pt idx="149">
                  <c:v>2.0213524824044131</c:v>
                </c:pt>
              </c:numCache>
            </c:numRef>
          </c:val>
          <c:smooth val="0"/>
          <c:extLst>
            <c:ext xmlns:c16="http://schemas.microsoft.com/office/drawing/2014/chart" uri="{C3380CC4-5D6E-409C-BE32-E72D297353CC}">
              <c16:uniqueId val="{00000002-E7EA-2848-90F2-835C794FC0B6}"/>
            </c:ext>
          </c:extLst>
        </c:ser>
        <c:ser>
          <c:idx val="3"/>
          <c:order val="3"/>
          <c:tx>
            <c:strRef>
              <c:f>ST!$CY$4</c:f>
              <c:strCache>
                <c:ptCount val="1"/>
                <c:pt idx="0">
                  <c:v>Pythia </c:v>
                </c:pt>
              </c:strCache>
            </c:strRef>
          </c:tx>
          <c:spPr>
            <a:ln w="31750" cap="rnd">
              <a:solidFill>
                <a:schemeClr val="tx1"/>
              </a:solidFill>
              <a:round/>
            </a:ln>
            <a:effectLst/>
          </c:spPr>
          <c:marker>
            <c:symbol val="none"/>
          </c:marker>
          <c:val>
            <c:numRef>
              <c:f>ST!$CY$5:$CY$154</c:f>
              <c:numCache>
                <c:formatCode>General</c:formatCode>
                <c:ptCount val="150"/>
                <c:pt idx="0">
                  <c:v>0.97828230597176469</c:v>
                </c:pt>
                <c:pt idx="1">
                  <c:v>1.0034558779717571</c:v>
                </c:pt>
                <c:pt idx="2">
                  <c:v>1.0071569530324957</c:v>
                </c:pt>
                <c:pt idx="3">
                  <c:v>1.0075584180550381</c:v>
                </c:pt>
                <c:pt idx="4">
                  <c:v>1.008960448022401</c:v>
                </c:pt>
                <c:pt idx="5">
                  <c:v>1.0095888488703868</c:v>
                </c:pt>
                <c:pt idx="6">
                  <c:v>1.0114745078040075</c:v>
                </c:pt>
                <c:pt idx="7">
                  <c:v>1.0115168539325843</c:v>
                </c:pt>
                <c:pt idx="8">
                  <c:v>1.0130136333301554</c:v>
                </c:pt>
                <c:pt idx="9">
                  <c:v>1.0134106905078943</c:v>
                </c:pt>
                <c:pt idx="10">
                  <c:v>1.0142232451093212</c:v>
                </c:pt>
                <c:pt idx="11">
                  <c:v>1.0170264804101408</c:v>
                </c:pt>
                <c:pt idx="12">
                  <c:v>1.0170486046941416</c:v>
                </c:pt>
                <c:pt idx="13">
                  <c:v>1.0195571285960614</c:v>
                </c:pt>
                <c:pt idx="14">
                  <c:v>1.0222191168250419</c:v>
                </c:pt>
                <c:pt idx="15">
                  <c:v>1.0237445928154973</c:v>
                </c:pt>
                <c:pt idx="16">
                  <c:v>1.029358872485467</c:v>
                </c:pt>
                <c:pt idx="17">
                  <c:v>1.0296986963653629</c:v>
                </c:pt>
                <c:pt idx="18">
                  <c:v>1.0308150223233825</c:v>
                </c:pt>
                <c:pt idx="19">
                  <c:v>1.0317818852798015</c:v>
                </c:pt>
                <c:pt idx="20">
                  <c:v>1.0330423395896988</c:v>
                </c:pt>
                <c:pt idx="21">
                  <c:v>1.0331984769157545</c:v>
                </c:pt>
                <c:pt idx="22">
                  <c:v>1.0332668285912561</c:v>
                </c:pt>
                <c:pt idx="23">
                  <c:v>1.0334745762711863</c:v>
                </c:pt>
                <c:pt idx="24">
                  <c:v>1.0339084065244668</c:v>
                </c:pt>
                <c:pt idx="25">
                  <c:v>1.0349501373923244</c:v>
                </c:pt>
                <c:pt idx="26">
                  <c:v>1.0366049639902388</c:v>
                </c:pt>
                <c:pt idx="27">
                  <c:v>1.0390101027251888</c:v>
                </c:pt>
                <c:pt idx="28">
                  <c:v>1.0399806301262069</c:v>
                </c:pt>
                <c:pt idx="29">
                  <c:v>1.0416085757660254</c:v>
                </c:pt>
                <c:pt idx="30">
                  <c:v>1.0416624769565945</c:v>
                </c:pt>
                <c:pt idx="31">
                  <c:v>1.0416695847048114</c:v>
                </c:pt>
                <c:pt idx="32">
                  <c:v>1.0420238150396144</c:v>
                </c:pt>
                <c:pt idx="33">
                  <c:v>1.0420691331024845</c:v>
                </c:pt>
                <c:pt idx="34">
                  <c:v>1.0425646041712682</c:v>
                </c:pt>
                <c:pt idx="35">
                  <c:v>1.0436817472698907</c:v>
                </c:pt>
                <c:pt idx="36">
                  <c:v>1.0455185358986392</c:v>
                </c:pt>
                <c:pt idx="37">
                  <c:v>1.0463909030982201</c:v>
                </c:pt>
                <c:pt idx="38">
                  <c:v>1.0465924025283184</c:v>
                </c:pt>
                <c:pt idx="39">
                  <c:v>1.0467150624183701</c:v>
                </c:pt>
                <c:pt idx="40">
                  <c:v>1.046998646005717</c:v>
                </c:pt>
                <c:pt idx="41">
                  <c:v>1.0596179997527506</c:v>
                </c:pt>
                <c:pt idx="42">
                  <c:v>1.0597412480974124</c:v>
                </c:pt>
                <c:pt idx="43">
                  <c:v>1.0601092896174862</c:v>
                </c:pt>
                <c:pt idx="44">
                  <c:v>1.0645080590400628</c:v>
                </c:pt>
                <c:pt idx="45">
                  <c:v>1.0651935050665364</c:v>
                </c:pt>
                <c:pt idx="46">
                  <c:v>1.0677839488128877</c:v>
                </c:pt>
                <c:pt idx="47">
                  <c:v>1.0678248303593867</c:v>
                </c:pt>
                <c:pt idx="48">
                  <c:v>1.0680304931004536</c:v>
                </c:pt>
                <c:pt idx="49">
                  <c:v>1.0688533477907292</c:v>
                </c:pt>
                <c:pt idx="50">
                  <c:v>1.0689171122994652</c:v>
                </c:pt>
                <c:pt idx="51">
                  <c:v>1.0699214785534963</c:v>
                </c:pt>
                <c:pt idx="52">
                  <c:v>1.0701317564062662</c:v>
                </c:pt>
                <c:pt idx="53">
                  <c:v>1.074089276552078</c:v>
                </c:pt>
                <c:pt idx="54">
                  <c:v>1.0753613713953658</c:v>
                </c:pt>
                <c:pt idx="55">
                  <c:v>1.0770360219263901</c:v>
                </c:pt>
                <c:pt idx="56">
                  <c:v>1.0815176792828685</c:v>
                </c:pt>
                <c:pt idx="57">
                  <c:v>1.0821357160709824</c:v>
                </c:pt>
                <c:pt idx="58">
                  <c:v>1.0822760923210917</c:v>
                </c:pt>
                <c:pt idx="59">
                  <c:v>1.0832275318079905</c:v>
                </c:pt>
                <c:pt idx="60">
                  <c:v>1.0839385293736221</c:v>
                </c:pt>
                <c:pt idx="61">
                  <c:v>1.0843806596783931</c:v>
                </c:pt>
                <c:pt idx="62">
                  <c:v>1.0844175676501131</c:v>
                </c:pt>
                <c:pt idx="63">
                  <c:v>1.0846119260383296</c:v>
                </c:pt>
                <c:pt idx="64">
                  <c:v>1.0850313592878407</c:v>
                </c:pt>
                <c:pt idx="65">
                  <c:v>1.0852259514766296</c:v>
                </c:pt>
                <c:pt idx="66">
                  <c:v>1.0860637087599543</c:v>
                </c:pt>
                <c:pt idx="67">
                  <c:v>1.0861107011070112</c:v>
                </c:pt>
                <c:pt idx="68">
                  <c:v>1.0870826035774785</c:v>
                </c:pt>
                <c:pt idx="69">
                  <c:v>1.0887843598412466</c:v>
                </c:pt>
                <c:pt idx="70">
                  <c:v>1.09217509639374</c:v>
                </c:pt>
                <c:pt idx="71">
                  <c:v>1.1012653839486912</c:v>
                </c:pt>
                <c:pt idx="72">
                  <c:v>1.1063050145377782</c:v>
                </c:pt>
                <c:pt idx="73">
                  <c:v>1.1173920112731017</c:v>
                </c:pt>
                <c:pt idx="74">
                  <c:v>1.1189751644252477</c:v>
                </c:pt>
                <c:pt idx="75">
                  <c:v>1.1206618240516546</c:v>
                </c:pt>
                <c:pt idx="76">
                  <c:v>1.143218257980644</c:v>
                </c:pt>
                <c:pt idx="77">
                  <c:v>1.1520137759494882</c:v>
                </c:pt>
                <c:pt idx="78">
                  <c:v>1.1566649272337217</c:v>
                </c:pt>
                <c:pt idx="79">
                  <c:v>1.1566738378075014</c:v>
                </c:pt>
                <c:pt idx="80">
                  <c:v>1.1656543856944659</c:v>
                </c:pt>
                <c:pt idx="81">
                  <c:v>1.1760824625492028</c:v>
                </c:pt>
                <c:pt idx="82">
                  <c:v>1.1801288609905152</c:v>
                </c:pt>
                <c:pt idx="83">
                  <c:v>1.1825978030449027</c:v>
                </c:pt>
                <c:pt idx="84">
                  <c:v>1.1888140397196716</c:v>
                </c:pt>
                <c:pt idx="85">
                  <c:v>1.1934491932418891</c:v>
                </c:pt>
                <c:pt idx="86">
                  <c:v>1.1943768727227171</c:v>
                </c:pt>
                <c:pt idx="87">
                  <c:v>1.2027710530866333</c:v>
                </c:pt>
                <c:pt idx="88">
                  <c:v>1.2441841025706972</c:v>
                </c:pt>
                <c:pt idx="89">
                  <c:v>1.2662779397473274</c:v>
                </c:pt>
                <c:pt idx="90">
                  <c:v>1.2743469946016606</c:v>
                </c:pt>
                <c:pt idx="91">
                  <c:v>1.281082537971272</c:v>
                </c:pt>
                <c:pt idx="92">
                  <c:v>1.3131292352371733</c:v>
                </c:pt>
                <c:pt idx="93">
                  <c:v>1.3150122896577801</c:v>
                </c:pt>
                <c:pt idx="94">
                  <c:v>1.3267082063643669</c:v>
                </c:pt>
                <c:pt idx="95">
                  <c:v>1.3394302533375382</c:v>
                </c:pt>
                <c:pt idx="96">
                  <c:v>1.3434525660964229</c:v>
                </c:pt>
                <c:pt idx="97">
                  <c:v>1.3450238192752906</c:v>
                </c:pt>
                <c:pt idx="98">
                  <c:v>1.3531468531468531</c:v>
                </c:pt>
                <c:pt idx="99">
                  <c:v>1.3864587729403579</c:v>
                </c:pt>
                <c:pt idx="100">
                  <c:v>1.3872953623056226</c:v>
                </c:pt>
                <c:pt idx="101">
                  <c:v>1.3873593488149389</c:v>
                </c:pt>
                <c:pt idx="102">
                  <c:v>1.3899073661606642</c:v>
                </c:pt>
                <c:pt idx="103">
                  <c:v>1.3921963378391333</c:v>
                </c:pt>
                <c:pt idx="104">
                  <c:v>1.3927957605270698</c:v>
                </c:pt>
                <c:pt idx="105">
                  <c:v>1.3928462764856937</c:v>
                </c:pt>
                <c:pt idx="106">
                  <c:v>1.3931833528805488</c:v>
                </c:pt>
                <c:pt idx="107">
                  <c:v>1.3938742976019536</c:v>
                </c:pt>
                <c:pt idx="108">
                  <c:v>1.3987073568257178</c:v>
                </c:pt>
                <c:pt idx="109">
                  <c:v>1.3992707282742418</c:v>
                </c:pt>
                <c:pt idx="110">
                  <c:v>1.4038100704178713</c:v>
                </c:pt>
                <c:pt idx="111">
                  <c:v>1.4041145355532567</c:v>
                </c:pt>
                <c:pt idx="112">
                  <c:v>1.4057160540217943</c:v>
                </c:pt>
                <c:pt idx="113">
                  <c:v>1.4141261572290209</c:v>
                </c:pt>
                <c:pt idx="114">
                  <c:v>1.4152849874081308</c:v>
                </c:pt>
                <c:pt idx="115">
                  <c:v>1.4190982181967191</c:v>
                </c:pt>
                <c:pt idx="116">
                  <c:v>1.419155254908431</c:v>
                </c:pt>
                <c:pt idx="117">
                  <c:v>1.4195455061221542</c:v>
                </c:pt>
                <c:pt idx="118">
                  <c:v>1.4199466866591697</c:v>
                </c:pt>
                <c:pt idx="119">
                  <c:v>1.4200449654275251</c:v>
                </c:pt>
                <c:pt idx="120">
                  <c:v>1.4238403061488341</c:v>
                </c:pt>
                <c:pt idx="121">
                  <c:v>1.4262612612612613</c:v>
                </c:pt>
                <c:pt idx="122">
                  <c:v>1.4270638968362566</c:v>
                </c:pt>
                <c:pt idx="123">
                  <c:v>1.437538519392882</c:v>
                </c:pt>
                <c:pt idx="124">
                  <c:v>1.4402825745682888</c:v>
                </c:pt>
                <c:pt idx="125">
                  <c:v>1.4424352271893892</c:v>
                </c:pt>
                <c:pt idx="126">
                  <c:v>1.4472847490696246</c:v>
                </c:pt>
                <c:pt idx="127">
                  <c:v>1.4583487793253191</c:v>
                </c:pt>
                <c:pt idx="128">
                  <c:v>1.47275261978979</c:v>
                </c:pt>
                <c:pt idx="129">
                  <c:v>1.4756439624140996</c:v>
                </c:pt>
                <c:pt idx="130">
                  <c:v>1.4764094017585199</c:v>
                </c:pt>
                <c:pt idx="131">
                  <c:v>1.4804034301305788</c:v>
                </c:pt>
                <c:pt idx="132">
                  <c:v>1.4860251719315722</c:v>
                </c:pt>
                <c:pt idx="133">
                  <c:v>1.4892324977929965</c:v>
                </c:pt>
                <c:pt idx="134">
                  <c:v>1.5160756209069566</c:v>
                </c:pt>
                <c:pt idx="135">
                  <c:v>1.5752981009863092</c:v>
                </c:pt>
                <c:pt idx="136">
                  <c:v>1.5811665201189131</c:v>
                </c:pt>
                <c:pt idx="137">
                  <c:v>1.6230314795909828</c:v>
                </c:pt>
                <c:pt idx="138">
                  <c:v>1.6321174814184209</c:v>
                </c:pt>
                <c:pt idx="139">
                  <c:v>1.7233787362395945</c:v>
                </c:pt>
                <c:pt idx="140">
                  <c:v>1.7967900678652986</c:v>
                </c:pt>
                <c:pt idx="141">
                  <c:v>1.8117513516742836</c:v>
                </c:pt>
                <c:pt idx="142">
                  <c:v>1.8270863813933846</c:v>
                </c:pt>
                <c:pt idx="143">
                  <c:v>1.8528835102427152</c:v>
                </c:pt>
                <c:pt idx="144">
                  <c:v>1.8544065703701578</c:v>
                </c:pt>
                <c:pt idx="145">
                  <c:v>1.8556853489483747</c:v>
                </c:pt>
                <c:pt idx="146">
                  <c:v>1.8734564310525355</c:v>
                </c:pt>
                <c:pt idx="147">
                  <c:v>1.8749170317270676</c:v>
                </c:pt>
                <c:pt idx="148">
                  <c:v>2.0124218237103073</c:v>
                </c:pt>
                <c:pt idx="149">
                  <c:v>2.1995751696151165</c:v>
                </c:pt>
              </c:numCache>
            </c:numRef>
          </c:val>
          <c:smooth val="0"/>
          <c:extLst>
            <c:ext xmlns:c16="http://schemas.microsoft.com/office/drawing/2014/chart" uri="{C3380CC4-5D6E-409C-BE32-E72D297353CC}">
              <c16:uniqueId val="{00000003-E7EA-2848-90F2-835C794FC0B6}"/>
            </c:ext>
          </c:extLst>
        </c:ser>
        <c:dLbls>
          <c:showLegendKey val="0"/>
          <c:showVal val="0"/>
          <c:showCatName val="0"/>
          <c:showSerName val="0"/>
          <c:showPercent val="0"/>
          <c:showBubbleSize val="0"/>
        </c:dLbls>
        <c:smooth val="0"/>
        <c:axId val="347317824"/>
        <c:axId val="347984224"/>
      </c:lineChart>
      <c:catAx>
        <c:axId val="34731782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dirty="0"/>
                  <a:t>Workload</a:t>
                </a:r>
                <a:r>
                  <a:rPr lang="en-US" baseline="0" dirty="0"/>
                  <a:t> number</a:t>
                </a:r>
                <a:endParaRPr lang="en-US" dirty="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347984224"/>
        <c:crosses val="autoZero"/>
        <c:auto val="1"/>
        <c:lblAlgn val="ctr"/>
        <c:lblOffset val="100"/>
        <c:noMultiLvlLbl val="0"/>
      </c:catAx>
      <c:valAx>
        <c:axId val="347984224"/>
        <c:scaling>
          <c:orientation val="minMax"/>
          <c:min val="0.60000000000000009"/>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GB"/>
                  <a:t>Speedup over</a:t>
                </a:r>
                <a:r>
                  <a:rPr lang="en-GB" baseline="0"/>
                  <a:t> no prefetching</a:t>
                </a:r>
                <a:endParaRPr lang="en-GB"/>
              </a:p>
            </c:rich>
          </c:tx>
          <c:layout>
            <c:manualLayout>
              <c:xMode val="edge"/>
              <c:yMode val="edge"/>
              <c:x val="8.1860462717876937E-3"/>
              <c:y val="3.6593396521186199E-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347317824"/>
        <c:crosses val="autoZero"/>
        <c:crossBetween val="between"/>
      </c:valAx>
      <c:spPr>
        <a:noFill/>
        <a:ln>
          <a:solidFill>
            <a:schemeClr val="tx1"/>
          </a:solidFill>
        </a:ln>
        <a:effectLst/>
      </c:spPr>
    </c:plotArea>
    <c:legend>
      <c:legendPos val="t"/>
      <c:layout>
        <c:manualLayout>
          <c:xMode val="edge"/>
          <c:yMode val="edge"/>
          <c:x val="0.1399390644466367"/>
          <c:y val="0.13650112217219806"/>
          <c:w val="0.47432422952599462"/>
          <c:h val="6.3139811949418145E-2"/>
        </c:manualLayout>
      </c:layout>
      <c:overlay val="1"/>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chemeClr val="tx1"/>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'4C'!$AV$4</c:f>
              <c:strCache>
                <c:ptCount val="1"/>
                <c:pt idx="0">
                  <c:v>SPP</c:v>
                </c:pt>
              </c:strCache>
            </c:strRef>
          </c:tx>
          <c:spPr>
            <a:ln w="22225" cap="rnd">
              <a:solidFill>
                <a:schemeClr val="accent2"/>
              </a:solidFill>
              <a:round/>
            </a:ln>
            <a:effectLst/>
          </c:spPr>
          <c:marker>
            <c:symbol val="none"/>
          </c:marker>
          <c:val>
            <c:numRef>
              <c:f>'4C'!$AV$5:$AV$270</c:f>
              <c:numCache>
                <c:formatCode>0.00</c:formatCode>
                <c:ptCount val="266"/>
                <c:pt idx="0">
                  <c:v>0.9606631047006986</c:v>
                </c:pt>
                <c:pt idx="1">
                  <c:v>0.90716723080982209</c:v>
                </c:pt>
                <c:pt idx="2">
                  <c:v>1.0005322917219013</c:v>
                </c:pt>
                <c:pt idx="3">
                  <c:v>0.95881387803594864</c:v>
                </c:pt>
                <c:pt idx="4">
                  <c:v>0.99276139839636923</c:v>
                </c:pt>
                <c:pt idx="5">
                  <c:v>1.0009546475853677</c:v>
                </c:pt>
                <c:pt idx="6">
                  <c:v>0.98761439490374092</c:v>
                </c:pt>
                <c:pt idx="7">
                  <c:v>0.99739665225110374</c:v>
                </c:pt>
                <c:pt idx="8">
                  <c:v>1.0117330340506505</c:v>
                </c:pt>
                <c:pt idx="9">
                  <c:v>1.0030143941973149</c:v>
                </c:pt>
                <c:pt idx="10">
                  <c:v>1.0040708106805218</c:v>
                </c:pt>
                <c:pt idx="11">
                  <c:v>1.0011981360234015</c:v>
                </c:pt>
                <c:pt idx="12">
                  <c:v>1.005163931157671</c:v>
                </c:pt>
                <c:pt idx="13">
                  <c:v>1.0061729377025534</c:v>
                </c:pt>
                <c:pt idx="14">
                  <c:v>1.0095211505476616</c:v>
                </c:pt>
                <c:pt idx="15">
                  <c:v>1.0070976826400031</c:v>
                </c:pt>
                <c:pt idx="16">
                  <c:v>1.0114164462705628</c:v>
                </c:pt>
                <c:pt idx="17">
                  <c:v>1.0134515225683978</c:v>
                </c:pt>
                <c:pt idx="18">
                  <c:v>1.0159997963146943</c:v>
                </c:pt>
                <c:pt idx="19">
                  <c:v>1.0030142811951914</c:v>
                </c:pt>
                <c:pt idx="20">
                  <c:v>1.002899752968109</c:v>
                </c:pt>
                <c:pt idx="21">
                  <c:v>1.0202449586236926</c:v>
                </c:pt>
                <c:pt idx="22">
                  <c:v>0.99471092433066588</c:v>
                </c:pt>
                <c:pt idx="23">
                  <c:v>1.0191971941382192</c:v>
                </c:pt>
                <c:pt idx="24">
                  <c:v>1.0203466824802825</c:v>
                </c:pt>
                <c:pt idx="25">
                  <c:v>0.97643370574098287</c:v>
                </c:pt>
                <c:pt idx="26">
                  <c:v>0.9963614328501037</c:v>
                </c:pt>
                <c:pt idx="27">
                  <c:v>1.0265486519198226</c:v>
                </c:pt>
                <c:pt idx="28">
                  <c:v>1.0254425276594465</c:v>
                </c:pt>
                <c:pt idx="29">
                  <c:v>1.0285190341895072</c:v>
                </c:pt>
                <c:pt idx="30">
                  <c:v>1.0248079492771005</c:v>
                </c:pt>
                <c:pt idx="31">
                  <c:v>1.0252532277526329</c:v>
                </c:pt>
                <c:pt idx="32">
                  <c:v>1.015426162032554</c:v>
                </c:pt>
                <c:pt idx="33">
                  <c:v>1.0292568690130044</c:v>
                </c:pt>
                <c:pt idx="34">
                  <c:v>1.0177095942156118</c:v>
                </c:pt>
                <c:pt idx="35">
                  <c:v>1.0312098369476208</c:v>
                </c:pt>
                <c:pt idx="36">
                  <c:v>1.0369016931786244</c:v>
                </c:pt>
                <c:pt idx="37">
                  <c:v>0.99817201121851784</c:v>
                </c:pt>
                <c:pt idx="38">
                  <c:v>1.0427502881645263</c:v>
                </c:pt>
                <c:pt idx="39">
                  <c:v>1.0346815835619301</c:v>
                </c:pt>
                <c:pt idx="40">
                  <c:v>1.0353366475392947</c:v>
                </c:pt>
                <c:pt idx="41">
                  <c:v>1.0078803780013528</c:v>
                </c:pt>
                <c:pt idx="42">
                  <c:v>1.0393169634458823</c:v>
                </c:pt>
                <c:pt idx="43">
                  <c:v>1.0389620069969312</c:v>
                </c:pt>
                <c:pt idx="44">
                  <c:v>1.0174473337618291</c:v>
                </c:pt>
                <c:pt idx="45">
                  <c:v>1.0446595168979722</c:v>
                </c:pt>
                <c:pt idx="46">
                  <c:v>1.0384647766197712</c:v>
                </c:pt>
                <c:pt idx="47">
                  <c:v>1.048853994961243</c:v>
                </c:pt>
                <c:pt idx="48">
                  <c:v>1.0437620235276377</c:v>
                </c:pt>
                <c:pt idx="49">
                  <c:v>1.049976182967048</c:v>
                </c:pt>
                <c:pt idx="50">
                  <c:v>1.0305637084508255</c:v>
                </c:pt>
                <c:pt idx="51">
                  <c:v>1.0362329229598326</c:v>
                </c:pt>
                <c:pt idx="52">
                  <c:v>1.0388769637905899</c:v>
                </c:pt>
                <c:pt idx="53">
                  <c:v>1.0391593063706932</c:v>
                </c:pt>
                <c:pt idx="54">
                  <c:v>1.039119428334671</c:v>
                </c:pt>
                <c:pt idx="55">
                  <c:v>1.0027813814419233</c:v>
                </c:pt>
                <c:pt idx="56">
                  <c:v>1.059594744320022</c:v>
                </c:pt>
                <c:pt idx="57">
                  <c:v>1.0333843993271328</c:v>
                </c:pt>
                <c:pt idx="58">
                  <c:v>1.048844924864712</c:v>
                </c:pt>
                <c:pt idx="59">
                  <c:v>1.0356138730324844</c:v>
                </c:pt>
                <c:pt idx="60">
                  <c:v>1.0416275487235629</c:v>
                </c:pt>
                <c:pt idx="61">
                  <c:v>1.0429310004011147</c:v>
                </c:pt>
                <c:pt idx="62">
                  <c:v>1.0423872674713115</c:v>
                </c:pt>
                <c:pt idx="63">
                  <c:v>1.039919643495987</c:v>
                </c:pt>
                <c:pt idx="64">
                  <c:v>1.0427927219049884</c:v>
                </c:pt>
                <c:pt idx="65">
                  <c:v>1.0424434635810598</c:v>
                </c:pt>
                <c:pt idx="66">
                  <c:v>1.0622405022058097</c:v>
                </c:pt>
                <c:pt idx="67">
                  <c:v>1.0121334690797972</c:v>
                </c:pt>
                <c:pt idx="68">
                  <c:v>1.0480062982013096</c:v>
                </c:pt>
                <c:pt idx="69">
                  <c:v>1.0426143185414092</c:v>
                </c:pt>
                <c:pt idx="70">
                  <c:v>1.0675097511533231</c:v>
                </c:pt>
                <c:pt idx="71">
                  <c:v>1.0868221073344275</c:v>
                </c:pt>
                <c:pt idx="72">
                  <c:v>1.0494426308461848</c:v>
                </c:pt>
                <c:pt idx="73">
                  <c:v>1.0865898014460074</c:v>
                </c:pt>
                <c:pt idx="74">
                  <c:v>1.0901902432770443</c:v>
                </c:pt>
                <c:pt idx="75">
                  <c:v>0.99199143022958292</c:v>
                </c:pt>
                <c:pt idx="76">
                  <c:v>1.0042386560612317</c:v>
                </c:pt>
                <c:pt idx="77">
                  <c:v>1.0587351224497024</c:v>
                </c:pt>
                <c:pt idx="78">
                  <c:v>1.0479650437309953</c:v>
                </c:pt>
                <c:pt idx="79">
                  <c:v>1.0843124058139793</c:v>
                </c:pt>
                <c:pt idx="80">
                  <c:v>1.0825706041748322</c:v>
                </c:pt>
                <c:pt idx="81">
                  <c:v>1.0908849839331476</c:v>
                </c:pt>
                <c:pt idx="82">
                  <c:v>1.1178368573357527</c:v>
                </c:pt>
                <c:pt idx="83">
                  <c:v>0.97908872410428671</c:v>
                </c:pt>
                <c:pt idx="84">
                  <c:v>0.96959889718439518</c:v>
                </c:pt>
                <c:pt idx="85">
                  <c:v>1.1663648633748682</c:v>
                </c:pt>
                <c:pt idx="86">
                  <c:v>1.1094983266388643</c:v>
                </c:pt>
                <c:pt idx="87">
                  <c:v>1.0981978396356895</c:v>
                </c:pt>
                <c:pt idx="88">
                  <c:v>1.0318266849754223</c:v>
                </c:pt>
                <c:pt idx="89">
                  <c:v>0.87730357447121199</c:v>
                </c:pt>
                <c:pt idx="90">
                  <c:v>1.0081256666265723</c:v>
                </c:pt>
                <c:pt idx="91">
                  <c:v>1.0665174699424314</c:v>
                </c:pt>
                <c:pt idx="92">
                  <c:v>1.1479728235352229</c:v>
                </c:pt>
                <c:pt idx="93">
                  <c:v>0.98056995360081534</c:v>
                </c:pt>
                <c:pt idx="94">
                  <c:v>1.1542018122085065</c:v>
                </c:pt>
                <c:pt idx="95">
                  <c:v>1.2288941131386428</c:v>
                </c:pt>
                <c:pt idx="96">
                  <c:v>1.1522704927752705</c:v>
                </c:pt>
                <c:pt idx="97">
                  <c:v>1.1542230902060997</c:v>
                </c:pt>
                <c:pt idx="98">
                  <c:v>1.2214714801362017</c:v>
                </c:pt>
                <c:pt idx="99">
                  <c:v>1.1513636569924794</c:v>
                </c:pt>
                <c:pt idx="100">
                  <c:v>1.158667811220828</c:v>
                </c:pt>
                <c:pt idx="101">
                  <c:v>1.1417080598970706</c:v>
                </c:pt>
                <c:pt idx="102">
                  <c:v>1.1866421917498857</c:v>
                </c:pt>
                <c:pt idx="103">
                  <c:v>1.1431054682630202</c:v>
                </c:pt>
                <c:pt idx="104">
                  <c:v>1.1697004352681259</c:v>
                </c:pt>
                <c:pt idx="105">
                  <c:v>1.1007444526735015</c:v>
                </c:pt>
                <c:pt idx="106">
                  <c:v>1.0761351905274137</c:v>
                </c:pt>
                <c:pt idx="107">
                  <c:v>1.1706119231522962</c:v>
                </c:pt>
                <c:pt idx="108">
                  <c:v>1.0146853870939965</c:v>
                </c:pt>
                <c:pt idx="109">
                  <c:v>1.2267816236457429</c:v>
                </c:pt>
                <c:pt idx="110">
                  <c:v>1.1702182983870364</c:v>
                </c:pt>
                <c:pt idx="111">
                  <c:v>1.2496105448776917</c:v>
                </c:pt>
                <c:pt idx="112">
                  <c:v>1.148756657571061</c:v>
                </c:pt>
                <c:pt idx="113">
                  <c:v>1.219812498984356</c:v>
                </c:pt>
                <c:pt idx="114">
                  <c:v>1.0832850602591055</c:v>
                </c:pt>
                <c:pt idx="115">
                  <c:v>1.1896322358749487</c:v>
                </c:pt>
                <c:pt idx="116">
                  <c:v>1.2003496237284943</c:v>
                </c:pt>
                <c:pt idx="117">
                  <c:v>1.1409078986673846</c:v>
                </c:pt>
                <c:pt idx="118">
                  <c:v>1.2077160916947536</c:v>
                </c:pt>
                <c:pt idx="119">
                  <c:v>1.1129630229801304</c:v>
                </c:pt>
                <c:pt idx="120">
                  <c:v>1.3215056542424195</c:v>
                </c:pt>
                <c:pt idx="121">
                  <c:v>1.1660917316019883</c:v>
                </c:pt>
                <c:pt idx="122">
                  <c:v>1.0932225518028311</c:v>
                </c:pt>
                <c:pt idx="123">
                  <c:v>1.1450371113753888</c:v>
                </c:pt>
                <c:pt idx="124">
                  <c:v>1.0919985797453549</c:v>
                </c:pt>
                <c:pt idx="125">
                  <c:v>1.1748599567883109</c:v>
                </c:pt>
                <c:pt idx="126">
                  <c:v>1.3181876219294673</c:v>
                </c:pt>
                <c:pt idx="127">
                  <c:v>1.1431934632129201</c:v>
                </c:pt>
                <c:pt idx="128">
                  <c:v>1.1533991141972917</c:v>
                </c:pt>
                <c:pt idx="129">
                  <c:v>1.2762495246480761</c:v>
                </c:pt>
                <c:pt idx="130">
                  <c:v>1.1582946616240684</c:v>
                </c:pt>
                <c:pt idx="131">
                  <c:v>1.1665625968246573</c:v>
                </c:pt>
                <c:pt idx="132">
                  <c:v>1.2147736438578747</c:v>
                </c:pt>
                <c:pt idx="133">
                  <c:v>1.3143573366021741</c:v>
                </c:pt>
                <c:pt idx="134">
                  <c:v>1.2868957867998072</c:v>
                </c:pt>
                <c:pt idx="135">
                  <c:v>1.1636695276640638</c:v>
                </c:pt>
                <c:pt idx="136">
                  <c:v>1.2044688609888901</c:v>
                </c:pt>
                <c:pt idx="137">
                  <c:v>1.2045294068863739</c:v>
                </c:pt>
                <c:pt idx="138">
                  <c:v>1.19310312802859</c:v>
                </c:pt>
                <c:pt idx="139">
                  <c:v>1.1570633254890275</c:v>
                </c:pt>
                <c:pt idx="140">
                  <c:v>1.1092315033339921</c:v>
                </c:pt>
                <c:pt idx="141">
                  <c:v>1.3607261389205954</c:v>
                </c:pt>
                <c:pt idx="142">
                  <c:v>1.2547355354535807</c:v>
                </c:pt>
                <c:pt idx="143">
                  <c:v>1.2803761464509786</c:v>
                </c:pt>
                <c:pt idx="144">
                  <c:v>1.1756388794070614</c:v>
                </c:pt>
                <c:pt idx="145">
                  <c:v>1.3092238233392541</c:v>
                </c:pt>
                <c:pt idx="146">
                  <c:v>1.2926572500008349</c:v>
                </c:pt>
                <c:pt idx="147">
                  <c:v>1.2792872112231646</c:v>
                </c:pt>
                <c:pt idx="148">
                  <c:v>1.1877199730208234</c:v>
                </c:pt>
                <c:pt idx="149">
                  <c:v>1.2610110511163362</c:v>
                </c:pt>
                <c:pt idx="150">
                  <c:v>1.3530406352400295</c:v>
                </c:pt>
                <c:pt idx="151">
                  <c:v>1.2032916743968649</c:v>
                </c:pt>
                <c:pt idx="152">
                  <c:v>1.3458875212140711</c:v>
                </c:pt>
                <c:pt idx="153">
                  <c:v>1.3523219840277836</c:v>
                </c:pt>
                <c:pt idx="154">
                  <c:v>1.2884650181152484</c:v>
                </c:pt>
                <c:pt idx="155">
                  <c:v>1.2706903648208694</c:v>
                </c:pt>
                <c:pt idx="156">
                  <c:v>1.352916766358917</c:v>
                </c:pt>
                <c:pt idx="157">
                  <c:v>1.1841456681793248</c:v>
                </c:pt>
                <c:pt idx="158">
                  <c:v>1.2935346858350578</c:v>
                </c:pt>
                <c:pt idx="159">
                  <c:v>1.240304443206899</c:v>
                </c:pt>
                <c:pt idx="160">
                  <c:v>1.373646731380826</c:v>
                </c:pt>
                <c:pt idx="161">
                  <c:v>1.3735988575706968</c:v>
                </c:pt>
                <c:pt idx="162">
                  <c:v>1.3782020079751813</c:v>
                </c:pt>
                <c:pt idx="163">
                  <c:v>1.3782299464199113</c:v>
                </c:pt>
                <c:pt idx="164">
                  <c:v>1.3805850406863116</c:v>
                </c:pt>
                <c:pt idx="165">
                  <c:v>1.1980055705860955</c:v>
                </c:pt>
                <c:pt idx="166">
                  <c:v>1.2043145332616376</c:v>
                </c:pt>
                <c:pt idx="167">
                  <c:v>1.3829989260456956</c:v>
                </c:pt>
                <c:pt idx="168">
                  <c:v>1.3913123405201648</c:v>
                </c:pt>
                <c:pt idx="169">
                  <c:v>1.3935369695246953</c:v>
                </c:pt>
                <c:pt idx="170">
                  <c:v>1.3976975000575256</c:v>
                </c:pt>
                <c:pt idx="171">
                  <c:v>1.3855569051032763</c:v>
                </c:pt>
                <c:pt idx="172">
                  <c:v>1.4010949042148366</c:v>
                </c:pt>
                <c:pt idx="173">
                  <c:v>1.3779804872150911</c:v>
                </c:pt>
                <c:pt idx="174">
                  <c:v>1.4887577122197719</c:v>
                </c:pt>
                <c:pt idx="175">
                  <c:v>1.0602574063378751</c:v>
                </c:pt>
                <c:pt idx="176">
                  <c:v>1.4218545214880176</c:v>
                </c:pt>
                <c:pt idx="177">
                  <c:v>1.0671311309673523</c:v>
                </c:pt>
                <c:pt idx="178">
                  <c:v>1.2010428387784702</c:v>
                </c:pt>
                <c:pt idx="179">
                  <c:v>1.3861066066086325</c:v>
                </c:pt>
                <c:pt idx="180">
                  <c:v>1.4038416108001694</c:v>
                </c:pt>
                <c:pt idx="181">
                  <c:v>1.3731023363916728</c:v>
                </c:pt>
                <c:pt idx="182">
                  <c:v>1.4045511830327528</c:v>
                </c:pt>
                <c:pt idx="183">
                  <c:v>1.3565372758396819</c:v>
                </c:pt>
                <c:pt idx="184">
                  <c:v>1.4052463355974996</c:v>
                </c:pt>
                <c:pt idx="185">
                  <c:v>1.3405705892553907</c:v>
                </c:pt>
                <c:pt idx="186">
                  <c:v>1.407838069765593</c:v>
                </c:pt>
                <c:pt idx="187">
                  <c:v>1.2783083814132854</c:v>
                </c:pt>
                <c:pt idx="188">
                  <c:v>1.4080456022049204</c:v>
                </c:pt>
                <c:pt idx="189">
                  <c:v>1.4085046494483346</c:v>
                </c:pt>
                <c:pt idx="190">
                  <c:v>1.4113633714140346</c:v>
                </c:pt>
                <c:pt idx="191">
                  <c:v>1.4143108583574673</c:v>
                </c:pt>
                <c:pt idx="192">
                  <c:v>1.328974238734927</c:v>
                </c:pt>
                <c:pt idx="193">
                  <c:v>1.2714199147833729</c:v>
                </c:pt>
                <c:pt idx="194">
                  <c:v>1.4211858753451634</c:v>
                </c:pt>
                <c:pt idx="195">
                  <c:v>1.3677696370958179</c:v>
                </c:pt>
                <c:pt idx="196">
                  <c:v>1.2858343889729764</c:v>
                </c:pt>
                <c:pt idx="197">
                  <c:v>1.2516143898157772</c:v>
                </c:pt>
                <c:pt idx="198">
                  <c:v>1.4107969503366782</c:v>
                </c:pt>
                <c:pt idx="199">
                  <c:v>1.3786449238029155</c:v>
                </c:pt>
                <c:pt idx="200">
                  <c:v>1.1898755970060473</c:v>
                </c:pt>
                <c:pt idx="201">
                  <c:v>1.4902589048509949</c:v>
                </c:pt>
                <c:pt idx="202">
                  <c:v>1.2991511071070172</c:v>
                </c:pt>
                <c:pt idx="203">
                  <c:v>1.4136205153152237</c:v>
                </c:pt>
                <c:pt idx="204">
                  <c:v>1.4598136957063896</c:v>
                </c:pt>
                <c:pt idx="205">
                  <c:v>1.4607213300194317</c:v>
                </c:pt>
                <c:pt idx="206">
                  <c:v>1.4661210082325531</c:v>
                </c:pt>
                <c:pt idx="207">
                  <c:v>1.4148189679587004</c:v>
                </c:pt>
                <c:pt idx="208">
                  <c:v>1.375055780249687</c:v>
                </c:pt>
                <c:pt idx="209">
                  <c:v>1.3916550534126051</c:v>
                </c:pt>
                <c:pt idx="210">
                  <c:v>1.3458855435166512</c:v>
                </c:pt>
                <c:pt idx="211">
                  <c:v>1.4427448162897181</c:v>
                </c:pt>
                <c:pt idx="212">
                  <c:v>1.4367165983187691</c:v>
                </c:pt>
                <c:pt idx="213">
                  <c:v>1.3983582215420205</c:v>
                </c:pt>
                <c:pt idx="214">
                  <c:v>1.5002080478159587</c:v>
                </c:pt>
                <c:pt idx="215">
                  <c:v>1.400539109111788</c:v>
                </c:pt>
                <c:pt idx="216">
                  <c:v>1.3790717631211611</c:v>
                </c:pt>
                <c:pt idx="217">
                  <c:v>1.4544024448895698</c:v>
                </c:pt>
                <c:pt idx="218">
                  <c:v>1.4745177871581372</c:v>
                </c:pt>
                <c:pt idx="219">
                  <c:v>1.4502027283690324</c:v>
                </c:pt>
                <c:pt idx="220">
                  <c:v>1.4289917043110782</c:v>
                </c:pt>
                <c:pt idx="221">
                  <c:v>1.442714756902693</c:v>
                </c:pt>
                <c:pt idx="222">
                  <c:v>1.1459994486339851</c:v>
                </c:pt>
                <c:pt idx="223">
                  <c:v>1.3663401560202486</c:v>
                </c:pt>
                <c:pt idx="224">
                  <c:v>1.5032580989503224</c:v>
                </c:pt>
                <c:pt idx="225">
                  <c:v>1.5317572872355887</c:v>
                </c:pt>
                <c:pt idx="226">
                  <c:v>1.53211478478709</c:v>
                </c:pt>
                <c:pt idx="227">
                  <c:v>1.5138754455530365</c:v>
                </c:pt>
                <c:pt idx="228">
                  <c:v>1.4944870107938921</c:v>
                </c:pt>
                <c:pt idx="229">
                  <c:v>1.6491897578118329</c:v>
                </c:pt>
                <c:pt idx="230">
                  <c:v>1.4535294084773485</c:v>
                </c:pt>
                <c:pt idx="231">
                  <c:v>1.5602403856839331</c:v>
                </c:pt>
                <c:pt idx="232">
                  <c:v>1.2583585891861437</c:v>
                </c:pt>
                <c:pt idx="233">
                  <c:v>1.4484377857452475</c:v>
                </c:pt>
                <c:pt idx="234">
                  <c:v>1.5824612801870233</c:v>
                </c:pt>
                <c:pt idx="235">
                  <c:v>1.2375122777624876</c:v>
                </c:pt>
                <c:pt idx="236">
                  <c:v>1.6064375857192832</c:v>
                </c:pt>
                <c:pt idx="237">
                  <c:v>1.4719094492017231</c:v>
                </c:pt>
                <c:pt idx="238">
                  <c:v>1.5739521656285191</c:v>
                </c:pt>
                <c:pt idx="239">
                  <c:v>1.5439623667500817</c:v>
                </c:pt>
                <c:pt idx="240">
                  <c:v>1.6864704270443864</c:v>
                </c:pt>
                <c:pt idx="241">
                  <c:v>1.547791287197869</c:v>
                </c:pt>
                <c:pt idx="242">
                  <c:v>1.6626065230464071</c:v>
                </c:pt>
                <c:pt idx="243">
                  <c:v>1.6375205366186394</c:v>
                </c:pt>
                <c:pt idx="244">
                  <c:v>1.5620485691218784</c:v>
                </c:pt>
                <c:pt idx="245">
                  <c:v>1.6381938046496278</c:v>
                </c:pt>
                <c:pt idx="246">
                  <c:v>1.7546689729260525</c:v>
                </c:pt>
                <c:pt idx="247">
                  <c:v>1.7078929504034344</c:v>
                </c:pt>
                <c:pt idx="248">
                  <c:v>1.6206278806872778</c:v>
                </c:pt>
                <c:pt idx="249">
                  <c:v>1.6844148677130646</c:v>
                </c:pt>
                <c:pt idx="250">
                  <c:v>1.8109484374334699</c:v>
                </c:pt>
                <c:pt idx="251">
                  <c:v>1.6021118496221693</c:v>
                </c:pt>
                <c:pt idx="252">
                  <c:v>1.8602681111950905</c:v>
                </c:pt>
                <c:pt idx="253">
                  <c:v>1.8396505831783878</c:v>
                </c:pt>
                <c:pt idx="254">
                  <c:v>1.862743918425481</c:v>
                </c:pt>
                <c:pt idx="255">
                  <c:v>1.8593063765701261</c:v>
                </c:pt>
                <c:pt idx="256">
                  <c:v>1.8975935223255647</c:v>
                </c:pt>
                <c:pt idx="257">
                  <c:v>1.8277974549864078</c:v>
                </c:pt>
                <c:pt idx="258">
                  <c:v>1.7210641454295583</c:v>
                </c:pt>
                <c:pt idx="259">
                  <c:v>2.0040743628285087</c:v>
                </c:pt>
                <c:pt idx="260">
                  <c:v>1.9137963306093315</c:v>
                </c:pt>
                <c:pt idx="261">
                  <c:v>2.0088748659753302</c:v>
                </c:pt>
                <c:pt idx="262">
                  <c:v>1.9546421023531133</c:v>
                </c:pt>
                <c:pt idx="263">
                  <c:v>1.9521379107859316</c:v>
                </c:pt>
                <c:pt idx="264">
                  <c:v>1.9614945125057794</c:v>
                </c:pt>
                <c:pt idx="265">
                  <c:v>2.094360643140043</c:v>
                </c:pt>
              </c:numCache>
            </c:numRef>
          </c:val>
          <c:smooth val="0"/>
          <c:extLst>
            <c:ext xmlns:c16="http://schemas.microsoft.com/office/drawing/2014/chart" uri="{C3380CC4-5D6E-409C-BE32-E72D297353CC}">
              <c16:uniqueId val="{00000000-DFB2-BE45-8DBE-E1D885D84FB2}"/>
            </c:ext>
          </c:extLst>
        </c:ser>
        <c:ser>
          <c:idx val="1"/>
          <c:order val="1"/>
          <c:tx>
            <c:strRef>
              <c:f>'4C'!$AW$4</c:f>
              <c:strCache>
                <c:ptCount val="1"/>
                <c:pt idx="0">
                  <c:v>Bingo</c:v>
                </c:pt>
              </c:strCache>
            </c:strRef>
          </c:tx>
          <c:spPr>
            <a:ln w="22225" cap="rnd">
              <a:solidFill>
                <a:schemeClr val="accent5"/>
              </a:solidFill>
              <a:round/>
            </a:ln>
            <a:effectLst/>
          </c:spPr>
          <c:marker>
            <c:symbol val="none"/>
          </c:marker>
          <c:val>
            <c:numRef>
              <c:f>'4C'!$AW$5:$AW$270</c:f>
              <c:numCache>
                <c:formatCode>0.00</c:formatCode>
                <c:ptCount val="266"/>
                <c:pt idx="0">
                  <c:v>0.53655845497857013</c:v>
                </c:pt>
                <c:pt idx="1">
                  <c:v>0.81660168765360963</c:v>
                </c:pt>
                <c:pt idx="2">
                  <c:v>1.0167637779234058</c:v>
                </c:pt>
                <c:pt idx="3">
                  <c:v>0.53797674475593604</c:v>
                </c:pt>
                <c:pt idx="4">
                  <c:v>0.44033850858946588</c:v>
                </c:pt>
                <c:pt idx="5">
                  <c:v>0.23301171909947857</c:v>
                </c:pt>
                <c:pt idx="6">
                  <c:v>0.89530385707469085</c:v>
                </c:pt>
                <c:pt idx="7">
                  <c:v>0.98468080438499572</c:v>
                </c:pt>
                <c:pt idx="8">
                  <c:v>0.7049051647842115</c:v>
                </c:pt>
                <c:pt idx="9">
                  <c:v>1.0067427237595952</c:v>
                </c:pt>
                <c:pt idx="10">
                  <c:v>1.0083290929055411</c:v>
                </c:pt>
                <c:pt idx="11">
                  <c:v>1.0130521797479082</c:v>
                </c:pt>
                <c:pt idx="12">
                  <c:v>1.0157838275405779</c:v>
                </c:pt>
                <c:pt idx="13">
                  <c:v>1.0181327294594869</c:v>
                </c:pt>
                <c:pt idx="14">
                  <c:v>1.0197352756210214</c:v>
                </c:pt>
                <c:pt idx="15">
                  <c:v>1.0202515629066058</c:v>
                </c:pt>
                <c:pt idx="16">
                  <c:v>1.02243848021632</c:v>
                </c:pt>
                <c:pt idx="17">
                  <c:v>1.0255051238301671</c:v>
                </c:pt>
                <c:pt idx="18">
                  <c:v>1.0268679915936889</c:v>
                </c:pt>
                <c:pt idx="19">
                  <c:v>1.0348464389895544</c:v>
                </c:pt>
                <c:pt idx="20">
                  <c:v>1.0302321137573123</c:v>
                </c:pt>
                <c:pt idx="21">
                  <c:v>1.035121380073897</c:v>
                </c:pt>
                <c:pt idx="22">
                  <c:v>0.93770521793641537</c:v>
                </c:pt>
                <c:pt idx="23">
                  <c:v>1.0332196671078808</c:v>
                </c:pt>
                <c:pt idx="24">
                  <c:v>1.0338381026041463</c:v>
                </c:pt>
                <c:pt idx="25">
                  <c:v>0.82252633725861291</c:v>
                </c:pt>
                <c:pt idx="26">
                  <c:v>0.20566693763729313</c:v>
                </c:pt>
                <c:pt idx="27">
                  <c:v>1.0248265439587045</c:v>
                </c:pt>
                <c:pt idx="28">
                  <c:v>1.0267378212539193</c:v>
                </c:pt>
                <c:pt idx="29">
                  <c:v>1.0264834819912168</c:v>
                </c:pt>
                <c:pt idx="30">
                  <c:v>1.0248004011107346</c:v>
                </c:pt>
                <c:pt idx="31">
                  <c:v>1.0277896235595858</c:v>
                </c:pt>
                <c:pt idx="32">
                  <c:v>1.0292918771933437</c:v>
                </c:pt>
                <c:pt idx="33">
                  <c:v>1.0297863723206895</c:v>
                </c:pt>
                <c:pt idx="34">
                  <c:v>1.0318506137930343</c:v>
                </c:pt>
                <c:pt idx="35">
                  <c:v>1.0304159701822917</c:v>
                </c:pt>
                <c:pt idx="36">
                  <c:v>1.0320991974710354</c:v>
                </c:pt>
                <c:pt idx="37">
                  <c:v>0.44932384965192279</c:v>
                </c:pt>
                <c:pt idx="38">
                  <c:v>1.0375119825096843</c:v>
                </c:pt>
                <c:pt idx="39">
                  <c:v>1.0321988331367558</c:v>
                </c:pt>
                <c:pt idx="40">
                  <c:v>1.049350138622001</c:v>
                </c:pt>
                <c:pt idx="41">
                  <c:v>0.27060173601026039</c:v>
                </c:pt>
                <c:pt idx="42">
                  <c:v>1.1060068119879116</c:v>
                </c:pt>
                <c:pt idx="43">
                  <c:v>1.0381050683819784</c:v>
                </c:pt>
                <c:pt idx="44">
                  <c:v>0.29229627478497677</c:v>
                </c:pt>
                <c:pt idx="45">
                  <c:v>1.0429575414414065</c:v>
                </c:pt>
                <c:pt idx="46">
                  <c:v>1.0538465147860383</c:v>
                </c:pt>
                <c:pt idx="47">
                  <c:v>1.046403472831142</c:v>
                </c:pt>
                <c:pt idx="48">
                  <c:v>1.0463138717276277</c:v>
                </c:pt>
                <c:pt idx="49">
                  <c:v>1.0438588649704588</c:v>
                </c:pt>
                <c:pt idx="50">
                  <c:v>1.034663327573059</c:v>
                </c:pt>
                <c:pt idx="51">
                  <c:v>1.0277029598268517</c:v>
                </c:pt>
                <c:pt idx="52">
                  <c:v>1.0297769722913721</c:v>
                </c:pt>
                <c:pt idx="53">
                  <c:v>1.0416801949417915</c:v>
                </c:pt>
                <c:pt idx="54">
                  <c:v>1.0393893444179163</c:v>
                </c:pt>
                <c:pt idx="55">
                  <c:v>0.9618371046570191</c:v>
                </c:pt>
                <c:pt idx="56">
                  <c:v>1.0735952379778164</c:v>
                </c:pt>
                <c:pt idx="57">
                  <c:v>1.0269185572273238</c:v>
                </c:pt>
                <c:pt idx="58">
                  <c:v>1.0433477048359165</c:v>
                </c:pt>
                <c:pt idx="59">
                  <c:v>1.0270542848901039</c:v>
                </c:pt>
                <c:pt idx="60">
                  <c:v>1.031623400033743</c:v>
                </c:pt>
                <c:pt idx="61">
                  <c:v>1.0295062069898306</c:v>
                </c:pt>
                <c:pt idx="62">
                  <c:v>1.0347493144590842</c:v>
                </c:pt>
                <c:pt idx="63">
                  <c:v>1.0319984556832571</c:v>
                </c:pt>
                <c:pt idx="64">
                  <c:v>1.0336909843055426</c:v>
                </c:pt>
                <c:pt idx="65">
                  <c:v>1.0338041056660652</c:v>
                </c:pt>
                <c:pt idx="66">
                  <c:v>1.0623190254434609</c:v>
                </c:pt>
                <c:pt idx="67">
                  <c:v>1.0183524255627054</c:v>
                </c:pt>
                <c:pt idx="68">
                  <c:v>1.0375307679562706</c:v>
                </c:pt>
                <c:pt idx="69">
                  <c:v>1.0400357714142905</c:v>
                </c:pt>
                <c:pt idx="70">
                  <c:v>1.0843418645766558</c:v>
                </c:pt>
                <c:pt idx="71">
                  <c:v>1.089443399245535</c:v>
                </c:pt>
                <c:pt idx="72">
                  <c:v>1.0370145871589966</c:v>
                </c:pt>
                <c:pt idx="73">
                  <c:v>1.0895956154661872</c:v>
                </c:pt>
                <c:pt idx="74">
                  <c:v>1.0986872432217194</c:v>
                </c:pt>
                <c:pt idx="75">
                  <c:v>0.99625250990089143</c:v>
                </c:pt>
                <c:pt idx="76">
                  <c:v>1.0048854183074685</c:v>
                </c:pt>
                <c:pt idx="77">
                  <c:v>1.0552213779869319</c:v>
                </c:pt>
                <c:pt idx="78">
                  <c:v>0.32231445572925999</c:v>
                </c:pt>
                <c:pt idx="79">
                  <c:v>1.078902605158093</c:v>
                </c:pt>
                <c:pt idx="80">
                  <c:v>0.65622231298351452</c:v>
                </c:pt>
                <c:pt idx="81">
                  <c:v>1.1123531400425579</c:v>
                </c:pt>
                <c:pt idx="82">
                  <c:v>1.120316596850915</c:v>
                </c:pt>
                <c:pt idx="83">
                  <c:v>1.0117361039317951</c:v>
                </c:pt>
                <c:pt idx="84">
                  <c:v>0.76351817153287826</c:v>
                </c:pt>
                <c:pt idx="85">
                  <c:v>1.2036025516758666</c:v>
                </c:pt>
                <c:pt idx="86">
                  <c:v>1.1622024601721928</c:v>
                </c:pt>
                <c:pt idx="87">
                  <c:v>1.0392905795851901</c:v>
                </c:pt>
                <c:pt idx="88">
                  <c:v>0.79639335334911809</c:v>
                </c:pt>
                <c:pt idx="89">
                  <c:v>0.78879013113212382</c:v>
                </c:pt>
                <c:pt idx="90">
                  <c:v>0.99621796777407634</c:v>
                </c:pt>
                <c:pt idx="91">
                  <c:v>1.2150072207490523</c:v>
                </c:pt>
                <c:pt idx="92">
                  <c:v>1.1974234134763155</c:v>
                </c:pt>
                <c:pt idx="93">
                  <c:v>1.1648423341081873</c:v>
                </c:pt>
                <c:pt idx="94">
                  <c:v>1.1389380491392371</c:v>
                </c:pt>
                <c:pt idx="95">
                  <c:v>1.2439793528535572</c:v>
                </c:pt>
                <c:pt idx="96">
                  <c:v>1.1734190106731637</c:v>
                </c:pt>
                <c:pt idx="97">
                  <c:v>1.1821733132795069</c:v>
                </c:pt>
                <c:pt idx="98">
                  <c:v>1.2076190249812484</c:v>
                </c:pt>
                <c:pt idx="99">
                  <c:v>0.62552883286723948</c:v>
                </c:pt>
                <c:pt idx="100">
                  <c:v>1.2272375860580442</c:v>
                </c:pt>
                <c:pt idx="101">
                  <c:v>1.1229750725985324</c:v>
                </c:pt>
                <c:pt idx="102">
                  <c:v>0.68312182718515047</c:v>
                </c:pt>
                <c:pt idx="103">
                  <c:v>1.1501091295096437</c:v>
                </c:pt>
                <c:pt idx="104">
                  <c:v>1.2335071304383594</c:v>
                </c:pt>
                <c:pt idx="105">
                  <c:v>1.1461238800489619</c:v>
                </c:pt>
                <c:pt idx="106">
                  <c:v>1.0963438470376177</c:v>
                </c:pt>
                <c:pt idx="107">
                  <c:v>1.2208182245417163</c:v>
                </c:pt>
                <c:pt idx="108">
                  <c:v>0.84647183846225871</c:v>
                </c:pt>
                <c:pt idx="109">
                  <c:v>1.0806447349587618</c:v>
                </c:pt>
                <c:pt idx="110">
                  <c:v>1.2283019297682141</c:v>
                </c:pt>
                <c:pt idx="111">
                  <c:v>1.2450862817656689</c:v>
                </c:pt>
                <c:pt idx="112">
                  <c:v>1.1736367808738466</c:v>
                </c:pt>
                <c:pt idx="113">
                  <c:v>1.2638136886331197</c:v>
                </c:pt>
                <c:pt idx="114">
                  <c:v>1.1067004474214994</c:v>
                </c:pt>
                <c:pt idx="115">
                  <c:v>1.2500377634380322</c:v>
                </c:pt>
                <c:pt idx="116">
                  <c:v>1.1813526365015761</c:v>
                </c:pt>
                <c:pt idx="117">
                  <c:v>1.2115819272283517</c:v>
                </c:pt>
                <c:pt idx="118">
                  <c:v>0.87042845053077733</c:v>
                </c:pt>
                <c:pt idx="119">
                  <c:v>1.185430968685107</c:v>
                </c:pt>
                <c:pt idx="120">
                  <c:v>0.99365005351887348</c:v>
                </c:pt>
                <c:pt idx="121">
                  <c:v>0.88637195183180129</c:v>
                </c:pt>
                <c:pt idx="122">
                  <c:v>1.1180474873256192</c:v>
                </c:pt>
                <c:pt idx="123">
                  <c:v>1.1411803756582333</c:v>
                </c:pt>
                <c:pt idx="124">
                  <c:v>1.2177440219224767</c:v>
                </c:pt>
                <c:pt idx="125">
                  <c:v>0.93487838761966024</c:v>
                </c:pt>
                <c:pt idx="126">
                  <c:v>1.353479470168127</c:v>
                </c:pt>
                <c:pt idx="127">
                  <c:v>1.1829398889292846</c:v>
                </c:pt>
                <c:pt idx="128">
                  <c:v>1.3121798689365187</c:v>
                </c:pt>
                <c:pt idx="129">
                  <c:v>1.3178351127051102</c:v>
                </c:pt>
                <c:pt idx="130">
                  <c:v>1.2785824298182134</c:v>
                </c:pt>
                <c:pt idx="131">
                  <c:v>1.3034429922555775</c:v>
                </c:pt>
                <c:pt idx="132">
                  <c:v>1.2978982156343379</c:v>
                </c:pt>
                <c:pt idx="133">
                  <c:v>1.3090346409639795</c:v>
                </c:pt>
                <c:pt idx="134">
                  <c:v>1.0686857385252855</c:v>
                </c:pt>
                <c:pt idx="135">
                  <c:v>1.2842893082738669</c:v>
                </c:pt>
                <c:pt idx="136">
                  <c:v>1.2807554954615128</c:v>
                </c:pt>
                <c:pt idx="137">
                  <c:v>1.3694838504168476</c:v>
                </c:pt>
                <c:pt idx="138">
                  <c:v>1.3192009145520356</c:v>
                </c:pt>
                <c:pt idx="139">
                  <c:v>1.2253772501626818</c:v>
                </c:pt>
                <c:pt idx="140">
                  <c:v>1.1840477533701876</c:v>
                </c:pt>
                <c:pt idx="141">
                  <c:v>1.2547369794296555</c:v>
                </c:pt>
                <c:pt idx="142">
                  <c:v>1.0122555861225502</c:v>
                </c:pt>
                <c:pt idx="143">
                  <c:v>1.1744337161088436</c:v>
                </c:pt>
                <c:pt idx="144">
                  <c:v>1.2981844035496162</c:v>
                </c:pt>
                <c:pt idx="145">
                  <c:v>1.3404947235614602</c:v>
                </c:pt>
                <c:pt idx="146">
                  <c:v>1.3290278076656592</c:v>
                </c:pt>
                <c:pt idx="147">
                  <c:v>1.344626757165382</c:v>
                </c:pt>
                <c:pt idx="148">
                  <c:v>1.179817780243261</c:v>
                </c:pt>
                <c:pt idx="149">
                  <c:v>1.3453483430080038</c:v>
                </c:pt>
                <c:pt idx="150">
                  <c:v>1.3550447750022754</c:v>
                </c:pt>
                <c:pt idx="151">
                  <c:v>1.2320000132975344</c:v>
                </c:pt>
                <c:pt idx="152">
                  <c:v>1.3522823110909725</c:v>
                </c:pt>
                <c:pt idx="153">
                  <c:v>1.3455636084847173</c:v>
                </c:pt>
                <c:pt idx="154">
                  <c:v>1.345590713789933</c:v>
                </c:pt>
                <c:pt idx="155">
                  <c:v>1.3119926903826509</c:v>
                </c:pt>
                <c:pt idx="156">
                  <c:v>1.3715539804894084</c:v>
                </c:pt>
                <c:pt idx="157">
                  <c:v>1.3281027382755246</c:v>
                </c:pt>
                <c:pt idx="158">
                  <c:v>1.3992962717919086</c:v>
                </c:pt>
                <c:pt idx="159">
                  <c:v>1.3225785621498451</c:v>
                </c:pt>
                <c:pt idx="160">
                  <c:v>1.3672380714776831</c:v>
                </c:pt>
                <c:pt idx="161">
                  <c:v>1.3672355020759346</c:v>
                </c:pt>
                <c:pt idx="162">
                  <c:v>1.3717741072246241</c:v>
                </c:pt>
                <c:pt idx="163">
                  <c:v>1.371802933664531</c:v>
                </c:pt>
                <c:pt idx="164">
                  <c:v>1.3738134567017406</c:v>
                </c:pt>
                <c:pt idx="165">
                  <c:v>1.2182260523251127</c:v>
                </c:pt>
                <c:pt idx="166">
                  <c:v>1.1084802367314199</c:v>
                </c:pt>
                <c:pt idx="167">
                  <c:v>1.3023190350404295</c:v>
                </c:pt>
                <c:pt idx="168">
                  <c:v>1.3842712497667775</c:v>
                </c:pt>
                <c:pt idx="169">
                  <c:v>1.3858757422874459</c:v>
                </c:pt>
                <c:pt idx="170">
                  <c:v>1.3900039486851747</c:v>
                </c:pt>
                <c:pt idx="171">
                  <c:v>1.3919489842781583</c:v>
                </c:pt>
                <c:pt idx="172">
                  <c:v>1.3934593639524373</c:v>
                </c:pt>
                <c:pt idx="173">
                  <c:v>1.3626570548364421</c:v>
                </c:pt>
                <c:pt idx="174">
                  <c:v>1.5037871056910947</c:v>
                </c:pt>
                <c:pt idx="175">
                  <c:v>0.98064170415779073</c:v>
                </c:pt>
                <c:pt idx="176">
                  <c:v>1.4404427047992951</c:v>
                </c:pt>
                <c:pt idx="177">
                  <c:v>1.3311050144225007</c:v>
                </c:pt>
                <c:pt idx="178">
                  <c:v>1.4002524000177774</c:v>
                </c:pt>
                <c:pt idx="179">
                  <c:v>1.3801241323695574</c:v>
                </c:pt>
                <c:pt idx="180">
                  <c:v>1.4101648992483715</c:v>
                </c:pt>
                <c:pt idx="181">
                  <c:v>1.3035617602736915</c:v>
                </c:pt>
                <c:pt idx="182">
                  <c:v>1.4110601696761707</c:v>
                </c:pt>
                <c:pt idx="183">
                  <c:v>1.4046860727187842</c:v>
                </c:pt>
                <c:pt idx="184">
                  <c:v>1.4118629217928849</c:v>
                </c:pt>
                <c:pt idx="185">
                  <c:v>1.3606618504100083</c:v>
                </c:pt>
                <c:pt idx="186">
                  <c:v>1.4142548464617228</c:v>
                </c:pt>
                <c:pt idx="187">
                  <c:v>1.3976107802120719</c:v>
                </c:pt>
                <c:pt idx="188">
                  <c:v>1.4149753636706854</c:v>
                </c:pt>
                <c:pt idx="189">
                  <c:v>1.4153653159114481</c:v>
                </c:pt>
                <c:pt idx="190">
                  <c:v>1.4176350394622323</c:v>
                </c:pt>
                <c:pt idx="191">
                  <c:v>1.4207603734209719</c:v>
                </c:pt>
                <c:pt idx="192">
                  <c:v>1.3122754321010504</c:v>
                </c:pt>
                <c:pt idx="193">
                  <c:v>1.5124470330702307</c:v>
                </c:pt>
                <c:pt idx="194">
                  <c:v>1.4277824572839795</c:v>
                </c:pt>
                <c:pt idx="195">
                  <c:v>1.4361663931459663</c:v>
                </c:pt>
                <c:pt idx="196">
                  <c:v>1.4637570288108075</c:v>
                </c:pt>
                <c:pt idx="197">
                  <c:v>1.3738039024961906</c:v>
                </c:pt>
                <c:pt idx="198">
                  <c:v>1.4160107527236769</c:v>
                </c:pt>
                <c:pt idx="199">
                  <c:v>1.4609513259884355</c:v>
                </c:pt>
                <c:pt idx="200">
                  <c:v>1.2580759933587069</c:v>
                </c:pt>
                <c:pt idx="201">
                  <c:v>1.2956698081318214</c:v>
                </c:pt>
                <c:pt idx="202">
                  <c:v>1.3209448699076498</c:v>
                </c:pt>
                <c:pt idx="203">
                  <c:v>1.4701235098480674</c:v>
                </c:pt>
                <c:pt idx="204">
                  <c:v>1.4671939131016329</c:v>
                </c:pt>
                <c:pt idx="205">
                  <c:v>1.4690536993660861</c:v>
                </c:pt>
                <c:pt idx="206">
                  <c:v>1.4716692586336517</c:v>
                </c:pt>
                <c:pt idx="207">
                  <c:v>1.3850445302373915</c:v>
                </c:pt>
                <c:pt idx="208">
                  <c:v>1.4105765044715617</c:v>
                </c:pt>
                <c:pt idx="209">
                  <c:v>1.013756064484082</c:v>
                </c:pt>
                <c:pt idx="210">
                  <c:v>1.4512312266589462</c:v>
                </c:pt>
                <c:pt idx="211">
                  <c:v>1.2448043300420228</c:v>
                </c:pt>
                <c:pt idx="212">
                  <c:v>1.4517146834626584</c:v>
                </c:pt>
                <c:pt idx="213">
                  <c:v>1.4276779137070099</c:v>
                </c:pt>
                <c:pt idx="214">
                  <c:v>1.5086500727580576</c:v>
                </c:pt>
                <c:pt idx="215">
                  <c:v>1.4975039852151244</c:v>
                </c:pt>
                <c:pt idx="216">
                  <c:v>1.7945430836754079</c:v>
                </c:pt>
                <c:pt idx="217">
                  <c:v>1.4951558992853007</c:v>
                </c:pt>
                <c:pt idx="218">
                  <c:v>1.438367988581351</c:v>
                </c:pt>
                <c:pt idx="219">
                  <c:v>1.5998996030559169</c:v>
                </c:pt>
                <c:pt idx="220">
                  <c:v>1.4580601705540539</c:v>
                </c:pt>
                <c:pt idx="221">
                  <c:v>1.5312524376310805</c:v>
                </c:pt>
                <c:pt idx="222">
                  <c:v>1.5077411859653798</c:v>
                </c:pt>
                <c:pt idx="223">
                  <c:v>1.5033930812458234</c:v>
                </c:pt>
                <c:pt idx="224">
                  <c:v>1.4623911370269873</c:v>
                </c:pt>
                <c:pt idx="225">
                  <c:v>1.5907847612726644</c:v>
                </c:pt>
                <c:pt idx="226">
                  <c:v>1.5685295851242891</c:v>
                </c:pt>
                <c:pt idx="227">
                  <c:v>1.4333058518564725</c:v>
                </c:pt>
                <c:pt idx="228">
                  <c:v>1.4519904238505403</c:v>
                </c:pt>
                <c:pt idx="229">
                  <c:v>1.5828919328900171</c:v>
                </c:pt>
                <c:pt idx="230">
                  <c:v>1.6041390387840719</c:v>
                </c:pt>
                <c:pt idx="231">
                  <c:v>1.5592118322691992</c:v>
                </c:pt>
                <c:pt idx="232">
                  <c:v>1.5151870772563558</c:v>
                </c:pt>
                <c:pt idx="233">
                  <c:v>1.5569567274608527</c:v>
                </c:pt>
                <c:pt idx="234">
                  <c:v>1.5834726156362586</c:v>
                </c:pt>
                <c:pt idx="235">
                  <c:v>1.6932905984937299</c:v>
                </c:pt>
                <c:pt idx="236">
                  <c:v>1.6827621108053803</c:v>
                </c:pt>
                <c:pt idx="237">
                  <c:v>1.5858200936119584</c:v>
                </c:pt>
                <c:pt idx="238">
                  <c:v>1.6546152169901327</c:v>
                </c:pt>
                <c:pt idx="239">
                  <c:v>1.4486326997966135</c:v>
                </c:pt>
                <c:pt idx="240">
                  <c:v>1.6628661974212411</c:v>
                </c:pt>
                <c:pt idx="241">
                  <c:v>1.6846499798224388</c:v>
                </c:pt>
                <c:pt idx="242">
                  <c:v>1.5781684420755044</c:v>
                </c:pt>
                <c:pt idx="243">
                  <c:v>1.661727113780729</c:v>
                </c:pt>
                <c:pt idx="244">
                  <c:v>1.6891703145311601</c:v>
                </c:pt>
                <c:pt idx="245">
                  <c:v>1.6636324127355693</c:v>
                </c:pt>
                <c:pt idx="246">
                  <c:v>1.7855522054179978</c:v>
                </c:pt>
                <c:pt idx="247">
                  <c:v>1.6995185022410662</c:v>
                </c:pt>
                <c:pt idx="248">
                  <c:v>1.7342763076608783</c:v>
                </c:pt>
                <c:pt idx="249">
                  <c:v>1.805765346851915</c:v>
                </c:pt>
                <c:pt idx="250">
                  <c:v>1.7382837165826543</c:v>
                </c:pt>
                <c:pt idx="251">
                  <c:v>1.7394457542827015</c:v>
                </c:pt>
                <c:pt idx="252">
                  <c:v>1.9066761626959636</c:v>
                </c:pt>
                <c:pt idx="253">
                  <c:v>1.7799074265474886</c:v>
                </c:pt>
                <c:pt idx="254">
                  <c:v>1.6975007386057708</c:v>
                </c:pt>
                <c:pt idx="255">
                  <c:v>1.845535522922789</c:v>
                </c:pt>
                <c:pt idx="256">
                  <c:v>2.5601701660182221</c:v>
                </c:pt>
                <c:pt idx="257">
                  <c:v>1.8028799289201689</c:v>
                </c:pt>
                <c:pt idx="258">
                  <c:v>1.9293308816880452</c:v>
                </c:pt>
                <c:pt idx="259">
                  <c:v>1.7547404979048373</c:v>
                </c:pt>
                <c:pt idx="260">
                  <c:v>1.8549352265723573</c:v>
                </c:pt>
                <c:pt idx="261">
                  <c:v>1.8733900646563542</c:v>
                </c:pt>
                <c:pt idx="262">
                  <c:v>2.0378351484935031</c:v>
                </c:pt>
                <c:pt idx="263">
                  <c:v>1.915096826858433</c:v>
                </c:pt>
                <c:pt idx="264">
                  <c:v>2.0198260344760137</c:v>
                </c:pt>
                <c:pt idx="265">
                  <c:v>2.0527966873080965</c:v>
                </c:pt>
              </c:numCache>
            </c:numRef>
          </c:val>
          <c:smooth val="0"/>
          <c:extLst>
            <c:ext xmlns:c16="http://schemas.microsoft.com/office/drawing/2014/chart" uri="{C3380CC4-5D6E-409C-BE32-E72D297353CC}">
              <c16:uniqueId val="{00000001-DFB2-BE45-8DBE-E1D885D84FB2}"/>
            </c:ext>
          </c:extLst>
        </c:ser>
        <c:ser>
          <c:idx val="2"/>
          <c:order val="2"/>
          <c:tx>
            <c:strRef>
              <c:f>'4C'!$AX$4</c:f>
              <c:strCache>
                <c:ptCount val="1"/>
                <c:pt idx="0">
                  <c:v>MLOP </c:v>
                </c:pt>
              </c:strCache>
            </c:strRef>
          </c:tx>
          <c:spPr>
            <a:ln w="22225" cap="rnd">
              <a:solidFill>
                <a:srgbClr val="92D050"/>
              </a:solidFill>
              <a:round/>
            </a:ln>
            <a:effectLst/>
          </c:spPr>
          <c:marker>
            <c:symbol val="none"/>
          </c:marker>
          <c:val>
            <c:numRef>
              <c:f>'4C'!$AX$5:$AX$270</c:f>
              <c:numCache>
                <c:formatCode>0.00</c:formatCode>
                <c:ptCount val="266"/>
                <c:pt idx="0">
                  <c:v>0.90497750190131454</c:v>
                </c:pt>
                <c:pt idx="1">
                  <c:v>0.78098405861815967</c:v>
                </c:pt>
                <c:pt idx="2">
                  <c:v>0.99886042106459738</c:v>
                </c:pt>
                <c:pt idx="3">
                  <c:v>0.86602972039133175</c:v>
                </c:pt>
                <c:pt idx="4">
                  <c:v>0.73238385614152335</c:v>
                </c:pt>
                <c:pt idx="5">
                  <c:v>0.85594201729934871</c:v>
                </c:pt>
                <c:pt idx="6">
                  <c:v>0.99865729862339592</c:v>
                </c:pt>
                <c:pt idx="7">
                  <c:v>1.0006729895794606</c:v>
                </c:pt>
                <c:pt idx="8">
                  <c:v>0.97857199046787091</c:v>
                </c:pt>
                <c:pt idx="9">
                  <c:v>1.0046441828023565</c:v>
                </c:pt>
                <c:pt idx="10">
                  <c:v>1.0055839737719512</c:v>
                </c:pt>
                <c:pt idx="11">
                  <c:v>1.0090978104594064</c:v>
                </c:pt>
                <c:pt idx="12">
                  <c:v>1.0122243007164331</c:v>
                </c:pt>
                <c:pt idx="13">
                  <c:v>1.0142832752680615</c:v>
                </c:pt>
                <c:pt idx="14">
                  <c:v>1.0181941978305726</c:v>
                </c:pt>
                <c:pt idx="15">
                  <c:v>1.0172833211330565</c:v>
                </c:pt>
                <c:pt idx="16">
                  <c:v>1.020132171335707</c:v>
                </c:pt>
                <c:pt idx="17">
                  <c:v>1.0234450248890294</c:v>
                </c:pt>
                <c:pt idx="18">
                  <c:v>1.0249596392752247</c:v>
                </c:pt>
                <c:pt idx="19">
                  <c:v>1.0035753444368578</c:v>
                </c:pt>
                <c:pt idx="20">
                  <c:v>1.0053944767511565</c:v>
                </c:pt>
                <c:pt idx="21">
                  <c:v>1.029468788402286</c:v>
                </c:pt>
                <c:pt idx="22">
                  <c:v>0.99696261386408203</c:v>
                </c:pt>
                <c:pt idx="23">
                  <c:v>1.0299693353668682</c:v>
                </c:pt>
                <c:pt idx="24">
                  <c:v>1.0310824428865679</c:v>
                </c:pt>
                <c:pt idx="25">
                  <c:v>0.91294957017887446</c:v>
                </c:pt>
                <c:pt idx="26">
                  <c:v>0.87251395792350339</c:v>
                </c:pt>
                <c:pt idx="27">
                  <c:v>1.0311868152015595</c:v>
                </c:pt>
                <c:pt idx="28">
                  <c:v>1.0266259340192252</c:v>
                </c:pt>
                <c:pt idx="29">
                  <c:v>1.0323429767961332</c:v>
                </c:pt>
                <c:pt idx="30">
                  <c:v>1.0278635892195997</c:v>
                </c:pt>
                <c:pt idx="31">
                  <c:v>1.0286271036407424</c:v>
                </c:pt>
                <c:pt idx="32">
                  <c:v>0.99007792315213894</c:v>
                </c:pt>
                <c:pt idx="33">
                  <c:v>1.0337800001810447</c:v>
                </c:pt>
                <c:pt idx="34">
                  <c:v>0.98646262232360604</c:v>
                </c:pt>
                <c:pt idx="35">
                  <c:v>1.0342356114395201</c:v>
                </c:pt>
                <c:pt idx="36">
                  <c:v>1.0394748442746962</c:v>
                </c:pt>
                <c:pt idx="37">
                  <c:v>1.055857511741694</c:v>
                </c:pt>
                <c:pt idx="38">
                  <c:v>1.0421691681628868</c:v>
                </c:pt>
                <c:pt idx="39">
                  <c:v>1.0403341859794792</c:v>
                </c:pt>
                <c:pt idx="40">
                  <c:v>1.0475148807704855</c:v>
                </c:pt>
                <c:pt idx="41">
                  <c:v>0.81550594622517625</c:v>
                </c:pt>
                <c:pt idx="42">
                  <c:v>0.98653477198576778</c:v>
                </c:pt>
                <c:pt idx="43">
                  <c:v>1.0433681164834041</c:v>
                </c:pt>
                <c:pt idx="44">
                  <c:v>0.78727262983146851</c:v>
                </c:pt>
                <c:pt idx="45">
                  <c:v>1.048237016230227</c:v>
                </c:pt>
                <c:pt idx="46">
                  <c:v>1.0494295850240156</c:v>
                </c:pt>
                <c:pt idx="47">
                  <c:v>1.0497977347213583</c:v>
                </c:pt>
                <c:pt idx="48">
                  <c:v>1.0472181897991975</c:v>
                </c:pt>
                <c:pt idx="49">
                  <c:v>1.0462816391727949</c:v>
                </c:pt>
                <c:pt idx="50">
                  <c:v>0.98796732885063776</c:v>
                </c:pt>
                <c:pt idx="51">
                  <c:v>1.0006911846768893</c:v>
                </c:pt>
                <c:pt idx="52">
                  <c:v>1.0045171346753263</c:v>
                </c:pt>
                <c:pt idx="53">
                  <c:v>1.0179803578318327</c:v>
                </c:pt>
                <c:pt idx="54">
                  <c:v>1.015668252664615</c:v>
                </c:pt>
                <c:pt idx="55">
                  <c:v>1.023620335747462</c:v>
                </c:pt>
                <c:pt idx="56">
                  <c:v>1.0704511785343305</c:v>
                </c:pt>
                <c:pt idx="57">
                  <c:v>0.98937441158129524</c:v>
                </c:pt>
                <c:pt idx="58">
                  <c:v>1.0231269034428168</c:v>
                </c:pt>
                <c:pt idx="59">
                  <c:v>0.9918070669066551</c:v>
                </c:pt>
                <c:pt idx="60">
                  <c:v>0.99736965952975953</c:v>
                </c:pt>
                <c:pt idx="61">
                  <c:v>0.99814699195695233</c:v>
                </c:pt>
                <c:pt idx="62">
                  <c:v>1.0022268652503745</c:v>
                </c:pt>
                <c:pt idx="63">
                  <c:v>0.99964420210134952</c:v>
                </c:pt>
                <c:pt idx="64">
                  <c:v>0.99962956577152551</c:v>
                </c:pt>
                <c:pt idx="65">
                  <c:v>1.0017410925450729</c:v>
                </c:pt>
                <c:pt idx="66">
                  <c:v>1.0713987373078639</c:v>
                </c:pt>
                <c:pt idx="67">
                  <c:v>1.0166125692269641</c:v>
                </c:pt>
                <c:pt idx="68">
                  <c:v>1.0080922667037406</c:v>
                </c:pt>
                <c:pt idx="69">
                  <c:v>0.99839949765614877</c:v>
                </c:pt>
                <c:pt idx="70">
                  <c:v>1.0803524987038411</c:v>
                </c:pt>
                <c:pt idx="71">
                  <c:v>1.088146778292445</c:v>
                </c:pt>
                <c:pt idx="72">
                  <c:v>1.0080069613203593</c:v>
                </c:pt>
                <c:pt idx="73">
                  <c:v>1.0886491269775678</c:v>
                </c:pt>
                <c:pt idx="74">
                  <c:v>1.0963080963226368</c:v>
                </c:pt>
                <c:pt idx="75">
                  <c:v>1.0086683197367783</c:v>
                </c:pt>
                <c:pt idx="76">
                  <c:v>1.0165640875336708</c:v>
                </c:pt>
                <c:pt idx="77">
                  <c:v>1.031659921622752</c:v>
                </c:pt>
                <c:pt idx="78">
                  <c:v>0.57122045203255178</c:v>
                </c:pt>
                <c:pt idx="79">
                  <c:v>1.0457884302478109</c:v>
                </c:pt>
                <c:pt idx="80">
                  <c:v>0.9569864674957459</c:v>
                </c:pt>
                <c:pt idx="81">
                  <c:v>1.1063344403722606</c:v>
                </c:pt>
                <c:pt idx="82">
                  <c:v>1.1192097195437958</c:v>
                </c:pt>
                <c:pt idx="83">
                  <c:v>0.96333263934072333</c:v>
                </c:pt>
                <c:pt idx="84">
                  <c:v>0.82717598509593782</c:v>
                </c:pt>
                <c:pt idx="85">
                  <c:v>1.202116201408747</c:v>
                </c:pt>
                <c:pt idx="86">
                  <c:v>1.14658791745858</c:v>
                </c:pt>
                <c:pt idx="87">
                  <c:v>1.124414062260894</c:v>
                </c:pt>
                <c:pt idx="88">
                  <c:v>0.81810186643635396</c:v>
                </c:pt>
                <c:pt idx="89">
                  <c:v>0.9706174012235933</c:v>
                </c:pt>
                <c:pt idx="90">
                  <c:v>0.99564040163706258</c:v>
                </c:pt>
                <c:pt idx="91">
                  <c:v>1.1530492039313649</c:v>
                </c:pt>
                <c:pt idx="92">
                  <c:v>1.1319657791061257</c:v>
                </c:pt>
                <c:pt idx="93">
                  <c:v>1.1158072469827172</c:v>
                </c:pt>
                <c:pt idx="94">
                  <c:v>1.137338518456372</c:v>
                </c:pt>
                <c:pt idx="95">
                  <c:v>1.2407026995857786</c:v>
                </c:pt>
                <c:pt idx="96">
                  <c:v>1.1761741733896049</c:v>
                </c:pt>
                <c:pt idx="97">
                  <c:v>1.1958680142846123</c:v>
                </c:pt>
                <c:pt idx="98">
                  <c:v>1.2294014562365754</c:v>
                </c:pt>
                <c:pt idx="99">
                  <c:v>1.0206578400033322</c:v>
                </c:pt>
                <c:pt idx="100">
                  <c:v>1.0944676240573561</c:v>
                </c:pt>
                <c:pt idx="101">
                  <c:v>1.1332921701644438</c:v>
                </c:pt>
                <c:pt idx="102">
                  <c:v>1.0613075825005263</c:v>
                </c:pt>
                <c:pt idx="103">
                  <c:v>1.215386070884541</c:v>
                </c:pt>
                <c:pt idx="104">
                  <c:v>1.1901780022339565</c:v>
                </c:pt>
                <c:pt idx="105">
                  <c:v>1.1074064808880406</c:v>
                </c:pt>
                <c:pt idx="106">
                  <c:v>1.1391940596263004</c:v>
                </c:pt>
                <c:pt idx="107">
                  <c:v>1.1781215773203932</c:v>
                </c:pt>
                <c:pt idx="108">
                  <c:v>1.0515019099225111</c:v>
                </c:pt>
                <c:pt idx="109">
                  <c:v>0.97543051809299586</c:v>
                </c:pt>
                <c:pt idx="110">
                  <c:v>1.1747993633496665</c:v>
                </c:pt>
                <c:pt idx="111">
                  <c:v>1.2554945409625258</c:v>
                </c:pt>
                <c:pt idx="112">
                  <c:v>1.1644262082226462</c:v>
                </c:pt>
                <c:pt idx="113">
                  <c:v>1.2694607674531946</c:v>
                </c:pt>
                <c:pt idx="114">
                  <c:v>1.134168335807838</c:v>
                </c:pt>
                <c:pt idx="115">
                  <c:v>1.2577313850719596</c:v>
                </c:pt>
                <c:pt idx="116">
                  <c:v>1.152067271872049</c:v>
                </c:pt>
                <c:pt idx="117">
                  <c:v>1.0406209108812223</c:v>
                </c:pt>
                <c:pt idx="118">
                  <c:v>1.0848326835690951</c:v>
                </c:pt>
                <c:pt idx="119">
                  <c:v>1.0705300902909636</c:v>
                </c:pt>
                <c:pt idx="120">
                  <c:v>1.2535285170872492</c:v>
                </c:pt>
                <c:pt idx="121">
                  <c:v>1.0828599433790258</c:v>
                </c:pt>
                <c:pt idx="122">
                  <c:v>1.2560877969807636</c:v>
                </c:pt>
                <c:pt idx="123">
                  <c:v>1.1772073683140525</c:v>
                </c:pt>
                <c:pt idx="124">
                  <c:v>1.1556133062811769</c:v>
                </c:pt>
                <c:pt idx="125">
                  <c:v>1.2237519971161628</c:v>
                </c:pt>
                <c:pt idx="126">
                  <c:v>1.2110944852393972</c:v>
                </c:pt>
                <c:pt idx="127">
                  <c:v>1.1902805915200489</c:v>
                </c:pt>
                <c:pt idx="128">
                  <c:v>1.2612549331997174</c:v>
                </c:pt>
                <c:pt idx="129">
                  <c:v>1.3643687121648227</c:v>
                </c:pt>
                <c:pt idx="130">
                  <c:v>1.1791534731269948</c:v>
                </c:pt>
                <c:pt idx="131">
                  <c:v>1.2173492024250552</c:v>
                </c:pt>
                <c:pt idx="132">
                  <c:v>1.1903694277075969</c:v>
                </c:pt>
                <c:pt idx="133">
                  <c:v>1.3157880388318397</c:v>
                </c:pt>
                <c:pt idx="134">
                  <c:v>1.3029063204633586</c:v>
                </c:pt>
                <c:pt idx="135">
                  <c:v>1.2705437451797041</c:v>
                </c:pt>
                <c:pt idx="136">
                  <c:v>1.3164433890525593</c:v>
                </c:pt>
                <c:pt idx="137">
                  <c:v>1.1819903661861992</c:v>
                </c:pt>
                <c:pt idx="138">
                  <c:v>1.2276642657676482</c:v>
                </c:pt>
                <c:pt idx="139">
                  <c:v>1.2785545941069967</c:v>
                </c:pt>
                <c:pt idx="140">
                  <c:v>1.2114954254402226</c:v>
                </c:pt>
                <c:pt idx="141">
                  <c:v>1.315168121976698</c:v>
                </c:pt>
                <c:pt idx="142">
                  <c:v>1.4021833588129273</c:v>
                </c:pt>
                <c:pt idx="143">
                  <c:v>1.36087105069762</c:v>
                </c:pt>
                <c:pt idx="144">
                  <c:v>1.2593160663032521</c:v>
                </c:pt>
                <c:pt idx="145">
                  <c:v>1.3381601242499823</c:v>
                </c:pt>
                <c:pt idx="146">
                  <c:v>1.3177112449064559</c:v>
                </c:pt>
                <c:pt idx="147">
                  <c:v>1.2188808145058976</c:v>
                </c:pt>
                <c:pt idx="148">
                  <c:v>1.1367305322466963</c:v>
                </c:pt>
                <c:pt idx="149">
                  <c:v>1.3417457457933162</c:v>
                </c:pt>
                <c:pt idx="150">
                  <c:v>1.3236092285176859</c:v>
                </c:pt>
                <c:pt idx="151">
                  <c:v>1.2309707755355361</c:v>
                </c:pt>
                <c:pt idx="152">
                  <c:v>1.3607416742929224</c:v>
                </c:pt>
                <c:pt idx="153">
                  <c:v>1.3485440745677959</c:v>
                </c:pt>
                <c:pt idx="154">
                  <c:v>1.3397299597555856</c:v>
                </c:pt>
                <c:pt idx="155">
                  <c:v>1.2948432408813253</c:v>
                </c:pt>
                <c:pt idx="156">
                  <c:v>1.32609952533755</c:v>
                </c:pt>
                <c:pt idx="157">
                  <c:v>1.2099936830696629</c:v>
                </c:pt>
                <c:pt idx="158">
                  <c:v>1.3161433152048347</c:v>
                </c:pt>
                <c:pt idx="159">
                  <c:v>1.2944511498304911</c:v>
                </c:pt>
                <c:pt idx="160">
                  <c:v>1.3755908094758527</c:v>
                </c:pt>
                <c:pt idx="161">
                  <c:v>1.3755711667560842</c:v>
                </c:pt>
                <c:pt idx="162">
                  <c:v>1.3800807173773761</c:v>
                </c:pt>
                <c:pt idx="163">
                  <c:v>1.3801662717538798</c:v>
                </c:pt>
                <c:pt idx="164">
                  <c:v>1.3823536144354052</c:v>
                </c:pt>
                <c:pt idx="165">
                  <c:v>1.2628679457284888</c:v>
                </c:pt>
                <c:pt idx="166">
                  <c:v>1.1759596528939718</c:v>
                </c:pt>
                <c:pt idx="167">
                  <c:v>1.3724536782546413</c:v>
                </c:pt>
                <c:pt idx="168">
                  <c:v>1.3930838075629843</c:v>
                </c:pt>
                <c:pt idx="169">
                  <c:v>1.3947935876126942</c:v>
                </c:pt>
                <c:pt idx="170">
                  <c:v>1.3990448389936032</c:v>
                </c:pt>
                <c:pt idx="171">
                  <c:v>1.4004653208580997</c:v>
                </c:pt>
                <c:pt idx="172">
                  <c:v>1.4025531046766548</c:v>
                </c:pt>
                <c:pt idx="173">
                  <c:v>1.4059340899718731</c:v>
                </c:pt>
                <c:pt idx="174">
                  <c:v>1.3268194429331519</c:v>
                </c:pt>
                <c:pt idx="175">
                  <c:v>1.1314593701468059</c:v>
                </c:pt>
                <c:pt idx="176">
                  <c:v>1.4351421467891643</c:v>
                </c:pt>
                <c:pt idx="177">
                  <c:v>1.1273531228625659</c:v>
                </c:pt>
                <c:pt idx="178">
                  <c:v>1.1075930870915891</c:v>
                </c:pt>
                <c:pt idx="179">
                  <c:v>1.4257598697011173</c:v>
                </c:pt>
                <c:pt idx="180">
                  <c:v>1.4202573889754695</c:v>
                </c:pt>
                <c:pt idx="181">
                  <c:v>1.3769158749090757</c:v>
                </c:pt>
                <c:pt idx="182">
                  <c:v>1.4213568068455937</c:v>
                </c:pt>
                <c:pt idx="183">
                  <c:v>1.4061066526708283</c:v>
                </c:pt>
                <c:pt idx="184">
                  <c:v>1.4216457563529288</c:v>
                </c:pt>
                <c:pt idx="185">
                  <c:v>1.3939842967929659</c:v>
                </c:pt>
                <c:pt idx="186">
                  <c:v>1.4243923187162779</c:v>
                </c:pt>
                <c:pt idx="187">
                  <c:v>1.3785747756427813</c:v>
                </c:pt>
                <c:pt idx="188">
                  <c:v>1.425037362875315</c:v>
                </c:pt>
                <c:pt idx="189">
                  <c:v>1.4254284850830783</c:v>
                </c:pt>
                <c:pt idx="190">
                  <c:v>1.4278812666990233</c:v>
                </c:pt>
                <c:pt idx="191">
                  <c:v>1.431046850644931</c:v>
                </c:pt>
                <c:pt idx="192">
                  <c:v>1.3665752617971434</c:v>
                </c:pt>
                <c:pt idx="193">
                  <c:v>1.1283205837488552</c:v>
                </c:pt>
                <c:pt idx="194">
                  <c:v>1.4383160893516143</c:v>
                </c:pt>
                <c:pt idx="195">
                  <c:v>1.354556647546775</c:v>
                </c:pt>
                <c:pt idx="196">
                  <c:v>1.2905332853656799</c:v>
                </c:pt>
                <c:pt idx="197">
                  <c:v>1.3176193036535977</c:v>
                </c:pt>
                <c:pt idx="198">
                  <c:v>1.4261113635677141</c:v>
                </c:pt>
                <c:pt idx="199">
                  <c:v>1.3910260772503293</c:v>
                </c:pt>
                <c:pt idx="200">
                  <c:v>1.4233259169669004</c:v>
                </c:pt>
                <c:pt idx="201">
                  <c:v>1.5712385203511214</c:v>
                </c:pt>
                <c:pt idx="202">
                  <c:v>1.3505089995973036</c:v>
                </c:pt>
                <c:pt idx="203">
                  <c:v>1.4013737253075964</c:v>
                </c:pt>
                <c:pt idx="204">
                  <c:v>1.4793833869884248</c:v>
                </c:pt>
                <c:pt idx="205">
                  <c:v>1.4805523877819615</c:v>
                </c:pt>
                <c:pt idx="206">
                  <c:v>1.4832224031083006</c:v>
                </c:pt>
                <c:pt idx="207">
                  <c:v>1.4805691145254865</c:v>
                </c:pt>
                <c:pt idx="208">
                  <c:v>1.409890081867829</c:v>
                </c:pt>
                <c:pt idx="209">
                  <c:v>1.442204560008334</c:v>
                </c:pt>
                <c:pt idx="210">
                  <c:v>1.3945531709448964</c:v>
                </c:pt>
                <c:pt idx="211">
                  <c:v>1.3096542024280955</c:v>
                </c:pt>
                <c:pt idx="212">
                  <c:v>1.474267622250828</c:v>
                </c:pt>
                <c:pt idx="213">
                  <c:v>1.4603767289267544</c:v>
                </c:pt>
                <c:pt idx="214">
                  <c:v>1.5783436707727712</c:v>
                </c:pt>
                <c:pt idx="215">
                  <c:v>1.4683352210524392</c:v>
                </c:pt>
                <c:pt idx="216">
                  <c:v>1.6718935360306459</c:v>
                </c:pt>
                <c:pt idx="217">
                  <c:v>1.4505457543738534</c:v>
                </c:pt>
                <c:pt idx="218">
                  <c:v>1.4359285672661994</c:v>
                </c:pt>
                <c:pt idx="219">
                  <c:v>1.4178758449213473</c:v>
                </c:pt>
                <c:pt idx="220">
                  <c:v>1.46810789376565</c:v>
                </c:pt>
                <c:pt idx="221">
                  <c:v>1.4567882885097223</c:v>
                </c:pt>
                <c:pt idx="222">
                  <c:v>1.2633210829336059</c:v>
                </c:pt>
                <c:pt idx="223">
                  <c:v>1.4839202305868511</c:v>
                </c:pt>
                <c:pt idx="224">
                  <c:v>1.5251603288003652</c:v>
                </c:pt>
                <c:pt idx="225">
                  <c:v>1.5386952691733498</c:v>
                </c:pt>
                <c:pt idx="226">
                  <c:v>1.5835125586151351</c:v>
                </c:pt>
                <c:pt idx="227">
                  <c:v>1.4204540847791449</c:v>
                </c:pt>
                <c:pt idx="228">
                  <c:v>1.5278339794784899</c:v>
                </c:pt>
                <c:pt idx="229">
                  <c:v>1.7140490875716596</c:v>
                </c:pt>
                <c:pt idx="230">
                  <c:v>1.5207482583665575</c:v>
                </c:pt>
                <c:pt idx="231">
                  <c:v>1.5427477840371162</c:v>
                </c:pt>
                <c:pt idx="232">
                  <c:v>1.363074746298188</c:v>
                </c:pt>
                <c:pt idx="233">
                  <c:v>1.522704224671904</c:v>
                </c:pt>
                <c:pt idx="234">
                  <c:v>1.6154632811284138</c:v>
                </c:pt>
                <c:pt idx="235">
                  <c:v>1.4232077069367715</c:v>
                </c:pt>
                <c:pt idx="236">
                  <c:v>1.6084519059212821</c:v>
                </c:pt>
                <c:pt idx="237">
                  <c:v>1.4934728491056952</c:v>
                </c:pt>
                <c:pt idx="238">
                  <c:v>1.6812940645677674</c:v>
                </c:pt>
                <c:pt idx="239">
                  <c:v>1.6861765890452849</c:v>
                </c:pt>
                <c:pt idx="240">
                  <c:v>1.7624729762376137</c:v>
                </c:pt>
                <c:pt idx="241">
                  <c:v>1.7142173592395862</c:v>
                </c:pt>
                <c:pt idx="242">
                  <c:v>1.6086039049736061</c:v>
                </c:pt>
                <c:pt idx="243">
                  <c:v>1.7011155537590033</c:v>
                </c:pt>
                <c:pt idx="244">
                  <c:v>1.5273031353682869</c:v>
                </c:pt>
                <c:pt idx="245">
                  <c:v>1.6985007482175933</c:v>
                </c:pt>
                <c:pt idx="246">
                  <c:v>1.6249134872009243</c:v>
                </c:pt>
                <c:pt idx="247">
                  <c:v>1.6779848227565777</c:v>
                </c:pt>
                <c:pt idx="248">
                  <c:v>1.7449416240010807</c:v>
                </c:pt>
                <c:pt idx="249">
                  <c:v>1.8134237902312174</c:v>
                </c:pt>
                <c:pt idx="250">
                  <c:v>1.8482821539473862</c:v>
                </c:pt>
                <c:pt idx="251">
                  <c:v>1.6759136266161152</c:v>
                </c:pt>
                <c:pt idx="252">
                  <c:v>1.881621552968991</c:v>
                </c:pt>
                <c:pt idx="253">
                  <c:v>1.9601251670519317</c:v>
                </c:pt>
                <c:pt idx="254">
                  <c:v>1.8749865901254334</c:v>
                </c:pt>
                <c:pt idx="255">
                  <c:v>1.8299661754248564</c:v>
                </c:pt>
                <c:pt idx="256">
                  <c:v>2.2893533630114202</c:v>
                </c:pt>
                <c:pt idx="257">
                  <c:v>1.8909450547518245</c:v>
                </c:pt>
                <c:pt idx="258">
                  <c:v>1.8560587073447459</c:v>
                </c:pt>
                <c:pt idx="259">
                  <c:v>1.8432337537499435</c:v>
                </c:pt>
                <c:pt idx="260">
                  <c:v>2.0187224285807703</c:v>
                </c:pt>
                <c:pt idx="261">
                  <c:v>1.9485941830406985</c:v>
                </c:pt>
                <c:pt idx="262">
                  <c:v>2.174168192506829</c:v>
                </c:pt>
                <c:pt idx="263">
                  <c:v>1.7918181940752951</c:v>
                </c:pt>
                <c:pt idx="264">
                  <c:v>1.8071434031759712</c:v>
                </c:pt>
                <c:pt idx="265">
                  <c:v>1.8496042379192472</c:v>
                </c:pt>
              </c:numCache>
            </c:numRef>
          </c:val>
          <c:smooth val="0"/>
          <c:extLst>
            <c:ext xmlns:c16="http://schemas.microsoft.com/office/drawing/2014/chart" uri="{C3380CC4-5D6E-409C-BE32-E72D297353CC}">
              <c16:uniqueId val="{00000002-DFB2-BE45-8DBE-E1D885D84FB2}"/>
            </c:ext>
          </c:extLst>
        </c:ser>
        <c:ser>
          <c:idx val="3"/>
          <c:order val="3"/>
          <c:tx>
            <c:strRef>
              <c:f>'4C'!$AY$4</c:f>
              <c:strCache>
                <c:ptCount val="1"/>
                <c:pt idx="0">
                  <c:v>Pythia</c:v>
                </c:pt>
              </c:strCache>
            </c:strRef>
          </c:tx>
          <c:spPr>
            <a:ln w="31750" cap="rnd">
              <a:solidFill>
                <a:schemeClr val="tx1"/>
              </a:solidFill>
              <a:round/>
            </a:ln>
            <a:effectLst/>
          </c:spPr>
          <c:marker>
            <c:symbol val="none"/>
          </c:marker>
          <c:val>
            <c:numRef>
              <c:f>'4C'!$AY$5:$AY$270</c:f>
              <c:numCache>
                <c:formatCode>0.00</c:formatCode>
                <c:ptCount val="266"/>
                <c:pt idx="0">
                  <c:v>0.96487877481996742</c:v>
                </c:pt>
                <c:pt idx="1">
                  <c:v>0.96692297421811291</c:v>
                </c:pt>
                <c:pt idx="2">
                  <c:v>0.96821088593338556</c:v>
                </c:pt>
                <c:pt idx="3">
                  <c:v>0.97039818485468476</c:v>
                </c:pt>
                <c:pt idx="4">
                  <c:v>0.98789292605962864</c:v>
                </c:pt>
                <c:pt idx="5">
                  <c:v>0.99136123577279789</c:v>
                </c:pt>
                <c:pt idx="6">
                  <c:v>0.9968045854016454</c:v>
                </c:pt>
                <c:pt idx="7">
                  <c:v>1.003736858856092</c:v>
                </c:pt>
                <c:pt idx="8">
                  <c:v>1.0056638309866823</c:v>
                </c:pt>
                <c:pt idx="9">
                  <c:v>1.0062162864878079</c:v>
                </c:pt>
                <c:pt idx="10">
                  <c:v>1.0087575992929645</c:v>
                </c:pt>
                <c:pt idx="11">
                  <c:v>1.0107831762856423</c:v>
                </c:pt>
                <c:pt idx="12">
                  <c:v>1.0125051784334143</c:v>
                </c:pt>
                <c:pt idx="13">
                  <c:v>1.0155155478727262</c:v>
                </c:pt>
                <c:pt idx="14">
                  <c:v>1.0168442445351993</c:v>
                </c:pt>
                <c:pt idx="15">
                  <c:v>1.0169721157812963</c:v>
                </c:pt>
                <c:pt idx="16">
                  <c:v>1.0199117804290025</c:v>
                </c:pt>
                <c:pt idx="17">
                  <c:v>1.0230068144876623</c:v>
                </c:pt>
                <c:pt idx="18">
                  <c:v>1.0246454943854479</c:v>
                </c:pt>
                <c:pt idx="19">
                  <c:v>1.0248793648567911</c:v>
                </c:pt>
                <c:pt idx="20">
                  <c:v>1.0260846308726206</c:v>
                </c:pt>
                <c:pt idx="21">
                  <c:v>1.0294806875074327</c:v>
                </c:pt>
                <c:pt idx="22">
                  <c:v>1.0300695651671583</c:v>
                </c:pt>
                <c:pt idx="23">
                  <c:v>1.0301452071133474</c:v>
                </c:pt>
                <c:pt idx="24">
                  <c:v>1.0309332233859567</c:v>
                </c:pt>
                <c:pt idx="25">
                  <c:v>1.0326130094392361</c:v>
                </c:pt>
                <c:pt idx="26">
                  <c:v>1.0327768064361524</c:v>
                </c:pt>
                <c:pt idx="27">
                  <c:v>1.0333351354069327</c:v>
                </c:pt>
                <c:pt idx="28">
                  <c:v>1.0337176555780094</c:v>
                </c:pt>
                <c:pt idx="29">
                  <c:v>1.0344604587873645</c:v>
                </c:pt>
                <c:pt idx="30">
                  <c:v>1.0348582389240681</c:v>
                </c:pt>
                <c:pt idx="31">
                  <c:v>1.0361240150830267</c:v>
                </c:pt>
                <c:pt idx="32">
                  <c:v>1.037043157815237</c:v>
                </c:pt>
                <c:pt idx="33">
                  <c:v>1.0384746275395544</c:v>
                </c:pt>
                <c:pt idx="34">
                  <c:v>1.0387214168270087</c:v>
                </c:pt>
                <c:pt idx="35">
                  <c:v>1.0391336511378508</c:v>
                </c:pt>
                <c:pt idx="36">
                  <c:v>1.0404369865705003</c:v>
                </c:pt>
                <c:pt idx="37">
                  <c:v>1.0411147776338776</c:v>
                </c:pt>
                <c:pt idx="38">
                  <c:v>1.0440876753939305</c:v>
                </c:pt>
                <c:pt idx="39">
                  <c:v>1.0441758419971972</c:v>
                </c:pt>
                <c:pt idx="40">
                  <c:v>1.0444699434945952</c:v>
                </c:pt>
                <c:pt idx="41">
                  <c:v>1.044658877329016</c:v>
                </c:pt>
                <c:pt idx="42">
                  <c:v>1.0446921235517945</c:v>
                </c:pt>
                <c:pt idx="43">
                  <c:v>1.0451047724849825</c:v>
                </c:pt>
                <c:pt idx="44">
                  <c:v>1.0465213603066501</c:v>
                </c:pt>
                <c:pt idx="45">
                  <c:v>1.0481895909414154</c:v>
                </c:pt>
                <c:pt idx="46">
                  <c:v>1.0490851206781222</c:v>
                </c:pt>
                <c:pt idx="47">
                  <c:v>1.0511745028813326</c:v>
                </c:pt>
                <c:pt idx="48">
                  <c:v>1.0512791579870415</c:v>
                </c:pt>
                <c:pt idx="49">
                  <c:v>1.0520150705914768</c:v>
                </c:pt>
                <c:pt idx="50">
                  <c:v>1.0580490957060373</c:v>
                </c:pt>
                <c:pt idx="51">
                  <c:v>1.0585190261253874</c:v>
                </c:pt>
                <c:pt idx="52">
                  <c:v>1.0604259649277847</c:v>
                </c:pt>
                <c:pt idx="53">
                  <c:v>1.060762876862108</c:v>
                </c:pt>
                <c:pt idx="54">
                  <c:v>1.0633809908973741</c:v>
                </c:pt>
                <c:pt idx="55">
                  <c:v>1.0639381762792419</c:v>
                </c:pt>
                <c:pt idx="56">
                  <c:v>1.0682271686400424</c:v>
                </c:pt>
                <c:pt idx="57">
                  <c:v>1.068472214166329</c:v>
                </c:pt>
                <c:pt idx="58">
                  <c:v>1.0705741460508922</c:v>
                </c:pt>
                <c:pt idx="59">
                  <c:v>1.0719963628243312</c:v>
                </c:pt>
                <c:pt idx="60">
                  <c:v>1.0724533997515291</c:v>
                </c:pt>
                <c:pt idx="61">
                  <c:v>1.0726754380277006</c:v>
                </c:pt>
                <c:pt idx="62">
                  <c:v>1.0735703020661596</c:v>
                </c:pt>
                <c:pt idx="63">
                  <c:v>1.0746438981476016</c:v>
                </c:pt>
                <c:pt idx="64">
                  <c:v>1.075227044455946</c:v>
                </c:pt>
                <c:pt idx="65">
                  <c:v>1.075500998998602</c:v>
                </c:pt>
                <c:pt idx="66">
                  <c:v>1.0763559969207244</c:v>
                </c:pt>
                <c:pt idx="67">
                  <c:v>1.0768498025942861</c:v>
                </c:pt>
                <c:pt idx="68">
                  <c:v>1.0768593187788931</c:v>
                </c:pt>
                <c:pt idx="69">
                  <c:v>1.0778412616980682</c:v>
                </c:pt>
                <c:pt idx="70">
                  <c:v>1.0791151320364369</c:v>
                </c:pt>
                <c:pt idx="71">
                  <c:v>1.0795224441997766</c:v>
                </c:pt>
                <c:pt idx="72">
                  <c:v>1.0798893568823582</c:v>
                </c:pt>
                <c:pt idx="73">
                  <c:v>1.0804680347961271</c:v>
                </c:pt>
                <c:pt idx="74">
                  <c:v>1.0807120507378041</c:v>
                </c:pt>
                <c:pt idx="75">
                  <c:v>1.0807562716176335</c:v>
                </c:pt>
                <c:pt idx="76">
                  <c:v>1.0812808355171926</c:v>
                </c:pt>
                <c:pt idx="77">
                  <c:v>1.0820911004661071</c:v>
                </c:pt>
                <c:pt idx="78">
                  <c:v>1.0861860903296949</c:v>
                </c:pt>
                <c:pt idx="79">
                  <c:v>1.0969282660860493</c:v>
                </c:pt>
                <c:pt idx="80">
                  <c:v>1.1013357395393621</c:v>
                </c:pt>
                <c:pt idx="81">
                  <c:v>1.1015126190866298</c:v>
                </c:pt>
                <c:pt idx="82">
                  <c:v>1.1060810793436606</c:v>
                </c:pt>
                <c:pt idx="83">
                  <c:v>1.1181019563891725</c:v>
                </c:pt>
                <c:pt idx="84">
                  <c:v>1.1266398711353383</c:v>
                </c:pt>
                <c:pt idx="85">
                  <c:v>1.1358917847112096</c:v>
                </c:pt>
                <c:pt idx="86">
                  <c:v>1.1410812949423828</c:v>
                </c:pt>
                <c:pt idx="87">
                  <c:v>1.1413651141687076</c:v>
                </c:pt>
                <c:pt idx="88">
                  <c:v>1.1461519283696315</c:v>
                </c:pt>
                <c:pt idx="89">
                  <c:v>1.173244587688189</c:v>
                </c:pt>
                <c:pt idx="90">
                  <c:v>1.1830320464081496</c:v>
                </c:pt>
                <c:pt idx="91">
                  <c:v>1.1882166218206676</c:v>
                </c:pt>
                <c:pt idx="92">
                  <c:v>1.1889450901529237</c:v>
                </c:pt>
                <c:pt idx="93">
                  <c:v>1.1898219669142958</c:v>
                </c:pt>
                <c:pt idx="94">
                  <c:v>1.1997673960250672</c:v>
                </c:pt>
                <c:pt idx="95">
                  <c:v>1.1999470711099214</c:v>
                </c:pt>
                <c:pt idx="96">
                  <c:v>1.202847451721657</c:v>
                </c:pt>
                <c:pt idx="97">
                  <c:v>1.2104562781655184</c:v>
                </c:pt>
                <c:pt idx="98">
                  <c:v>1.2107341685110198</c:v>
                </c:pt>
                <c:pt idx="99">
                  <c:v>1.2192509261134432</c:v>
                </c:pt>
                <c:pt idx="100">
                  <c:v>1.2205231169987958</c:v>
                </c:pt>
                <c:pt idx="101">
                  <c:v>1.2205379587347245</c:v>
                </c:pt>
                <c:pt idx="102">
                  <c:v>1.2212335403112589</c:v>
                </c:pt>
                <c:pt idx="103">
                  <c:v>1.2232935925053683</c:v>
                </c:pt>
                <c:pt idx="104">
                  <c:v>1.227501658689097</c:v>
                </c:pt>
                <c:pt idx="105">
                  <c:v>1.2328337835783365</c:v>
                </c:pt>
                <c:pt idx="106">
                  <c:v>1.2329276209509119</c:v>
                </c:pt>
                <c:pt idx="107">
                  <c:v>1.2352803181023948</c:v>
                </c:pt>
                <c:pt idx="108">
                  <c:v>1.236528264937313</c:v>
                </c:pt>
                <c:pt idx="109">
                  <c:v>1.2435682515246291</c:v>
                </c:pt>
                <c:pt idx="110">
                  <c:v>1.2519951080766603</c:v>
                </c:pt>
                <c:pt idx="111">
                  <c:v>1.2554361229397917</c:v>
                </c:pt>
                <c:pt idx="112">
                  <c:v>1.2635448777059897</c:v>
                </c:pt>
                <c:pt idx="113">
                  <c:v>1.2698969297032916</c:v>
                </c:pt>
                <c:pt idx="114">
                  <c:v>1.2706822724996996</c:v>
                </c:pt>
                <c:pt idx="115">
                  <c:v>1.2709064528973701</c:v>
                </c:pt>
                <c:pt idx="116">
                  <c:v>1.2711470555895117</c:v>
                </c:pt>
                <c:pt idx="117">
                  <c:v>1.2825207289557274</c:v>
                </c:pt>
                <c:pt idx="118">
                  <c:v>1.2839696267015264</c:v>
                </c:pt>
                <c:pt idx="119">
                  <c:v>1.2873681316131618</c:v>
                </c:pt>
                <c:pt idx="120">
                  <c:v>1.2917785570311451</c:v>
                </c:pt>
                <c:pt idx="121">
                  <c:v>1.2935051783663136</c:v>
                </c:pt>
                <c:pt idx="122">
                  <c:v>1.2953298475960147</c:v>
                </c:pt>
                <c:pt idx="123">
                  <c:v>1.3011965635374312</c:v>
                </c:pt>
                <c:pt idx="124">
                  <c:v>1.3036831922033403</c:v>
                </c:pt>
                <c:pt idx="125">
                  <c:v>1.303863996850132</c:v>
                </c:pt>
                <c:pt idx="126">
                  <c:v>1.3042195299450685</c:v>
                </c:pt>
                <c:pt idx="127">
                  <c:v>1.3044277851144397</c:v>
                </c:pt>
                <c:pt idx="128">
                  <c:v>1.3072454862220975</c:v>
                </c:pt>
                <c:pt idx="129">
                  <c:v>1.3076270872673788</c:v>
                </c:pt>
                <c:pt idx="130">
                  <c:v>1.3098256337751959</c:v>
                </c:pt>
                <c:pt idx="131">
                  <c:v>1.3101073536286401</c:v>
                </c:pt>
                <c:pt idx="132">
                  <c:v>1.3122306836537254</c:v>
                </c:pt>
                <c:pt idx="133">
                  <c:v>1.3156213258794496</c:v>
                </c:pt>
                <c:pt idx="134">
                  <c:v>1.3213732700999741</c:v>
                </c:pt>
                <c:pt idx="135">
                  <c:v>1.3229464764665446</c:v>
                </c:pt>
                <c:pt idx="136">
                  <c:v>1.3307587028090135</c:v>
                </c:pt>
                <c:pt idx="137">
                  <c:v>1.3307625863460004</c:v>
                </c:pt>
                <c:pt idx="138">
                  <c:v>1.3309609402576399</c:v>
                </c:pt>
                <c:pt idx="139">
                  <c:v>1.3319784284041818</c:v>
                </c:pt>
                <c:pt idx="140">
                  <c:v>1.3322975069189658</c:v>
                </c:pt>
                <c:pt idx="141">
                  <c:v>1.3341927781418088</c:v>
                </c:pt>
                <c:pt idx="142">
                  <c:v>1.3400533360892104</c:v>
                </c:pt>
                <c:pt idx="143">
                  <c:v>1.3425007878115118</c:v>
                </c:pt>
                <c:pt idx="144">
                  <c:v>1.3428372661264218</c:v>
                </c:pt>
                <c:pt idx="145">
                  <c:v>1.3447385552625872</c:v>
                </c:pt>
                <c:pt idx="146">
                  <c:v>1.3551628457487757</c:v>
                </c:pt>
                <c:pt idx="147">
                  <c:v>1.3576018082168768</c:v>
                </c:pt>
                <c:pt idx="148">
                  <c:v>1.3587545098346914</c:v>
                </c:pt>
                <c:pt idx="149">
                  <c:v>1.3598297313477012</c:v>
                </c:pt>
                <c:pt idx="150">
                  <c:v>1.3622763805299263</c:v>
                </c:pt>
                <c:pt idx="151">
                  <c:v>1.3623903526326</c:v>
                </c:pt>
                <c:pt idx="152">
                  <c:v>1.3630024126322513</c:v>
                </c:pt>
                <c:pt idx="153">
                  <c:v>1.3637418035363209</c:v>
                </c:pt>
                <c:pt idx="154">
                  <c:v>1.3656071993237551</c:v>
                </c:pt>
                <c:pt idx="155">
                  <c:v>1.3673473217352481</c:v>
                </c:pt>
                <c:pt idx="156">
                  <c:v>1.368500644289304</c:v>
                </c:pt>
                <c:pt idx="157">
                  <c:v>1.3688036273649591</c:v>
                </c:pt>
                <c:pt idx="158">
                  <c:v>1.3720855561412326</c:v>
                </c:pt>
                <c:pt idx="159">
                  <c:v>1.3751502667788558</c:v>
                </c:pt>
                <c:pt idx="160">
                  <c:v>1.3753421488553463</c:v>
                </c:pt>
                <c:pt idx="161">
                  <c:v>1.3754468383140663</c:v>
                </c:pt>
                <c:pt idx="162">
                  <c:v>1.3799189556225284</c:v>
                </c:pt>
                <c:pt idx="163">
                  <c:v>1.3799337994990928</c:v>
                </c:pt>
                <c:pt idx="164">
                  <c:v>1.3822499105594712</c:v>
                </c:pt>
                <c:pt idx="165">
                  <c:v>1.3854221822883912</c:v>
                </c:pt>
                <c:pt idx="166">
                  <c:v>1.3865742307387479</c:v>
                </c:pt>
                <c:pt idx="167">
                  <c:v>1.3921441572553546</c:v>
                </c:pt>
                <c:pt idx="168">
                  <c:v>1.3929662698909355</c:v>
                </c:pt>
                <c:pt idx="169">
                  <c:v>1.3946969250421175</c:v>
                </c:pt>
                <c:pt idx="170">
                  <c:v>1.3989815971667428</c:v>
                </c:pt>
                <c:pt idx="171">
                  <c:v>1.4002798816814144</c:v>
                </c:pt>
                <c:pt idx="172">
                  <c:v>1.4027102239836449</c:v>
                </c:pt>
                <c:pt idx="173">
                  <c:v>1.4051897395623354</c:v>
                </c:pt>
                <c:pt idx="174">
                  <c:v>1.4072419450366571</c:v>
                </c:pt>
                <c:pt idx="175">
                  <c:v>1.4072640249669488</c:v>
                </c:pt>
                <c:pt idx="176">
                  <c:v>1.4107063427839293</c:v>
                </c:pt>
                <c:pt idx="177">
                  <c:v>1.411121922645908</c:v>
                </c:pt>
                <c:pt idx="178">
                  <c:v>1.4165773012799172</c:v>
                </c:pt>
                <c:pt idx="179">
                  <c:v>1.4170934801207704</c:v>
                </c:pt>
                <c:pt idx="180">
                  <c:v>1.4200406798000846</c:v>
                </c:pt>
                <c:pt idx="181">
                  <c:v>1.4203651544267411</c:v>
                </c:pt>
                <c:pt idx="182">
                  <c:v>1.4209798495701083</c:v>
                </c:pt>
                <c:pt idx="183">
                  <c:v>1.4209932680603619</c:v>
                </c:pt>
                <c:pt idx="184">
                  <c:v>1.4212144636323147</c:v>
                </c:pt>
                <c:pt idx="185">
                  <c:v>1.4235606274992667</c:v>
                </c:pt>
                <c:pt idx="186">
                  <c:v>1.4240663040425914</c:v>
                </c:pt>
                <c:pt idx="187">
                  <c:v>1.4242573386712256</c:v>
                </c:pt>
                <c:pt idx="188">
                  <c:v>1.4246128278499299</c:v>
                </c:pt>
                <c:pt idx="189">
                  <c:v>1.4249339910506518</c:v>
                </c:pt>
                <c:pt idx="190">
                  <c:v>1.4275986661713684</c:v>
                </c:pt>
                <c:pt idx="191">
                  <c:v>1.4307634987973368</c:v>
                </c:pt>
                <c:pt idx="192">
                  <c:v>1.4338415975256973</c:v>
                </c:pt>
                <c:pt idx="193">
                  <c:v>1.4367641198393519</c:v>
                </c:pt>
                <c:pt idx="194">
                  <c:v>1.4378301641516729</c:v>
                </c:pt>
                <c:pt idx="195">
                  <c:v>1.4380953705012256</c:v>
                </c:pt>
                <c:pt idx="196">
                  <c:v>1.4387604337580999</c:v>
                </c:pt>
                <c:pt idx="197">
                  <c:v>1.4433804580313778</c:v>
                </c:pt>
                <c:pt idx="198">
                  <c:v>1.4476589498340078</c:v>
                </c:pt>
                <c:pt idx="199">
                  <c:v>1.4599909878650232</c:v>
                </c:pt>
                <c:pt idx="200">
                  <c:v>1.4677764997718561</c:v>
                </c:pt>
                <c:pt idx="201">
                  <c:v>1.4714179267168355</c:v>
                </c:pt>
                <c:pt idx="202">
                  <c:v>1.4770814839755511</c:v>
                </c:pt>
                <c:pt idx="203">
                  <c:v>1.4795131091634235</c:v>
                </c:pt>
                <c:pt idx="204">
                  <c:v>1.4814217460780217</c:v>
                </c:pt>
                <c:pt idx="205">
                  <c:v>1.4827780592718907</c:v>
                </c:pt>
                <c:pt idx="206">
                  <c:v>1.4828268003477649</c:v>
                </c:pt>
                <c:pt idx="207">
                  <c:v>1.4878941009255602</c:v>
                </c:pt>
                <c:pt idx="208">
                  <c:v>1.4880983241628449</c:v>
                </c:pt>
                <c:pt idx="209">
                  <c:v>1.4925227313533584</c:v>
                </c:pt>
                <c:pt idx="210">
                  <c:v>1.4957855711693628</c:v>
                </c:pt>
                <c:pt idx="211">
                  <c:v>1.4963943005751099</c:v>
                </c:pt>
                <c:pt idx="212">
                  <c:v>1.496561762067012</c:v>
                </c:pt>
                <c:pt idx="213">
                  <c:v>1.4998932437521826</c:v>
                </c:pt>
                <c:pt idx="214">
                  <c:v>1.5113686551788443</c:v>
                </c:pt>
                <c:pt idx="215">
                  <c:v>1.5228593145610843</c:v>
                </c:pt>
                <c:pt idx="216">
                  <c:v>1.5249573320044807</c:v>
                </c:pt>
                <c:pt idx="217">
                  <c:v>1.5271399476370484</c:v>
                </c:pt>
                <c:pt idx="218">
                  <c:v>1.5289885094273852</c:v>
                </c:pt>
                <c:pt idx="219">
                  <c:v>1.5327970109097013</c:v>
                </c:pt>
                <c:pt idx="220">
                  <c:v>1.5430961387444513</c:v>
                </c:pt>
                <c:pt idx="221">
                  <c:v>1.5489359151765465</c:v>
                </c:pt>
                <c:pt idx="222">
                  <c:v>1.5511516838413684</c:v>
                </c:pt>
                <c:pt idx="223">
                  <c:v>1.5532991825592075</c:v>
                </c:pt>
                <c:pt idx="224">
                  <c:v>1.5637446233926469</c:v>
                </c:pt>
                <c:pt idx="225">
                  <c:v>1.5638004372321832</c:v>
                </c:pt>
                <c:pt idx="226">
                  <c:v>1.571452861937138</c:v>
                </c:pt>
                <c:pt idx="227">
                  <c:v>1.5728734639448267</c:v>
                </c:pt>
                <c:pt idx="228">
                  <c:v>1.5927802363067516</c:v>
                </c:pt>
                <c:pt idx="229">
                  <c:v>1.5960205703686079</c:v>
                </c:pt>
                <c:pt idx="230">
                  <c:v>1.603302674368086</c:v>
                </c:pt>
                <c:pt idx="231">
                  <c:v>1.6042253669300537</c:v>
                </c:pt>
                <c:pt idx="232">
                  <c:v>1.6060757614687782</c:v>
                </c:pt>
                <c:pt idx="233">
                  <c:v>1.6113830742968158</c:v>
                </c:pt>
                <c:pt idx="234">
                  <c:v>1.6209593700102045</c:v>
                </c:pt>
                <c:pt idx="235">
                  <c:v>1.623972586801758</c:v>
                </c:pt>
                <c:pt idx="236">
                  <c:v>1.6360619913843686</c:v>
                </c:pt>
                <c:pt idx="237">
                  <c:v>1.6464808054273368</c:v>
                </c:pt>
                <c:pt idx="238">
                  <c:v>1.6526805525788131</c:v>
                </c:pt>
                <c:pt idx="239">
                  <c:v>1.6553008837062078</c:v>
                </c:pt>
                <c:pt idx="240">
                  <c:v>1.6694743132338281</c:v>
                </c:pt>
                <c:pt idx="241">
                  <c:v>1.6819158469453677</c:v>
                </c:pt>
                <c:pt idx="242">
                  <c:v>1.691947538959822</c:v>
                </c:pt>
                <c:pt idx="243">
                  <c:v>1.702590610802023</c:v>
                </c:pt>
                <c:pt idx="244">
                  <c:v>1.7137780148862298</c:v>
                </c:pt>
                <c:pt idx="245">
                  <c:v>1.7158782723866599</c:v>
                </c:pt>
                <c:pt idx="246">
                  <c:v>1.7481446910167107</c:v>
                </c:pt>
                <c:pt idx="247">
                  <c:v>1.751456602594313</c:v>
                </c:pt>
                <c:pt idx="248">
                  <c:v>1.7527330602281903</c:v>
                </c:pt>
                <c:pt idx="249">
                  <c:v>1.772180632081108</c:v>
                </c:pt>
                <c:pt idx="250">
                  <c:v>1.7745519989733443</c:v>
                </c:pt>
                <c:pt idx="251">
                  <c:v>1.8034831592123222</c:v>
                </c:pt>
                <c:pt idx="252">
                  <c:v>1.8271407201252072</c:v>
                </c:pt>
                <c:pt idx="253">
                  <c:v>1.8322214456094001</c:v>
                </c:pt>
                <c:pt idx="254">
                  <c:v>1.8507451901118324</c:v>
                </c:pt>
                <c:pt idx="255">
                  <c:v>1.8876259052726407</c:v>
                </c:pt>
                <c:pt idx="256">
                  <c:v>1.8975918606409996</c:v>
                </c:pt>
                <c:pt idx="257">
                  <c:v>1.900742073052119</c:v>
                </c:pt>
                <c:pt idx="258">
                  <c:v>1.9194514094730075</c:v>
                </c:pt>
                <c:pt idx="259">
                  <c:v>1.9599901120803915</c:v>
                </c:pt>
                <c:pt idx="260">
                  <c:v>1.9918696767169692</c:v>
                </c:pt>
                <c:pt idx="261">
                  <c:v>1.9942334140873585</c:v>
                </c:pt>
                <c:pt idx="262">
                  <c:v>2.0077767763103198</c:v>
                </c:pt>
                <c:pt idx="263">
                  <c:v>2.0112144756004895</c:v>
                </c:pt>
                <c:pt idx="264">
                  <c:v>2.0273556130556569</c:v>
                </c:pt>
                <c:pt idx="265">
                  <c:v>2.1043522762938025</c:v>
                </c:pt>
              </c:numCache>
            </c:numRef>
          </c:val>
          <c:smooth val="0"/>
          <c:extLst>
            <c:ext xmlns:c16="http://schemas.microsoft.com/office/drawing/2014/chart" uri="{C3380CC4-5D6E-409C-BE32-E72D297353CC}">
              <c16:uniqueId val="{00000003-DFB2-BE45-8DBE-E1D885D84FB2}"/>
            </c:ext>
          </c:extLst>
        </c:ser>
        <c:dLbls>
          <c:showLegendKey val="0"/>
          <c:showVal val="0"/>
          <c:showCatName val="0"/>
          <c:showSerName val="0"/>
          <c:showPercent val="0"/>
          <c:showBubbleSize val="0"/>
        </c:dLbls>
        <c:smooth val="0"/>
        <c:axId val="461764592"/>
        <c:axId val="481453056"/>
      </c:lineChart>
      <c:catAx>
        <c:axId val="461764592"/>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GB"/>
                  <a:t>Workload number</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81453056"/>
        <c:crosses val="autoZero"/>
        <c:auto val="1"/>
        <c:lblAlgn val="ctr"/>
        <c:lblOffset val="100"/>
        <c:noMultiLvlLbl val="0"/>
      </c:catAx>
      <c:valAx>
        <c:axId val="481453056"/>
        <c:scaling>
          <c:orientation val="minMax"/>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GB"/>
                  <a:t>Speedup over no prefetching</a:t>
                </a:r>
              </a:p>
            </c:rich>
          </c:tx>
          <c:layout>
            <c:manualLayout>
              <c:xMode val="edge"/>
              <c:yMode val="edge"/>
              <c:x val="6.8217052264897453E-3"/>
              <c:y val="8.7511264177630069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61764592"/>
        <c:crosses val="autoZero"/>
        <c:crossBetween val="between"/>
      </c:valAx>
      <c:spPr>
        <a:noFill/>
        <a:ln>
          <a:solidFill>
            <a:schemeClr val="tx1"/>
          </a:solidFill>
        </a:ln>
        <a:effectLst/>
      </c:spPr>
    </c:plotArea>
    <c:legend>
      <c:legendPos val="t"/>
      <c:layout>
        <c:manualLayout>
          <c:xMode val="edge"/>
          <c:yMode val="edge"/>
          <c:x val="0.1566784547881549"/>
          <c:y val="0.19648920924008256"/>
          <c:w val="0.42262129018749806"/>
          <c:h val="5.8084593100857201E-2"/>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POWER7!$CE$16</c:f>
              <c:strCache>
                <c:ptCount val="1"/>
                <c:pt idx="0">
                  <c:v>POWER7 </c:v>
                </c:pt>
              </c:strCache>
            </c:strRef>
          </c:tx>
          <c:spPr>
            <a:pattFill prst="shingle">
              <a:fgClr>
                <a:sysClr val="window" lastClr="FFFFFF">
                  <a:lumMod val="65000"/>
                </a:sysClr>
              </a:fgClr>
              <a:bgClr>
                <a:sysClr val="window" lastClr="FFFFFF"/>
              </a:bgClr>
            </a:pattFill>
            <a:ln>
              <a:solidFill>
                <a:schemeClr val="tx1"/>
              </a:solidFill>
            </a:ln>
            <a:effectLst/>
          </c:spPr>
          <c:invertIfNegative val="0"/>
          <c:cat>
            <c:strRef>
              <c:f>POWER7!$CD$17:$CD$22</c:f>
              <c:strCache>
                <c:ptCount val="6"/>
                <c:pt idx="0">
                  <c:v>SPEC06</c:v>
                </c:pt>
                <c:pt idx="1">
                  <c:v>SPEC17</c:v>
                </c:pt>
                <c:pt idx="2">
                  <c:v>PARSEC</c:v>
                </c:pt>
                <c:pt idx="3">
                  <c:v>Ligra</c:v>
                </c:pt>
                <c:pt idx="4">
                  <c:v>Cloudsuite</c:v>
                </c:pt>
                <c:pt idx="5">
                  <c:v>GEOMEAN</c:v>
                </c:pt>
              </c:strCache>
            </c:strRef>
          </c:cat>
          <c:val>
            <c:numRef>
              <c:f>POWER7!$CE$17:$CE$22</c:f>
              <c:numCache>
                <c:formatCode>General</c:formatCode>
                <c:ptCount val="6"/>
                <c:pt idx="0">
                  <c:v>1.3317197656551585</c:v>
                </c:pt>
                <c:pt idx="1">
                  <c:v>1.1750136664762731</c:v>
                </c:pt>
                <c:pt idx="2">
                  <c:v>1.1505754198709126</c:v>
                </c:pt>
                <c:pt idx="3">
                  <c:v>1.2944202480324454</c:v>
                </c:pt>
                <c:pt idx="4">
                  <c:v>1.0364752578575283</c:v>
                </c:pt>
                <c:pt idx="5">
                  <c:v>1.1789088448700793</c:v>
                </c:pt>
              </c:numCache>
            </c:numRef>
          </c:val>
          <c:extLst>
            <c:ext xmlns:c16="http://schemas.microsoft.com/office/drawing/2014/chart" uri="{C3380CC4-5D6E-409C-BE32-E72D297353CC}">
              <c16:uniqueId val="{00000000-ED2F-5149-B3DB-9EB4156E4F96}"/>
            </c:ext>
          </c:extLst>
        </c:ser>
        <c:ser>
          <c:idx val="1"/>
          <c:order val="1"/>
          <c:tx>
            <c:strRef>
              <c:f>POWER7!$CF$16</c:f>
              <c:strCache>
                <c:ptCount val="1"/>
                <c:pt idx="0">
                  <c:v>Pythia </c:v>
                </c:pt>
              </c:strCache>
            </c:strRef>
          </c:tx>
          <c:spPr>
            <a:solidFill>
              <a:schemeClr val="tx1"/>
            </a:solidFill>
            <a:ln>
              <a:solidFill>
                <a:schemeClr val="tx1"/>
              </a:solidFill>
            </a:ln>
            <a:effectLst/>
          </c:spPr>
          <c:invertIfNegative val="0"/>
          <c:cat>
            <c:strRef>
              <c:f>POWER7!$CD$17:$CD$22</c:f>
              <c:strCache>
                <c:ptCount val="6"/>
                <c:pt idx="0">
                  <c:v>SPEC06</c:v>
                </c:pt>
                <c:pt idx="1">
                  <c:v>SPEC17</c:v>
                </c:pt>
                <c:pt idx="2">
                  <c:v>PARSEC</c:v>
                </c:pt>
                <c:pt idx="3">
                  <c:v>Ligra</c:v>
                </c:pt>
                <c:pt idx="4">
                  <c:v>Cloudsuite</c:v>
                </c:pt>
                <c:pt idx="5">
                  <c:v>GEOMEAN</c:v>
                </c:pt>
              </c:strCache>
            </c:strRef>
          </c:cat>
          <c:val>
            <c:numRef>
              <c:f>POWER7!$CF$17:$CF$22</c:f>
              <c:numCache>
                <c:formatCode>General</c:formatCode>
                <c:ptCount val="6"/>
                <c:pt idx="0">
                  <c:v>1.4369327791139628</c:v>
                </c:pt>
                <c:pt idx="1">
                  <c:v>1.2568715991839061</c:v>
                </c:pt>
                <c:pt idx="2">
                  <c:v>1.2326114498093417</c:v>
                </c:pt>
                <c:pt idx="3">
                  <c:v>1.3253614489488059</c:v>
                </c:pt>
                <c:pt idx="4">
                  <c:v>1.0485192450412442</c:v>
                </c:pt>
                <c:pt idx="5">
                  <c:v>1.224211498438099</c:v>
                </c:pt>
              </c:numCache>
            </c:numRef>
          </c:val>
          <c:extLst>
            <c:ext xmlns:c16="http://schemas.microsoft.com/office/drawing/2014/chart" uri="{C3380CC4-5D6E-409C-BE32-E72D297353CC}">
              <c16:uniqueId val="{00000001-ED2F-5149-B3DB-9EB4156E4F96}"/>
            </c:ext>
          </c:extLst>
        </c:ser>
        <c:dLbls>
          <c:showLegendKey val="0"/>
          <c:showVal val="0"/>
          <c:showCatName val="0"/>
          <c:showSerName val="0"/>
          <c:showPercent val="0"/>
          <c:showBubbleSize val="0"/>
        </c:dLbls>
        <c:gapWidth val="180"/>
        <c:overlap val="-27"/>
        <c:axId val="522719584"/>
        <c:axId val="522897136"/>
      </c:barChart>
      <c:catAx>
        <c:axId val="52271958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22897136"/>
        <c:crosses val="autoZero"/>
        <c:auto val="1"/>
        <c:lblAlgn val="ctr"/>
        <c:lblOffset val="100"/>
        <c:noMultiLvlLbl val="0"/>
      </c:catAx>
      <c:valAx>
        <c:axId val="522897136"/>
        <c:scaling>
          <c:orientation val="minMax"/>
          <c:min val="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a:t>Geomean speedup over baseline</a:t>
                </a:r>
              </a:p>
            </c:rich>
          </c:tx>
          <c:layout>
            <c:manualLayout>
              <c:xMode val="edge"/>
              <c:yMode val="edge"/>
              <c:x val="1.2720040423687519E-2"/>
              <c:y val="5.3010907188178878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22719584"/>
        <c:crosses val="autoZero"/>
        <c:crossBetween val="between"/>
      </c:valAx>
      <c:spPr>
        <a:noFill/>
        <a:ln>
          <a:solidFill>
            <a:schemeClr val="tx1"/>
          </a:solidFill>
        </a:ln>
        <a:effectLst/>
      </c:spPr>
    </c:plotArea>
    <c:legend>
      <c:legendPos val="t"/>
      <c:layout>
        <c:manualLayout>
          <c:xMode val="edge"/>
          <c:yMode val="edge"/>
          <c:x val="0.29694571297078548"/>
          <c:y val="0.2191029174158097"/>
          <c:w val="0.3213868449742569"/>
          <c:h val="0.14300837452052756"/>
        </c:manualLayout>
      </c:layout>
      <c:overlay val="1"/>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1400">
          <a:solidFill>
            <a:schemeClr val="tx1"/>
          </a:solidFill>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POWER7!$CP$16</c:f>
              <c:strCache>
                <c:ptCount val="1"/>
                <c:pt idx="0">
                  <c:v>POWER7 </c:v>
                </c:pt>
              </c:strCache>
            </c:strRef>
          </c:tx>
          <c:spPr>
            <a:pattFill prst="shingle">
              <a:fgClr>
                <a:sysClr val="window" lastClr="FFFFFF">
                  <a:lumMod val="65000"/>
                </a:sysClr>
              </a:fgClr>
              <a:bgClr>
                <a:sysClr val="window" lastClr="FFFFFF"/>
              </a:bgClr>
            </a:pattFill>
            <a:ln>
              <a:solidFill>
                <a:schemeClr val="tx1"/>
              </a:solidFill>
            </a:ln>
            <a:effectLst/>
          </c:spPr>
          <c:invertIfNegative val="0"/>
          <c:cat>
            <c:strRef>
              <c:f>POWER7!$CO$17:$CO$23</c:f>
              <c:strCache>
                <c:ptCount val="7"/>
                <c:pt idx="0">
                  <c:v>SPEC06</c:v>
                </c:pt>
                <c:pt idx="1">
                  <c:v>SPEC17</c:v>
                </c:pt>
                <c:pt idx="2">
                  <c:v>PARSEC</c:v>
                </c:pt>
                <c:pt idx="3">
                  <c:v>Ligra</c:v>
                </c:pt>
                <c:pt idx="4">
                  <c:v>Cloudsuite</c:v>
                </c:pt>
                <c:pt idx="5">
                  <c:v>Mix</c:v>
                </c:pt>
                <c:pt idx="6">
                  <c:v>GEOMEAN</c:v>
                </c:pt>
              </c:strCache>
            </c:strRef>
          </c:cat>
          <c:val>
            <c:numRef>
              <c:f>POWER7!$CP$17:$CP$23</c:f>
              <c:numCache>
                <c:formatCode>General</c:formatCode>
                <c:ptCount val="7"/>
                <c:pt idx="0">
                  <c:v>1.287282757756409</c:v>
                </c:pt>
                <c:pt idx="1">
                  <c:v>1.1381562578488227</c:v>
                </c:pt>
                <c:pt idx="2">
                  <c:v>1.134278950452565</c:v>
                </c:pt>
                <c:pt idx="3">
                  <c:v>1.2931278337235559</c:v>
                </c:pt>
                <c:pt idx="4">
                  <c:v>1.0385958989553938</c:v>
                </c:pt>
                <c:pt idx="5">
                  <c:v>1.3155427363832968</c:v>
                </c:pt>
                <c:pt idx="6">
                  <c:v>1.2344511526439532</c:v>
                </c:pt>
              </c:numCache>
            </c:numRef>
          </c:val>
          <c:extLst>
            <c:ext xmlns:c16="http://schemas.microsoft.com/office/drawing/2014/chart" uri="{C3380CC4-5D6E-409C-BE32-E72D297353CC}">
              <c16:uniqueId val="{00000000-0893-D945-9F6B-EFF7232BE554}"/>
            </c:ext>
          </c:extLst>
        </c:ser>
        <c:ser>
          <c:idx val="1"/>
          <c:order val="1"/>
          <c:tx>
            <c:strRef>
              <c:f>POWER7!$CQ$16</c:f>
              <c:strCache>
                <c:ptCount val="1"/>
                <c:pt idx="0">
                  <c:v>Pythia </c:v>
                </c:pt>
              </c:strCache>
            </c:strRef>
          </c:tx>
          <c:spPr>
            <a:solidFill>
              <a:schemeClr val="tx1"/>
            </a:solidFill>
            <a:ln>
              <a:solidFill>
                <a:schemeClr val="tx1"/>
              </a:solidFill>
            </a:ln>
            <a:effectLst/>
          </c:spPr>
          <c:invertIfNegative val="0"/>
          <c:cat>
            <c:strRef>
              <c:f>POWER7!$CO$17:$CO$23</c:f>
              <c:strCache>
                <c:ptCount val="7"/>
                <c:pt idx="0">
                  <c:v>SPEC06</c:v>
                </c:pt>
                <c:pt idx="1">
                  <c:v>SPEC17</c:v>
                </c:pt>
                <c:pt idx="2">
                  <c:v>PARSEC</c:v>
                </c:pt>
                <c:pt idx="3">
                  <c:v>Ligra</c:v>
                </c:pt>
                <c:pt idx="4">
                  <c:v>Cloudsuite</c:v>
                </c:pt>
                <c:pt idx="5">
                  <c:v>Mix</c:v>
                </c:pt>
                <c:pt idx="6">
                  <c:v>GEOMEAN</c:v>
                </c:pt>
              </c:strCache>
            </c:strRef>
          </c:cat>
          <c:val>
            <c:numRef>
              <c:f>POWER7!$CQ$17:$CQ$23</c:f>
              <c:numCache>
                <c:formatCode>General</c:formatCode>
                <c:ptCount val="7"/>
                <c:pt idx="0">
                  <c:v>1.378624803119932</c:v>
                </c:pt>
                <c:pt idx="1">
                  <c:v>1.2234099294761154</c:v>
                </c:pt>
                <c:pt idx="2">
                  <c:v>1.2156334546205314</c:v>
                </c:pt>
                <c:pt idx="3">
                  <c:v>1.3212056467557087</c:v>
                </c:pt>
                <c:pt idx="4">
                  <c:v>1.0506761990541975</c:v>
                </c:pt>
                <c:pt idx="5">
                  <c:v>1.4085714194996928</c:v>
                </c:pt>
                <c:pt idx="6">
                  <c:v>1.2990200378862116</c:v>
                </c:pt>
              </c:numCache>
            </c:numRef>
          </c:val>
          <c:extLst>
            <c:ext xmlns:c16="http://schemas.microsoft.com/office/drawing/2014/chart" uri="{C3380CC4-5D6E-409C-BE32-E72D297353CC}">
              <c16:uniqueId val="{00000001-0893-D945-9F6B-EFF7232BE554}"/>
            </c:ext>
          </c:extLst>
        </c:ser>
        <c:dLbls>
          <c:showLegendKey val="0"/>
          <c:showVal val="0"/>
          <c:showCatName val="0"/>
          <c:showSerName val="0"/>
          <c:showPercent val="0"/>
          <c:showBubbleSize val="0"/>
        </c:dLbls>
        <c:gapWidth val="180"/>
        <c:overlap val="-27"/>
        <c:axId val="522719584"/>
        <c:axId val="522897136"/>
      </c:barChart>
      <c:catAx>
        <c:axId val="52271958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22897136"/>
        <c:crosses val="autoZero"/>
        <c:auto val="1"/>
        <c:lblAlgn val="ctr"/>
        <c:lblOffset val="100"/>
        <c:noMultiLvlLbl val="0"/>
      </c:catAx>
      <c:valAx>
        <c:axId val="522897136"/>
        <c:scaling>
          <c:orientation val="minMax"/>
          <c:min val="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a:t>Geomean speedup over baseline</a:t>
                </a:r>
              </a:p>
            </c:rich>
          </c:tx>
          <c:layout>
            <c:manualLayout>
              <c:xMode val="edge"/>
              <c:yMode val="edge"/>
              <c:x val="5.8754420171363972E-3"/>
              <c:y val="5.3010907188178878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22719584"/>
        <c:crosses val="autoZero"/>
        <c:crossBetween val="between"/>
      </c:valAx>
      <c:spPr>
        <a:noFill/>
        <a:ln>
          <a:solidFill>
            <a:schemeClr val="tx1"/>
          </a:solidFill>
        </a:ln>
        <a:effectLst/>
      </c:spPr>
    </c:plotArea>
    <c:legend>
      <c:legendPos val="t"/>
      <c:layout>
        <c:manualLayout>
          <c:xMode val="edge"/>
          <c:yMode val="edge"/>
          <c:x val="0.24497539832142784"/>
          <c:y val="0.23502612492654845"/>
          <c:w val="0.27629127295615002"/>
          <c:h val="0.12177743117287589"/>
        </c:manualLayout>
      </c:layout>
      <c:overlay val="1"/>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1400">
          <a:solidFill>
            <a:schemeClr val="tx1"/>
          </a:solidFill>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'ST-sensitivity'!$BL$18</c:f>
              <c:strCache>
                <c:ptCount val="1"/>
                <c:pt idx="0">
                  <c:v>Stride-L1+Streamer-L2</c:v>
                </c:pt>
              </c:strCache>
            </c:strRef>
          </c:tx>
          <c:spPr>
            <a:ln w="25400" cap="rnd">
              <a:solidFill>
                <a:schemeClr val="bg2">
                  <a:lumMod val="50000"/>
                </a:schemeClr>
              </a:solidFill>
              <a:prstDash val="sysDash"/>
              <a:round/>
            </a:ln>
            <a:effectLst/>
          </c:spPr>
          <c:marker>
            <c:symbol val="triangle"/>
            <c:size val="8"/>
            <c:spPr>
              <a:solidFill>
                <a:schemeClr val="bg1"/>
              </a:solidFill>
              <a:ln w="19050">
                <a:solidFill>
                  <a:schemeClr val="tx2"/>
                </a:solidFill>
              </a:ln>
              <a:effectLst/>
            </c:spPr>
          </c:marker>
          <c:xVal>
            <c:numRef>
              <c:f>'ST-sensitivity'!$BK$19:$BK$25</c:f>
              <c:numCache>
                <c:formatCode>General</c:formatCode>
                <c:ptCount val="7"/>
                <c:pt idx="0">
                  <c:v>150</c:v>
                </c:pt>
                <c:pt idx="1">
                  <c:v>300</c:v>
                </c:pt>
                <c:pt idx="2">
                  <c:v>600</c:v>
                </c:pt>
                <c:pt idx="3">
                  <c:v>1200</c:v>
                </c:pt>
                <c:pt idx="4">
                  <c:v>2400</c:v>
                </c:pt>
                <c:pt idx="5">
                  <c:v>4800</c:v>
                </c:pt>
                <c:pt idx="6">
                  <c:v>9600</c:v>
                </c:pt>
              </c:numCache>
            </c:numRef>
          </c:xVal>
          <c:yVal>
            <c:numRef>
              <c:f>'ST-sensitivity'!$BL$19:$BL$25</c:f>
              <c:numCache>
                <c:formatCode>General</c:formatCode>
                <c:ptCount val="7"/>
                <c:pt idx="0">
                  <c:v>0.93660156810374728</c:v>
                </c:pt>
                <c:pt idx="1">
                  <c:v>1.0830030642947432</c:v>
                </c:pt>
                <c:pt idx="2">
                  <c:v>1.1578728711298052</c:v>
                </c:pt>
                <c:pt idx="3">
                  <c:v>1.1974876577366884</c:v>
                </c:pt>
                <c:pt idx="4">
                  <c:v>1.2104844965343264</c:v>
                </c:pt>
                <c:pt idx="5">
                  <c:v>1.2136207220523194</c:v>
                </c:pt>
                <c:pt idx="6">
                  <c:v>1.2152175803008594</c:v>
                </c:pt>
              </c:numCache>
            </c:numRef>
          </c:yVal>
          <c:smooth val="1"/>
          <c:extLst>
            <c:ext xmlns:c16="http://schemas.microsoft.com/office/drawing/2014/chart" uri="{C3380CC4-5D6E-409C-BE32-E72D297353CC}">
              <c16:uniqueId val="{00000000-A839-EF4C-B91C-21145AABC168}"/>
            </c:ext>
          </c:extLst>
        </c:ser>
        <c:ser>
          <c:idx val="1"/>
          <c:order val="1"/>
          <c:tx>
            <c:strRef>
              <c:f>'ST-sensitivity'!$BM$18</c:f>
              <c:strCache>
                <c:ptCount val="1"/>
                <c:pt idx="0">
                  <c:v>IPCP</c:v>
                </c:pt>
              </c:strCache>
            </c:strRef>
          </c:tx>
          <c:spPr>
            <a:ln w="25400" cap="rnd">
              <a:solidFill>
                <a:schemeClr val="accent2"/>
              </a:solidFill>
              <a:prstDash val="dash"/>
              <a:round/>
            </a:ln>
            <a:effectLst/>
          </c:spPr>
          <c:marker>
            <c:symbol val="circle"/>
            <c:size val="8"/>
            <c:spPr>
              <a:solidFill>
                <a:schemeClr val="accent2"/>
              </a:solidFill>
              <a:ln w="19050">
                <a:solidFill>
                  <a:schemeClr val="tx2"/>
                </a:solidFill>
              </a:ln>
              <a:effectLst/>
            </c:spPr>
          </c:marker>
          <c:xVal>
            <c:numRef>
              <c:f>'ST-sensitivity'!$BK$19:$BK$25</c:f>
              <c:numCache>
                <c:formatCode>General</c:formatCode>
                <c:ptCount val="7"/>
                <c:pt idx="0">
                  <c:v>150</c:v>
                </c:pt>
                <c:pt idx="1">
                  <c:v>300</c:v>
                </c:pt>
                <c:pt idx="2">
                  <c:v>600</c:v>
                </c:pt>
                <c:pt idx="3">
                  <c:v>1200</c:v>
                </c:pt>
                <c:pt idx="4">
                  <c:v>2400</c:v>
                </c:pt>
                <c:pt idx="5">
                  <c:v>4800</c:v>
                </c:pt>
                <c:pt idx="6">
                  <c:v>9600</c:v>
                </c:pt>
              </c:numCache>
            </c:numRef>
          </c:xVal>
          <c:yVal>
            <c:numRef>
              <c:f>'ST-sensitivity'!$BM$19:$BM$25</c:f>
              <c:numCache>
                <c:formatCode>General</c:formatCode>
                <c:ptCount val="7"/>
                <c:pt idx="0">
                  <c:v>0.85928283482155465</c:v>
                </c:pt>
                <c:pt idx="1">
                  <c:v>1.0123692248992513</c:v>
                </c:pt>
                <c:pt idx="2">
                  <c:v>1.1209850609923822</c:v>
                </c:pt>
                <c:pt idx="3">
                  <c:v>1.1950861986515764</c:v>
                </c:pt>
                <c:pt idx="4">
                  <c:v>1.2213314116567158</c:v>
                </c:pt>
                <c:pt idx="5">
                  <c:v>1.2284673626846498</c:v>
                </c:pt>
                <c:pt idx="6">
                  <c:v>1.2301262835031304</c:v>
                </c:pt>
              </c:numCache>
            </c:numRef>
          </c:yVal>
          <c:smooth val="1"/>
          <c:extLst>
            <c:ext xmlns:c16="http://schemas.microsoft.com/office/drawing/2014/chart" uri="{C3380CC4-5D6E-409C-BE32-E72D297353CC}">
              <c16:uniqueId val="{00000001-A839-EF4C-B91C-21145AABC168}"/>
            </c:ext>
          </c:extLst>
        </c:ser>
        <c:ser>
          <c:idx val="2"/>
          <c:order val="2"/>
          <c:tx>
            <c:strRef>
              <c:f>'ST-sensitivity'!$BN$18</c:f>
              <c:strCache>
                <c:ptCount val="1"/>
                <c:pt idx="0">
                  <c:v>Stride-L1+Pythia-L2</c:v>
                </c:pt>
              </c:strCache>
            </c:strRef>
          </c:tx>
          <c:spPr>
            <a:ln w="31750" cap="rnd">
              <a:solidFill>
                <a:schemeClr val="tx1"/>
              </a:solidFill>
              <a:round/>
            </a:ln>
            <a:effectLst/>
          </c:spPr>
          <c:marker>
            <c:symbol val="diamond"/>
            <c:size val="12"/>
            <c:spPr>
              <a:solidFill>
                <a:srgbClr val="FFFF00"/>
              </a:solidFill>
              <a:ln w="25400">
                <a:solidFill>
                  <a:schemeClr val="tx1"/>
                </a:solidFill>
              </a:ln>
              <a:effectLst/>
            </c:spPr>
          </c:marker>
          <c:xVal>
            <c:numRef>
              <c:f>'ST-sensitivity'!$BK$19:$BK$25</c:f>
              <c:numCache>
                <c:formatCode>General</c:formatCode>
                <c:ptCount val="7"/>
                <c:pt idx="0">
                  <c:v>150</c:v>
                </c:pt>
                <c:pt idx="1">
                  <c:v>300</c:v>
                </c:pt>
                <c:pt idx="2">
                  <c:v>600</c:v>
                </c:pt>
                <c:pt idx="3">
                  <c:v>1200</c:v>
                </c:pt>
                <c:pt idx="4">
                  <c:v>2400</c:v>
                </c:pt>
                <c:pt idx="5">
                  <c:v>4800</c:v>
                </c:pt>
                <c:pt idx="6">
                  <c:v>9600</c:v>
                </c:pt>
              </c:numCache>
            </c:numRef>
          </c:xVal>
          <c:yVal>
            <c:numRef>
              <c:f>'ST-sensitivity'!$BN$19:$BN$25</c:f>
              <c:numCache>
                <c:formatCode>General</c:formatCode>
                <c:ptCount val="7"/>
                <c:pt idx="0">
                  <c:v>1.0013839882042279</c:v>
                </c:pt>
                <c:pt idx="1">
                  <c:v>1.129629608831566</c:v>
                </c:pt>
                <c:pt idx="2">
                  <c:v>1.1872540845765733</c:v>
                </c:pt>
                <c:pt idx="3">
                  <c:v>1.2214159290453488</c:v>
                </c:pt>
                <c:pt idx="4">
                  <c:v>1.234140595014523</c:v>
                </c:pt>
                <c:pt idx="5">
                  <c:v>1.2375769660894722</c:v>
                </c:pt>
                <c:pt idx="6">
                  <c:v>1.2386464792248746</c:v>
                </c:pt>
              </c:numCache>
            </c:numRef>
          </c:yVal>
          <c:smooth val="1"/>
          <c:extLst>
            <c:ext xmlns:c16="http://schemas.microsoft.com/office/drawing/2014/chart" uri="{C3380CC4-5D6E-409C-BE32-E72D297353CC}">
              <c16:uniqueId val="{00000002-A839-EF4C-B91C-21145AABC168}"/>
            </c:ext>
          </c:extLst>
        </c:ser>
        <c:dLbls>
          <c:showLegendKey val="0"/>
          <c:showVal val="0"/>
          <c:showCatName val="0"/>
          <c:showSerName val="0"/>
          <c:showPercent val="0"/>
          <c:showBubbleSize val="0"/>
        </c:dLbls>
        <c:axId val="740047328"/>
        <c:axId val="672263632"/>
      </c:scatterChart>
      <c:valAx>
        <c:axId val="740047328"/>
        <c:scaling>
          <c:logBase val="2"/>
          <c:orientation val="minMax"/>
          <c:max val="12800"/>
          <c:min val="100"/>
        </c:scaling>
        <c:delete val="0"/>
        <c:axPos val="b"/>
        <c:majorGridlines>
          <c:spPr>
            <a:ln w="9525" cap="flat" cmpd="sng" algn="ctr">
              <a:solidFill>
                <a:schemeClr val="bg1">
                  <a:lumMod val="75000"/>
                </a:schemeClr>
              </a:solidFill>
              <a:prstDash val="dash"/>
              <a:round/>
            </a:ln>
            <a:effectLst/>
          </c:spPr>
        </c:maj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DRAM MTPS (in log scale)</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2400" b="0" i="0" u="none" strike="noStrike" kern="1200" baseline="0">
                <a:solidFill>
                  <a:schemeClr val="tx1"/>
                </a:solidFill>
                <a:latin typeface="+mn-lt"/>
                <a:ea typeface="+mn-ea"/>
                <a:cs typeface="+mn-cs"/>
              </a:defRPr>
            </a:pPr>
            <a:endParaRPr lang="en-US"/>
          </a:p>
        </c:txPr>
        <c:crossAx val="672263632"/>
        <c:crosses val="autoZero"/>
        <c:crossBetween val="midCat"/>
        <c:majorUnit val="2"/>
      </c:valAx>
      <c:valAx>
        <c:axId val="672263632"/>
        <c:scaling>
          <c:orientation val="minMax"/>
          <c:max val="1.25"/>
          <c:min val="0.85000000000000009"/>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a:t>Geomean speedup</a:t>
                </a:r>
              </a:p>
              <a:p>
                <a:pPr>
                  <a:defRPr/>
                </a:pPr>
                <a:r>
                  <a:rPr lang="en-GB"/>
                  <a:t>over no prefetching</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740047328"/>
        <c:crosses val="autoZero"/>
        <c:crossBetween val="midCat"/>
      </c:valAx>
      <c:spPr>
        <a:noFill/>
        <a:ln>
          <a:solidFill>
            <a:schemeClr val="tx1"/>
          </a:solidFill>
        </a:ln>
        <a:effectLst/>
      </c:spPr>
    </c:plotArea>
    <c:legend>
      <c:legendPos val="b"/>
      <c:layout>
        <c:manualLayout>
          <c:xMode val="edge"/>
          <c:yMode val="edge"/>
          <c:x val="0.45541197609087919"/>
          <c:y val="0.43465139759069471"/>
          <c:w val="0.43550957587694694"/>
          <c:h val="0.2455849490536848"/>
        </c:manualLayout>
      </c:layout>
      <c:overlay val="1"/>
      <c:spPr>
        <a:solidFill>
          <a:schemeClr val="bg1"/>
        </a:solidFill>
        <a:ln>
          <a:solidFill>
            <a:schemeClr val="tx1"/>
          </a:solidFill>
        </a:ln>
        <a:effectLst/>
      </c:spPr>
      <c:txPr>
        <a:bodyPr rot="0" spcFirstLastPara="1" vertOverflow="ellipsis" vert="horz" wrap="square" anchor="ctr" anchorCtr="1"/>
        <a:lstStyle/>
        <a:p>
          <a:pPr>
            <a:defRPr sz="2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ST!$CV$4</c:f>
              <c:strCache>
                <c:ptCount val="1"/>
                <c:pt idx="0">
                  <c:v>SPP </c:v>
                </c:pt>
              </c:strCache>
            </c:strRef>
          </c:tx>
          <c:spPr>
            <a:ln w="22225" cap="rnd">
              <a:solidFill>
                <a:schemeClr val="accent2"/>
              </a:solidFill>
              <a:prstDash val="solid"/>
              <a:round/>
            </a:ln>
            <a:effectLst/>
          </c:spPr>
          <c:marker>
            <c:symbol val="none"/>
          </c:marker>
          <c:val>
            <c:numRef>
              <c:f>ST!$CV$5:$CV$154</c:f>
              <c:numCache>
                <c:formatCode>General</c:formatCode>
                <c:ptCount val="150"/>
                <c:pt idx="0">
                  <c:v>1.0026696168739027</c:v>
                </c:pt>
                <c:pt idx="1">
                  <c:v>1.0157897872847523</c:v>
                </c:pt>
                <c:pt idx="2">
                  <c:v>1.0032627285883438</c:v>
                </c:pt>
                <c:pt idx="3">
                  <c:v>1.003353382658221</c:v>
                </c:pt>
                <c:pt idx="4">
                  <c:v>1.000630031501575</c:v>
                </c:pt>
                <c:pt idx="5">
                  <c:v>1.0041629636559239</c:v>
                </c:pt>
                <c:pt idx="6">
                  <c:v>1.0068310227745494</c:v>
                </c:pt>
                <c:pt idx="7">
                  <c:v>1.0066479400749062</c:v>
                </c:pt>
                <c:pt idx="8">
                  <c:v>1.0065783201449137</c:v>
                </c:pt>
                <c:pt idx="9">
                  <c:v>1.0066577896138482</c:v>
                </c:pt>
                <c:pt idx="10">
                  <c:v>1.0074568469505178</c:v>
                </c:pt>
                <c:pt idx="11">
                  <c:v>1.0093128263016791</c:v>
                </c:pt>
                <c:pt idx="12">
                  <c:v>1.0108575124745889</c:v>
                </c:pt>
                <c:pt idx="13">
                  <c:v>1.0123423178146838</c:v>
                </c:pt>
                <c:pt idx="14">
                  <c:v>1.014533258803801</c:v>
                </c:pt>
                <c:pt idx="15">
                  <c:v>1.01603347752492</c:v>
                </c:pt>
                <c:pt idx="16">
                  <c:v>1.0049349671699219</c:v>
                </c:pt>
                <c:pt idx="17">
                  <c:v>1.0237992460214682</c:v>
                </c:pt>
                <c:pt idx="18">
                  <c:v>1.00337039306662</c:v>
                </c:pt>
                <c:pt idx="19">
                  <c:v>1.0235739509432762</c:v>
                </c:pt>
                <c:pt idx="20">
                  <c:v>1.0246617197730248</c:v>
                </c:pt>
                <c:pt idx="21">
                  <c:v>1.0256128034269396</c:v>
                </c:pt>
                <c:pt idx="22">
                  <c:v>1.0258067314365025</c:v>
                </c:pt>
                <c:pt idx="23">
                  <c:v>1.0240617433414043</c:v>
                </c:pt>
                <c:pt idx="24">
                  <c:v>1.0221141781681304</c:v>
                </c:pt>
                <c:pt idx="25">
                  <c:v>1.0257494828491154</c:v>
                </c:pt>
                <c:pt idx="26">
                  <c:v>1.0265757990595799</c:v>
                </c:pt>
                <c:pt idx="27">
                  <c:v>1.0307326598183206</c:v>
                </c:pt>
                <c:pt idx="28">
                  <c:v>1.0316273720529041</c:v>
                </c:pt>
                <c:pt idx="29">
                  <c:v>1.0309508318616971</c:v>
                </c:pt>
                <c:pt idx="30">
                  <c:v>1.0204793028322441</c:v>
                </c:pt>
                <c:pt idx="31">
                  <c:v>1.0210098746410814</c:v>
                </c:pt>
                <c:pt idx="32">
                  <c:v>1.0423481443728861</c:v>
                </c:pt>
                <c:pt idx="33">
                  <c:v>1.0336553064819876</c:v>
                </c:pt>
                <c:pt idx="34">
                  <c:v>1.0360647461584578</c:v>
                </c:pt>
                <c:pt idx="35">
                  <c:v>1.0333333333333334</c:v>
                </c:pt>
                <c:pt idx="36">
                  <c:v>1.0371969341467231</c:v>
                </c:pt>
                <c:pt idx="37">
                  <c:v>1.0364617666446936</c:v>
                </c:pt>
                <c:pt idx="38">
                  <c:v>1.0410538832217286</c:v>
                </c:pt>
                <c:pt idx="39">
                  <c:v>1.0380585001366824</c:v>
                </c:pt>
                <c:pt idx="40">
                  <c:v>1.0401684970663458</c:v>
                </c:pt>
                <c:pt idx="41">
                  <c:v>1.0487699344789219</c:v>
                </c:pt>
                <c:pt idx="42">
                  <c:v>1.0116438356164383</c:v>
                </c:pt>
                <c:pt idx="43">
                  <c:v>1.0074362007774209</c:v>
                </c:pt>
                <c:pt idx="44">
                  <c:v>1.0432436296058039</c:v>
                </c:pt>
                <c:pt idx="45">
                  <c:v>1.05624058926464</c:v>
                </c:pt>
                <c:pt idx="46">
                  <c:v>1.0456656598135698</c:v>
                </c:pt>
                <c:pt idx="47">
                  <c:v>1.0442950490072882</c:v>
                </c:pt>
                <c:pt idx="48">
                  <c:v>1.0002251600244461</c:v>
                </c:pt>
                <c:pt idx="49">
                  <c:v>1.041324056504322</c:v>
                </c:pt>
                <c:pt idx="50">
                  <c:v>1.0440842245989304</c:v>
                </c:pt>
                <c:pt idx="51">
                  <c:v>1.0319427381015973</c:v>
                </c:pt>
                <c:pt idx="52">
                  <c:v>1.0257806826434277</c:v>
                </c:pt>
                <c:pt idx="53">
                  <c:v>1.0068240123140071</c:v>
                </c:pt>
                <c:pt idx="54">
                  <c:v>1.0547686496694997</c:v>
                </c:pt>
                <c:pt idx="55">
                  <c:v>1.016607935264944</c:v>
                </c:pt>
                <c:pt idx="56">
                  <c:v>1.0511080677290836</c:v>
                </c:pt>
                <c:pt idx="57">
                  <c:v>1.054548862784304</c:v>
                </c:pt>
                <c:pt idx="58">
                  <c:v>1.0501959645812164</c:v>
                </c:pt>
                <c:pt idx="59">
                  <c:v>1.0730705853750775</c:v>
                </c:pt>
                <c:pt idx="60">
                  <c:v>1.0610815717805733</c:v>
                </c:pt>
                <c:pt idx="61">
                  <c:v>1.0522199659733273</c:v>
                </c:pt>
                <c:pt idx="62">
                  <c:v>1.0563801844725431</c:v>
                </c:pt>
                <c:pt idx="63">
                  <c:v>1.0516495250941382</c:v>
                </c:pt>
                <c:pt idx="64">
                  <c:v>1.0534697534610826</c:v>
                </c:pt>
                <c:pt idx="65">
                  <c:v>1.0152313774126036</c:v>
                </c:pt>
                <c:pt idx="66">
                  <c:v>1.0563708759954493</c:v>
                </c:pt>
                <c:pt idx="67">
                  <c:v>1.059749077490775</c:v>
                </c:pt>
                <c:pt idx="68">
                  <c:v>1.0557581325906571</c:v>
                </c:pt>
                <c:pt idx="69">
                  <c:v>1.0606791121564016</c:v>
                </c:pt>
                <c:pt idx="70">
                  <c:v>1.0127012928101611</c:v>
                </c:pt>
                <c:pt idx="71">
                  <c:v>1.0593863754550183</c:v>
                </c:pt>
                <c:pt idx="72">
                  <c:v>1.0563189548731429</c:v>
                </c:pt>
                <c:pt idx="73">
                  <c:v>1.0868787599588097</c:v>
                </c:pt>
                <c:pt idx="74">
                  <c:v>0.97752036909786988</c:v>
                </c:pt>
                <c:pt idx="75">
                  <c:v>1.0172719935431802</c:v>
                </c:pt>
                <c:pt idx="76">
                  <c:v>0.98425538061534024</c:v>
                </c:pt>
                <c:pt idx="77">
                  <c:v>1.1912369654644601</c:v>
                </c:pt>
                <c:pt idx="78">
                  <c:v>1.1883805879283353</c:v>
                </c:pt>
                <c:pt idx="79">
                  <c:v>1.1762229913010942</c:v>
                </c:pt>
                <c:pt idx="80">
                  <c:v>1.1779867427162014</c:v>
                </c:pt>
                <c:pt idx="81">
                  <c:v>1.0964800498400022</c:v>
                </c:pt>
                <c:pt idx="82">
                  <c:v>1.1693996626386085</c:v>
                </c:pt>
                <c:pt idx="83">
                  <c:v>1.0407111196762382</c:v>
                </c:pt>
                <c:pt idx="84">
                  <c:v>1.18570790704898</c:v>
                </c:pt>
                <c:pt idx="85">
                  <c:v>1.0068410323739763</c:v>
                </c:pt>
                <c:pt idx="86">
                  <c:v>1.1640583402065086</c:v>
                </c:pt>
                <c:pt idx="87">
                  <c:v>0.98700933771398924</c:v>
                </c:pt>
                <c:pt idx="88">
                  <c:v>1.2388986767145485</c:v>
                </c:pt>
                <c:pt idx="89">
                  <c:v>0.98299319727891155</c:v>
                </c:pt>
                <c:pt idx="90">
                  <c:v>1.1775157955893389</c:v>
                </c:pt>
                <c:pt idx="91">
                  <c:v>1.2679233915718047</c:v>
                </c:pt>
                <c:pt idx="92">
                  <c:v>1.3111326234269118</c:v>
                </c:pt>
                <c:pt idx="93">
                  <c:v>1.3006428436377386</c:v>
                </c:pt>
                <c:pt idx="94">
                  <c:v>1.3116690165400766</c:v>
                </c:pt>
                <c:pt idx="95">
                  <c:v>1.3357510774729315</c:v>
                </c:pt>
                <c:pt idx="96">
                  <c:v>1.4164852255054432</c:v>
                </c:pt>
                <c:pt idx="97">
                  <c:v>1.3543790821495549</c:v>
                </c:pt>
                <c:pt idx="98">
                  <c:v>1.2947646947646947</c:v>
                </c:pt>
                <c:pt idx="99">
                  <c:v>1.3837783582174672</c:v>
                </c:pt>
                <c:pt idx="100">
                  <c:v>1.3845022572848737</c:v>
                </c:pt>
                <c:pt idx="101">
                  <c:v>1.3845890762337973</c:v>
                </c:pt>
                <c:pt idx="102">
                  <c:v>1.3871888885081496</c:v>
                </c:pt>
                <c:pt idx="103">
                  <c:v>1.0441632313936025</c:v>
                </c:pt>
                <c:pt idx="104">
                  <c:v>1.0594385562875968</c:v>
                </c:pt>
                <c:pt idx="105">
                  <c:v>1.2156583543271631</c:v>
                </c:pt>
                <c:pt idx="106">
                  <c:v>1.1865870561893592</c:v>
                </c:pt>
                <c:pt idx="107">
                  <c:v>1.391206032991509</c:v>
                </c:pt>
                <c:pt idx="108">
                  <c:v>1.3958635418422976</c:v>
                </c:pt>
                <c:pt idx="109">
                  <c:v>1.3969210990058407</c:v>
                </c:pt>
                <c:pt idx="110">
                  <c:v>1.4014591289375509</c:v>
                </c:pt>
                <c:pt idx="111">
                  <c:v>1.3753440165518318</c:v>
                </c:pt>
                <c:pt idx="112">
                  <c:v>1.4033509427289406</c:v>
                </c:pt>
                <c:pt idx="113">
                  <c:v>1.3995766673859209</c:v>
                </c:pt>
                <c:pt idx="114">
                  <c:v>1.4000513953846945</c:v>
                </c:pt>
                <c:pt idx="115">
                  <c:v>1.4000508682935102</c:v>
                </c:pt>
                <c:pt idx="116">
                  <c:v>1.4043062200956937</c:v>
                </c:pt>
                <c:pt idx="117">
                  <c:v>1.4045366865065037</c:v>
                </c:pt>
                <c:pt idx="118">
                  <c:v>1.3792952642758964</c:v>
                </c:pt>
                <c:pt idx="119">
                  <c:v>1.4009700089082451</c:v>
                </c:pt>
                <c:pt idx="120">
                  <c:v>1.4087397217769042</c:v>
                </c:pt>
                <c:pt idx="121">
                  <c:v>1.3096171171171171</c:v>
                </c:pt>
                <c:pt idx="122">
                  <c:v>1.4116805572832443</c:v>
                </c:pt>
                <c:pt idx="123">
                  <c:v>1.4229977750154077</c:v>
                </c:pt>
                <c:pt idx="124">
                  <c:v>1.4250654107796965</c:v>
                </c:pt>
                <c:pt idx="125">
                  <c:v>1.4276000796236734</c:v>
                </c:pt>
                <c:pt idx="126">
                  <c:v>1.3354590454167721</c:v>
                </c:pt>
                <c:pt idx="127">
                  <c:v>1.2799078536249537</c:v>
                </c:pt>
                <c:pt idx="128">
                  <c:v>1.4116946789680613</c:v>
                </c:pt>
                <c:pt idx="129">
                  <c:v>1.4325183488382964</c:v>
                </c:pt>
                <c:pt idx="130">
                  <c:v>1.1363427389230505</c:v>
                </c:pt>
                <c:pt idx="131">
                  <c:v>1.4651627363087116</c:v>
                </c:pt>
                <c:pt idx="132">
                  <c:v>1.6461178904618685</c:v>
                </c:pt>
                <c:pt idx="133">
                  <c:v>1.2316952462480941</c:v>
                </c:pt>
                <c:pt idx="134">
                  <c:v>1.4253552452736933</c:v>
                </c:pt>
                <c:pt idx="135">
                  <c:v>0.99985278963639024</c:v>
                </c:pt>
                <c:pt idx="136">
                  <c:v>1.5016538960767074</c:v>
                </c:pt>
                <c:pt idx="137">
                  <c:v>1.608689103475976</c:v>
                </c:pt>
                <c:pt idx="138">
                  <c:v>1.6119478733505779</c:v>
                </c:pt>
                <c:pt idx="139">
                  <c:v>1.7139023144794499</c:v>
                </c:pt>
                <c:pt idx="140">
                  <c:v>1.7126982084847706</c:v>
                </c:pt>
                <c:pt idx="141">
                  <c:v>1.7851061923111391</c:v>
                </c:pt>
                <c:pt idx="142">
                  <c:v>1.7944312885563884</c:v>
                </c:pt>
                <c:pt idx="143">
                  <c:v>1.7799506456629031</c:v>
                </c:pt>
                <c:pt idx="144">
                  <c:v>1.8044395945208629</c:v>
                </c:pt>
                <c:pt idx="145">
                  <c:v>1.784118068833652</c:v>
                </c:pt>
                <c:pt idx="146">
                  <c:v>1.7912213930761691</c:v>
                </c:pt>
                <c:pt idx="147">
                  <c:v>1.8081441656710477</c:v>
                </c:pt>
                <c:pt idx="148">
                  <c:v>1.9313949068795135</c:v>
                </c:pt>
                <c:pt idx="149">
                  <c:v>2.0784826580432441</c:v>
                </c:pt>
              </c:numCache>
            </c:numRef>
          </c:val>
          <c:smooth val="0"/>
          <c:extLst>
            <c:ext xmlns:c16="http://schemas.microsoft.com/office/drawing/2014/chart" uri="{C3380CC4-5D6E-409C-BE32-E72D297353CC}">
              <c16:uniqueId val="{00000000-E7EA-2848-90F2-835C794FC0B6}"/>
            </c:ext>
          </c:extLst>
        </c:ser>
        <c:ser>
          <c:idx val="1"/>
          <c:order val="1"/>
          <c:tx>
            <c:strRef>
              <c:f>ST!$CW$4</c:f>
              <c:strCache>
                <c:ptCount val="1"/>
                <c:pt idx="0">
                  <c:v>Bingo </c:v>
                </c:pt>
              </c:strCache>
            </c:strRef>
          </c:tx>
          <c:spPr>
            <a:ln w="22225" cap="rnd">
              <a:solidFill>
                <a:schemeClr val="accent5"/>
              </a:solidFill>
              <a:prstDash val="solid"/>
              <a:round/>
            </a:ln>
            <a:effectLst/>
          </c:spPr>
          <c:marker>
            <c:symbol val="none"/>
          </c:marker>
          <c:val>
            <c:numRef>
              <c:f>ST!$CW$5:$CW$154</c:f>
              <c:numCache>
                <c:formatCode>General</c:formatCode>
                <c:ptCount val="150"/>
                <c:pt idx="0">
                  <c:v>1.0197936458308281</c:v>
                </c:pt>
                <c:pt idx="1">
                  <c:v>0.87797175713519637</c:v>
                </c:pt>
                <c:pt idx="2">
                  <c:v>1.0074463886330747</c:v>
                </c:pt>
                <c:pt idx="3">
                  <c:v>1.0077447170916058</c:v>
                </c:pt>
                <c:pt idx="4">
                  <c:v>1.0107805390269513</c:v>
                </c:pt>
                <c:pt idx="5">
                  <c:v>1.0135647130361569</c:v>
                </c:pt>
                <c:pt idx="6">
                  <c:v>1.0045092802598206</c:v>
                </c:pt>
                <c:pt idx="7">
                  <c:v>1.0147940074906368</c:v>
                </c:pt>
                <c:pt idx="8">
                  <c:v>1.0151110687386786</c:v>
                </c:pt>
                <c:pt idx="9">
                  <c:v>1.0156458055925432</c:v>
                </c:pt>
                <c:pt idx="10">
                  <c:v>1.0159263521288837</c:v>
                </c:pt>
                <c:pt idx="11">
                  <c:v>1.0187197215559005</c:v>
                </c:pt>
                <c:pt idx="12">
                  <c:v>1.0200979486231749</c:v>
                </c:pt>
                <c:pt idx="13">
                  <c:v>1.0210545421544606</c:v>
                </c:pt>
                <c:pt idx="14">
                  <c:v>1.0250139742873112</c:v>
                </c:pt>
                <c:pt idx="15">
                  <c:v>1.0271769794997179</c:v>
                </c:pt>
                <c:pt idx="16">
                  <c:v>1.0466730793358705</c:v>
                </c:pt>
                <c:pt idx="17">
                  <c:v>1.0250942473164695</c:v>
                </c:pt>
                <c:pt idx="18">
                  <c:v>1.0449093933292479</c:v>
                </c:pt>
                <c:pt idx="19">
                  <c:v>1.0253237043871091</c:v>
                </c:pt>
                <c:pt idx="20">
                  <c:v>1.0368834570056744</c:v>
                </c:pt>
                <c:pt idx="21">
                  <c:v>1.0273381722989052</c:v>
                </c:pt>
                <c:pt idx="22">
                  <c:v>1.0366065232477446</c:v>
                </c:pt>
                <c:pt idx="23">
                  <c:v>1.0248789346246971</c:v>
                </c:pt>
                <c:pt idx="24">
                  <c:v>1.0274466750313678</c:v>
                </c:pt>
                <c:pt idx="25">
                  <c:v>1.0284973293402082</c:v>
                </c:pt>
                <c:pt idx="26">
                  <c:v>1.0307124575918101</c:v>
                </c:pt>
                <c:pt idx="27">
                  <c:v>1.0416843535104847</c:v>
                </c:pt>
                <c:pt idx="28">
                  <c:v>1.0316273720529041</c:v>
                </c:pt>
                <c:pt idx="29">
                  <c:v>1.033088577005298</c:v>
                </c:pt>
                <c:pt idx="30">
                  <c:v>1.0343891402714931</c:v>
                </c:pt>
                <c:pt idx="31">
                  <c:v>1.0346662931577841</c:v>
                </c:pt>
                <c:pt idx="32">
                  <c:v>1.0501783811332994</c:v>
                </c:pt>
                <c:pt idx="33">
                  <c:v>1.0366624141911183</c:v>
                </c:pt>
                <c:pt idx="34">
                  <c:v>1.0367589057520588</c:v>
                </c:pt>
                <c:pt idx="35">
                  <c:v>0.99687987519500787</c:v>
                </c:pt>
                <c:pt idx="36">
                  <c:v>1.0383544501798843</c:v>
                </c:pt>
                <c:pt idx="37">
                  <c:v>1.0488628872775214</c:v>
                </c:pt>
                <c:pt idx="38">
                  <c:v>1.0418987420990049</c:v>
                </c:pt>
                <c:pt idx="39">
                  <c:v>1.0415211250493575</c:v>
                </c:pt>
                <c:pt idx="40">
                  <c:v>1.0432676395366332</c:v>
                </c:pt>
                <c:pt idx="41">
                  <c:v>1.0508406477932994</c:v>
                </c:pt>
                <c:pt idx="42">
                  <c:v>0.82143581938102483</c:v>
                </c:pt>
                <c:pt idx="43">
                  <c:v>1.065123091656808</c:v>
                </c:pt>
                <c:pt idx="44">
                  <c:v>1.0444230013223259</c:v>
                </c:pt>
                <c:pt idx="45">
                  <c:v>1.0696699629674844</c:v>
                </c:pt>
                <c:pt idx="46">
                  <c:v>1.0348825879372503</c:v>
                </c:pt>
                <c:pt idx="47">
                  <c:v>1.0352161347072129</c:v>
                </c:pt>
                <c:pt idx="48">
                  <c:v>0.99295570780661957</c:v>
                </c:pt>
                <c:pt idx="49">
                  <c:v>1.0443058944007708</c:v>
                </c:pt>
                <c:pt idx="50">
                  <c:v>1.0440173796791443</c:v>
                </c:pt>
                <c:pt idx="51">
                  <c:v>0.98621868489931097</c:v>
                </c:pt>
                <c:pt idx="52">
                  <c:v>0.97940657744579318</c:v>
                </c:pt>
                <c:pt idx="53">
                  <c:v>1.0707029245767061</c:v>
                </c:pt>
                <c:pt idx="54">
                  <c:v>1.0487397399578704</c:v>
                </c:pt>
                <c:pt idx="55">
                  <c:v>1.0557622030801359</c:v>
                </c:pt>
                <c:pt idx="56">
                  <c:v>1.0462213645418326</c:v>
                </c:pt>
                <c:pt idx="57">
                  <c:v>1.0421144713821546</c:v>
                </c:pt>
                <c:pt idx="58">
                  <c:v>1.0370155320075485</c:v>
                </c:pt>
                <c:pt idx="59">
                  <c:v>1.0840109133147842</c:v>
                </c:pt>
                <c:pt idx="60">
                  <c:v>1.0550836467384257</c:v>
                </c:pt>
                <c:pt idx="61">
                  <c:v>1.0446462872509741</c:v>
                </c:pt>
                <c:pt idx="62">
                  <c:v>1.0466678883391363</c:v>
                </c:pt>
                <c:pt idx="63">
                  <c:v>1.0436688585398752</c:v>
                </c:pt>
                <c:pt idx="64">
                  <c:v>1.0431226336021271</c:v>
                </c:pt>
                <c:pt idx="65">
                  <c:v>1.0655375552282769</c:v>
                </c:pt>
                <c:pt idx="66">
                  <c:v>1.0419795221843002</c:v>
                </c:pt>
                <c:pt idx="67">
                  <c:v>1.0419188191881918</c:v>
                </c:pt>
                <c:pt idx="68">
                  <c:v>1.0429527118206094</c:v>
                </c:pt>
                <c:pt idx="69">
                  <c:v>1.0431574305453475</c:v>
                </c:pt>
                <c:pt idx="70">
                  <c:v>1.0748922658199138</c:v>
                </c:pt>
                <c:pt idx="71">
                  <c:v>0.88646212515167278</c:v>
                </c:pt>
                <c:pt idx="72">
                  <c:v>1.1700322619189867</c:v>
                </c:pt>
                <c:pt idx="73">
                  <c:v>0.94780770689935501</c:v>
                </c:pt>
                <c:pt idx="74">
                  <c:v>0.85893786198095601</c:v>
                </c:pt>
                <c:pt idx="75">
                  <c:v>1.1271993543179986</c:v>
                </c:pt>
                <c:pt idx="76">
                  <c:v>1.057345081612018</c:v>
                </c:pt>
                <c:pt idx="77">
                  <c:v>1.2452884339424091</c:v>
                </c:pt>
                <c:pt idx="78">
                  <c:v>1.2014843161129469</c:v>
                </c:pt>
                <c:pt idx="79">
                  <c:v>1.1887880771988899</c:v>
                </c:pt>
                <c:pt idx="80">
                  <c:v>1.190658239556035</c:v>
                </c:pt>
                <c:pt idx="81">
                  <c:v>1.174496644295302</c:v>
                </c:pt>
                <c:pt idx="82">
                  <c:v>1.1883416751928768</c:v>
                </c:pt>
                <c:pt idx="83">
                  <c:v>1.0809886297937947</c:v>
                </c:pt>
                <c:pt idx="84">
                  <c:v>1.1239735202189824</c:v>
                </c:pt>
                <c:pt idx="85">
                  <c:v>1.1890958090039043</c:v>
                </c:pt>
                <c:pt idx="86">
                  <c:v>1.1658018646315109</c:v>
                </c:pt>
                <c:pt idx="87">
                  <c:v>1.1224061905585336</c:v>
                </c:pt>
                <c:pt idx="88">
                  <c:v>1.2330216946798525</c:v>
                </c:pt>
                <c:pt idx="89">
                  <c:v>0.81438289601554903</c:v>
                </c:pt>
                <c:pt idx="90">
                  <c:v>1.0298724248953011</c:v>
                </c:pt>
                <c:pt idx="91">
                  <c:v>1.2330278720233376</c:v>
                </c:pt>
                <c:pt idx="92">
                  <c:v>1.3065101645692159</c:v>
                </c:pt>
                <c:pt idx="93">
                  <c:v>1.3082057099640763</c:v>
                </c:pt>
                <c:pt idx="94">
                  <c:v>1.3206591773927017</c:v>
                </c:pt>
                <c:pt idx="95">
                  <c:v>1.3426889519604752</c:v>
                </c:pt>
                <c:pt idx="96">
                  <c:v>1.467019180922758</c:v>
                </c:pt>
                <c:pt idx="97">
                  <c:v>1.3975986721562372</c:v>
                </c:pt>
                <c:pt idx="98">
                  <c:v>1.2235116235116235</c:v>
                </c:pt>
                <c:pt idx="99">
                  <c:v>1.378120972249153</c:v>
                </c:pt>
                <c:pt idx="100">
                  <c:v>1.3790072506726252</c:v>
                </c:pt>
                <c:pt idx="101">
                  <c:v>1.3789117274872602</c:v>
                </c:pt>
                <c:pt idx="102">
                  <c:v>1.3814435344778353</c:v>
                </c:pt>
                <c:pt idx="103">
                  <c:v>1.357651871025469</c:v>
                </c:pt>
                <c:pt idx="104">
                  <c:v>1.3071469492981955</c:v>
                </c:pt>
                <c:pt idx="105">
                  <c:v>1.4044811177236605</c:v>
                </c:pt>
                <c:pt idx="106">
                  <c:v>1.3238085083697622</c:v>
                </c:pt>
                <c:pt idx="107">
                  <c:v>1.3853154996777732</c:v>
                </c:pt>
                <c:pt idx="108">
                  <c:v>1.3898611813634576</c:v>
                </c:pt>
                <c:pt idx="109">
                  <c:v>1.3905039511454442</c:v>
                </c:pt>
                <c:pt idx="110">
                  <c:v>1.3948367585704509</c:v>
                </c:pt>
                <c:pt idx="111">
                  <c:v>1.3426697636289111</c:v>
                </c:pt>
                <c:pt idx="112">
                  <c:v>1.3967529453371943</c:v>
                </c:pt>
                <c:pt idx="113">
                  <c:v>1.4042415461915476</c:v>
                </c:pt>
                <c:pt idx="114">
                  <c:v>1.4059207483168012</c:v>
                </c:pt>
                <c:pt idx="115">
                  <c:v>1.4097864944680734</c:v>
                </c:pt>
                <c:pt idx="116">
                  <c:v>1.409204339217951</c:v>
                </c:pt>
                <c:pt idx="117">
                  <c:v>1.4095912030780975</c:v>
                </c:pt>
                <c:pt idx="118">
                  <c:v>1.3720479820067475</c:v>
                </c:pt>
                <c:pt idx="119">
                  <c:v>1.4109104792070248</c:v>
                </c:pt>
                <c:pt idx="120">
                  <c:v>1.413559497336712</c:v>
                </c:pt>
                <c:pt idx="121">
                  <c:v>1.0121734234234234</c:v>
                </c:pt>
                <c:pt idx="122">
                  <c:v>1.4173404652319941</c:v>
                </c:pt>
                <c:pt idx="123">
                  <c:v>1.4275104198222102</c:v>
                </c:pt>
                <c:pt idx="124">
                  <c:v>1.4301622187336471</c:v>
                </c:pt>
                <c:pt idx="125">
                  <c:v>1.4325032216157321</c:v>
                </c:pt>
                <c:pt idx="126">
                  <c:v>1.4293998627018822</c:v>
                </c:pt>
                <c:pt idx="127">
                  <c:v>1.5661706296668962</c:v>
                </c:pt>
                <c:pt idx="128">
                  <c:v>1.4290659607462288</c:v>
                </c:pt>
                <c:pt idx="129">
                  <c:v>1.3933429947174045</c:v>
                </c:pt>
                <c:pt idx="130">
                  <c:v>1.4754037124303201</c:v>
                </c:pt>
                <c:pt idx="131">
                  <c:v>1.4685733775092575</c:v>
                </c:pt>
                <c:pt idx="132">
                  <c:v>1.6857531464914466</c:v>
                </c:pt>
                <c:pt idx="133">
                  <c:v>1.4444905165725905</c:v>
                </c:pt>
                <c:pt idx="134">
                  <c:v>1.4941801556901027</c:v>
                </c:pt>
                <c:pt idx="135">
                  <c:v>0.68614750478433673</c:v>
                </c:pt>
                <c:pt idx="136">
                  <c:v>1.5843905706988235</c:v>
                </c:pt>
                <c:pt idx="137">
                  <c:v>1.5430020250029286</c:v>
                </c:pt>
                <c:pt idx="138">
                  <c:v>1.5796634032939327</c:v>
                </c:pt>
                <c:pt idx="139">
                  <c:v>1.7139498153404031</c:v>
                </c:pt>
                <c:pt idx="140">
                  <c:v>1.684008233894053</c:v>
                </c:pt>
                <c:pt idx="141">
                  <c:v>2.0190279893658332</c:v>
                </c:pt>
                <c:pt idx="142">
                  <c:v>1.7502677265117121</c:v>
                </c:pt>
                <c:pt idx="143">
                  <c:v>1.7435095666283551</c:v>
                </c:pt>
                <c:pt idx="144">
                  <c:v>2.0796025615254288</c:v>
                </c:pt>
                <c:pt idx="145">
                  <c:v>1.7607851338432119</c:v>
                </c:pt>
                <c:pt idx="146">
                  <c:v>1.7569844936761458</c:v>
                </c:pt>
                <c:pt idx="147">
                  <c:v>1.756853179344219</c:v>
                </c:pt>
                <c:pt idx="148">
                  <c:v>1.7188936111399054</c:v>
                </c:pt>
                <c:pt idx="149">
                  <c:v>1.9180140764694693</c:v>
                </c:pt>
              </c:numCache>
            </c:numRef>
          </c:val>
          <c:smooth val="0"/>
          <c:extLst>
            <c:ext xmlns:c16="http://schemas.microsoft.com/office/drawing/2014/chart" uri="{C3380CC4-5D6E-409C-BE32-E72D297353CC}">
              <c16:uniqueId val="{00000001-E7EA-2848-90F2-835C794FC0B6}"/>
            </c:ext>
          </c:extLst>
        </c:ser>
        <c:ser>
          <c:idx val="2"/>
          <c:order val="2"/>
          <c:tx>
            <c:strRef>
              <c:f>ST!$CX$4</c:f>
              <c:strCache>
                <c:ptCount val="1"/>
                <c:pt idx="0">
                  <c:v>MLOP </c:v>
                </c:pt>
              </c:strCache>
            </c:strRef>
          </c:tx>
          <c:spPr>
            <a:ln w="22225" cap="rnd">
              <a:solidFill>
                <a:srgbClr val="92D050"/>
              </a:solidFill>
              <a:prstDash val="solid"/>
              <a:round/>
            </a:ln>
            <a:effectLst/>
          </c:spPr>
          <c:marker>
            <c:symbol val="none"/>
          </c:marker>
          <c:val>
            <c:numRef>
              <c:f>ST!$CX$5:$CX$154</c:f>
              <c:numCache>
                <c:formatCode>General</c:formatCode>
                <c:ptCount val="150"/>
                <c:pt idx="0">
                  <c:v>1.0012987325332499</c:v>
                </c:pt>
                <c:pt idx="1">
                  <c:v>0.96377286539951135</c:v>
                </c:pt>
                <c:pt idx="2">
                  <c:v>1.0050256545191423</c:v>
                </c:pt>
                <c:pt idx="3">
                  <c:v>1.0043913344333848</c:v>
                </c:pt>
                <c:pt idx="4">
                  <c:v>1.0012600630031501</c:v>
                </c:pt>
                <c:pt idx="5">
                  <c:v>1.0101033724683099</c:v>
                </c:pt>
                <c:pt idx="6">
                  <c:v>1.008146229516997</c:v>
                </c:pt>
                <c:pt idx="7">
                  <c:v>1.0126872659176029</c:v>
                </c:pt>
                <c:pt idx="8">
                  <c:v>1.0132996472494995</c:v>
                </c:pt>
                <c:pt idx="9">
                  <c:v>1.0138386912687845</c:v>
                </c:pt>
                <c:pt idx="10">
                  <c:v>1.0135327963176064</c:v>
                </c:pt>
                <c:pt idx="11">
                  <c:v>1.0166972390762428</c:v>
                </c:pt>
                <c:pt idx="12">
                  <c:v>1.0177416374052857</c:v>
                </c:pt>
                <c:pt idx="13">
                  <c:v>1.0190579907432618</c:v>
                </c:pt>
                <c:pt idx="14">
                  <c:v>1.0224986025712688</c:v>
                </c:pt>
                <c:pt idx="15">
                  <c:v>1.0236505548241488</c:v>
                </c:pt>
                <c:pt idx="16">
                  <c:v>1.0210781648613609</c:v>
                </c:pt>
                <c:pt idx="17">
                  <c:v>1.0293821404932515</c:v>
                </c:pt>
                <c:pt idx="18">
                  <c:v>1.0195220169832793</c:v>
                </c:pt>
                <c:pt idx="19">
                  <c:v>1.0282505646931568</c:v>
                </c:pt>
                <c:pt idx="20">
                  <c:v>1.0326931470973373</c:v>
                </c:pt>
                <c:pt idx="21">
                  <c:v>1.0303129462160876</c:v>
                </c:pt>
                <c:pt idx="22">
                  <c:v>1.0350884802220681</c:v>
                </c:pt>
                <c:pt idx="23">
                  <c:v>1.0289043583535107</c:v>
                </c:pt>
                <c:pt idx="24">
                  <c:v>1.0284190715181933</c:v>
                </c:pt>
                <c:pt idx="25">
                  <c:v>1.0308746796751984</c:v>
                </c:pt>
                <c:pt idx="26">
                  <c:v>1.0318135825248498</c:v>
                </c:pt>
                <c:pt idx="27">
                  <c:v>1.0393072417013329</c:v>
                </c:pt>
                <c:pt idx="28">
                  <c:v>1.0365001059289973</c:v>
                </c:pt>
                <c:pt idx="29">
                  <c:v>1.0372091582241225</c:v>
                </c:pt>
                <c:pt idx="30">
                  <c:v>1.0266465560583209</c:v>
                </c:pt>
                <c:pt idx="31">
                  <c:v>1.0273128370334057</c:v>
                </c:pt>
                <c:pt idx="32">
                  <c:v>1.048186072371774</c:v>
                </c:pt>
                <c:pt idx="33">
                  <c:v>1.0389405260919751</c:v>
                </c:pt>
                <c:pt idx="34">
                  <c:v>1.0404190199728647</c:v>
                </c:pt>
                <c:pt idx="35">
                  <c:v>1.0039001560062402</c:v>
                </c:pt>
                <c:pt idx="36">
                  <c:v>1.0424526826216174</c:v>
                </c:pt>
                <c:pt idx="37">
                  <c:v>1.0452373104812129</c:v>
                </c:pt>
                <c:pt idx="38">
                  <c:v>1.0451530133299956</c:v>
                </c:pt>
                <c:pt idx="39">
                  <c:v>1.0435258026303798</c:v>
                </c:pt>
                <c:pt idx="40">
                  <c:v>1.0442304799157516</c:v>
                </c:pt>
                <c:pt idx="41">
                  <c:v>1.0571455062430462</c:v>
                </c:pt>
                <c:pt idx="42">
                  <c:v>0.97161339421613402</c:v>
                </c:pt>
                <c:pt idx="43">
                  <c:v>1</c:v>
                </c:pt>
                <c:pt idx="44">
                  <c:v>1.0501054286837497</c:v>
                </c:pt>
                <c:pt idx="45">
                  <c:v>1.0672689537297033</c:v>
                </c:pt>
                <c:pt idx="46">
                  <c:v>1.0514469453376207</c:v>
                </c:pt>
                <c:pt idx="47">
                  <c:v>1.0502638853983413</c:v>
                </c:pt>
                <c:pt idx="48">
                  <c:v>0.97243397986426061</c:v>
                </c:pt>
                <c:pt idx="49">
                  <c:v>1.0468058191018343</c:v>
                </c:pt>
                <c:pt idx="50">
                  <c:v>1.0516377005347592</c:v>
                </c:pt>
                <c:pt idx="51">
                  <c:v>0.96570696009828549</c:v>
                </c:pt>
                <c:pt idx="52">
                  <c:v>0.97209254071999174</c:v>
                </c:pt>
                <c:pt idx="53">
                  <c:v>1.0097998973832736</c:v>
                </c:pt>
                <c:pt idx="54">
                  <c:v>1.0621776712428272</c:v>
                </c:pt>
                <c:pt idx="55">
                  <c:v>1.0236230749151658</c:v>
                </c:pt>
                <c:pt idx="56">
                  <c:v>1.0525398406374502</c:v>
                </c:pt>
                <c:pt idx="57">
                  <c:v>1.0594851287178206</c:v>
                </c:pt>
                <c:pt idx="58">
                  <c:v>1.0536217157787779</c:v>
                </c:pt>
                <c:pt idx="59">
                  <c:v>1.0426537723871525</c:v>
                </c:pt>
                <c:pt idx="60">
                  <c:v>1.0682466606147063</c:v>
                </c:pt>
                <c:pt idx="61">
                  <c:v>1.0541408265188519</c:v>
                </c:pt>
                <c:pt idx="62">
                  <c:v>1.0592205729643882</c:v>
                </c:pt>
                <c:pt idx="63">
                  <c:v>1.0603046141741133</c:v>
                </c:pt>
                <c:pt idx="64">
                  <c:v>1.0601751495707969</c:v>
                </c:pt>
                <c:pt idx="65">
                  <c:v>1.0257731958762886</c:v>
                </c:pt>
                <c:pt idx="66">
                  <c:v>1.0592718998862343</c:v>
                </c:pt>
                <c:pt idx="67">
                  <c:v>1.0637638376383765</c:v>
                </c:pt>
                <c:pt idx="68">
                  <c:v>1.0617588790950072</c:v>
                </c:pt>
                <c:pt idx="69">
                  <c:v>1.0651183301484639</c:v>
                </c:pt>
                <c:pt idx="70">
                  <c:v>1.0247675209798139</c:v>
                </c:pt>
                <c:pt idx="71">
                  <c:v>0.98540474952331425</c:v>
                </c:pt>
                <c:pt idx="72">
                  <c:v>1.0620145776078382</c:v>
                </c:pt>
                <c:pt idx="73">
                  <c:v>0.94601918595198098</c:v>
                </c:pt>
                <c:pt idx="74">
                  <c:v>1.0464317267105134</c:v>
                </c:pt>
                <c:pt idx="75">
                  <c:v>1.0920903954802261</c:v>
                </c:pt>
                <c:pt idx="76">
                  <c:v>0.9292936588184314</c:v>
                </c:pt>
                <c:pt idx="77">
                  <c:v>1.2079020376925287</c:v>
                </c:pt>
                <c:pt idx="78">
                  <c:v>1.1978315069287411</c:v>
                </c:pt>
                <c:pt idx="79">
                  <c:v>1.1850777912886228</c:v>
                </c:pt>
                <c:pt idx="80">
                  <c:v>1.1871126869122859</c:v>
                </c:pt>
                <c:pt idx="81">
                  <c:v>1.0989720499532749</c:v>
                </c:pt>
                <c:pt idx="82">
                  <c:v>1.192544866299809</c:v>
                </c:pt>
                <c:pt idx="83">
                  <c:v>0.98622085180188857</c:v>
                </c:pt>
                <c:pt idx="84">
                  <c:v>1.2248063520413117</c:v>
                </c:pt>
                <c:pt idx="85">
                  <c:v>1.1373734581764157</c:v>
                </c:pt>
                <c:pt idx="86">
                  <c:v>1.1626697848261174</c:v>
                </c:pt>
                <c:pt idx="87">
                  <c:v>1.0343895901781082</c:v>
                </c:pt>
                <c:pt idx="88">
                  <c:v>1.2442869819060969</c:v>
                </c:pt>
                <c:pt idx="89">
                  <c:v>1.1426141885325558</c:v>
                </c:pt>
                <c:pt idx="90">
                  <c:v>1.1458277857125565</c:v>
                </c:pt>
                <c:pt idx="91">
                  <c:v>1.2465833782541142</c:v>
                </c:pt>
                <c:pt idx="92">
                  <c:v>1.3132381413359147</c:v>
                </c:pt>
                <c:pt idx="93">
                  <c:v>1.3136887880506711</c:v>
                </c:pt>
                <c:pt idx="94">
                  <c:v>1.3234032231166901</c:v>
                </c:pt>
                <c:pt idx="95">
                  <c:v>1.4265741616734993</c:v>
                </c:pt>
                <c:pt idx="96">
                  <c:v>1.3008398133748056</c:v>
                </c:pt>
                <c:pt idx="97">
                  <c:v>1.3586255954818822</c:v>
                </c:pt>
                <c:pt idx="98">
                  <c:v>1.3206199206199207</c:v>
                </c:pt>
                <c:pt idx="99">
                  <c:v>1.3864815849805527</c:v>
                </c:pt>
                <c:pt idx="100">
                  <c:v>1.3873523644489032</c:v>
                </c:pt>
                <c:pt idx="101">
                  <c:v>1.3873593488149389</c:v>
                </c:pt>
                <c:pt idx="102">
                  <c:v>1.3899644770357173</c:v>
                </c:pt>
                <c:pt idx="103">
                  <c:v>1.1265458728789186</c:v>
                </c:pt>
                <c:pt idx="104">
                  <c:v>1.1280435405327986</c:v>
                </c:pt>
                <c:pt idx="105">
                  <c:v>1.1900397969987953</c:v>
                </c:pt>
                <c:pt idx="106">
                  <c:v>1.1780929025837865</c:v>
                </c:pt>
                <c:pt idx="107">
                  <c:v>1.3939308286318361</c:v>
                </c:pt>
                <c:pt idx="108">
                  <c:v>1.3987747990782893</c:v>
                </c:pt>
                <c:pt idx="109">
                  <c:v>1.3993372272158002</c:v>
                </c:pt>
                <c:pt idx="110">
                  <c:v>1.4038762941215426</c:v>
                </c:pt>
                <c:pt idx="111">
                  <c:v>1.4067105186110516</c:v>
                </c:pt>
                <c:pt idx="112">
                  <c:v>1.4057823655533699</c:v>
                </c:pt>
                <c:pt idx="113">
                  <c:v>1.4147940363531744</c:v>
                </c:pt>
                <c:pt idx="114">
                  <c:v>1.4154083363313976</c:v>
                </c:pt>
                <c:pt idx="115">
                  <c:v>1.4179112913481513</c:v>
                </c:pt>
                <c:pt idx="116">
                  <c:v>1.4197636528625639</c:v>
                </c:pt>
                <c:pt idx="117">
                  <c:v>1.4196796055414005</c:v>
                </c:pt>
                <c:pt idx="118">
                  <c:v>1.4216752051314092</c:v>
                </c:pt>
                <c:pt idx="119">
                  <c:v>1.4185885380580023</c:v>
                </c:pt>
                <c:pt idx="120">
                  <c:v>1.4239851062729481</c:v>
                </c:pt>
                <c:pt idx="121">
                  <c:v>1.4518806306306304</c:v>
                </c:pt>
                <c:pt idx="122">
                  <c:v>1.4271675581539993</c:v>
                </c:pt>
                <c:pt idx="123">
                  <c:v>1.4376743165745685</c:v>
                </c:pt>
                <c:pt idx="124">
                  <c:v>1.4403976975405548</c:v>
                </c:pt>
                <c:pt idx="125">
                  <c:v>1.4425085647832874</c:v>
                </c:pt>
                <c:pt idx="126">
                  <c:v>1.3993026700870759</c:v>
                </c:pt>
                <c:pt idx="127">
                  <c:v>1.4323730339458773</c:v>
                </c:pt>
                <c:pt idx="128">
                  <c:v>1.4487555019501575</c:v>
                </c:pt>
                <c:pt idx="129">
                  <c:v>1.3691272030293116</c:v>
                </c:pt>
                <c:pt idx="130">
                  <c:v>1.2405034193437159</c:v>
                </c:pt>
                <c:pt idx="131">
                  <c:v>1.47996491911908</c:v>
                </c:pt>
                <c:pt idx="132">
                  <c:v>1.4539951341928317</c:v>
                </c:pt>
                <c:pt idx="133">
                  <c:v>1.238824536529253</c:v>
                </c:pt>
                <c:pt idx="134">
                  <c:v>1.5237859878907698</c:v>
                </c:pt>
                <c:pt idx="135">
                  <c:v>1.4545856028264388</c:v>
                </c:pt>
                <c:pt idx="136">
                  <c:v>1.6046979022735837</c:v>
                </c:pt>
                <c:pt idx="137">
                  <c:v>1.5148193396147474</c:v>
                </c:pt>
                <c:pt idx="138">
                  <c:v>1.5068760027504009</c:v>
                </c:pt>
                <c:pt idx="139">
                  <c:v>1.6025246707596574</c:v>
                </c:pt>
                <c:pt idx="140">
                  <c:v>1.6232832652536102</c:v>
                </c:pt>
                <c:pt idx="141">
                  <c:v>2.0241359739522657</c:v>
                </c:pt>
                <c:pt idx="142">
                  <c:v>1.8554276836754702</c:v>
                </c:pt>
                <c:pt idx="143">
                  <c:v>1.6939016969778919</c:v>
                </c:pt>
                <c:pt idx="144">
                  <c:v>2.0923814720156217</c:v>
                </c:pt>
                <c:pt idx="145">
                  <c:v>1.8507259799235181</c:v>
                </c:pt>
                <c:pt idx="146">
                  <c:v>1.6755970682577408</c:v>
                </c:pt>
                <c:pt idx="147">
                  <c:v>1.6459909730519051</c:v>
                </c:pt>
                <c:pt idx="148">
                  <c:v>1.968280294392039</c:v>
                </c:pt>
                <c:pt idx="149">
                  <c:v>2.0213524824044131</c:v>
                </c:pt>
              </c:numCache>
            </c:numRef>
          </c:val>
          <c:smooth val="0"/>
          <c:extLst>
            <c:ext xmlns:c16="http://schemas.microsoft.com/office/drawing/2014/chart" uri="{C3380CC4-5D6E-409C-BE32-E72D297353CC}">
              <c16:uniqueId val="{00000002-E7EA-2848-90F2-835C794FC0B6}"/>
            </c:ext>
          </c:extLst>
        </c:ser>
        <c:ser>
          <c:idx val="3"/>
          <c:order val="3"/>
          <c:tx>
            <c:strRef>
              <c:f>ST!$CY$4</c:f>
              <c:strCache>
                <c:ptCount val="1"/>
                <c:pt idx="0">
                  <c:v>Pythia </c:v>
                </c:pt>
              </c:strCache>
            </c:strRef>
          </c:tx>
          <c:spPr>
            <a:ln w="31750" cap="rnd">
              <a:solidFill>
                <a:schemeClr val="tx1"/>
              </a:solidFill>
              <a:round/>
            </a:ln>
            <a:effectLst/>
          </c:spPr>
          <c:marker>
            <c:symbol val="none"/>
          </c:marker>
          <c:val>
            <c:numRef>
              <c:f>ST!$CY$5:$CY$154</c:f>
              <c:numCache>
                <c:formatCode>General</c:formatCode>
                <c:ptCount val="150"/>
                <c:pt idx="0">
                  <c:v>0.97828230597176469</c:v>
                </c:pt>
                <c:pt idx="1">
                  <c:v>1.0034558779717571</c:v>
                </c:pt>
                <c:pt idx="2">
                  <c:v>1.0071569530324957</c:v>
                </c:pt>
                <c:pt idx="3">
                  <c:v>1.0075584180550381</c:v>
                </c:pt>
                <c:pt idx="4">
                  <c:v>1.008960448022401</c:v>
                </c:pt>
                <c:pt idx="5">
                  <c:v>1.0095888488703868</c:v>
                </c:pt>
                <c:pt idx="6">
                  <c:v>1.0114745078040075</c:v>
                </c:pt>
                <c:pt idx="7">
                  <c:v>1.0115168539325843</c:v>
                </c:pt>
                <c:pt idx="8">
                  <c:v>1.0130136333301554</c:v>
                </c:pt>
                <c:pt idx="9">
                  <c:v>1.0134106905078943</c:v>
                </c:pt>
                <c:pt idx="10">
                  <c:v>1.0142232451093212</c:v>
                </c:pt>
                <c:pt idx="11">
                  <c:v>1.0170264804101408</c:v>
                </c:pt>
                <c:pt idx="12">
                  <c:v>1.0170486046941416</c:v>
                </c:pt>
                <c:pt idx="13">
                  <c:v>1.0195571285960614</c:v>
                </c:pt>
                <c:pt idx="14">
                  <c:v>1.0222191168250419</c:v>
                </c:pt>
                <c:pt idx="15">
                  <c:v>1.0237445928154973</c:v>
                </c:pt>
                <c:pt idx="16">
                  <c:v>1.029358872485467</c:v>
                </c:pt>
                <c:pt idx="17">
                  <c:v>1.0296986963653629</c:v>
                </c:pt>
                <c:pt idx="18">
                  <c:v>1.0308150223233825</c:v>
                </c:pt>
                <c:pt idx="19">
                  <c:v>1.0317818852798015</c:v>
                </c:pt>
                <c:pt idx="20">
                  <c:v>1.0330423395896988</c:v>
                </c:pt>
                <c:pt idx="21">
                  <c:v>1.0331984769157545</c:v>
                </c:pt>
                <c:pt idx="22">
                  <c:v>1.0332668285912561</c:v>
                </c:pt>
                <c:pt idx="23">
                  <c:v>1.0334745762711863</c:v>
                </c:pt>
                <c:pt idx="24">
                  <c:v>1.0339084065244668</c:v>
                </c:pt>
                <c:pt idx="25">
                  <c:v>1.0349501373923244</c:v>
                </c:pt>
                <c:pt idx="26">
                  <c:v>1.0366049639902388</c:v>
                </c:pt>
                <c:pt idx="27">
                  <c:v>1.0390101027251888</c:v>
                </c:pt>
                <c:pt idx="28">
                  <c:v>1.0399806301262069</c:v>
                </c:pt>
                <c:pt idx="29">
                  <c:v>1.0416085757660254</c:v>
                </c:pt>
                <c:pt idx="30">
                  <c:v>1.0416624769565945</c:v>
                </c:pt>
                <c:pt idx="31">
                  <c:v>1.0416695847048114</c:v>
                </c:pt>
                <c:pt idx="32">
                  <c:v>1.0420238150396144</c:v>
                </c:pt>
                <c:pt idx="33">
                  <c:v>1.0420691331024845</c:v>
                </c:pt>
                <c:pt idx="34">
                  <c:v>1.0425646041712682</c:v>
                </c:pt>
                <c:pt idx="35">
                  <c:v>1.0436817472698907</c:v>
                </c:pt>
                <c:pt idx="36">
                  <c:v>1.0455185358986392</c:v>
                </c:pt>
                <c:pt idx="37">
                  <c:v>1.0463909030982201</c:v>
                </c:pt>
                <c:pt idx="38">
                  <c:v>1.0465924025283184</c:v>
                </c:pt>
                <c:pt idx="39">
                  <c:v>1.0467150624183701</c:v>
                </c:pt>
                <c:pt idx="40">
                  <c:v>1.046998646005717</c:v>
                </c:pt>
                <c:pt idx="41">
                  <c:v>1.0596179997527506</c:v>
                </c:pt>
                <c:pt idx="42">
                  <c:v>1.0597412480974124</c:v>
                </c:pt>
                <c:pt idx="43">
                  <c:v>1.0601092896174862</c:v>
                </c:pt>
                <c:pt idx="44">
                  <c:v>1.0645080590400628</c:v>
                </c:pt>
                <c:pt idx="45">
                  <c:v>1.0651935050665364</c:v>
                </c:pt>
                <c:pt idx="46">
                  <c:v>1.0677839488128877</c:v>
                </c:pt>
                <c:pt idx="47">
                  <c:v>1.0678248303593867</c:v>
                </c:pt>
                <c:pt idx="48">
                  <c:v>1.0680304931004536</c:v>
                </c:pt>
                <c:pt idx="49">
                  <c:v>1.0688533477907292</c:v>
                </c:pt>
                <c:pt idx="50">
                  <c:v>1.0689171122994652</c:v>
                </c:pt>
                <c:pt idx="51">
                  <c:v>1.0699214785534963</c:v>
                </c:pt>
                <c:pt idx="52">
                  <c:v>1.0701317564062662</c:v>
                </c:pt>
                <c:pt idx="53">
                  <c:v>1.074089276552078</c:v>
                </c:pt>
                <c:pt idx="54">
                  <c:v>1.0753613713953658</c:v>
                </c:pt>
                <c:pt idx="55">
                  <c:v>1.0770360219263901</c:v>
                </c:pt>
                <c:pt idx="56">
                  <c:v>1.0815176792828685</c:v>
                </c:pt>
                <c:pt idx="57">
                  <c:v>1.0821357160709824</c:v>
                </c:pt>
                <c:pt idx="58">
                  <c:v>1.0822760923210917</c:v>
                </c:pt>
                <c:pt idx="59">
                  <c:v>1.0832275318079905</c:v>
                </c:pt>
                <c:pt idx="60">
                  <c:v>1.0839385293736221</c:v>
                </c:pt>
                <c:pt idx="61">
                  <c:v>1.0843806596783931</c:v>
                </c:pt>
                <c:pt idx="62">
                  <c:v>1.0844175676501131</c:v>
                </c:pt>
                <c:pt idx="63">
                  <c:v>1.0846119260383296</c:v>
                </c:pt>
                <c:pt idx="64">
                  <c:v>1.0850313592878407</c:v>
                </c:pt>
                <c:pt idx="65">
                  <c:v>1.0852259514766296</c:v>
                </c:pt>
                <c:pt idx="66">
                  <c:v>1.0860637087599543</c:v>
                </c:pt>
                <c:pt idx="67">
                  <c:v>1.0861107011070112</c:v>
                </c:pt>
                <c:pt idx="68">
                  <c:v>1.0870826035774785</c:v>
                </c:pt>
                <c:pt idx="69">
                  <c:v>1.0887843598412466</c:v>
                </c:pt>
                <c:pt idx="70">
                  <c:v>1.09217509639374</c:v>
                </c:pt>
                <c:pt idx="71">
                  <c:v>1.1012653839486912</c:v>
                </c:pt>
                <c:pt idx="72">
                  <c:v>1.1063050145377782</c:v>
                </c:pt>
                <c:pt idx="73">
                  <c:v>1.1173920112731017</c:v>
                </c:pt>
                <c:pt idx="74">
                  <c:v>1.1189751644252477</c:v>
                </c:pt>
                <c:pt idx="75">
                  <c:v>1.1206618240516546</c:v>
                </c:pt>
                <c:pt idx="76">
                  <c:v>1.143218257980644</c:v>
                </c:pt>
                <c:pt idx="77">
                  <c:v>1.1520137759494882</c:v>
                </c:pt>
                <c:pt idx="78">
                  <c:v>1.1566649272337217</c:v>
                </c:pt>
                <c:pt idx="79">
                  <c:v>1.1566738378075014</c:v>
                </c:pt>
                <c:pt idx="80">
                  <c:v>1.1656543856944659</c:v>
                </c:pt>
                <c:pt idx="81">
                  <c:v>1.1760824625492028</c:v>
                </c:pt>
                <c:pt idx="82">
                  <c:v>1.1801288609905152</c:v>
                </c:pt>
                <c:pt idx="83">
                  <c:v>1.1825978030449027</c:v>
                </c:pt>
                <c:pt idx="84">
                  <c:v>1.1888140397196716</c:v>
                </c:pt>
                <c:pt idx="85">
                  <c:v>1.1934491932418891</c:v>
                </c:pt>
                <c:pt idx="86">
                  <c:v>1.1943768727227171</c:v>
                </c:pt>
                <c:pt idx="87">
                  <c:v>1.2027710530866333</c:v>
                </c:pt>
                <c:pt idx="88">
                  <c:v>1.2441841025706972</c:v>
                </c:pt>
                <c:pt idx="89">
                  <c:v>1.2662779397473274</c:v>
                </c:pt>
                <c:pt idx="90">
                  <c:v>1.2743469946016606</c:v>
                </c:pt>
                <c:pt idx="91">
                  <c:v>1.281082537971272</c:v>
                </c:pt>
                <c:pt idx="92">
                  <c:v>1.3131292352371733</c:v>
                </c:pt>
                <c:pt idx="93">
                  <c:v>1.3150122896577801</c:v>
                </c:pt>
                <c:pt idx="94">
                  <c:v>1.3267082063643669</c:v>
                </c:pt>
                <c:pt idx="95">
                  <c:v>1.3394302533375382</c:v>
                </c:pt>
                <c:pt idx="96">
                  <c:v>1.3434525660964229</c:v>
                </c:pt>
                <c:pt idx="97">
                  <c:v>1.3450238192752906</c:v>
                </c:pt>
                <c:pt idx="98">
                  <c:v>1.3531468531468531</c:v>
                </c:pt>
                <c:pt idx="99">
                  <c:v>1.3864587729403579</c:v>
                </c:pt>
                <c:pt idx="100">
                  <c:v>1.3872953623056226</c:v>
                </c:pt>
                <c:pt idx="101">
                  <c:v>1.3873593488149389</c:v>
                </c:pt>
                <c:pt idx="102">
                  <c:v>1.3899073661606642</c:v>
                </c:pt>
                <c:pt idx="103">
                  <c:v>1.3921963378391333</c:v>
                </c:pt>
                <c:pt idx="104">
                  <c:v>1.3927957605270698</c:v>
                </c:pt>
                <c:pt idx="105">
                  <c:v>1.3928462764856937</c:v>
                </c:pt>
                <c:pt idx="106">
                  <c:v>1.3931833528805488</c:v>
                </c:pt>
                <c:pt idx="107">
                  <c:v>1.3938742976019536</c:v>
                </c:pt>
                <c:pt idx="108">
                  <c:v>1.3987073568257178</c:v>
                </c:pt>
                <c:pt idx="109">
                  <c:v>1.3992707282742418</c:v>
                </c:pt>
                <c:pt idx="110">
                  <c:v>1.4038100704178713</c:v>
                </c:pt>
                <c:pt idx="111">
                  <c:v>1.4041145355532567</c:v>
                </c:pt>
                <c:pt idx="112">
                  <c:v>1.4057160540217943</c:v>
                </c:pt>
                <c:pt idx="113">
                  <c:v>1.4141261572290209</c:v>
                </c:pt>
                <c:pt idx="114">
                  <c:v>1.4152849874081308</c:v>
                </c:pt>
                <c:pt idx="115">
                  <c:v>1.4190982181967191</c:v>
                </c:pt>
                <c:pt idx="116">
                  <c:v>1.419155254908431</c:v>
                </c:pt>
                <c:pt idx="117">
                  <c:v>1.4195455061221542</c:v>
                </c:pt>
                <c:pt idx="118">
                  <c:v>1.4199466866591697</c:v>
                </c:pt>
                <c:pt idx="119">
                  <c:v>1.4200449654275251</c:v>
                </c:pt>
                <c:pt idx="120">
                  <c:v>1.4238403061488341</c:v>
                </c:pt>
                <c:pt idx="121">
                  <c:v>1.4262612612612613</c:v>
                </c:pt>
                <c:pt idx="122">
                  <c:v>1.4270638968362566</c:v>
                </c:pt>
                <c:pt idx="123">
                  <c:v>1.437538519392882</c:v>
                </c:pt>
                <c:pt idx="124">
                  <c:v>1.4402825745682888</c:v>
                </c:pt>
                <c:pt idx="125">
                  <c:v>1.4424352271893892</c:v>
                </c:pt>
                <c:pt idx="126">
                  <c:v>1.4472847490696246</c:v>
                </c:pt>
                <c:pt idx="127">
                  <c:v>1.4583487793253191</c:v>
                </c:pt>
                <c:pt idx="128">
                  <c:v>1.47275261978979</c:v>
                </c:pt>
                <c:pt idx="129">
                  <c:v>1.4756439624140996</c:v>
                </c:pt>
                <c:pt idx="130">
                  <c:v>1.4764094017585199</c:v>
                </c:pt>
                <c:pt idx="131">
                  <c:v>1.4804034301305788</c:v>
                </c:pt>
                <c:pt idx="132">
                  <c:v>1.4860251719315722</c:v>
                </c:pt>
                <c:pt idx="133">
                  <c:v>1.4892324977929965</c:v>
                </c:pt>
                <c:pt idx="134">
                  <c:v>1.5160756209069566</c:v>
                </c:pt>
                <c:pt idx="135">
                  <c:v>1.5752981009863092</c:v>
                </c:pt>
                <c:pt idx="136">
                  <c:v>1.5811665201189131</c:v>
                </c:pt>
                <c:pt idx="137">
                  <c:v>1.6230314795909828</c:v>
                </c:pt>
                <c:pt idx="138">
                  <c:v>1.6321174814184209</c:v>
                </c:pt>
                <c:pt idx="139">
                  <c:v>1.7233787362395945</c:v>
                </c:pt>
                <c:pt idx="140">
                  <c:v>1.7967900678652986</c:v>
                </c:pt>
                <c:pt idx="141">
                  <c:v>1.8117513516742836</c:v>
                </c:pt>
                <c:pt idx="142">
                  <c:v>1.8270863813933846</c:v>
                </c:pt>
                <c:pt idx="143">
                  <c:v>1.8528835102427152</c:v>
                </c:pt>
                <c:pt idx="144">
                  <c:v>1.8544065703701578</c:v>
                </c:pt>
                <c:pt idx="145">
                  <c:v>1.8556853489483747</c:v>
                </c:pt>
                <c:pt idx="146">
                  <c:v>1.8734564310525355</c:v>
                </c:pt>
                <c:pt idx="147">
                  <c:v>1.8749170317270676</c:v>
                </c:pt>
                <c:pt idx="148">
                  <c:v>2.0124218237103073</c:v>
                </c:pt>
                <c:pt idx="149">
                  <c:v>2.1995751696151165</c:v>
                </c:pt>
              </c:numCache>
            </c:numRef>
          </c:val>
          <c:smooth val="0"/>
          <c:extLst>
            <c:ext xmlns:c16="http://schemas.microsoft.com/office/drawing/2014/chart" uri="{C3380CC4-5D6E-409C-BE32-E72D297353CC}">
              <c16:uniqueId val="{00000003-E7EA-2848-90F2-835C794FC0B6}"/>
            </c:ext>
          </c:extLst>
        </c:ser>
        <c:dLbls>
          <c:showLegendKey val="0"/>
          <c:showVal val="0"/>
          <c:showCatName val="0"/>
          <c:showSerName val="0"/>
          <c:showPercent val="0"/>
          <c:showBubbleSize val="0"/>
        </c:dLbls>
        <c:smooth val="0"/>
        <c:axId val="347317824"/>
        <c:axId val="347984224"/>
      </c:lineChart>
      <c:catAx>
        <c:axId val="34731782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dirty="0"/>
                  <a:t>Workload</a:t>
                </a:r>
                <a:r>
                  <a:rPr lang="en-US" baseline="0" dirty="0"/>
                  <a:t> number</a:t>
                </a:r>
                <a:endParaRPr lang="en-US" dirty="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347984224"/>
        <c:crosses val="autoZero"/>
        <c:auto val="1"/>
        <c:lblAlgn val="ctr"/>
        <c:lblOffset val="100"/>
        <c:noMultiLvlLbl val="0"/>
      </c:catAx>
      <c:valAx>
        <c:axId val="347984224"/>
        <c:scaling>
          <c:orientation val="minMax"/>
          <c:min val="0.60000000000000009"/>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GB"/>
                  <a:t>Speedup over</a:t>
                </a:r>
                <a:r>
                  <a:rPr lang="en-GB" baseline="0"/>
                  <a:t> no prefetching</a:t>
                </a:r>
                <a:endParaRPr lang="en-GB"/>
              </a:p>
            </c:rich>
          </c:tx>
          <c:layout>
            <c:manualLayout>
              <c:xMode val="edge"/>
              <c:yMode val="edge"/>
              <c:x val="8.1860462717876937E-3"/>
              <c:y val="3.6593396521186199E-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347317824"/>
        <c:crosses val="autoZero"/>
        <c:crossBetween val="between"/>
      </c:valAx>
      <c:spPr>
        <a:noFill/>
        <a:ln>
          <a:solidFill>
            <a:schemeClr val="tx1"/>
          </a:solidFill>
        </a:ln>
        <a:effectLst/>
      </c:spPr>
    </c:plotArea>
    <c:legend>
      <c:legendPos val="t"/>
      <c:layout>
        <c:manualLayout>
          <c:xMode val="edge"/>
          <c:yMode val="edge"/>
          <c:x val="0.1399390644466367"/>
          <c:y val="0.13650112217219806"/>
          <c:w val="0.47432422952599462"/>
          <c:h val="6.3139811949418145E-2"/>
        </c:manualLayout>
      </c:layout>
      <c:overlay val="1"/>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chemeClr val="tx1"/>
          </a:solidFill>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'4C'!$AV$4</c:f>
              <c:strCache>
                <c:ptCount val="1"/>
                <c:pt idx="0">
                  <c:v>SPP</c:v>
                </c:pt>
              </c:strCache>
            </c:strRef>
          </c:tx>
          <c:spPr>
            <a:ln w="22225" cap="rnd">
              <a:solidFill>
                <a:schemeClr val="accent2"/>
              </a:solidFill>
              <a:round/>
            </a:ln>
            <a:effectLst/>
          </c:spPr>
          <c:marker>
            <c:symbol val="none"/>
          </c:marker>
          <c:val>
            <c:numRef>
              <c:f>'4C'!$AV$5:$AV$270</c:f>
              <c:numCache>
                <c:formatCode>0.00</c:formatCode>
                <c:ptCount val="266"/>
                <c:pt idx="0">
                  <c:v>0.9606631047006986</c:v>
                </c:pt>
                <c:pt idx="1">
                  <c:v>0.90716723080982209</c:v>
                </c:pt>
                <c:pt idx="2">
                  <c:v>1.0005322917219013</c:v>
                </c:pt>
                <c:pt idx="3">
                  <c:v>0.95881387803594864</c:v>
                </c:pt>
                <c:pt idx="4">
                  <c:v>0.99276139839636923</c:v>
                </c:pt>
                <c:pt idx="5">
                  <c:v>1.0009546475853677</c:v>
                </c:pt>
                <c:pt idx="6">
                  <c:v>0.98761439490374092</c:v>
                </c:pt>
                <c:pt idx="7">
                  <c:v>0.99739665225110374</c:v>
                </c:pt>
                <c:pt idx="8">
                  <c:v>1.0117330340506505</c:v>
                </c:pt>
                <c:pt idx="9">
                  <c:v>1.0030143941973149</c:v>
                </c:pt>
                <c:pt idx="10">
                  <c:v>1.0040708106805218</c:v>
                </c:pt>
                <c:pt idx="11">
                  <c:v>1.0011981360234015</c:v>
                </c:pt>
                <c:pt idx="12">
                  <c:v>1.005163931157671</c:v>
                </c:pt>
                <c:pt idx="13">
                  <c:v>1.0061729377025534</c:v>
                </c:pt>
                <c:pt idx="14">
                  <c:v>1.0095211505476616</c:v>
                </c:pt>
                <c:pt idx="15">
                  <c:v>1.0070976826400031</c:v>
                </c:pt>
                <c:pt idx="16">
                  <c:v>1.0114164462705628</c:v>
                </c:pt>
                <c:pt idx="17">
                  <c:v>1.0134515225683978</c:v>
                </c:pt>
                <c:pt idx="18">
                  <c:v>1.0159997963146943</c:v>
                </c:pt>
                <c:pt idx="19">
                  <c:v>1.0030142811951914</c:v>
                </c:pt>
                <c:pt idx="20">
                  <c:v>1.002899752968109</c:v>
                </c:pt>
                <c:pt idx="21">
                  <c:v>1.0202449586236926</c:v>
                </c:pt>
                <c:pt idx="22">
                  <c:v>0.99471092433066588</c:v>
                </c:pt>
                <c:pt idx="23">
                  <c:v>1.0191971941382192</c:v>
                </c:pt>
                <c:pt idx="24">
                  <c:v>1.0203466824802825</c:v>
                </c:pt>
                <c:pt idx="25">
                  <c:v>0.97643370574098287</c:v>
                </c:pt>
                <c:pt idx="26">
                  <c:v>0.9963614328501037</c:v>
                </c:pt>
                <c:pt idx="27">
                  <c:v>1.0265486519198226</c:v>
                </c:pt>
                <c:pt idx="28">
                  <c:v>1.0254425276594465</c:v>
                </c:pt>
                <c:pt idx="29">
                  <c:v>1.0285190341895072</c:v>
                </c:pt>
                <c:pt idx="30">
                  <c:v>1.0248079492771005</c:v>
                </c:pt>
                <c:pt idx="31">
                  <c:v>1.0252532277526329</c:v>
                </c:pt>
                <c:pt idx="32">
                  <c:v>1.015426162032554</c:v>
                </c:pt>
                <c:pt idx="33">
                  <c:v>1.0292568690130044</c:v>
                </c:pt>
                <c:pt idx="34">
                  <c:v>1.0177095942156118</c:v>
                </c:pt>
                <c:pt idx="35">
                  <c:v>1.0312098369476208</c:v>
                </c:pt>
                <c:pt idx="36">
                  <c:v>1.0369016931786244</c:v>
                </c:pt>
                <c:pt idx="37">
                  <c:v>0.99817201121851784</c:v>
                </c:pt>
                <c:pt idx="38">
                  <c:v>1.0427502881645263</c:v>
                </c:pt>
                <c:pt idx="39">
                  <c:v>1.0346815835619301</c:v>
                </c:pt>
                <c:pt idx="40">
                  <c:v>1.0353366475392947</c:v>
                </c:pt>
                <c:pt idx="41">
                  <c:v>1.0078803780013528</c:v>
                </c:pt>
                <c:pt idx="42">
                  <c:v>1.0393169634458823</c:v>
                </c:pt>
                <c:pt idx="43">
                  <c:v>1.0389620069969312</c:v>
                </c:pt>
                <c:pt idx="44">
                  <c:v>1.0174473337618291</c:v>
                </c:pt>
                <c:pt idx="45">
                  <c:v>1.0446595168979722</c:v>
                </c:pt>
                <c:pt idx="46">
                  <c:v>1.0384647766197712</c:v>
                </c:pt>
                <c:pt idx="47">
                  <c:v>1.048853994961243</c:v>
                </c:pt>
                <c:pt idx="48">
                  <c:v>1.0437620235276377</c:v>
                </c:pt>
                <c:pt idx="49">
                  <c:v>1.049976182967048</c:v>
                </c:pt>
                <c:pt idx="50">
                  <c:v>1.0305637084508255</c:v>
                </c:pt>
                <c:pt idx="51">
                  <c:v>1.0362329229598326</c:v>
                </c:pt>
                <c:pt idx="52">
                  <c:v>1.0388769637905899</c:v>
                </c:pt>
                <c:pt idx="53">
                  <c:v>1.0391593063706932</c:v>
                </c:pt>
                <c:pt idx="54">
                  <c:v>1.039119428334671</c:v>
                </c:pt>
                <c:pt idx="55">
                  <c:v>1.0027813814419233</c:v>
                </c:pt>
                <c:pt idx="56">
                  <c:v>1.059594744320022</c:v>
                </c:pt>
                <c:pt idx="57">
                  <c:v>1.0333843993271328</c:v>
                </c:pt>
                <c:pt idx="58">
                  <c:v>1.048844924864712</c:v>
                </c:pt>
                <c:pt idx="59">
                  <c:v>1.0356138730324844</c:v>
                </c:pt>
                <c:pt idx="60">
                  <c:v>1.0416275487235629</c:v>
                </c:pt>
                <c:pt idx="61">
                  <c:v>1.0429310004011147</c:v>
                </c:pt>
                <c:pt idx="62">
                  <c:v>1.0423872674713115</c:v>
                </c:pt>
                <c:pt idx="63">
                  <c:v>1.039919643495987</c:v>
                </c:pt>
                <c:pt idx="64">
                  <c:v>1.0427927219049884</c:v>
                </c:pt>
                <c:pt idx="65">
                  <c:v>1.0424434635810598</c:v>
                </c:pt>
                <c:pt idx="66">
                  <c:v>1.0622405022058097</c:v>
                </c:pt>
                <c:pt idx="67">
                  <c:v>1.0121334690797972</c:v>
                </c:pt>
                <c:pt idx="68">
                  <c:v>1.0480062982013096</c:v>
                </c:pt>
                <c:pt idx="69">
                  <c:v>1.0426143185414092</c:v>
                </c:pt>
                <c:pt idx="70">
                  <c:v>1.0675097511533231</c:v>
                </c:pt>
                <c:pt idx="71">
                  <c:v>1.0868221073344275</c:v>
                </c:pt>
                <c:pt idx="72">
                  <c:v>1.0494426308461848</c:v>
                </c:pt>
                <c:pt idx="73">
                  <c:v>1.0865898014460074</c:v>
                </c:pt>
                <c:pt idx="74">
                  <c:v>1.0901902432770443</c:v>
                </c:pt>
                <c:pt idx="75">
                  <c:v>0.99199143022958292</c:v>
                </c:pt>
                <c:pt idx="76">
                  <c:v>1.0042386560612317</c:v>
                </c:pt>
                <c:pt idx="77">
                  <c:v>1.0587351224497024</c:v>
                </c:pt>
                <c:pt idx="78">
                  <c:v>1.0479650437309953</c:v>
                </c:pt>
                <c:pt idx="79">
                  <c:v>1.0843124058139793</c:v>
                </c:pt>
                <c:pt idx="80">
                  <c:v>1.0825706041748322</c:v>
                </c:pt>
                <c:pt idx="81">
                  <c:v>1.0908849839331476</c:v>
                </c:pt>
                <c:pt idx="82">
                  <c:v>1.1178368573357527</c:v>
                </c:pt>
                <c:pt idx="83">
                  <c:v>0.97908872410428671</c:v>
                </c:pt>
                <c:pt idx="84">
                  <c:v>0.96959889718439518</c:v>
                </c:pt>
                <c:pt idx="85">
                  <c:v>1.1663648633748682</c:v>
                </c:pt>
                <c:pt idx="86">
                  <c:v>1.1094983266388643</c:v>
                </c:pt>
                <c:pt idx="87">
                  <c:v>1.0981978396356895</c:v>
                </c:pt>
                <c:pt idx="88">
                  <c:v>1.0318266849754223</c:v>
                </c:pt>
                <c:pt idx="89">
                  <c:v>0.87730357447121199</c:v>
                </c:pt>
                <c:pt idx="90">
                  <c:v>1.0081256666265723</c:v>
                </c:pt>
                <c:pt idx="91">
                  <c:v>1.0665174699424314</c:v>
                </c:pt>
                <c:pt idx="92">
                  <c:v>1.1479728235352229</c:v>
                </c:pt>
                <c:pt idx="93">
                  <c:v>0.98056995360081534</c:v>
                </c:pt>
                <c:pt idx="94">
                  <c:v>1.1542018122085065</c:v>
                </c:pt>
                <c:pt idx="95">
                  <c:v>1.2288941131386428</c:v>
                </c:pt>
                <c:pt idx="96">
                  <c:v>1.1522704927752705</c:v>
                </c:pt>
                <c:pt idx="97">
                  <c:v>1.1542230902060997</c:v>
                </c:pt>
                <c:pt idx="98">
                  <c:v>1.2214714801362017</c:v>
                </c:pt>
                <c:pt idx="99">
                  <c:v>1.1513636569924794</c:v>
                </c:pt>
                <c:pt idx="100">
                  <c:v>1.158667811220828</c:v>
                </c:pt>
                <c:pt idx="101">
                  <c:v>1.1417080598970706</c:v>
                </c:pt>
                <c:pt idx="102">
                  <c:v>1.1866421917498857</c:v>
                </c:pt>
                <c:pt idx="103">
                  <c:v>1.1431054682630202</c:v>
                </c:pt>
                <c:pt idx="104">
                  <c:v>1.1697004352681259</c:v>
                </c:pt>
                <c:pt idx="105">
                  <c:v>1.1007444526735015</c:v>
                </c:pt>
                <c:pt idx="106">
                  <c:v>1.0761351905274137</c:v>
                </c:pt>
                <c:pt idx="107">
                  <c:v>1.1706119231522962</c:v>
                </c:pt>
                <c:pt idx="108">
                  <c:v>1.0146853870939965</c:v>
                </c:pt>
                <c:pt idx="109">
                  <c:v>1.2267816236457429</c:v>
                </c:pt>
                <c:pt idx="110">
                  <c:v>1.1702182983870364</c:v>
                </c:pt>
                <c:pt idx="111">
                  <c:v>1.2496105448776917</c:v>
                </c:pt>
                <c:pt idx="112">
                  <c:v>1.148756657571061</c:v>
                </c:pt>
                <c:pt idx="113">
                  <c:v>1.219812498984356</c:v>
                </c:pt>
                <c:pt idx="114">
                  <c:v>1.0832850602591055</c:v>
                </c:pt>
                <c:pt idx="115">
                  <c:v>1.1896322358749487</c:v>
                </c:pt>
                <c:pt idx="116">
                  <c:v>1.2003496237284943</c:v>
                </c:pt>
                <c:pt idx="117">
                  <c:v>1.1409078986673846</c:v>
                </c:pt>
                <c:pt idx="118">
                  <c:v>1.2077160916947536</c:v>
                </c:pt>
                <c:pt idx="119">
                  <c:v>1.1129630229801304</c:v>
                </c:pt>
                <c:pt idx="120">
                  <c:v>1.3215056542424195</c:v>
                </c:pt>
                <c:pt idx="121">
                  <c:v>1.1660917316019883</c:v>
                </c:pt>
                <c:pt idx="122">
                  <c:v>1.0932225518028311</c:v>
                </c:pt>
                <c:pt idx="123">
                  <c:v>1.1450371113753888</c:v>
                </c:pt>
                <c:pt idx="124">
                  <c:v>1.0919985797453549</c:v>
                </c:pt>
                <c:pt idx="125">
                  <c:v>1.1748599567883109</c:v>
                </c:pt>
                <c:pt idx="126">
                  <c:v>1.3181876219294673</c:v>
                </c:pt>
                <c:pt idx="127">
                  <c:v>1.1431934632129201</c:v>
                </c:pt>
                <c:pt idx="128">
                  <c:v>1.1533991141972917</c:v>
                </c:pt>
                <c:pt idx="129">
                  <c:v>1.2762495246480761</c:v>
                </c:pt>
                <c:pt idx="130">
                  <c:v>1.1582946616240684</c:v>
                </c:pt>
                <c:pt idx="131">
                  <c:v>1.1665625968246573</c:v>
                </c:pt>
                <c:pt idx="132">
                  <c:v>1.2147736438578747</c:v>
                </c:pt>
                <c:pt idx="133">
                  <c:v>1.3143573366021741</c:v>
                </c:pt>
                <c:pt idx="134">
                  <c:v>1.2868957867998072</c:v>
                </c:pt>
                <c:pt idx="135">
                  <c:v>1.1636695276640638</c:v>
                </c:pt>
                <c:pt idx="136">
                  <c:v>1.2044688609888901</c:v>
                </c:pt>
                <c:pt idx="137">
                  <c:v>1.2045294068863739</c:v>
                </c:pt>
                <c:pt idx="138">
                  <c:v>1.19310312802859</c:v>
                </c:pt>
                <c:pt idx="139">
                  <c:v>1.1570633254890275</c:v>
                </c:pt>
                <c:pt idx="140">
                  <c:v>1.1092315033339921</c:v>
                </c:pt>
                <c:pt idx="141">
                  <c:v>1.3607261389205954</c:v>
                </c:pt>
                <c:pt idx="142">
                  <c:v>1.2547355354535807</c:v>
                </c:pt>
                <c:pt idx="143">
                  <c:v>1.2803761464509786</c:v>
                </c:pt>
                <c:pt idx="144">
                  <c:v>1.1756388794070614</c:v>
                </c:pt>
                <c:pt idx="145">
                  <c:v>1.3092238233392541</c:v>
                </c:pt>
                <c:pt idx="146">
                  <c:v>1.2926572500008349</c:v>
                </c:pt>
                <c:pt idx="147">
                  <c:v>1.2792872112231646</c:v>
                </c:pt>
                <c:pt idx="148">
                  <c:v>1.1877199730208234</c:v>
                </c:pt>
                <c:pt idx="149">
                  <c:v>1.2610110511163362</c:v>
                </c:pt>
                <c:pt idx="150">
                  <c:v>1.3530406352400295</c:v>
                </c:pt>
                <c:pt idx="151">
                  <c:v>1.2032916743968649</c:v>
                </c:pt>
                <c:pt idx="152">
                  <c:v>1.3458875212140711</c:v>
                </c:pt>
                <c:pt idx="153">
                  <c:v>1.3523219840277836</c:v>
                </c:pt>
                <c:pt idx="154">
                  <c:v>1.2884650181152484</c:v>
                </c:pt>
                <c:pt idx="155">
                  <c:v>1.2706903648208694</c:v>
                </c:pt>
                <c:pt idx="156">
                  <c:v>1.352916766358917</c:v>
                </c:pt>
                <c:pt idx="157">
                  <c:v>1.1841456681793248</c:v>
                </c:pt>
                <c:pt idx="158">
                  <c:v>1.2935346858350578</c:v>
                </c:pt>
                <c:pt idx="159">
                  <c:v>1.240304443206899</c:v>
                </c:pt>
                <c:pt idx="160">
                  <c:v>1.373646731380826</c:v>
                </c:pt>
                <c:pt idx="161">
                  <c:v>1.3735988575706968</c:v>
                </c:pt>
                <c:pt idx="162">
                  <c:v>1.3782020079751813</c:v>
                </c:pt>
                <c:pt idx="163">
                  <c:v>1.3782299464199113</c:v>
                </c:pt>
                <c:pt idx="164">
                  <c:v>1.3805850406863116</c:v>
                </c:pt>
                <c:pt idx="165">
                  <c:v>1.1980055705860955</c:v>
                </c:pt>
                <c:pt idx="166">
                  <c:v>1.2043145332616376</c:v>
                </c:pt>
                <c:pt idx="167">
                  <c:v>1.3829989260456956</c:v>
                </c:pt>
                <c:pt idx="168">
                  <c:v>1.3913123405201648</c:v>
                </c:pt>
                <c:pt idx="169">
                  <c:v>1.3935369695246953</c:v>
                </c:pt>
                <c:pt idx="170">
                  <c:v>1.3976975000575256</c:v>
                </c:pt>
                <c:pt idx="171">
                  <c:v>1.3855569051032763</c:v>
                </c:pt>
                <c:pt idx="172">
                  <c:v>1.4010949042148366</c:v>
                </c:pt>
                <c:pt idx="173">
                  <c:v>1.3779804872150911</c:v>
                </c:pt>
                <c:pt idx="174">
                  <c:v>1.4887577122197719</c:v>
                </c:pt>
                <c:pt idx="175">
                  <c:v>1.0602574063378751</c:v>
                </c:pt>
                <c:pt idx="176">
                  <c:v>1.4218545214880176</c:v>
                </c:pt>
                <c:pt idx="177">
                  <c:v>1.0671311309673523</c:v>
                </c:pt>
                <c:pt idx="178">
                  <c:v>1.2010428387784702</c:v>
                </c:pt>
                <c:pt idx="179">
                  <c:v>1.3861066066086325</c:v>
                </c:pt>
                <c:pt idx="180">
                  <c:v>1.4038416108001694</c:v>
                </c:pt>
                <c:pt idx="181">
                  <c:v>1.3731023363916728</c:v>
                </c:pt>
                <c:pt idx="182">
                  <c:v>1.4045511830327528</c:v>
                </c:pt>
                <c:pt idx="183">
                  <c:v>1.3565372758396819</c:v>
                </c:pt>
                <c:pt idx="184">
                  <c:v>1.4052463355974996</c:v>
                </c:pt>
                <c:pt idx="185">
                  <c:v>1.3405705892553907</c:v>
                </c:pt>
                <c:pt idx="186">
                  <c:v>1.407838069765593</c:v>
                </c:pt>
                <c:pt idx="187">
                  <c:v>1.2783083814132854</c:v>
                </c:pt>
                <c:pt idx="188">
                  <c:v>1.4080456022049204</c:v>
                </c:pt>
                <c:pt idx="189">
                  <c:v>1.4085046494483346</c:v>
                </c:pt>
                <c:pt idx="190">
                  <c:v>1.4113633714140346</c:v>
                </c:pt>
                <c:pt idx="191">
                  <c:v>1.4143108583574673</c:v>
                </c:pt>
                <c:pt idx="192">
                  <c:v>1.328974238734927</c:v>
                </c:pt>
                <c:pt idx="193">
                  <c:v>1.2714199147833729</c:v>
                </c:pt>
                <c:pt idx="194">
                  <c:v>1.4211858753451634</c:v>
                </c:pt>
                <c:pt idx="195">
                  <c:v>1.3677696370958179</c:v>
                </c:pt>
                <c:pt idx="196">
                  <c:v>1.2858343889729764</c:v>
                </c:pt>
                <c:pt idx="197">
                  <c:v>1.2516143898157772</c:v>
                </c:pt>
                <c:pt idx="198">
                  <c:v>1.4107969503366782</c:v>
                </c:pt>
                <c:pt idx="199">
                  <c:v>1.3786449238029155</c:v>
                </c:pt>
                <c:pt idx="200">
                  <c:v>1.1898755970060473</c:v>
                </c:pt>
                <c:pt idx="201">
                  <c:v>1.4902589048509949</c:v>
                </c:pt>
                <c:pt idx="202">
                  <c:v>1.2991511071070172</c:v>
                </c:pt>
                <c:pt idx="203">
                  <c:v>1.4136205153152237</c:v>
                </c:pt>
                <c:pt idx="204">
                  <c:v>1.4598136957063896</c:v>
                </c:pt>
                <c:pt idx="205">
                  <c:v>1.4607213300194317</c:v>
                </c:pt>
                <c:pt idx="206">
                  <c:v>1.4661210082325531</c:v>
                </c:pt>
                <c:pt idx="207">
                  <c:v>1.4148189679587004</c:v>
                </c:pt>
                <c:pt idx="208">
                  <c:v>1.375055780249687</c:v>
                </c:pt>
                <c:pt idx="209">
                  <c:v>1.3916550534126051</c:v>
                </c:pt>
                <c:pt idx="210">
                  <c:v>1.3458855435166512</c:v>
                </c:pt>
                <c:pt idx="211">
                  <c:v>1.4427448162897181</c:v>
                </c:pt>
                <c:pt idx="212">
                  <c:v>1.4367165983187691</c:v>
                </c:pt>
                <c:pt idx="213">
                  <c:v>1.3983582215420205</c:v>
                </c:pt>
                <c:pt idx="214">
                  <c:v>1.5002080478159587</c:v>
                </c:pt>
                <c:pt idx="215">
                  <c:v>1.400539109111788</c:v>
                </c:pt>
                <c:pt idx="216">
                  <c:v>1.3790717631211611</c:v>
                </c:pt>
                <c:pt idx="217">
                  <c:v>1.4544024448895698</c:v>
                </c:pt>
                <c:pt idx="218">
                  <c:v>1.4745177871581372</c:v>
                </c:pt>
                <c:pt idx="219">
                  <c:v>1.4502027283690324</c:v>
                </c:pt>
                <c:pt idx="220">
                  <c:v>1.4289917043110782</c:v>
                </c:pt>
                <c:pt idx="221">
                  <c:v>1.442714756902693</c:v>
                </c:pt>
                <c:pt idx="222">
                  <c:v>1.1459994486339851</c:v>
                </c:pt>
                <c:pt idx="223">
                  <c:v>1.3663401560202486</c:v>
                </c:pt>
                <c:pt idx="224">
                  <c:v>1.5032580989503224</c:v>
                </c:pt>
                <c:pt idx="225">
                  <c:v>1.5317572872355887</c:v>
                </c:pt>
                <c:pt idx="226">
                  <c:v>1.53211478478709</c:v>
                </c:pt>
                <c:pt idx="227">
                  <c:v>1.5138754455530365</c:v>
                </c:pt>
                <c:pt idx="228">
                  <c:v>1.4944870107938921</c:v>
                </c:pt>
                <c:pt idx="229">
                  <c:v>1.6491897578118329</c:v>
                </c:pt>
                <c:pt idx="230">
                  <c:v>1.4535294084773485</c:v>
                </c:pt>
                <c:pt idx="231">
                  <c:v>1.5602403856839331</c:v>
                </c:pt>
                <c:pt idx="232">
                  <c:v>1.2583585891861437</c:v>
                </c:pt>
                <c:pt idx="233">
                  <c:v>1.4484377857452475</c:v>
                </c:pt>
                <c:pt idx="234">
                  <c:v>1.5824612801870233</c:v>
                </c:pt>
                <c:pt idx="235">
                  <c:v>1.2375122777624876</c:v>
                </c:pt>
                <c:pt idx="236">
                  <c:v>1.6064375857192832</c:v>
                </c:pt>
                <c:pt idx="237">
                  <c:v>1.4719094492017231</c:v>
                </c:pt>
                <c:pt idx="238">
                  <c:v>1.5739521656285191</c:v>
                </c:pt>
                <c:pt idx="239">
                  <c:v>1.5439623667500817</c:v>
                </c:pt>
                <c:pt idx="240">
                  <c:v>1.6864704270443864</c:v>
                </c:pt>
                <c:pt idx="241">
                  <c:v>1.547791287197869</c:v>
                </c:pt>
                <c:pt idx="242">
                  <c:v>1.6626065230464071</c:v>
                </c:pt>
                <c:pt idx="243">
                  <c:v>1.6375205366186394</c:v>
                </c:pt>
                <c:pt idx="244">
                  <c:v>1.5620485691218784</c:v>
                </c:pt>
                <c:pt idx="245">
                  <c:v>1.6381938046496278</c:v>
                </c:pt>
                <c:pt idx="246">
                  <c:v>1.7546689729260525</c:v>
                </c:pt>
                <c:pt idx="247">
                  <c:v>1.7078929504034344</c:v>
                </c:pt>
                <c:pt idx="248">
                  <c:v>1.6206278806872778</c:v>
                </c:pt>
                <c:pt idx="249">
                  <c:v>1.6844148677130646</c:v>
                </c:pt>
                <c:pt idx="250">
                  <c:v>1.8109484374334699</c:v>
                </c:pt>
                <c:pt idx="251">
                  <c:v>1.6021118496221693</c:v>
                </c:pt>
                <c:pt idx="252">
                  <c:v>1.8602681111950905</c:v>
                </c:pt>
                <c:pt idx="253">
                  <c:v>1.8396505831783878</c:v>
                </c:pt>
                <c:pt idx="254">
                  <c:v>1.862743918425481</c:v>
                </c:pt>
                <c:pt idx="255">
                  <c:v>1.8593063765701261</c:v>
                </c:pt>
                <c:pt idx="256">
                  <c:v>1.8975935223255647</c:v>
                </c:pt>
                <c:pt idx="257">
                  <c:v>1.8277974549864078</c:v>
                </c:pt>
                <c:pt idx="258">
                  <c:v>1.7210641454295583</c:v>
                </c:pt>
                <c:pt idx="259">
                  <c:v>2.0040743628285087</c:v>
                </c:pt>
                <c:pt idx="260">
                  <c:v>1.9137963306093315</c:v>
                </c:pt>
                <c:pt idx="261">
                  <c:v>2.0088748659753302</c:v>
                </c:pt>
                <c:pt idx="262">
                  <c:v>1.9546421023531133</c:v>
                </c:pt>
                <c:pt idx="263">
                  <c:v>1.9521379107859316</c:v>
                </c:pt>
                <c:pt idx="264">
                  <c:v>1.9614945125057794</c:v>
                </c:pt>
                <c:pt idx="265">
                  <c:v>2.094360643140043</c:v>
                </c:pt>
              </c:numCache>
            </c:numRef>
          </c:val>
          <c:smooth val="0"/>
          <c:extLst>
            <c:ext xmlns:c16="http://schemas.microsoft.com/office/drawing/2014/chart" uri="{C3380CC4-5D6E-409C-BE32-E72D297353CC}">
              <c16:uniqueId val="{00000000-DFB2-BE45-8DBE-E1D885D84FB2}"/>
            </c:ext>
          </c:extLst>
        </c:ser>
        <c:ser>
          <c:idx val="1"/>
          <c:order val="1"/>
          <c:tx>
            <c:strRef>
              <c:f>'4C'!$AW$4</c:f>
              <c:strCache>
                <c:ptCount val="1"/>
                <c:pt idx="0">
                  <c:v>Bingo</c:v>
                </c:pt>
              </c:strCache>
            </c:strRef>
          </c:tx>
          <c:spPr>
            <a:ln w="22225" cap="rnd">
              <a:solidFill>
                <a:schemeClr val="accent5"/>
              </a:solidFill>
              <a:round/>
            </a:ln>
            <a:effectLst/>
          </c:spPr>
          <c:marker>
            <c:symbol val="none"/>
          </c:marker>
          <c:val>
            <c:numRef>
              <c:f>'4C'!$AW$5:$AW$270</c:f>
              <c:numCache>
                <c:formatCode>0.00</c:formatCode>
                <c:ptCount val="266"/>
                <c:pt idx="0">
                  <c:v>0.53655845497857013</c:v>
                </c:pt>
                <c:pt idx="1">
                  <c:v>0.81660168765360963</c:v>
                </c:pt>
                <c:pt idx="2">
                  <c:v>1.0167637779234058</c:v>
                </c:pt>
                <c:pt idx="3">
                  <c:v>0.53797674475593604</c:v>
                </c:pt>
                <c:pt idx="4">
                  <c:v>0.44033850858946588</c:v>
                </c:pt>
                <c:pt idx="5">
                  <c:v>0.23301171909947857</c:v>
                </c:pt>
                <c:pt idx="6">
                  <c:v>0.89530385707469085</c:v>
                </c:pt>
                <c:pt idx="7">
                  <c:v>0.98468080438499572</c:v>
                </c:pt>
                <c:pt idx="8">
                  <c:v>0.7049051647842115</c:v>
                </c:pt>
                <c:pt idx="9">
                  <c:v>1.0067427237595952</c:v>
                </c:pt>
                <c:pt idx="10">
                  <c:v>1.0083290929055411</c:v>
                </c:pt>
                <c:pt idx="11">
                  <c:v>1.0130521797479082</c:v>
                </c:pt>
                <c:pt idx="12">
                  <c:v>1.0157838275405779</c:v>
                </c:pt>
                <c:pt idx="13">
                  <c:v>1.0181327294594869</c:v>
                </c:pt>
                <c:pt idx="14">
                  <c:v>1.0197352756210214</c:v>
                </c:pt>
                <c:pt idx="15">
                  <c:v>1.0202515629066058</c:v>
                </c:pt>
                <c:pt idx="16">
                  <c:v>1.02243848021632</c:v>
                </c:pt>
                <c:pt idx="17">
                  <c:v>1.0255051238301671</c:v>
                </c:pt>
                <c:pt idx="18">
                  <c:v>1.0268679915936889</c:v>
                </c:pt>
                <c:pt idx="19">
                  <c:v>1.0348464389895544</c:v>
                </c:pt>
                <c:pt idx="20">
                  <c:v>1.0302321137573123</c:v>
                </c:pt>
                <c:pt idx="21">
                  <c:v>1.035121380073897</c:v>
                </c:pt>
                <c:pt idx="22">
                  <c:v>0.93770521793641537</c:v>
                </c:pt>
                <c:pt idx="23">
                  <c:v>1.0332196671078808</c:v>
                </c:pt>
                <c:pt idx="24">
                  <c:v>1.0338381026041463</c:v>
                </c:pt>
                <c:pt idx="25">
                  <c:v>0.82252633725861291</c:v>
                </c:pt>
                <c:pt idx="26">
                  <c:v>0.20566693763729313</c:v>
                </c:pt>
                <c:pt idx="27">
                  <c:v>1.0248265439587045</c:v>
                </c:pt>
                <c:pt idx="28">
                  <c:v>1.0267378212539193</c:v>
                </c:pt>
                <c:pt idx="29">
                  <c:v>1.0264834819912168</c:v>
                </c:pt>
                <c:pt idx="30">
                  <c:v>1.0248004011107346</c:v>
                </c:pt>
                <c:pt idx="31">
                  <c:v>1.0277896235595858</c:v>
                </c:pt>
                <c:pt idx="32">
                  <c:v>1.0292918771933437</c:v>
                </c:pt>
                <c:pt idx="33">
                  <c:v>1.0297863723206895</c:v>
                </c:pt>
                <c:pt idx="34">
                  <c:v>1.0318506137930343</c:v>
                </c:pt>
                <c:pt idx="35">
                  <c:v>1.0304159701822917</c:v>
                </c:pt>
                <c:pt idx="36">
                  <c:v>1.0320991974710354</c:v>
                </c:pt>
                <c:pt idx="37">
                  <c:v>0.44932384965192279</c:v>
                </c:pt>
                <c:pt idx="38">
                  <c:v>1.0375119825096843</c:v>
                </c:pt>
                <c:pt idx="39">
                  <c:v>1.0321988331367558</c:v>
                </c:pt>
                <c:pt idx="40">
                  <c:v>1.049350138622001</c:v>
                </c:pt>
                <c:pt idx="41">
                  <c:v>0.27060173601026039</c:v>
                </c:pt>
                <c:pt idx="42">
                  <c:v>1.1060068119879116</c:v>
                </c:pt>
                <c:pt idx="43">
                  <c:v>1.0381050683819784</c:v>
                </c:pt>
                <c:pt idx="44">
                  <c:v>0.29229627478497677</c:v>
                </c:pt>
                <c:pt idx="45">
                  <c:v>1.0429575414414065</c:v>
                </c:pt>
                <c:pt idx="46">
                  <c:v>1.0538465147860383</c:v>
                </c:pt>
                <c:pt idx="47">
                  <c:v>1.046403472831142</c:v>
                </c:pt>
                <c:pt idx="48">
                  <c:v>1.0463138717276277</c:v>
                </c:pt>
                <c:pt idx="49">
                  <c:v>1.0438588649704588</c:v>
                </c:pt>
                <c:pt idx="50">
                  <c:v>1.034663327573059</c:v>
                </c:pt>
                <c:pt idx="51">
                  <c:v>1.0277029598268517</c:v>
                </c:pt>
                <c:pt idx="52">
                  <c:v>1.0297769722913721</c:v>
                </c:pt>
                <c:pt idx="53">
                  <c:v>1.0416801949417915</c:v>
                </c:pt>
                <c:pt idx="54">
                  <c:v>1.0393893444179163</c:v>
                </c:pt>
                <c:pt idx="55">
                  <c:v>0.9618371046570191</c:v>
                </c:pt>
                <c:pt idx="56">
                  <c:v>1.0735952379778164</c:v>
                </c:pt>
                <c:pt idx="57">
                  <c:v>1.0269185572273238</c:v>
                </c:pt>
                <c:pt idx="58">
                  <c:v>1.0433477048359165</c:v>
                </c:pt>
                <c:pt idx="59">
                  <c:v>1.0270542848901039</c:v>
                </c:pt>
                <c:pt idx="60">
                  <c:v>1.031623400033743</c:v>
                </c:pt>
                <c:pt idx="61">
                  <c:v>1.0295062069898306</c:v>
                </c:pt>
                <c:pt idx="62">
                  <c:v>1.0347493144590842</c:v>
                </c:pt>
                <c:pt idx="63">
                  <c:v>1.0319984556832571</c:v>
                </c:pt>
                <c:pt idx="64">
                  <c:v>1.0336909843055426</c:v>
                </c:pt>
                <c:pt idx="65">
                  <c:v>1.0338041056660652</c:v>
                </c:pt>
                <c:pt idx="66">
                  <c:v>1.0623190254434609</c:v>
                </c:pt>
                <c:pt idx="67">
                  <c:v>1.0183524255627054</c:v>
                </c:pt>
                <c:pt idx="68">
                  <c:v>1.0375307679562706</c:v>
                </c:pt>
                <c:pt idx="69">
                  <c:v>1.0400357714142905</c:v>
                </c:pt>
                <c:pt idx="70">
                  <c:v>1.0843418645766558</c:v>
                </c:pt>
                <c:pt idx="71">
                  <c:v>1.089443399245535</c:v>
                </c:pt>
                <c:pt idx="72">
                  <c:v>1.0370145871589966</c:v>
                </c:pt>
                <c:pt idx="73">
                  <c:v>1.0895956154661872</c:v>
                </c:pt>
                <c:pt idx="74">
                  <c:v>1.0986872432217194</c:v>
                </c:pt>
                <c:pt idx="75">
                  <c:v>0.99625250990089143</c:v>
                </c:pt>
                <c:pt idx="76">
                  <c:v>1.0048854183074685</c:v>
                </c:pt>
                <c:pt idx="77">
                  <c:v>1.0552213779869319</c:v>
                </c:pt>
                <c:pt idx="78">
                  <c:v>0.32231445572925999</c:v>
                </c:pt>
                <c:pt idx="79">
                  <c:v>1.078902605158093</c:v>
                </c:pt>
                <c:pt idx="80">
                  <c:v>0.65622231298351452</c:v>
                </c:pt>
                <c:pt idx="81">
                  <c:v>1.1123531400425579</c:v>
                </c:pt>
                <c:pt idx="82">
                  <c:v>1.120316596850915</c:v>
                </c:pt>
                <c:pt idx="83">
                  <c:v>1.0117361039317951</c:v>
                </c:pt>
                <c:pt idx="84">
                  <c:v>0.76351817153287826</c:v>
                </c:pt>
                <c:pt idx="85">
                  <c:v>1.2036025516758666</c:v>
                </c:pt>
                <c:pt idx="86">
                  <c:v>1.1622024601721928</c:v>
                </c:pt>
                <c:pt idx="87">
                  <c:v>1.0392905795851901</c:v>
                </c:pt>
                <c:pt idx="88">
                  <c:v>0.79639335334911809</c:v>
                </c:pt>
                <c:pt idx="89">
                  <c:v>0.78879013113212382</c:v>
                </c:pt>
                <c:pt idx="90">
                  <c:v>0.99621796777407634</c:v>
                </c:pt>
                <c:pt idx="91">
                  <c:v>1.2150072207490523</c:v>
                </c:pt>
                <c:pt idx="92">
                  <c:v>1.1974234134763155</c:v>
                </c:pt>
                <c:pt idx="93">
                  <c:v>1.1648423341081873</c:v>
                </c:pt>
                <c:pt idx="94">
                  <c:v>1.1389380491392371</c:v>
                </c:pt>
                <c:pt idx="95">
                  <c:v>1.2439793528535572</c:v>
                </c:pt>
                <c:pt idx="96">
                  <c:v>1.1734190106731637</c:v>
                </c:pt>
                <c:pt idx="97">
                  <c:v>1.1821733132795069</c:v>
                </c:pt>
                <c:pt idx="98">
                  <c:v>1.2076190249812484</c:v>
                </c:pt>
                <c:pt idx="99">
                  <c:v>0.62552883286723948</c:v>
                </c:pt>
                <c:pt idx="100">
                  <c:v>1.2272375860580442</c:v>
                </c:pt>
                <c:pt idx="101">
                  <c:v>1.1229750725985324</c:v>
                </c:pt>
                <c:pt idx="102">
                  <c:v>0.68312182718515047</c:v>
                </c:pt>
                <c:pt idx="103">
                  <c:v>1.1501091295096437</c:v>
                </c:pt>
                <c:pt idx="104">
                  <c:v>1.2335071304383594</c:v>
                </c:pt>
                <c:pt idx="105">
                  <c:v>1.1461238800489619</c:v>
                </c:pt>
                <c:pt idx="106">
                  <c:v>1.0963438470376177</c:v>
                </c:pt>
                <c:pt idx="107">
                  <c:v>1.2208182245417163</c:v>
                </c:pt>
                <c:pt idx="108">
                  <c:v>0.84647183846225871</c:v>
                </c:pt>
                <c:pt idx="109">
                  <c:v>1.0806447349587618</c:v>
                </c:pt>
                <c:pt idx="110">
                  <c:v>1.2283019297682141</c:v>
                </c:pt>
                <c:pt idx="111">
                  <c:v>1.2450862817656689</c:v>
                </c:pt>
                <c:pt idx="112">
                  <c:v>1.1736367808738466</c:v>
                </c:pt>
                <c:pt idx="113">
                  <c:v>1.2638136886331197</c:v>
                </c:pt>
                <c:pt idx="114">
                  <c:v>1.1067004474214994</c:v>
                </c:pt>
                <c:pt idx="115">
                  <c:v>1.2500377634380322</c:v>
                </c:pt>
                <c:pt idx="116">
                  <c:v>1.1813526365015761</c:v>
                </c:pt>
                <c:pt idx="117">
                  <c:v>1.2115819272283517</c:v>
                </c:pt>
                <c:pt idx="118">
                  <c:v>0.87042845053077733</c:v>
                </c:pt>
                <c:pt idx="119">
                  <c:v>1.185430968685107</c:v>
                </c:pt>
                <c:pt idx="120">
                  <c:v>0.99365005351887348</c:v>
                </c:pt>
                <c:pt idx="121">
                  <c:v>0.88637195183180129</c:v>
                </c:pt>
                <c:pt idx="122">
                  <c:v>1.1180474873256192</c:v>
                </c:pt>
                <c:pt idx="123">
                  <c:v>1.1411803756582333</c:v>
                </c:pt>
                <c:pt idx="124">
                  <c:v>1.2177440219224767</c:v>
                </c:pt>
                <c:pt idx="125">
                  <c:v>0.93487838761966024</c:v>
                </c:pt>
                <c:pt idx="126">
                  <c:v>1.353479470168127</c:v>
                </c:pt>
                <c:pt idx="127">
                  <c:v>1.1829398889292846</c:v>
                </c:pt>
                <c:pt idx="128">
                  <c:v>1.3121798689365187</c:v>
                </c:pt>
                <c:pt idx="129">
                  <c:v>1.3178351127051102</c:v>
                </c:pt>
                <c:pt idx="130">
                  <c:v>1.2785824298182134</c:v>
                </c:pt>
                <c:pt idx="131">
                  <c:v>1.3034429922555775</c:v>
                </c:pt>
                <c:pt idx="132">
                  <c:v>1.2978982156343379</c:v>
                </c:pt>
                <c:pt idx="133">
                  <c:v>1.3090346409639795</c:v>
                </c:pt>
                <c:pt idx="134">
                  <c:v>1.0686857385252855</c:v>
                </c:pt>
                <c:pt idx="135">
                  <c:v>1.2842893082738669</c:v>
                </c:pt>
                <c:pt idx="136">
                  <c:v>1.2807554954615128</c:v>
                </c:pt>
                <c:pt idx="137">
                  <c:v>1.3694838504168476</c:v>
                </c:pt>
                <c:pt idx="138">
                  <c:v>1.3192009145520356</c:v>
                </c:pt>
                <c:pt idx="139">
                  <c:v>1.2253772501626818</c:v>
                </c:pt>
                <c:pt idx="140">
                  <c:v>1.1840477533701876</c:v>
                </c:pt>
                <c:pt idx="141">
                  <c:v>1.2547369794296555</c:v>
                </c:pt>
                <c:pt idx="142">
                  <c:v>1.0122555861225502</c:v>
                </c:pt>
                <c:pt idx="143">
                  <c:v>1.1744337161088436</c:v>
                </c:pt>
                <c:pt idx="144">
                  <c:v>1.2981844035496162</c:v>
                </c:pt>
                <c:pt idx="145">
                  <c:v>1.3404947235614602</c:v>
                </c:pt>
                <c:pt idx="146">
                  <c:v>1.3290278076656592</c:v>
                </c:pt>
                <c:pt idx="147">
                  <c:v>1.344626757165382</c:v>
                </c:pt>
                <c:pt idx="148">
                  <c:v>1.179817780243261</c:v>
                </c:pt>
                <c:pt idx="149">
                  <c:v>1.3453483430080038</c:v>
                </c:pt>
                <c:pt idx="150">
                  <c:v>1.3550447750022754</c:v>
                </c:pt>
                <c:pt idx="151">
                  <c:v>1.2320000132975344</c:v>
                </c:pt>
                <c:pt idx="152">
                  <c:v>1.3522823110909725</c:v>
                </c:pt>
                <c:pt idx="153">
                  <c:v>1.3455636084847173</c:v>
                </c:pt>
                <c:pt idx="154">
                  <c:v>1.345590713789933</c:v>
                </c:pt>
                <c:pt idx="155">
                  <c:v>1.3119926903826509</c:v>
                </c:pt>
                <c:pt idx="156">
                  <c:v>1.3715539804894084</c:v>
                </c:pt>
                <c:pt idx="157">
                  <c:v>1.3281027382755246</c:v>
                </c:pt>
                <c:pt idx="158">
                  <c:v>1.3992962717919086</c:v>
                </c:pt>
                <c:pt idx="159">
                  <c:v>1.3225785621498451</c:v>
                </c:pt>
                <c:pt idx="160">
                  <c:v>1.3672380714776831</c:v>
                </c:pt>
                <c:pt idx="161">
                  <c:v>1.3672355020759346</c:v>
                </c:pt>
                <c:pt idx="162">
                  <c:v>1.3717741072246241</c:v>
                </c:pt>
                <c:pt idx="163">
                  <c:v>1.371802933664531</c:v>
                </c:pt>
                <c:pt idx="164">
                  <c:v>1.3738134567017406</c:v>
                </c:pt>
                <c:pt idx="165">
                  <c:v>1.2182260523251127</c:v>
                </c:pt>
                <c:pt idx="166">
                  <c:v>1.1084802367314199</c:v>
                </c:pt>
                <c:pt idx="167">
                  <c:v>1.3023190350404295</c:v>
                </c:pt>
                <c:pt idx="168">
                  <c:v>1.3842712497667775</c:v>
                </c:pt>
                <c:pt idx="169">
                  <c:v>1.3858757422874459</c:v>
                </c:pt>
                <c:pt idx="170">
                  <c:v>1.3900039486851747</c:v>
                </c:pt>
                <c:pt idx="171">
                  <c:v>1.3919489842781583</c:v>
                </c:pt>
                <c:pt idx="172">
                  <c:v>1.3934593639524373</c:v>
                </c:pt>
                <c:pt idx="173">
                  <c:v>1.3626570548364421</c:v>
                </c:pt>
                <c:pt idx="174">
                  <c:v>1.5037871056910947</c:v>
                </c:pt>
                <c:pt idx="175">
                  <c:v>0.98064170415779073</c:v>
                </c:pt>
                <c:pt idx="176">
                  <c:v>1.4404427047992951</c:v>
                </c:pt>
                <c:pt idx="177">
                  <c:v>1.3311050144225007</c:v>
                </c:pt>
                <c:pt idx="178">
                  <c:v>1.4002524000177774</c:v>
                </c:pt>
                <c:pt idx="179">
                  <c:v>1.3801241323695574</c:v>
                </c:pt>
                <c:pt idx="180">
                  <c:v>1.4101648992483715</c:v>
                </c:pt>
                <c:pt idx="181">
                  <c:v>1.3035617602736915</c:v>
                </c:pt>
                <c:pt idx="182">
                  <c:v>1.4110601696761707</c:v>
                </c:pt>
                <c:pt idx="183">
                  <c:v>1.4046860727187842</c:v>
                </c:pt>
                <c:pt idx="184">
                  <c:v>1.4118629217928849</c:v>
                </c:pt>
                <c:pt idx="185">
                  <c:v>1.3606618504100083</c:v>
                </c:pt>
                <c:pt idx="186">
                  <c:v>1.4142548464617228</c:v>
                </c:pt>
                <c:pt idx="187">
                  <c:v>1.3976107802120719</c:v>
                </c:pt>
                <c:pt idx="188">
                  <c:v>1.4149753636706854</c:v>
                </c:pt>
                <c:pt idx="189">
                  <c:v>1.4153653159114481</c:v>
                </c:pt>
                <c:pt idx="190">
                  <c:v>1.4176350394622323</c:v>
                </c:pt>
                <c:pt idx="191">
                  <c:v>1.4207603734209719</c:v>
                </c:pt>
                <c:pt idx="192">
                  <c:v>1.3122754321010504</c:v>
                </c:pt>
                <c:pt idx="193">
                  <c:v>1.5124470330702307</c:v>
                </c:pt>
                <c:pt idx="194">
                  <c:v>1.4277824572839795</c:v>
                </c:pt>
                <c:pt idx="195">
                  <c:v>1.4361663931459663</c:v>
                </c:pt>
                <c:pt idx="196">
                  <c:v>1.4637570288108075</c:v>
                </c:pt>
                <c:pt idx="197">
                  <c:v>1.3738039024961906</c:v>
                </c:pt>
                <c:pt idx="198">
                  <c:v>1.4160107527236769</c:v>
                </c:pt>
                <c:pt idx="199">
                  <c:v>1.4609513259884355</c:v>
                </c:pt>
                <c:pt idx="200">
                  <c:v>1.2580759933587069</c:v>
                </c:pt>
                <c:pt idx="201">
                  <c:v>1.2956698081318214</c:v>
                </c:pt>
                <c:pt idx="202">
                  <c:v>1.3209448699076498</c:v>
                </c:pt>
                <c:pt idx="203">
                  <c:v>1.4701235098480674</c:v>
                </c:pt>
                <c:pt idx="204">
                  <c:v>1.4671939131016329</c:v>
                </c:pt>
                <c:pt idx="205">
                  <c:v>1.4690536993660861</c:v>
                </c:pt>
                <c:pt idx="206">
                  <c:v>1.4716692586336517</c:v>
                </c:pt>
                <c:pt idx="207">
                  <c:v>1.3850445302373915</c:v>
                </c:pt>
                <c:pt idx="208">
                  <c:v>1.4105765044715617</c:v>
                </c:pt>
                <c:pt idx="209">
                  <c:v>1.013756064484082</c:v>
                </c:pt>
                <c:pt idx="210">
                  <c:v>1.4512312266589462</c:v>
                </c:pt>
                <c:pt idx="211">
                  <c:v>1.2448043300420228</c:v>
                </c:pt>
                <c:pt idx="212">
                  <c:v>1.4517146834626584</c:v>
                </c:pt>
                <c:pt idx="213">
                  <c:v>1.4276779137070099</c:v>
                </c:pt>
                <c:pt idx="214">
                  <c:v>1.5086500727580576</c:v>
                </c:pt>
                <c:pt idx="215">
                  <c:v>1.4975039852151244</c:v>
                </c:pt>
                <c:pt idx="216">
                  <c:v>1.7945430836754079</c:v>
                </c:pt>
                <c:pt idx="217">
                  <c:v>1.4951558992853007</c:v>
                </c:pt>
                <c:pt idx="218">
                  <c:v>1.438367988581351</c:v>
                </c:pt>
                <c:pt idx="219">
                  <c:v>1.5998996030559169</c:v>
                </c:pt>
                <c:pt idx="220">
                  <c:v>1.4580601705540539</c:v>
                </c:pt>
                <c:pt idx="221">
                  <c:v>1.5312524376310805</c:v>
                </c:pt>
                <c:pt idx="222">
                  <c:v>1.5077411859653798</c:v>
                </c:pt>
                <c:pt idx="223">
                  <c:v>1.5033930812458234</c:v>
                </c:pt>
                <c:pt idx="224">
                  <c:v>1.4623911370269873</c:v>
                </c:pt>
                <c:pt idx="225">
                  <c:v>1.5907847612726644</c:v>
                </c:pt>
                <c:pt idx="226">
                  <c:v>1.5685295851242891</c:v>
                </c:pt>
                <c:pt idx="227">
                  <c:v>1.4333058518564725</c:v>
                </c:pt>
                <c:pt idx="228">
                  <c:v>1.4519904238505403</c:v>
                </c:pt>
                <c:pt idx="229">
                  <c:v>1.5828919328900171</c:v>
                </c:pt>
                <c:pt idx="230">
                  <c:v>1.6041390387840719</c:v>
                </c:pt>
                <c:pt idx="231">
                  <c:v>1.5592118322691992</c:v>
                </c:pt>
                <c:pt idx="232">
                  <c:v>1.5151870772563558</c:v>
                </c:pt>
                <c:pt idx="233">
                  <c:v>1.5569567274608527</c:v>
                </c:pt>
                <c:pt idx="234">
                  <c:v>1.5834726156362586</c:v>
                </c:pt>
                <c:pt idx="235">
                  <c:v>1.6932905984937299</c:v>
                </c:pt>
                <c:pt idx="236">
                  <c:v>1.6827621108053803</c:v>
                </c:pt>
                <c:pt idx="237">
                  <c:v>1.5858200936119584</c:v>
                </c:pt>
                <c:pt idx="238">
                  <c:v>1.6546152169901327</c:v>
                </c:pt>
                <c:pt idx="239">
                  <c:v>1.4486326997966135</c:v>
                </c:pt>
                <c:pt idx="240">
                  <c:v>1.6628661974212411</c:v>
                </c:pt>
                <c:pt idx="241">
                  <c:v>1.6846499798224388</c:v>
                </c:pt>
                <c:pt idx="242">
                  <c:v>1.5781684420755044</c:v>
                </c:pt>
                <c:pt idx="243">
                  <c:v>1.661727113780729</c:v>
                </c:pt>
                <c:pt idx="244">
                  <c:v>1.6891703145311601</c:v>
                </c:pt>
                <c:pt idx="245">
                  <c:v>1.6636324127355693</c:v>
                </c:pt>
                <c:pt idx="246">
                  <c:v>1.7855522054179978</c:v>
                </c:pt>
                <c:pt idx="247">
                  <c:v>1.6995185022410662</c:v>
                </c:pt>
                <c:pt idx="248">
                  <c:v>1.7342763076608783</c:v>
                </c:pt>
                <c:pt idx="249">
                  <c:v>1.805765346851915</c:v>
                </c:pt>
                <c:pt idx="250">
                  <c:v>1.7382837165826543</c:v>
                </c:pt>
                <c:pt idx="251">
                  <c:v>1.7394457542827015</c:v>
                </c:pt>
                <c:pt idx="252">
                  <c:v>1.9066761626959636</c:v>
                </c:pt>
                <c:pt idx="253">
                  <c:v>1.7799074265474886</c:v>
                </c:pt>
                <c:pt idx="254">
                  <c:v>1.6975007386057708</c:v>
                </c:pt>
                <c:pt idx="255">
                  <c:v>1.845535522922789</c:v>
                </c:pt>
                <c:pt idx="256">
                  <c:v>2.5601701660182221</c:v>
                </c:pt>
                <c:pt idx="257">
                  <c:v>1.8028799289201689</c:v>
                </c:pt>
                <c:pt idx="258">
                  <c:v>1.9293308816880452</c:v>
                </c:pt>
                <c:pt idx="259">
                  <c:v>1.7547404979048373</c:v>
                </c:pt>
                <c:pt idx="260">
                  <c:v>1.8549352265723573</c:v>
                </c:pt>
                <c:pt idx="261">
                  <c:v>1.8733900646563542</c:v>
                </c:pt>
                <c:pt idx="262">
                  <c:v>2.0378351484935031</c:v>
                </c:pt>
                <c:pt idx="263">
                  <c:v>1.915096826858433</c:v>
                </c:pt>
                <c:pt idx="264">
                  <c:v>2.0198260344760137</c:v>
                </c:pt>
                <c:pt idx="265">
                  <c:v>2.0527966873080965</c:v>
                </c:pt>
              </c:numCache>
            </c:numRef>
          </c:val>
          <c:smooth val="0"/>
          <c:extLst>
            <c:ext xmlns:c16="http://schemas.microsoft.com/office/drawing/2014/chart" uri="{C3380CC4-5D6E-409C-BE32-E72D297353CC}">
              <c16:uniqueId val="{00000001-DFB2-BE45-8DBE-E1D885D84FB2}"/>
            </c:ext>
          </c:extLst>
        </c:ser>
        <c:ser>
          <c:idx val="2"/>
          <c:order val="2"/>
          <c:tx>
            <c:strRef>
              <c:f>'4C'!$AX$4</c:f>
              <c:strCache>
                <c:ptCount val="1"/>
                <c:pt idx="0">
                  <c:v>MLOP </c:v>
                </c:pt>
              </c:strCache>
            </c:strRef>
          </c:tx>
          <c:spPr>
            <a:ln w="22225" cap="rnd">
              <a:solidFill>
                <a:srgbClr val="92D050"/>
              </a:solidFill>
              <a:round/>
            </a:ln>
            <a:effectLst/>
          </c:spPr>
          <c:marker>
            <c:symbol val="none"/>
          </c:marker>
          <c:val>
            <c:numRef>
              <c:f>'4C'!$AX$5:$AX$270</c:f>
              <c:numCache>
                <c:formatCode>0.00</c:formatCode>
                <c:ptCount val="266"/>
                <c:pt idx="0">
                  <c:v>0.90497750190131454</c:v>
                </c:pt>
                <c:pt idx="1">
                  <c:v>0.78098405861815967</c:v>
                </c:pt>
                <c:pt idx="2">
                  <c:v>0.99886042106459738</c:v>
                </c:pt>
                <c:pt idx="3">
                  <c:v>0.86602972039133175</c:v>
                </c:pt>
                <c:pt idx="4">
                  <c:v>0.73238385614152335</c:v>
                </c:pt>
                <c:pt idx="5">
                  <c:v>0.85594201729934871</c:v>
                </c:pt>
                <c:pt idx="6">
                  <c:v>0.99865729862339592</c:v>
                </c:pt>
                <c:pt idx="7">
                  <c:v>1.0006729895794606</c:v>
                </c:pt>
                <c:pt idx="8">
                  <c:v>0.97857199046787091</c:v>
                </c:pt>
                <c:pt idx="9">
                  <c:v>1.0046441828023565</c:v>
                </c:pt>
                <c:pt idx="10">
                  <c:v>1.0055839737719512</c:v>
                </c:pt>
                <c:pt idx="11">
                  <c:v>1.0090978104594064</c:v>
                </c:pt>
                <c:pt idx="12">
                  <c:v>1.0122243007164331</c:v>
                </c:pt>
                <c:pt idx="13">
                  <c:v>1.0142832752680615</c:v>
                </c:pt>
                <c:pt idx="14">
                  <c:v>1.0181941978305726</c:v>
                </c:pt>
                <c:pt idx="15">
                  <c:v>1.0172833211330565</c:v>
                </c:pt>
                <c:pt idx="16">
                  <c:v>1.020132171335707</c:v>
                </c:pt>
                <c:pt idx="17">
                  <c:v>1.0234450248890294</c:v>
                </c:pt>
                <c:pt idx="18">
                  <c:v>1.0249596392752247</c:v>
                </c:pt>
                <c:pt idx="19">
                  <c:v>1.0035753444368578</c:v>
                </c:pt>
                <c:pt idx="20">
                  <c:v>1.0053944767511565</c:v>
                </c:pt>
                <c:pt idx="21">
                  <c:v>1.029468788402286</c:v>
                </c:pt>
                <c:pt idx="22">
                  <c:v>0.99696261386408203</c:v>
                </c:pt>
                <c:pt idx="23">
                  <c:v>1.0299693353668682</c:v>
                </c:pt>
                <c:pt idx="24">
                  <c:v>1.0310824428865679</c:v>
                </c:pt>
                <c:pt idx="25">
                  <c:v>0.91294957017887446</c:v>
                </c:pt>
                <c:pt idx="26">
                  <c:v>0.87251395792350339</c:v>
                </c:pt>
                <c:pt idx="27">
                  <c:v>1.0311868152015595</c:v>
                </c:pt>
                <c:pt idx="28">
                  <c:v>1.0266259340192252</c:v>
                </c:pt>
                <c:pt idx="29">
                  <c:v>1.0323429767961332</c:v>
                </c:pt>
                <c:pt idx="30">
                  <c:v>1.0278635892195997</c:v>
                </c:pt>
                <c:pt idx="31">
                  <c:v>1.0286271036407424</c:v>
                </c:pt>
                <c:pt idx="32">
                  <c:v>0.99007792315213894</c:v>
                </c:pt>
                <c:pt idx="33">
                  <c:v>1.0337800001810447</c:v>
                </c:pt>
                <c:pt idx="34">
                  <c:v>0.98646262232360604</c:v>
                </c:pt>
                <c:pt idx="35">
                  <c:v>1.0342356114395201</c:v>
                </c:pt>
                <c:pt idx="36">
                  <c:v>1.0394748442746962</c:v>
                </c:pt>
                <c:pt idx="37">
                  <c:v>1.055857511741694</c:v>
                </c:pt>
                <c:pt idx="38">
                  <c:v>1.0421691681628868</c:v>
                </c:pt>
                <c:pt idx="39">
                  <c:v>1.0403341859794792</c:v>
                </c:pt>
                <c:pt idx="40">
                  <c:v>1.0475148807704855</c:v>
                </c:pt>
                <c:pt idx="41">
                  <c:v>0.81550594622517625</c:v>
                </c:pt>
                <c:pt idx="42">
                  <c:v>0.98653477198576778</c:v>
                </c:pt>
                <c:pt idx="43">
                  <c:v>1.0433681164834041</c:v>
                </c:pt>
                <c:pt idx="44">
                  <c:v>0.78727262983146851</c:v>
                </c:pt>
                <c:pt idx="45">
                  <c:v>1.048237016230227</c:v>
                </c:pt>
                <c:pt idx="46">
                  <c:v>1.0494295850240156</c:v>
                </c:pt>
                <c:pt idx="47">
                  <c:v>1.0497977347213583</c:v>
                </c:pt>
                <c:pt idx="48">
                  <c:v>1.0472181897991975</c:v>
                </c:pt>
                <c:pt idx="49">
                  <c:v>1.0462816391727949</c:v>
                </c:pt>
                <c:pt idx="50">
                  <c:v>0.98796732885063776</c:v>
                </c:pt>
                <c:pt idx="51">
                  <c:v>1.0006911846768893</c:v>
                </c:pt>
                <c:pt idx="52">
                  <c:v>1.0045171346753263</c:v>
                </c:pt>
                <c:pt idx="53">
                  <c:v>1.0179803578318327</c:v>
                </c:pt>
                <c:pt idx="54">
                  <c:v>1.015668252664615</c:v>
                </c:pt>
                <c:pt idx="55">
                  <c:v>1.023620335747462</c:v>
                </c:pt>
                <c:pt idx="56">
                  <c:v>1.0704511785343305</c:v>
                </c:pt>
                <c:pt idx="57">
                  <c:v>0.98937441158129524</c:v>
                </c:pt>
                <c:pt idx="58">
                  <c:v>1.0231269034428168</c:v>
                </c:pt>
                <c:pt idx="59">
                  <c:v>0.9918070669066551</c:v>
                </c:pt>
                <c:pt idx="60">
                  <c:v>0.99736965952975953</c:v>
                </c:pt>
                <c:pt idx="61">
                  <c:v>0.99814699195695233</c:v>
                </c:pt>
                <c:pt idx="62">
                  <c:v>1.0022268652503745</c:v>
                </c:pt>
                <c:pt idx="63">
                  <c:v>0.99964420210134952</c:v>
                </c:pt>
                <c:pt idx="64">
                  <c:v>0.99962956577152551</c:v>
                </c:pt>
                <c:pt idx="65">
                  <c:v>1.0017410925450729</c:v>
                </c:pt>
                <c:pt idx="66">
                  <c:v>1.0713987373078639</c:v>
                </c:pt>
                <c:pt idx="67">
                  <c:v>1.0166125692269641</c:v>
                </c:pt>
                <c:pt idx="68">
                  <c:v>1.0080922667037406</c:v>
                </c:pt>
                <c:pt idx="69">
                  <c:v>0.99839949765614877</c:v>
                </c:pt>
                <c:pt idx="70">
                  <c:v>1.0803524987038411</c:v>
                </c:pt>
                <c:pt idx="71">
                  <c:v>1.088146778292445</c:v>
                </c:pt>
                <c:pt idx="72">
                  <c:v>1.0080069613203593</c:v>
                </c:pt>
                <c:pt idx="73">
                  <c:v>1.0886491269775678</c:v>
                </c:pt>
                <c:pt idx="74">
                  <c:v>1.0963080963226368</c:v>
                </c:pt>
                <c:pt idx="75">
                  <c:v>1.0086683197367783</c:v>
                </c:pt>
                <c:pt idx="76">
                  <c:v>1.0165640875336708</c:v>
                </c:pt>
                <c:pt idx="77">
                  <c:v>1.031659921622752</c:v>
                </c:pt>
                <c:pt idx="78">
                  <c:v>0.57122045203255178</c:v>
                </c:pt>
                <c:pt idx="79">
                  <c:v>1.0457884302478109</c:v>
                </c:pt>
                <c:pt idx="80">
                  <c:v>0.9569864674957459</c:v>
                </c:pt>
                <c:pt idx="81">
                  <c:v>1.1063344403722606</c:v>
                </c:pt>
                <c:pt idx="82">
                  <c:v>1.1192097195437958</c:v>
                </c:pt>
                <c:pt idx="83">
                  <c:v>0.96333263934072333</c:v>
                </c:pt>
                <c:pt idx="84">
                  <c:v>0.82717598509593782</c:v>
                </c:pt>
                <c:pt idx="85">
                  <c:v>1.202116201408747</c:v>
                </c:pt>
                <c:pt idx="86">
                  <c:v>1.14658791745858</c:v>
                </c:pt>
                <c:pt idx="87">
                  <c:v>1.124414062260894</c:v>
                </c:pt>
                <c:pt idx="88">
                  <c:v>0.81810186643635396</c:v>
                </c:pt>
                <c:pt idx="89">
                  <c:v>0.9706174012235933</c:v>
                </c:pt>
                <c:pt idx="90">
                  <c:v>0.99564040163706258</c:v>
                </c:pt>
                <c:pt idx="91">
                  <c:v>1.1530492039313649</c:v>
                </c:pt>
                <c:pt idx="92">
                  <c:v>1.1319657791061257</c:v>
                </c:pt>
                <c:pt idx="93">
                  <c:v>1.1158072469827172</c:v>
                </c:pt>
                <c:pt idx="94">
                  <c:v>1.137338518456372</c:v>
                </c:pt>
                <c:pt idx="95">
                  <c:v>1.2407026995857786</c:v>
                </c:pt>
                <c:pt idx="96">
                  <c:v>1.1761741733896049</c:v>
                </c:pt>
                <c:pt idx="97">
                  <c:v>1.1958680142846123</c:v>
                </c:pt>
                <c:pt idx="98">
                  <c:v>1.2294014562365754</c:v>
                </c:pt>
                <c:pt idx="99">
                  <c:v>1.0206578400033322</c:v>
                </c:pt>
                <c:pt idx="100">
                  <c:v>1.0944676240573561</c:v>
                </c:pt>
                <c:pt idx="101">
                  <c:v>1.1332921701644438</c:v>
                </c:pt>
                <c:pt idx="102">
                  <c:v>1.0613075825005263</c:v>
                </c:pt>
                <c:pt idx="103">
                  <c:v>1.215386070884541</c:v>
                </c:pt>
                <c:pt idx="104">
                  <c:v>1.1901780022339565</c:v>
                </c:pt>
                <c:pt idx="105">
                  <c:v>1.1074064808880406</c:v>
                </c:pt>
                <c:pt idx="106">
                  <c:v>1.1391940596263004</c:v>
                </c:pt>
                <c:pt idx="107">
                  <c:v>1.1781215773203932</c:v>
                </c:pt>
                <c:pt idx="108">
                  <c:v>1.0515019099225111</c:v>
                </c:pt>
                <c:pt idx="109">
                  <c:v>0.97543051809299586</c:v>
                </c:pt>
                <c:pt idx="110">
                  <c:v>1.1747993633496665</c:v>
                </c:pt>
                <c:pt idx="111">
                  <c:v>1.2554945409625258</c:v>
                </c:pt>
                <c:pt idx="112">
                  <c:v>1.1644262082226462</c:v>
                </c:pt>
                <c:pt idx="113">
                  <c:v>1.2694607674531946</c:v>
                </c:pt>
                <c:pt idx="114">
                  <c:v>1.134168335807838</c:v>
                </c:pt>
                <c:pt idx="115">
                  <c:v>1.2577313850719596</c:v>
                </c:pt>
                <c:pt idx="116">
                  <c:v>1.152067271872049</c:v>
                </c:pt>
                <c:pt idx="117">
                  <c:v>1.0406209108812223</c:v>
                </c:pt>
                <c:pt idx="118">
                  <c:v>1.0848326835690951</c:v>
                </c:pt>
                <c:pt idx="119">
                  <c:v>1.0705300902909636</c:v>
                </c:pt>
                <c:pt idx="120">
                  <c:v>1.2535285170872492</c:v>
                </c:pt>
                <c:pt idx="121">
                  <c:v>1.0828599433790258</c:v>
                </c:pt>
                <c:pt idx="122">
                  <c:v>1.2560877969807636</c:v>
                </c:pt>
                <c:pt idx="123">
                  <c:v>1.1772073683140525</c:v>
                </c:pt>
                <c:pt idx="124">
                  <c:v>1.1556133062811769</c:v>
                </c:pt>
                <c:pt idx="125">
                  <c:v>1.2237519971161628</c:v>
                </c:pt>
                <c:pt idx="126">
                  <c:v>1.2110944852393972</c:v>
                </c:pt>
                <c:pt idx="127">
                  <c:v>1.1902805915200489</c:v>
                </c:pt>
                <c:pt idx="128">
                  <c:v>1.2612549331997174</c:v>
                </c:pt>
                <c:pt idx="129">
                  <c:v>1.3643687121648227</c:v>
                </c:pt>
                <c:pt idx="130">
                  <c:v>1.1791534731269948</c:v>
                </c:pt>
                <c:pt idx="131">
                  <c:v>1.2173492024250552</c:v>
                </c:pt>
                <c:pt idx="132">
                  <c:v>1.1903694277075969</c:v>
                </c:pt>
                <c:pt idx="133">
                  <c:v>1.3157880388318397</c:v>
                </c:pt>
                <c:pt idx="134">
                  <c:v>1.3029063204633586</c:v>
                </c:pt>
                <c:pt idx="135">
                  <c:v>1.2705437451797041</c:v>
                </c:pt>
                <c:pt idx="136">
                  <c:v>1.3164433890525593</c:v>
                </c:pt>
                <c:pt idx="137">
                  <c:v>1.1819903661861992</c:v>
                </c:pt>
                <c:pt idx="138">
                  <c:v>1.2276642657676482</c:v>
                </c:pt>
                <c:pt idx="139">
                  <c:v>1.2785545941069967</c:v>
                </c:pt>
                <c:pt idx="140">
                  <c:v>1.2114954254402226</c:v>
                </c:pt>
                <c:pt idx="141">
                  <c:v>1.315168121976698</c:v>
                </c:pt>
                <c:pt idx="142">
                  <c:v>1.4021833588129273</c:v>
                </c:pt>
                <c:pt idx="143">
                  <c:v>1.36087105069762</c:v>
                </c:pt>
                <c:pt idx="144">
                  <c:v>1.2593160663032521</c:v>
                </c:pt>
                <c:pt idx="145">
                  <c:v>1.3381601242499823</c:v>
                </c:pt>
                <c:pt idx="146">
                  <c:v>1.3177112449064559</c:v>
                </c:pt>
                <c:pt idx="147">
                  <c:v>1.2188808145058976</c:v>
                </c:pt>
                <c:pt idx="148">
                  <c:v>1.1367305322466963</c:v>
                </c:pt>
                <c:pt idx="149">
                  <c:v>1.3417457457933162</c:v>
                </c:pt>
                <c:pt idx="150">
                  <c:v>1.3236092285176859</c:v>
                </c:pt>
                <c:pt idx="151">
                  <c:v>1.2309707755355361</c:v>
                </c:pt>
                <c:pt idx="152">
                  <c:v>1.3607416742929224</c:v>
                </c:pt>
                <c:pt idx="153">
                  <c:v>1.3485440745677959</c:v>
                </c:pt>
                <c:pt idx="154">
                  <c:v>1.3397299597555856</c:v>
                </c:pt>
                <c:pt idx="155">
                  <c:v>1.2948432408813253</c:v>
                </c:pt>
                <c:pt idx="156">
                  <c:v>1.32609952533755</c:v>
                </c:pt>
                <c:pt idx="157">
                  <c:v>1.2099936830696629</c:v>
                </c:pt>
                <c:pt idx="158">
                  <c:v>1.3161433152048347</c:v>
                </c:pt>
                <c:pt idx="159">
                  <c:v>1.2944511498304911</c:v>
                </c:pt>
                <c:pt idx="160">
                  <c:v>1.3755908094758527</c:v>
                </c:pt>
                <c:pt idx="161">
                  <c:v>1.3755711667560842</c:v>
                </c:pt>
                <c:pt idx="162">
                  <c:v>1.3800807173773761</c:v>
                </c:pt>
                <c:pt idx="163">
                  <c:v>1.3801662717538798</c:v>
                </c:pt>
                <c:pt idx="164">
                  <c:v>1.3823536144354052</c:v>
                </c:pt>
                <c:pt idx="165">
                  <c:v>1.2628679457284888</c:v>
                </c:pt>
                <c:pt idx="166">
                  <c:v>1.1759596528939718</c:v>
                </c:pt>
                <c:pt idx="167">
                  <c:v>1.3724536782546413</c:v>
                </c:pt>
                <c:pt idx="168">
                  <c:v>1.3930838075629843</c:v>
                </c:pt>
                <c:pt idx="169">
                  <c:v>1.3947935876126942</c:v>
                </c:pt>
                <c:pt idx="170">
                  <c:v>1.3990448389936032</c:v>
                </c:pt>
                <c:pt idx="171">
                  <c:v>1.4004653208580997</c:v>
                </c:pt>
                <c:pt idx="172">
                  <c:v>1.4025531046766548</c:v>
                </c:pt>
                <c:pt idx="173">
                  <c:v>1.4059340899718731</c:v>
                </c:pt>
                <c:pt idx="174">
                  <c:v>1.3268194429331519</c:v>
                </c:pt>
                <c:pt idx="175">
                  <c:v>1.1314593701468059</c:v>
                </c:pt>
                <c:pt idx="176">
                  <c:v>1.4351421467891643</c:v>
                </c:pt>
                <c:pt idx="177">
                  <c:v>1.1273531228625659</c:v>
                </c:pt>
                <c:pt idx="178">
                  <c:v>1.1075930870915891</c:v>
                </c:pt>
                <c:pt idx="179">
                  <c:v>1.4257598697011173</c:v>
                </c:pt>
                <c:pt idx="180">
                  <c:v>1.4202573889754695</c:v>
                </c:pt>
                <c:pt idx="181">
                  <c:v>1.3769158749090757</c:v>
                </c:pt>
                <c:pt idx="182">
                  <c:v>1.4213568068455937</c:v>
                </c:pt>
                <c:pt idx="183">
                  <c:v>1.4061066526708283</c:v>
                </c:pt>
                <c:pt idx="184">
                  <c:v>1.4216457563529288</c:v>
                </c:pt>
                <c:pt idx="185">
                  <c:v>1.3939842967929659</c:v>
                </c:pt>
                <c:pt idx="186">
                  <c:v>1.4243923187162779</c:v>
                </c:pt>
                <c:pt idx="187">
                  <c:v>1.3785747756427813</c:v>
                </c:pt>
                <c:pt idx="188">
                  <c:v>1.425037362875315</c:v>
                </c:pt>
                <c:pt idx="189">
                  <c:v>1.4254284850830783</c:v>
                </c:pt>
                <c:pt idx="190">
                  <c:v>1.4278812666990233</c:v>
                </c:pt>
                <c:pt idx="191">
                  <c:v>1.431046850644931</c:v>
                </c:pt>
                <c:pt idx="192">
                  <c:v>1.3665752617971434</c:v>
                </c:pt>
                <c:pt idx="193">
                  <c:v>1.1283205837488552</c:v>
                </c:pt>
                <c:pt idx="194">
                  <c:v>1.4383160893516143</c:v>
                </c:pt>
                <c:pt idx="195">
                  <c:v>1.354556647546775</c:v>
                </c:pt>
                <c:pt idx="196">
                  <c:v>1.2905332853656799</c:v>
                </c:pt>
                <c:pt idx="197">
                  <c:v>1.3176193036535977</c:v>
                </c:pt>
                <c:pt idx="198">
                  <c:v>1.4261113635677141</c:v>
                </c:pt>
                <c:pt idx="199">
                  <c:v>1.3910260772503293</c:v>
                </c:pt>
                <c:pt idx="200">
                  <c:v>1.4233259169669004</c:v>
                </c:pt>
                <c:pt idx="201">
                  <c:v>1.5712385203511214</c:v>
                </c:pt>
                <c:pt idx="202">
                  <c:v>1.3505089995973036</c:v>
                </c:pt>
                <c:pt idx="203">
                  <c:v>1.4013737253075964</c:v>
                </c:pt>
                <c:pt idx="204">
                  <c:v>1.4793833869884248</c:v>
                </c:pt>
                <c:pt idx="205">
                  <c:v>1.4805523877819615</c:v>
                </c:pt>
                <c:pt idx="206">
                  <c:v>1.4832224031083006</c:v>
                </c:pt>
                <c:pt idx="207">
                  <c:v>1.4805691145254865</c:v>
                </c:pt>
                <c:pt idx="208">
                  <c:v>1.409890081867829</c:v>
                </c:pt>
                <c:pt idx="209">
                  <c:v>1.442204560008334</c:v>
                </c:pt>
                <c:pt idx="210">
                  <c:v>1.3945531709448964</c:v>
                </c:pt>
                <c:pt idx="211">
                  <c:v>1.3096542024280955</c:v>
                </c:pt>
                <c:pt idx="212">
                  <c:v>1.474267622250828</c:v>
                </c:pt>
                <c:pt idx="213">
                  <c:v>1.4603767289267544</c:v>
                </c:pt>
                <c:pt idx="214">
                  <c:v>1.5783436707727712</c:v>
                </c:pt>
                <c:pt idx="215">
                  <c:v>1.4683352210524392</c:v>
                </c:pt>
                <c:pt idx="216">
                  <c:v>1.6718935360306459</c:v>
                </c:pt>
                <c:pt idx="217">
                  <c:v>1.4505457543738534</c:v>
                </c:pt>
                <c:pt idx="218">
                  <c:v>1.4359285672661994</c:v>
                </c:pt>
                <c:pt idx="219">
                  <c:v>1.4178758449213473</c:v>
                </c:pt>
                <c:pt idx="220">
                  <c:v>1.46810789376565</c:v>
                </c:pt>
                <c:pt idx="221">
                  <c:v>1.4567882885097223</c:v>
                </c:pt>
                <c:pt idx="222">
                  <c:v>1.2633210829336059</c:v>
                </c:pt>
                <c:pt idx="223">
                  <c:v>1.4839202305868511</c:v>
                </c:pt>
                <c:pt idx="224">
                  <c:v>1.5251603288003652</c:v>
                </c:pt>
                <c:pt idx="225">
                  <c:v>1.5386952691733498</c:v>
                </c:pt>
                <c:pt idx="226">
                  <c:v>1.5835125586151351</c:v>
                </c:pt>
                <c:pt idx="227">
                  <c:v>1.4204540847791449</c:v>
                </c:pt>
                <c:pt idx="228">
                  <c:v>1.5278339794784899</c:v>
                </c:pt>
                <c:pt idx="229">
                  <c:v>1.7140490875716596</c:v>
                </c:pt>
                <c:pt idx="230">
                  <c:v>1.5207482583665575</c:v>
                </c:pt>
                <c:pt idx="231">
                  <c:v>1.5427477840371162</c:v>
                </c:pt>
                <c:pt idx="232">
                  <c:v>1.363074746298188</c:v>
                </c:pt>
                <c:pt idx="233">
                  <c:v>1.522704224671904</c:v>
                </c:pt>
                <c:pt idx="234">
                  <c:v>1.6154632811284138</c:v>
                </c:pt>
                <c:pt idx="235">
                  <c:v>1.4232077069367715</c:v>
                </c:pt>
                <c:pt idx="236">
                  <c:v>1.6084519059212821</c:v>
                </c:pt>
                <c:pt idx="237">
                  <c:v>1.4934728491056952</c:v>
                </c:pt>
                <c:pt idx="238">
                  <c:v>1.6812940645677674</c:v>
                </c:pt>
                <c:pt idx="239">
                  <c:v>1.6861765890452849</c:v>
                </c:pt>
                <c:pt idx="240">
                  <c:v>1.7624729762376137</c:v>
                </c:pt>
                <c:pt idx="241">
                  <c:v>1.7142173592395862</c:v>
                </c:pt>
                <c:pt idx="242">
                  <c:v>1.6086039049736061</c:v>
                </c:pt>
                <c:pt idx="243">
                  <c:v>1.7011155537590033</c:v>
                </c:pt>
                <c:pt idx="244">
                  <c:v>1.5273031353682869</c:v>
                </c:pt>
                <c:pt idx="245">
                  <c:v>1.6985007482175933</c:v>
                </c:pt>
                <c:pt idx="246">
                  <c:v>1.6249134872009243</c:v>
                </c:pt>
                <c:pt idx="247">
                  <c:v>1.6779848227565777</c:v>
                </c:pt>
                <c:pt idx="248">
                  <c:v>1.7449416240010807</c:v>
                </c:pt>
                <c:pt idx="249">
                  <c:v>1.8134237902312174</c:v>
                </c:pt>
                <c:pt idx="250">
                  <c:v>1.8482821539473862</c:v>
                </c:pt>
                <c:pt idx="251">
                  <c:v>1.6759136266161152</c:v>
                </c:pt>
                <c:pt idx="252">
                  <c:v>1.881621552968991</c:v>
                </c:pt>
                <c:pt idx="253">
                  <c:v>1.9601251670519317</c:v>
                </c:pt>
                <c:pt idx="254">
                  <c:v>1.8749865901254334</c:v>
                </c:pt>
                <c:pt idx="255">
                  <c:v>1.8299661754248564</c:v>
                </c:pt>
                <c:pt idx="256">
                  <c:v>2.2893533630114202</c:v>
                </c:pt>
                <c:pt idx="257">
                  <c:v>1.8909450547518245</c:v>
                </c:pt>
                <c:pt idx="258">
                  <c:v>1.8560587073447459</c:v>
                </c:pt>
                <c:pt idx="259">
                  <c:v>1.8432337537499435</c:v>
                </c:pt>
                <c:pt idx="260">
                  <c:v>2.0187224285807703</c:v>
                </c:pt>
                <c:pt idx="261">
                  <c:v>1.9485941830406985</c:v>
                </c:pt>
                <c:pt idx="262">
                  <c:v>2.174168192506829</c:v>
                </c:pt>
                <c:pt idx="263">
                  <c:v>1.7918181940752951</c:v>
                </c:pt>
                <c:pt idx="264">
                  <c:v>1.8071434031759712</c:v>
                </c:pt>
                <c:pt idx="265">
                  <c:v>1.8496042379192472</c:v>
                </c:pt>
              </c:numCache>
            </c:numRef>
          </c:val>
          <c:smooth val="0"/>
          <c:extLst>
            <c:ext xmlns:c16="http://schemas.microsoft.com/office/drawing/2014/chart" uri="{C3380CC4-5D6E-409C-BE32-E72D297353CC}">
              <c16:uniqueId val="{00000002-DFB2-BE45-8DBE-E1D885D84FB2}"/>
            </c:ext>
          </c:extLst>
        </c:ser>
        <c:ser>
          <c:idx val="3"/>
          <c:order val="3"/>
          <c:tx>
            <c:strRef>
              <c:f>'4C'!$AY$4</c:f>
              <c:strCache>
                <c:ptCount val="1"/>
                <c:pt idx="0">
                  <c:v>Pythia</c:v>
                </c:pt>
              </c:strCache>
            </c:strRef>
          </c:tx>
          <c:spPr>
            <a:ln w="31750" cap="rnd">
              <a:solidFill>
                <a:schemeClr val="tx1"/>
              </a:solidFill>
              <a:round/>
            </a:ln>
            <a:effectLst/>
          </c:spPr>
          <c:marker>
            <c:symbol val="none"/>
          </c:marker>
          <c:val>
            <c:numRef>
              <c:f>'4C'!$AY$5:$AY$270</c:f>
              <c:numCache>
                <c:formatCode>0.00</c:formatCode>
                <c:ptCount val="266"/>
                <c:pt idx="0">
                  <c:v>0.96487877481996742</c:v>
                </c:pt>
                <c:pt idx="1">
                  <c:v>0.96692297421811291</c:v>
                </c:pt>
                <c:pt idx="2">
                  <c:v>0.96821088593338556</c:v>
                </c:pt>
                <c:pt idx="3">
                  <c:v>0.97039818485468476</c:v>
                </c:pt>
                <c:pt idx="4">
                  <c:v>0.98789292605962864</c:v>
                </c:pt>
                <c:pt idx="5">
                  <c:v>0.99136123577279789</c:v>
                </c:pt>
                <c:pt idx="6">
                  <c:v>0.9968045854016454</c:v>
                </c:pt>
                <c:pt idx="7">
                  <c:v>1.003736858856092</c:v>
                </c:pt>
                <c:pt idx="8">
                  <c:v>1.0056638309866823</c:v>
                </c:pt>
                <c:pt idx="9">
                  <c:v>1.0062162864878079</c:v>
                </c:pt>
                <c:pt idx="10">
                  <c:v>1.0087575992929645</c:v>
                </c:pt>
                <c:pt idx="11">
                  <c:v>1.0107831762856423</c:v>
                </c:pt>
                <c:pt idx="12">
                  <c:v>1.0125051784334143</c:v>
                </c:pt>
                <c:pt idx="13">
                  <c:v>1.0155155478727262</c:v>
                </c:pt>
                <c:pt idx="14">
                  <c:v>1.0168442445351993</c:v>
                </c:pt>
                <c:pt idx="15">
                  <c:v>1.0169721157812963</c:v>
                </c:pt>
                <c:pt idx="16">
                  <c:v>1.0199117804290025</c:v>
                </c:pt>
                <c:pt idx="17">
                  <c:v>1.0230068144876623</c:v>
                </c:pt>
                <c:pt idx="18">
                  <c:v>1.0246454943854479</c:v>
                </c:pt>
                <c:pt idx="19">
                  <c:v>1.0248793648567911</c:v>
                </c:pt>
                <c:pt idx="20">
                  <c:v>1.0260846308726206</c:v>
                </c:pt>
                <c:pt idx="21">
                  <c:v>1.0294806875074327</c:v>
                </c:pt>
                <c:pt idx="22">
                  <c:v>1.0300695651671583</c:v>
                </c:pt>
                <c:pt idx="23">
                  <c:v>1.0301452071133474</c:v>
                </c:pt>
                <c:pt idx="24">
                  <c:v>1.0309332233859567</c:v>
                </c:pt>
                <c:pt idx="25">
                  <c:v>1.0326130094392361</c:v>
                </c:pt>
                <c:pt idx="26">
                  <c:v>1.0327768064361524</c:v>
                </c:pt>
                <c:pt idx="27">
                  <c:v>1.0333351354069327</c:v>
                </c:pt>
                <c:pt idx="28">
                  <c:v>1.0337176555780094</c:v>
                </c:pt>
                <c:pt idx="29">
                  <c:v>1.0344604587873645</c:v>
                </c:pt>
                <c:pt idx="30">
                  <c:v>1.0348582389240681</c:v>
                </c:pt>
                <c:pt idx="31">
                  <c:v>1.0361240150830267</c:v>
                </c:pt>
                <c:pt idx="32">
                  <c:v>1.037043157815237</c:v>
                </c:pt>
                <c:pt idx="33">
                  <c:v>1.0384746275395544</c:v>
                </c:pt>
                <c:pt idx="34">
                  <c:v>1.0387214168270087</c:v>
                </c:pt>
                <c:pt idx="35">
                  <c:v>1.0391336511378508</c:v>
                </c:pt>
                <c:pt idx="36">
                  <c:v>1.0404369865705003</c:v>
                </c:pt>
                <c:pt idx="37">
                  <c:v>1.0411147776338776</c:v>
                </c:pt>
                <c:pt idx="38">
                  <c:v>1.0440876753939305</c:v>
                </c:pt>
                <c:pt idx="39">
                  <c:v>1.0441758419971972</c:v>
                </c:pt>
                <c:pt idx="40">
                  <c:v>1.0444699434945952</c:v>
                </c:pt>
                <c:pt idx="41">
                  <c:v>1.044658877329016</c:v>
                </c:pt>
                <c:pt idx="42">
                  <c:v>1.0446921235517945</c:v>
                </c:pt>
                <c:pt idx="43">
                  <c:v>1.0451047724849825</c:v>
                </c:pt>
                <c:pt idx="44">
                  <c:v>1.0465213603066501</c:v>
                </c:pt>
                <c:pt idx="45">
                  <c:v>1.0481895909414154</c:v>
                </c:pt>
                <c:pt idx="46">
                  <c:v>1.0490851206781222</c:v>
                </c:pt>
                <c:pt idx="47">
                  <c:v>1.0511745028813326</c:v>
                </c:pt>
                <c:pt idx="48">
                  <c:v>1.0512791579870415</c:v>
                </c:pt>
                <c:pt idx="49">
                  <c:v>1.0520150705914768</c:v>
                </c:pt>
                <c:pt idx="50">
                  <c:v>1.0580490957060373</c:v>
                </c:pt>
                <c:pt idx="51">
                  <c:v>1.0585190261253874</c:v>
                </c:pt>
                <c:pt idx="52">
                  <c:v>1.0604259649277847</c:v>
                </c:pt>
                <c:pt idx="53">
                  <c:v>1.060762876862108</c:v>
                </c:pt>
                <c:pt idx="54">
                  <c:v>1.0633809908973741</c:v>
                </c:pt>
                <c:pt idx="55">
                  <c:v>1.0639381762792419</c:v>
                </c:pt>
                <c:pt idx="56">
                  <c:v>1.0682271686400424</c:v>
                </c:pt>
                <c:pt idx="57">
                  <c:v>1.068472214166329</c:v>
                </c:pt>
                <c:pt idx="58">
                  <c:v>1.0705741460508922</c:v>
                </c:pt>
                <c:pt idx="59">
                  <c:v>1.0719963628243312</c:v>
                </c:pt>
                <c:pt idx="60">
                  <c:v>1.0724533997515291</c:v>
                </c:pt>
                <c:pt idx="61">
                  <c:v>1.0726754380277006</c:v>
                </c:pt>
                <c:pt idx="62">
                  <c:v>1.0735703020661596</c:v>
                </c:pt>
                <c:pt idx="63">
                  <c:v>1.0746438981476016</c:v>
                </c:pt>
                <c:pt idx="64">
                  <c:v>1.075227044455946</c:v>
                </c:pt>
                <c:pt idx="65">
                  <c:v>1.075500998998602</c:v>
                </c:pt>
                <c:pt idx="66">
                  <c:v>1.0763559969207244</c:v>
                </c:pt>
                <c:pt idx="67">
                  <c:v>1.0768498025942861</c:v>
                </c:pt>
                <c:pt idx="68">
                  <c:v>1.0768593187788931</c:v>
                </c:pt>
                <c:pt idx="69">
                  <c:v>1.0778412616980682</c:v>
                </c:pt>
                <c:pt idx="70">
                  <c:v>1.0791151320364369</c:v>
                </c:pt>
                <c:pt idx="71">
                  <c:v>1.0795224441997766</c:v>
                </c:pt>
                <c:pt idx="72">
                  <c:v>1.0798893568823582</c:v>
                </c:pt>
                <c:pt idx="73">
                  <c:v>1.0804680347961271</c:v>
                </c:pt>
                <c:pt idx="74">
                  <c:v>1.0807120507378041</c:v>
                </c:pt>
                <c:pt idx="75">
                  <c:v>1.0807562716176335</c:v>
                </c:pt>
                <c:pt idx="76">
                  <c:v>1.0812808355171926</c:v>
                </c:pt>
                <c:pt idx="77">
                  <c:v>1.0820911004661071</c:v>
                </c:pt>
                <c:pt idx="78">
                  <c:v>1.0861860903296949</c:v>
                </c:pt>
                <c:pt idx="79">
                  <c:v>1.0969282660860493</c:v>
                </c:pt>
                <c:pt idx="80">
                  <c:v>1.1013357395393621</c:v>
                </c:pt>
                <c:pt idx="81">
                  <c:v>1.1015126190866298</c:v>
                </c:pt>
                <c:pt idx="82">
                  <c:v>1.1060810793436606</c:v>
                </c:pt>
                <c:pt idx="83">
                  <c:v>1.1181019563891725</c:v>
                </c:pt>
                <c:pt idx="84">
                  <c:v>1.1266398711353383</c:v>
                </c:pt>
                <c:pt idx="85">
                  <c:v>1.1358917847112096</c:v>
                </c:pt>
                <c:pt idx="86">
                  <c:v>1.1410812949423828</c:v>
                </c:pt>
                <c:pt idx="87">
                  <c:v>1.1413651141687076</c:v>
                </c:pt>
                <c:pt idx="88">
                  <c:v>1.1461519283696315</c:v>
                </c:pt>
                <c:pt idx="89">
                  <c:v>1.173244587688189</c:v>
                </c:pt>
                <c:pt idx="90">
                  <c:v>1.1830320464081496</c:v>
                </c:pt>
                <c:pt idx="91">
                  <c:v>1.1882166218206676</c:v>
                </c:pt>
                <c:pt idx="92">
                  <c:v>1.1889450901529237</c:v>
                </c:pt>
                <c:pt idx="93">
                  <c:v>1.1898219669142958</c:v>
                </c:pt>
                <c:pt idx="94">
                  <c:v>1.1997673960250672</c:v>
                </c:pt>
                <c:pt idx="95">
                  <c:v>1.1999470711099214</c:v>
                </c:pt>
                <c:pt idx="96">
                  <c:v>1.202847451721657</c:v>
                </c:pt>
                <c:pt idx="97">
                  <c:v>1.2104562781655184</c:v>
                </c:pt>
                <c:pt idx="98">
                  <c:v>1.2107341685110198</c:v>
                </c:pt>
                <c:pt idx="99">
                  <c:v>1.2192509261134432</c:v>
                </c:pt>
                <c:pt idx="100">
                  <c:v>1.2205231169987958</c:v>
                </c:pt>
                <c:pt idx="101">
                  <c:v>1.2205379587347245</c:v>
                </c:pt>
                <c:pt idx="102">
                  <c:v>1.2212335403112589</c:v>
                </c:pt>
                <c:pt idx="103">
                  <c:v>1.2232935925053683</c:v>
                </c:pt>
                <c:pt idx="104">
                  <c:v>1.227501658689097</c:v>
                </c:pt>
                <c:pt idx="105">
                  <c:v>1.2328337835783365</c:v>
                </c:pt>
                <c:pt idx="106">
                  <c:v>1.2329276209509119</c:v>
                </c:pt>
                <c:pt idx="107">
                  <c:v>1.2352803181023948</c:v>
                </c:pt>
                <c:pt idx="108">
                  <c:v>1.236528264937313</c:v>
                </c:pt>
                <c:pt idx="109">
                  <c:v>1.2435682515246291</c:v>
                </c:pt>
                <c:pt idx="110">
                  <c:v>1.2519951080766603</c:v>
                </c:pt>
                <c:pt idx="111">
                  <c:v>1.2554361229397917</c:v>
                </c:pt>
                <c:pt idx="112">
                  <c:v>1.2635448777059897</c:v>
                </c:pt>
                <c:pt idx="113">
                  <c:v>1.2698969297032916</c:v>
                </c:pt>
                <c:pt idx="114">
                  <c:v>1.2706822724996996</c:v>
                </c:pt>
                <c:pt idx="115">
                  <c:v>1.2709064528973701</c:v>
                </c:pt>
                <c:pt idx="116">
                  <c:v>1.2711470555895117</c:v>
                </c:pt>
                <c:pt idx="117">
                  <c:v>1.2825207289557274</c:v>
                </c:pt>
                <c:pt idx="118">
                  <c:v>1.2839696267015264</c:v>
                </c:pt>
                <c:pt idx="119">
                  <c:v>1.2873681316131618</c:v>
                </c:pt>
                <c:pt idx="120">
                  <c:v>1.2917785570311451</c:v>
                </c:pt>
                <c:pt idx="121">
                  <c:v>1.2935051783663136</c:v>
                </c:pt>
                <c:pt idx="122">
                  <c:v>1.2953298475960147</c:v>
                </c:pt>
                <c:pt idx="123">
                  <c:v>1.3011965635374312</c:v>
                </c:pt>
                <c:pt idx="124">
                  <c:v>1.3036831922033403</c:v>
                </c:pt>
                <c:pt idx="125">
                  <c:v>1.303863996850132</c:v>
                </c:pt>
                <c:pt idx="126">
                  <c:v>1.3042195299450685</c:v>
                </c:pt>
                <c:pt idx="127">
                  <c:v>1.3044277851144397</c:v>
                </c:pt>
                <c:pt idx="128">
                  <c:v>1.3072454862220975</c:v>
                </c:pt>
                <c:pt idx="129">
                  <c:v>1.3076270872673788</c:v>
                </c:pt>
                <c:pt idx="130">
                  <c:v>1.3098256337751959</c:v>
                </c:pt>
                <c:pt idx="131">
                  <c:v>1.3101073536286401</c:v>
                </c:pt>
                <c:pt idx="132">
                  <c:v>1.3122306836537254</c:v>
                </c:pt>
                <c:pt idx="133">
                  <c:v>1.3156213258794496</c:v>
                </c:pt>
                <c:pt idx="134">
                  <c:v>1.3213732700999741</c:v>
                </c:pt>
                <c:pt idx="135">
                  <c:v>1.3229464764665446</c:v>
                </c:pt>
                <c:pt idx="136">
                  <c:v>1.3307587028090135</c:v>
                </c:pt>
                <c:pt idx="137">
                  <c:v>1.3307625863460004</c:v>
                </c:pt>
                <c:pt idx="138">
                  <c:v>1.3309609402576399</c:v>
                </c:pt>
                <c:pt idx="139">
                  <c:v>1.3319784284041818</c:v>
                </c:pt>
                <c:pt idx="140">
                  <c:v>1.3322975069189658</c:v>
                </c:pt>
                <c:pt idx="141">
                  <c:v>1.3341927781418088</c:v>
                </c:pt>
                <c:pt idx="142">
                  <c:v>1.3400533360892104</c:v>
                </c:pt>
                <c:pt idx="143">
                  <c:v>1.3425007878115118</c:v>
                </c:pt>
                <c:pt idx="144">
                  <c:v>1.3428372661264218</c:v>
                </c:pt>
                <c:pt idx="145">
                  <c:v>1.3447385552625872</c:v>
                </c:pt>
                <c:pt idx="146">
                  <c:v>1.3551628457487757</c:v>
                </c:pt>
                <c:pt idx="147">
                  <c:v>1.3576018082168768</c:v>
                </c:pt>
                <c:pt idx="148">
                  <c:v>1.3587545098346914</c:v>
                </c:pt>
                <c:pt idx="149">
                  <c:v>1.3598297313477012</c:v>
                </c:pt>
                <c:pt idx="150">
                  <c:v>1.3622763805299263</c:v>
                </c:pt>
                <c:pt idx="151">
                  <c:v>1.3623903526326</c:v>
                </c:pt>
                <c:pt idx="152">
                  <c:v>1.3630024126322513</c:v>
                </c:pt>
                <c:pt idx="153">
                  <c:v>1.3637418035363209</c:v>
                </c:pt>
                <c:pt idx="154">
                  <c:v>1.3656071993237551</c:v>
                </c:pt>
                <c:pt idx="155">
                  <c:v>1.3673473217352481</c:v>
                </c:pt>
                <c:pt idx="156">
                  <c:v>1.368500644289304</c:v>
                </c:pt>
                <c:pt idx="157">
                  <c:v>1.3688036273649591</c:v>
                </c:pt>
                <c:pt idx="158">
                  <c:v>1.3720855561412326</c:v>
                </c:pt>
                <c:pt idx="159">
                  <c:v>1.3751502667788558</c:v>
                </c:pt>
                <c:pt idx="160">
                  <c:v>1.3753421488553463</c:v>
                </c:pt>
                <c:pt idx="161">
                  <c:v>1.3754468383140663</c:v>
                </c:pt>
                <c:pt idx="162">
                  <c:v>1.3799189556225284</c:v>
                </c:pt>
                <c:pt idx="163">
                  <c:v>1.3799337994990928</c:v>
                </c:pt>
                <c:pt idx="164">
                  <c:v>1.3822499105594712</c:v>
                </c:pt>
                <c:pt idx="165">
                  <c:v>1.3854221822883912</c:v>
                </c:pt>
                <c:pt idx="166">
                  <c:v>1.3865742307387479</c:v>
                </c:pt>
                <c:pt idx="167">
                  <c:v>1.3921441572553546</c:v>
                </c:pt>
                <c:pt idx="168">
                  <c:v>1.3929662698909355</c:v>
                </c:pt>
                <c:pt idx="169">
                  <c:v>1.3946969250421175</c:v>
                </c:pt>
                <c:pt idx="170">
                  <c:v>1.3989815971667428</c:v>
                </c:pt>
                <c:pt idx="171">
                  <c:v>1.4002798816814144</c:v>
                </c:pt>
                <c:pt idx="172">
                  <c:v>1.4027102239836449</c:v>
                </c:pt>
                <c:pt idx="173">
                  <c:v>1.4051897395623354</c:v>
                </c:pt>
                <c:pt idx="174">
                  <c:v>1.4072419450366571</c:v>
                </c:pt>
                <c:pt idx="175">
                  <c:v>1.4072640249669488</c:v>
                </c:pt>
                <c:pt idx="176">
                  <c:v>1.4107063427839293</c:v>
                </c:pt>
                <c:pt idx="177">
                  <c:v>1.411121922645908</c:v>
                </c:pt>
                <c:pt idx="178">
                  <c:v>1.4165773012799172</c:v>
                </c:pt>
                <c:pt idx="179">
                  <c:v>1.4170934801207704</c:v>
                </c:pt>
                <c:pt idx="180">
                  <c:v>1.4200406798000846</c:v>
                </c:pt>
                <c:pt idx="181">
                  <c:v>1.4203651544267411</c:v>
                </c:pt>
                <c:pt idx="182">
                  <c:v>1.4209798495701083</c:v>
                </c:pt>
                <c:pt idx="183">
                  <c:v>1.4209932680603619</c:v>
                </c:pt>
                <c:pt idx="184">
                  <c:v>1.4212144636323147</c:v>
                </c:pt>
                <c:pt idx="185">
                  <c:v>1.4235606274992667</c:v>
                </c:pt>
                <c:pt idx="186">
                  <c:v>1.4240663040425914</c:v>
                </c:pt>
                <c:pt idx="187">
                  <c:v>1.4242573386712256</c:v>
                </c:pt>
                <c:pt idx="188">
                  <c:v>1.4246128278499299</c:v>
                </c:pt>
                <c:pt idx="189">
                  <c:v>1.4249339910506518</c:v>
                </c:pt>
                <c:pt idx="190">
                  <c:v>1.4275986661713684</c:v>
                </c:pt>
                <c:pt idx="191">
                  <c:v>1.4307634987973368</c:v>
                </c:pt>
                <c:pt idx="192">
                  <c:v>1.4338415975256973</c:v>
                </c:pt>
                <c:pt idx="193">
                  <c:v>1.4367641198393519</c:v>
                </c:pt>
                <c:pt idx="194">
                  <c:v>1.4378301641516729</c:v>
                </c:pt>
                <c:pt idx="195">
                  <c:v>1.4380953705012256</c:v>
                </c:pt>
                <c:pt idx="196">
                  <c:v>1.4387604337580999</c:v>
                </c:pt>
                <c:pt idx="197">
                  <c:v>1.4433804580313778</c:v>
                </c:pt>
                <c:pt idx="198">
                  <c:v>1.4476589498340078</c:v>
                </c:pt>
                <c:pt idx="199">
                  <c:v>1.4599909878650232</c:v>
                </c:pt>
                <c:pt idx="200">
                  <c:v>1.4677764997718561</c:v>
                </c:pt>
                <c:pt idx="201">
                  <c:v>1.4714179267168355</c:v>
                </c:pt>
                <c:pt idx="202">
                  <c:v>1.4770814839755511</c:v>
                </c:pt>
                <c:pt idx="203">
                  <c:v>1.4795131091634235</c:v>
                </c:pt>
                <c:pt idx="204">
                  <c:v>1.4814217460780217</c:v>
                </c:pt>
                <c:pt idx="205">
                  <c:v>1.4827780592718907</c:v>
                </c:pt>
                <c:pt idx="206">
                  <c:v>1.4828268003477649</c:v>
                </c:pt>
                <c:pt idx="207">
                  <c:v>1.4878941009255602</c:v>
                </c:pt>
                <c:pt idx="208">
                  <c:v>1.4880983241628449</c:v>
                </c:pt>
                <c:pt idx="209">
                  <c:v>1.4925227313533584</c:v>
                </c:pt>
                <c:pt idx="210">
                  <c:v>1.4957855711693628</c:v>
                </c:pt>
                <c:pt idx="211">
                  <c:v>1.4963943005751099</c:v>
                </c:pt>
                <c:pt idx="212">
                  <c:v>1.496561762067012</c:v>
                </c:pt>
                <c:pt idx="213">
                  <c:v>1.4998932437521826</c:v>
                </c:pt>
                <c:pt idx="214">
                  <c:v>1.5113686551788443</c:v>
                </c:pt>
                <c:pt idx="215">
                  <c:v>1.5228593145610843</c:v>
                </c:pt>
                <c:pt idx="216">
                  <c:v>1.5249573320044807</c:v>
                </c:pt>
                <c:pt idx="217">
                  <c:v>1.5271399476370484</c:v>
                </c:pt>
                <c:pt idx="218">
                  <c:v>1.5289885094273852</c:v>
                </c:pt>
                <c:pt idx="219">
                  <c:v>1.5327970109097013</c:v>
                </c:pt>
                <c:pt idx="220">
                  <c:v>1.5430961387444513</c:v>
                </c:pt>
                <c:pt idx="221">
                  <c:v>1.5489359151765465</c:v>
                </c:pt>
                <c:pt idx="222">
                  <c:v>1.5511516838413684</c:v>
                </c:pt>
                <c:pt idx="223">
                  <c:v>1.5532991825592075</c:v>
                </c:pt>
                <c:pt idx="224">
                  <c:v>1.5637446233926469</c:v>
                </c:pt>
                <c:pt idx="225">
                  <c:v>1.5638004372321832</c:v>
                </c:pt>
                <c:pt idx="226">
                  <c:v>1.571452861937138</c:v>
                </c:pt>
                <c:pt idx="227">
                  <c:v>1.5728734639448267</c:v>
                </c:pt>
                <c:pt idx="228">
                  <c:v>1.5927802363067516</c:v>
                </c:pt>
                <c:pt idx="229">
                  <c:v>1.5960205703686079</c:v>
                </c:pt>
                <c:pt idx="230">
                  <c:v>1.603302674368086</c:v>
                </c:pt>
                <c:pt idx="231">
                  <c:v>1.6042253669300537</c:v>
                </c:pt>
                <c:pt idx="232">
                  <c:v>1.6060757614687782</c:v>
                </c:pt>
                <c:pt idx="233">
                  <c:v>1.6113830742968158</c:v>
                </c:pt>
                <c:pt idx="234">
                  <c:v>1.6209593700102045</c:v>
                </c:pt>
                <c:pt idx="235">
                  <c:v>1.623972586801758</c:v>
                </c:pt>
                <c:pt idx="236">
                  <c:v>1.6360619913843686</c:v>
                </c:pt>
                <c:pt idx="237">
                  <c:v>1.6464808054273368</c:v>
                </c:pt>
                <c:pt idx="238">
                  <c:v>1.6526805525788131</c:v>
                </c:pt>
                <c:pt idx="239">
                  <c:v>1.6553008837062078</c:v>
                </c:pt>
                <c:pt idx="240">
                  <c:v>1.6694743132338281</c:v>
                </c:pt>
                <c:pt idx="241">
                  <c:v>1.6819158469453677</c:v>
                </c:pt>
                <c:pt idx="242">
                  <c:v>1.691947538959822</c:v>
                </c:pt>
                <c:pt idx="243">
                  <c:v>1.702590610802023</c:v>
                </c:pt>
                <c:pt idx="244">
                  <c:v>1.7137780148862298</c:v>
                </c:pt>
                <c:pt idx="245">
                  <c:v>1.7158782723866599</c:v>
                </c:pt>
                <c:pt idx="246">
                  <c:v>1.7481446910167107</c:v>
                </c:pt>
                <c:pt idx="247">
                  <c:v>1.751456602594313</c:v>
                </c:pt>
                <c:pt idx="248">
                  <c:v>1.7527330602281903</c:v>
                </c:pt>
                <c:pt idx="249">
                  <c:v>1.772180632081108</c:v>
                </c:pt>
                <c:pt idx="250">
                  <c:v>1.7745519989733443</c:v>
                </c:pt>
                <c:pt idx="251">
                  <c:v>1.8034831592123222</c:v>
                </c:pt>
                <c:pt idx="252">
                  <c:v>1.8271407201252072</c:v>
                </c:pt>
                <c:pt idx="253">
                  <c:v>1.8322214456094001</c:v>
                </c:pt>
                <c:pt idx="254">
                  <c:v>1.8507451901118324</c:v>
                </c:pt>
                <c:pt idx="255">
                  <c:v>1.8876259052726407</c:v>
                </c:pt>
                <c:pt idx="256">
                  <c:v>1.8975918606409996</c:v>
                </c:pt>
                <c:pt idx="257">
                  <c:v>1.900742073052119</c:v>
                </c:pt>
                <c:pt idx="258">
                  <c:v>1.9194514094730075</c:v>
                </c:pt>
                <c:pt idx="259">
                  <c:v>1.9599901120803915</c:v>
                </c:pt>
                <c:pt idx="260">
                  <c:v>1.9918696767169692</c:v>
                </c:pt>
                <c:pt idx="261">
                  <c:v>1.9942334140873585</c:v>
                </c:pt>
                <c:pt idx="262">
                  <c:v>2.0077767763103198</c:v>
                </c:pt>
                <c:pt idx="263">
                  <c:v>2.0112144756004895</c:v>
                </c:pt>
                <c:pt idx="264">
                  <c:v>2.0273556130556569</c:v>
                </c:pt>
                <c:pt idx="265">
                  <c:v>2.1043522762938025</c:v>
                </c:pt>
              </c:numCache>
            </c:numRef>
          </c:val>
          <c:smooth val="0"/>
          <c:extLst>
            <c:ext xmlns:c16="http://schemas.microsoft.com/office/drawing/2014/chart" uri="{C3380CC4-5D6E-409C-BE32-E72D297353CC}">
              <c16:uniqueId val="{00000003-DFB2-BE45-8DBE-E1D885D84FB2}"/>
            </c:ext>
          </c:extLst>
        </c:ser>
        <c:dLbls>
          <c:showLegendKey val="0"/>
          <c:showVal val="0"/>
          <c:showCatName val="0"/>
          <c:showSerName val="0"/>
          <c:showPercent val="0"/>
          <c:showBubbleSize val="0"/>
        </c:dLbls>
        <c:smooth val="0"/>
        <c:axId val="461764592"/>
        <c:axId val="481453056"/>
      </c:lineChart>
      <c:catAx>
        <c:axId val="461764592"/>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GB"/>
                  <a:t>Workload number</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81453056"/>
        <c:crosses val="autoZero"/>
        <c:auto val="1"/>
        <c:lblAlgn val="ctr"/>
        <c:lblOffset val="100"/>
        <c:noMultiLvlLbl val="0"/>
      </c:catAx>
      <c:valAx>
        <c:axId val="481453056"/>
        <c:scaling>
          <c:orientation val="minMax"/>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GB"/>
                  <a:t>Speedup over no prefetching</a:t>
                </a:r>
              </a:p>
            </c:rich>
          </c:tx>
          <c:layout>
            <c:manualLayout>
              <c:xMode val="edge"/>
              <c:yMode val="edge"/>
              <c:x val="6.8217052264897453E-3"/>
              <c:y val="8.7511264177630069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61764592"/>
        <c:crosses val="autoZero"/>
        <c:crossBetween val="between"/>
      </c:valAx>
      <c:spPr>
        <a:noFill/>
        <a:ln>
          <a:solidFill>
            <a:schemeClr val="tx1"/>
          </a:solidFill>
        </a:ln>
        <a:effectLst/>
      </c:spPr>
    </c:plotArea>
    <c:legend>
      <c:legendPos val="t"/>
      <c:layout>
        <c:manualLayout>
          <c:xMode val="edge"/>
          <c:yMode val="edge"/>
          <c:x val="0.1566784547881549"/>
          <c:y val="0.19648920924008256"/>
          <c:w val="0.42262129018749806"/>
          <c:h val="5.8084593100857201E-2"/>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'bw-awareness'!$AI$26</c:f>
              <c:strCache>
                <c:ptCount val="1"/>
                <c:pt idx="0">
                  <c:v>Memory BW-oblivious Pythia</c:v>
                </c:pt>
              </c:strCache>
            </c:strRef>
          </c:tx>
          <c:spPr>
            <a:pattFill prst="ltDnDiag">
              <a:fgClr>
                <a:schemeClr val="accent6">
                  <a:lumMod val="60000"/>
                  <a:lumOff val="40000"/>
                </a:schemeClr>
              </a:fgClr>
              <a:bgClr>
                <a:schemeClr val="bg1"/>
              </a:bgClr>
            </a:pattFill>
            <a:ln>
              <a:solidFill>
                <a:schemeClr val="tx1"/>
              </a:solidFill>
            </a:ln>
            <a:effectLst/>
          </c:spPr>
          <c:invertIfNegative val="0"/>
          <c:dLbls>
            <c:dLbl>
              <c:idx val="0"/>
              <c:layout>
                <c:manualLayout>
                  <c:x val="0"/>
                  <c:y val="0.1540965244655466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F8A-E74E-A1A2-DC4AA444BB6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'bw-awareness'!$AH$27:$AH$33</c:f>
              <c:numCache>
                <c:formatCode>General</c:formatCode>
                <c:ptCount val="7"/>
                <c:pt idx="0">
                  <c:v>150</c:v>
                </c:pt>
                <c:pt idx="1">
                  <c:v>300</c:v>
                </c:pt>
                <c:pt idx="2">
                  <c:v>600</c:v>
                </c:pt>
                <c:pt idx="3">
                  <c:v>1200</c:v>
                </c:pt>
                <c:pt idx="4">
                  <c:v>2400</c:v>
                </c:pt>
                <c:pt idx="5">
                  <c:v>4800</c:v>
                </c:pt>
                <c:pt idx="6">
                  <c:v>9600</c:v>
                </c:pt>
              </c:numCache>
            </c:numRef>
          </c:cat>
          <c:val>
            <c:numRef>
              <c:f>'bw-awareness'!$AI$27:$AI$33</c:f>
              <c:numCache>
                <c:formatCode>0.00%</c:formatCode>
                <c:ptCount val="7"/>
                <c:pt idx="0">
                  <c:v>-4.6298885703255577E-2</c:v>
                </c:pt>
                <c:pt idx="1">
                  <c:v>-2.480166175509213E-2</c:v>
                </c:pt>
                <c:pt idx="2">
                  <c:v>-1.2489039305108474E-2</c:v>
                </c:pt>
                <c:pt idx="3">
                  <c:v>-3.9964606921253365E-3</c:v>
                </c:pt>
                <c:pt idx="4">
                  <c:v>-2.6674700500166626E-3</c:v>
                </c:pt>
                <c:pt idx="5">
                  <c:v>-1.9808985117810707E-3</c:v>
                </c:pt>
                <c:pt idx="6">
                  <c:v>-2.0878251367216771E-3</c:v>
                </c:pt>
              </c:numCache>
            </c:numRef>
          </c:val>
          <c:extLst>
            <c:ext xmlns:c16="http://schemas.microsoft.com/office/drawing/2014/chart" uri="{C3380CC4-5D6E-409C-BE32-E72D297353CC}">
              <c16:uniqueId val="{00000001-DF8A-E74E-A1A2-DC4AA444BB68}"/>
            </c:ext>
          </c:extLst>
        </c:ser>
        <c:dLbls>
          <c:dLblPos val="outEnd"/>
          <c:showLegendKey val="0"/>
          <c:showVal val="1"/>
          <c:showCatName val="0"/>
          <c:showSerName val="0"/>
          <c:showPercent val="0"/>
          <c:showBubbleSize val="0"/>
        </c:dLbls>
        <c:gapWidth val="158"/>
        <c:overlap val="-27"/>
        <c:axId val="928575376"/>
        <c:axId val="923227152"/>
      </c:barChart>
      <c:catAx>
        <c:axId val="928575376"/>
        <c:scaling>
          <c:orientation val="minMax"/>
        </c:scaling>
        <c:delete val="0"/>
        <c:axPos val="b"/>
        <c:majorGridlines>
          <c:spPr>
            <a:ln w="9525" cap="flat" cmpd="sng" algn="ctr">
              <a:solidFill>
                <a:schemeClr val="tx1">
                  <a:lumMod val="15000"/>
                  <a:lumOff val="85000"/>
                </a:schemeClr>
              </a:solidFill>
              <a:prstDash val="dash"/>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GB" dirty="0"/>
                  <a:t>DRAM MTPS (in log scale)</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923227152"/>
        <c:crosses val="autoZero"/>
        <c:auto val="1"/>
        <c:lblAlgn val="ctr"/>
        <c:lblOffset val="100"/>
        <c:noMultiLvlLbl val="0"/>
      </c:catAx>
      <c:valAx>
        <c:axId val="923227152"/>
        <c:scaling>
          <c:orientation val="minMax"/>
        </c:scaling>
        <c:delete val="0"/>
        <c:axPos val="l"/>
        <c:majorGridlines>
          <c:spPr>
            <a:ln w="9525" cap="flat" cmpd="sng" algn="ctr">
              <a:solidFill>
                <a:schemeClr val="tx1">
                  <a:lumMod val="15000"/>
                  <a:lumOff val="8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GB" dirty="0"/>
                  <a:t>Performance</a:t>
                </a:r>
                <a:r>
                  <a:rPr lang="en-GB" baseline="0" dirty="0"/>
                  <a:t> normalized to </a:t>
                </a:r>
              </a:p>
              <a:p>
                <a:pPr>
                  <a:defRPr/>
                </a:pPr>
                <a:r>
                  <a:rPr lang="en-GB" baseline="0" dirty="0"/>
                  <a:t>basic Pythia</a:t>
                </a:r>
                <a:endParaRPr lang="en-GB" dirty="0"/>
              </a:p>
            </c:rich>
          </c:tx>
          <c:layout>
            <c:manualLayout>
              <c:xMode val="edge"/>
              <c:yMode val="edge"/>
              <c:x val="7.3547880681143867E-3"/>
              <c:y val="8.2295384937655522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928575376"/>
        <c:crosses val="autoZero"/>
        <c:crossBetween val="between"/>
        <c:majorUnit val="1.0000000000000002E-2"/>
      </c:valAx>
      <c:spPr>
        <a:noFill/>
        <a:ln>
          <a:solidFill>
            <a:schemeClr val="tx1"/>
          </a:solidFill>
          <a:prstDash val="solid"/>
        </a:ln>
        <a:effectLst/>
      </c:spPr>
    </c:plotArea>
    <c:legend>
      <c:legendPos val="b"/>
      <c:layout>
        <c:manualLayout>
          <c:xMode val="edge"/>
          <c:yMode val="edge"/>
          <c:x val="0.52979542925827661"/>
          <c:y val="0.38577471522232337"/>
          <c:w val="0.37230655164418436"/>
          <c:h val="0.10476199142993969"/>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[dmf_micro22_2.xlsx]1C!PivotTable3</c:name>
    <c:fmtId val="-1"/>
  </c:pivotSource>
  <c:chart>
    <c:autoTitleDeleted val="0"/>
    <c:pivotFmts>
      <c:pivotFmt>
        <c:idx val="0"/>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bg1">
              <a:lumMod val="95000"/>
            </a:schemeClr>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circle"/>
          <c:size val="5"/>
          <c:spPr>
            <a:solidFill>
              <a:schemeClr val="accent3"/>
            </a:solidFill>
            <a:ln w="9525">
              <a:solidFill>
                <a:schemeClr val="accent3"/>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bg1">
              <a:lumMod val="95000"/>
            </a:schemeClr>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circle"/>
          <c:size val="5"/>
          <c:spPr>
            <a:solidFill>
              <a:schemeClr val="accent3"/>
            </a:solidFill>
            <a:ln w="9525">
              <a:solidFill>
                <a:schemeClr val="accent3"/>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bg1">
              <a:lumMod val="95000"/>
            </a:schemeClr>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circle"/>
          <c:size val="5"/>
          <c:spPr>
            <a:solidFill>
              <a:schemeClr val="accent3"/>
            </a:solidFill>
            <a:ln w="9525">
              <a:solidFill>
                <a:schemeClr val="accent3"/>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436779296026961"/>
          <c:y val="3.4168644591749266E-2"/>
          <c:w val="0.76988841097105865"/>
          <c:h val="0.56489293336958668"/>
        </c:manualLayout>
      </c:layout>
      <c:barChart>
        <c:barDir val="col"/>
        <c:grouping val="stacked"/>
        <c:varyColors val="0"/>
        <c:ser>
          <c:idx val="0"/>
          <c:order val="0"/>
          <c:tx>
            <c:strRef>
              <c:f>'1C'!$EO$53:$EO$54</c:f>
              <c:strCache>
                <c:ptCount val="1"/>
                <c:pt idx="0">
                  <c:v>Blocking</c:v>
                </c:pt>
              </c:strCache>
            </c:strRef>
          </c:tx>
          <c:spPr>
            <a:solidFill>
              <a:schemeClr val="tx1"/>
            </a:solidFill>
            <a:ln>
              <a:solidFill>
                <a:schemeClr val="tx1"/>
              </a:solidFill>
            </a:ln>
            <a:effectLst/>
          </c:spPr>
          <c:invertIfNegative val="0"/>
          <c:cat>
            <c:multiLvlStrRef>
              <c:f>'1C'!$EN$55:$EN$73</c:f>
              <c:multiLvlStrCache>
                <c:ptCount val="12"/>
                <c:lvl>
                  <c:pt idx="0">
                    <c:v>No-prefetching</c:v>
                  </c:pt>
                  <c:pt idx="1">
                    <c:v>Pythia </c:v>
                  </c:pt>
                  <c:pt idx="2">
                    <c:v>No-prefetching</c:v>
                  </c:pt>
                  <c:pt idx="3">
                    <c:v>Pythia </c:v>
                  </c:pt>
                  <c:pt idx="4">
                    <c:v>No-prefetching</c:v>
                  </c:pt>
                  <c:pt idx="5">
                    <c:v>Pythia </c:v>
                  </c:pt>
                  <c:pt idx="6">
                    <c:v>No-prefetching</c:v>
                  </c:pt>
                  <c:pt idx="7">
                    <c:v>Pythia </c:v>
                  </c:pt>
                  <c:pt idx="8">
                    <c:v>No-prefetching</c:v>
                  </c:pt>
                  <c:pt idx="9">
                    <c:v>Pythia </c:v>
                  </c:pt>
                  <c:pt idx="10">
                    <c:v>No-prefetching</c:v>
                  </c:pt>
                  <c:pt idx="11">
                    <c:v>Pythia </c:v>
                  </c:pt>
                </c:lvl>
                <c:lvl>
                  <c:pt idx="0">
                    <c:v>SPEC06</c:v>
                  </c:pt>
                  <c:pt idx="2">
                    <c:v>SPEC17</c:v>
                  </c:pt>
                  <c:pt idx="4">
                    <c:v>PARSEC</c:v>
                  </c:pt>
                  <c:pt idx="6">
                    <c:v>Ligra</c:v>
                  </c:pt>
                  <c:pt idx="8">
                    <c:v>CVP</c:v>
                  </c:pt>
                  <c:pt idx="10">
                    <c:v>AVG</c:v>
                  </c:pt>
                </c:lvl>
              </c:multiLvlStrCache>
            </c:multiLvlStrRef>
          </c:cat>
          <c:val>
            <c:numRef>
              <c:f>'1C'!$EO$55:$EO$73</c:f>
              <c:numCache>
                <c:formatCode>General</c:formatCode>
                <c:ptCount val="12"/>
                <c:pt idx="0">
                  <c:v>0.59585518516415181</c:v>
                </c:pt>
                <c:pt idx="1">
                  <c:v>0.2715596563891598</c:v>
                </c:pt>
                <c:pt idx="2">
                  <c:v>0.50345065955083734</c:v>
                </c:pt>
                <c:pt idx="3">
                  <c:v>0.19754606492471877</c:v>
                </c:pt>
                <c:pt idx="4">
                  <c:v>0.64046019762676787</c:v>
                </c:pt>
                <c:pt idx="5">
                  <c:v>0.42323355802356716</c:v>
                </c:pt>
                <c:pt idx="6">
                  <c:v>0.68078460697886323</c:v>
                </c:pt>
                <c:pt idx="7">
                  <c:v>0.23748447242690371</c:v>
                </c:pt>
                <c:pt idx="8">
                  <c:v>0.71750680183208437</c:v>
                </c:pt>
                <c:pt idx="9">
                  <c:v>0.56666449562521315</c:v>
                </c:pt>
                <c:pt idx="10">
                  <c:v>0.63333743831670775</c:v>
                </c:pt>
                <c:pt idx="11">
                  <c:v>0.35496629485711795</c:v>
                </c:pt>
              </c:numCache>
            </c:numRef>
          </c:val>
          <c:extLst>
            <c:ext xmlns:c16="http://schemas.microsoft.com/office/drawing/2014/chart" uri="{C3380CC4-5D6E-409C-BE32-E72D297353CC}">
              <c16:uniqueId val="{00000000-398E-6748-8BFC-02AE24D888DF}"/>
            </c:ext>
          </c:extLst>
        </c:ser>
        <c:ser>
          <c:idx val="1"/>
          <c:order val="1"/>
          <c:tx>
            <c:strRef>
              <c:f>'1C'!$EP$53:$EP$54</c:f>
              <c:strCache>
                <c:ptCount val="1"/>
                <c:pt idx="0">
                  <c:v>Non-blocking</c:v>
                </c:pt>
              </c:strCache>
            </c:strRef>
          </c:tx>
          <c:spPr>
            <a:solidFill>
              <a:schemeClr val="bg1">
                <a:lumMod val="95000"/>
              </a:schemeClr>
            </a:solidFill>
            <a:ln>
              <a:solidFill>
                <a:schemeClr val="tx1"/>
              </a:solidFill>
            </a:ln>
            <a:effectLst/>
          </c:spPr>
          <c:invertIfNegative val="0"/>
          <c:cat>
            <c:multiLvlStrRef>
              <c:f>'1C'!$EN$55:$EN$73</c:f>
              <c:multiLvlStrCache>
                <c:ptCount val="12"/>
                <c:lvl>
                  <c:pt idx="0">
                    <c:v>No-prefetching</c:v>
                  </c:pt>
                  <c:pt idx="1">
                    <c:v>Pythia </c:v>
                  </c:pt>
                  <c:pt idx="2">
                    <c:v>No-prefetching</c:v>
                  </c:pt>
                  <c:pt idx="3">
                    <c:v>Pythia </c:v>
                  </c:pt>
                  <c:pt idx="4">
                    <c:v>No-prefetching</c:v>
                  </c:pt>
                  <c:pt idx="5">
                    <c:v>Pythia </c:v>
                  </c:pt>
                  <c:pt idx="6">
                    <c:v>No-prefetching</c:v>
                  </c:pt>
                  <c:pt idx="7">
                    <c:v>Pythia </c:v>
                  </c:pt>
                  <c:pt idx="8">
                    <c:v>No-prefetching</c:v>
                  </c:pt>
                  <c:pt idx="9">
                    <c:v>Pythia </c:v>
                  </c:pt>
                  <c:pt idx="10">
                    <c:v>No-prefetching</c:v>
                  </c:pt>
                  <c:pt idx="11">
                    <c:v>Pythia </c:v>
                  </c:pt>
                </c:lvl>
                <c:lvl>
                  <c:pt idx="0">
                    <c:v>SPEC06</c:v>
                  </c:pt>
                  <c:pt idx="2">
                    <c:v>SPEC17</c:v>
                  </c:pt>
                  <c:pt idx="4">
                    <c:v>PARSEC</c:v>
                  </c:pt>
                  <c:pt idx="6">
                    <c:v>Ligra</c:v>
                  </c:pt>
                  <c:pt idx="8">
                    <c:v>CVP</c:v>
                  </c:pt>
                  <c:pt idx="10">
                    <c:v>AVG</c:v>
                  </c:pt>
                </c:lvl>
              </c:multiLvlStrCache>
            </c:multiLvlStrRef>
          </c:cat>
          <c:val>
            <c:numRef>
              <c:f>'1C'!$EP$55:$EP$73</c:f>
              <c:numCache>
                <c:formatCode>General</c:formatCode>
                <c:ptCount val="12"/>
                <c:pt idx="0">
                  <c:v>0.40414481483584824</c:v>
                </c:pt>
                <c:pt idx="1">
                  <c:v>0.13884122118482115</c:v>
                </c:pt>
                <c:pt idx="2">
                  <c:v>0.49654934044916266</c:v>
                </c:pt>
                <c:pt idx="3">
                  <c:v>9.7338904959380509E-2</c:v>
                </c:pt>
                <c:pt idx="4">
                  <c:v>0.35953980237323213</c:v>
                </c:pt>
                <c:pt idx="5">
                  <c:v>0.12376035039183286</c:v>
                </c:pt>
                <c:pt idx="6">
                  <c:v>0.31921539302113677</c:v>
                </c:pt>
                <c:pt idx="7">
                  <c:v>0.10632234272531053</c:v>
                </c:pt>
                <c:pt idx="8">
                  <c:v>0.28249319816791552</c:v>
                </c:pt>
                <c:pt idx="9">
                  <c:v>0.20309546577481169</c:v>
                </c:pt>
                <c:pt idx="10">
                  <c:v>0.36666256168329209</c:v>
                </c:pt>
                <c:pt idx="11">
                  <c:v>0.14188202827189828</c:v>
                </c:pt>
              </c:numCache>
            </c:numRef>
          </c:val>
          <c:extLst>
            <c:ext xmlns:c16="http://schemas.microsoft.com/office/drawing/2014/chart" uri="{C3380CC4-5D6E-409C-BE32-E72D297353CC}">
              <c16:uniqueId val="{00000001-398E-6748-8BFC-02AE24D888DF}"/>
            </c:ext>
          </c:extLst>
        </c:ser>
        <c:dLbls>
          <c:showLegendKey val="0"/>
          <c:showVal val="0"/>
          <c:showCatName val="0"/>
          <c:showSerName val="0"/>
          <c:showPercent val="0"/>
          <c:showBubbleSize val="0"/>
        </c:dLbls>
        <c:gapWidth val="125"/>
        <c:overlap val="100"/>
        <c:axId val="1989624640"/>
        <c:axId val="1489154080"/>
      </c:barChart>
      <c:lineChart>
        <c:grouping val="standard"/>
        <c:varyColors val="0"/>
        <c:ser>
          <c:idx val="2"/>
          <c:order val="2"/>
          <c:tx>
            <c:strRef>
              <c:f>'1C'!$EQ$53:$EQ$54</c:f>
              <c:strCache>
                <c:ptCount val="1"/>
                <c:pt idx="0">
                  <c:v>MPKI</c:v>
                </c:pt>
              </c:strCache>
            </c:strRef>
          </c:tx>
          <c:spPr>
            <a:ln w="38100" cap="rnd">
              <a:solidFill>
                <a:srgbClr val="C00000"/>
              </a:solidFill>
              <a:prstDash val="solid"/>
              <a:round/>
            </a:ln>
            <a:effectLst/>
          </c:spPr>
          <c:marker>
            <c:symbol val="circle"/>
            <c:size val="15"/>
            <c:spPr>
              <a:solidFill>
                <a:schemeClr val="accent4">
                  <a:lumMod val="60000"/>
                  <a:lumOff val="40000"/>
                </a:schemeClr>
              </a:solidFill>
              <a:ln w="31750">
                <a:solidFill>
                  <a:srgbClr val="C00000"/>
                </a:solidFill>
              </a:ln>
              <a:effectLst/>
            </c:spPr>
          </c:marker>
          <c:dPt>
            <c:idx val="2"/>
            <c:marker>
              <c:symbol val="circle"/>
              <c:size val="15"/>
              <c:spPr>
                <a:solidFill>
                  <a:schemeClr val="accent4">
                    <a:lumMod val="60000"/>
                    <a:lumOff val="40000"/>
                  </a:schemeClr>
                </a:solidFill>
                <a:ln w="31750">
                  <a:solidFill>
                    <a:srgbClr val="C00000"/>
                  </a:solidFill>
                </a:ln>
                <a:effectLst/>
              </c:spPr>
            </c:marker>
            <c:bubble3D val="0"/>
            <c:spPr>
              <a:ln w="38100" cap="rnd">
                <a:noFill/>
                <a:prstDash val="solid"/>
                <a:round/>
              </a:ln>
              <a:effectLst/>
            </c:spPr>
            <c:extLst>
              <c:ext xmlns:c16="http://schemas.microsoft.com/office/drawing/2014/chart" uri="{C3380CC4-5D6E-409C-BE32-E72D297353CC}">
                <c16:uniqueId val="{00000003-398E-6748-8BFC-02AE24D888DF}"/>
              </c:ext>
            </c:extLst>
          </c:dPt>
          <c:dPt>
            <c:idx val="4"/>
            <c:marker>
              <c:symbol val="circle"/>
              <c:size val="15"/>
              <c:spPr>
                <a:solidFill>
                  <a:schemeClr val="accent4">
                    <a:lumMod val="60000"/>
                    <a:lumOff val="40000"/>
                  </a:schemeClr>
                </a:solidFill>
                <a:ln w="31750">
                  <a:solidFill>
                    <a:srgbClr val="C00000"/>
                  </a:solidFill>
                </a:ln>
                <a:effectLst/>
              </c:spPr>
            </c:marker>
            <c:bubble3D val="0"/>
            <c:spPr>
              <a:ln w="38100" cap="rnd">
                <a:noFill/>
                <a:prstDash val="solid"/>
                <a:round/>
              </a:ln>
              <a:effectLst/>
            </c:spPr>
            <c:extLst>
              <c:ext xmlns:c16="http://schemas.microsoft.com/office/drawing/2014/chart" uri="{C3380CC4-5D6E-409C-BE32-E72D297353CC}">
                <c16:uniqueId val="{00000005-398E-6748-8BFC-02AE24D888DF}"/>
              </c:ext>
            </c:extLst>
          </c:dPt>
          <c:dPt>
            <c:idx val="6"/>
            <c:marker>
              <c:symbol val="circle"/>
              <c:size val="15"/>
              <c:spPr>
                <a:solidFill>
                  <a:schemeClr val="accent4">
                    <a:lumMod val="60000"/>
                    <a:lumOff val="40000"/>
                  </a:schemeClr>
                </a:solidFill>
                <a:ln w="31750">
                  <a:solidFill>
                    <a:srgbClr val="C00000"/>
                  </a:solidFill>
                </a:ln>
                <a:effectLst/>
              </c:spPr>
            </c:marker>
            <c:bubble3D val="0"/>
            <c:spPr>
              <a:ln w="38100" cap="rnd">
                <a:noFill/>
                <a:prstDash val="solid"/>
                <a:round/>
              </a:ln>
              <a:effectLst/>
            </c:spPr>
            <c:extLst>
              <c:ext xmlns:c16="http://schemas.microsoft.com/office/drawing/2014/chart" uri="{C3380CC4-5D6E-409C-BE32-E72D297353CC}">
                <c16:uniqueId val="{00000007-398E-6748-8BFC-02AE24D888DF}"/>
              </c:ext>
            </c:extLst>
          </c:dPt>
          <c:dPt>
            <c:idx val="8"/>
            <c:marker>
              <c:symbol val="circle"/>
              <c:size val="15"/>
              <c:spPr>
                <a:solidFill>
                  <a:schemeClr val="accent4">
                    <a:lumMod val="60000"/>
                    <a:lumOff val="40000"/>
                  </a:schemeClr>
                </a:solidFill>
                <a:ln w="31750">
                  <a:solidFill>
                    <a:srgbClr val="C00000"/>
                  </a:solidFill>
                </a:ln>
                <a:effectLst/>
              </c:spPr>
            </c:marker>
            <c:bubble3D val="0"/>
            <c:spPr>
              <a:ln w="38100" cap="rnd">
                <a:noFill/>
                <a:prstDash val="solid"/>
                <a:round/>
              </a:ln>
              <a:effectLst/>
            </c:spPr>
            <c:extLst>
              <c:ext xmlns:c16="http://schemas.microsoft.com/office/drawing/2014/chart" uri="{C3380CC4-5D6E-409C-BE32-E72D297353CC}">
                <c16:uniqueId val="{00000009-398E-6748-8BFC-02AE24D888DF}"/>
              </c:ext>
            </c:extLst>
          </c:dPt>
          <c:dPt>
            <c:idx val="10"/>
            <c:marker>
              <c:symbol val="circle"/>
              <c:size val="15"/>
              <c:spPr>
                <a:solidFill>
                  <a:schemeClr val="accent4">
                    <a:lumMod val="60000"/>
                    <a:lumOff val="40000"/>
                  </a:schemeClr>
                </a:solidFill>
                <a:ln w="31750">
                  <a:solidFill>
                    <a:srgbClr val="C00000"/>
                  </a:solidFill>
                </a:ln>
                <a:effectLst/>
              </c:spPr>
            </c:marker>
            <c:bubble3D val="0"/>
            <c:spPr>
              <a:ln w="38100" cap="rnd">
                <a:noFill/>
                <a:prstDash val="solid"/>
                <a:round/>
              </a:ln>
              <a:effectLst/>
            </c:spPr>
            <c:extLst>
              <c:ext xmlns:c16="http://schemas.microsoft.com/office/drawing/2014/chart" uri="{C3380CC4-5D6E-409C-BE32-E72D297353CC}">
                <c16:uniqueId val="{0000000B-398E-6748-8BFC-02AE24D888DF}"/>
              </c:ext>
            </c:extLst>
          </c:dPt>
          <c:cat>
            <c:multiLvlStrRef>
              <c:f>'1C'!$EN$55:$EN$73</c:f>
              <c:multiLvlStrCache>
                <c:ptCount val="12"/>
                <c:lvl>
                  <c:pt idx="0">
                    <c:v>No-prefetching</c:v>
                  </c:pt>
                  <c:pt idx="1">
                    <c:v>Pythia </c:v>
                  </c:pt>
                  <c:pt idx="2">
                    <c:v>No-prefetching</c:v>
                  </c:pt>
                  <c:pt idx="3">
                    <c:v>Pythia </c:v>
                  </c:pt>
                  <c:pt idx="4">
                    <c:v>No-prefetching</c:v>
                  </c:pt>
                  <c:pt idx="5">
                    <c:v>Pythia </c:v>
                  </c:pt>
                  <c:pt idx="6">
                    <c:v>No-prefetching</c:v>
                  </c:pt>
                  <c:pt idx="7">
                    <c:v>Pythia </c:v>
                  </c:pt>
                  <c:pt idx="8">
                    <c:v>No-prefetching</c:v>
                  </c:pt>
                  <c:pt idx="9">
                    <c:v>Pythia </c:v>
                  </c:pt>
                  <c:pt idx="10">
                    <c:v>No-prefetching</c:v>
                  </c:pt>
                  <c:pt idx="11">
                    <c:v>Pythia </c:v>
                  </c:pt>
                </c:lvl>
                <c:lvl>
                  <c:pt idx="0">
                    <c:v>SPEC06</c:v>
                  </c:pt>
                  <c:pt idx="2">
                    <c:v>SPEC17</c:v>
                  </c:pt>
                  <c:pt idx="4">
                    <c:v>PARSEC</c:v>
                  </c:pt>
                  <c:pt idx="6">
                    <c:v>Ligra</c:v>
                  </c:pt>
                  <c:pt idx="8">
                    <c:v>CVP</c:v>
                  </c:pt>
                  <c:pt idx="10">
                    <c:v>AVG</c:v>
                  </c:pt>
                </c:lvl>
              </c:multiLvlStrCache>
            </c:multiLvlStrRef>
          </c:cat>
          <c:val>
            <c:numRef>
              <c:f>'1C'!$EQ$55:$EQ$73</c:f>
              <c:numCache>
                <c:formatCode>General</c:formatCode>
                <c:ptCount val="12"/>
                <c:pt idx="0">
                  <c:v>16.720044861798652</c:v>
                </c:pt>
                <c:pt idx="1">
                  <c:v>8.4510659832511017</c:v>
                </c:pt>
                <c:pt idx="2">
                  <c:v>19.655398903341744</c:v>
                </c:pt>
                <c:pt idx="3">
                  <c:v>4.7661134641709015</c:v>
                </c:pt>
                <c:pt idx="4">
                  <c:v>9.542309838899806</c:v>
                </c:pt>
                <c:pt idx="5">
                  <c:v>5.7169076835549797</c:v>
                </c:pt>
                <c:pt idx="6">
                  <c:v>18.232592810970559</c:v>
                </c:pt>
                <c:pt idx="7">
                  <c:v>8.4229879161506247</c:v>
                </c:pt>
                <c:pt idx="8">
                  <c:v>20.741168245392181</c:v>
                </c:pt>
                <c:pt idx="9">
                  <c:v>10.489092651372568</c:v>
                </c:pt>
                <c:pt idx="10">
                  <c:v>18.032120801096195</c:v>
                </c:pt>
                <c:pt idx="11">
                  <c:v>7.9886069938947433</c:v>
                </c:pt>
              </c:numCache>
            </c:numRef>
          </c:val>
          <c:smooth val="0"/>
          <c:extLst>
            <c:ext xmlns:c16="http://schemas.microsoft.com/office/drawing/2014/chart" uri="{C3380CC4-5D6E-409C-BE32-E72D297353CC}">
              <c16:uniqueId val="{0000000C-398E-6748-8BFC-02AE24D888DF}"/>
            </c:ext>
          </c:extLst>
        </c:ser>
        <c:dLbls>
          <c:showLegendKey val="0"/>
          <c:showVal val="0"/>
          <c:showCatName val="0"/>
          <c:showSerName val="0"/>
          <c:showPercent val="0"/>
          <c:showBubbleSize val="0"/>
        </c:dLbls>
        <c:marker val="1"/>
        <c:smooth val="0"/>
        <c:axId val="241411776"/>
        <c:axId val="241649072"/>
      </c:lineChart>
      <c:catAx>
        <c:axId val="1989624640"/>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legreya Sans" pitchFamily="2" charset="0"/>
                <a:ea typeface="+mn-ea"/>
                <a:cs typeface="+mn-cs"/>
              </a:defRPr>
            </a:pPr>
            <a:endParaRPr lang="en-US"/>
          </a:p>
        </c:txPr>
        <c:crossAx val="1489154080"/>
        <c:crosses val="autoZero"/>
        <c:auto val="1"/>
        <c:lblAlgn val="ctr"/>
        <c:lblOffset val="100"/>
        <c:noMultiLvlLbl val="0"/>
      </c:catAx>
      <c:valAx>
        <c:axId val="1489154080"/>
        <c:scaling>
          <c:orientation val="minMax"/>
          <c:max val="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r>
                  <a:rPr lang="en-GB"/>
                  <a:t>Fraction of off-chip loads </a:t>
                </a:r>
              </a:p>
              <a:p>
                <a:pPr>
                  <a:defRPr/>
                </a:pPr>
                <a:r>
                  <a:rPr lang="en-GB"/>
                  <a:t>in the No-prefetching system</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crossAx val="1989624640"/>
        <c:crosses val="autoZero"/>
        <c:crossBetween val="between"/>
        <c:majorUnit val="0.25"/>
      </c:valAx>
      <c:valAx>
        <c:axId val="241649072"/>
        <c:scaling>
          <c:orientation val="minMax"/>
        </c:scaling>
        <c:delete val="0"/>
        <c:axPos val="r"/>
        <c:title>
          <c:tx>
            <c:rich>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r>
                  <a:rPr lang="en-US"/>
                  <a:t>LLC misses per kilo instructions (MPKI)</a:t>
                </a:r>
              </a:p>
            </c:rich>
          </c:tx>
          <c:layout>
            <c:manualLayout>
              <c:xMode val="edge"/>
              <c:yMode val="edge"/>
              <c:x val="0.95639422652075967"/>
              <c:y val="2.8590122082621554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crossAx val="241411776"/>
        <c:crosses val="max"/>
        <c:crossBetween val="between"/>
      </c:valAx>
      <c:catAx>
        <c:axId val="241411776"/>
        <c:scaling>
          <c:orientation val="minMax"/>
        </c:scaling>
        <c:delete val="1"/>
        <c:axPos val="b"/>
        <c:numFmt formatCode="General" sourceLinked="1"/>
        <c:majorTickMark val="out"/>
        <c:minorTickMark val="none"/>
        <c:tickLblPos val="nextTo"/>
        <c:crossAx val="241649072"/>
        <c:crosses val="autoZero"/>
        <c:auto val="1"/>
        <c:lblAlgn val="ctr"/>
        <c:lblOffset val="100"/>
        <c:noMultiLvlLbl val="0"/>
      </c:catAx>
      <c:spPr>
        <a:noFill/>
        <a:ln>
          <a:solidFill>
            <a:schemeClr val="tx1"/>
          </a:solidFill>
        </a:ln>
        <a:effectLst/>
      </c:spPr>
    </c:plotArea>
    <c:legend>
      <c:legendPos val="t"/>
      <c:layout>
        <c:manualLayout>
          <c:xMode val="edge"/>
          <c:yMode val="edge"/>
          <c:x val="0.22438440753166922"/>
          <c:y val="4.638326927410602E-2"/>
          <c:w val="0.41305142152510027"/>
          <c:h val="7.0491391412594112E-2"/>
        </c:manualLayout>
      </c:layout>
      <c:overlay val="1"/>
      <c:spPr>
        <a:solidFill>
          <a:schemeClr val="bg1"/>
        </a:solidFill>
        <a:ln>
          <a:solidFill>
            <a:schemeClr val="tx1"/>
          </a:solidFill>
        </a:ln>
        <a:effectLst/>
      </c:spPr>
      <c:txPr>
        <a:bodyPr rot="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chemeClr val="tx1"/>
          </a:solidFill>
          <a:latin typeface="Alegreya Sans" pitchFamily="2" charset="0"/>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[pythia_MICRO21.xlsx]ST_Intro!PivotTable4</c:name>
    <c:fmtId val="20"/>
  </c:pivotSource>
  <c:chart>
    <c:autoTitleDeleted val="0"/>
    <c:pivotFmts>
      <c:pivotFmt>
        <c:idx val="0"/>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bg1"/>
          </a:solidFill>
          <a:ln>
            <a:solidFill>
              <a:schemeClr val="tx1"/>
            </a:solidFill>
          </a:ln>
          <a:effectLst/>
        </c:spPr>
        <c:marker>
          <c:symbol val="none"/>
        </c:marker>
        <c:dLbl>
          <c:idx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solidFill>
              <a:schemeClr val="tx1"/>
            </a:solidFill>
          </a:ln>
          <a:effectLst/>
        </c:spPr>
        <c:marker>
          <c:symbol val="none"/>
        </c:marker>
        <c:dLbl>
          <c:idx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bg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bg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ST_Intro!$BM$43</c:f>
              <c:strCache>
                <c:ptCount val="1"/>
                <c:pt idx="0">
                  <c:v>Covered </c:v>
                </c:pt>
              </c:strCache>
            </c:strRef>
          </c:tx>
          <c:spPr>
            <a:solidFill>
              <a:schemeClr val="accent6">
                <a:lumMod val="40000"/>
                <a:lumOff val="60000"/>
              </a:schemeClr>
            </a:solidFill>
            <a:ln>
              <a:solidFill>
                <a:schemeClr val="tx1"/>
              </a:solidFill>
            </a:ln>
            <a:effectLst/>
          </c:spPr>
          <c:invertIfNegative val="0"/>
          <c:cat>
            <c:multiLvlStrRef>
              <c:f>ST_Intro!$BL$44:$BL$52</c:f>
              <c:multiLvlStrCache>
                <c:ptCount val="6"/>
                <c:lvl>
                  <c:pt idx="0">
                    <c:v>SPP</c:v>
                  </c:pt>
                  <c:pt idx="1">
                    <c:v>Bingo</c:v>
                  </c:pt>
                  <c:pt idx="2">
                    <c:v>Pythia</c:v>
                  </c:pt>
                  <c:pt idx="3">
                    <c:v>SPP</c:v>
                  </c:pt>
                  <c:pt idx="4">
                    <c:v>Bingo</c:v>
                  </c:pt>
                  <c:pt idx="5">
                    <c:v>Pythia</c:v>
                  </c:pt>
                </c:lvl>
                <c:lvl>
                  <c:pt idx="0">
                    <c:v>Ligra-CC</c:v>
                  </c:pt>
                  <c:pt idx="3">
                    <c:v>PARSEC-Canneal</c:v>
                  </c:pt>
                </c:lvl>
              </c:multiLvlStrCache>
            </c:multiLvlStrRef>
          </c:cat>
          <c:val>
            <c:numRef>
              <c:f>ST_Intro!$BM$44:$BM$52</c:f>
              <c:numCache>
                <c:formatCode>0.00%</c:formatCode>
                <c:ptCount val="6"/>
                <c:pt idx="0">
                  <c:v>5.0821693791141542E-2</c:v>
                </c:pt>
                <c:pt idx="1">
                  <c:v>0.22755460041017497</c:v>
                </c:pt>
                <c:pt idx="2">
                  <c:v>0.24042201437817692</c:v>
                </c:pt>
                <c:pt idx="3">
                  <c:v>0.15097179003213793</c:v>
                </c:pt>
                <c:pt idx="4">
                  <c:v>0.27514546092884945</c:v>
                </c:pt>
                <c:pt idx="5">
                  <c:v>0.3128272683352788</c:v>
                </c:pt>
              </c:numCache>
            </c:numRef>
          </c:val>
          <c:extLst>
            <c:ext xmlns:c16="http://schemas.microsoft.com/office/drawing/2014/chart" uri="{C3380CC4-5D6E-409C-BE32-E72D297353CC}">
              <c16:uniqueId val="{00000000-9B5F-B74E-A0F5-BD746D9051E4}"/>
            </c:ext>
          </c:extLst>
        </c:ser>
        <c:ser>
          <c:idx val="1"/>
          <c:order val="1"/>
          <c:tx>
            <c:strRef>
              <c:f>ST_Intro!$BN$43</c:f>
              <c:strCache>
                <c:ptCount val="1"/>
                <c:pt idx="0">
                  <c:v>Uncovered </c:v>
                </c:pt>
              </c:strCache>
            </c:strRef>
          </c:tx>
          <c:spPr>
            <a:solidFill>
              <a:schemeClr val="bg1"/>
            </a:solidFill>
            <a:ln>
              <a:solidFill>
                <a:schemeClr val="tx1"/>
              </a:solidFill>
            </a:ln>
            <a:effectLst/>
          </c:spPr>
          <c:invertIfNegative val="0"/>
          <c:cat>
            <c:multiLvlStrRef>
              <c:f>ST_Intro!$BL$44:$BL$52</c:f>
              <c:multiLvlStrCache>
                <c:ptCount val="6"/>
                <c:lvl>
                  <c:pt idx="0">
                    <c:v>SPP</c:v>
                  </c:pt>
                  <c:pt idx="1">
                    <c:v>Bingo</c:v>
                  </c:pt>
                  <c:pt idx="2">
                    <c:v>Pythia</c:v>
                  </c:pt>
                  <c:pt idx="3">
                    <c:v>SPP</c:v>
                  </c:pt>
                  <c:pt idx="4">
                    <c:v>Bingo</c:v>
                  </c:pt>
                  <c:pt idx="5">
                    <c:v>Pythia</c:v>
                  </c:pt>
                </c:lvl>
                <c:lvl>
                  <c:pt idx="0">
                    <c:v>Ligra-CC</c:v>
                  </c:pt>
                  <c:pt idx="3">
                    <c:v>PARSEC-Canneal</c:v>
                  </c:pt>
                </c:lvl>
              </c:multiLvlStrCache>
            </c:multiLvlStrRef>
          </c:cat>
          <c:val>
            <c:numRef>
              <c:f>ST_Intro!$BN$44:$BN$52</c:f>
              <c:numCache>
                <c:formatCode>0.00%</c:formatCode>
                <c:ptCount val="6"/>
                <c:pt idx="0">
                  <c:v>0.94917830620885846</c:v>
                </c:pt>
                <c:pt idx="1">
                  <c:v>0.77244539958982505</c:v>
                </c:pt>
                <c:pt idx="2">
                  <c:v>0.7595779856218231</c:v>
                </c:pt>
                <c:pt idx="3">
                  <c:v>0.8490282099678621</c:v>
                </c:pt>
                <c:pt idx="4">
                  <c:v>0.72485453907115049</c:v>
                </c:pt>
                <c:pt idx="5">
                  <c:v>0.68717273166472115</c:v>
                </c:pt>
              </c:numCache>
            </c:numRef>
          </c:val>
          <c:extLst>
            <c:ext xmlns:c16="http://schemas.microsoft.com/office/drawing/2014/chart" uri="{C3380CC4-5D6E-409C-BE32-E72D297353CC}">
              <c16:uniqueId val="{00000001-9B5F-B74E-A0F5-BD746D9051E4}"/>
            </c:ext>
          </c:extLst>
        </c:ser>
        <c:ser>
          <c:idx val="2"/>
          <c:order val="2"/>
          <c:tx>
            <c:strRef>
              <c:f>ST_Intro!$BO$43</c:f>
              <c:strCache>
                <c:ptCount val="1"/>
                <c:pt idx="0">
                  <c:v>Overpredicted </c:v>
                </c:pt>
              </c:strCache>
            </c:strRef>
          </c:tx>
          <c:spPr>
            <a:solidFill>
              <a:srgbClr val="FF5261"/>
            </a:solidFill>
            <a:ln>
              <a:solidFill>
                <a:schemeClr val="tx1"/>
              </a:solidFill>
            </a:ln>
            <a:effectLst/>
          </c:spPr>
          <c:invertIfNegative val="0"/>
          <c:cat>
            <c:multiLvlStrRef>
              <c:f>ST_Intro!$BL$44:$BL$52</c:f>
              <c:multiLvlStrCache>
                <c:ptCount val="6"/>
                <c:lvl>
                  <c:pt idx="0">
                    <c:v>SPP</c:v>
                  </c:pt>
                  <c:pt idx="1">
                    <c:v>Bingo</c:v>
                  </c:pt>
                  <c:pt idx="2">
                    <c:v>Pythia</c:v>
                  </c:pt>
                  <c:pt idx="3">
                    <c:v>SPP</c:v>
                  </c:pt>
                  <c:pt idx="4">
                    <c:v>Bingo</c:v>
                  </c:pt>
                  <c:pt idx="5">
                    <c:v>Pythia</c:v>
                  </c:pt>
                </c:lvl>
                <c:lvl>
                  <c:pt idx="0">
                    <c:v>Ligra-CC</c:v>
                  </c:pt>
                  <c:pt idx="3">
                    <c:v>PARSEC-Canneal</c:v>
                  </c:pt>
                </c:lvl>
              </c:multiLvlStrCache>
            </c:multiLvlStrRef>
          </c:cat>
          <c:val>
            <c:numRef>
              <c:f>ST_Intro!$BO$44:$BO$52</c:f>
              <c:numCache>
                <c:formatCode>0.00%</c:formatCode>
                <c:ptCount val="6"/>
                <c:pt idx="0">
                  <c:v>0.31635434928825817</c:v>
                </c:pt>
                <c:pt idx="1">
                  <c:v>2.6824601609275249</c:v>
                </c:pt>
                <c:pt idx="2">
                  <c:v>0.57151737179275142</c:v>
                </c:pt>
                <c:pt idx="3">
                  <c:v>0.55316413154049049</c:v>
                </c:pt>
                <c:pt idx="4">
                  <c:v>4.739666197550795</c:v>
                </c:pt>
                <c:pt idx="5">
                  <c:v>0.27170661153304865</c:v>
                </c:pt>
              </c:numCache>
            </c:numRef>
          </c:val>
          <c:extLst>
            <c:ext xmlns:c16="http://schemas.microsoft.com/office/drawing/2014/chart" uri="{C3380CC4-5D6E-409C-BE32-E72D297353CC}">
              <c16:uniqueId val="{00000002-9B5F-B74E-A0F5-BD746D9051E4}"/>
            </c:ext>
          </c:extLst>
        </c:ser>
        <c:dLbls>
          <c:showLegendKey val="0"/>
          <c:showVal val="0"/>
          <c:showCatName val="0"/>
          <c:showSerName val="0"/>
          <c:showPercent val="0"/>
          <c:showBubbleSize val="0"/>
        </c:dLbls>
        <c:gapWidth val="100"/>
        <c:overlap val="100"/>
        <c:axId val="401673727"/>
        <c:axId val="131190639"/>
      </c:barChart>
      <c:catAx>
        <c:axId val="40167372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31190639"/>
        <c:crosses val="autoZero"/>
        <c:auto val="1"/>
        <c:lblAlgn val="ctr"/>
        <c:lblOffset val="100"/>
        <c:noMultiLvlLbl val="0"/>
      </c:catAx>
      <c:valAx>
        <c:axId val="131190639"/>
        <c:scaling>
          <c:orientation val="minMax"/>
          <c:max val="2.5"/>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a:t>Fraction of LLC misses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01673727"/>
        <c:crosses val="autoZero"/>
        <c:crossBetween val="between"/>
      </c:valAx>
      <c:spPr>
        <a:noFill/>
        <a:ln>
          <a:solidFill>
            <a:schemeClr val="tx1"/>
          </a:solidFill>
        </a:ln>
        <a:effectLst/>
      </c:spPr>
    </c:plotArea>
    <c:legend>
      <c:legendPos val="t"/>
      <c:layout>
        <c:manualLayout>
          <c:xMode val="edge"/>
          <c:yMode val="edge"/>
          <c:x val="0.2357036080347199"/>
          <c:y val="0.14711774455565527"/>
          <c:w val="0.72316584265609618"/>
          <c:h val="7.9766456242059983E-2"/>
        </c:manualLayout>
      </c:layout>
      <c:overlay val="1"/>
      <c:spPr>
        <a:solidFill>
          <a:schemeClr val="bg1"/>
        </a:solidFill>
        <a:ln>
          <a:solidFill>
            <a:schemeClr val="bg1">
              <a:lumMod val="75000"/>
            </a:schemeClr>
          </a:solidFill>
        </a:ln>
        <a:effectLst/>
      </c:spPr>
      <c:txPr>
        <a:bodyPr rot="0" spcFirstLastPara="1" vertOverflow="ellipsis" vert="horz" wrap="square" anchor="ctr" anchorCtr="1"/>
        <a:lstStyle/>
        <a:p>
          <a:pPr>
            <a:defRPr lang="en-US" sz="15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chemeClr val="tx1"/>
          </a:solidFill>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[dmf_micro22_2.xlsx]1C!PivotTable3</c:name>
    <c:fmtId val="-1"/>
  </c:pivotSource>
  <c:chart>
    <c:autoTitleDeleted val="0"/>
    <c:pivotFmts>
      <c:pivotFmt>
        <c:idx val="0"/>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bg1">
              <a:lumMod val="95000"/>
            </a:schemeClr>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circle"/>
          <c:size val="5"/>
          <c:spPr>
            <a:solidFill>
              <a:schemeClr val="accent3"/>
            </a:solidFill>
            <a:ln w="9525">
              <a:solidFill>
                <a:schemeClr val="accent3"/>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bg1">
              <a:lumMod val="95000"/>
            </a:schemeClr>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circle"/>
          <c:size val="5"/>
          <c:spPr>
            <a:solidFill>
              <a:schemeClr val="accent3"/>
            </a:solidFill>
            <a:ln w="9525">
              <a:solidFill>
                <a:schemeClr val="accent3"/>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bg1">
              <a:lumMod val="95000"/>
            </a:schemeClr>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circle"/>
          <c:size val="5"/>
          <c:spPr>
            <a:solidFill>
              <a:schemeClr val="accent3"/>
            </a:solidFill>
            <a:ln w="9525">
              <a:solidFill>
                <a:schemeClr val="accent3"/>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436779296026961"/>
          <c:y val="3.4168644591749266E-2"/>
          <c:w val="0.76988841097105865"/>
          <c:h val="0.56489293336958668"/>
        </c:manualLayout>
      </c:layout>
      <c:barChart>
        <c:barDir val="col"/>
        <c:grouping val="stacked"/>
        <c:varyColors val="0"/>
        <c:ser>
          <c:idx val="0"/>
          <c:order val="0"/>
          <c:tx>
            <c:strRef>
              <c:f>'1C'!$EO$53:$EO$54</c:f>
              <c:strCache>
                <c:ptCount val="1"/>
                <c:pt idx="0">
                  <c:v>Blocking</c:v>
                </c:pt>
              </c:strCache>
            </c:strRef>
          </c:tx>
          <c:spPr>
            <a:solidFill>
              <a:schemeClr val="tx1"/>
            </a:solidFill>
            <a:ln>
              <a:solidFill>
                <a:schemeClr val="tx1"/>
              </a:solidFill>
            </a:ln>
            <a:effectLst/>
          </c:spPr>
          <c:invertIfNegative val="0"/>
          <c:cat>
            <c:multiLvlStrRef>
              <c:f>'1C'!$EN$55:$EN$73</c:f>
              <c:multiLvlStrCache>
                <c:ptCount val="12"/>
                <c:lvl>
                  <c:pt idx="0">
                    <c:v>No-prefetching</c:v>
                  </c:pt>
                  <c:pt idx="1">
                    <c:v>Pythia </c:v>
                  </c:pt>
                  <c:pt idx="2">
                    <c:v>No-prefetching</c:v>
                  </c:pt>
                  <c:pt idx="3">
                    <c:v>Pythia </c:v>
                  </c:pt>
                  <c:pt idx="4">
                    <c:v>No-prefetching</c:v>
                  </c:pt>
                  <c:pt idx="5">
                    <c:v>Pythia </c:v>
                  </c:pt>
                  <c:pt idx="6">
                    <c:v>No-prefetching</c:v>
                  </c:pt>
                  <c:pt idx="7">
                    <c:v>Pythia </c:v>
                  </c:pt>
                  <c:pt idx="8">
                    <c:v>No-prefetching</c:v>
                  </c:pt>
                  <c:pt idx="9">
                    <c:v>Pythia </c:v>
                  </c:pt>
                  <c:pt idx="10">
                    <c:v>No-prefetching</c:v>
                  </c:pt>
                  <c:pt idx="11">
                    <c:v>Pythia </c:v>
                  </c:pt>
                </c:lvl>
                <c:lvl>
                  <c:pt idx="0">
                    <c:v>SPEC06</c:v>
                  </c:pt>
                  <c:pt idx="2">
                    <c:v>SPEC17</c:v>
                  </c:pt>
                  <c:pt idx="4">
                    <c:v>PARSEC</c:v>
                  </c:pt>
                  <c:pt idx="6">
                    <c:v>Ligra</c:v>
                  </c:pt>
                  <c:pt idx="8">
                    <c:v>CVP</c:v>
                  </c:pt>
                  <c:pt idx="10">
                    <c:v>AVG</c:v>
                  </c:pt>
                </c:lvl>
              </c:multiLvlStrCache>
            </c:multiLvlStrRef>
          </c:cat>
          <c:val>
            <c:numRef>
              <c:f>'1C'!$EO$55:$EO$73</c:f>
              <c:numCache>
                <c:formatCode>General</c:formatCode>
                <c:ptCount val="12"/>
                <c:pt idx="0">
                  <c:v>0.59585518516415181</c:v>
                </c:pt>
                <c:pt idx="1">
                  <c:v>0.2715596563891598</c:v>
                </c:pt>
                <c:pt idx="2">
                  <c:v>0.50345065955083734</c:v>
                </c:pt>
                <c:pt idx="3">
                  <c:v>0.19754606492471877</c:v>
                </c:pt>
                <c:pt idx="4">
                  <c:v>0.64046019762676787</c:v>
                </c:pt>
                <c:pt idx="5">
                  <c:v>0.42323355802356716</c:v>
                </c:pt>
                <c:pt idx="6">
                  <c:v>0.68078460697886323</c:v>
                </c:pt>
                <c:pt idx="7">
                  <c:v>0.23748447242690371</c:v>
                </c:pt>
                <c:pt idx="8">
                  <c:v>0.71750680183208437</c:v>
                </c:pt>
                <c:pt idx="9">
                  <c:v>0.56666449562521315</c:v>
                </c:pt>
                <c:pt idx="10">
                  <c:v>0.63333743831670775</c:v>
                </c:pt>
                <c:pt idx="11">
                  <c:v>0.35496629485711795</c:v>
                </c:pt>
              </c:numCache>
            </c:numRef>
          </c:val>
          <c:extLst>
            <c:ext xmlns:c16="http://schemas.microsoft.com/office/drawing/2014/chart" uri="{C3380CC4-5D6E-409C-BE32-E72D297353CC}">
              <c16:uniqueId val="{00000000-398E-6748-8BFC-02AE24D888DF}"/>
            </c:ext>
          </c:extLst>
        </c:ser>
        <c:ser>
          <c:idx val="1"/>
          <c:order val="1"/>
          <c:tx>
            <c:strRef>
              <c:f>'1C'!$EP$53:$EP$54</c:f>
              <c:strCache>
                <c:ptCount val="1"/>
                <c:pt idx="0">
                  <c:v>Non-blocking</c:v>
                </c:pt>
              </c:strCache>
            </c:strRef>
          </c:tx>
          <c:spPr>
            <a:solidFill>
              <a:schemeClr val="bg1">
                <a:lumMod val="95000"/>
              </a:schemeClr>
            </a:solidFill>
            <a:ln>
              <a:solidFill>
                <a:schemeClr val="tx1"/>
              </a:solidFill>
            </a:ln>
            <a:effectLst/>
          </c:spPr>
          <c:invertIfNegative val="0"/>
          <c:cat>
            <c:multiLvlStrRef>
              <c:f>'1C'!$EN$55:$EN$73</c:f>
              <c:multiLvlStrCache>
                <c:ptCount val="12"/>
                <c:lvl>
                  <c:pt idx="0">
                    <c:v>No-prefetching</c:v>
                  </c:pt>
                  <c:pt idx="1">
                    <c:v>Pythia </c:v>
                  </c:pt>
                  <c:pt idx="2">
                    <c:v>No-prefetching</c:v>
                  </c:pt>
                  <c:pt idx="3">
                    <c:v>Pythia </c:v>
                  </c:pt>
                  <c:pt idx="4">
                    <c:v>No-prefetching</c:v>
                  </c:pt>
                  <c:pt idx="5">
                    <c:v>Pythia </c:v>
                  </c:pt>
                  <c:pt idx="6">
                    <c:v>No-prefetching</c:v>
                  </c:pt>
                  <c:pt idx="7">
                    <c:v>Pythia </c:v>
                  </c:pt>
                  <c:pt idx="8">
                    <c:v>No-prefetching</c:v>
                  </c:pt>
                  <c:pt idx="9">
                    <c:v>Pythia </c:v>
                  </c:pt>
                  <c:pt idx="10">
                    <c:v>No-prefetching</c:v>
                  </c:pt>
                  <c:pt idx="11">
                    <c:v>Pythia </c:v>
                  </c:pt>
                </c:lvl>
                <c:lvl>
                  <c:pt idx="0">
                    <c:v>SPEC06</c:v>
                  </c:pt>
                  <c:pt idx="2">
                    <c:v>SPEC17</c:v>
                  </c:pt>
                  <c:pt idx="4">
                    <c:v>PARSEC</c:v>
                  </c:pt>
                  <c:pt idx="6">
                    <c:v>Ligra</c:v>
                  </c:pt>
                  <c:pt idx="8">
                    <c:v>CVP</c:v>
                  </c:pt>
                  <c:pt idx="10">
                    <c:v>AVG</c:v>
                  </c:pt>
                </c:lvl>
              </c:multiLvlStrCache>
            </c:multiLvlStrRef>
          </c:cat>
          <c:val>
            <c:numRef>
              <c:f>'1C'!$EP$55:$EP$73</c:f>
              <c:numCache>
                <c:formatCode>General</c:formatCode>
                <c:ptCount val="12"/>
                <c:pt idx="0">
                  <c:v>0.40414481483584824</c:v>
                </c:pt>
                <c:pt idx="1">
                  <c:v>0.13884122118482115</c:v>
                </c:pt>
                <c:pt idx="2">
                  <c:v>0.49654934044916266</c:v>
                </c:pt>
                <c:pt idx="3">
                  <c:v>9.7338904959380509E-2</c:v>
                </c:pt>
                <c:pt idx="4">
                  <c:v>0.35953980237323213</c:v>
                </c:pt>
                <c:pt idx="5">
                  <c:v>0.12376035039183286</c:v>
                </c:pt>
                <c:pt idx="6">
                  <c:v>0.31921539302113677</c:v>
                </c:pt>
                <c:pt idx="7">
                  <c:v>0.10632234272531053</c:v>
                </c:pt>
                <c:pt idx="8">
                  <c:v>0.28249319816791552</c:v>
                </c:pt>
                <c:pt idx="9">
                  <c:v>0.20309546577481169</c:v>
                </c:pt>
                <c:pt idx="10">
                  <c:v>0.36666256168329209</c:v>
                </c:pt>
                <c:pt idx="11">
                  <c:v>0.14188202827189828</c:v>
                </c:pt>
              </c:numCache>
            </c:numRef>
          </c:val>
          <c:extLst>
            <c:ext xmlns:c16="http://schemas.microsoft.com/office/drawing/2014/chart" uri="{C3380CC4-5D6E-409C-BE32-E72D297353CC}">
              <c16:uniqueId val="{00000001-398E-6748-8BFC-02AE24D888DF}"/>
            </c:ext>
          </c:extLst>
        </c:ser>
        <c:dLbls>
          <c:showLegendKey val="0"/>
          <c:showVal val="0"/>
          <c:showCatName val="0"/>
          <c:showSerName val="0"/>
          <c:showPercent val="0"/>
          <c:showBubbleSize val="0"/>
        </c:dLbls>
        <c:gapWidth val="125"/>
        <c:overlap val="100"/>
        <c:axId val="1989624640"/>
        <c:axId val="1489154080"/>
      </c:barChart>
      <c:lineChart>
        <c:grouping val="standard"/>
        <c:varyColors val="0"/>
        <c:ser>
          <c:idx val="2"/>
          <c:order val="2"/>
          <c:tx>
            <c:strRef>
              <c:f>'1C'!$EQ$53:$EQ$54</c:f>
              <c:strCache>
                <c:ptCount val="1"/>
                <c:pt idx="0">
                  <c:v>MPKI</c:v>
                </c:pt>
              </c:strCache>
            </c:strRef>
          </c:tx>
          <c:spPr>
            <a:ln w="38100" cap="rnd">
              <a:solidFill>
                <a:srgbClr val="C00000"/>
              </a:solidFill>
              <a:prstDash val="solid"/>
              <a:round/>
            </a:ln>
            <a:effectLst/>
          </c:spPr>
          <c:marker>
            <c:symbol val="circle"/>
            <c:size val="15"/>
            <c:spPr>
              <a:solidFill>
                <a:schemeClr val="accent4">
                  <a:lumMod val="60000"/>
                  <a:lumOff val="40000"/>
                </a:schemeClr>
              </a:solidFill>
              <a:ln w="31750">
                <a:solidFill>
                  <a:srgbClr val="C00000"/>
                </a:solidFill>
              </a:ln>
              <a:effectLst/>
            </c:spPr>
          </c:marker>
          <c:dPt>
            <c:idx val="2"/>
            <c:marker>
              <c:symbol val="circle"/>
              <c:size val="15"/>
              <c:spPr>
                <a:solidFill>
                  <a:schemeClr val="accent4">
                    <a:lumMod val="60000"/>
                    <a:lumOff val="40000"/>
                  </a:schemeClr>
                </a:solidFill>
                <a:ln w="31750">
                  <a:solidFill>
                    <a:srgbClr val="C00000"/>
                  </a:solidFill>
                </a:ln>
                <a:effectLst/>
              </c:spPr>
            </c:marker>
            <c:bubble3D val="0"/>
            <c:spPr>
              <a:ln w="38100" cap="rnd">
                <a:noFill/>
                <a:prstDash val="solid"/>
                <a:round/>
              </a:ln>
              <a:effectLst/>
            </c:spPr>
            <c:extLst>
              <c:ext xmlns:c16="http://schemas.microsoft.com/office/drawing/2014/chart" uri="{C3380CC4-5D6E-409C-BE32-E72D297353CC}">
                <c16:uniqueId val="{00000003-398E-6748-8BFC-02AE24D888DF}"/>
              </c:ext>
            </c:extLst>
          </c:dPt>
          <c:dPt>
            <c:idx val="4"/>
            <c:marker>
              <c:symbol val="circle"/>
              <c:size val="15"/>
              <c:spPr>
                <a:solidFill>
                  <a:schemeClr val="accent4">
                    <a:lumMod val="60000"/>
                    <a:lumOff val="40000"/>
                  </a:schemeClr>
                </a:solidFill>
                <a:ln w="31750">
                  <a:solidFill>
                    <a:srgbClr val="C00000"/>
                  </a:solidFill>
                </a:ln>
                <a:effectLst/>
              </c:spPr>
            </c:marker>
            <c:bubble3D val="0"/>
            <c:spPr>
              <a:ln w="38100" cap="rnd">
                <a:noFill/>
                <a:prstDash val="solid"/>
                <a:round/>
              </a:ln>
              <a:effectLst/>
            </c:spPr>
            <c:extLst>
              <c:ext xmlns:c16="http://schemas.microsoft.com/office/drawing/2014/chart" uri="{C3380CC4-5D6E-409C-BE32-E72D297353CC}">
                <c16:uniqueId val="{00000005-398E-6748-8BFC-02AE24D888DF}"/>
              </c:ext>
            </c:extLst>
          </c:dPt>
          <c:dPt>
            <c:idx val="6"/>
            <c:marker>
              <c:symbol val="circle"/>
              <c:size val="15"/>
              <c:spPr>
                <a:solidFill>
                  <a:schemeClr val="accent4">
                    <a:lumMod val="60000"/>
                    <a:lumOff val="40000"/>
                  </a:schemeClr>
                </a:solidFill>
                <a:ln w="31750">
                  <a:solidFill>
                    <a:srgbClr val="C00000"/>
                  </a:solidFill>
                </a:ln>
                <a:effectLst/>
              </c:spPr>
            </c:marker>
            <c:bubble3D val="0"/>
            <c:spPr>
              <a:ln w="38100" cap="rnd">
                <a:noFill/>
                <a:prstDash val="solid"/>
                <a:round/>
              </a:ln>
              <a:effectLst/>
            </c:spPr>
            <c:extLst>
              <c:ext xmlns:c16="http://schemas.microsoft.com/office/drawing/2014/chart" uri="{C3380CC4-5D6E-409C-BE32-E72D297353CC}">
                <c16:uniqueId val="{00000007-398E-6748-8BFC-02AE24D888DF}"/>
              </c:ext>
            </c:extLst>
          </c:dPt>
          <c:dPt>
            <c:idx val="8"/>
            <c:marker>
              <c:symbol val="circle"/>
              <c:size val="15"/>
              <c:spPr>
                <a:solidFill>
                  <a:schemeClr val="accent4">
                    <a:lumMod val="60000"/>
                    <a:lumOff val="40000"/>
                  </a:schemeClr>
                </a:solidFill>
                <a:ln w="31750">
                  <a:solidFill>
                    <a:srgbClr val="C00000"/>
                  </a:solidFill>
                </a:ln>
                <a:effectLst/>
              </c:spPr>
            </c:marker>
            <c:bubble3D val="0"/>
            <c:spPr>
              <a:ln w="38100" cap="rnd">
                <a:noFill/>
                <a:prstDash val="solid"/>
                <a:round/>
              </a:ln>
              <a:effectLst/>
            </c:spPr>
            <c:extLst>
              <c:ext xmlns:c16="http://schemas.microsoft.com/office/drawing/2014/chart" uri="{C3380CC4-5D6E-409C-BE32-E72D297353CC}">
                <c16:uniqueId val="{00000009-398E-6748-8BFC-02AE24D888DF}"/>
              </c:ext>
            </c:extLst>
          </c:dPt>
          <c:dPt>
            <c:idx val="10"/>
            <c:marker>
              <c:symbol val="circle"/>
              <c:size val="15"/>
              <c:spPr>
                <a:solidFill>
                  <a:schemeClr val="accent4">
                    <a:lumMod val="60000"/>
                    <a:lumOff val="40000"/>
                  </a:schemeClr>
                </a:solidFill>
                <a:ln w="31750">
                  <a:solidFill>
                    <a:srgbClr val="C00000"/>
                  </a:solidFill>
                </a:ln>
                <a:effectLst/>
              </c:spPr>
            </c:marker>
            <c:bubble3D val="0"/>
            <c:spPr>
              <a:ln w="38100" cap="rnd">
                <a:noFill/>
                <a:prstDash val="solid"/>
                <a:round/>
              </a:ln>
              <a:effectLst/>
            </c:spPr>
            <c:extLst>
              <c:ext xmlns:c16="http://schemas.microsoft.com/office/drawing/2014/chart" uri="{C3380CC4-5D6E-409C-BE32-E72D297353CC}">
                <c16:uniqueId val="{0000000B-398E-6748-8BFC-02AE24D888DF}"/>
              </c:ext>
            </c:extLst>
          </c:dPt>
          <c:cat>
            <c:multiLvlStrRef>
              <c:f>'1C'!$EN$55:$EN$73</c:f>
              <c:multiLvlStrCache>
                <c:ptCount val="12"/>
                <c:lvl>
                  <c:pt idx="0">
                    <c:v>No-prefetching</c:v>
                  </c:pt>
                  <c:pt idx="1">
                    <c:v>Pythia </c:v>
                  </c:pt>
                  <c:pt idx="2">
                    <c:v>No-prefetching</c:v>
                  </c:pt>
                  <c:pt idx="3">
                    <c:v>Pythia </c:v>
                  </c:pt>
                  <c:pt idx="4">
                    <c:v>No-prefetching</c:v>
                  </c:pt>
                  <c:pt idx="5">
                    <c:v>Pythia </c:v>
                  </c:pt>
                  <c:pt idx="6">
                    <c:v>No-prefetching</c:v>
                  </c:pt>
                  <c:pt idx="7">
                    <c:v>Pythia </c:v>
                  </c:pt>
                  <c:pt idx="8">
                    <c:v>No-prefetching</c:v>
                  </c:pt>
                  <c:pt idx="9">
                    <c:v>Pythia </c:v>
                  </c:pt>
                  <c:pt idx="10">
                    <c:v>No-prefetching</c:v>
                  </c:pt>
                  <c:pt idx="11">
                    <c:v>Pythia </c:v>
                  </c:pt>
                </c:lvl>
                <c:lvl>
                  <c:pt idx="0">
                    <c:v>SPEC06</c:v>
                  </c:pt>
                  <c:pt idx="2">
                    <c:v>SPEC17</c:v>
                  </c:pt>
                  <c:pt idx="4">
                    <c:v>PARSEC</c:v>
                  </c:pt>
                  <c:pt idx="6">
                    <c:v>Ligra</c:v>
                  </c:pt>
                  <c:pt idx="8">
                    <c:v>CVP</c:v>
                  </c:pt>
                  <c:pt idx="10">
                    <c:v>AVG</c:v>
                  </c:pt>
                </c:lvl>
              </c:multiLvlStrCache>
            </c:multiLvlStrRef>
          </c:cat>
          <c:val>
            <c:numRef>
              <c:f>'1C'!$EQ$55:$EQ$73</c:f>
              <c:numCache>
                <c:formatCode>General</c:formatCode>
                <c:ptCount val="12"/>
                <c:pt idx="0">
                  <c:v>16.720044861798652</c:v>
                </c:pt>
                <c:pt idx="1">
                  <c:v>8.4510659832511017</c:v>
                </c:pt>
                <c:pt idx="2">
                  <c:v>19.655398903341744</c:v>
                </c:pt>
                <c:pt idx="3">
                  <c:v>4.7661134641709015</c:v>
                </c:pt>
                <c:pt idx="4">
                  <c:v>9.542309838899806</c:v>
                </c:pt>
                <c:pt idx="5">
                  <c:v>5.7169076835549797</c:v>
                </c:pt>
                <c:pt idx="6">
                  <c:v>18.232592810970559</c:v>
                </c:pt>
                <c:pt idx="7">
                  <c:v>8.4229879161506247</c:v>
                </c:pt>
                <c:pt idx="8">
                  <c:v>20.741168245392181</c:v>
                </c:pt>
                <c:pt idx="9">
                  <c:v>10.489092651372568</c:v>
                </c:pt>
                <c:pt idx="10">
                  <c:v>18.032120801096195</c:v>
                </c:pt>
                <c:pt idx="11">
                  <c:v>7.9886069938947433</c:v>
                </c:pt>
              </c:numCache>
            </c:numRef>
          </c:val>
          <c:smooth val="0"/>
          <c:extLst>
            <c:ext xmlns:c16="http://schemas.microsoft.com/office/drawing/2014/chart" uri="{C3380CC4-5D6E-409C-BE32-E72D297353CC}">
              <c16:uniqueId val="{0000000C-398E-6748-8BFC-02AE24D888DF}"/>
            </c:ext>
          </c:extLst>
        </c:ser>
        <c:dLbls>
          <c:showLegendKey val="0"/>
          <c:showVal val="0"/>
          <c:showCatName val="0"/>
          <c:showSerName val="0"/>
          <c:showPercent val="0"/>
          <c:showBubbleSize val="0"/>
        </c:dLbls>
        <c:marker val="1"/>
        <c:smooth val="0"/>
        <c:axId val="241411776"/>
        <c:axId val="241649072"/>
      </c:lineChart>
      <c:catAx>
        <c:axId val="1989624640"/>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legreya Sans" pitchFamily="2" charset="0"/>
                <a:ea typeface="+mn-ea"/>
                <a:cs typeface="+mn-cs"/>
              </a:defRPr>
            </a:pPr>
            <a:endParaRPr lang="en-US"/>
          </a:p>
        </c:txPr>
        <c:crossAx val="1489154080"/>
        <c:crosses val="autoZero"/>
        <c:auto val="1"/>
        <c:lblAlgn val="ctr"/>
        <c:lblOffset val="100"/>
        <c:noMultiLvlLbl val="0"/>
      </c:catAx>
      <c:valAx>
        <c:axId val="1489154080"/>
        <c:scaling>
          <c:orientation val="minMax"/>
          <c:max val="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r>
                  <a:rPr lang="en-GB"/>
                  <a:t>Fraction of off-chip loads </a:t>
                </a:r>
              </a:p>
              <a:p>
                <a:pPr>
                  <a:defRPr/>
                </a:pPr>
                <a:r>
                  <a:rPr lang="en-GB"/>
                  <a:t>in the No-prefetching system</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crossAx val="1989624640"/>
        <c:crosses val="autoZero"/>
        <c:crossBetween val="between"/>
        <c:majorUnit val="0.25"/>
      </c:valAx>
      <c:valAx>
        <c:axId val="241649072"/>
        <c:scaling>
          <c:orientation val="minMax"/>
        </c:scaling>
        <c:delete val="0"/>
        <c:axPos val="r"/>
        <c:title>
          <c:tx>
            <c:rich>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r>
                  <a:rPr lang="en-US"/>
                  <a:t>LLC misses per kilo instructions (MPKI)</a:t>
                </a:r>
              </a:p>
            </c:rich>
          </c:tx>
          <c:layout>
            <c:manualLayout>
              <c:xMode val="edge"/>
              <c:yMode val="edge"/>
              <c:x val="0.95639422652075967"/>
              <c:y val="2.8590122082621554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crossAx val="241411776"/>
        <c:crosses val="max"/>
        <c:crossBetween val="between"/>
      </c:valAx>
      <c:catAx>
        <c:axId val="241411776"/>
        <c:scaling>
          <c:orientation val="minMax"/>
        </c:scaling>
        <c:delete val="1"/>
        <c:axPos val="b"/>
        <c:numFmt formatCode="General" sourceLinked="1"/>
        <c:majorTickMark val="out"/>
        <c:minorTickMark val="none"/>
        <c:tickLblPos val="nextTo"/>
        <c:crossAx val="241649072"/>
        <c:crosses val="autoZero"/>
        <c:auto val="1"/>
        <c:lblAlgn val="ctr"/>
        <c:lblOffset val="100"/>
        <c:noMultiLvlLbl val="0"/>
      </c:catAx>
      <c:spPr>
        <a:noFill/>
        <a:ln>
          <a:solidFill>
            <a:schemeClr val="tx1"/>
          </a:solidFill>
        </a:ln>
        <a:effectLst/>
      </c:spPr>
    </c:plotArea>
    <c:legend>
      <c:legendPos val="t"/>
      <c:layout>
        <c:manualLayout>
          <c:xMode val="edge"/>
          <c:yMode val="edge"/>
          <c:x val="0.22438440753166922"/>
          <c:y val="4.638326927410602E-2"/>
          <c:w val="0.41305142152510027"/>
          <c:h val="7.0491391412594112E-2"/>
        </c:manualLayout>
      </c:layout>
      <c:overlay val="1"/>
      <c:spPr>
        <a:solidFill>
          <a:schemeClr val="bg1"/>
        </a:solidFill>
        <a:ln>
          <a:solidFill>
            <a:schemeClr val="tx1"/>
          </a:solidFill>
        </a:ln>
        <a:effectLst/>
      </c:spPr>
      <c:txPr>
        <a:bodyPr rot="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chemeClr val="tx1"/>
          </a:solidFill>
          <a:latin typeface="Alegreya Sans" pitchFamily="2" charset="0"/>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'1C'!$BD$24</c:f>
              <c:strCache>
                <c:ptCount val="1"/>
                <c:pt idx="0">
                  <c:v>On-chip cache access latency</c:v>
                </c:pt>
              </c:strCache>
            </c:strRef>
          </c:tx>
          <c:spPr>
            <a:solidFill>
              <a:schemeClr val="tx1"/>
            </a:solidFill>
            <a:ln w="9525">
              <a:solidFill>
                <a:schemeClr val="tx1"/>
              </a:solidFill>
            </a:ln>
            <a:effectLst/>
          </c:spPr>
          <c:invertIfNegative val="0"/>
          <c:cat>
            <c:strRef>
              <c:f>'1C'!$BC$25:$BC$30</c:f>
              <c:strCache>
                <c:ptCount val="6"/>
                <c:pt idx="0">
                  <c:v>SPEC06</c:v>
                </c:pt>
                <c:pt idx="1">
                  <c:v>SPEC17</c:v>
                </c:pt>
                <c:pt idx="2">
                  <c:v>PARSEC</c:v>
                </c:pt>
                <c:pt idx="3">
                  <c:v>Ligra</c:v>
                </c:pt>
                <c:pt idx="4">
                  <c:v>CVP</c:v>
                </c:pt>
                <c:pt idx="5">
                  <c:v>AVG</c:v>
                </c:pt>
              </c:strCache>
            </c:strRef>
          </c:cat>
          <c:val>
            <c:numRef>
              <c:f>'1C'!$BD$25:$BD$30</c:f>
              <c:numCache>
                <c:formatCode>General</c:formatCode>
                <c:ptCount val="6"/>
                <c:pt idx="0">
                  <c:v>58.490682</c:v>
                </c:pt>
                <c:pt idx="1">
                  <c:v>63.496032999999997</c:v>
                </c:pt>
                <c:pt idx="2">
                  <c:v>55.089602999999997</c:v>
                </c:pt>
                <c:pt idx="3">
                  <c:v>61.496034000000002</c:v>
                </c:pt>
                <c:pt idx="4">
                  <c:v>56.095683000000001</c:v>
                </c:pt>
                <c:pt idx="5">
                  <c:v>58.933607000000009</c:v>
                </c:pt>
              </c:numCache>
            </c:numRef>
          </c:val>
          <c:extLst>
            <c:ext xmlns:c16="http://schemas.microsoft.com/office/drawing/2014/chart" uri="{C3380CC4-5D6E-409C-BE32-E72D297353CC}">
              <c16:uniqueId val="{00000000-E3EF-8B4E-AB33-35B2ED938D56}"/>
            </c:ext>
          </c:extLst>
        </c:ser>
        <c:ser>
          <c:idx val="1"/>
          <c:order val="1"/>
          <c:tx>
            <c:strRef>
              <c:f>'1C'!$BE$24</c:f>
              <c:strCache>
                <c:ptCount val="1"/>
                <c:pt idx="0">
                  <c:v>Remaining</c:v>
                </c:pt>
              </c:strCache>
            </c:strRef>
          </c:tx>
          <c:spPr>
            <a:solidFill>
              <a:schemeClr val="tx1"/>
            </a:solidFill>
            <a:ln>
              <a:solidFill>
                <a:schemeClr val="tx1"/>
              </a:solidFill>
            </a:ln>
            <a:effectLst/>
          </c:spPr>
          <c:invertIfNegative val="0"/>
          <c:dLbls>
            <c:dLbl>
              <c:idx val="5"/>
              <c:layout>
                <c:manualLayout>
                  <c:x val="-8.9939489085435749E-4"/>
                  <c:y val="-0.28352991863770399"/>
                </c:manualLayout>
              </c:layout>
              <c:tx>
                <c:rich>
                  <a:bodyPr/>
                  <a:lstStyle/>
                  <a:p>
                    <a:r>
                      <a:rPr lang="en-US" sz="2800" b="1" dirty="0"/>
                      <a:t>147.1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3EF-8B4E-AB33-35B2ED938D56}"/>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'1C'!$BC$25:$BC$30</c:f>
              <c:strCache>
                <c:ptCount val="6"/>
                <c:pt idx="0">
                  <c:v>SPEC06</c:v>
                </c:pt>
                <c:pt idx="1">
                  <c:v>SPEC17</c:v>
                </c:pt>
                <c:pt idx="2">
                  <c:v>PARSEC</c:v>
                </c:pt>
                <c:pt idx="3">
                  <c:v>Ligra</c:v>
                </c:pt>
                <c:pt idx="4">
                  <c:v>CVP</c:v>
                </c:pt>
                <c:pt idx="5">
                  <c:v>AVG</c:v>
                </c:pt>
              </c:strCache>
            </c:strRef>
          </c:cat>
          <c:val>
            <c:numRef>
              <c:f>'1C'!$BE$25:$BE$30</c:f>
              <c:numCache>
                <c:formatCode>General</c:formatCode>
                <c:ptCount val="6"/>
                <c:pt idx="0">
                  <c:v>76.57486251536281</c:v>
                </c:pt>
                <c:pt idx="1">
                  <c:v>74.499456662350568</c:v>
                </c:pt>
                <c:pt idx="2">
                  <c:v>96.202368332259894</c:v>
                </c:pt>
                <c:pt idx="3">
                  <c:v>100.53033625378484</c:v>
                </c:pt>
                <c:pt idx="4">
                  <c:v>94.762737539426098</c:v>
                </c:pt>
                <c:pt idx="5">
                  <c:v>88.154549185781107</c:v>
                </c:pt>
              </c:numCache>
            </c:numRef>
          </c:val>
          <c:extLst>
            <c:ext xmlns:c16="http://schemas.microsoft.com/office/drawing/2014/chart" uri="{C3380CC4-5D6E-409C-BE32-E72D297353CC}">
              <c16:uniqueId val="{00000002-E3EF-8B4E-AB33-35B2ED938D56}"/>
            </c:ext>
          </c:extLst>
        </c:ser>
        <c:dLbls>
          <c:showLegendKey val="0"/>
          <c:showVal val="0"/>
          <c:showCatName val="0"/>
          <c:showSerName val="0"/>
          <c:showPercent val="0"/>
          <c:showBubbleSize val="0"/>
        </c:dLbls>
        <c:gapWidth val="125"/>
        <c:overlap val="100"/>
        <c:axId val="796379760"/>
        <c:axId val="426019360"/>
      </c:barChart>
      <c:catAx>
        <c:axId val="796379760"/>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legreya Sans" pitchFamily="2" charset="0"/>
                <a:ea typeface="+mn-ea"/>
                <a:cs typeface="+mn-cs"/>
              </a:defRPr>
            </a:pPr>
            <a:endParaRPr lang="en-US"/>
          </a:p>
        </c:txPr>
        <c:crossAx val="426019360"/>
        <c:crosses val="autoZero"/>
        <c:auto val="1"/>
        <c:lblAlgn val="ctr"/>
        <c:lblOffset val="100"/>
        <c:noMultiLvlLbl val="0"/>
      </c:catAx>
      <c:valAx>
        <c:axId val="426019360"/>
        <c:scaling>
          <c:orientation val="minMax"/>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r>
                  <a:rPr lang="en-GB" sz="1800" dirty="0"/>
                  <a:t># stall cycles due to an off-chip load</a:t>
                </a:r>
              </a:p>
              <a:p>
                <a:pPr>
                  <a:defRPr/>
                </a:pPr>
                <a:r>
                  <a:rPr lang="en-GB" sz="1800" dirty="0"/>
                  <a:t>blocking instruction retirement </a:t>
                </a:r>
              </a:p>
              <a:p>
                <a:pPr>
                  <a:defRPr/>
                </a:pPr>
                <a:r>
                  <a:rPr lang="en-GB" sz="1800" dirty="0"/>
                  <a:t>from</a:t>
                </a:r>
                <a:r>
                  <a:rPr lang="en-GB" sz="1800" baseline="0" dirty="0"/>
                  <a:t> ROB</a:t>
                </a:r>
                <a:endParaRPr lang="en-GB" sz="1800" dirty="0"/>
              </a:p>
            </c:rich>
          </c:tx>
          <c:layout>
            <c:manualLayout>
              <c:xMode val="edge"/>
              <c:yMode val="edge"/>
              <c:x val="4.2372876643436471E-3"/>
              <c:y val="7.1598229983611969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legreya Sans" pitchFamily="2" charset="0"/>
                <a:ea typeface="+mn-ea"/>
                <a:cs typeface="+mn-cs"/>
              </a:defRPr>
            </a:pPr>
            <a:endParaRPr lang="en-US"/>
          </a:p>
        </c:txPr>
        <c:crossAx val="796379760"/>
        <c:crosses val="autoZero"/>
        <c:crossBetween val="between"/>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chemeClr val="tx1"/>
          </a:solidFill>
          <a:latin typeface="Alegreya Sans" pitchFamily="2" charset="0"/>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'1C'!$BD$24</c:f>
              <c:strCache>
                <c:ptCount val="1"/>
                <c:pt idx="0">
                  <c:v>On-chip cache access latency</c:v>
                </c:pt>
              </c:strCache>
            </c:strRef>
          </c:tx>
          <c:spPr>
            <a:solidFill>
              <a:schemeClr val="tx1"/>
            </a:solidFill>
            <a:ln w="9525">
              <a:solidFill>
                <a:schemeClr val="tx1"/>
              </a:solidFill>
            </a:ln>
            <a:effectLst/>
          </c:spPr>
          <c:invertIfNegative val="0"/>
          <c:cat>
            <c:strRef>
              <c:f>'1C'!$BC$25:$BC$30</c:f>
              <c:strCache>
                <c:ptCount val="6"/>
                <c:pt idx="0">
                  <c:v>SPEC06</c:v>
                </c:pt>
                <c:pt idx="1">
                  <c:v>SPEC17</c:v>
                </c:pt>
                <c:pt idx="2">
                  <c:v>PARSEC</c:v>
                </c:pt>
                <c:pt idx="3">
                  <c:v>Ligra</c:v>
                </c:pt>
                <c:pt idx="4">
                  <c:v>CVP</c:v>
                </c:pt>
                <c:pt idx="5">
                  <c:v>AVG</c:v>
                </c:pt>
              </c:strCache>
            </c:strRef>
          </c:cat>
          <c:val>
            <c:numRef>
              <c:f>'1C'!$BD$25:$BD$30</c:f>
              <c:numCache>
                <c:formatCode>General</c:formatCode>
                <c:ptCount val="6"/>
                <c:pt idx="0">
                  <c:v>58.490682</c:v>
                </c:pt>
                <c:pt idx="1">
                  <c:v>63.496032999999997</c:v>
                </c:pt>
                <c:pt idx="2">
                  <c:v>55.089602999999997</c:v>
                </c:pt>
                <c:pt idx="3">
                  <c:v>61.496034000000002</c:v>
                </c:pt>
                <c:pt idx="4">
                  <c:v>56.095683000000001</c:v>
                </c:pt>
                <c:pt idx="5">
                  <c:v>58.933607000000009</c:v>
                </c:pt>
              </c:numCache>
            </c:numRef>
          </c:val>
          <c:extLst>
            <c:ext xmlns:c16="http://schemas.microsoft.com/office/drawing/2014/chart" uri="{C3380CC4-5D6E-409C-BE32-E72D297353CC}">
              <c16:uniqueId val="{00000000-E3EF-8B4E-AB33-35B2ED938D56}"/>
            </c:ext>
          </c:extLst>
        </c:ser>
        <c:ser>
          <c:idx val="1"/>
          <c:order val="1"/>
          <c:tx>
            <c:strRef>
              <c:f>'1C'!$BE$24</c:f>
              <c:strCache>
                <c:ptCount val="1"/>
                <c:pt idx="0">
                  <c:v>Remaining</c:v>
                </c:pt>
              </c:strCache>
            </c:strRef>
          </c:tx>
          <c:spPr>
            <a:solidFill>
              <a:schemeClr val="tx1"/>
            </a:solidFill>
            <a:ln>
              <a:solidFill>
                <a:schemeClr val="tx1"/>
              </a:solidFill>
            </a:ln>
            <a:effectLst/>
          </c:spPr>
          <c:invertIfNegative val="0"/>
          <c:dLbls>
            <c:dLbl>
              <c:idx val="5"/>
              <c:layout>
                <c:manualLayout>
                  <c:x val="-8.9939489085435749E-4"/>
                  <c:y val="-0.28352991863770399"/>
                </c:manualLayout>
              </c:layout>
              <c:tx>
                <c:rich>
                  <a:bodyPr/>
                  <a:lstStyle/>
                  <a:p>
                    <a:r>
                      <a:rPr lang="en-US" sz="2800" b="1" dirty="0"/>
                      <a:t>147.1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3EF-8B4E-AB33-35B2ED938D56}"/>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'1C'!$BC$25:$BC$30</c:f>
              <c:strCache>
                <c:ptCount val="6"/>
                <c:pt idx="0">
                  <c:v>SPEC06</c:v>
                </c:pt>
                <c:pt idx="1">
                  <c:v>SPEC17</c:v>
                </c:pt>
                <c:pt idx="2">
                  <c:v>PARSEC</c:v>
                </c:pt>
                <c:pt idx="3">
                  <c:v>Ligra</c:v>
                </c:pt>
                <c:pt idx="4">
                  <c:v>CVP</c:v>
                </c:pt>
                <c:pt idx="5">
                  <c:v>AVG</c:v>
                </c:pt>
              </c:strCache>
            </c:strRef>
          </c:cat>
          <c:val>
            <c:numRef>
              <c:f>'1C'!$BE$25:$BE$30</c:f>
              <c:numCache>
                <c:formatCode>General</c:formatCode>
                <c:ptCount val="6"/>
                <c:pt idx="0">
                  <c:v>76.57486251536281</c:v>
                </c:pt>
                <c:pt idx="1">
                  <c:v>74.499456662350568</c:v>
                </c:pt>
                <c:pt idx="2">
                  <c:v>96.202368332259894</c:v>
                </c:pt>
                <c:pt idx="3">
                  <c:v>100.53033625378484</c:v>
                </c:pt>
                <c:pt idx="4">
                  <c:v>94.762737539426098</c:v>
                </c:pt>
                <c:pt idx="5">
                  <c:v>88.154549185781107</c:v>
                </c:pt>
              </c:numCache>
            </c:numRef>
          </c:val>
          <c:extLst>
            <c:ext xmlns:c16="http://schemas.microsoft.com/office/drawing/2014/chart" uri="{C3380CC4-5D6E-409C-BE32-E72D297353CC}">
              <c16:uniqueId val="{00000002-E3EF-8B4E-AB33-35B2ED938D56}"/>
            </c:ext>
          </c:extLst>
        </c:ser>
        <c:dLbls>
          <c:showLegendKey val="0"/>
          <c:showVal val="0"/>
          <c:showCatName val="0"/>
          <c:showSerName val="0"/>
          <c:showPercent val="0"/>
          <c:showBubbleSize val="0"/>
        </c:dLbls>
        <c:gapWidth val="125"/>
        <c:overlap val="100"/>
        <c:axId val="796379760"/>
        <c:axId val="426019360"/>
      </c:barChart>
      <c:catAx>
        <c:axId val="796379760"/>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legreya Sans" pitchFamily="2" charset="0"/>
                <a:ea typeface="+mn-ea"/>
                <a:cs typeface="+mn-cs"/>
              </a:defRPr>
            </a:pPr>
            <a:endParaRPr lang="en-US"/>
          </a:p>
        </c:txPr>
        <c:crossAx val="426019360"/>
        <c:crosses val="autoZero"/>
        <c:auto val="1"/>
        <c:lblAlgn val="ctr"/>
        <c:lblOffset val="100"/>
        <c:noMultiLvlLbl val="0"/>
      </c:catAx>
      <c:valAx>
        <c:axId val="426019360"/>
        <c:scaling>
          <c:orientation val="minMax"/>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r>
                  <a:rPr lang="en-GB" sz="1800" dirty="0"/>
                  <a:t># stall cycles due to an off-chip load</a:t>
                </a:r>
              </a:p>
              <a:p>
                <a:pPr>
                  <a:defRPr/>
                </a:pPr>
                <a:r>
                  <a:rPr lang="en-GB" sz="1800" dirty="0"/>
                  <a:t>blocking instruction retirement </a:t>
                </a:r>
              </a:p>
              <a:p>
                <a:pPr>
                  <a:defRPr/>
                </a:pPr>
                <a:r>
                  <a:rPr lang="en-GB" sz="1800" dirty="0"/>
                  <a:t>from</a:t>
                </a:r>
                <a:r>
                  <a:rPr lang="en-GB" sz="1800" baseline="0" dirty="0"/>
                  <a:t> ROB</a:t>
                </a:r>
                <a:endParaRPr lang="en-GB" sz="1800" dirty="0"/>
              </a:p>
            </c:rich>
          </c:tx>
          <c:layout>
            <c:manualLayout>
              <c:xMode val="edge"/>
              <c:yMode val="edge"/>
              <c:x val="4.2372876643436471E-3"/>
              <c:y val="7.1598229983611969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legreya Sans" pitchFamily="2" charset="0"/>
                <a:ea typeface="+mn-ea"/>
                <a:cs typeface="+mn-cs"/>
              </a:defRPr>
            </a:pPr>
            <a:endParaRPr lang="en-US"/>
          </a:p>
        </c:txPr>
        <c:crossAx val="796379760"/>
        <c:crosses val="autoZero"/>
        <c:crossBetween val="between"/>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chemeClr val="tx1"/>
          </a:solidFill>
          <a:latin typeface="Alegreya Sans" pitchFamily="2" charset="0"/>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43347517966836"/>
          <c:y val="0.11839443305145279"/>
          <c:w val="0.85191353702786399"/>
          <c:h val="0.65983271503951701"/>
        </c:manualLayout>
      </c:layout>
      <c:barChart>
        <c:barDir val="col"/>
        <c:grouping val="clustered"/>
        <c:varyColors val="0"/>
        <c:ser>
          <c:idx val="0"/>
          <c:order val="0"/>
          <c:tx>
            <c:strRef>
              <c:f>'1C'!$FZ$12</c:f>
              <c:strCache>
                <c:ptCount val="1"/>
                <c:pt idx="0">
                  <c:v>HMP</c:v>
                </c:pt>
              </c:strCache>
            </c:strRef>
          </c:tx>
          <c:spPr>
            <a:solidFill>
              <a:schemeClr val="bg1">
                <a:lumMod val="95000"/>
              </a:schemeClr>
            </a:solidFill>
            <a:ln>
              <a:solidFill>
                <a:schemeClr val="tx1"/>
              </a:solidFill>
            </a:ln>
            <a:effectLst/>
          </c:spPr>
          <c:invertIfNegative val="0"/>
          <c:cat>
            <c:strRef>
              <c:f>'1C'!$FY$13:$FY$18</c:f>
              <c:strCache>
                <c:ptCount val="6"/>
                <c:pt idx="0">
                  <c:v>SPEC06</c:v>
                </c:pt>
                <c:pt idx="1">
                  <c:v>SPEC17</c:v>
                </c:pt>
                <c:pt idx="2">
                  <c:v>PARSEC</c:v>
                </c:pt>
                <c:pt idx="3">
                  <c:v>Ligra</c:v>
                </c:pt>
                <c:pt idx="4">
                  <c:v>CVP</c:v>
                </c:pt>
                <c:pt idx="5">
                  <c:v>AVG</c:v>
                </c:pt>
              </c:strCache>
            </c:strRef>
          </c:cat>
          <c:val>
            <c:numRef>
              <c:f>'1C'!$FZ$13:$FZ$18</c:f>
              <c:numCache>
                <c:formatCode>0.00</c:formatCode>
                <c:ptCount val="6"/>
                <c:pt idx="0">
                  <c:v>0.44119545454545445</c:v>
                </c:pt>
                <c:pt idx="1">
                  <c:v>0.4058782608695653</c:v>
                </c:pt>
                <c:pt idx="2">
                  <c:v>0.49015000000000009</c:v>
                </c:pt>
                <c:pt idx="3">
                  <c:v>0.32146500000000006</c:v>
                </c:pt>
                <c:pt idx="4">
                  <c:v>0.61766969696969687</c:v>
                </c:pt>
                <c:pt idx="5">
                  <c:v>0.47032454545454561</c:v>
                </c:pt>
              </c:numCache>
            </c:numRef>
          </c:val>
          <c:extLst>
            <c:ext xmlns:c16="http://schemas.microsoft.com/office/drawing/2014/chart" uri="{C3380CC4-5D6E-409C-BE32-E72D297353CC}">
              <c16:uniqueId val="{00000000-FCA3-1E41-8E6D-2557406001F8}"/>
            </c:ext>
          </c:extLst>
        </c:ser>
        <c:ser>
          <c:idx val="1"/>
          <c:order val="1"/>
          <c:tx>
            <c:strRef>
              <c:f>'1C'!$GA$12</c:f>
              <c:strCache>
                <c:ptCount val="1"/>
                <c:pt idx="0">
                  <c:v>TTP</c:v>
                </c:pt>
              </c:strCache>
            </c:strRef>
          </c:tx>
          <c:spPr>
            <a:pattFill prst="wdUpDiag">
              <a:fgClr>
                <a:schemeClr val="tx1">
                  <a:lumMod val="50000"/>
                  <a:lumOff val="50000"/>
                </a:schemeClr>
              </a:fgClr>
              <a:bgClr>
                <a:schemeClr val="bg1"/>
              </a:bgClr>
            </a:pattFill>
            <a:ln>
              <a:solidFill>
                <a:schemeClr val="tx1"/>
              </a:solidFill>
            </a:ln>
            <a:effectLst/>
          </c:spPr>
          <c:invertIfNegative val="0"/>
          <c:cat>
            <c:strRef>
              <c:f>'1C'!$FY$13:$FY$18</c:f>
              <c:strCache>
                <c:ptCount val="6"/>
                <c:pt idx="0">
                  <c:v>SPEC06</c:v>
                </c:pt>
                <c:pt idx="1">
                  <c:v>SPEC17</c:v>
                </c:pt>
                <c:pt idx="2">
                  <c:v>PARSEC</c:v>
                </c:pt>
                <c:pt idx="3">
                  <c:v>Ligra</c:v>
                </c:pt>
                <c:pt idx="4">
                  <c:v>CVP</c:v>
                </c:pt>
                <c:pt idx="5">
                  <c:v>AVG</c:v>
                </c:pt>
              </c:strCache>
            </c:strRef>
          </c:cat>
          <c:val>
            <c:numRef>
              <c:f>'1C'!$GA$13:$GA$18</c:f>
              <c:numCache>
                <c:formatCode>0.00</c:formatCode>
                <c:ptCount val="6"/>
                <c:pt idx="0">
                  <c:v>0.11337272727272729</c:v>
                </c:pt>
                <c:pt idx="1">
                  <c:v>0.11045217391304347</c:v>
                </c:pt>
                <c:pt idx="2">
                  <c:v>0.16348333333333331</c:v>
                </c:pt>
                <c:pt idx="3">
                  <c:v>0.11496500000000001</c:v>
                </c:pt>
                <c:pt idx="4">
                  <c:v>0.27203636363636363</c:v>
                </c:pt>
                <c:pt idx="5">
                  <c:v>0.16611727272727272</c:v>
                </c:pt>
              </c:numCache>
            </c:numRef>
          </c:val>
          <c:extLst>
            <c:ext xmlns:c16="http://schemas.microsoft.com/office/drawing/2014/chart" uri="{C3380CC4-5D6E-409C-BE32-E72D297353CC}">
              <c16:uniqueId val="{00000001-FCA3-1E41-8E6D-2557406001F8}"/>
            </c:ext>
          </c:extLst>
        </c:ser>
        <c:ser>
          <c:idx val="2"/>
          <c:order val="2"/>
          <c:tx>
            <c:strRef>
              <c:f>'1C'!$GB$12</c:f>
              <c:strCache>
                <c:ptCount val="1"/>
                <c:pt idx="0">
                  <c:v>POPET</c:v>
                </c:pt>
              </c:strCache>
            </c:strRef>
          </c:tx>
          <c:spPr>
            <a:solidFill>
              <a:schemeClr val="tx1">
                <a:lumMod val="50000"/>
                <a:lumOff val="50000"/>
              </a:schemeClr>
            </a:solidFill>
            <a:ln>
              <a:solidFill>
                <a:schemeClr val="tx1"/>
              </a:solidFill>
            </a:ln>
            <a:effectLst/>
          </c:spPr>
          <c:invertIfNegative val="0"/>
          <c:cat>
            <c:strRef>
              <c:f>'1C'!$FY$13:$FY$18</c:f>
              <c:strCache>
                <c:ptCount val="6"/>
                <c:pt idx="0">
                  <c:v>SPEC06</c:v>
                </c:pt>
                <c:pt idx="1">
                  <c:v>SPEC17</c:v>
                </c:pt>
                <c:pt idx="2">
                  <c:v>PARSEC</c:v>
                </c:pt>
                <c:pt idx="3">
                  <c:v>Ligra</c:v>
                </c:pt>
                <c:pt idx="4">
                  <c:v>CVP</c:v>
                </c:pt>
                <c:pt idx="5">
                  <c:v>AVG</c:v>
                </c:pt>
              </c:strCache>
            </c:strRef>
          </c:cat>
          <c:val>
            <c:numRef>
              <c:f>'1C'!$GB$13:$GB$18</c:f>
              <c:numCache>
                <c:formatCode>0.00</c:formatCode>
                <c:ptCount val="6"/>
                <c:pt idx="0">
                  <c:v>0.82929090909090886</c:v>
                </c:pt>
                <c:pt idx="1">
                  <c:v>0.77941304347826079</c:v>
                </c:pt>
                <c:pt idx="2">
                  <c:v>0.72325833333333323</c:v>
                </c:pt>
                <c:pt idx="3">
                  <c:v>0.79347000000000012</c:v>
                </c:pt>
                <c:pt idx="4">
                  <c:v>0.73138181818181824</c:v>
                </c:pt>
                <c:pt idx="5">
                  <c:v>0.77140909090909071</c:v>
                </c:pt>
              </c:numCache>
            </c:numRef>
          </c:val>
          <c:extLst>
            <c:ext xmlns:c16="http://schemas.microsoft.com/office/drawing/2014/chart" uri="{C3380CC4-5D6E-409C-BE32-E72D297353CC}">
              <c16:uniqueId val="{00000002-FCA3-1E41-8E6D-2557406001F8}"/>
            </c:ext>
          </c:extLst>
        </c:ser>
        <c:dLbls>
          <c:showLegendKey val="0"/>
          <c:showVal val="0"/>
          <c:showCatName val="0"/>
          <c:showSerName val="0"/>
          <c:showPercent val="0"/>
          <c:showBubbleSize val="0"/>
        </c:dLbls>
        <c:gapWidth val="150"/>
        <c:overlap val="-27"/>
        <c:axId val="102565615"/>
        <c:axId val="96089279"/>
      </c:barChart>
      <c:catAx>
        <c:axId val="102565615"/>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endParaRPr lang="en-US"/>
          </a:p>
        </c:txPr>
        <c:crossAx val="96089279"/>
        <c:crosses val="autoZero"/>
        <c:auto val="1"/>
        <c:lblAlgn val="ctr"/>
        <c:lblOffset val="100"/>
        <c:noMultiLvlLbl val="0"/>
      </c:catAx>
      <c:valAx>
        <c:axId val="96089279"/>
        <c:scaling>
          <c:orientation val="minMax"/>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r>
                  <a:rPr lang="en-GB"/>
                  <a:t>Accuracy %</a:t>
                </a:r>
              </a:p>
            </c:rich>
          </c:tx>
          <c:layout>
            <c:manualLayout>
              <c:xMode val="edge"/>
              <c:yMode val="edge"/>
              <c:x val="5.4087665640221751E-3"/>
              <c:y val="0.16741169151362936"/>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endParaRPr lang="en-US"/>
          </a:p>
        </c:txPr>
        <c:crossAx val="102565615"/>
        <c:crosses val="autoZero"/>
        <c:crossBetween val="between"/>
        <c:majorUnit val="0.2"/>
      </c:valAx>
      <c:spPr>
        <a:noFill/>
        <a:ln>
          <a:solidFill>
            <a:schemeClr val="tx1"/>
          </a:solidFill>
        </a:ln>
        <a:effectLst/>
      </c:spPr>
    </c:plotArea>
    <c:legend>
      <c:legendPos val="t"/>
      <c:layout>
        <c:manualLayout>
          <c:xMode val="edge"/>
          <c:yMode val="edge"/>
          <c:x val="0.31597871363721375"/>
          <c:y val="0"/>
          <c:w val="0.41228097318802387"/>
          <c:h val="8.132671745341135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1800">
          <a:solidFill>
            <a:schemeClr val="tx1"/>
          </a:solidFill>
          <a:latin typeface="Corbel" panose="020B0503020204020204" pitchFamily="34" charset="0"/>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12397078439215"/>
          <c:y val="0.11839443305145279"/>
          <c:w val="0.85385575571503813"/>
          <c:h val="0.67739072328855499"/>
        </c:manualLayout>
      </c:layout>
      <c:barChart>
        <c:barDir val="col"/>
        <c:grouping val="clustered"/>
        <c:varyColors val="0"/>
        <c:ser>
          <c:idx val="0"/>
          <c:order val="0"/>
          <c:tx>
            <c:strRef>
              <c:f>'1C'!$FZ$34</c:f>
              <c:strCache>
                <c:ptCount val="1"/>
                <c:pt idx="0">
                  <c:v>HMP</c:v>
                </c:pt>
              </c:strCache>
            </c:strRef>
          </c:tx>
          <c:spPr>
            <a:solidFill>
              <a:schemeClr val="bg1">
                <a:lumMod val="95000"/>
              </a:schemeClr>
            </a:solidFill>
            <a:ln>
              <a:solidFill>
                <a:schemeClr val="tx1"/>
              </a:solidFill>
            </a:ln>
            <a:effectLst/>
          </c:spPr>
          <c:invertIfNegative val="0"/>
          <c:cat>
            <c:strRef>
              <c:f>'1C'!$FY$35:$FY$40</c:f>
              <c:strCache>
                <c:ptCount val="6"/>
                <c:pt idx="0">
                  <c:v>SPEC06</c:v>
                </c:pt>
                <c:pt idx="1">
                  <c:v>SPEC17</c:v>
                </c:pt>
                <c:pt idx="2">
                  <c:v>PARSEC</c:v>
                </c:pt>
                <c:pt idx="3">
                  <c:v>Ligra</c:v>
                </c:pt>
                <c:pt idx="4">
                  <c:v>CVP</c:v>
                </c:pt>
                <c:pt idx="5">
                  <c:v>AVG</c:v>
                </c:pt>
              </c:strCache>
            </c:strRef>
          </c:cat>
          <c:val>
            <c:numRef>
              <c:f>'1C'!$FZ$35:$FZ$40</c:f>
              <c:numCache>
                <c:formatCode>0.00</c:formatCode>
                <c:ptCount val="6"/>
                <c:pt idx="0">
                  <c:v>0.21489545454545453</c:v>
                </c:pt>
                <c:pt idx="1">
                  <c:v>0.17874347826086953</c:v>
                </c:pt>
                <c:pt idx="2">
                  <c:v>0.22140000000000001</c:v>
                </c:pt>
                <c:pt idx="3">
                  <c:v>9.0239999999999987E-2</c:v>
                </c:pt>
                <c:pt idx="4">
                  <c:v>0.3405545454545455</c:v>
                </c:pt>
                <c:pt idx="5">
                  <c:v>0.22307909090909095</c:v>
                </c:pt>
              </c:numCache>
            </c:numRef>
          </c:val>
          <c:extLst>
            <c:ext xmlns:c16="http://schemas.microsoft.com/office/drawing/2014/chart" uri="{C3380CC4-5D6E-409C-BE32-E72D297353CC}">
              <c16:uniqueId val="{00000000-8E73-9A4E-8D70-78434E62FBBB}"/>
            </c:ext>
          </c:extLst>
        </c:ser>
        <c:ser>
          <c:idx val="1"/>
          <c:order val="1"/>
          <c:tx>
            <c:strRef>
              <c:f>'1C'!$GA$34</c:f>
              <c:strCache>
                <c:ptCount val="1"/>
                <c:pt idx="0">
                  <c:v>TTP</c:v>
                </c:pt>
              </c:strCache>
            </c:strRef>
          </c:tx>
          <c:spPr>
            <a:pattFill prst="wdUpDiag">
              <a:fgClr>
                <a:schemeClr val="tx1">
                  <a:lumMod val="50000"/>
                  <a:lumOff val="50000"/>
                </a:schemeClr>
              </a:fgClr>
              <a:bgClr>
                <a:schemeClr val="bg1"/>
              </a:bgClr>
            </a:pattFill>
            <a:ln>
              <a:solidFill>
                <a:schemeClr val="tx1"/>
              </a:solidFill>
            </a:ln>
            <a:effectLst/>
          </c:spPr>
          <c:invertIfNegative val="0"/>
          <c:cat>
            <c:strRef>
              <c:f>'1C'!$FY$35:$FY$40</c:f>
              <c:strCache>
                <c:ptCount val="6"/>
                <c:pt idx="0">
                  <c:v>SPEC06</c:v>
                </c:pt>
                <c:pt idx="1">
                  <c:v>SPEC17</c:v>
                </c:pt>
                <c:pt idx="2">
                  <c:v>PARSEC</c:v>
                </c:pt>
                <c:pt idx="3">
                  <c:v>Ligra</c:v>
                </c:pt>
                <c:pt idx="4">
                  <c:v>CVP</c:v>
                </c:pt>
                <c:pt idx="5">
                  <c:v>AVG</c:v>
                </c:pt>
              </c:strCache>
            </c:strRef>
          </c:cat>
          <c:val>
            <c:numRef>
              <c:f>'1C'!$GA$35:$GA$40</c:f>
              <c:numCache>
                <c:formatCode>0.00</c:formatCode>
                <c:ptCount val="6"/>
                <c:pt idx="0">
                  <c:v>0.95586818181818178</c:v>
                </c:pt>
                <c:pt idx="1">
                  <c:v>0.95967391304347838</c:v>
                </c:pt>
                <c:pt idx="2">
                  <c:v>0.94186666666666663</c:v>
                </c:pt>
                <c:pt idx="3">
                  <c:v>0.93979500000000016</c:v>
                </c:pt>
                <c:pt idx="4">
                  <c:v>0.94131212121212116</c:v>
                </c:pt>
                <c:pt idx="5">
                  <c:v>0.9478472727272732</c:v>
                </c:pt>
              </c:numCache>
            </c:numRef>
          </c:val>
          <c:extLst>
            <c:ext xmlns:c16="http://schemas.microsoft.com/office/drawing/2014/chart" uri="{C3380CC4-5D6E-409C-BE32-E72D297353CC}">
              <c16:uniqueId val="{00000001-8E73-9A4E-8D70-78434E62FBBB}"/>
            </c:ext>
          </c:extLst>
        </c:ser>
        <c:ser>
          <c:idx val="2"/>
          <c:order val="2"/>
          <c:tx>
            <c:strRef>
              <c:f>'1C'!$GB$34</c:f>
              <c:strCache>
                <c:ptCount val="1"/>
                <c:pt idx="0">
                  <c:v>POPET</c:v>
                </c:pt>
              </c:strCache>
            </c:strRef>
          </c:tx>
          <c:spPr>
            <a:solidFill>
              <a:schemeClr val="tx1">
                <a:lumMod val="50000"/>
                <a:lumOff val="50000"/>
              </a:schemeClr>
            </a:solidFill>
            <a:ln>
              <a:solidFill>
                <a:schemeClr val="tx1"/>
              </a:solidFill>
            </a:ln>
            <a:effectLst/>
          </c:spPr>
          <c:invertIfNegative val="0"/>
          <c:cat>
            <c:strRef>
              <c:f>'1C'!$FY$35:$FY$40</c:f>
              <c:strCache>
                <c:ptCount val="6"/>
                <c:pt idx="0">
                  <c:v>SPEC06</c:v>
                </c:pt>
                <c:pt idx="1">
                  <c:v>SPEC17</c:v>
                </c:pt>
                <c:pt idx="2">
                  <c:v>PARSEC</c:v>
                </c:pt>
                <c:pt idx="3">
                  <c:v>Ligra</c:v>
                </c:pt>
                <c:pt idx="4">
                  <c:v>CVP</c:v>
                </c:pt>
                <c:pt idx="5">
                  <c:v>AVG</c:v>
                </c:pt>
              </c:strCache>
            </c:strRef>
          </c:cat>
          <c:val>
            <c:numRef>
              <c:f>'1C'!$GB$35:$GB$40</c:f>
              <c:numCache>
                <c:formatCode>0.00</c:formatCode>
                <c:ptCount val="6"/>
                <c:pt idx="0">
                  <c:v>0.77488181818181834</c:v>
                </c:pt>
                <c:pt idx="1">
                  <c:v>0.67572173913043476</c:v>
                </c:pt>
                <c:pt idx="2">
                  <c:v>0.83355000000000001</c:v>
                </c:pt>
                <c:pt idx="3">
                  <c:v>0.69818999999999998</c:v>
                </c:pt>
                <c:pt idx="4">
                  <c:v>0.76205151515151526</c:v>
                </c:pt>
                <c:pt idx="5">
                  <c:v>0.74275545454545477</c:v>
                </c:pt>
              </c:numCache>
            </c:numRef>
          </c:val>
          <c:extLst>
            <c:ext xmlns:c16="http://schemas.microsoft.com/office/drawing/2014/chart" uri="{C3380CC4-5D6E-409C-BE32-E72D297353CC}">
              <c16:uniqueId val="{00000002-8E73-9A4E-8D70-78434E62FBBB}"/>
            </c:ext>
          </c:extLst>
        </c:ser>
        <c:dLbls>
          <c:showLegendKey val="0"/>
          <c:showVal val="0"/>
          <c:showCatName val="0"/>
          <c:showSerName val="0"/>
          <c:showPercent val="0"/>
          <c:showBubbleSize val="0"/>
        </c:dLbls>
        <c:gapWidth val="150"/>
        <c:overlap val="-27"/>
        <c:axId val="102565615"/>
        <c:axId val="96089279"/>
      </c:barChart>
      <c:catAx>
        <c:axId val="102565615"/>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crossAx val="96089279"/>
        <c:crosses val="autoZero"/>
        <c:auto val="1"/>
        <c:lblAlgn val="ctr"/>
        <c:lblOffset val="100"/>
        <c:noMultiLvlLbl val="0"/>
      </c:catAx>
      <c:valAx>
        <c:axId val="96089279"/>
        <c:scaling>
          <c:orientation val="minMax"/>
          <c:max val="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r>
                  <a:rPr lang="en-GB" dirty="0"/>
                  <a:t>Coverage %</a:t>
                </a:r>
              </a:p>
            </c:rich>
          </c:tx>
          <c:layout>
            <c:manualLayout>
              <c:xMode val="edge"/>
              <c:yMode val="edge"/>
              <c:x val="5.40644094273231E-3"/>
              <c:y val="0.2343662296366275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crossAx val="102565615"/>
        <c:crosses val="autoZero"/>
        <c:crossBetween val="between"/>
        <c:majorUnit val="0.2"/>
      </c:valAx>
      <c:spPr>
        <a:noFill/>
        <a:ln>
          <a:solidFill>
            <a:schemeClr val="tx1"/>
          </a:solidFill>
        </a:ln>
        <a:effectLst/>
      </c:spPr>
    </c:plotArea>
    <c:legend>
      <c:legendPos val="t"/>
      <c:layout>
        <c:manualLayout>
          <c:xMode val="edge"/>
          <c:yMode val="edge"/>
          <c:x val="0.3313664885691226"/>
          <c:y val="0"/>
          <c:w val="0.405529140864472"/>
          <c:h val="8.132671745341135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1800">
          <a:solidFill>
            <a:schemeClr val="tx1"/>
          </a:solidFill>
          <a:latin typeface="Alegreya Sans" pitchFamily="2" charset="0"/>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43347517966836"/>
          <c:y val="0.11839443305145279"/>
          <c:w val="0.85191353702786399"/>
          <c:h val="0.65983271503951701"/>
        </c:manualLayout>
      </c:layout>
      <c:barChart>
        <c:barDir val="col"/>
        <c:grouping val="clustered"/>
        <c:varyColors val="0"/>
        <c:ser>
          <c:idx val="0"/>
          <c:order val="0"/>
          <c:tx>
            <c:strRef>
              <c:f>'1C'!$FZ$12</c:f>
              <c:strCache>
                <c:ptCount val="1"/>
                <c:pt idx="0">
                  <c:v>HMP</c:v>
                </c:pt>
              </c:strCache>
            </c:strRef>
          </c:tx>
          <c:spPr>
            <a:solidFill>
              <a:schemeClr val="bg1">
                <a:lumMod val="95000"/>
              </a:schemeClr>
            </a:solidFill>
            <a:ln>
              <a:solidFill>
                <a:schemeClr val="tx1"/>
              </a:solidFill>
            </a:ln>
            <a:effectLst/>
          </c:spPr>
          <c:invertIfNegative val="0"/>
          <c:cat>
            <c:strRef>
              <c:f>'1C'!$FY$13:$FY$18</c:f>
              <c:strCache>
                <c:ptCount val="6"/>
                <c:pt idx="0">
                  <c:v>SPEC06</c:v>
                </c:pt>
                <c:pt idx="1">
                  <c:v>SPEC17</c:v>
                </c:pt>
                <c:pt idx="2">
                  <c:v>PARSEC</c:v>
                </c:pt>
                <c:pt idx="3">
                  <c:v>Ligra</c:v>
                </c:pt>
                <c:pt idx="4">
                  <c:v>CVP</c:v>
                </c:pt>
                <c:pt idx="5">
                  <c:v>AVG</c:v>
                </c:pt>
              </c:strCache>
            </c:strRef>
          </c:cat>
          <c:val>
            <c:numRef>
              <c:f>'1C'!$FZ$13:$FZ$18</c:f>
              <c:numCache>
                <c:formatCode>0.00</c:formatCode>
                <c:ptCount val="6"/>
                <c:pt idx="0">
                  <c:v>0.44119545454545445</c:v>
                </c:pt>
                <c:pt idx="1">
                  <c:v>0.4058782608695653</c:v>
                </c:pt>
                <c:pt idx="2">
                  <c:v>0.49015000000000009</c:v>
                </c:pt>
                <c:pt idx="3">
                  <c:v>0.32146500000000006</c:v>
                </c:pt>
                <c:pt idx="4">
                  <c:v>0.61766969696969687</c:v>
                </c:pt>
                <c:pt idx="5">
                  <c:v>0.47032454545454561</c:v>
                </c:pt>
              </c:numCache>
            </c:numRef>
          </c:val>
          <c:extLst>
            <c:ext xmlns:c16="http://schemas.microsoft.com/office/drawing/2014/chart" uri="{C3380CC4-5D6E-409C-BE32-E72D297353CC}">
              <c16:uniqueId val="{00000000-FCA3-1E41-8E6D-2557406001F8}"/>
            </c:ext>
          </c:extLst>
        </c:ser>
        <c:ser>
          <c:idx val="1"/>
          <c:order val="1"/>
          <c:tx>
            <c:strRef>
              <c:f>'1C'!$GA$12</c:f>
              <c:strCache>
                <c:ptCount val="1"/>
                <c:pt idx="0">
                  <c:v>TTP</c:v>
                </c:pt>
              </c:strCache>
            </c:strRef>
          </c:tx>
          <c:spPr>
            <a:pattFill prst="wdUpDiag">
              <a:fgClr>
                <a:schemeClr val="tx1">
                  <a:lumMod val="50000"/>
                  <a:lumOff val="50000"/>
                </a:schemeClr>
              </a:fgClr>
              <a:bgClr>
                <a:schemeClr val="bg1"/>
              </a:bgClr>
            </a:pattFill>
            <a:ln>
              <a:solidFill>
                <a:schemeClr val="tx1"/>
              </a:solidFill>
            </a:ln>
            <a:effectLst/>
          </c:spPr>
          <c:invertIfNegative val="0"/>
          <c:cat>
            <c:strRef>
              <c:f>'1C'!$FY$13:$FY$18</c:f>
              <c:strCache>
                <c:ptCount val="6"/>
                <c:pt idx="0">
                  <c:v>SPEC06</c:v>
                </c:pt>
                <c:pt idx="1">
                  <c:v>SPEC17</c:v>
                </c:pt>
                <c:pt idx="2">
                  <c:v>PARSEC</c:v>
                </c:pt>
                <c:pt idx="3">
                  <c:v>Ligra</c:v>
                </c:pt>
                <c:pt idx="4">
                  <c:v>CVP</c:v>
                </c:pt>
                <c:pt idx="5">
                  <c:v>AVG</c:v>
                </c:pt>
              </c:strCache>
            </c:strRef>
          </c:cat>
          <c:val>
            <c:numRef>
              <c:f>'1C'!$GA$13:$GA$18</c:f>
              <c:numCache>
                <c:formatCode>0.00</c:formatCode>
                <c:ptCount val="6"/>
                <c:pt idx="0">
                  <c:v>0.11337272727272729</c:v>
                </c:pt>
                <c:pt idx="1">
                  <c:v>0.11045217391304347</c:v>
                </c:pt>
                <c:pt idx="2">
                  <c:v>0.16348333333333331</c:v>
                </c:pt>
                <c:pt idx="3">
                  <c:v>0.11496500000000001</c:v>
                </c:pt>
                <c:pt idx="4">
                  <c:v>0.27203636363636363</c:v>
                </c:pt>
                <c:pt idx="5">
                  <c:v>0.16611727272727272</c:v>
                </c:pt>
              </c:numCache>
            </c:numRef>
          </c:val>
          <c:extLst>
            <c:ext xmlns:c16="http://schemas.microsoft.com/office/drawing/2014/chart" uri="{C3380CC4-5D6E-409C-BE32-E72D297353CC}">
              <c16:uniqueId val="{00000001-FCA3-1E41-8E6D-2557406001F8}"/>
            </c:ext>
          </c:extLst>
        </c:ser>
        <c:ser>
          <c:idx val="2"/>
          <c:order val="2"/>
          <c:tx>
            <c:strRef>
              <c:f>'1C'!$GB$12</c:f>
              <c:strCache>
                <c:ptCount val="1"/>
                <c:pt idx="0">
                  <c:v>POPET</c:v>
                </c:pt>
              </c:strCache>
            </c:strRef>
          </c:tx>
          <c:spPr>
            <a:solidFill>
              <a:schemeClr val="tx1">
                <a:lumMod val="50000"/>
                <a:lumOff val="50000"/>
              </a:schemeClr>
            </a:solidFill>
            <a:ln>
              <a:solidFill>
                <a:schemeClr val="tx1"/>
              </a:solidFill>
            </a:ln>
            <a:effectLst/>
          </c:spPr>
          <c:invertIfNegative val="0"/>
          <c:cat>
            <c:strRef>
              <c:f>'1C'!$FY$13:$FY$18</c:f>
              <c:strCache>
                <c:ptCount val="6"/>
                <c:pt idx="0">
                  <c:v>SPEC06</c:v>
                </c:pt>
                <c:pt idx="1">
                  <c:v>SPEC17</c:v>
                </c:pt>
                <c:pt idx="2">
                  <c:v>PARSEC</c:v>
                </c:pt>
                <c:pt idx="3">
                  <c:v>Ligra</c:v>
                </c:pt>
                <c:pt idx="4">
                  <c:v>CVP</c:v>
                </c:pt>
                <c:pt idx="5">
                  <c:v>AVG</c:v>
                </c:pt>
              </c:strCache>
            </c:strRef>
          </c:cat>
          <c:val>
            <c:numRef>
              <c:f>'1C'!$GB$13:$GB$18</c:f>
              <c:numCache>
                <c:formatCode>0.00</c:formatCode>
                <c:ptCount val="6"/>
                <c:pt idx="0">
                  <c:v>0.82929090909090886</c:v>
                </c:pt>
                <c:pt idx="1">
                  <c:v>0.77941304347826079</c:v>
                </c:pt>
                <c:pt idx="2">
                  <c:v>0.72325833333333323</c:v>
                </c:pt>
                <c:pt idx="3">
                  <c:v>0.79347000000000012</c:v>
                </c:pt>
                <c:pt idx="4">
                  <c:v>0.73138181818181824</c:v>
                </c:pt>
                <c:pt idx="5">
                  <c:v>0.77140909090909071</c:v>
                </c:pt>
              </c:numCache>
            </c:numRef>
          </c:val>
          <c:extLst>
            <c:ext xmlns:c16="http://schemas.microsoft.com/office/drawing/2014/chart" uri="{C3380CC4-5D6E-409C-BE32-E72D297353CC}">
              <c16:uniqueId val="{00000002-FCA3-1E41-8E6D-2557406001F8}"/>
            </c:ext>
          </c:extLst>
        </c:ser>
        <c:dLbls>
          <c:showLegendKey val="0"/>
          <c:showVal val="0"/>
          <c:showCatName val="0"/>
          <c:showSerName val="0"/>
          <c:showPercent val="0"/>
          <c:showBubbleSize val="0"/>
        </c:dLbls>
        <c:gapWidth val="150"/>
        <c:overlap val="-27"/>
        <c:axId val="102565615"/>
        <c:axId val="96089279"/>
      </c:barChart>
      <c:catAx>
        <c:axId val="102565615"/>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endParaRPr lang="en-US"/>
          </a:p>
        </c:txPr>
        <c:crossAx val="96089279"/>
        <c:crosses val="autoZero"/>
        <c:auto val="1"/>
        <c:lblAlgn val="ctr"/>
        <c:lblOffset val="100"/>
        <c:noMultiLvlLbl val="0"/>
      </c:catAx>
      <c:valAx>
        <c:axId val="96089279"/>
        <c:scaling>
          <c:orientation val="minMax"/>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r>
                  <a:rPr lang="en-GB"/>
                  <a:t>Accuracy %</a:t>
                </a:r>
              </a:p>
            </c:rich>
          </c:tx>
          <c:layout>
            <c:manualLayout>
              <c:xMode val="edge"/>
              <c:yMode val="edge"/>
              <c:x val="5.4087665640221751E-3"/>
              <c:y val="0.16741169151362936"/>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endParaRPr lang="en-US"/>
          </a:p>
        </c:txPr>
        <c:crossAx val="102565615"/>
        <c:crosses val="autoZero"/>
        <c:crossBetween val="between"/>
        <c:majorUnit val="0.2"/>
      </c:valAx>
      <c:spPr>
        <a:noFill/>
        <a:ln>
          <a:solidFill>
            <a:schemeClr val="tx1"/>
          </a:solidFill>
        </a:ln>
        <a:effectLst/>
      </c:spPr>
    </c:plotArea>
    <c:legend>
      <c:legendPos val="t"/>
      <c:layout>
        <c:manualLayout>
          <c:xMode val="edge"/>
          <c:yMode val="edge"/>
          <c:x val="0.31597871363721375"/>
          <c:y val="0"/>
          <c:w val="0.41228097318802387"/>
          <c:h val="8.132671745341135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1800">
          <a:solidFill>
            <a:schemeClr val="tx1"/>
          </a:solidFill>
          <a:latin typeface="Corbel" panose="020B0503020204020204" pitchFamily="34" charset="0"/>
        </a:defRPr>
      </a:pPr>
      <a:endParaRPr lang="en-US"/>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12397078439215"/>
          <c:y val="0.11839443305145279"/>
          <c:w val="0.85385575571503813"/>
          <c:h val="0.67739072328855499"/>
        </c:manualLayout>
      </c:layout>
      <c:barChart>
        <c:barDir val="col"/>
        <c:grouping val="clustered"/>
        <c:varyColors val="0"/>
        <c:ser>
          <c:idx val="0"/>
          <c:order val="0"/>
          <c:tx>
            <c:strRef>
              <c:f>'1C'!$FZ$34</c:f>
              <c:strCache>
                <c:ptCount val="1"/>
                <c:pt idx="0">
                  <c:v>HMP</c:v>
                </c:pt>
              </c:strCache>
            </c:strRef>
          </c:tx>
          <c:spPr>
            <a:solidFill>
              <a:schemeClr val="bg1">
                <a:lumMod val="95000"/>
              </a:schemeClr>
            </a:solidFill>
            <a:ln>
              <a:solidFill>
                <a:schemeClr val="tx1"/>
              </a:solidFill>
            </a:ln>
            <a:effectLst/>
          </c:spPr>
          <c:invertIfNegative val="0"/>
          <c:cat>
            <c:strRef>
              <c:f>'1C'!$FY$35:$FY$40</c:f>
              <c:strCache>
                <c:ptCount val="6"/>
                <c:pt idx="0">
                  <c:v>SPEC06</c:v>
                </c:pt>
                <c:pt idx="1">
                  <c:v>SPEC17</c:v>
                </c:pt>
                <c:pt idx="2">
                  <c:v>PARSEC</c:v>
                </c:pt>
                <c:pt idx="3">
                  <c:v>Ligra</c:v>
                </c:pt>
                <c:pt idx="4">
                  <c:v>CVP</c:v>
                </c:pt>
                <c:pt idx="5">
                  <c:v>AVG</c:v>
                </c:pt>
              </c:strCache>
            </c:strRef>
          </c:cat>
          <c:val>
            <c:numRef>
              <c:f>'1C'!$FZ$35:$FZ$40</c:f>
              <c:numCache>
                <c:formatCode>0.00</c:formatCode>
                <c:ptCount val="6"/>
                <c:pt idx="0">
                  <c:v>0.21489545454545453</c:v>
                </c:pt>
                <c:pt idx="1">
                  <c:v>0.17874347826086953</c:v>
                </c:pt>
                <c:pt idx="2">
                  <c:v>0.22140000000000001</c:v>
                </c:pt>
                <c:pt idx="3">
                  <c:v>9.0239999999999987E-2</c:v>
                </c:pt>
                <c:pt idx="4">
                  <c:v>0.3405545454545455</c:v>
                </c:pt>
                <c:pt idx="5">
                  <c:v>0.22307909090909095</c:v>
                </c:pt>
              </c:numCache>
            </c:numRef>
          </c:val>
          <c:extLst>
            <c:ext xmlns:c16="http://schemas.microsoft.com/office/drawing/2014/chart" uri="{C3380CC4-5D6E-409C-BE32-E72D297353CC}">
              <c16:uniqueId val="{00000000-8E73-9A4E-8D70-78434E62FBBB}"/>
            </c:ext>
          </c:extLst>
        </c:ser>
        <c:ser>
          <c:idx val="1"/>
          <c:order val="1"/>
          <c:tx>
            <c:strRef>
              <c:f>'1C'!$GA$34</c:f>
              <c:strCache>
                <c:ptCount val="1"/>
                <c:pt idx="0">
                  <c:v>TTP</c:v>
                </c:pt>
              </c:strCache>
            </c:strRef>
          </c:tx>
          <c:spPr>
            <a:pattFill prst="wdUpDiag">
              <a:fgClr>
                <a:schemeClr val="tx1">
                  <a:lumMod val="50000"/>
                  <a:lumOff val="50000"/>
                </a:schemeClr>
              </a:fgClr>
              <a:bgClr>
                <a:schemeClr val="bg1"/>
              </a:bgClr>
            </a:pattFill>
            <a:ln>
              <a:solidFill>
                <a:schemeClr val="tx1"/>
              </a:solidFill>
            </a:ln>
            <a:effectLst/>
          </c:spPr>
          <c:invertIfNegative val="0"/>
          <c:cat>
            <c:strRef>
              <c:f>'1C'!$FY$35:$FY$40</c:f>
              <c:strCache>
                <c:ptCount val="6"/>
                <c:pt idx="0">
                  <c:v>SPEC06</c:v>
                </c:pt>
                <c:pt idx="1">
                  <c:v>SPEC17</c:v>
                </c:pt>
                <c:pt idx="2">
                  <c:v>PARSEC</c:v>
                </c:pt>
                <c:pt idx="3">
                  <c:v>Ligra</c:v>
                </c:pt>
                <c:pt idx="4">
                  <c:v>CVP</c:v>
                </c:pt>
                <c:pt idx="5">
                  <c:v>AVG</c:v>
                </c:pt>
              </c:strCache>
            </c:strRef>
          </c:cat>
          <c:val>
            <c:numRef>
              <c:f>'1C'!$GA$35:$GA$40</c:f>
              <c:numCache>
                <c:formatCode>0.00</c:formatCode>
                <c:ptCount val="6"/>
                <c:pt idx="0">
                  <c:v>0.95586818181818178</c:v>
                </c:pt>
                <c:pt idx="1">
                  <c:v>0.95967391304347838</c:v>
                </c:pt>
                <c:pt idx="2">
                  <c:v>0.94186666666666663</c:v>
                </c:pt>
                <c:pt idx="3">
                  <c:v>0.93979500000000016</c:v>
                </c:pt>
                <c:pt idx="4">
                  <c:v>0.94131212121212116</c:v>
                </c:pt>
                <c:pt idx="5">
                  <c:v>0.9478472727272732</c:v>
                </c:pt>
              </c:numCache>
            </c:numRef>
          </c:val>
          <c:extLst>
            <c:ext xmlns:c16="http://schemas.microsoft.com/office/drawing/2014/chart" uri="{C3380CC4-5D6E-409C-BE32-E72D297353CC}">
              <c16:uniqueId val="{00000001-8E73-9A4E-8D70-78434E62FBBB}"/>
            </c:ext>
          </c:extLst>
        </c:ser>
        <c:ser>
          <c:idx val="2"/>
          <c:order val="2"/>
          <c:tx>
            <c:strRef>
              <c:f>'1C'!$GB$34</c:f>
              <c:strCache>
                <c:ptCount val="1"/>
                <c:pt idx="0">
                  <c:v>POPET</c:v>
                </c:pt>
              </c:strCache>
            </c:strRef>
          </c:tx>
          <c:spPr>
            <a:solidFill>
              <a:schemeClr val="tx1">
                <a:lumMod val="50000"/>
                <a:lumOff val="50000"/>
              </a:schemeClr>
            </a:solidFill>
            <a:ln>
              <a:solidFill>
                <a:schemeClr val="tx1"/>
              </a:solidFill>
            </a:ln>
            <a:effectLst/>
          </c:spPr>
          <c:invertIfNegative val="0"/>
          <c:cat>
            <c:strRef>
              <c:f>'1C'!$FY$35:$FY$40</c:f>
              <c:strCache>
                <c:ptCount val="6"/>
                <c:pt idx="0">
                  <c:v>SPEC06</c:v>
                </c:pt>
                <c:pt idx="1">
                  <c:v>SPEC17</c:v>
                </c:pt>
                <c:pt idx="2">
                  <c:v>PARSEC</c:v>
                </c:pt>
                <c:pt idx="3">
                  <c:v>Ligra</c:v>
                </c:pt>
                <c:pt idx="4">
                  <c:v>CVP</c:v>
                </c:pt>
                <c:pt idx="5">
                  <c:v>AVG</c:v>
                </c:pt>
              </c:strCache>
            </c:strRef>
          </c:cat>
          <c:val>
            <c:numRef>
              <c:f>'1C'!$GB$35:$GB$40</c:f>
              <c:numCache>
                <c:formatCode>0.00</c:formatCode>
                <c:ptCount val="6"/>
                <c:pt idx="0">
                  <c:v>0.77488181818181834</c:v>
                </c:pt>
                <c:pt idx="1">
                  <c:v>0.67572173913043476</c:v>
                </c:pt>
                <c:pt idx="2">
                  <c:v>0.83355000000000001</c:v>
                </c:pt>
                <c:pt idx="3">
                  <c:v>0.69818999999999998</c:v>
                </c:pt>
                <c:pt idx="4">
                  <c:v>0.76205151515151526</c:v>
                </c:pt>
                <c:pt idx="5">
                  <c:v>0.74275545454545477</c:v>
                </c:pt>
              </c:numCache>
            </c:numRef>
          </c:val>
          <c:extLst>
            <c:ext xmlns:c16="http://schemas.microsoft.com/office/drawing/2014/chart" uri="{C3380CC4-5D6E-409C-BE32-E72D297353CC}">
              <c16:uniqueId val="{00000002-8E73-9A4E-8D70-78434E62FBBB}"/>
            </c:ext>
          </c:extLst>
        </c:ser>
        <c:dLbls>
          <c:showLegendKey val="0"/>
          <c:showVal val="0"/>
          <c:showCatName val="0"/>
          <c:showSerName val="0"/>
          <c:showPercent val="0"/>
          <c:showBubbleSize val="0"/>
        </c:dLbls>
        <c:gapWidth val="150"/>
        <c:overlap val="-27"/>
        <c:axId val="102565615"/>
        <c:axId val="96089279"/>
      </c:barChart>
      <c:catAx>
        <c:axId val="102565615"/>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crossAx val="96089279"/>
        <c:crosses val="autoZero"/>
        <c:auto val="1"/>
        <c:lblAlgn val="ctr"/>
        <c:lblOffset val="100"/>
        <c:noMultiLvlLbl val="0"/>
      </c:catAx>
      <c:valAx>
        <c:axId val="96089279"/>
        <c:scaling>
          <c:orientation val="minMax"/>
          <c:max val="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r>
                  <a:rPr lang="en-GB" dirty="0"/>
                  <a:t>Coverage %</a:t>
                </a:r>
              </a:p>
            </c:rich>
          </c:tx>
          <c:layout>
            <c:manualLayout>
              <c:xMode val="edge"/>
              <c:yMode val="edge"/>
              <c:x val="5.40644094273231E-3"/>
              <c:y val="0.2343662296366275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crossAx val="102565615"/>
        <c:crosses val="autoZero"/>
        <c:crossBetween val="between"/>
        <c:majorUnit val="0.2"/>
      </c:valAx>
      <c:spPr>
        <a:noFill/>
        <a:ln>
          <a:solidFill>
            <a:schemeClr val="tx1"/>
          </a:solidFill>
        </a:ln>
        <a:effectLst/>
      </c:spPr>
    </c:plotArea>
    <c:legend>
      <c:legendPos val="t"/>
      <c:layout>
        <c:manualLayout>
          <c:xMode val="edge"/>
          <c:yMode val="edge"/>
          <c:x val="0.3313664885691226"/>
          <c:y val="0"/>
          <c:w val="0.405529140864472"/>
          <c:h val="8.132671745341135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1800">
          <a:solidFill>
            <a:schemeClr val="tx1"/>
          </a:solidFill>
          <a:latin typeface="Alegreya Sans" pitchFamily="2"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789750421974376"/>
          <c:y val="6.1557096300897014E-2"/>
          <c:w val="0.6700514858063582"/>
          <c:h val="0.79910135094562551"/>
        </c:manualLayout>
      </c:layout>
      <c:barChart>
        <c:barDir val="col"/>
        <c:grouping val="clustered"/>
        <c:varyColors val="0"/>
        <c:ser>
          <c:idx val="0"/>
          <c:order val="0"/>
          <c:tx>
            <c:strRef>
              <c:f>ST_Intro!$AQ$47</c:f>
              <c:strCache>
                <c:ptCount val="1"/>
                <c:pt idx="0">
                  <c:v>SPP </c:v>
                </c:pt>
              </c:strCache>
            </c:strRef>
          </c:tx>
          <c:spPr>
            <a:solidFill>
              <a:schemeClr val="bg1">
                <a:lumMod val="95000"/>
              </a:schemeClr>
            </a:solidFill>
            <a:ln>
              <a:solidFill>
                <a:schemeClr val="tx1"/>
              </a:solidFill>
            </a:ln>
            <a:effectLst/>
          </c:spPr>
          <c:invertIfNegative val="0"/>
          <c:cat>
            <c:strRef>
              <c:f>ST_Intro!$AP$48:$AP$49</c:f>
              <c:strCache>
                <c:ptCount val="2"/>
                <c:pt idx="0">
                  <c:v>Ligra-CC</c:v>
                </c:pt>
                <c:pt idx="1">
                  <c:v>PARSEC-Canneal</c:v>
                </c:pt>
              </c:strCache>
            </c:strRef>
          </c:cat>
          <c:val>
            <c:numRef>
              <c:f>ST_Intro!$AQ$48:$AQ$49</c:f>
              <c:numCache>
                <c:formatCode>0.00%</c:formatCode>
                <c:ptCount val="2"/>
                <c:pt idx="0">
                  <c:v>2.8045619491964713E-2</c:v>
                </c:pt>
                <c:pt idx="1">
                  <c:v>2.845488660466633E-2</c:v>
                </c:pt>
              </c:numCache>
            </c:numRef>
          </c:val>
          <c:extLst>
            <c:ext xmlns:c16="http://schemas.microsoft.com/office/drawing/2014/chart" uri="{C3380CC4-5D6E-409C-BE32-E72D297353CC}">
              <c16:uniqueId val="{00000000-0B87-0E42-8B9C-2B2B66DB5D2A}"/>
            </c:ext>
          </c:extLst>
        </c:ser>
        <c:ser>
          <c:idx val="1"/>
          <c:order val="1"/>
          <c:tx>
            <c:strRef>
              <c:f>ST_Intro!$AR$47</c:f>
              <c:strCache>
                <c:ptCount val="1"/>
                <c:pt idx="0">
                  <c:v>Bingo </c:v>
                </c:pt>
              </c:strCache>
            </c:strRef>
          </c:tx>
          <c:spPr>
            <a:pattFill prst="wdUpDiag">
              <a:fgClr>
                <a:schemeClr val="tx1"/>
              </a:fgClr>
              <a:bgClr>
                <a:schemeClr val="bg1"/>
              </a:bgClr>
            </a:pattFill>
            <a:ln>
              <a:solidFill>
                <a:schemeClr val="tx1"/>
              </a:solidFill>
            </a:ln>
            <a:effectLst/>
          </c:spPr>
          <c:invertIfNegative val="0"/>
          <c:cat>
            <c:strRef>
              <c:f>ST_Intro!$AP$48:$AP$49</c:f>
              <c:strCache>
                <c:ptCount val="2"/>
                <c:pt idx="0">
                  <c:v>Ligra-CC</c:v>
                </c:pt>
                <c:pt idx="1">
                  <c:v>PARSEC-Canneal</c:v>
                </c:pt>
              </c:strCache>
            </c:strRef>
          </c:cat>
          <c:val>
            <c:numRef>
              <c:f>ST_Intro!$AR$48:$AR$49</c:f>
              <c:numCache>
                <c:formatCode>0.00%</c:formatCode>
                <c:ptCount val="2"/>
                <c:pt idx="0">
                  <c:v>-1.8714359771902389E-2</c:v>
                </c:pt>
                <c:pt idx="1">
                  <c:v>6.3762440854951974E-2</c:v>
                </c:pt>
              </c:numCache>
            </c:numRef>
          </c:val>
          <c:extLst>
            <c:ext xmlns:c16="http://schemas.microsoft.com/office/drawing/2014/chart" uri="{C3380CC4-5D6E-409C-BE32-E72D297353CC}">
              <c16:uniqueId val="{00000001-0B87-0E42-8B9C-2B2B66DB5D2A}"/>
            </c:ext>
          </c:extLst>
        </c:ser>
        <c:ser>
          <c:idx val="2"/>
          <c:order val="2"/>
          <c:tx>
            <c:strRef>
              <c:f>ST_Intro!$AS$47</c:f>
              <c:strCache>
                <c:ptCount val="1"/>
                <c:pt idx="0">
                  <c:v>Pythia </c:v>
                </c:pt>
              </c:strCache>
            </c:strRef>
          </c:tx>
          <c:spPr>
            <a:solidFill>
              <a:schemeClr val="tx1"/>
            </a:solidFill>
            <a:ln>
              <a:solidFill>
                <a:schemeClr val="tx1"/>
              </a:solidFill>
            </a:ln>
            <a:effectLst/>
          </c:spPr>
          <c:invertIfNegative val="0"/>
          <c:cat>
            <c:strRef>
              <c:f>ST_Intro!$AP$48:$AP$49</c:f>
              <c:strCache>
                <c:ptCount val="2"/>
                <c:pt idx="0">
                  <c:v>Ligra-CC</c:v>
                </c:pt>
                <c:pt idx="1">
                  <c:v>PARSEC-Canneal</c:v>
                </c:pt>
              </c:strCache>
            </c:strRef>
          </c:cat>
          <c:val>
            <c:numRef>
              <c:f>ST_Intro!$AS$48:$AS$49</c:f>
              <c:numCache>
                <c:formatCode>0.00%</c:formatCode>
                <c:ptCount val="2"/>
                <c:pt idx="0">
                  <c:v>6.9103162260238493E-2</c:v>
                </c:pt>
                <c:pt idx="1">
                  <c:v>7.7957252406591682E-2</c:v>
                </c:pt>
              </c:numCache>
            </c:numRef>
          </c:val>
          <c:extLst>
            <c:ext xmlns:c16="http://schemas.microsoft.com/office/drawing/2014/chart" uri="{C3380CC4-5D6E-409C-BE32-E72D297353CC}">
              <c16:uniqueId val="{00000002-0B87-0E42-8B9C-2B2B66DB5D2A}"/>
            </c:ext>
          </c:extLst>
        </c:ser>
        <c:dLbls>
          <c:showLegendKey val="0"/>
          <c:showVal val="0"/>
          <c:showCatName val="0"/>
          <c:showSerName val="0"/>
          <c:showPercent val="0"/>
          <c:showBubbleSize val="0"/>
        </c:dLbls>
        <c:gapWidth val="100"/>
        <c:overlap val="-27"/>
        <c:axId val="523948687"/>
        <c:axId val="398724383"/>
      </c:barChart>
      <c:catAx>
        <c:axId val="52394868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98724383"/>
        <c:crosses val="autoZero"/>
        <c:auto val="1"/>
        <c:lblAlgn val="ctr"/>
        <c:lblOffset val="100"/>
        <c:noMultiLvlLbl val="0"/>
      </c:catAx>
      <c:valAx>
        <c:axId val="398724383"/>
        <c:scaling>
          <c:orientation val="minMax"/>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GB" dirty="0"/>
                  <a:t>IPC improvement</a:t>
                </a:r>
                <a:r>
                  <a:rPr lang="en-GB" baseline="0" dirty="0"/>
                  <a:t> </a:t>
                </a:r>
              </a:p>
              <a:p>
                <a:pPr>
                  <a:defRPr/>
                </a:pPr>
                <a:r>
                  <a:rPr lang="en-GB" baseline="0" dirty="0"/>
                  <a:t>over baseline (%)</a:t>
                </a:r>
                <a:endParaRPr lang="en-GB" dirty="0"/>
              </a:p>
            </c:rich>
          </c:tx>
          <c:layout>
            <c:manualLayout>
              <c:xMode val="edge"/>
              <c:yMode val="edge"/>
              <c:x val="2.0396097256116935E-2"/>
              <c:y val="0.1675635365382480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523948687"/>
        <c:crosses val="autoZero"/>
        <c:crossBetween val="between"/>
      </c:valAx>
      <c:spPr>
        <a:noFill/>
        <a:ln>
          <a:solidFill>
            <a:schemeClr val="tx1"/>
          </a:solidFill>
        </a:ln>
        <a:effectLst/>
      </c:spPr>
    </c:plotArea>
    <c:legend>
      <c:legendPos val="t"/>
      <c:layout>
        <c:manualLayout>
          <c:xMode val="edge"/>
          <c:yMode val="edge"/>
          <c:x val="0.33289918018701548"/>
          <c:y val="7.952436978667167E-2"/>
          <c:w val="0.60370589516038942"/>
          <c:h val="5.8084593100857201E-2"/>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1800">
          <a:solidFill>
            <a:schemeClr val="tx1"/>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[pythia_MICRO21.xlsx]ST_Intro!PivotTable4</c:name>
    <c:fmtId val="20"/>
  </c:pivotSource>
  <c:chart>
    <c:autoTitleDeleted val="0"/>
    <c:pivotFmts>
      <c:pivotFmt>
        <c:idx val="0"/>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bg1"/>
          </a:solidFill>
          <a:ln>
            <a:solidFill>
              <a:schemeClr val="tx1"/>
            </a:solidFill>
          </a:ln>
          <a:effectLst/>
        </c:spPr>
        <c:marker>
          <c:symbol val="none"/>
        </c:marker>
        <c:dLbl>
          <c:idx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solidFill>
              <a:schemeClr val="tx1"/>
            </a:solidFill>
          </a:ln>
          <a:effectLst/>
        </c:spPr>
        <c:marker>
          <c:symbol val="none"/>
        </c:marker>
        <c:dLbl>
          <c:idx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bg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bg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ST_Intro!$BM$43</c:f>
              <c:strCache>
                <c:ptCount val="1"/>
                <c:pt idx="0">
                  <c:v>Covered </c:v>
                </c:pt>
              </c:strCache>
            </c:strRef>
          </c:tx>
          <c:spPr>
            <a:solidFill>
              <a:schemeClr val="accent6">
                <a:lumMod val="40000"/>
                <a:lumOff val="60000"/>
              </a:schemeClr>
            </a:solidFill>
            <a:ln>
              <a:solidFill>
                <a:schemeClr val="tx1"/>
              </a:solidFill>
            </a:ln>
            <a:effectLst/>
          </c:spPr>
          <c:invertIfNegative val="0"/>
          <c:cat>
            <c:multiLvlStrRef>
              <c:f>ST_Intro!$BL$44:$BL$52</c:f>
              <c:multiLvlStrCache>
                <c:ptCount val="6"/>
                <c:lvl>
                  <c:pt idx="0">
                    <c:v>SPP</c:v>
                  </c:pt>
                  <c:pt idx="1">
                    <c:v>Bingo</c:v>
                  </c:pt>
                  <c:pt idx="2">
                    <c:v>Pythia</c:v>
                  </c:pt>
                  <c:pt idx="3">
                    <c:v>SPP</c:v>
                  </c:pt>
                  <c:pt idx="4">
                    <c:v>Bingo</c:v>
                  </c:pt>
                  <c:pt idx="5">
                    <c:v>Pythia</c:v>
                  </c:pt>
                </c:lvl>
                <c:lvl>
                  <c:pt idx="0">
                    <c:v>Ligra-CC</c:v>
                  </c:pt>
                  <c:pt idx="3">
                    <c:v>PARSEC-Canneal</c:v>
                  </c:pt>
                </c:lvl>
              </c:multiLvlStrCache>
            </c:multiLvlStrRef>
          </c:cat>
          <c:val>
            <c:numRef>
              <c:f>ST_Intro!$BM$44:$BM$52</c:f>
              <c:numCache>
                <c:formatCode>0.00%</c:formatCode>
                <c:ptCount val="6"/>
                <c:pt idx="0">
                  <c:v>5.0821693791141542E-2</c:v>
                </c:pt>
                <c:pt idx="1">
                  <c:v>0.22755460041017497</c:v>
                </c:pt>
                <c:pt idx="2">
                  <c:v>0.24042201437817692</c:v>
                </c:pt>
                <c:pt idx="3">
                  <c:v>0.15097179003213793</c:v>
                </c:pt>
                <c:pt idx="4">
                  <c:v>0.27514546092884945</c:v>
                </c:pt>
                <c:pt idx="5">
                  <c:v>0.3128272683352788</c:v>
                </c:pt>
              </c:numCache>
            </c:numRef>
          </c:val>
          <c:extLst>
            <c:ext xmlns:c16="http://schemas.microsoft.com/office/drawing/2014/chart" uri="{C3380CC4-5D6E-409C-BE32-E72D297353CC}">
              <c16:uniqueId val="{00000000-9B5F-B74E-A0F5-BD746D9051E4}"/>
            </c:ext>
          </c:extLst>
        </c:ser>
        <c:ser>
          <c:idx val="1"/>
          <c:order val="1"/>
          <c:tx>
            <c:strRef>
              <c:f>ST_Intro!$BN$43</c:f>
              <c:strCache>
                <c:ptCount val="1"/>
                <c:pt idx="0">
                  <c:v>Uncovered </c:v>
                </c:pt>
              </c:strCache>
            </c:strRef>
          </c:tx>
          <c:spPr>
            <a:solidFill>
              <a:schemeClr val="bg1"/>
            </a:solidFill>
            <a:ln>
              <a:solidFill>
                <a:schemeClr val="tx1"/>
              </a:solidFill>
            </a:ln>
            <a:effectLst/>
          </c:spPr>
          <c:invertIfNegative val="0"/>
          <c:cat>
            <c:multiLvlStrRef>
              <c:f>ST_Intro!$BL$44:$BL$52</c:f>
              <c:multiLvlStrCache>
                <c:ptCount val="6"/>
                <c:lvl>
                  <c:pt idx="0">
                    <c:v>SPP</c:v>
                  </c:pt>
                  <c:pt idx="1">
                    <c:v>Bingo</c:v>
                  </c:pt>
                  <c:pt idx="2">
                    <c:v>Pythia</c:v>
                  </c:pt>
                  <c:pt idx="3">
                    <c:v>SPP</c:v>
                  </c:pt>
                  <c:pt idx="4">
                    <c:v>Bingo</c:v>
                  </c:pt>
                  <c:pt idx="5">
                    <c:v>Pythia</c:v>
                  </c:pt>
                </c:lvl>
                <c:lvl>
                  <c:pt idx="0">
                    <c:v>Ligra-CC</c:v>
                  </c:pt>
                  <c:pt idx="3">
                    <c:v>PARSEC-Canneal</c:v>
                  </c:pt>
                </c:lvl>
              </c:multiLvlStrCache>
            </c:multiLvlStrRef>
          </c:cat>
          <c:val>
            <c:numRef>
              <c:f>ST_Intro!$BN$44:$BN$52</c:f>
              <c:numCache>
                <c:formatCode>0.00%</c:formatCode>
                <c:ptCount val="6"/>
                <c:pt idx="0">
                  <c:v>0.94917830620885846</c:v>
                </c:pt>
                <c:pt idx="1">
                  <c:v>0.77244539958982505</c:v>
                </c:pt>
                <c:pt idx="2">
                  <c:v>0.7595779856218231</c:v>
                </c:pt>
                <c:pt idx="3">
                  <c:v>0.8490282099678621</c:v>
                </c:pt>
                <c:pt idx="4">
                  <c:v>0.72485453907115049</c:v>
                </c:pt>
                <c:pt idx="5">
                  <c:v>0.68717273166472115</c:v>
                </c:pt>
              </c:numCache>
            </c:numRef>
          </c:val>
          <c:extLst>
            <c:ext xmlns:c16="http://schemas.microsoft.com/office/drawing/2014/chart" uri="{C3380CC4-5D6E-409C-BE32-E72D297353CC}">
              <c16:uniqueId val="{00000001-9B5F-B74E-A0F5-BD746D9051E4}"/>
            </c:ext>
          </c:extLst>
        </c:ser>
        <c:ser>
          <c:idx val="2"/>
          <c:order val="2"/>
          <c:tx>
            <c:strRef>
              <c:f>ST_Intro!$BO$43</c:f>
              <c:strCache>
                <c:ptCount val="1"/>
                <c:pt idx="0">
                  <c:v>Overpredicted </c:v>
                </c:pt>
              </c:strCache>
            </c:strRef>
          </c:tx>
          <c:spPr>
            <a:solidFill>
              <a:srgbClr val="FF5261"/>
            </a:solidFill>
            <a:ln>
              <a:solidFill>
                <a:schemeClr val="tx1"/>
              </a:solidFill>
            </a:ln>
            <a:effectLst/>
          </c:spPr>
          <c:invertIfNegative val="0"/>
          <c:cat>
            <c:multiLvlStrRef>
              <c:f>ST_Intro!$BL$44:$BL$52</c:f>
              <c:multiLvlStrCache>
                <c:ptCount val="6"/>
                <c:lvl>
                  <c:pt idx="0">
                    <c:v>SPP</c:v>
                  </c:pt>
                  <c:pt idx="1">
                    <c:v>Bingo</c:v>
                  </c:pt>
                  <c:pt idx="2">
                    <c:v>Pythia</c:v>
                  </c:pt>
                  <c:pt idx="3">
                    <c:v>SPP</c:v>
                  </c:pt>
                  <c:pt idx="4">
                    <c:v>Bingo</c:v>
                  </c:pt>
                  <c:pt idx="5">
                    <c:v>Pythia</c:v>
                  </c:pt>
                </c:lvl>
                <c:lvl>
                  <c:pt idx="0">
                    <c:v>Ligra-CC</c:v>
                  </c:pt>
                  <c:pt idx="3">
                    <c:v>PARSEC-Canneal</c:v>
                  </c:pt>
                </c:lvl>
              </c:multiLvlStrCache>
            </c:multiLvlStrRef>
          </c:cat>
          <c:val>
            <c:numRef>
              <c:f>ST_Intro!$BO$44:$BO$52</c:f>
              <c:numCache>
                <c:formatCode>0.00%</c:formatCode>
                <c:ptCount val="6"/>
                <c:pt idx="0">
                  <c:v>0.31635434928825817</c:v>
                </c:pt>
                <c:pt idx="1">
                  <c:v>2.6824601609275249</c:v>
                </c:pt>
                <c:pt idx="2">
                  <c:v>0.57151737179275142</c:v>
                </c:pt>
                <c:pt idx="3">
                  <c:v>0.55316413154049049</c:v>
                </c:pt>
                <c:pt idx="4">
                  <c:v>4.739666197550795</c:v>
                </c:pt>
                <c:pt idx="5">
                  <c:v>0.27170661153304865</c:v>
                </c:pt>
              </c:numCache>
            </c:numRef>
          </c:val>
          <c:extLst>
            <c:ext xmlns:c16="http://schemas.microsoft.com/office/drawing/2014/chart" uri="{C3380CC4-5D6E-409C-BE32-E72D297353CC}">
              <c16:uniqueId val="{00000002-9B5F-B74E-A0F5-BD746D9051E4}"/>
            </c:ext>
          </c:extLst>
        </c:ser>
        <c:dLbls>
          <c:showLegendKey val="0"/>
          <c:showVal val="0"/>
          <c:showCatName val="0"/>
          <c:showSerName val="0"/>
          <c:showPercent val="0"/>
          <c:showBubbleSize val="0"/>
        </c:dLbls>
        <c:gapWidth val="100"/>
        <c:overlap val="100"/>
        <c:axId val="401673727"/>
        <c:axId val="131190639"/>
      </c:barChart>
      <c:catAx>
        <c:axId val="401673727"/>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31190639"/>
        <c:crosses val="autoZero"/>
        <c:auto val="1"/>
        <c:lblAlgn val="ctr"/>
        <c:lblOffset val="100"/>
        <c:noMultiLvlLbl val="0"/>
      </c:catAx>
      <c:valAx>
        <c:axId val="131190639"/>
        <c:scaling>
          <c:orientation val="minMax"/>
          <c:max val="2.5"/>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a:t>Fraction of LLC misses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01673727"/>
        <c:crosses val="autoZero"/>
        <c:crossBetween val="between"/>
      </c:valAx>
      <c:spPr>
        <a:noFill/>
        <a:ln>
          <a:solidFill>
            <a:schemeClr val="tx1"/>
          </a:solidFill>
        </a:ln>
        <a:effectLst/>
      </c:spPr>
    </c:plotArea>
    <c:legend>
      <c:legendPos val="t"/>
      <c:layout>
        <c:manualLayout>
          <c:xMode val="edge"/>
          <c:yMode val="edge"/>
          <c:x val="0.2357036080347199"/>
          <c:y val="0.14711774455565527"/>
          <c:w val="0.72316584265609618"/>
          <c:h val="7.9766456242059983E-2"/>
        </c:manualLayout>
      </c:layout>
      <c:overlay val="1"/>
      <c:spPr>
        <a:solidFill>
          <a:schemeClr val="bg1"/>
        </a:solidFill>
        <a:ln>
          <a:solidFill>
            <a:schemeClr val="bg1">
              <a:lumMod val="75000"/>
            </a:schemeClr>
          </a:solidFill>
        </a:ln>
        <a:effectLst/>
      </c:spPr>
      <c:txPr>
        <a:bodyPr rot="0" spcFirstLastPara="1" vertOverflow="ellipsis" vert="horz" wrap="square" anchor="ctr" anchorCtr="1"/>
        <a:lstStyle/>
        <a:p>
          <a:pPr>
            <a:defRPr lang="en-US" sz="15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chemeClr val="tx1"/>
          </a:solidFill>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789750421974376"/>
          <c:y val="6.1557096300897014E-2"/>
          <c:w val="0.6700514858063582"/>
          <c:h val="0.79910135094562551"/>
        </c:manualLayout>
      </c:layout>
      <c:barChart>
        <c:barDir val="col"/>
        <c:grouping val="clustered"/>
        <c:varyColors val="0"/>
        <c:ser>
          <c:idx val="0"/>
          <c:order val="0"/>
          <c:tx>
            <c:strRef>
              <c:f>ST_Intro!$AQ$47</c:f>
              <c:strCache>
                <c:ptCount val="1"/>
                <c:pt idx="0">
                  <c:v>SPP </c:v>
                </c:pt>
              </c:strCache>
            </c:strRef>
          </c:tx>
          <c:spPr>
            <a:solidFill>
              <a:schemeClr val="bg1">
                <a:lumMod val="95000"/>
              </a:schemeClr>
            </a:solidFill>
            <a:ln>
              <a:solidFill>
                <a:schemeClr val="tx1"/>
              </a:solidFill>
            </a:ln>
            <a:effectLst/>
          </c:spPr>
          <c:invertIfNegative val="0"/>
          <c:cat>
            <c:strRef>
              <c:f>ST_Intro!$AP$48:$AP$49</c:f>
              <c:strCache>
                <c:ptCount val="2"/>
                <c:pt idx="0">
                  <c:v>Ligra-CC</c:v>
                </c:pt>
                <c:pt idx="1">
                  <c:v>PARSEC-Canneal</c:v>
                </c:pt>
              </c:strCache>
            </c:strRef>
          </c:cat>
          <c:val>
            <c:numRef>
              <c:f>ST_Intro!$AQ$48:$AQ$49</c:f>
              <c:numCache>
                <c:formatCode>0.00%</c:formatCode>
                <c:ptCount val="2"/>
                <c:pt idx="0">
                  <c:v>2.8045619491964713E-2</c:v>
                </c:pt>
                <c:pt idx="1">
                  <c:v>2.845488660466633E-2</c:v>
                </c:pt>
              </c:numCache>
            </c:numRef>
          </c:val>
          <c:extLst>
            <c:ext xmlns:c16="http://schemas.microsoft.com/office/drawing/2014/chart" uri="{C3380CC4-5D6E-409C-BE32-E72D297353CC}">
              <c16:uniqueId val="{00000000-0B87-0E42-8B9C-2B2B66DB5D2A}"/>
            </c:ext>
          </c:extLst>
        </c:ser>
        <c:ser>
          <c:idx val="1"/>
          <c:order val="1"/>
          <c:tx>
            <c:strRef>
              <c:f>ST_Intro!$AR$47</c:f>
              <c:strCache>
                <c:ptCount val="1"/>
                <c:pt idx="0">
                  <c:v>Bingo </c:v>
                </c:pt>
              </c:strCache>
            </c:strRef>
          </c:tx>
          <c:spPr>
            <a:pattFill prst="wdUpDiag">
              <a:fgClr>
                <a:schemeClr val="tx1"/>
              </a:fgClr>
              <a:bgClr>
                <a:schemeClr val="bg1"/>
              </a:bgClr>
            </a:pattFill>
            <a:ln>
              <a:solidFill>
                <a:schemeClr val="tx1"/>
              </a:solidFill>
            </a:ln>
            <a:effectLst/>
          </c:spPr>
          <c:invertIfNegative val="0"/>
          <c:cat>
            <c:strRef>
              <c:f>ST_Intro!$AP$48:$AP$49</c:f>
              <c:strCache>
                <c:ptCount val="2"/>
                <c:pt idx="0">
                  <c:v>Ligra-CC</c:v>
                </c:pt>
                <c:pt idx="1">
                  <c:v>PARSEC-Canneal</c:v>
                </c:pt>
              </c:strCache>
            </c:strRef>
          </c:cat>
          <c:val>
            <c:numRef>
              <c:f>ST_Intro!$AR$48:$AR$49</c:f>
              <c:numCache>
                <c:formatCode>0.00%</c:formatCode>
                <c:ptCount val="2"/>
                <c:pt idx="0">
                  <c:v>-1.8714359771902389E-2</c:v>
                </c:pt>
                <c:pt idx="1">
                  <c:v>6.3762440854951974E-2</c:v>
                </c:pt>
              </c:numCache>
            </c:numRef>
          </c:val>
          <c:extLst>
            <c:ext xmlns:c16="http://schemas.microsoft.com/office/drawing/2014/chart" uri="{C3380CC4-5D6E-409C-BE32-E72D297353CC}">
              <c16:uniqueId val="{00000001-0B87-0E42-8B9C-2B2B66DB5D2A}"/>
            </c:ext>
          </c:extLst>
        </c:ser>
        <c:ser>
          <c:idx val="2"/>
          <c:order val="2"/>
          <c:tx>
            <c:strRef>
              <c:f>ST_Intro!$AS$47</c:f>
              <c:strCache>
                <c:ptCount val="1"/>
                <c:pt idx="0">
                  <c:v>Pythia </c:v>
                </c:pt>
              </c:strCache>
            </c:strRef>
          </c:tx>
          <c:spPr>
            <a:solidFill>
              <a:schemeClr val="tx1"/>
            </a:solidFill>
            <a:ln>
              <a:solidFill>
                <a:schemeClr val="tx1"/>
              </a:solidFill>
            </a:ln>
            <a:effectLst/>
          </c:spPr>
          <c:invertIfNegative val="0"/>
          <c:cat>
            <c:strRef>
              <c:f>ST_Intro!$AP$48:$AP$49</c:f>
              <c:strCache>
                <c:ptCount val="2"/>
                <c:pt idx="0">
                  <c:v>Ligra-CC</c:v>
                </c:pt>
                <c:pt idx="1">
                  <c:v>PARSEC-Canneal</c:v>
                </c:pt>
              </c:strCache>
            </c:strRef>
          </c:cat>
          <c:val>
            <c:numRef>
              <c:f>ST_Intro!$AS$48:$AS$49</c:f>
              <c:numCache>
                <c:formatCode>0.00%</c:formatCode>
                <c:ptCount val="2"/>
                <c:pt idx="0">
                  <c:v>6.9103162260238493E-2</c:v>
                </c:pt>
                <c:pt idx="1">
                  <c:v>7.7957252406591682E-2</c:v>
                </c:pt>
              </c:numCache>
            </c:numRef>
          </c:val>
          <c:extLst>
            <c:ext xmlns:c16="http://schemas.microsoft.com/office/drawing/2014/chart" uri="{C3380CC4-5D6E-409C-BE32-E72D297353CC}">
              <c16:uniqueId val="{00000002-0B87-0E42-8B9C-2B2B66DB5D2A}"/>
            </c:ext>
          </c:extLst>
        </c:ser>
        <c:dLbls>
          <c:showLegendKey val="0"/>
          <c:showVal val="0"/>
          <c:showCatName val="0"/>
          <c:showSerName val="0"/>
          <c:showPercent val="0"/>
          <c:showBubbleSize val="0"/>
        </c:dLbls>
        <c:gapWidth val="100"/>
        <c:overlap val="-27"/>
        <c:axId val="523948687"/>
        <c:axId val="398724383"/>
      </c:barChart>
      <c:catAx>
        <c:axId val="52394868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98724383"/>
        <c:crosses val="autoZero"/>
        <c:auto val="1"/>
        <c:lblAlgn val="ctr"/>
        <c:lblOffset val="100"/>
        <c:noMultiLvlLbl val="0"/>
      </c:catAx>
      <c:valAx>
        <c:axId val="398724383"/>
        <c:scaling>
          <c:orientation val="minMax"/>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GB" dirty="0"/>
                  <a:t>IPC improvement</a:t>
                </a:r>
                <a:r>
                  <a:rPr lang="en-GB" baseline="0" dirty="0"/>
                  <a:t> </a:t>
                </a:r>
              </a:p>
              <a:p>
                <a:pPr>
                  <a:defRPr/>
                </a:pPr>
                <a:r>
                  <a:rPr lang="en-GB" baseline="0" dirty="0"/>
                  <a:t>over baseline (%)</a:t>
                </a:r>
                <a:endParaRPr lang="en-GB" dirty="0"/>
              </a:p>
            </c:rich>
          </c:tx>
          <c:layout>
            <c:manualLayout>
              <c:xMode val="edge"/>
              <c:yMode val="edge"/>
              <c:x val="2.0396097256116935E-2"/>
              <c:y val="0.1675635365382480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523948687"/>
        <c:crosses val="autoZero"/>
        <c:crossBetween val="between"/>
      </c:valAx>
      <c:spPr>
        <a:noFill/>
        <a:ln>
          <a:solidFill>
            <a:schemeClr val="tx1"/>
          </a:solidFill>
        </a:ln>
        <a:effectLst/>
      </c:spPr>
    </c:plotArea>
    <c:legend>
      <c:legendPos val="t"/>
      <c:layout>
        <c:manualLayout>
          <c:xMode val="edge"/>
          <c:yMode val="edge"/>
          <c:x val="0.33289918018701548"/>
          <c:y val="7.952436978667167E-2"/>
          <c:w val="0.60370589516038942"/>
          <c:h val="5.8084593100857201E-2"/>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1800">
          <a:solidFill>
            <a:schemeClr val="tx1"/>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'nC-runs'!$AY$2</c:f>
              <c:strCache>
                <c:ptCount val="1"/>
                <c:pt idx="0">
                  <c:v>SPP</c:v>
                </c:pt>
              </c:strCache>
            </c:strRef>
          </c:tx>
          <c:spPr>
            <a:ln w="38100" cap="rnd">
              <a:solidFill>
                <a:schemeClr val="accent6">
                  <a:lumMod val="75000"/>
                </a:schemeClr>
              </a:solidFill>
              <a:prstDash val="solid"/>
              <a:round/>
            </a:ln>
            <a:effectLst/>
          </c:spPr>
          <c:marker>
            <c:symbol val="circle"/>
            <c:size val="8"/>
            <c:spPr>
              <a:solidFill>
                <a:schemeClr val="accent6">
                  <a:lumMod val="75000"/>
                </a:schemeClr>
              </a:solidFill>
              <a:ln w="12700">
                <a:solidFill>
                  <a:schemeClr val="accent6">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'nC-runs'!$AZ$2:$BE$2</c:f>
              <c:numCache>
                <c:formatCode>General</c:formatCode>
                <c:ptCount val="6"/>
                <c:pt idx="0">
                  <c:v>1.1808841707873761</c:v>
                </c:pt>
                <c:pt idx="1">
                  <c:v>1.2748240002710416</c:v>
                </c:pt>
                <c:pt idx="2">
                  <c:v>1.2360704054461438</c:v>
                </c:pt>
                <c:pt idx="3">
                  <c:v>1.2321915796264478</c:v>
                </c:pt>
                <c:pt idx="4">
                  <c:v>1.2106804796264479</c:v>
                </c:pt>
                <c:pt idx="5">
                  <c:v>1.1843877796264499</c:v>
                </c:pt>
              </c:numCache>
            </c:numRef>
          </c:yVal>
          <c:smooth val="1"/>
          <c:extLst>
            <c:ext xmlns:c16="http://schemas.microsoft.com/office/drawing/2014/chart" uri="{C3380CC4-5D6E-409C-BE32-E72D297353CC}">
              <c16:uniqueId val="{00000000-F666-2646-8D32-12A584600FA6}"/>
            </c:ext>
          </c:extLst>
        </c:ser>
        <c:ser>
          <c:idx val="1"/>
          <c:order val="1"/>
          <c:tx>
            <c:strRef>
              <c:f>'nC-runs'!$AY$3</c:f>
              <c:strCache>
                <c:ptCount val="1"/>
                <c:pt idx="0">
                  <c:v>Bingo</c:v>
                </c:pt>
              </c:strCache>
            </c:strRef>
          </c:tx>
          <c:spPr>
            <a:ln w="38100"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'nC-runs'!$AZ$3:$BE$3</c:f>
              <c:numCache>
                <c:formatCode>General</c:formatCode>
                <c:ptCount val="6"/>
                <c:pt idx="0">
                  <c:v>1.1861222740304298</c:v>
                </c:pt>
                <c:pt idx="1">
                  <c:v>1.283155393669023</c:v>
                </c:pt>
                <c:pt idx="2">
                  <c:v>1.21857547349426</c:v>
                </c:pt>
                <c:pt idx="3">
                  <c:v>1.1863626306643582</c:v>
                </c:pt>
                <c:pt idx="4">
                  <c:v>1.1783076306643601</c:v>
                </c:pt>
                <c:pt idx="5">
                  <c:v>1.1577598306643599</c:v>
                </c:pt>
              </c:numCache>
            </c:numRef>
          </c:yVal>
          <c:smooth val="1"/>
          <c:extLst>
            <c:ext xmlns:c16="http://schemas.microsoft.com/office/drawing/2014/chart" uri="{C3380CC4-5D6E-409C-BE32-E72D297353CC}">
              <c16:uniqueId val="{00000001-F666-2646-8D32-12A584600FA6}"/>
            </c:ext>
          </c:extLst>
        </c:ser>
        <c:ser>
          <c:idx val="2"/>
          <c:order val="2"/>
          <c:tx>
            <c:strRef>
              <c:f>'nC-runs'!$AY$4</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'nC-runs'!$AZ$4:$BE$4</c:f>
              <c:numCache>
                <c:formatCode>General</c:formatCode>
                <c:ptCount val="6"/>
                <c:pt idx="0">
                  <c:v>1.1902479558020136</c:v>
                </c:pt>
                <c:pt idx="1">
                  <c:v>1.2832694998724017</c:v>
                </c:pt>
                <c:pt idx="2">
                  <c:v>1.2429404821709504</c:v>
                </c:pt>
                <c:pt idx="3">
                  <c:v>1.2309973916321584</c:v>
                </c:pt>
                <c:pt idx="4">
                  <c:v>1.20737059163216</c:v>
                </c:pt>
                <c:pt idx="5">
                  <c:v>1.1768934916321601</c:v>
                </c:pt>
              </c:numCache>
            </c:numRef>
          </c:yVal>
          <c:smooth val="1"/>
          <c:extLst>
            <c:ext xmlns:c16="http://schemas.microsoft.com/office/drawing/2014/chart" uri="{C3380CC4-5D6E-409C-BE32-E72D297353CC}">
              <c16:uniqueId val="{00000002-F666-2646-8D32-12A584600FA6}"/>
            </c:ext>
          </c:extLst>
        </c:ser>
        <c:ser>
          <c:idx val="5"/>
          <c:order val="3"/>
          <c:tx>
            <c:strRef>
              <c:f>'nC-runs'!$AY$7</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'nC-runs'!$AZ$7:$BE$7</c:f>
              <c:numCache>
                <c:formatCode>General</c:formatCode>
                <c:ptCount val="6"/>
                <c:pt idx="0">
                  <c:v>1.224211498438099</c:v>
                </c:pt>
                <c:pt idx="1">
                  <c:v>1.3242669269826637</c:v>
                </c:pt>
                <c:pt idx="2">
                  <c:v>1.3008811418323525</c:v>
                </c:pt>
                <c:pt idx="3">
                  <c:v>1.2853278822555283</c:v>
                </c:pt>
                <c:pt idx="4">
                  <c:v>1.2704030822555283</c:v>
                </c:pt>
                <c:pt idx="5">
                  <c:v>1.2538090822555283</c:v>
                </c:pt>
              </c:numCache>
            </c:numRef>
          </c:yVal>
          <c:smooth val="1"/>
          <c:extLst>
            <c:ext xmlns:c16="http://schemas.microsoft.com/office/drawing/2014/chart" uri="{C3380CC4-5D6E-409C-BE32-E72D297353CC}">
              <c16:uniqueId val="{00000003-F666-2646-8D32-12A584600FA6}"/>
            </c:ext>
          </c:extLst>
        </c:ser>
        <c:dLbls>
          <c:showLegendKey val="0"/>
          <c:showVal val="0"/>
          <c:showCatName val="0"/>
          <c:showSerName val="0"/>
          <c:showPercent val="0"/>
          <c:showBubbleSize val="0"/>
        </c:dLbls>
        <c:axId val="371743440"/>
        <c:axId val="371753568"/>
      </c:scatterChart>
      <c:valAx>
        <c:axId val="371743440"/>
        <c:scaling>
          <c:orientation val="minMax"/>
          <c:max val="13"/>
          <c:min val="0"/>
        </c:scaling>
        <c:delete val="0"/>
        <c:axPos val="b"/>
        <c:majorGridlines>
          <c:spPr>
            <a:ln w="9525" cap="flat" cmpd="sng" algn="ctr">
              <a:solidFill>
                <a:schemeClr val="bg1">
                  <a:lumMod val="75000"/>
                </a:schemeClr>
              </a:solidFill>
              <a:prstDash val="dash"/>
              <a:round/>
            </a:ln>
            <a:effectLst/>
          </c:spPr>
        </c:majorGridlines>
        <c:minorGridlines>
          <c:spPr>
            <a:ln w="9525" cap="flat" cmpd="sng" algn="ctr">
              <a:solidFill>
                <a:schemeClr val="tx1">
                  <a:lumMod val="5000"/>
                  <a:lumOff val="95000"/>
                </a:schemeClr>
              </a:solidFill>
              <a:prstDash val="dash"/>
              <a:round/>
            </a:ln>
            <a:effectLst/>
          </c:spPr>
        </c:min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a:t>Number of cores</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53568"/>
        <c:crosses val="autoZero"/>
        <c:crossBetween val="midCat"/>
        <c:majorUnit val="2"/>
        <c:minorUnit val="1"/>
      </c:valAx>
      <c:valAx>
        <c:axId val="371753568"/>
        <c:scaling>
          <c:orientation val="minMax"/>
          <c:min val="1.100000000000000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Geomean speedup</a:t>
                </a:r>
              </a:p>
              <a:p>
                <a:pPr>
                  <a:defRPr/>
                </a:pPr>
                <a:r>
                  <a:rPr lang="en-GB" dirty="0"/>
                  <a:t>over no prefetching</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43440"/>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'nC-runs'!$AY$2</c:f>
              <c:strCache>
                <c:ptCount val="1"/>
                <c:pt idx="0">
                  <c:v>SPP</c:v>
                </c:pt>
              </c:strCache>
            </c:strRef>
          </c:tx>
          <c:spPr>
            <a:ln w="38100" cap="rnd">
              <a:solidFill>
                <a:schemeClr val="accent6">
                  <a:lumMod val="75000"/>
                </a:schemeClr>
              </a:solidFill>
              <a:prstDash val="solid"/>
              <a:round/>
            </a:ln>
            <a:effectLst/>
          </c:spPr>
          <c:marker>
            <c:symbol val="circle"/>
            <c:size val="8"/>
            <c:spPr>
              <a:solidFill>
                <a:schemeClr val="accent6">
                  <a:lumMod val="75000"/>
                </a:schemeClr>
              </a:solidFill>
              <a:ln w="12700">
                <a:solidFill>
                  <a:schemeClr val="accent6">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'nC-runs'!$AZ$2:$BE$2</c:f>
              <c:numCache>
                <c:formatCode>General</c:formatCode>
                <c:ptCount val="6"/>
                <c:pt idx="0">
                  <c:v>1.1808841707873761</c:v>
                </c:pt>
                <c:pt idx="1">
                  <c:v>1.2748240002710416</c:v>
                </c:pt>
                <c:pt idx="2">
                  <c:v>1.2360704054461438</c:v>
                </c:pt>
                <c:pt idx="3">
                  <c:v>1.2321915796264478</c:v>
                </c:pt>
                <c:pt idx="4">
                  <c:v>1.2106804796264479</c:v>
                </c:pt>
                <c:pt idx="5">
                  <c:v>1.1843877796264499</c:v>
                </c:pt>
              </c:numCache>
            </c:numRef>
          </c:yVal>
          <c:smooth val="1"/>
          <c:extLst>
            <c:ext xmlns:c16="http://schemas.microsoft.com/office/drawing/2014/chart" uri="{C3380CC4-5D6E-409C-BE32-E72D297353CC}">
              <c16:uniqueId val="{00000000-F666-2646-8D32-12A584600FA6}"/>
            </c:ext>
          </c:extLst>
        </c:ser>
        <c:ser>
          <c:idx val="1"/>
          <c:order val="1"/>
          <c:tx>
            <c:strRef>
              <c:f>'nC-runs'!$AY$3</c:f>
              <c:strCache>
                <c:ptCount val="1"/>
                <c:pt idx="0">
                  <c:v>Bingo</c:v>
                </c:pt>
              </c:strCache>
            </c:strRef>
          </c:tx>
          <c:spPr>
            <a:ln w="38100"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'nC-runs'!$AZ$3:$BE$3</c:f>
              <c:numCache>
                <c:formatCode>General</c:formatCode>
                <c:ptCount val="6"/>
                <c:pt idx="0">
                  <c:v>1.1861222740304298</c:v>
                </c:pt>
                <c:pt idx="1">
                  <c:v>1.283155393669023</c:v>
                </c:pt>
                <c:pt idx="2">
                  <c:v>1.21857547349426</c:v>
                </c:pt>
                <c:pt idx="3">
                  <c:v>1.1863626306643582</c:v>
                </c:pt>
                <c:pt idx="4">
                  <c:v>1.1783076306643601</c:v>
                </c:pt>
                <c:pt idx="5">
                  <c:v>1.1577598306643599</c:v>
                </c:pt>
              </c:numCache>
            </c:numRef>
          </c:yVal>
          <c:smooth val="1"/>
          <c:extLst>
            <c:ext xmlns:c16="http://schemas.microsoft.com/office/drawing/2014/chart" uri="{C3380CC4-5D6E-409C-BE32-E72D297353CC}">
              <c16:uniqueId val="{00000001-F666-2646-8D32-12A584600FA6}"/>
            </c:ext>
          </c:extLst>
        </c:ser>
        <c:ser>
          <c:idx val="2"/>
          <c:order val="2"/>
          <c:tx>
            <c:strRef>
              <c:f>'nC-runs'!$AY$4</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'nC-runs'!$AZ$4:$BE$4</c:f>
              <c:numCache>
                <c:formatCode>General</c:formatCode>
                <c:ptCount val="6"/>
                <c:pt idx="0">
                  <c:v>1.1902479558020136</c:v>
                </c:pt>
                <c:pt idx="1">
                  <c:v>1.2832694998724017</c:v>
                </c:pt>
                <c:pt idx="2">
                  <c:v>1.2429404821709504</c:v>
                </c:pt>
                <c:pt idx="3">
                  <c:v>1.2309973916321584</c:v>
                </c:pt>
                <c:pt idx="4">
                  <c:v>1.20737059163216</c:v>
                </c:pt>
                <c:pt idx="5">
                  <c:v>1.1768934916321601</c:v>
                </c:pt>
              </c:numCache>
            </c:numRef>
          </c:yVal>
          <c:smooth val="1"/>
          <c:extLst>
            <c:ext xmlns:c16="http://schemas.microsoft.com/office/drawing/2014/chart" uri="{C3380CC4-5D6E-409C-BE32-E72D297353CC}">
              <c16:uniqueId val="{00000002-F666-2646-8D32-12A584600FA6}"/>
            </c:ext>
          </c:extLst>
        </c:ser>
        <c:ser>
          <c:idx val="5"/>
          <c:order val="3"/>
          <c:tx>
            <c:strRef>
              <c:f>'nC-runs'!$AY$7</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'nC-runs'!$AZ$7:$BE$7</c:f>
              <c:numCache>
                <c:formatCode>General</c:formatCode>
                <c:ptCount val="6"/>
                <c:pt idx="0">
                  <c:v>1.224211498438099</c:v>
                </c:pt>
                <c:pt idx="1">
                  <c:v>1.3242669269826637</c:v>
                </c:pt>
                <c:pt idx="2">
                  <c:v>1.3008811418323525</c:v>
                </c:pt>
                <c:pt idx="3">
                  <c:v>1.2853278822555283</c:v>
                </c:pt>
                <c:pt idx="4">
                  <c:v>1.2704030822555283</c:v>
                </c:pt>
                <c:pt idx="5">
                  <c:v>1.2538090822555283</c:v>
                </c:pt>
              </c:numCache>
            </c:numRef>
          </c:yVal>
          <c:smooth val="1"/>
          <c:extLst>
            <c:ext xmlns:c16="http://schemas.microsoft.com/office/drawing/2014/chart" uri="{C3380CC4-5D6E-409C-BE32-E72D297353CC}">
              <c16:uniqueId val="{00000003-F666-2646-8D32-12A584600FA6}"/>
            </c:ext>
          </c:extLst>
        </c:ser>
        <c:dLbls>
          <c:showLegendKey val="0"/>
          <c:showVal val="0"/>
          <c:showCatName val="0"/>
          <c:showSerName val="0"/>
          <c:showPercent val="0"/>
          <c:showBubbleSize val="0"/>
        </c:dLbls>
        <c:axId val="371743440"/>
        <c:axId val="371753568"/>
      </c:scatterChart>
      <c:valAx>
        <c:axId val="371743440"/>
        <c:scaling>
          <c:orientation val="minMax"/>
          <c:max val="13"/>
          <c:min val="0"/>
        </c:scaling>
        <c:delete val="0"/>
        <c:axPos val="b"/>
        <c:majorGridlines>
          <c:spPr>
            <a:ln w="9525" cap="flat" cmpd="sng" algn="ctr">
              <a:solidFill>
                <a:schemeClr val="bg1">
                  <a:lumMod val="75000"/>
                </a:schemeClr>
              </a:solidFill>
              <a:prstDash val="dash"/>
              <a:round/>
            </a:ln>
            <a:effectLst/>
          </c:spPr>
        </c:majorGridlines>
        <c:minorGridlines>
          <c:spPr>
            <a:ln w="9525" cap="flat" cmpd="sng" algn="ctr">
              <a:solidFill>
                <a:schemeClr val="tx1">
                  <a:lumMod val="5000"/>
                  <a:lumOff val="95000"/>
                </a:schemeClr>
              </a:solidFill>
              <a:prstDash val="dash"/>
              <a:round/>
            </a:ln>
            <a:effectLst/>
          </c:spPr>
        </c:min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a:t>Number of cores</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53568"/>
        <c:crosses val="autoZero"/>
        <c:crossBetween val="midCat"/>
        <c:majorUnit val="2"/>
        <c:minorUnit val="1"/>
      </c:valAx>
      <c:valAx>
        <c:axId val="371753568"/>
        <c:scaling>
          <c:orientation val="minMax"/>
          <c:min val="1.100000000000000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Geomean speedup</a:t>
                </a:r>
              </a:p>
              <a:p>
                <a:pPr>
                  <a:defRPr/>
                </a:pPr>
                <a:r>
                  <a:rPr lang="en-GB" dirty="0"/>
                  <a:t>over no prefetching</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43440"/>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98385746628946"/>
          <c:y val="4.140083461430949E-2"/>
          <c:w val="0.724120199256715"/>
          <c:h val="0.70382677531232474"/>
        </c:manualLayout>
      </c:layout>
      <c:scatterChart>
        <c:scatterStyle val="smoothMarker"/>
        <c:varyColors val="0"/>
        <c:ser>
          <c:idx val="1"/>
          <c:order val="0"/>
          <c:tx>
            <c:strRef>
              <c:f>'ST-sensitivity'!$CT$16</c:f>
              <c:strCache>
                <c:ptCount val="1"/>
                <c:pt idx="0">
                  <c:v>SPP</c:v>
                </c:pt>
              </c:strCache>
            </c:strRef>
          </c:tx>
          <c:spPr>
            <a:ln w="38100" cap="rnd">
              <a:solidFill>
                <a:schemeClr val="accent6"/>
              </a:solidFill>
              <a:prstDash val="solid"/>
              <a:round/>
            </a:ln>
            <a:effectLst/>
          </c:spPr>
          <c:marker>
            <c:symbol val="circle"/>
            <c:size val="8"/>
            <c:spPr>
              <a:solidFill>
                <a:schemeClr val="accent6"/>
              </a:solidFill>
              <a:ln w="12700">
                <a:solidFill>
                  <a:schemeClr val="accent6">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'ST-sensitivity'!$CT$17:$CT$23</c:f>
              <c:numCache>
                <c:formatCode>General</c:formatCode>
                <c:ptCount val="7"/>
                <c:pt idx="0">
                  <c:v>0.97243341268968464</c:v>
                </c:pt>
                <c:pt idx="1">
                  <c:v>1.0879427583890504</c:v>
                </c:pt>
                <c:pt idx="2">
                  <c:v>1.1468761051513541</c:v>
                </c:pt>
                <c:pt idx="3">
                  <c:v>1.1721656409354826</c:v>
                </c:pt>
                <c:pt idx="4">
                  <c:v>1.1808841707873761</c:v>
                </c:pt>
                <c:pt idx="5">
                  <c:v>1.1830119831161829</c:v>
                </c:pt>
                <c:pt idx="6">
                  <c:v>1.1838549944723795</c:v>
                </c:pt>
              </c:numCache>
            </c:numRef>
          </c:yVal>
          <c:smooth val="1"/>
          <c:extLst>
            <c:ext xmlns:c16="http://schemas.microsoft.com/office/drawing/2014/chart" uri="{C3380CC4-5D6E-409C-BE32-E72D297353CC}">
              <c16:uniqueId val="{00000000-23E4-9E49-B4AE-5D5AB40CB9C0}"/>
            </c:ext>
          </c:extLst>
        </c:ser>
        <c:ser>
          <c:idx val="3"/>
          <c:order val="1"/>
          <c:tx>
            <c:strRef>
              <c:f>'ST-sensitivity'!$CU$16</c:f>
              <c:strCache>
                <c:ptCount val="1"/>
                <c:pt idx="0">
                  <c:v>Bingo</c:v>
                </c:pt>
              </c:strCache>
            </c:strRef>
          </c:tx>
          <c:spPr>
            <a:ln w="38100"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'ST-sensitivity'!$CU$17:$CU$23</c:f>
              <c:numCache>
                <c:formatCode>General</c:formatCode>
                <c:ptCount val="7"/>
                <c:pt idx="0">
                  <c:v>0.80725874248017193</c:v>
                </c:pt>
                <c:pt idx="1">
                  <c:v>0.93831291064841227</c:v>
                </c:pt>
                <c:pt idx="2">
                  <c:v>1.0520455918743199</c:v>
                </c:pt>
                <c:pt idx="3">
                  <c:v>1.1432280705440736</c:v>
                </c:pt>
                <c:pt idx="4">
                  <c:v>1.1861222740304298</c:v>
                </c:pt>
                <c:pt idx="5">
                  <c:v>1.1989522156548695</c:v>
                </c:pt>
                <c:pt idx="6">
                  <c:v>1.200509156465865</c:v>
                </c:pt>
              </c:numCache>
            </c:numRef>
          </c:yVal>
          <c:smooth val="1"/>
          <c:extLst>
            <c:ext xmlns:c16="http://schemas.microsoft.com/office/drawing/2014/chart" uri="{C3380CC4-5D6E-409C-BE32-E72D297353CC}">
              <c16:uniqueId val="{00000001-23E4-9E49-B4AE-5D5AB40CB9C0}"/>
            </c:ext>
          </c:extLst>
        </c:ser>
        <c:ser>
          <c:idx val="0"/>
          <c:order val="2"/>
          <c:tx>
            <c:strRef>
              <c:f>'ST-sensitivity'!$CV$16</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'ST-sensitivity'!$CV$17:$CV$23</c:f>
              <c:numCache>
                <c:formatCode>General</c:formatCode>
                <c:ptCount val="7"/>
                <c:pt idx="0">
                  <c:v>0.8402811155073433</c:v>
                </c:pt>
                <c:pt idx="1">
                  <c:v>0.99928486419720453</c:v>
                </c:pt>
                <c:pt idx="2">
                  <c:v>1.1043708691127909</c:v>
                </c:pt>
                <c:pt idx="3">
                  <c:v>1.1689402038313679</c:v>
                </c:pt>
                <c:pt idx="4">
                  <c:v>1.1902479558020136</c:v>
                </c:pt>
                <c:pt idx="5">
                  <c:v>1.1960074334879809</c:v>
                </c:pt>
                <c:pt idx="6">
                  <c:v>1.1974786735920837</c:v>
                </c:pt>
              </c:numCache>
            </c:numRef>
          </c:yVal>
          <c:smooth val="1"/>
          <c:extLst>
            <c:ext xmlns:c16="http://schemas.microsoft.com/office/drawing/2014/chart" uri="{C3380CC4-5D6E-409C-BE32-E72D297353CC}">
              <c16:uniqueId val="{00000002-23E4-9E49-B4AE-5D5AB40CB9C0}"/>
            </c:ext>
          </c:extLst>
        </c:ser>
        <c:ser>
          <c:idx val="6"/>
          <c:order val="3"/>
          <c:tx>
            <c:strRef>
              <c:f>'ST-sensitivity'!$CZ$16</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'ST-sensitivity'!$CZ$17:$CZ$23</c:f>
              <c:numCache>
                <c:formatCode>General</c:formatCode>
                <c:ptCount val="7"/>
                <c:pt idx="0">
                  <c:v>1.0089724469700405</c:v>
                </c:pt>
                <c:pt idx="1">
                  <c:v>1.1307710054646649</c:v>
                </c:pt>
                <c:pt idx="2">
                  <c:v>1.1836779145977339</c:v>
                </c:pt>
                <c:pt idx="3">
                  <c:v>1.2141541345792652</c:v>
                </c:pt>
                <c:pt idx="4">
                  <c:v>1.224211498438099</c:v>
                </c:pt>
                <c:pt idx="5">
                  <c:v>1.2264513238300003</c:v>
                </c:pt>
                <c:pt idx="6">
                  <c:v>1.2277639381864598</c:v>
                </c:pt>
              </c:numCache>
            </c:numRef>
          </c:yVal>
          <c:smooth val="1"/>
          <c:extLst>
            <c:ext xmlns:c16="http://schemas.microsoft.com/office/drawing/2014/chart" uri="{C3380CC4-5D6E-409C-BE32-E72D297353CC}">
              <c16:uniqueId val="{00000005-23E4-9E49-B4AE-5D5AB40CB9C0}"/>
            </c:ext>
          </c:extLst>
        </c:ser>
        <c:dLbls>
          <c:showLegendKey val="0"/>
          <c:showVal val="0"/>
          <c:showCatName val="0"/>
          <c:showSerName val="0"/>
          <c:showPercent val="0"/>
          <c:showBubbleSize val="0"/>
        </c:dLbls>
        <c:axId val="153785824"/>
        <c:axId val="153787456"/>
      </c:scatterChart>
      <c:valAx>
        <c:axId val="153785824"/>
        <c:scaling>
          <c:logBase val="2"/>
          <c:orientation val="minMax"/>
          <c:max val="12800"/>
          <c:min val="100"/>
        </c:scaling>
        <c:delete val="0"/>
        <c:axPos val="b"/>
        <c:majorGridlines>
          <c:spPr>
            <a:ln w="9525" cap="flat" cmpd="sng" algn="ctr">
              <a:solidFill>
                <a:schemeClr val="tx1">
                  <a:lumMod val="15000"/>
                  <a:lumOff val="85000"/>
                </a:schemeClr>
              </a:solidFill>
              <a:prstDash val="dash"/>
              <a:round/>
            </a:ln>
            <a:effectLst/>
          </c:spPr>
        </c:maj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DRAM</a:t>
                </a:r>
                <a:r>
                  <a:rPr lang="en-GB" baseline="0" dirty="0"/>
                  <a:t> MTPS (in log scale)</a:t>
                </a:r>
                <a:endParaRPr lang="en-GB" dirty="0"/>
              </a:p>
            </c:rich>
          </c:tx>
          <c:layout>
            <c:manualLayout>
              <c:xMode val="edge"/>
              <c:yMode val="edge"/>
              <c:x val="0.37812255278473444"/>
              <c:y val="0.9038770528615285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2400" b="0" i="0" u="none" strike="noStrike" kern="1200" baseline="0">
                <a:solidFill>
                  <a:schemeClr val="tx1"/>
                </a:solidFill>
                <a:latin typeface="+mn-lt"/>
                <a:ea typeface="+mn-ea"/>
                <a:cs typeface="+mn-cs"/>
              </a:defRPr>
            </a:pPr>
            <a:endParaRPr lang="en-US"/>
          </a:p>
        </c:txPr>
        <c:crossAx val="153787456"/>
        <c:crosses val="autoZero"/>
        <c:crossBetween val="midCat"/>
        <c:majorUnit val="2"/>
      </c:valAx>
      <c:valAx>
        <c:axId val="153787456"/>
        <c:scaling>
          <c:orientation val="minMax"/>
          <c:max val="1.25"/>
          <c:min val="0.8"/>
        </c:scaling>
        <c:delete val="0"/>
        <c:axPos val="l"/>
        <c:majorGridlines>
          <c:spPr>
            <a:ln w="9525" cap="flat" cmpd="sng" algn="ctr">
              <a:solidFill>
                <a:schemeClr val="bg1">
                  <a:lumMod val="8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baseline="0"/>
                  <a:t>Geomean speedup </a:t>
                </a:r>
              </a:p>
              <a:p>
                <a:pPr>
                  <a:defRPr/>
                </a:pPr>
                <a:r>
                  <a:rPr lang="en-GB" baseline="0"/>
                  <a:t>over no prefetching</a:t>
                </a:r>
                <a:endParaRPr lang="en-GB"/>
              </a:p>
            </c:rich>
          </c:tx>
          <c:layout>
            <c:manualLayout>
              <c:xMode val="edge"/>
              <c:yMode val="edge"/>
              <c:x val="8.0844438621947342E-3"/>
              <c:y val="0.16638914368557858"/>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378582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12/18/23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12/18/23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870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outline of my talk.</a:t>
            </a:r>
          </a:p>
          <a:p>
            <a:endParaRPr lang="en-US" dirty="0"/>
          </a:p>
          <a:p>
            <a:r>
              <a:rPr lang="en-US" dirty="0"/>
              <a:t>First, I am going to start by discussing key shortcomings of prior prefetchers.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4056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provide a brief overview and design of Sibyl.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327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FIRST we discuss the execution model for Sibyl. We implement sibyl in the the host OS. [CLICK] Where for every storage request Sibyl uses an RL decision thread to make [CLICK] data </a:t>
            </a:r>
            <a:r>
              <a:rPr lang="en-GB" dirty="0" err="1"/>
              <a:t>placemnet</a:t>
            </a:r>
            <a:r>
              <a:rPr lang="en-GB" dirty="0"/>
              <a:t>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Sibyl uses another thread, [CLICK] called the RL training thread that works in the background. It keeps collecting information about Sibyl's state, action and reward, which uses this information to train a data placement policy. [CLICK] periodically we replace the RL decision thread policy with RL training thread policy.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Our two-threaded implementation runs ASYNCHROUNOUS AND avoids that the training in RL training thread interrupts or delays data placement decisions for incoming requests. </a:t>
            </a:r>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1276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will go into the implementation of each thread</a:t>
            </a:r>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0628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we discuss the RL decision thread, where Sibyl decides the data placement  of the current storage request while collecting information about its decisions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5067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every new storage request to the </a:t>
            </a:r>
            <a:r>
              <a:rPr lang="en-GB" sz="1200" dirty="0">
                <a:latin typeface="Calibri" panose="020F0502020204030204" pitchFamily="34" charset="0"/>
                <a:cs typeface="Calibri" panose="020F0502020204030204" pitchFamily="34" charset="0"/>
              </a:rPr>
              <a:t>Hybrid storage systems </a:t>
            </a:r>
            <a:r>
              <a:rPr lang="en-GB" dirty="0"/>
              <a:t>, Sibyl uses the state information  to make a data placement action.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821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inference network predicts the expected benefits of each action for a given state.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Sibyl policy selects the action with the highest expected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or, a random action for exploration of the </a:t>
            </a:r>
            <a:r>
              <a:rPr lang="en-GB" sz="1200" dirty="0">
                <a:latin typeface="Calibri" panose="020F0502020204030204" pitchFamily="34" charset="0"/>
                <a:cs typeface="Calibri" panose="020F0502020204030204" pitchFamily="34" charset="0"/>
              </a:rPr>
              <a:t>Hybrid storage systems </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58515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making data placement decision, Sibyl collects information about the state, action, </a:t>
            </a:r>
            <a:r>
              <a:rPr lang="en-GB"/>
              <a:t>and reward</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06999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an experience buffer, which in used in RL Training thread</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76911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RL training thread, Sibyl uses the collected experiences to update its decision making policy online by training a neural network. </a:t>
            </a:r>
          </a:p>
          <a:p>
            <a:endParaRPr lang="en-GB" dirty="0"/>
          </a:p>
          <a:p>
            <a:r>
              <a:rPr lang="en-GB" dirty="0"/>
              <a:t>Sibyl continuously learns from its past decisions and their impact.</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2464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enable the parallel execution of the two threads, we duplicate the neural network that is used to make data placement decisions, so the inference network does not have a separate training steps and only uses the weights of the training network, which we periodically update.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13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Prefetching is a speculative technique that predicts …</a:t>
            </a:r>
          </a:p>
          <a:p>
            <a:endParaRPr lang="en-US" dirty="0"/>
          </a:p>
          <a:p>
            <a:r>
              <a:rPr lang="en-US" dirty="0"/>
              <a:t>[CLICK] To predict addresses, a prefetcher typically associates …</a:t>
            </a:r>
          </a:p>
          <a:p>
            <a:endParaRPr lang="en-US" dirty="0"/>
          </a:p>
          <a:p>
            <a:r>
              <a:rPr lang="en-US" dirty="0"/>
              <a:t>[CLICK] We call these context information as program feature.</a:t>
            </a:r>
          </a:p>
          <a:p>
            <a:endParaRPr lang="en-US" dirty="0"/>
          </a:p>
          <a:p>
            <a:r>
              <a:rPr lang="en-US" dirty="0"/>
              <a:t>[CLICK] Some examples of program features are … or any combination of these information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34856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deep neural network can be prohibitive due to the long time it requires for training and convergence, preventing Sibyl to adapt to new state-action pairs in a timely manner. </a:t>
            </a:r>
          </a:p>
          <a:p>
            <a:endParaRPr lang="en-GB" dirty="0"/>
          </a:p>
          <a:p>
            <a:r>
              <a:rPr lang="en-GB" dirty="0"/>
              <a:t>Based on experiments, we find that a simple feed-forward network [135] with only two hidden layers [136] provides good performance for Sibyl’s data placement task. </a:t>
            </a:r>
          </a:p>
          <a:p>
            <a:endParaRPr lang="en-GB" dirty="0"/>
          </a:p>
          <a:p>
            <a:r>
              <a:rPr lang="en-GB" dirty="0"/>
              <a:t>The network takes the observation vector 𝑂𝑡 as its input and produces a probability distribution of Q-values as its output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30790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present our key results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6816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[CLICK] We perfrom real system evaluation for both dual-hybrid and tri-hybrid systems</a:t>
            </a:r>
          </a:p>
          <a:p>
            <a:r>
              <a:rPr lang="en-CH" dirty="0"/>
              <a:t>[CLICK] over here we show our evaluation setup that consists of multi different devices </a:t>
            </a:r>
          </a:p>
          <a:p>
            <a:endParaRPr lang="en-CH" dirty="0"/>
          </a:p>
          <a:p>
            <a:r>
              <a:rPr lang="en-CH" dirty="0"/>
              <a:t>[CLICK] We implement sibyl in the storage management layer of AMD Ryzen 7 2700G CPU</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02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First we </a:t>
            </a:r>
            <a:r>
              <a:rPr lang="en-GB" sz="1200" kern="1200" dirty="0" err="1">
                <a:solidFill>
                  <a:schemeClr val="tx1"/>
                </a:solidFill>
                <a:effectLst/>
                <a:latin typeface="+mn-lt"/>
                <a:ea typeface="+mn-ea"/>
                <a:cs typeface="+mn-cs"/>
              </a:rPr>
              <a:t>evalutate</a:t>
            </a:r>
            <a:r>
              <a:rPr lang="en-GB" sz="1200" kern="1200" dirty="0">
                <a:solidFill>
                  <a:schemeClr val="tx1"/>
                </a:solidFill>
                <a:effectLst/>
                <a:latin typeface="+mn-lt"/>
                <a:ea typeface="+mn-ea"/>
                <a:cs typeface="+mn-cs"/>
              </a:rPr>
              <a:t> a cost-oriented hybrid storage configuration in which we use </a:t>
            </a:r>
          </a:p>
          <a:p>
            <a:r>
              <a:rPr lang="en-GB" sz="1200" kern="1200" dirty="0">
                <a:solidFill>
                  <a:schemeClr val="tx1"/>
                </a:solidFill>
                <a:effectLst/>
                <a:latin typeface="+mn-lt"/>
                <a:ea typeface="+mn-ea"/>
                <a:cs typeface="+mn-cs"/>
              </a:rPr>
              <a:t>[CLICK]a high end </a:t>
            </a:r>
            <a:r>
              <a:rPr lang="en-GB" sz="1200" kern="1200" dirty="0" err="1">
                <a:solidFill>
                  <a:schemeClr val="tx1"/>
                </a:solidFill>
                <a:effectLst/>
                <a:latin typeface="+mn-lt"/>
                <a:ea typeface="+mn-ea"/>
                <a:cs typeface="+mn-cs"/>
              </a:rPr>
              <a:t>ssd</a:t>
            </a:r>
            <a:r>
              <a:rPr lang="en-GB" sz="1200" kern="1200" dirty="0">
                <a:solidFill>
                  <a:schemeClr val="tx1"/>
                </a:solidFill>
                <a:effectLst/>
                <a:latin typeface="+mn-lt"/>
                <a:ea typeface="+mn-ea"/>
                <a:cs typeface="+mn-cs"/>
              </a:rPr>
              <a:t> with a low-end hard disk drive where the latency difference between the two devices is quite large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 Performance oriented hybrid storage configuration we </a:t>
            </a:r>
          </a:p>
          <a:p>
            <a:r>
              <a:rPr lang="en-GB" sz="1200" kern="1200" dirty="0">
                <a:solidFill>
                  <a:schemeClr val="tx1"/>
                </a:solidFill>
                <a:effectLst/>
                <a:latin typeface="+mn-lt"/>
                <a:ea typeface="+mn-ea"/>
                <a:cs typeface="+mn-cs"/>
              </a:rPr>
              <a:t>[CLICK]use a high end </a:t>
            </a:r>
            <a:r>
              <a:rPr lang="en-GB" sz="1200" kern="1200" dirty="0" err="1">
                <a:solidFill>
                  <a:schemeClr val="tx1"/>
                </a:solidFill>
                <a:effectLst/>
                <a:latin typeface="+mn-lt"/>
                <a:ea typeface="+mn-ea"/>
                <a:cs typeface="+mn-cs"/>
              </a:rPr>
              <a:t>ssd</a:t>
            </a:r>
            <a:r>
              <a:rPr lang="en-GB" sz="1200" kern="1200" dirty="0">
                <a:solidFill>
                  <a:schemeClr val="tx1"/>
                </a:solidFill>
                <a:effectLst/>
                <a:latin typeface="+mn-lt"/>
                <a:ea typeface="+mn-ea"/>
                <a:cs typeface="+mn-cs"/>
              </a:rPr>
              <a:t> with a middle end </a:t>
            </a:r>
            <a:r>
              <a:rPr lang="en-GB" sz="1200" kern="1200" dirty="0" err="1">
                <a:solidFill>
                  <a:schemeClr val="tx1"/>
                </a:solidFill>
                <a:effectLst/>
                <a:latin typeface="+mn-lt"/>
                <a:ea typeface="+mn-ea"/>
                <a:cs typeface="+mn-cs"/>
              </a:rPr>
              <a:t>ssd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where two devices have similar latencies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24696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[CLICK] </a:t>
            </a:r>
            <a:r>
              <a:rPr lang="en-US" dirty="0"/>
              <a:t>We use </a:t>
            </a:r>
            <a:r>
              <a:rPr lang="en-CH" dirty="0"/>
              <a:t>18 different workloads from MSR CAMBRIDGE and Filebench Suite </a:t>
            </a:r>
          </a:p>
          <a:p>
            <a:r>
              <a:rPr lang="en-CH" dirty="0"/>
              <a:t>[CLICK] and compare Sibyl against four state of heuristic and supervised—learning based data placmenet policies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5251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[CLICK]Over here we show the performance results in terms of average request latency for MSR CAMBRIDGE workloads for all the workloads and policies</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14736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observe that Sibyl consistently outperforms all the baselines for all the workloads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02657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a performance oriented </a:t>
            </a:r>
            <a:r>
              <a:rPr lang="en-GB" sz="1200" dirty="0">
                <a:latin typeface="Calibri" panose="020F0502020204030204" pitchFamily="34" charset="0"/>
                <a:cs typeface="Calibri" panose="020F0502020204030204" pitchFamily="34" charset="0"/>
              </a:rPr>
              <a:t>Hybrid storage systems </a:t>
            </a:r>
            <a:r>
              <a:rPr lang="en-GB" sz="1200" kern="1200" dirty="0">
                <a:solidFill>
                  <a:schemeClr val="tx1"/>
                </a:solidFill>
                <a:effectLst/>
                <a:latin typeface="+mn-lt"/>
                <a:ea typeface="+mn-ea"/>
                <a:cs typeface="+mn-cs"/>
              </a:rPr>
              <a:t> configuration, where two devices have similar latencies [CLICK]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CH"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78640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spc="0" dirty="0">
                <a:solidFill>
                  <a:schemeClr val="tx1"/>
                </a:solidFill>
              </a:rPr>
              <a:t>Sibyl provides </a:t>
            </a:r>
            <a:r>
              <a:rPr lang="en-GB" sz="1200" b="1" spc="0" dirty="0">
                <a:solidFill>
                  <a:srgbClr val="00B050"/>
                </a:solidFill>
              </a:rPr>
              <a:t>21.6% performance improvement </a:t>
            </a:r>
            <a:r>
              <a:rPr lang="en-GB" sz="1200" spc="0" dirty="0">
                <a:solidFill>
                  <a:schemeClr val="tx1"/>
                </a:solidFill>
              </a:rPr>
              <a:t>by </a:t>
            </a:r>
            <a:r>
              <a:rPr lang="en-GB" sz="1200" b="1" spc="0" dirty="0">
                <a:solidFill>
                  <a:srgbClr val="00B050"/>
                </a:solidFill>
              </a:rPr>
              <a:t>dynamically adapting its data placement policy </a:t>
            </a:r>
            <a:endParaRPr lang="en-US" sz="1200" b="1" spc="0" dirty="0">
              <a:solidFill>
                <a:srgbClr val="00B05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5121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 </a:t>
            </a:r>
            <a:r>
              <a:rPr lang="en-GB" sz="1200" kern="1200" dirty="0">
                <a:solidFill>
                  <a:schemeClr val="tx1"/>
                </a:solidFill>
                <a:effectLst/>
                <a:latin typeface="+mn-lt"/>
                <a:ea typeface="+mn-ea"/>
                <a:cs typeface="+mn-cs"/>
              </a:rPr>
              <a:t>Sibyl provides slightly lower performance than other baselines in only two workloads  for this configuration.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observe that such workloads are write-intensive and have many random requests  (in terms of both access pattern and request size).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Therefore, in the paper we show that for such workloads we need to perform frequent retraining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363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 three key shortcomings in prior prefetchers that significantly limits their performance improvement</a:t>
            </a:r>
          </a:p>
          <a:p>
            <a:endParaRPr lang="en-US" dirty="0"/>
          </a:p>
          <a:p>
            <a:r>
              <a:rPr lang="en-US" dirty="0"/>
              <a:t>[CLICK] First, they predict mainly …</a:t>
            </a:r>
          </a:p>
          <a:p>
            <a:r>
              <a:rPr lang="en-US" dirty="0"/>
              <a:t>[CLICK] Second, they lack any inherent …</a:t>
            </a:r>
          </a:p>
          <a:p>
            <a:r>
              <a:rPr lang="en-US" dirty="0"/>
              <a:t>[CLICK] Third, the also lack any online in-silicon customizability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closer look at each of these shortcomings.</a:t>
            </a:r>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27558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CH" dirty="0"/>
              <a:t>   </a:t>
            </a:r>
            <a:r>
              <a:rPr lang="en-GB" sz="1200" dirty="0">
                <a:solidFill>
                  <a:schemeClr val="tx1"/>
                </a:solidFill>
              </a:rPr>
              <a:t>on average Sibyl achieves </a:t>
            </a:r>
            <a:r>
              <a:rPr lang="en-GB" sz="1200" b="1" dirty="0">
                <a:solidFill>
                  <a:schemeClr val="accent6"/>
                </a:solidFill>
              </a:rPr>
              <a:t>80% performance of an oracle policy </a:t>
            </a:r>
            <a:r>
              <a:rPr lang="en-GB" sz="1200" dirty="0">
                <a:solidFill>
                  <a:schemeClr val="tx1"/>
                </a:solidFill>
              </a:rPr>
              <a:t>that has complete knowledge of </a:t>
            </a:r>
          </a:p>
          <a:p>
            <a:pPr algn="ctr"/>
            <a:r>
              <a:rPr lang="en-GB" sz="1200" dirty="0">
                <a:solidFill>
                  <a:schemeClr val="tx1"/>
                </a:solidFill>
              </a:rPr>
              <a:t>future access patterns</a:t>
            </a:r>
            <a:endParaRPr lang="en-US" sz="1200" b="1" dirty="0">
              <a:solidFill>
                <a:schemeClr val="tx1"/>
              </a:solidFill>
              <a:latin typeface="Calibri" panose="020F0502020204030204" pitchFamily="34" charset="0"/>
              <a:cs typeface="Calibri" panose="020F0502020204030204" pitchFamily="34" charset="0"/>
            </a:endParaRP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32745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also evaluate the EXTENSIBILITY of sibyl to more devices</a:t>
            </a:r>
          </a:p>
          <a:p>
            <a:endParaRPr lang="en-CH" dirty="0"/>
          </a:p>
          <a:p>
            <a:r>
              <a:rPr lang="en-GB" dirty="0"/>
              <a:t>T</a:t>
            </a:r>
            <a:r>
              <a:rPr lang="en-CH" dirty="0"/>
              <a:t>o extend sibyl for more storage devices we have to only:</a:t>
            </a:r>
          </a:p>
          <a:p>
            <a:r>
              <a:rPr lang="en-GB" dirty="0"/>
              <a:t>1. A</a:t>
            </a:r>
            <a:r>
              <a:rPr lang="en-CH" dirty="0"/>
              <a:t>dd a new action in sibyl’s action space</a:t>
            </a:r>
          </a:p>
          <a:p>
            <a:r>
              <a:rPr lang="en-CH" dirty="0"/>
              <a:t>2. </a:t>
            </a:r>
            <a:r>
              <a:rPr lang="en-GB" dirty="0"/>
              <a:t>A</a:t>
            </a:r>
            <a:r>
              <a:rPr lang="en-CH" dirty="0"/>
              <a:t>dd the remaining capacity of the new device as a state feature</a:t>
            </a:r>
          </a:p>
          <a:p>
            <a:endParaRPr lang="en-CH" dirty="0"/>
          </a:p>
          <a:p>
            <a:r>
              <a:rPr lang="en-CH" dirty="0"/>
              <a:t>and sibyl automatically figures out the best policy</a:t>
            </a:r>
          </a:p>
          <a:p>
            <a:endParaRPr lang="en-CH" dirty="0"/>
          </a:p>
          <a:p>
            <a:r>
              <a:rPr lang="en-CH" dirty="0"/>
              <a:t>Here we show the performanc results for a state of the art heuristic based policy. This heuristic policy is an extended version of CDE policy which requires significant implementation effort for handling all the dataplacement cases because of the new device like eviction and promotion from the new device and where to send that data, set threshold values etc.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68549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and compare to sibyl for trihybrid system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85462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dirty="0">
                <a:latin typeface="Calibri" panose="020F0502020204030204" pitchFamily="34" charset="0"/>
                <a:cs typeface="Calibri" panose="020F0502020204030204" pitchFamily="34" charset="0"/>
              </a:rPr>
              <a:t>Sibyl outperforms the state-of-the-art-policy policy by </a:t>
            </a:r>
            <a:r>
              <a:rPr lang="en" sz="1200" dirty="0" err="1">
                <a:latin typeface="Calibri" panose="020F0502020204030204" pitchFamily="34" charset="0"/>
                <a:cs typeface="Calibri" panose="020F0502020204030204" pitchFamily="34" charset="0"/>
              </a:rPr>
              <a:t>upto</a:t>
            </a:r>
            <a:r>
              <a:rPr lang="en" sz="1200" dirty="0">
                <a:latin typeface="Calibri" panose="020F0502020204030204" pitchFamily="34" charset="0"/>
                <a:cs typeface="Calibri" panose="020F0502020204030204" pitchFamily="34" charset="0"/>
              </a:rPr>
              <a:t> </a:t>
            </a:r>
            <a:r>
              <a:rPr lang="en" sz="1200" b="1" dirty="0">
                <a:solidFill>
                  <a:srgbClr val="674EA7"/>
                </a:solidFill>
                <a:latin typeface="Calibri" panose="020F0502020204030204" pitchFamily="34" charset="0"/>
                <a:cs typeface="Calibri" panose="020F0502020204030204" pitchFamily="34" charset="0"/>
              </a:rPr>
              <a:t>48.2%</a:t>
            </a:r>
            <a:r>
              <a:rPr lang="en" sz="1200" dirty="0">
                <a:latin typeface="Calibri" panose="020F0502020204030204" pitchFamily="34" charset="0"/>
                <a:cs typeface="Calibri" panose="020F0502020204030204" pitchFamily="34" charset="0"/>
              </a:rPr>
              <a:t> </a:t>
            </a:r>
          </a:p>
          <a:p>
            <a:r>
              <a:rPr lang="en" sz="1200" dirty="0">
                <a:latin typeface="Calibri" panose="020F0502020204030204" pitchFamily="34" charset="0"/>
                <a:cs typeface="Calibri" panose="020F0502020204030204" pitchFamily="34" charset="0"/>
              </a:rPr>
              <a:t>[click]</a:t>
            </a:r>
          </a:p>
          <a:p>
            <a:r>
              <a:rPr lang="en-GB" dirty="0"/>
              <a:t>We conclude that Sibyl provides ease of extensibility to new storage system configurations, which reduces the system architect’s burden in designing sophisticated data placement mechanisms.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6680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Sibyl performance benefits comes at a modest cost of 124.4KB storage cost to implement experience buffer, inference and training network</a:t>
            </a:r>
          </a:p>
          <a:p>
            <a:endParaRPr lang="en-US" dirty="0"/>
          </a:p>
          <a:p>
            <a:r>
              <a:rPr lang="en-US" dirty="0"/>
              <a:t>[CLICK] and 40-bit metadata overhead per page</a:t>
            </a:r>
          </a:p>
          <a:p>
            <a:endParaRPr lang="en-US" dirty="0"/>
          </a:p>
          <a:p>
            <a:r>
              <a:rPr lang="en-US" dirty="0"/>
              <a:t>[CLICK] We have inference latency of 10nanos, which are orders of magnitude smaller than the I/O read latency of a even a high end SSD (around 3micro seconds for Samsung ZNAND SSD)</a:t>
            </a:r>
          </a:p>
          <a:p>
            <a:endParaRPr lang="en-US" dirty="0"/>
          </a:p>
          <a:p>
            <a:r>
              <a:rPr lang="en-US" dirty="0"/>
              <a:t>[CLICK] with training latency of 2mico sec</a:t>
            </a:r>
          </a:p>
          <a:p>
            <a:endParaRPr lang="en-US" dirty="0"/>
          </a:p>
          <a:p>
            <a:r>
              <a:rPr lang="en-US" dirty="0"/>
              <a:t>So sibyl provides:</a:t>
            </a:r>
          </a:p>
          <a:p>
            <a:r>
              <a:rPr lang="en-US" dirty="0"/>
              <a:t>[CLICK]small area and</a:t>
            </a:r>
          </a:p>
          <a:p>
            <a:r>
              <a:rPr lang="en-US" dirty="0"/>
              <a:t>[CLICK]inference overhead [CLICK] which satisfied the prediction latency for making a data placement decision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29135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many more exciting results in the paper including throughput comparison, evaluation on unseen workloads and mixed workloads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21221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many more.</a:t>
            </a:r>
          </a:p>
          <a:p>
            <a:r>
              <a:rPr lang="en-US" dirty="0"/>
              <a:t>For more details we encourage you to read our paper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12387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51529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conclude my talk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68521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just"/>
            <a:r>
              <a:rPr lang="en-US" sz="3000" b="1" dirty="0">
                <a:solidFill>
                  <a:schemeClr val="accent6">
                    <a:lumMod val="75000"/>
                  </a:schemeClr>
                </a:solidFill>
                <a:latin typeface="Calibri" panose="020F0502020204030204" pitchFamily="34" charset="0"/>
                <a:cs typeface="Calibri" panose="020F0502020204030204" pitchFamily="34" charset="0"/>
              </a:rPr>
              <a:t>We introduced </a:t>
            </a:r>
            <a:r>
              <a:rPr lang="en-GB" sz="3000" b="1" dirty="0">
                <a:solidFill>
                  <a:schemeClr val="accent6">
                    <a:lumMod val="75000"/>
                  </a:schemeClr>
                </a:solidFill>
                <a:latin typeface="Calibri" panose="020F0502020204030204" pitchFamily="34" charset="0"/>
                <a:cs typeface="Calibri" panose="020F0502020204030204" pitchFamily="34" charset="0"/>
              </a:rPr>
              <a:t>Sibyl</a:t>
            </a:r>
            <a:r>
              <a:rPr lang="en-GB" sz="3000" dirty="0">
                <a:solidFill>
                  <a:schemeClr val="accent6">
                    <a:lumMod val="75000"/>
                  </a:schemeClr>
                </a:solidFill>
                <a:latin typeface="Calibri" panose="020F0502020204030204" pitchFamily="34" charset="0"/>
                <a:cs typeface="Calibri" panose="020F0502020204030204" pitchFamily="34" charset="0"/>
              </a:rPr>
              <a:t>, the first reinforcement learning-based data placement in HSS that provides</a:t>
            </a:r>
            <a:endParaRPr lang="en-US" sz="3000" dirty="0">
              <a:solidFill>
                <a:schemeClr val="accent6">
                  <a:lumMod val="75000"/>
                </a:schemeClr>
              </a:solidFill>
              <a:latin typeface="Calibri" panose="020F0502020204030204" pitchFamily="34" charset="0"/>
              <a:cs typeface="Calibri" panose="020F0502020204030204" pitchFamily="34" charset="0"/>
            </a:endParaRPr>
          </a:p>
          <a:p>
            <a:pPr marL="536575" lvl="1" indent="-179388" algn="just"/>
            <a:r>
              <a:rPr lang="en" b="1" dirty="0">
                <a:solidFill>
                  <a:schemeClr val="accent6">
                    <a:lumMod val="75000"/>
                  </a:schemeClr>
                </a:solidFill>
                <a:latin typeface="Calibri" panose="020F0502020204030204" pitchFamily="34" charset="0"/>
                <a:cs typeface="Calibri" panose="020F0502020204030204" pitchFamily="34" charset="0"/>
              </a:rPr>
              <a:t>Adaptivity </a:t>
            </a:r>
          </a:p>
          <a:p>
            <a:pPr marL="536575" lvl="1" indent="-179388" algn="just"/>
            <a:r>
              <a:rPr lang="en" b="1" dirty="0">
                <a:solidFill>
                  <a:schemeClr val="accent6">
                    <a:lumMod val="75000"/>
                  </a:schemeClr>
                </a:solidFill>
                <a:latin typeface="Calibri" panose="020F0502020204030204" pitchFamily="34" charset="0"/>
                <a:cs typeface="Calibri" panose="020F0502020204030204" pitchFamily="34" charset="0"/>
              </a:rPr>
              <a:t>Easily extensibility </a:t>
            </a:r>
          </a:p>
          <a:p>
            <a:pPr marL="536575" lvl="1" indent="-179388" algn="just"/>
            <a:r>
              <a:rPr lang="en" b="1" dirty="0">
                <a:solidFill>
                  <a:schemeClr val="accent6">
                    <a:lumMod val="75000"/>
                  </a:schemeClr>
                </a:solidFill>
                <a:latin typeface="Calibri" panose="020F0502020204030204" pitchFamily="34" charset="0"/>
                <a:cs typeface="Calibri" panose="020F0502020204030204" pitchFamily="34" charset="0"/>
              </a:rPr>
              <a:t>Ease of design and implementation</a:t>
            </a:r>
          </a:p>
          <a:p>
            <a:pPr marL="536575" lvl="1" indent="-179388" algn="just"/>
            <a:endParaRPr lang="en" b="1" dirty="0">
              <a:solidFill>
                <a:schemeClr val="accent6">
                  <a:lumMod val="75000"/>
                </a:schemeClr>
              </a:solidFill>
              <a:latin typeface="Calibri" panose="020F0502020204030204" pitchFamily="34" charset="0"/>
              <a:cs typeface="Calibri" panose="020F0502020204030204" pitchFamily="34" charset="0"/>
            </a:endParaRPr>
          </a:p>
          <a:p>
            <a:pPr marL="536575" lvl="1" indent="-179388" algn="just"/>
            <a:endParaRPr lang="en" b="1" dirty="0">
              <a:solidFill>
                <a:schemeClr val="accent6">
                  <a:lumMod val="75000"/>
                </a:schemeClr>
              </a:solidFill>
              <a:latin typeface="Calibri" panose="020F0502020204030204" pitchFamily="34" charset="0"/>
              <a:cs typeface="Calibri" panose="020F0502020204030204" pitchFamily="34" charset="0"/>
            </a:endParaRPr>
          </a:p>
          <a:p>
            <a:pPr marL="357187" lvl="1" indent="0" algn="just">
              <a:buNone/>
            </a:pPr>
            <a:endParaRPr lang="en-US" sz="2200" b="1" dirty="0">
              <a:solidFill>
                <a:srgbClr val="7030A0"/>
              </a:solidFill>
              <a:latin typeface="Calibri" panose="020F0502020204030204" pitchFamily="34" charset="0"/>
              <a:cs typeface="Calibri" panose="020F0502020204030204" pitchFamily="34" charset="0"/>
            </a:endParaRPr>
          </a:p>
          <a:p>
            <a:pPr marL="79375" indent="-179388" algn="just"/>
            <a:r>
              <a:rPr lang="en-US" sz="3000" b="1" dirty="0">
                <a:solidFill>
                  <a:srgbClr val="7030A0"/>
                </a:solidFill>
                <a:latin typeface="Calibri" panose="020F0502020204030204" pitchFamily="34" charset="0"/>
                <a:cs typeface="Calibri" panose="020F0502020204030204" pitchFamily="34" charset="0"/>
              </a:rPr>
              <a:t>We evaluated Sibyl </a:t>
            </a:r>
            <a:r>
              <a:rPr lang="en-US" sz="3000" dirty="0">
                <a:solidFill>
                  <a:srgbClr val="7030A0"/>
                </a:solidFill>
                <a:latin typeface="Calibri" panose="020F0502020204030204" pitchFamily="34" charset="0"/>
                <a:cs typeface="Calibri" panose="020F0502020204030204" pitchFamily="34" charset="0"/>
              </a:rPr>
              <a:t>on </a:t>
            </a:r>
            <a:r>
              <a:rPr lang="en-US" sz="3000" b="1" dirty="0">
                <a:solidFill>
                  <a:srgbClr val="7030A0"/>
                </a:solidFill>
                <a:latin typeface="Calibri" panose="020F0502020204030204" pitchFamily="34" charset="0"/>
                <a:cs typeface="Calibri" panose="020F0502020204030204" pitchFamily="34" charset="0"/>
              </a:rPr>
              <a:t>real systems </a:t>
            </a:r>
            <a:r>
              <a:rPr lang="en-US" sz="3000" dirty="0">
                <a:solidFill>
                  <a:srgbClr val="7030A0"/>
                </a:solidFill>
                <a:latin typeface="Calibri" panose="020F0502020204030204" pitchFamily="34" charset="0"/>
                <a:cs typeface="Calibri" panose="020F0502020204030204" pitchFamily="34" charset="0"/>
              </a:rPr>
              <a:t>using many different workloads</a:t>
            </a:r>
          </a:p>
          <a:p>
            <a:pPr marL="536575" lvl="1" indent="-179388" algn="just"/>
            <a:r>
              <a:rPr lang="en-GB" dirty="0">
                <a:latin typeface="Calibri" panose="020F0502020204030204" pitchFamily="34" charset="0"/>
                <a:cs typeface="Calibri" panose="020F0502020204030204" pitchFamily="34" charset="0"/>
              </a:rPr>
              <a:t>Sibyl </a:t>
            </a:r>
            <a:r>
              <a:rPr lang="en-GB" b="1" dirty="0">
                <a:solidFill>
                  <a:srgbClr val="7030A0"/>
                </a:solidFill>
                <a:latin typeface="Calibri" panose="020F0502020204030204" pitchFamily="34" charset="0"/>
                <a:cs typeface="Calibri" panose="020F0502020204030204" pitchFamily="34" charset="0"/>
              </a:rPr>
              <a:t>improves performance by </a:t>
            </a:r>
            <a:r>
              <a:rPr lang="en-GB" b="1" dirty="0">
                <a:solidFill>
                  <a:srgbClr val="674EA7"/>
                </a:solidFill>
                <a:latin typeface="Calibri" panose="020F0502020204030204" pitchFamily="34" charset="0"/>
                <a:cs typeface="Calibri" panose="020F0502020204030204" pitchFamily="34" charset="0"/>
              </a:rPr>
              <a:t>21.6%</a:t>
            </a:r>
            <a:r>
              <a:rPr lang="en-GB" b="1" dirty="0">
                <a:solidFill>
                  <a:srgbClr val="351C75"/>
                </a:solidFill>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compared to the best previous data placement technique in dual-HSS configuration</a:t>
            </a:r>
          </a:p>
          <a:p>
            <a:pPr marL="536575" lvl="1" indent="-179388" algn="just"/>
            <a:r>
              <a:rPr lang="en-US" dirty="0">
                <a:latin typeface="Calibri" panose="020F0502020204030204" pitchFamily="34" charset="0"/>
                <a:cs typeface="Calibri" panose="020F0502020204030204" pitchFamily="34" charset="0"/>
              </a:rPr>
              <a:t>In </a:t>
            </a:r>
            <a:r>
              <a:rPr lang="en" dirty="0">
                <a:latin typeface="Calibri" panose="020F0502020204030204" pitchFamily="34" charset="0"/>
                <a:cs typeface="Calibri" panose="020F0502020204030204" pitchFamily="34" charset="0"/>
              </a:rPr>
              <a:t>a tri-HSS configuration, Sibyl </a:t>
            </a:r>
            <a:r>
              <a:rPr lang="en" b="1" dirty="0">
                <a:solidFill>
                  <a:srgbClr val="7030A0"/>
                </a:solidFill>
                <a:latin typeface="Calibri" panose="020F0502020204030204" pitchFamily="34" charset="0"/>
                <a:cs typeface="Calibri" panose="020F0502020204030204" pitchFamily="34" charset="0"/>
              </a:rPr>
              <a:t>outperforms</a:t>
            </a:r>
            <a:r>
              <a:rPr lang="en" dirty="0">
                <a:latin typeface="Calibri" panose="020F0502020204030204" pitchFamily="34" charset="0"/>
                <a:cs typeface="Calibri" panose="020F0502020204030204" pitchFamily="34" charset="0"/>
              </a:rPr>
              <a:t> the state-of-the-art-policy policy by </a:t>
            </a:r>
            <a:r>
              <a:rPr lang="en" b="1" dirty="0">
                <a:solidFill>
                  <a:srgbClr val="674EA7"/>
                </a:solidFill>
                <a:latin typeface="Calibri" panose="020F0502020204030204" pitchFamily="34" charset="0"/>
                <a:cs typeface="Calibri" panose="020F0502020204030204" pitchFamily="34" charset="0"/>
              </a:rPr>
              <a:t>48.2%</a:t>
            </a:r>
            <a:r>
              <a:rPr lang="en" dirty="0">
                <a:latin typeface="Calibri" panose="020F0502020204030204" pitchFamily="34" charset="0"/>
                <a:cs typeface="Calibri" panose="020F0502020204030204" pitchFamily="34" charset="0"/>
              </a:rPr>
              <a:t> </a:t>
            </a:r>
          </a:p>
          <a:p>
            <a:pPr marL="536575" lvl="1" indent="-179388" algn="just"/>
            <a:r>
              <a:rPr lang="en-US" dirty="0">
                <a:latin typeface="Calibri" panose="020F0502020204030204" pitchFamily="34" charset="0"/>
                <a:cs typeface="Calibri" panose="020F0502020204030204" pitchFamily="34" charset="0"/>
              </a:rPr>
              <a:t>Sibyl </a:t>
            </a:r>
            <a:r>
              <a:rPr lang="en" dirty="0">
                <a:latin typeface="Calibri" panose="020F0502020204030204" pitchFamily="34" charset="0"/>
                <a:cs typeface="Calibri" panose="020F0502020204030204" pitchFamily="34" charset="0"/>
              </a:rPr>
              <a:t>achieves </a:t>
            </a:r>
            <a:r>
              <a:rPr lang="en" b="1" dirty="0">
                <a:solidFill>
                  <a:srgbClr val="7030A0"/>
                </a:solidFill>
                <a:latin typeface="Calibri" panose="020F0502020204030204" pitchFamily="34" charset="0"/>
                <a:cs typeface="Calibri" panose="020F0502020204030204" pitchFamily="34" charset="0"/>
              </a:rPr>
              <a:t>80% </a:t>
            </a:r>
            <a:r>
              <a:rPr lang="en" b="1" dirty="0">
                <a:solidFill>
                  <a:srgbClr val="702FA1"/>
                </a:solidFill>
                <a:latin typeface="Calibri" panose="020F0502020204030204" pitchFamily="34" charset="0"/>
                <a:cs typeface="Calibri" panose="020F0502020204030204" pitchFamily="34" charset="0"/>
              </a:rPr>
              <a:t>performance</a:t>
            </a:r>
            <a:r>
              <a:rPr lang="en" dirty="0">
                <a:latin typeface="Calibri" panose="020F0502020204030204" pitchFamily="34" charset="0"/>
                <a:cs typeface="Calibri" panose="020F0502020204030204" pitchFamily="34" charset="0"/>
              </a:rPr>
              <a:t> of an oracle policy with storage overhead of only </a:t>
            </a:r>
            <a:r>
              <a:rPr lang="en" b="1" dirty="0">
                <a:solidFill>
                  <a:srgbClr val="7030A0"/>
                </a:solidFill>
                <a:latin typeface="Calibri" panose="020F0502020204030204" pitchFamily="34" charset="0"/>
                <a:cs typeface="Calibri" panose="020F0502020204030204" pitchFamily="34" charset="0"/>
              </a:rPr>
              <a:t>124.4 KiB</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84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use of a single program feature for prefetch prediction, a prefetcher typically provides performance benefits …</a:t>
            </a:r>
          </a:p>
          <a:p>
            <a:r>
              <a:rPr lang="en-US" dirty="0"/>
              <a:t>In other types of workloads, the same prefetcher fails to provide performance gains.</a:t>
            </a:r>
          </a:p>
          <a:p>
            <a:endParaRPr lang="en-US" dirty="0"/>
          </a:p>
          <a:p>
            <a:r>
              <a:rPr lang="en-US" dirty="0"/>
              <a:t>To illustrate this [CLICK], we show the coverage, overprediction, and performance improvement of two prior prefetchers SPP and Bingo for six sample workloads.</a:t>
            </a:r>
          </a:p>
          <a:p>
            <a:r>
              <a:rPr lang="en-US" dirty="0"/>
              <a:t>The top figure shows …</a:t>
            </a:r>
          </a:p>
          <a:p>
            <a:r>
              <a:rPr lang="en-US" dirty="0"/>
              <a:t>The bottom figure shows …</a:t>
            </a:r>
          </a:p>
          <a:p>
            <a:endParaRPr lang="en-US" dirty="0"/>
          </a:p>
          <a:p>
            <a:r>
              <a:rPr lang="en-US" dirty="0"/>
              <a:t>As we can see, for workloads like [CLICK], … Bingo performs better than SPP, as the program feature exploited by Bingo has stronger correlation with the access pattern than SPP.</a:t>
            </a:r>
          </a:p>
          <a:p>
            <a:r>
              <a:rPr lang="en-US" dirty="0"/>
              <a:t>On the other hand, for workloads like … [CLICK], SPP’s program feature provides better correlation, and thus performs better than Bingo.</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84057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Hi First of all. Thank you very much for staying until this long.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I’m going to present our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66766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650798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98750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25135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workloads like prn_1, proj_2, etch baseline policies are </a:t>
            </a:r>
            <a:r>
              <a:rPr lang="en-US" sz="1200" kern="1200" dirty="0" err="1">
                <a:solidFill>
                  <a:schemeClr val="tx1"/>
                </a:solidFill>
                <a:effectLst/>
                <a:latin typeface="+mn-lt"/>
                <a:ea typeface="+mn-ea"/>
                <a:cs typeface="+mn-cs"/>
              </a:rPr>
              <a:t>ineffeciteve</a:t>
            </a:r>
            <a:r>
              <a:rPr lang="en-US" sz="1200" kern="1200" dirty="0">
                <a:solidFill>
                  <a:schemeClr val="tx1"/>
                </a:solidFill>
                <a:effectLst/>
                <a:latin typeface="+mn-lt"/>
                <a:ea typeface="+mn-ea"/>
                <a:cs typeface="+mn-cs"/>
              </a:rPr>
              <a:t> even when compared to slow only policy does places everything in the slow storage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83273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evaluate mixing two or more workloads at the same time while randomly varying their relative start times.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Such a scenario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200" kern="1200" dirty="0">
                <a:solidFill>
                  <a:schemeClr val="tx1"/>
                </a:solidFill>
                <a:effectLst/>
                <a:latin typeface="+mn-lt"/>
                <a:ea typeface="+mn-ea"/>
                <a:cs typeface="+mn-cs"/>
              </a:rPr>
              <a:t>leads to unpredictable execution where requests arrive at </a:t>
            </a:r>
            <a:r>
              <a:rPr lang="en-GB" sz="1200" kern="1200" dirty="0" err="1">
                <a:solidFill>
                  <a:schemeClr val="tx1"/>
                </a:solidFill>
                <a:effectLst/>
                <a:latin typeface="+mn-lt"/>
                <a:ea typeface="+mn-ea"/>
                <a:cs typeface="+mn-cs"/>
              </a:rPr>
              <a:t>dif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ferent</a:t>
            </a:r>
            <a:r>
              <a:rPr lang="en-GB" sz="1200" kern="1200" dirty="0">
                <a:solidFill>
                  <a:schemeClr val="tx1"/>
                </a:solidFill>
                <a:effectLst/>
                <a:latin typeface="+mn-lt"/>
                <a:ea typeface="+mn-ea"/>
                <a:cs typeface="+mn-cs"/>
              </a:rPr>
              <a:t>, unpredictable timesteps,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200" kern="1200" dirty="0">
                <a:solidFill>
                  <a:schemeClr val="tx1"/>
                </a:solidFill>
                <a:effectLst/>
                <a:latin typeface="+mn-lt"/>
                <a:ea typeface="+mn-ea"/>
                <a:cs typeface="+mn-cs"/>
              </a:rPr>
              <a:t> mimics distributed workloads,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(3) further tests the ability of Sibyl to dynamically adapt its decision-making policy.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shows average request latency for mixed workloads in two different storage configuration.[click] We use two different settings for Sibyl: (a) Sibyl𝐷𝑒 𝑓 , where we use our default hyper-parameters and (b) Sibyl𝑂𝑝𝑡, where we optimize the hyper-parameters for these mixed workloads</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4112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Sibyl𝐷𝑒 𝑓 provides </a:t>
            </a:r>
            <a:r>
              <a:rPr lang="en-GB" dirty="0" err="1"/>
              <a:t>upto</a:t>
            </a:r>
            <a:r>
              <a:rPr lang="en-GB" dirty="0"/>
              <a:t> 27.9% higher performance than baseline policies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10375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 optimized hyper-parameters, Sibyl𝑂𝑝𝑡 provides 5.2% (9.3%) higher average performance for H&amp;M (H&amp;L) HSS configuration than Sibyl𝐷𝑒 𝑓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conclude that Sibyl can effectively adapt its data placement policy online to highly dynamic workloads.</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12255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48403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deep neural network can be prohibitive due to the long time it requires for training and convergence, preventing Sibyl to adapt to new state-action pairs in a timely manner. </a:t>
            </a:r>
          </a:p>
          <a:p>
            <a:endParaRPr lang="en-GB" dirty="0"/>
          </a:p>
          <a:p>
            <a:r>
              <a:rPr lang="en-GB" dirty="0"/>
              <a:t>Based on experiments, we find that a simple feed-forward network [135] with only two hidden layers [136] provides good performance for Sibyl’s data placement task. </a:t>
            </a:r>
          </a:p>
          <a:p>
            <a:endParaRPr lang="en-GB" dirty="0"/>
          </a:p>
          <a:p>
            <a:r>
              <a:rPr lang="en-GB" dirty="0"/>
              <a:t>The network takes the observation vector 𝑂𝑡 as its input and produces a probability distribution of Q-values as its output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313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use of a single program feature for prefetch prediction, a prefetcher typically provides performance benefits …</a:t>
            </a:r>
          </a:p>
          <a:p>
            <a:r>
              <a:rPr lang="en-US" dirty="0"/>
              <a:t>In other types of workloads, the same prefetcher fails to provide performance gains.</a:t>
            </a:r>
          </a:p>
          <a:p>
            <a:endParaRPr lang="en-US" dirty="0"/>
          </a:p>
          <a:p>
            <a:r>
              <a:rPr lang="en-US" dirty="0"/>
              <a:t>To illustrate this [CLICK], we show the coverage, overprediction, and performance improvement of two prior prefetchers SPP and Bingo for six sample workloads.</a:t>
            </a:r>
          </a:p>
          <a:p>
            <a:r>
              <a:rPr lang="en-US" dirty="0"/>
              <a:t>The top figure shows …</a:t>
            </a:r>
          </a:p>
          <a:p>
            <a:r>
              <a:rPr lang="en-US" dirty="0"/>
              <a:t>The bottom figure shows …</a:t>
            </a:r>
          </a:p>
          <a:p>
            <a:endParaRPr lang="en-US" dirty="0"/>
          </a:p>
          <a:p>
            <a:r>
              <a:rPr lang="en-US" dirty="0"/>
              <a:t>As we can see, for workloads like [CLICK], … Bingo performs better than SPP, as the program feature exploited by Bingo has stronger correlation with the access pattern than SPP.</a:t>
            </a:r>
          </a:p>
          <a:p>
            <a:r>
              <a:rPr lang="en-US" dirty="0"/>
              <a:t>On the other hand, for workloads like … [CLICK], SPP’s program feature provides better correlation, and thus performs better than Bingo.</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518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shortcoming is that, all prior prefetchers have …, which often leads to …</a:t>
            </a:r>
          </a:p>
          <a:p>
            <a:endParaRPr lang="en-US" dirty="0"/>
          </a:p>
          <a:p>
            <a:r>
              <a:rPr lang="en-US" dirty="0"/>
              <a:t>To illustrate this, let revisit the previous figure and focus on Bingo’s performance in PARSEC-</a:t>
            </a:r>
            <a:r>
              <a:rPr lang="en-US" dirty="0" err="1"/>
              <a:t>Canneal</a:t>
            </a:r>
            <a:r>
              <a:rPr lang="en-US" dirty="0"/>
              <a:t> and </a:t>
            </a:r>
            <a:r>
              <a:rPr lang="en-US" dirty="0" err="1"/>
              <a:t>Ligra</a:t>
            </a:r>
            <a:r>
              <a:rPr lang="en-US" dirty="0"/>
              <a:t>-CC.</a:t>
            </a:r>
          </a:p>
          <a:p>
            <a:endParaRPr lang="en-US" dirty="0"/>
          </a:p>
          <a:p>
            <a:r>
              <a:rPr lang="en-US" dirty="0"/>
              <a:t>Bingo in </a:t>
            </a:r>
            <a:r>
              <a:rPr lang="en-US" dirty="0" err="1"/>
              <a:t>Ligra</a:t>
            </a:r>
            <a:r>
              <a:rPr lang="en-US" dirty="0"/>
              <a:t>-CC has similar coverage to PARSEC-</a:t>
            </a:r>
            <a:r>
              <a:rPr lang="en-US" dirty="0" err="1"/>
              <a:t>Canneal</a:t>
            </a:r>
            <a:r>
              <a:rPr lang="en-US" dirty="0"/>
              <a:t> with significantly …</a:t>
            </a:r>
          </a:p>
          <a:p>
            <a:endParaRPr lang="en-US" dirty="0"/>
          </a:p>
          <a:p>
            <a:r>
              <a:rPr lang="en-US" dirty="0"/>
              <a:t>The reason is that, in baseline without prefetching, </a:t>
            </a:r>
            <a:r>
              <a:rPr lang="en-US" dirty="0" err="1"/>
              <a:t>Ligra</a:t>
            </a:r>
            <a:r>
              <a:rPr lang="en-US" dirty="0"/>
              <a:t>-CC consumes much higher main memory …</a:t>
            </a:r>
          </a:p>
          <a:p>
            <a:r>
              <a:rPr lang="en-US" dirty="0"/>
              <a:t>As a result, even a smaller amount of overprediction hurts more performance in </a:t>
            </a:r>
            <a:r>
              <a:rPr lang="en-US" dirty="0" err="1"/>
              <a:t>Ligra</a:t>
            </a:r>
            <a:r>
              <a:rPr lang="en-US" dirty="0"/>
              <a:t>-CC than in PARSEC-</a:t>
            </a:r>
            <a:r>
              <a:rPr lang="en-US" dirty="0" err="1"/>
              <a:t>Canneal</a:t>
            </a:r>
            <a:r>
              <a:rPr lang="en-US" dirty="0"/>
              <a:t>. </a:t>
            </a:r>
          </a:p>
          <a:p>
            <a:r>
              <a:rPr lang="en-US" dirty="0"/>
              <a:t>This is only happening as Bingo does not take its undesirable effects into account while prefetching. </a:t>
            </a:r>
          </a:p>
          <a:p>
            <a:endParaRPr lang="en-US" dirty="0"/>
          </a:p>
          <a:p>
            <a:r>
              <a:rPr lang="en-US" dirty="0"/>
              <a:t>Thus the key takeaway is that, [CLICK]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610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shortcoming is that, all prior prefetchers have …, which often leads to …</a:t>
            </a:r>
          </a:p>
          <a:p>
            <a:endParaRPr lang="en-US" dirty="0"/>
          </a:p>
          <a:p>
            <a:r>
              <a:rPr lang="en-US" dirty="0"/>
              <a:t>To illustrate this, let revisit the previous figure and focus on Bingo’s performance in PARSEC-</a:t>
            </a:r>
            <a:r>
              <a:rPr lang="en-US" dirty="0" err="1"/>
              <a:t>Canneal</a:t>
            </a:r>
            <a:r>
              <a:rPr lang="en-US" dirty="0"/>
              <a:t> and </a:t>
            </a:r>
            <a:r>
              <a:rPr lang="en-US" dirty="0" err="1"/>
              <a:t>Ligra</a:t>
            </a:r>
            <a:r>
              <a:rPr lang="en-US" dirty="0"/>
              <a:t>-CC.</a:t>
            </a:r>
          </a:p>
          <a:p>
            <a:endParaRPr lang="en-US" dirty="0"/>
          </a:p>
          <a:p>
            <a:r>
              <a:rPr lang="en-US" dirty="0"/>
              <a:t>Bingo in </a:t>
            </a:r>
            <a:r>
              <a:rPr lang="en-US" dirty="0" err="1"/>
              <a:t>Ligra</a:t>
            </a:r>
            <a:r>
              <a:rPr lang="en-US" dirty="0"/>
              <a:t>-CC has similar coverage to PARSEC-</a:t>
            </a:r>
            <a:r>
              <a:rPr lang="en-US" dirty="0" err="1"/>
              <a:t>Canneal</a:t>
            </a:r>
            <a:r>
              <a:rPr lang="en-US" dirty="0"/>
              <a:t> with significantly …</a:t>
            </a:r>
          </a:p>
          <a:p>
            <a:endParaRPr lang="en-US" dirty="0"/>
          </a:p>
          <a:p>
            <a:r>
              <a:rPr lang="en-US" dirty="0"/>
              <a:t>The reason is that, in baseline without prefetching, </a:t>
            </a:r>
            <a:r>
              <a:rPr lang="en-US" dirty="0" err="1"/>
              <a:t>Ligra</a:t>
            </a:r>
            <a:r>
              <a:rPr lang="en-US" dirty="0"/>
              <a:t>-CC consumes much higher main memory …</a:t>
            </a:r>
          </a:p>
          <a:p>
            <a:r>
              <a:rPr lang="en-US" dirty="0"/>
              <a:t>As a result, even a smaller amount of overprediction hurts more performance in </a:t>
            </a:r>
            <a:r>
              <a:rPr lang="en-US" dirty="0" err="1"/>
              <a:t>Ligra</a:t>
            </a:r>
            <a:r>
              <a:rPr lang="en-US" dirty="0"/>
              <a:t>-CC than in PARSEC-</a:t>
            </a:r>
            <a:r>
              <a:rPr lang="en-US" dirty="0" err="1"/>
              <a:t>Canneal</a:t>
            </a:r>
            <a:r>
              <a:rPr lang="en-US" dirty="0"/>
              <a:t>. </a:t>
            </a:r>
          </a:p>
          <a:p>
            <a:r>
              <a:rPr lang="en-US" dirty="0"/>
              <a:t>This is only happening as Bingo does not take its undesirable effects into account while prefetching. </a:t>
            </a:r>
          </a:p>
          <a:p>
            <a:endParaRPr lang="en-US" dirty="0"/>
          </a:p>
          <a:p>
            <a:r>
              <a:rPr lang="en-US" dirty="0"/>
              <a:t>Thus the key takeaway is that, [CLICK]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235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key shortcoming is that, all prior prefetcher lack in-silicon customizability.</a:t>
            </a:r>
          </a:p>
          <a:p>
            <a:r>
              <a:rPr lang="en-US" dirty="0"/>
              <a:t>These prefetchers statically selects the feature to exploit at design time and design a rigid hardware to specifically …</a:t>
            </a:r>
          </a:p>
          <a:p>
            <a:endParaRPr lang="en-US" dirty="0"/>
          </a:p>
          <a:p>
            <a:r>
              <a:rPr lang="en-US" dirty="0"/>
              <a:t>[CLICK] There is no way …</a:t>
            </a:r>
          </a:p>
          <a:p>
            <a:endParaRPr lang="en-US" dirty="0"/>
          </a:p>
          <a:p>
            <a:r>
              <a:rPr lang="en-US" dirty="0"/>
              <a:t>In order to exploit a new program feature, architects need to design a prefetcher from scratch …</a:t>
            </a:r>
          </a:p>
          <a:p>
            <a:endParaRPr lang="en-US" dirty="0"/>
          </a:p>
          <a:p>
            <a:r>
              <a:rPr lang="en-US" dirty="0"/>
              <a:t>[CLICK] and this cycle goes on for every new prefetcher. This wastes precious design time and human resource.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461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goal in this work is to … that </a:t>
            </a:r>
          </a:p>
          <a:p>
            <a:endParaRPr lang="en-US" dirty="0"/>
          </a:p>
          <a:p>
            <a:r>
              <a:rPr lang="en-US" dirty="0"/>
              <a:t>[CLICK] …</a:t>
            </a:r>
          </a:p>
          <a:p>
            <a:endParaRPr lang="en-US" dirty="0"/>
          </a:p>
          <a:p>
            <a:r>
              <a:rPr lang="en-US" dirty="0"/>
              <a:t>[CLICK]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835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this end, we propose Pythia, which formulates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13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 me briefly describe the basics of reinforcement learning.</a:t>
            </a:r>
          </a:p>
          <a:p>
            <a:endParaRPr lang="en-US" dirty="0"/>
          </a:p>
          <a:p>
            <a:r>
              <a:rPr lang="en-US" dirty="0"/>
              <a:t>Reinforcement learning, in its simplest form, is the ...</a:t>
            </a:r>
          </a:p>
          <a:p>
            <a:endParaRPr lang="en-US" dirty="0"/>
          </a:p>
          <a:p>
            <a:r>
              <a:rPr lang="en-US" dirty="0"/>
              <a:t>A RL system contains two components: [CLICK] the agent and the environment.</a:t>
            </a:r>
          </a:p>
          <a:p>
            <a:endParaRPr lang="en-US" dirty="0"/>
          </a:p>
          <a:p>
            <a:r>
              <a:rPr lang="en-US" dirty="0"/>
              <a:t>The agent observes the state of the environment in every timestep [CLICK], takes an action based on the state [CLICK], and receives a reward for that action [CLICK].</a:t>
            </a:r>
          </a:p>
          <a:p>
            <a:endParaRPr lang="en-US" dirty="0"/>
          </a:p>
          <a:p>
            <a:r>
              <a:rPr lang="en-US" dirty="0"/>
              <a:t>[CLICK] The agent stores …</a:t>
            </a:r>
          </a:p>
          <a:p>
            <a:r>
              <a:rPr lang="en-US" dirty="0"/>
              <a:t>Given a state, the agent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521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Pythia, we formulate prefetching as a reinforcement learning problem.</a:t>
            </a:r>
          </a:p>
          <a:p>
            <a:endParaRPr lang="en-US" dirty="0"/>
          </a:p>
          <a:p>
            <a:r>
              <a:rPr lang="en-US" dirty="0"/>
              <a:t>[CLICK] The prefetcher acts as the agent, while [CLICK] the processor and memory subsystem acts as the environment.</a:t>
            </a:r>
          </a:p>
          <a:p>
            <a:endParaRPr lang="en-US" dirty="0"/>
          </a:p>
          <a:p>
            <a:r>
              <a:rPr lang="en-US" dirty="0"/>
              <a:t>[CLICK] Pythia extracts the program features from every demand request and use it as a state information to take a prefetch action [CLICK]</a:t>
            </a:r>
          </a:p>
          <a:p>
            <a:endParaRPr lang="en-US" dirty="0"/>
          </a:p>
          <a:p>
            <a:r>
              <a:rPr lang="en-US" dirty="0"/>
              <a:t>[CLICK] For every prefetch action, Pythia receives a numerical reward that evaluates the usefulness of the prefetch request, while considering various system-level feedbacks.</a:t>
            </a:r>
          </a:p>
          <a:p>
            <a:endParaRPr lang="en-US" dirty="0"/>
          </a:p>
          <a:p>
            <a:r>
              <a:rPr lang="en-US" dirty="0"/>
              <a:t>Not let’s concretely define the state, action, and the reward for Pythia.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569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define the state as a k-dimensional vector of program features.</a:t>
            </a:r>
          </a:p>
          <a:p>
            <a:endParaRPr lang="en-US" dirty="0"/>
          </a:p>
          <a:p>
            <a:r>
              <a:rPr lang="en-US" dirty="0"/>
              <a:t>[CLICK] Each feature is composed of …</a:t>
            </a:r>
          </a:p>
          <a:p>
            <a:endParaRPr lang="en-US" dirty="0"/>
          </a:p>
          <a:p>
            <a:r>
              <a:rPr lang="en-US" dirty="0"/>
              <a:t>[CLICK] Some examples of control-flow information are …</a:t>
            </a:r>
          </a:p>
          <a:p>
            <a:endParaRPr lang="en-US" dirty="0"/>
          </a:p>
          <a:p>
            <a:r>
              <a:rPr lang="en-US" dirty="0"/>
              <a:t>[CLICK] Some examples of data-flow information are …</a:t>
            </a:r>
          </a:p>
          <a:p>
            <a:endParaRPr lang="en-US" dirty="0"/>
          </a:p>
          <a:p>
            <a:r>
              <a:rPr lang="en-US" dirty="0"/>
              <a:t>Though Pythia can theoretically learn from any number of such program features, we limit the size k as per storage budget.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49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define the state as a k-dimensional vector of program features.</a:t>
            </a:r>
          </a:p>
          <a:p>
            <a:endParaRPr lang="en-US" dirty="0"/>
          </a:p>
          <a:p>
            <a:r>
              <a:rPr lang="en-US" dirty="0"/>
              <a:t>[CLICK] Each feature is composed of …</a:t>
            </a:r>
          </a:p>
          <a:p>
            <a:endParaRPr lang="en-US" dirty="0"/>
          </a:p>
          <a:p>
            <a:r>
              <a:rPr lang="en-US" dirty="0"/>
              <a:t>[CLICK] Some examples of control-flow information are …</a:t>
            </a:r>
          </a:p>
          <a:p>
            <a:endParaRPr lang="en-US" dirty="0"/>
          </a:p>
          <a:p>
            <a:r>
              <a:rPr lang="en-US" dirty="0"/>
              <a:t>[CLICK] Some examples of data-flow information are …</a:t>
            </a:r>
          </a:p>
          <a:p>
            <a:endParaRPr lang="en-US" dirty="0"/>
          </a:p>
          <a:p>
            <a:r>
              <a:rPr lang="en-US" dirty="0"/>
              <a:t>Though Pythia can theoretically learn from any number of such program features, we limit the size k as per storage budget.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405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define the action as the selection of a prefetch offset. Pythia adds this offset to the demanded cacheline to get the prefetched cacheline address.</a:t>
            </a:r>
          </a:p>
          <a:p>
            <a:endParaRPr lang="en-US" dirty="0"/>
          </a:p>
          <a:p>
            <a:r>
              <a:rPr lang="en-US" dirty="0"/>
              <a:t>[CLICK] Note that a zero offset is also a valid action for Pythia, which means no prefetch is generated.</a:t>
            </a:r>
          </a:p>
          <a:p>
            <a:endParaRPr lang="en-US" dirty="0"/>
          </a:p>
          <a:p>
            <a:r>
              <a:rPr lang="en-US" dirty="0"/>
              <a:t>[CLICK] As every post-L1 prefetcher …, the list of actions are limited to the range from -63 to +63 for a traditionally-sized …</a:t>
            </a:r>
          </a:p>
          <a:p>
            <a:endParaRPr lang="en-US" dirty="0"/>
          </a:p>
          <a:p>
            <a:r>
              <a:rPr lang="en-US" dirty="0"/>
              <a:t>[CLICK] However, we can prune the action list by automatic design-space exploration, as we show in the paper.</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95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reward defines the objective of Pythia</a:t>
            </a:r>
          </a:p>
          <a:p>
            <a:endParaRPr lang="en-US" dirty="0"/>
          </a:p>
          <a:p>
            <a:r>
              <a:rPr lang="en-US" dirty="0"/>
              <a:t>[CLICK] A reward encapsulates two metrics: …</a:t>
            </a:r>
          </a:p>
          <a:p>
            <a:endParaRPr lang="en-US" dirty="0"/>
          </a:p>
          <a:p>
            <a:r>
              <a:rPr lang="en-US" dirty="0"/>
              <a:t>[CLICK] Though Pythia can learn from any …, in this paper we demonstrate Pythia using a major system-level feedback: mem b/w usage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528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define reward in five distinct levels mentioned as follows [CLICK].</a:t>
            </a:r>
          </a:p>
          <a:p>
            <a:endParaRPr lang="en-US" dirty="0"/>
          </a:p>
          <a:p>
            <a:r>
              <a:rPr lang="en-US" dirty="0"/>
              <a:t>Each reward level corresponds to various usefulness of a prefetch request. The inaccurate and no-prefetch reward levels are further categorized based on the system memory bandwidth usage.</a:t>
            </a:r>
          </a:p>
          <a:p>
            <a:endParaRPr lang="en-US" dirty="0"/>
          </a:p>
          <a:p>
            <a:r>
              <a:rPr lang="en-US" dirty="0"/>
              <a:t>[CLICK] The values of each of these reward levels are set at design time via automatic design-space exploration.</a:t>
            </a:r>
          </a:p>
          <a:p>
            <a:endParaRPr lang="en-US" dirty="0"/>
          </a:p>
          <a:p>
            <a:r>
              <a:rPr lang="en-US" dirty="0"/>
              <a:t>[CLICK] However, one can customize the rewards in silicon via simple configuration registers to specify a </a:t>
            </a:r>
            <a:r>
              <a:rPr lang="en-US" dirty="0" err="1"/>
              <a:t>dfferent</a:t>
            </a:r>
            <a:r>
              <a:rPr lang="en-US" dirty="0"/>
              <a:t> objective for Pythia for extracting higher performance benefits in target workload suites.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62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Now, let’s take a concrete example of reward values and how they specify the objectives for Pythia.</a:t>
            </a:r>
          </a:p>
          <a:p>
            <a:endParaRPr lang="en-US" dirty="0"/>
          </a:p>
          <a:p>
            <a:r>
              <a:rPr lang="en-US" dirty="0"/>
              <a:t>[CLICK] These are the reward level values in basic Pythia configuration.</a:t>
            </a:r>
          </a:p>
          <a:p>
            <a:endParaRPr lang="en-US" dirty="0"/>
          </a:p>
          <a:p>
            <a:r>
              <a:rPr lang="en-US" dirty="0"/>
              <a:t>Pythia sets three key objectives for prefetching by this reward configuration.</a:t>
            </a:r>
          </a:p>
          <a:p>
            <a:endParaRPr lang="en-US" dirty="0"/>
          </a:p>
          <a:p>
            <a:r>
              <a:rPr lang="en-US" dirty="0"/>
              <a:t>[CLICK] First, we provide much higher perks to Pythia for prefetching accurately, either timely or untimely. Thus, Pythia prefers to generate accurate prefetches.</a:t>
            </a:r>
          </a:p>
          <a:p>
            <a:endParaRPr lang="en-US" dirty="0"/>
          </a:p>
          <a:p>
            <a:r>
              <a:rPr lang="en-US" dirty="0"/>
              <a:t>[CLICK] Second, in case of low memory bandwidth usage, Pythia has higher perks in no prefetching, rather that prefetching inaccurately.</a:t>
            </a:r>
          </a:p>
          <a:p>
            <a:r>
              <a:rPr lang="en-US" dirty="0"/>
              <a:t>Thus, if the memory bandwidth usage is low, Pythia prefers not to prefetch, rather than prefetching inaccurately.</a:t>
            </a:r>
          </a:p>
          <a:p>
            <a:endParaRPr lang="en-US" dirty="0"/>
          </a:p>
          <a:p>
            <a:r>
              <a:rPr lang="en-US" dirty="0"/>
              <a:t>[CLICK] Third, in case of high memory bandwidth usage, Pythia has much higher perks in no prefetching than prefetching accurately.</a:t>
            </a:r>
          </a:p>
          <a:p>
            <a:r>
              <a:rPr lang="en-US" dirty="0"/>
              <a:t>Thus, if the memory bandwidth usage is low, Pythia strongly prefers not to prefetch, rather than prefetching inaccurately.</a:t>
            </a:r>
          </a:p>
          <a:p>
            <a:endParaRPr lang="en-US" dirty="0"/>
          </a:p>
          <a:p>
            <a:endParaRPr lang="en-US" dirty="0"/>
          </a:p>
          <a:p>
            <a:r>
              <a:rPr lang="en-US" dirty="0"/>
              <a:t>[] Let’s take a look at a reward values to steer Pythia to generate accurate prefetches and make fine-tuned decisions based on b/w usage.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482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if we increase the reward for no prefetching while significantly decreasing the rewards for inaccurate prefetching, we set a different prefetching objective for Pythia.</a:t>
            </a:r>
          </a:p>
          <a:p>
            <a:endParaRPr lang="en-US" dirty="0"/>
          </a:p>
          <a:p>
            <a:r>
              <a:rPr lang="en-US" dirty="0"/>
              <a:t>[CLICK] We still provide much higher perks for prefetching accurately. Thus Pythia strives to generate accurate prefetches.</a:t>
            </a:r>
          </a:p>
          <a:p>
            <a:endParaRPr lang="en-US" dirty="0"/>
          </a:p>
          <a:p>
            <a:r>
              <a:rPr lang="en-US" dirty="0"/>
              <a:t>[CLICK] Otherwise, we provide much higher perks for no prefetching as compared to inaccurate prefetching, irrespective of the memory bandwidth usage. Thus, Pythia becomes conservative and simply do not prefetch at all.</a:t>
            </a:r>
          </a:p>
          <a:p>
            <a:endParaRPr lang="en-US" dirty="0"/>
          </a:p>
          <a:p>
            <a:r>
              <a:rPr lang="en-US" dirty="0"/>
              <a:t>This is particularly useful if we are repurposing Pythia for server-class processors which have modest per-core memory bandwidth </a:t>
            </a:r>
          </a:p>
          <a:p>
            <a:r>
              <a:rPr lang="en-US" dirty="0"/>
              <a:t>or workloads like </a:t>
            </a:r>
            <a:r>
              <a:rPr lang="en-US" dirty="0" err="1"/>
              <a:t>Ligra</a:t>
            </a:r>
            <a:r>
              <a:rPr lang="en-US" dirty="0"/>
              <a:t> whose performance improvement is sensitive to memory bandwidth usage.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416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if we increase the reward for no prefetching while significantly decreasing the rewards for inaccurate prefetching, we set a different prefetching objective for Pythia.</a:t>
            </a:r>
          </a:p>
          <a:p>
            <a:endParaRPr lang="en-US" dirty="0"/>
          </a:p>
          <a:p>
            <a:r>
              <a:rPr lang="en-US" dirty="0"/>
              <a:t>[CLICK] We still provide much higher perks for prefetching accurately. Thus Pythia strives to generate accurate prefetches.</a:t>
            </a:r>
          </a:p>
          <a:p>
            <a:endParaRPr lang="en-US" dirty="0"/>
          </a:p>
          <a:p>
            <a:r>
              <a:rPr lang="en-US" dirty="0"/>
              <a:t>[CLICK] Otherwise, we provide much higher perks for no prefetching as compared to inaccurate prefetching, irrespective of the memory bandwidth usage. Thus, Pythia becomes conservative and simply do not prefetch at all.</a:t>
            </a:r>
          </a:p>
          <a:p>
            <a:endParaRPr lang="en-US" dirty="0"/>
          </a:p>
          <a:p>
            <a:r>
              <a:rPr lang="en-US" dirty="0"/>
              <a:t>This is particularly useful if we are repurposing Pythia for server-class processors which have modest per-core memory bandwidth </a:t>
            </a:r>
          </a:p>
          <a:p>
            <a:r>
              <a:rPr lang="en-US" dirty="0"/>
              <a:t>or workloads like </a:t>
            </a:r>
            <a:r>
              <a:rPr lang="en-US" dirty="0" err="1"/>
              <a:t>Ligra</a:t>
            </a:r>
            <a:r>
              <a:rPr lang="en-US" dirty="0"/>
              <a:t> whose performance improvement is sensitive to memory bandwidth usage.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473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provide a brief overview and design of Pythia.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813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Pythia consists of two key components:</a:t>
            </a:r>
          </a:p>
          <a:p>
            <a:endParaRPr lang="en-US" dirty="0"/>
          </a:p>
          <a:p>
            <a:r>
              <a:rPr lang="en-US" dirty="0"/>
              <a:t>[CLICK] Q-value store, which is responsible for …</a:t>
            </a:r>
          </a:p>
          <a:p>
            <a:endParaRPr lang="en-US" dirty="0"/>
          </a:p>
          <a:p>
            <a:r>
              <a:rPr lang="en-US" dirty="0"/>
              <a:t>[CLICK] Evaluation queue, which is a first-in-first-out queue that stores the recently taken action. </a:t>
            </a:r>
          </a:p>
          <a:p>
            <a:r>
              <a:rPr lang="en-US" dirty="0"/>
              <a:t>As Pythia cannot always immediately assign a reward to a taken action </a:t>
            </a:r>
          </a:p>
          <a:p>
            <a:r>
              <a:rPr lang="en-US" dirty="0"/>
              <a:t>because the usefulness of the corresponding prefetch request is known, Pythia stores the action</a:t>
            </a:r>
          </a:p>
          <a:p>
            <a:r>
              <a:rPr lang="en-US" dirty="0"/>
              <a:t>in evaluation queue to properly assign rewards to them.</a:t>
            </a:r>
          </a:p>
          <a:p>
            <a:endParaRPr lang="en-US" dirty="0"/>
          </a:p>
          <a:p>
            <a:r>
              <a:rPr lang="en-US" dirty="0"/>
              <a:t>[CLICK] For every demand request, Pythia first checks EQ with </a:t>
            </a:r>
            <a:r>
              <a:rPr lang="en-US" dirty="0" err="1"/>
              <a:t>deamdned</a:t>
            </a:r>
            <a:r>
              <a:rPr lang="en-US" dirty="0"/>
              <a:t> address. If a matching entry is found in EQ, it means the corresponding action in EQ entry has generated a useful prefetch, and Pythia assigns a reward accordingly.</a:t>
            </a:r>
          </a:p>
          <a:p>
            <a:r>
              <a:rPr lang="en-US" dirty="0"/>
              <a:t>[CLICK] Then Pythia extracts features from the attributes of the demand request to create the state-vector and uses the state-vector to lookup </a:t>
            </a:r>
            <a:r>
              <a:rPr lang="en-US" dirty="0" err="1"/>
              <a:t>QVStore</a:t>
            </a:r>
            <a:r>
              <a:rPr lang="en-US" dirty="0"/>
              <a:t> [CLICK]</a:t>
            </a:r>
          </a:p>
          <a:p>
            <a:r>
              <a:rPr lang="en-US" dirty="0"/>
              <a:t>[CLICK] For the given state-vector, Pythia finds the action that has the highest Q-value and generates prefetch request accordingly to the memory hierarchy [CLICK]</a:t>
            </a:r>
          </a:p>
          <a:p>
            <a:r>
              <a:rPr lang="en-US" dirty="0"/>
              <a:t>[CLICK] Next, Pythia inserts the action in the EQ along with the state-action pair.</a:t>
            </a:r>
          </a:p>
          <a:p>
            <a:r>
              <a:rPr lang="en-US" dirty="0"/>
              <a:t>[CLICK] Pythia uses the reward stored in the evicted EQ entry to update the </a:t>
            </a:r>
            <a:r>
              <a:rPr lang="en-US" dirty="0" err="1"/>
              <a:t>QVStore</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338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closer look at how Pythia makes a prefetch prediction.</a:t>
            </a:r>
          </a:p>
          <a:p>
            <a:endParaRPr lang="en-US" dirty="0"/>
          </a:p>
          <a:p>
            <a:r>
              <a:rPr lang="en-US" dirty="0"/>
              <a:t>For every prefetch prediction, Pythia has to look up the </a:t>
            </a:r>
            <a:r>
              <a:rPr lang="en-US" dirty="0" err="1"/>
              <a:t>QVStore</a:t>
            </a:r>
            <a:r>
              <a:rPr lang="en-US" dirty="0"/>
              <a:t> using the state vector, [CLICK] for example, a vector of features: </a:t>
            </a:r>
            <a:r>
              <a:rPr lang="en-US" dirty="0" err="1"/>
              <a:t>PC+Delta</a:t>
            </a:r>
            <a:r>
              <a:rPr lang="en-US" dirty="0"/>
              <a:t>, and seq. of last-4 deltas.</a:t>
            </a:r>
          </a:p>
          <a:p>
            <a:endParaRPr lang="en-US" dirty="0"/>
          </a:p>
          <a:p>
            <a:r>
              <a:rPr lang="en-US" dirty="0"/>
              <a:t>For the given state-vector, Pythia has to retrieve the Q-value for each prefetch action, e.g., [CLICK] prefetch offsets +1, +2, +3 and so on, to find the action that has the maximum Q-value.</a:t>
            </a:r>
          </a:p>
          <a:p>
            <a:endParaRPr lang="en-US" dirty="0"/>
          </a:p>
          <a:p>
            <a:r>
              <a:rPr lang="en-US" dirty="0"/>
              <a:t>Thus, it is necessary to store all state-action Q-values in an efficient way for a fast Q-value retrieval.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46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see an example of how </a:t>
            </a:r>
            <a:r>
              <a:rPr lang="en-US" dirty="0" err="1"/>
              <a:t>QVStore</a:t>
            </a:r>
            <a:r>
              <a:rPr lang="en-US" dirty="0"/>
              <a:t> works.</a:t>
            </a:r>
          </a:p>
          <a:p>
            <a:endParaRPr lang="en-US" dirty="0"/>
          </a:p>
          <a:p>
            <a:r>
              <a:rPr lang="en-US" dirty="0"/>
              <a:t>For every prefetch decision, Pythia looks up the </a:t>
            </a:r>
            <a:r>
              <a:rPr lang="en-US" dirty="0" err="1"/>
              <a:t>QVStore</a:t>
            </a:r>
            <a:r>
              <a:rPr lang="en-US" dirty="0"/>
              <a:t> using the state vector, which in this case …</a:t>
            </a:r>
          </a:p>
          <a:p>
            <a:endParaRPr lang="en-US" dirty="0"/>
          </a:p>
          <a:p>
            <a:r>
              <a:rPr lang="en-US" dirty="0"/>
              <a:t>For the state-vector, Pythia retrieves the Q-value for each prefetch action, e.g., +1, +2, +3 ... to find the action that has the maximum Q-value.</a:t>
            </a:r>
          </a:p>
          <a:p>
            <a:endParaRPr lang="en-US" dirty="0"/>
          </a:p>
          <a:p>
            <a:r>
              <a:rPr lang="en-US" dirty="0"/>
              <a:t>Thus, it is necessary to store all state-action Q-values in an efficient way for a fast Q-value retrieval.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0286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Now, a naïve choice for designing the </a:t>
            </a:r>
            <a:r>
              <a:rPr lang="en-US" dirty="0" err="1"/>
              <a:t>QVStore</a:t>
            </a:r>
            <a:r>
              <a:rPr lang="en-US" dirty="0"/>
              <a:t> is to organize as a monolithic two-dimensional table, which is indexed by the state and the action values</a:t>
            </a:r>
          </a:p>
          <a:p>
            <a:endParaRPr lang="en-US" dirty="0"/>
          </a:p>
          <a:p>
            <a:r>
              <a:rPr lang="en-US" dirty="0"/>
              <a:t>[CLICK] However, the state-space increases exponentially with the number of bits used to represent the state.</a:t>
            </a:r>
          </a:p>
          <a:p>
            <a:endParaRPr lang="en-US" dirty="0"/>
          </a:p>
          <a:p>
            <a:r>
              <a:rPr lang="en-US" dirty="0"/>
              <a:t>[CLICK] As you can see, the state information considered in our example requires 67 bits to represent</a:t>
            </a:r>
          </a:p>
          <a:p>
            <a:endParaRPr lang="en-US" dirty="0"/>
          </a:p>
          <a:p>
            <a:r>
              <a:rPr lang="en-US" dirty="0"/>
              <a:t>[CLICK] Which requires an impractically-sized monolithic table to store Q-values for every state-action pairs.</a:t>
            </a:r>
          </a:p>
          <a:p>
            <a:endParaRPr lang="en-US" dirty="0"/>
          </a:p>
          <a:p>
            <a:r>
              <a:rPr lang="en-US" dirty="0"/>
              <a:t>[CLICK] but also significantly increases the access latency.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4522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Thus, we partition the </a:t>
            </a:r>
            <a:r>
              <a:rPr lang="en-US" dirty="0" err="1"/>
              <a:t>QVStore</a:t>
            </a:r>
            <a:r>
              <a:rPr lang="en-US" dirty="0"/>
              <a:t> into k vaults, where k is the number of features in a state information</a:t>
            </a:r>
          </a:p>
          <a:p>
            <a:endParaRPr lang="en-US" dirty="0"/>
          </a:p>
          <a:p>
            <a:r>
              <a:rPr lang="en-US" dirty="0"/>
              <a:t>[CLICK] Each vault corresponds to …</a:t>
            </a:r>
          </a:p>
          <a:p>
            <a:endParaRPr lang="en-US" dirty="0"/>
          </a:p>
          <a:p>
            <a:r>
              <a:rPr lang="en-US" dirty="0"/>
              <a:t>[CLICK] To retrieve the Q-value of a state-action pair …</a:t>
            </a:r>
          </a:p>
          <a:p>
            <a:endParaRPr lang="en-US" dirty="0"/>
          </a:p>
          <a:p>
            <a:r>
              <a:rPr lang="en-US" dirty="0"/>
              <a:t>[CLICK] We do this…</a:t>
            </a:r>
          </a:p>
          <a:p>
            <a:endParaRPr lang="en-US" dirty="0"/>
          </a:p>
          <a:p>
            <a:r>
              <a:rPr lang="en-US" dirty="0"/>
              <a:t>[CLICK] Then we do this …</a:t>
            </a:r>
          </a:p>
          <a:p>
            <a:endParaRPr lang="en-US" dirty="0"/>
          </a:p>
          <a:p>
            <a:r>
              <a:rPr lang="en-US" dirty="0"/>
              <a:t>[CLICK] Then we do this …</a:t>
            </a:r>
          </a:p>
          <a:p>
            <a:endParaRPr lang="en-US" dirty="0"/>
          </a:p>
          <a:p>
            <a:r>
              <a:rPr lang="en-US" dirty="0"/>
              <a:t>[CLICK] The maximum operation ensures that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45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further partition …</a:t>
            </a:r>
          </a:p>
          <a:p>
            <a:endParaRPr lang="en-US" dirty="0"/>
          </a:p>
          <a:p>
            <a:r>
              <a:rPr lang="en-US" dirty="0"/>
              <a:t>[CLICK] Where each plane stores …</a:t>
            </a:r>
          </a:p>
          <a:p>
            <a:endParaRPr lang="en-US" dirty="0"/>
          </a:p>
          <a:p>
            <a:r>
              <a:rPr lang="en-US" dirty="0"/>
              <a:t>[CLICK] To retrieve the feature-action Q-value,</a:t>
            </a:r>
          </a:p>
          <a:p>
            <a:endParaRPr lang="en-US" dirty="0"/>
          </a:p>
          <a:p>
            <a:r>
              <a:rPr lang="en-US" dirty="0"/>
              <a:t>[CLICK] We query each plane …</a:t>
            </a:r>
          </a:p>
          <a:p>
            <a:endParaRPr lang="en-US" dirty="0"/>
          </a:p>
          <a:p>
            <a:r>
              <a:rPr lang="en-US" dirty="0"/>
              <a:t>[CLICK] We retrieve the partial Q-value from each plane</a:t>
            </a:r>
          </a:p>
          <a:p>
            <a:endParaRPr lang="en-US" dirty="0"/>
          </a:p>
          <a:p>
            <a:r>
              <a:rPr lang="en-US" dirty="0"/>
              <a:t>[CLICK] and finally compute a sum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9396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further partition …</a:t>
            </a:r>
          </a:p>
          <a:p>
            <a:endParaRPr lang="en-US" dirty="0"/>
          </a:p>
          <a:p>
            <a:r>
              <a:rPr lang="en-US" dirty="0"/>
              <a:t>[CLICK] Where each plane stores …</a:t>
            </a:r>
          </a:p>
          <a:p>
            <a:endParaRPr lang="en-US" dirty="0"/>
          </a:p>
          <a:p>
            <a:r>
              <a:rPr lang="en-US" dirty="0"/>
              <a:t>[CLICK] To retrieve the feature-action Q-value,</a:t>
            </a:r>
          </a:p>
          <a:p>
            <a:endParaRPr lang="en-US" dirty="0"/>
          </a:p>
          <a:p>
            <a:r>
              <a:rPr lang="en-US" dirty="0"/>
              <a:t>[CLICK] We query each plane …</a:t>
            </a:r>
          </a:p>
          <a:p>
            <a:endParaRPr lang="en-US" dirty="0"/>
          </a:p>
          <a:p>
            <a:r>
              <a:rPr lang="en-US" dirty="0"/>
              <a:t>[CLICK] We retrieve the partial Q-value from each plane</a:t>
            </a:r>
          </a:p>
          <a:p>
            <a:endParaRPr lang="en-US" dirty="0"/>
          </a:p>
          <a:p>
            <a:r>
              <a:rPr lang="en-US" dirty="0"/>
              <a:t>[CLICK] and finally compute a sum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195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much more detailed description of Pythia’s design in our paper including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576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much more detailed description of Pythia’s design in our paper including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532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basic Pythia configuration that we are going to evaluate, which is derived from the automatic design-space exploration.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4316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analyze performance improvement of Pythia via customization.</a:t>
            </a:r>
          </a:p>
          <a:p>
            <a:endParaRPr lang="en-US" dirty="0"/>
          </a:p>
          <a:p>
            <a:r>
              <a:rPr lang="en-US" dirty="0"/>
              <a:t>[CLICK] We show an example of reward value customization, where,</a:t>
            </a:r>
          </a:p>
          <a:p>
            <a:endParaRPr lang="en-US" dirty="0"/>
          </a:p>
          <a:p>
            <a:r>
              <a:rPr lang="en-US" dirty="0"/>
              <a:t>[CLICK] We devise a strict Pythia configuration by increasing the reward level values for no prefetching, while decreasing the rewards values for inaccurate prefetching.</a:t>
            </a:r>
          </a:p>
          <a:p>
            <a:endParaRPr lang="en-US" dirty="0"/>
          </a:p>
          <a:p>
            <a:r>
              <a:rPr lang="en-US" dirty="0"/>
              <a:t>In short, strict Pythia is more conservative than the basic Pythia and strongly prefers not to prefetch, rather than prefetching inaccurately.</a:t>
            </a:r>
          </a:p>
          <a:p>
            <a:endParaRPr lang="en-US" dirty="0"/>
          </a:p>
          <a:p>
            <a:r>
              <a:rPr lang="en-US" dirty="0"/>
              <a:t>We evaluate both basic Pythia and strict Pythia on </a:t>
            </a:r>
            <a:r>
              <a:rPr lang="en-US" dirty="0" err="1"/>
              <a:t>Ligra</a:t>
            </a:r>
            <a:r>
              <a:rPr lang="en-US" dirty="0"/>
              <a:t> workload suite.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085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As you can see, strict Pythia outperforms the basic Pythia configuration as much as 7.8% and </a:t>
            </a:r>
          </a:p>
          <a:p>
            <a:endParaRPr lang="en-US" dirty="0"/>
          </a:p>
          <a:p>
            <a:r>
              <a:rPr lang="en-US" dirty="0"/>
              <a:t>[CLICK] 2% on average over the entire </a:t>
            </a:r>
            <a:r>
              <a:rPr lang="en-US" dirty="0" err="1"/>
              <a:t>Ligra</a:t>
            </a:r>
            <a:r>
              <a:rPr lang="en-US" dirty="0"/>
              <a:t> workload suite.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704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As you can see, strict Pythia outperforms the basic Pythia configuration as much as 7.8% and </a:t>
            </a:r>
          </a:p>
          <a:p>
            <a:endParaRPr lang="en-US" dirty="0"/>
          </a:p>
          <a:p>
            <a:r>
              <a:rPr lang="en-US" dirty="0"/>
              <a:t>[CLICK] 2% on average over the entire </a:t>
            </a:r>
            <a:r>
              <a:rPr lang="en-US" dirty="0" err="1"/>
              <a:t>Ligra</a:t>
            </a:r>
            <a:r>
              <a:rPr lang="en-US" dirty="0"/>
              <a:t> workload suite.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4551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Pythia’s performance benefits comes at a modest cost of 25.5KB of metadata storge, which is invested only in simple storage, without any need to complex structures.</a:t>
            </a:r>
          </a:p>
          <a:p>
            <a:endParaRPr lang="en-US" dirty="0"/>
          </a:p>
          <a:p>
            <a:r>
              <a:rPr lang="en-US" dirty="0"/>
              <a:t>[CLICK] We also model a fully-functionally-accurate Pythia with its full complexity in Chisel and show that, Pythia incurs </a:t>
            </a:r>
          </a:p>
          <a:p>
            <a:endParaRPr lang="en-US" dirty="0"/>
          </a:p>
          <a:p>
            <a:r>
              <a:rPr lang="en-US" dirty="0"/>
              <a:t>[CLICK] a modest area overhead of 1.03%</a:t>
            </a:r>
          </a:p>
          <a:p>
            <a:endParaRPr lang="en-US" dirty="0"/>
          </a:p>
          <a:p>
            <a:r>
              <a:rPr lang="en-US" dirty="0"/>
              <a:t>[CLICK] a power overhead of half-a-percent</a:t>
            </a:r>
          </a:p>
          <a:p>
            <a:endParaRPr lang="en-US" dirty="0"/>
          </a:p>
          <a:p>
            <a:r>
              <a:rPr lang="en-US" dirty="0"/>
              <a:t>[CLICK] while simultaneously satisfying the prediction latency at L2 cache frequency</a:t>
            </a:r>
          </a:p>
          <a:p>
            <a:endParaRPr lang="en-US" dirty="0"/>
          </a:p>
          <a:p>
            <a:r>
              <a:rPr lang="en-US" dirty="0"/>
              <a:t>Of a desktop-class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2913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many more exciting results including, ….</a:t>
            </a:r>
          </a:p>
          <a:p>
            <a:endParaRPr lang="en-US" dirty="0"/>
          </a:p>
          <a:p>
            <a:endParaRPr lang="en-US" dirty="0"/>
          </a:p>
          <a:p>
            <a:r>
              <a:rPr lang="en-US" dirty="0"/>
              <a:t>We encourage everyone to read 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2122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many more exciting results including, ….</a:t>
            </a:r>
          </a:p>
          <a:p>
            <a:endParaRPr lang="en-US" dirty="0"/>
          </a:p>
          <a:p>
            <a:endParaRPr lang="en-US" dirty="0"/>
          </a:p>
          <a:p>
            <a:r>
              <a:rPr lang="en-US" dirty="0"/>
              <a:t>We encourage everyone to read 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5084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First, I am going to start with an executive summary.</a:t>
            </a:r>
          </a:p>
          <a:p>
            <a:endParaRPr lang="en-US" dirty="0"/>
          </a:p>
          <a:p>
            <a:r>
              <a:rPr lang="en-US" dirty="0"/>
              <a:t>[CLICK] Prefetching is a speculative technique that predicts address of future memory requests by associating patterns in memory addresses with some program context. We call this context a feature.</a:t>
            </a:r>
          </a:p>
          <a:p>
            <a:endParaRPr lang="en-US" dirty="0"/>
          </a:p>
          <a:p>
            <a:r>
              <a:rPr lang="en-US" dirty="0"/>
              <a:t>[CLICK] We observe three key shortcomings in prior prefetchers: </a:t>
            </a:r>
          </a:p>
          <a:p>
            <a:r>
              <a:rPr lang="en-US" dirty="0"/>
              <a:t>First, they mainly use a single program feature for prediction.</a:t>
            </a:r>
          </a:p>
          <a:p>
            <a:r>
              <a:rPr lang="en-US" dirty="0"/>
              <a:t>Second, they lack inherent system awareness</a:t>
            </a:r>
          </a:p>
          <a:p>
            <a:r>
              <a:rPr lang="en-US" dirty="0"/>
              <a:t>Third, they also lack any customizability in silicon</a:t>
            </a:r>
          </a:p>
          <a:p>
            <a:endParaRPr lang="en-US" dirty="0"/>
          </a:p>
          <a:p>
            <a:r>
              <a:rPr lang="en-US" dirty="0"/>
              <a:t>[CLICK] Our goal in this work is to design a prefetching framework that</a:t>
            </a:r>
          </a:p>
          <a:p>
            <a:r>
              <a:rPr lang="en-US" dirty="0"/>
              <a:t>– can learn from multiple program features and inherent system-level feedback</a:t>
            </a:r>
          </a:p>
          <a:p>
            <a:r>
              <a:rPr lang="en-US" dirty="0"/>
              <a:t>-- and can be customized in silicon to change the features or the objective of the prefetcher</a:t>
            </a:r>
          </a:p>
          <a:p>
            <a:endParaRPr lang="en-US" dirty="0"/>
          </a:p>
          <a:p>
            <a:r>
              <a:rPr lang="en-US" dirty="0"/>
              <a:t>[CLICK] Towards this we propose Pythia, that formulates …</a:t>
            </a:r>
          </a:p>
          <a:p>
            <a:r>
              <a:rPr lang="en-US" dirty="0"/>
              <a:t>Pythia makes adaptive and autonomous …</a:t>
            </a:r>
          </a:p>
          <a:p>
            <a:r>
              <a:rPr lang="en-US" dirty="0"/>
              <a:t>Pythia also proposes a realistic and practical …</a:t>
            </a:r>
          </a:p>
          <a:p>
            <a:endParaRPr lang="en-US" dirty="0"/>
          </a:p>
          <a:p>
            <a:r>
              <a:rPr lang="en-US" dirty="0"/>
              <a:t>[CLICK] We extensively evaluate Pythia using …</a:t>
            </a:r>
          </a:p>
          <a:p>
            <a:r>
              <a:rPr lang="en-US" dirty="0"/>
              <a:t>We show that Pythia outperforms prior state-of-the-art …</a:t>
            </a:r>
          </a:p>
          <a:p>
            <a:endParaRPr lang="en-US" dirty="0"/>
          </a:p>
          <a:p>
            <a:r>
              <a:rPr lang="en-US" dirty="0"/>
              <a:t>Pythia is freely available in our GitHub repository.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4999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Hi I am Rahul. Today, I’m going to present our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This work is done by researchers from SAFARI research group at ETH Zurich, in collaboration with Intel Labs and TU Delft.</a:t>
            </a:r>
            <a:endParaRPr lang="en-CH"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432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193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H"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4079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problem that we are trying to address in this work is stemming from Off-chip load request</a:t>
            </a:r>
          </a:p>
          <a:p>
            <a:r>
              <a:rPr lang="en-US" dirty="0"/>
              <a:t>[CLICK] As we know, these off-chip load requests often stall…,</a:t>
            </a:r>
          </a:p>
          <a:p>
            <a:r>
              <a:rPr lang="en-US" dirty="0"/>
              <a:t>[CLICK] which severely limits the performance of a core.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5045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Architects have primarily relied on two key techniques to reduce latency of such loads:</a:t>
            </a:r>
          </a:p>
          <a:p>
            <a:r>
              <a:rPr lang="en-US" dirty="0"/>
              <a:t>[CLICK] By employing sophisticated data prefetchers</a:t>
            </a:r>
          </a:p>
          <a:p>
            <a:r>
              <a:rPr lang="en-US" dirty="0"/>
              <a:t>[CLICK] And Increasing size of the on-chip cache hierarchy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5723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show that prior prefetchers successfully prefetch a significant fraction of the off-chip load requests.</a:t>
            </a:r>
          </a:p>
          <a:p>
            <a:r>
              <a:rPr lang="en-US" dirty="0"/>
              <a:t>[CLICK] However, nearly 50% of the off-chip loads in a system without any prefetcher are still going off-chip even in presence of a state-of-the-art prefetcher</a:t>
            </a:r>
          </a:p>
          <a:p>
            <a:r>
              <a:rPr lang="en-US" dirty="0"/>
              <a:t>[CLICK] And 70% of these off-chip loads even block the ROB.</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5286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if we focus on the off-chip loads that are still going to the main memory even in presence of a state-of-the-art prefetcher,</a:t>
            </a:r>
          </a:p>
          <a:p>
            <a:r>
              <a:rPr lang="en-US" dirty="0"/>
              <a:t>We observe that the on-chip cache access latency…</a:t>
            </a:r>
          </a:p>
          <a:p>
            <a:r>
              <a:rPr lang="en-US" dirty="0"/>
              <a:t>[CLICK] We show that nearly 40% of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3601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cache hierarchy continue to grow in size and complexity, as noted by previous works,</a:t>
            </a:r>
          </a:p>
          <a:p>
            <a:r>
              <a:rPr lang="en-US" dirty="0"/>
              <a:t>As well as a trend that we see in recent processors,</a:t>
            </a:r>
          </a:p>
          <a:p>
            <a:r>
              <a:rPr lang="en-US" dirty="0"/>
              <a:t>This problem is only going to get exacerbated even more in future generation processors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9419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to alleviate this problem, the goal of our work is to improve…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5670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Towards this we propose Hermes, which is based on two key ideas.</a:t>
            </a:r>
          </a:p>
          <a:p>
            <a:r>
              <a:rPr lang="en-US" dirty="0"/>
              <a:t>[CLICK] Hermes predicts which…</a:t>
            </a:r>
          </a:p>
          <a:p>
            <a:r>
              <a:rPr lang="en-US" dirty="0"/>
              <a:t>[CLICK] Hermes starts fetching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9676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enable accurate off-chip prediction, </a:t>
            </a:r>
          </a:p>
          <a:p>
            <a:r>
              <a:rPr lang="en-US" dirty="0"/>
              <a:t>Hermes employs the first perceptron-based off-chip load predictor</a:t>
            </a:r>
          </a:p>
          <a:p>
            <a:r>
              <a:rPr lang="en-US" dirty="0"/>
              <a:t>[CLICK] that identifies loads …</a:t>
            </a:r>
          </a:p>
          <a:p>
            <a:r>
              <a:rPr lang="en-US" dirty="0"/>
              <a:t>[CLICK] by only learning from multiple…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5582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give you a brief overview of Hermes.</a:t>
            </a:r>
          </a:p>
          <a:p>
            <a:r>
              <a:rPr lang="en-US" dirty="0"/>
              <a:t>This is how a traditional cache hierarchy looks like in today’s processor.</a:t>
            </a:r>
          </a:p>
          <a:p>
            <a:r>
              <a:rPr lang="en-US" dirty="0"/>
              <a:t>[CLICK] And this is how the memory latency timeline looks like for an off-chip load in the baseline system</a:t>
            </a:r>
          </a:p>
          <a:p>
            <a:r>
              <a:rPr lang="en-US" dirty="0"/>
              <a:t>[CLICK] If the ROB has a latency tolerance limit up till here, the processor stalls for the remaining cycles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242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Hermes employs an off-chip predictor named POPET.</a:t>
            </a:r>
          </a:p>
          <a:p>
            <a:r>
              <a:rPr lang="en-US" dirty="0"/>
              <a:t>[CLICK] For every load generated in the core, Hermes consults POPET to predict whether this load would go off-chip or not</a:t>
            </a:r>
          </a:p>
          <a:p>
            <a:r>
              <a:rPr lang="en-US" dirty="0"/>
              <a:t>[CLICK] If the load is predicted to go off-chip, Hermes waits for the address translation to finish, which happens in parallel with L1 cache access</a:t>
            </a:r>
          </a:p>
          <a:p>
            <a:r>
              <a:rPr lang="en-US" dirty="0"/>
              <a:t>[CLICK] And then issues a speculative memory request, which we call a Hermes request, </a:t>
            </a:r>
          </a:p>
          <a:p>
            <a:r>
              <a:rPr lang="en-US" dirty="0"/>
              <a:t>directly to the main memory controller to start fetching the data from the main memory,</a:t>
            </a:r>
          </a:p>
          <a:p>
            <a:r>
              <a:rPr lang="en-US" dirty="0"/>
              <a:t>While also concurrently accessing the cache hierarchy for such a load.</a:t>
            </a:r>
          </a:p>
          <a:p>
            <a:r>
              <a:rPr lang="en-US" dirty="0"/>
              <a:t>[CLICK] If the off-chip prediction is correct, the load would eventually miss the LLC and arrive at the memory controller</a:t>
            </a:r>
          </a:p>
          <a:p>
            <a:r>
              <a:rPr lang="en-US" dirty="0"/>
              <a:t>Where it will simply wait for the ongoing Hermes request to finish, thus hiding the entire cache access latency from its critical path.</a:t>
            </a:r>
          </a:p>
          <a:p>
            <a:r>
              <a:rPr lang="en-US" dirty="0"/>
              <a:t>Once the data returns from the main memory, Hermes returns the data to the core [CLICK], </a:t>
            </a:r>
          </a:p>
          <a:p>
            <a:r>
              <a:rPr lang="en-US" dirty="0"/>
              <a:t>Thus, saving the precious stall cycles induced by the off-chip load [CLICK], which in turn provides performance benefit.</a:t>
            </a:r>
          </a:p>
          <a:p>
            <a:r>
              <a:rPr lang="en-US" dirty="0"/>
              <a:t>[CLICK] Hermes trains POPET when the data finally returns to the core, closing the feedback loop.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1277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Now let’s discuss how to design this off-chip predictor.</a:t>
            </a:r>
          </a:p>
          <a:p>
            <a:r>
              <a:rPr lang="en-US" dirty="0"/>
              <a:t>So, there are multiple prior works that can be used either directly or with small modifications for off-chip load prediction.</a:t>
            </a:r>
          </a:p>
          <a:p>
            <a:r>
              <a:rPr lang="en-US" dirty="0"/>
              <a:t>These works can be broadly categorized into two classes.</a:t>
            </a:r>
          </a:p>
          <a:p>
            <a:r>
              <a:rPr lang="en-US" dirty="0"/>
              <a:t>[CLICK] History-based predictor introduced by HMP, uses a branch-predictor like hybrid predictor design </a:t>
            </a:r>
          </a:p>
          <a:p>
            <a:r>
              <a:rPr lang="en-US" dirty="0"/>
              <a:t>to identify which requests are going to miss L1 cache. </a:t>
            </a:r>
          </a:p>
          <a:p>
            <a:r>
              <a:rPr lang="en-US" dirty="0"/>
              <a:t>We can easily extend HMP’s design to predict loads that are going to miss the entire cache hierarchy.</a:t>
            </a:r>
          </a:p>
          <a:p>
            <a:r>
              <a:rPr lang="en-US" dirty="0"/>
              <a:t>[CLICK] Tracking-based methods, on the other hand, explicitly track cache contents </a:t>
            </a:r>
          </a:p>
          <a:p>
            <a:r>
              <a:rPr lang="en-US" dirty="0"/>
              <a:t>to predict which load requests are going to miss the cache hierarchy.</a:t>
            </a:r>
          </a:p>
          <a:p>
            <a:r>
              <a:rPr lang="en-US" dirty="0"/>
              <a:t>[CLICK] These tracking-based methods poses two key challenges…</a:t>
            </a:r>
          </a:p>
          <a:p>
            <a:r>
              <a:rPr lang="en-US" dirty="0"/>
              <a:t>[CLICK] First,…</a:t>
            </a:r>
          </a:p>
          <a:p>
            <a:r>
              <a:rPr lang="en-US" dirty="0"/>
              <a:t>[CLICK] Second,…</a:t>
            </a:r>
          </a:p>
          <a:p>
            <a:endParaRPr lang="en-US" dirty="0"/>
          </a:p>
          <a:p>
            <a:r>
              <a:rPr lang="en-US" dirty="0"/>
              <a:t>[CLICK] POPET takes a completely different approach to predict off-chip load requests by learning from program behavior.</a:t>
            </a:r>
          </a:p>
          <a:p>
            <a:r>
              <a:rPr lang="en-US" dirty="0"/>
              <a:t>[CLICK] It aims to correlate multiple different types of program features with off-chip load requests </a:t>
            </a:r>
          </a:p>
          <a:p>
            <a:r>
              <a:rPr lang="en-US" dirty="0"/>
              <a:t>to provide accurate predictions with much lower storage overhead and design complexity.</a:t>
            </a:r>
          </a:p>
          <a:p>
            <a:endParaRPr lang="en-US" dirty="0"/>
          </a:p>
          <a:p>
            <a:r>
              <a:rPr lang="en-US" dirty="0"/>
              <a:t>[CLICK] In our paper, we compare POPET against predictors inspired from these prior works and show that </a:t>
            </a:r>
          </a:p>
          <a:p>
            <a:r>
              <a:rPr lang="en-US" dirty="0"/>
              <a:t>[CLICK] POPET provides both higher accuracy and performance than them.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922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deep dive into our off-chip predictor design.</a:t>
            </a:r>
          </a:p>
          <a:p>
            <a:r>
              <a:rPr lang="en-US" dirty="0"/>
              <a:t>Our predictor, named as POPET, is designed using hashed-perceptron model.</a:t>
            </a:r>
          </a:p>
          <a:p>
            <a:r>
              <a:rPr lang="en-US" dirty="0"/>
              <a:t>[CLICK] where each feature has its own weight table</a:t>
            </a:r>
          </a:p>
          <a:p>
            <a:r>
              <a:rPr lang="en-US" dirty="0"/>
              <a:t>That stores the correlation between feature value and the off-chip prediction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2842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Hermes predicts using POPET using simple operations like table lookup, addition, and comparison.</a:t>
            </a:r>
          </a:p>
          <a:p>
            <a:r>
              <a:rPr lang="en-US" dirty="0"/>
              <a:t>Let me give you an example on how POPET’s prediction works.</a:t>
            </a:r>
          </a:p>
          <a:p>
            <a:r>
              <a:rPr lang="en-US" dirty="0"/>
              <a:t>POPET’s prediction works in three stages.</a:t>
            </a:r>
          </a:p>
          <a:p>
            <a:r>
              <a:rPr lang="en-US" dirty="0"/>
              <a:t>[CLICK] In the first stage, POPET extracts the features from the load request</a:t>
            </a:r>
          </a:p>
          <a:p>
            <a:r>
              <a:rPr lang="en-US" dirty="0"/>
              <a:t>[CLICK] In the second stage, each feature value is hashed and used as an index to retrieve the weights from each individual weight tables</a:t>
            </a:r>
          </a:p>
          <a:p>
            <a:r>
              <a:rPr lang="en-US" dirty="0"/>
              <a:t>[CLICK] In the third stage, the retrieved weights are accumulated and the cumulative weight is used to compute the activation function.</a:t>
            </a:r>
          </a:p>
          <a:p>
            <a:r>
              <a:rPr lang="en-US" dirty="0"/>
              <a:t>[CLICK] If the cumulative weight is higher than the activation threshold, POPET predicts that the load would go off-chip.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2586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understand how to train POPET.</a:t>
            </a:r>
          </a:p>
          <a:p>
            <a:r>
              <a:rPr lang="en-US" dirty="0"/>
              <a:t>For this let’s assume the previous example where the load is predicted to go off-chip.</a:t>
            </a:r>
          </a:p>
          <a:p>
            <a:r>
              <a:rPr lang="en-US" dirty="0"/>
              <a:t>[CLICK] But in reality, the load didn’t go off-chip</a:t>
            </a:r>
          </a:p>
          <a:p>
            <a:r>
              <a:rPr lang="en-US" dirty="0"/>
              <a:t>[CLICK] this means the activation which have triggered before, shouldn’t have triggered</a:t>
            </a:r>
          </a:p>
          <a:p>
            <a:r>
              <a:rPr lang="en-US" dirty="0"/>
              <a:t>Which means, the cumulative weight should be lower than the activation threshold</a:t>
            </a:r>
          </a:p>
          <a:p>
            <a:r>
              <a:rPr lang="en-US" dirty="0"/>
              <a:t>[CLICK] Now to adjust the feature weights, POPET again indexes each weight table using the hashed feature values</a:t>
            </a:r>
          </a:p>
          <a:p>
            <a:r>
              <a:rPr lang="en-US" dirty="0"/>
              <a:t>[CLICK] And simply decrement each weight from the individual weight tables.</a:t>
            </a:r>
          </a:p>
          <a:p>
            <a:r>
              <a:rPr lang="en-US" dirty="0"/>
              <a:t>Thus, by using simple increment and decrement operations, POPET continuously learns from program behavior to accurately predict off-chip loads.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9696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evaluate Hermes.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8753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 Hermes using </a:t>
            </a:r>
            <a:r>
              <a:rPr lang="en-US" dirty="0" err="1"/>
              <a:t>ChampSim</a:t>
            </a:r>
            <a:r>
              <a:rPr lang="en-US" dirty="0"/>
              <a:t> simulator,</a:t>
            </a:r>
          </a:p>
          <a:p>
            <a:r>
              <a:rPr lang="en-US" dirty="0"/>
              <a:t>[CLICK] using a wide range of memory-intensive traces spanning across SPEC CPU, PARSEC, </a:t>
            </a:r>
            <a:r>
              <a:rPr lang="en-US" dirty="0" err="1"/>
              <a:t>Ligra</a:t>
            </a:r>
            <a:r>
              <a:rPr lang="en-US" dirty="0"/>
              <a:t>, and real-world applications</a:t>
            </a:r>
          </a:p>
          <a:p>
            <a:r>
              <a:rPr lang="en-US" dirty="0"/>
              <a:t>[CLICK] We compare Hermes with five LLC prefetchers</a:t>
            </a:r>
          </a:p>
          <a:p>
            <a:r>
              <a:rPr lang="en-US" dirty="0"/>
              <a:t>[CLICK] and two off-chip predictors extended from prior works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0130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evaluation, we consider</a:t>
            </a:r>
          </a:p>
          <a:p>
            <a:r>
              <a:rPr lang="en-US" dirty="0"/>
              <a:t>[CLICK] a 5 cycle L1-D</a:t>
            </a:r>
          </a:p>
          <a:p>
            <a:r>
              <a:rPr lang="en-US" dirty="0"/>
              <a:t>[CLICK] 15 cycle L2</a:t>
            </a:r>
          </a:p>
          <a:p>
            <a:r>
              <a:rPr lang="en-US" dirty="0"/>
              <a:t>[CLICK] and 55 cycle LLC round-trip latency.</a:t>
            </a:r>
          </a:p>
          <a:p>
            <a:endParaRPr lang="en-US" dirty="0"/>
          </a:p>
          <a:p>
            <a:r>
              <a:rPr lang="en-US" dirty="0"/>
              <a:t>[CLICK] The latency for Hermes to issue a request directly to the main memory controller (after the address translation) depends on …</a:t>
            </a:r>
          </a:p>
          <a:p>
            <a:r>
              <a:rPr lang="en-US" dirty="0"/>
              <a:t>[CLICK] For this reason we sweep this latency from 0-cycles to 24-cycles in our paper.</a:t>
            </a:r>
          </a:p>
          <a:p>
            <a:r>
              <a:rPr lang="en-US" dirty="0"/>
              <a:t>[CLICK] But in this presentation, I am going to show you results considering a 6-cycle latency.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2772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analyze the single-core performance improvement.</a:t>
            </a:r>
          </a:p>
          <a:p>
            <a:r>
              <a:rPr lang="en-US" dirty="0"/>
              <a:t>[CLICK] This is how Hermes and a state-of-the-art prefetcher Pythia improves performance on top of a no-prefetching system.</a:t>
            </a:r>
          </a:p>
          <a:p>
            <a:r>
              <a:rPr lang="en-US" dirty="0"/>
              <a:t>[CLICK] The first takeaway is that Hermes alone provides nearly 50%...</a:t>
            </a:r>
          </a:p>
          <a:p>
            <a:r>
              <a:rPr lang="en-US" dirty="0"/>
              <a:t>[CLICK] Now if we combine Hermes with Pythia, that provides an additional 5.4% performance improvement on top of a strong baseline that has Pythia.</a:t>
            </a:r>
          </a:p>
          <a:p>
            <a:r>
              <a:rPr lang="en-US" dirty="0"/>
              <a:t>[CLICK] And finally, if we compare Hermes’s performance benefit with the Ideal Hermes that has an ideal off-chip predictor,</a:t>
            </a:r>
          </a:p>
          <a:p>
            <a:r>
              <a:rPr lang="en-US" dirty="0"/>
              <a:t>We see that Hermes provides nearly 90% performance benefit of the Ideal Hermes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9888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performance improvement comes at a cost of increase in main memory requests.</a:t>
            </a:r>
          </a:p>
          <a:p>
            <a:r>
              <a:rPr lang="en-US" dirty="0"/>
              <a:t>This graph shows the increase in the main memory request over the no-prefetching system provided by the three configurations.</a:t>
            </a:r>
          </a:p>
          <a:p>
            <a:r>
              <a:rPr lang="en-US" dirty="0"/>
              <a:t>[CLICK] As we can see, Hermes increases the main memory requests by 5.5% on average on top of the no-prefetching system..</a:t>
            </a:r>
          </a:p>
          <a:p>
            <a:r>
              <a:rPr lang="en-US" dirty="0"/>
              <a:t>Whereas Pythia increases …</a:t>
            </a:r>
          </a:p>
          <a:p>
            <a:r>
              <a:rPr lang="en-US" dirty="0"/>
              <a:t>If we combine two together, then it increases the main memory request by an additional 5.9%.</a:t>
            </a:r>
          </a:p>
          <a:p>
            <a:r>
              <a:rPr lang="en-US" dirty="0"/>
              <a:t>[CLICK] Now, if we compare this increase in the main memory request with the performance improvement each of these configurations are providing,</a:t>
            </a:r>
          </a:p>
          <a:p>
            <a:r>
              <a:rPr lang="en-US" dirty="0"/>
              <a:t>We see that</a:t>
            </a:r>
          </a:p>
          <a:p>
            <a:r>
              <a:rPr lang="en-US" dirty="0"/>
              <a:t>[CLICK] For every 1% performance benefit, Pythia …</a:t>
            </a:r>
          </a:p>
          <a:p>
            <a:r>
              <a:rPr lang="en-US" dirty="0"/>
              <a:t>[CLICK] This basically shows that Hermes is much more bandwidth efficient than a traditional data prefetcher like Pythia.</a:t>
            </a:r>
          </a:p>
          <a:p>
            <a:r>
              <a:rPr lang="en-US" dirty="0"/>
              <a:t>And for this reason [NEXT]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240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43</a:t>
            </a:fld>
            <a:endParaRPr lang="en-US"/>
          </a:p>
        </p:txBody>
      </p:sp>
    </p:spTree>
    <p:extLst>
      <p:ext uri="{BB962C8B-B14F-4D97-AF65-F5344CB8AC3E}">
        <p14:creationId xmlns:p14="http://schemas.microsoft.com/office/powerpoint/2010/main" val="24430567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evaluate Pythia and Hermes over a wide range of memory bandwidth configurations, we see that,</a:t>
            </a:r>
          </a:p>
          <a:p>
            <a:r>
              <a:rPr lang="en-US" dirty="0"/>
              <a:t>[CLICK] In these extremely-bandwidth constrained configurations, which are in fact roughly modeling per-core main memory bandwidth of commercial processors,</a:t>
            </a:r>
          </a:p>
          <a:p>
            <a:r>
              <a:rPr lang="en-US" dirty="0"/>
              <a:t>Hermes even outperforms Pythia.</a:t>
            </a:r>
          </a:p>
          <a:p>
            <a:r>
              <a:rPr lang="en-US" dirty="0"/>
              <a:t>[CLICK] And if we combine both of them, the combination of Hermes and Pythia outperforms Pythia in every bandwidth configurations.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9720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these observations are not only true for Pythia.</a:t>
            </a:r>
          </a:p>
          <a:p>
            <a:r>
              <a:rPr lang="en-US" dirty="0"/>
              <a:t>We evaluate Hermes combined with multiple prior baseline state-of-the-art prefetchers and find that</a:t>
            </a:r>
          </a:p>
          <a:p>
            <a:r>
              <a:rPr lang="en-US" dirty="0"/>
              <a:t>Hermes consistently improves performance on top of a wide range of baseline prefetchers.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1256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performance benefit comes at a </a:t>
            </a:r>
          </a:p>
          <a:p>
            <a:r>
              <a:rPr lang="en-US" dirty="0"/>
              <a:t>[CLICK] modest 4KB storage overhead per core and</a:t>
            </a:r>
          </a:p>
          <a:p>
            <a:r>
              <a:rPr lang="en-US" dirty="0"/>
              <a:t>[CLICK] 1.5% power overhead on top an Intel Alder Lake-like performance-core configuration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3973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many more evaluation results:</a:t>
            </a:r>
          </a:p>
          <a:p>
            <a:r>
              <a:rPr lang="en-US" dirty="0"/>
              <a:t>For example, a wide range of performance sensitivity study by varying…in the paper.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9834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many more evaluation results:</a:t>
            </a:r>
          </a:p>
          <a:p>
            <a:r>
              <a:rPr lang="en-US" dirty="0"/>
              <a:t>For example, a wide range of performance sensitivity study by varying…in the paper.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2520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to summarize…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6392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Hermes advocates …</a:t>
            </a:r>
          </a:p>
          <a:p>
            <a:r>
              <a:rPr lang="en-US" dirty="0"/>
              <a:t>[CLICK] We show that off-chip load prediction…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6545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why we open-source our artifact.</a:t>
            </a:r>
          </a:p>
          <a:p>
            <a:r>
              <a:rPr lang="en-US" dirty="0"/>
              <a:t>It can be freely downloaded from our GitHub repository.</a:t>
            </a:r>
          </a:p>
          <a:p>
            <a:r>
              <a:rPr lang="en-US" dirty="0"/>
              <a:t>In this artifact, [CLICK] you will get all the workload traces we have used to evaluate Hermes,</a:t>
            </a:r>
          </a:p>
          <a:p>
            <a:r>
              <a:rPr lang="en-US" dirty="0"/>
              <a:t>[CLICK] 13 types of data prefetchers proposed in the past and</a:t>
            </a:r>
          </a:p>
          <a:p>
            <a:r>
              <a:rPr lang="en-US" dirty="0"/>
              <a:t>[CLICK] 9 types of off-chip predictors out of the box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4855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if you want to impalement your own off-chip predictor, that’s also very easy.</a:t>
            </a:r>
          </a:p>
          <a:p>
            <a:r>
              <a:rPr lang="en-US" dirty="0"/>
              <a:t>All you have to do is to extend the </a:t>
            </a:r>
            <a:r>
              <a:rPr lang="en-US" dirty="0" err="1"/>
              <a:t>OffchipPred</a:t>
            </a:r>
            <a:r>
              <a:rPr lang="en-US" dirty="0"/>
              <a:t> base class…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3015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define your own train() and predict() functions</a:t>
            </a:r>
          </a:p>
          <a:p>
            <a:r>
              <a:rPr lang="en-US" dirty="0"/>
              <a:t>[CLICK] the infrastructure will automatically provide statistics like precision and recall out of the box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709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Hi I am Rahul. Today, I’m going to present our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This work is done by researchers from SAFARI research group at ETH Zurich, in collaboration with Intel Labs and TU Delft.</a:t>
            </a:r>
            <a:endParaRPr lang="en-CH"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5450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that high-accuracy off-chip prediction can further enable a multitude of optimization possibilities, for example:</a:t>
            </a:r>
          </a:p>
          <a:p>
            <a:r>
              <a:rPr lang="en-US" dirty="0"/>
              <a:t>[CLICK] prioritizing loads … to improve performance and fairness in extreme core processors</a:t>
            </a:r>
          </a:p>
          <a:p>
            <a:r>
              <a:rPr lang="en-US" dirty="0"/>
              <a:t>[CLICK] better instruction scheduling for data dependent loads</a:t>
            </a:r>
          </a:p>
          <a:p>
            <a:r>
              <a:rPr lang="en-US" dirty="0"/>
              <a:t>[CLICK] and many more…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5964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With that hope, I will conclude my talk.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I will be very happy to take any question from the audience.</a:t>
            </a:r>
            <a:endParaRPr lang="en-CH"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2959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Hi First of all. Thank you very much for staying until this long.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I’m going to present our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6348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First, I am going to start with an executive summary.</a:t>
            </a:r>
          </a:p>
          <a:p>
            <a:r>
              <a:rPr lang="en-US" sz="1600" dirty="0"/>
              <a:t>[CLICK] </a:t>
            </a:r>
            <a:r>
              <a:rPr lang="en-GB" sz="1600" dirty="0">
                <a:latin typeface="Calibri" panose="020F0502020204030204" pitchFamily="34" charset="0"/>
                <a:cs typeface="Calibri" panose="020F0502020204030204" pitchFamily="34" charset="0"/>
              </a:rPr>
              <a:t>Hybrid storage systems use multiple different storage devices to provide high and scalable storage capacity at high performance </a:t>
            </a:r>
            <a:endParaRPr lang="en-US" sz="1600" dirty="0"/>
          </a:p>
          <a:p>
            <a:r>
              <a:rPr lang="en-US" sz="1600" dirty="0"/>
              <a:t>[CLICK] We observe two key shortcomings in prior data placement techniques: </a:t>
            </a:r>
          </a:p>
          <a:p>
            <a:r>
              <a:rPr lang="en-US" sz="1600" dirty="0"/>
              <a:t>First, lack of adaptivity to workload changes and changes in device types and configurations</a:t>
            </a:r>
          </a:p>
          <a:p>
            <a:r>
              <a:rPr lang="en-US" sz="1600" dirty="0"/>
              <a:t>Second, they also lack extensibility to to more devices.</a:t>
            </a:r>
          </a:p>
          <a:p>
            <a:r>
              <a:rPr lang="en-US" sz="1600" dirty="0"/>
              <a:t>[CLICK] Our goal in this work is to design a data placement technique that provides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1" dirty="0">
                <a:solidFill>
                  <a:srgbClr val="C09000"/>
                </a:solidFill>
                <a:latin typeface="Calibri" panose="020F0502020204030204" pitchFamily="34" charset="0"/>
                <a:cs typeface="Calibri" panose="020F0502020204030204" pitchFamily="34" charset="0"/>
              </a:rPr>
              <a:t>Adaptivity</a:t>
            </a:r>
            <a:r>
              <a:rPr lang="en-US" sz="1600" dirty="0">
                <a:latin typeface="Calibri" panose="020F0502020204030204" pitchFamily="34" charset="0"/>
                <a:cs typeface="Calibri" panose="020F0502020204030204" pitchFamily="34" charset="0"/>
              </a:rPr>
              <a:t>, by </a:t>
            </a:r>
            <a:r>
              <a:rPr lang="en-GB" sz="1600" b="1" dirty="0">
                <a:solidFill>
                  <a:srgbClr val="BF9000"/>
                </a:solidFill>
                <a:latin typeface="Calibri" panose="020F0502020204030204" pitchFamily="34" charset="0"/>
                <a:cs typeface="Calibri" panose="020F0502020204030204" pitchFamily="34" charset="0"/>
              </a:rPr>
              <a:t>continuously learning and adapting </a:t>
            </a:r>
            <a:r>
              <a:rPr lang="en-GB" sz="1600" dirty="0">
                <a:latin typeface="Calibri" panose="020F0502020204030204" pitchFamily="34" charset="0"/>
                <a:cs typeface="Calibri" panose="020F0502020204030204" pitchFamily="34" charset="0"/>
              </a:rPr>
              <a:t>to the</a:t>
            </a:r>
            <a:r>
              <a:rPr lang="en-GB" sz="1600" b="1" dirty="0">
                <a:solidFill>
                  <a:srgbClr val="BF9000"/>
                </a:solidFill>
                <a:latin typeface="Calibri" panose="020F0502020204030204" pitchFamily="34" charset="0"/>
                <a:cs typeface="Calibri" panose="020F0502020204030204" pitchFamily="34" charset="0"/>
              </a:rPr>
              <a:t> application and underlying device characteristics</a:t>
            </a:r>
            <a:endParaRPr lang="en-US" sz="1600" b="1" dirty="0">
              <a:solidFill>
                <a:schemeClr val="accent4">
                  <a:lumMod val="75000"/>
                </a:scheme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1" dirty="0">
                <a:solidFill>
                  <a:srgbClr val="C09000"/>
                </a:solidFill>
                <a:latin typeface="Calibri" panose="020F0502020204030204" pitchFamily="34" charset="0"/>
                <a:cs typeface="Calibri" panose="020F0502020204030204" pitchFamily="34" charset="0"/>
              </a:rPr>
              <a:t>Easy </a:t>
            </a:r>
            <a:r>
              <a:rPr lang="en-GB" sz="1600" b="1" i="1" dirty="0">
                <a:solidFill>
                  <a:srgbClr val="C09000"/>
                </a:solidFill>
                <a:latin typeface="Calibri" panose="020F0502020204030204" pitchFamily="34" charset="0"/>
                <a:cs typeface="Calibri" panose="020F0502020204030204" pitchFamily="34" charset="0"/>
              </a:rPr>
              <a:t>extensibility </a:t>
            </a:r>
            <a:r>
              <a:rPr lang="en-GB" sz="1600" dirty="0">
                <a:latin typeface="Calibri" panose="020F0502020204030204" pitchFamily="34" charset="0"/>
                <a:cs typeface="Calibri" panose="020F0502020204030204" pitchFamily="34" charset="0"/>
              </a:rPr>
              <a:t>to incorporate a wide range of hybrid storage configurations</a:t>
            </a:r>
            <a:r>
              <a:rPr lang="en-US" sz="1600" dirty="0">
                <a:latin typeface="Calibri" panose="020F0502020204030204" pitchFamily="34" charset="0"/>
                <a:cs typeface="Calibri" panose="020F0502020204030204" pitchFamily="34" charset="0"/>
              </a:rPr>
              <a:t> </a:t>
            </a:r>
            <a:endParaRPr lang="en-US" sz="1600" dirty="0"/>
          </a:p>
          <a:p>
            <a:r>
              <a:rPr lang="en-US" sz="1600" dirty="0"/>
              <a:t>[CLICK] to this end we propose Sibyl, </a:t>
            </a:r>
            <a:r>
              <a:rPr lang="en-GB" sz="1800" dirty="0">
                <a:latin typeface="Calibri" panose="020F0502020204030204" pitchFamily="34" charset="0"/>
                <a:cs typeface="Calibri" panose="020F0502020204030204" pitchFamily="34" charset="0"/>
              </a:rPr>
              <a:t>an online reinforcement learning-based data placement in Hybrid storage systems  that:</a:t>
            </a:r>
            <a:endParaRPr lang="en-US" sz="1800" dirty="0">
              <a:latin typeface="Calibri" panose="020F0502020204030204" pitchFamily="34" charset="0"/>
              <a:cs typeface="Calibri" panose="020F0502020204030204" pitchFamily="34" charset="0"/>
            </a:endParaRPr>
          </a:p>
          <a:p>
            <a:pPr marL="536575" lvl="1" indent="-179388"/>
            <a:r>
              <a:rPr lang="en-US" sz="1600" dirty="0">
                <a:latin typeface="Calibri" panose="020F0502020204030204" pitchFamily="34" charset="0"/>
                <a:cs typeface="Calibri" panose="020F0502020204030204" pitchFamily="34" charset="0"/>
              </a:rPr>
              <a:t>Provides both </a:t>
            </a:r>
            <a:r>
              <a:rPr lang="en" sz="1600" b="1" dirty="0">
                <a:solidFill>
                  <a:srgbClr val="38761D"/>
                </a:solidFill>
                <a:latin typeface="Calibri" panose="020F0502020204030204" pitchFamily="34" charset="0"/>
                <a:cs typeface="Calibri" panose="020F0502020204030204" pitchFamily="34" charset="0"/>
              </a:rPr>
              <a:t>adaptivity </a:t>
            </a:r>
          </a:p>
          <a:p>
            <a:pPr marL="536575" lvl="1" indent="-179388"/>
            <a:r>
              <a:rPr lang="en" sz="1600" dirty="0">
                <a:latin typeface="Calibri" panose="020F0502020204030204" pitchFamily="34" charset="0"/>
                <a:cs typeface="Calibri" panose="020F0502020204030204" pitchFamily="34" charset="0"/>
              </a:rPr>
              <a:t>and </a:t>
            </a:r>
            <a:r>
              <a:rPr lang="en" sz="1600" b="1" dirty="0">
                <a:solidFill>
                  <a:srgbClr val="548234"/>
                </a:solidFill>
                <a:latin typeface="Calibri" panose="020F0502020204030204" pitchFamily="34" charset="0"/>
                <a:cs typeface="Calibri" panose="020F0502020204030204" pitchFamily="34" charset="0"/>
              </a:rPr>
              <a:t>easy </a:t>
            </a:r>
            <a:r>
              <a:rPr lang="en" sz="1600" b="1" dirty="0" err="1">
                <a:solidFill>
                  <a:srgbClr val="548234"/>
                </a:solidFill>
                <a:latin typeface="Calibri" panose="020F0502020204030204" pitchFamily="34" charset="0"/>
                <a:cs typeface="Calibri" panose="020F0502020204030204" pitchFamily="34" charset="0"/>
              </a:rPr>
              <a:t>extensiblity</a:t>
            </a:r>
            <a:endParaRPr lang="en" sz="1600" dirty="0">
              <a:latin typeface="Calibri" panose="020F0502020204030204" pitchFamily="34" charset="0"/>
              <a:cs typeface="Calibri" panose="020F0502020204030204" pitchFamily="34" charset="0"/>
            </a:endParaRPr>
          </a:p>
          <a:p>
            <a:pPr marL="536575" lvl="1" indent="-179388"/>
            <a:r>
              <a:rPr lang="en" sz="1600" dirty="0">
                <a:latin typeface="Calibri" panose="020F0502020204030204" pitchFamily="34" charset="0"/>
                <a:cs typeface="Calibri" panose="020F0502020204030204" pitchFamily="34" charset="0"/>
              </a:rPr>
              <a:t>and also Provides </a:t>
            </a:r>
            <a:r>
              <a:rPr lang="en" sz="1600" b="1" dirty="0">
                <a:solidFill>
                  <a:srgbClr val="548234"/>
                </a:solidFill>
                <a:latin typeface="Calibri" panose="020F0502020204030204" pitchFamily="34" charset="0"/>
                <a:cs typeface="Calibri" panose="020F0502020204030204" pitchFamily="34" charset="0"/>
              </a:rPr>
              <a:t>ease of design and implementation </a:t>
            </a:r>
            <a:r>
              <a:rPr lang="en" sz="1600" dirty="0">
                <a:latin typeface="Calibri" panose="020F0502020204030204" pitchFamily="34" charset="0"/>
                <a:cs typeface="Calibri" panose="020F0502020204030204" pitchFamily="34" charset="0"/>
              </a:rPr>
              <a:t>t</a:t>
            </a:r>
            <a:r>
              <a:rPr lang="en-GB" sz="1600" dirty="0">
                <a:latin typeface="Calibri" panose="020F0502020204030204" pitchFamily="34" charset="0"/>
                <a:cs typeface="Calibri" panose="020F0502020204030204" pitchFamily="34" charset="0"/>
              </a:rPr>
              <a:t>ha</a:t>
            </a:r>
            <a:r>
              <a:rPr lang="en" sz="1600" dirty="0">
                <a:latin typeface="Calibri" panose="020F0502020204030204" pitchFamily="34" charset="0"/>
                <a:cs typeface="Calibri" panose="020F0502020204030204" pitchFamily="34" charset="0"/>
              </a:rPr>
              <a:t>t requires only a small computation over</a:t>
            </a:r>
            <a:r>
              <a:rPr lang="en-GB" sz="1600" dirty="0">
                <a:latin typeface="Calibri" panose="020F0502020204030204" pitchFamily="34" charset="0"/>
                <a:cs typeface="Calibri" panose="020F0502020204030204" pitchFamily="34" charset="0"/>
              </a:rPr>
              <a:t>he</a:t>
            </a:r>
            <a:r>
              <a:rPr lang="en" sz="1600" dirty="0">
                <a:latin typeface="Calibri" panose="020F0502020204030204" pitchFamily="34" charset="0"/>
                <a:cs typeface="Calibri" panose="020F0502020204030204" pitchFamily="34" charset="0"/>
              </a:rPr>
              <a:t>ad                                          </a:t>
            </a:r>
            <a:endParaRPr lang="en-US" sz="2200" b="1" dirty="0">
              <a:solidFill>
                <a:srgbClr val="7030A0"/>
              </a:solidFill>
              <a:latin typeface="Calibri" panose="020F0502020204030204" pitchFamily="34" charset="0"/>
              <a:cs typeface="Calibri" panose="020F0502020204030204" pitchFamily="34" charset="0"/>
            </a:endParaRPr>
          </a:p>
          <a:p>
            <a:endParaRPr lang="en-US" sz="1600" dirty="0"/>
          </a:p>
          <a:p>
            <a:r>
              <a:rPr lang="en-US" sz="1600" dirty="0"/>
              <a:t>[CLICK] We extensively evaluate Sibyl on real systems using a wide range of workloads</a:t>
            </a:r>
          </a:p>
          <a:p>
            <a:r>
              <a:rPr lang="en-US" sz="1600" dirty="0"/>
              <a:t>We show that Sibyl outperforms prior state-of-the-art data placement </a:t>
            </a:r>
            <a:r>
              <a:rPr lang="en-US" sz="1600" dirty="0" err="1"/>
              <a:t>policeis</a:t>
            </a:r>
            <a:r>
              <a:rPr lang="en-US" sz="1600" dirty="0"/>
              <a:t> by 21.6% in dual-hybrid storage system and </a:t>
            </a:r>
            <a:r>
              <a:rPr lang="en-US" sz="1600" dirty="0" err="1"/>
              <a:t>upto</a:t>
            </a:r>
            <a:r>
              <a:rPr lang="en-US" sz="1600" dirty="0"/>
              <a:t> 48.2% on trihybrid system</a:t>
            </a:r>
          </a:p>
          <a:p>
            <a:endParaRPr lang="en-US" sz="1600" dirty="0"/>
          </a:p>
          <a:p>
            <a:r>
              <a:rPr lang="en-US" sz="1600" dirty="0"/>
              <a:t>Sibyl achieves 80% of the performance of an oracle policy that has a complete knowledge of future access patterns while incurring a very modest storage overhead of only 124.4 KiB</a:t>
            </a:r>
          </a:p>
          <a:p>
            <a:endParaRPr lang="en-US" sz="1600" dirty="0"/>
          </a:p>
          <a:p>
            <a:r>
              <a:rPr lang="en-US" sz="1600" dirty="0"/>
              <a:t>The code will be </a:t>
            </a:r>
            <a:r>
              <a:rPr lang="en-US" sz="1600" dirty="0" err="1"/>
              <a:t>opensourced</a:t>
            </a:r>
            <a:r>
              <a:rPr lang="en-US" sz="1600" dirty="0"/>
              <a:t> on our GitHub repository.</a:t>
            </a:r>
          </a:p>
          <a:p>
            <a:r>
              <a:rPr lang="en-US" sz="1600" dirty="0"/>
              <a:t>https://</a:t>
            </a:r>
            <a:r>
              <a:rPr lang="en-US" sz="1600" dirty="0" err="1"/>
              <a:t>github.com</a:t>
            </a:r>
            <a:r>
              <a:rPr lang="en-US" sz="1600" dirty="0"/>
              <a:t>/CMU-SAFARI/Sibyl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9097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outline of my talk.</a:t>
            </a:r>
          </a:p>
          <a:p>
            <a:endParaRPr lang="en-US" dirty="0"/>
          </a:p>
          <a:p>
            <a:r>
              <a:rPr lang="en-US" dirty="0"/>
              <a:t>First, I am going to start by discussing key shortcomings of prior data placement techniques.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5452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at some basics on hybrid storage systems. [CLICK] OVER here we show a typical HSS consisting of a fast-yet-small storage device and a slow-yet-large storage device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[CLICK]The address space is divided into a number of logical pages (e.g. 4kib), which are assigned to an application.</a:t>
            </a:r>
          </a:p>
          <a:p>
            <a:endParaRPr lang="en-CH" dirty="0"/>
          </a:p>
          <a:p>
            <a:r>
              <a:rPr lang="en-GB" dirty="0"/>
              <a:t>[CLICK] The storage management layer in the OS orchestrates host I/O requests across heterogeneous devices, </a:t>
            </a:r>
          </a:p>
          <a:p>
            <a:endParaRPr lang="en-GB" dirty="0"/>
          </a:p>
          <a:p>
            <a:r>
              <a:rPr lang="en-GB" dirty="0"/>
              <a:t>[CLICK] the storage management layer also  manages data migration between the storage devices in an </a:t>
            </a:r>
            <a:r>
              <a:rPr lang="en-GB" sz="1200" dirty="0">
                <a:latin typeface="Calibri" panose="020F0502020204030204" pitchFamily="34" charset="0"/>
                <a:cs typeface="Calibri" panose="020F0502020204030204" pitchFamily="34" charset="0"/>
              </a:rPr>
              <a:t>Hybrid storage systems </a:t>
            </a:r>
            <a:r>
              <a:rPr lang="en-GB" dirty="0"/>
              <a:t>. Eviction usually moves infrequently access data </a:t>
            </a:r>
            <a:r>
              <a:rPr lang="en-GB" dirty="0" err="1"/>
              <a:t>fom</a:t>
            </a:r>
            <a:r>
              <a:rPr lang="en-GB" dirty="0"/>
              <a:t> the fast storage to the slow storage  or when the fast storage device is full. </a:t>
            </a:r>
          </a:p>
          <a:p>
            <a:r>
              <a:rPr lang="en-GB" dirty="0"/>
              <a:t>When data currently stored in the slow storage device is moved to the fast storage device, it is called promotion. Promotion is usually performed when a page in the slow storage device is accessed frequently.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A desirable policy has to effectively utilize the low latency characteristics of the fast device while making optimal use of its small capacity and should provide easy extensibility to a wide range of workloads and </a:t>
            </a:r>
            <a:r>
              <a:rPr lang="en-GB" sz="1200" dirty="0">
                <a:latin typeface="Calibri" panose="020F0502020204030204" pitchFamily="34" charset="0"/>
                <a:cs typeface="Calibri" panose="020F0502020204030204" pitchFamily="34" charset="0"/>
              </a:rPr>
              <a:t>Hybrid storage systems </a:t>
            </a:r>
            <a:r>
              <a:rPr lang="en-GB" dirty="0"/>
              <a:t> configurations</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3093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Therefore the performance of a hybrid storage system highly depends on the ability of the storage management layer to effectively manage diverse </a:t>
            </a:r>
            <a:r>
              <a:rPr lang="en-GB" dirty="0" err="1"/>
              <a:t>deviaces</a:t>
            </a:r>
            <a:r>
              <a:rPr lang="en-GB" dirty="0"/>
              <a:t> and workloads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0021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 two key shortcomings in prior data placement techniques that significantly limits their performance improvement</a:t>
            </a:r>
          </a:p>
          <a:p>
            <a:endParaRPr lang="en-US" dirty="0"/>
          </a:p>
          <a:p>
            <a:r>
              <a:rPr lang="en-US" dirty="0"/>
              <a:t>[CLICK] First, lack of </a:t>
            </a:r>
            <a:r>
              <a:rPr lang="en-US" sz="1200" b="1" dirty="0">
                <a:solidFill>
                  <a:srgbClr val="FFFF00"/>
                </a:solidFill>
                <a:latin typeface="Calibri" panose="020F0502020204030204" pitchFamily="34" charset="0"/>
                <a:cs typeface="Calibri" panose="020F0502020204030204" pitchFamily="34" charset="0"/>
              </a:rPr>
              <a:t>adaptivity </a:t>
            </a:r>
            <a:r>
              <a:rPr lang="en-US" dirty="0"/>
              <a:t> to both workload changes and</a:t>
            </a:r>
          </a:p>
          <a:p>
            <a:r>
              <a:rPr lang="en-US" dirty="0"/>
              <a:t>CLICK] </a:t>
            </a:r>
            <a:r>
              <a:rPr lang="en-US" sz="1200" b="1" dirty="0">
                <a:solidFill>
                  <a:srgbClr val="FFFF00"/>
                </a:solidFill>
                <a:latin typeface="Calibri" panose="020F0502020204030204" pitchFamily="34" charset="0"/>
                <a:cs typeface="Calibri" panose="020F0502020204030204" pitchFamily="34" charset="0"/>
              </a:rPr>
              <a:t>changes in device types and configurations</a:t>
            </a:r>
          </a:p>
          <a:p>
            <a:endParaRPr lang="en-US" dirty="0"/>
          </a:p>
          <a:p>
            <a:r>
              <a:rPr lang="en-US" dirty="0"/>
              <a:t>[CLICK] Second, Lack of extensibility: to more devices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closer look at each of these shortcomings.</a:t>
            </a:r>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2072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lower the request latency the better</a:t>
            </a:r>
          </a:p>
          <a:p>
            <a:endParaRPr lang="en-GB" dirty="0"/>
          </a:p>
          <a:p>
            <a:r>
              <a:rPr lang="en-GB" dirty="0"/>
              <a:t>We observe that all baselines provide reasonable performance under specific workloads [CLICK] while for other they show way lower performance than oracle. [CLICK]</a:t>
            </a:r>
          </a:p>
          <a:p>
            <a:r>
              <a:rPr lang="en-GB" dirty="0"/>
              <a:t>[CLICK] on </a:t>
            </a:r>
            <a:r>
              <a:rPr lang="en-GB" dirty="0" err="1"/>
              <a:t>avg</a:t>
            </a:r>
            <a:r>
              <a:rPr lang="en-GB" dirty="0"/>
              <a:t> we observe a performance loss for some policies by 41.1% compared to oracle</a:t>
            </a:r>
          </a:p>
          <a:p>
            <a:endParaRPr lang="en-GB" dirty="0"/>
          </a:p>
          <a:p>
            <a:endParaRPr lang="en-GB" dirty="0"/>
          </a:p>
          <a:p>
            <a:pPr algn="ctr">
              <a:buClr>
                <a:srgbClr val="000000"/>
              </a:buClr>
            </a:pPr>
            <a:r>
              <a:rPr lang="en-GB" sz="1200" kern="0" dirty="0">
                <a:solidFill>
                  <a:schemeClr val="tx1"/>
                </a:solidFill>
                <a:ea typeface="Calibri"/>
                <a:cs typeface="Calibri"/>
                <a:sym typeface="Calibri"/>
              </a:rPr>
              <a:t>We conclude, considering only </a:t>
            </a:r>
            <a:r>
              <a:rPr lang="en-GB" sz="1200" b="1" kern="0" dirty="0">
                <a:solidFill>
                  <a:srgbClr val="C00000"/>
                </a:solidFill>
                <a:ea typeface="Calibri"/>
                <a:cs typeface="Calibri"/>
                <a:sym typeface="Calibri"/>
              </a:rPr>
              <a:t>a limited number of workload characteristics </a:t>
            </a:r>
            <a:r>
              <a:rPr lang="en-GB" sz="1200" kern="0" dirty="0">
                <a:solidFill>
                  <a:schemeClr val="tx1"/>
                </a:solidFill>
                <a:ea typeface="Calibri"/>
                <a:cs typeface="Calibri"/>
                <a:sym typeface="Calibri"/>
              </a:rPr>
              <a:t>leads to </a:t>
            </a:r>
          </a:p>
          <a:p>
            <a:pPr algn="ctr">
              <a:buClr>
                <a:srgbClr val="000000"/>
              </a:buClr>
            </a:pPr>
            <a:r>
              <a:rPr lang="en-GB" sz="1200" kern="0" dirty="0">
                <a:solidFill>
                  <a:schemeClr val="tx1"/>
                </a:solidFill>
                <a:ea typeface="Calibri"/>
                <a:cs typeface="Calibri"/>
                <a:sym typeface="Calibri"/>
              </a:rPr>
              <a:t>a significant performance gap</a:t>
            </a:r>
            <a:endParaRPr lang="en-GB" sz="800" kern="0" dirty="0">
              <a:solidFill>
                <a:schemeClr val="tx1"/>
              </a:solidFill>
              <a:latin typeface="Arial"/>
              <a:cs typeface="Arial"/>
              <a:sym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4496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dirty="0" err="1"/>
              <a:t>obseve</a:t>
            </a:r>
            <a:r>
              <a:rPr lang="en-US" dirty="0"/>
              <a:t> that performance of some workloads is even worse than slow-only policy that places everything in the slow storage [CLICK] while in another hybrid storage configuration these workloads perform better than slow only[CLICK] [CLICK] </a:t>
            </a:r>
          </a:p>
          <a:p>
            <a:endParaRPr lang="en-US" dirty="0"/>
          </a:p>
          <a:p>
            <a:endParaRPr lang="en-US" dirty="0"/>
          </a:p>
          <a:p>
            <a:endParaRPr lang="en-US" dirty="0"/>
          </a:p>
          <a:p>
            <a:r>
              <a:rPr lang="en-GB" dirty="0"/>
              <a:t>Therefore, we conclude that the high diversity in device characteristics makes it very difficult for a system architect to design a generic data-placement technique that is suitable for all </a:t>
            </a:r>
            <a:r>
              <a:rPr lang="en-GB" sz="1200" dirty="0">
                <a:latin typeface="Calibri" panose="020F0502020204030204" pitchFamily="34" charset="0"/>
                <a:cs typeface="Calibri" panose="020F0502020204030204" pitchFamily="34" charset="0"/>
              </a:rPr>
              <a:t>Hybrid storage systems </a:t>
            </a:r>
            <a:r>
              <a:rPr lang="en-GB" dirty="0"/>
              <a:t> configurations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584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First, I am going to start with an executive summary.</a:t>
            </a:r>
          </a:p>
          <a:p>
            <a:endParaRPr lang="en-US" dirty="0"/>
          </a:p>
          <a:p>
            <a:r>
              <a:rPr lang="en-US" dirty="0"/>
              <a:t>[CLICK] Prefetching is a speculative technique that predicts address of future memory requests by associating patterns in memory addresses with some program context. We call this context a feature.</a:t>
            </a:r>
          </a:p>
          <a:p>
            <a:endParaRPr lang="en-US" dirty="0"/>
          </a:p>
          <a:p>
            <a:r>
              <a:rPr lang="en-US" dirty="0"/>
              <a:t>[CLICK] We observe three key shortcomings in prior prefetchers: </a:t>
            </a:r>
          </a:p>
          <a:p>
            <a:r>
              <a:rPr lang="en-US" dirty="0"/>
              <a:t>First, they mainly use a single program feature for prediction.</a:t>
            </a:r>
          </a:p>
          <a:p>
            <a:r>
              <a:rPr lang="en-US" dirty="0"/>
              <a:t>Second, they lack inherent system awareness</a:t>
            </a:r>
          </a:p>
          <a:p>
            <a:r>
              <a:rPr lang="en-US" dirty="0"/>
              <a:t>Third, they also lack any customizability in silicon</a:t>
            </a:r>
          </a:p>
          <a:p>
            <a:endParaRPr lang="en-US" dirty="0"/>
          </a:p>
          <a:p>
            <a:r>
              <a:rPr lang="en-US" dirty="0"/>
              <a:t>[CLICK] Our goal in this work is to design a prefetching framework that</a:t>
            </a:r>
          </a:p>
          <a:p>
            <a:r>
              <a:rPr lang="en-US" dirty="0"/>
              <a:t>– can learn from multiple program features and inherent system-level feedback</a:t>
            </a:r>
          </a:p>
          <a:p>
            <a:r>
              <a:rPr lang="en-US" dirty="0"/>
              <a:t>-- and can be customized in silicon to change the features or the objective of the prefetcher</a:t>
            </a:r>
          </a:p>
          <a:p>
            <a:endParaRPr lang="en-US" dirty="0"/>
          </a:p>
          <a:p>
            <a:r>
              <a:rPr lang="en-US" dirty="0"/>
              <a:t>[CLICK] Towards this we propose Pythia, that formulates …</a:t>
            </a:r>
          </a:p>
          <a:p>
            <a:r>
              <a:rPr lang="en-US" dirty="0"/>
              <a:t>Pythia makes adaptive and autonomous …</a:t>
            </a:r>
          </a:p>
          <a:p>
            <a:r>
              <a:rPr lang="en-US" dirty="0"/>
              <a:t>Pythia also proposes a realistic and practical …</a:t>
            </a:r>
          </a:p>
          <a:p>
            <a:endParaRPr lang="en-US" dirty="0"/>
          </a:p>
          <a:p>
            <a:r>
              <a:rPr lang="en-US" dirty="0"/>
              <a:t>[CLICK] We extensively evaluate Pythia using …</a:t>
            </a:r>
          </a:p>
          <a:p>
            <a:r>
              <a:rPr lang="en-US" dirty="0"/>
              <a:t>We show that Pythia outperforms prior state-of-the-art …</a:t>
            </a:r>
          </a:p>
          <a:p>
            <a:endParaRPr lang="en-US" dirty="0"/>
          </a:p>
          <a:p>
            <a:r>
              <a:rPr lang="en-US" dirty="0"/>
              <a:t>Pythia is freely available in our GitHub repository.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7683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key shortcoming is that, most of the prior techniques are </a:t>
            </a:r>
          </a:p>
          <a:p>
            <a:r>
              <a:rPr lang="en-US" dirty="0"/>
              <a:t>[CLICK] rigid </a:t>
            </a:r>
            <a:r>
              <a:rPr lang="en-US" sz="1200" dirty="0">
                <a:latin typeface="Calibri" panose="020F0502020204030204" pitchFamily="34" charset="0"/>
                <a:cs typeface="Calibri" panose="020F0502020204030204" pitchFamily="34" charset="0"/>
              </a:rPr>
              <a:t>that require significant effort to accommodate more than two devices</a:t>
            </a:r>
            <a:endParaRPr lang="en-US" dirty="0"/>
          </a:p>
          <a:p>
            <a:endParaRPr lang="en-US" dirty="0"/>
          </a:p>
          <a:p>
            <a:r>
              <a:rPr lang="en-US" dirty="0"/>
              <a:t>if we extend from dual hybrid </a:t>
            </a:r>
            <a:r>
              <a:rPr lang="en-US" dirty="0" err="1"/>
              <a:t>stroage</a:t>
            </a:r>
            <a:r>
              <a:rPr lang="en-US" dirty="0"/>
              <a:t> configuration from dual </a:t>
            </a:r>
            <a:r>
              <a:rPr lang="en-US" dirty="0" err="1"/>
              <a:t>hyrbid</a:t>
            </a:r>
            <a:r>
              <a:rPr lang="en-US" dirty="0"/>
              <a:t> to a tri-hybrid configuration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5371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GB" dirty="0"/>
              <a:t> [click] design a new data policy to exploit the new device to eviction and </a:t>
            </a:r>
            <a:r>
              <a:rPr lang="en-GB" dirty="0" err="1"/>
              <a:t>promotino</a:t>
            </a:r>
            <a:r>
              <a:rPr lang="en-GB" dirty="0"/>
              <a:t> from the new storage and update heuristic values as </a:t>
            </a:r>
            <a:r>
              <a:rPr lang="en-GB" dirty="0" err="1"/>
              <a:t>wel</a:t>
            </a:r>
            <a:r>
              <a:rPr lang="en-GB" dirty="0"/>
              <a:t>. </a:t>
            </a:r>
            <a:r>
              <a:rPr lang="en-US" dirty="0"/>
              <a:t>[CLICK]</a:t>
            </a:r>
            <a:endParaRPr lang="en-GB" dirty="0"/>
          </a:p>
          <a:p>
            <a:endParaRPr lang="en-GB" dirty="0"/>
          </a:p>
          <a:p>
            <a:r>
              <a:rPr lang="en-GB" dirty="0"/>
              <a:t>Therefore system architects need to put significant effort into extending prior data placement techniques to accommodate more than two devices [CLICK]</a:t>
            </a:r>
            <a:r>
              <a:rPr lang="en-US" dirty="0"/>
              <a:t> This wastes precious design time and human resource.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0559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goal in this work is to design a </a:t>
            </a:r>
            <a:r>
              <a:rPr lang="en" sz="1200" b="1" kern="0" dirty="0">
                <a:solidFill>
                  <a:srgbClr val="000CFF"/>
                </a:solidFill>
                <a:ea typeface="Calibri"/>
                <a:cs typeface="Calibri"/>
                <a:sym typeface="Calibri"/>
              </a:rPr>
              <a:t>data-placement</a:t>
            </a:r>
            <a:r>
              <a:rPr lang="en-US" dirty="0"/>
              <a:t> mechanism that can provide </a:t>
            </a:r>
          </a:p>
          <a:p>
            <a:endParaRPr lang="en-US" dirty="0"/>
          </a:p>
          <a:p>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C09000"/>
                </a:solidFill>
                <a:latin typeface="Calibri" panose="020F0502020204030204" pitchFamily="34" charset="0"/>
                <a:cs typeface="Calibri" panose="020F0502020204030204" pitchFamily="34" charset="0"/>
              </a:rPr>
              <a:t>Adaptivity</a:t>
            </a:r>
            <a:r>
              <a:rPr lang="en-US" sz="1200" dirty="0">
                <a:latin typeface="Calibri" panose="020F0502020204030204" pitchFamily="34" charset="0"/>
                <a:cs typeface="Calibri" panose="020F0502020204030204" pitchFamily="34" charset="0"/>
              </a:rPr>
              <a:t>, by </a:t>
            </a:r>
            <a:r>
              <a:rPr lang="en-GB" sz="1200" b="1" dirty="0">
                <a:solidFill>
                  <a:srgbClr val="BF9000"/>
                </a:solidFill>
                <a:latin typeface="Calibri" panose="020F0502020204030204" pitchFamily="34" charset="0"/>
                <a:cs typeface="Calibri" panose="020F0502020204030204" pitchFamily="34" charset="0"/>
              </a:rPr>
              <a:t>continuously learning and adapting </a:t>
            </a:r>
            <a:r>
              <a:rPr lang="en-GB" sz="1200" dirty="0">
                <a:latin typeface="Calibri" panose="020F0502020204030204" pitchFamily="34" charset="0"/>
                <a:cs typeface="Calibri" panose="020F0502020204030204" pitchFamily="34" charset="0"/>
              </a:rPr>
              <a:t>to the</a:t>
            </a:r>
            <a:r>
              <a:rPr lang="en-GB" sz="1200" b="1" dirty="0">
                <a:solidFill>
                  <a:srgbClr val="BF9000"/>
                </a:solidFill>
                <a:latin typeface="Calibri" panose="020F0502020204030204" pitchFamily="34" charset="0"/>
                <a:cs typeface="Calibri" panose="020F0502020204030204" pitchFamily="34" charset="0"/>
              </a:rPr>
              <a:t> application and underlying device characteristics</a:t>
            </a:r>
            <a:endParaRPr lang="en-US" sz="800" dirty="0">
              <a:solidFill>
                <a:schemeClr val="tx1"/>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C09000"/>
                </a:solidFill>
                <a:latin typeface="Calibri" panose="020F0502020204030204" pitchFamily="34" charset="0"/>
                <a:cs typeface="Calibri" panose="020F0502020204030204" pitchFamily="34" charset="0"/>
              </a:rPr>
              <a:t>Easy </a:t>
            </a:r>
            <a:r>
              <a:rPr lang="en-GB" sz="1200" b="1" i="1" dirty="0">
                <a:solidFill>
                  <a:srgbClr val="C09000"/>
                </a:solidFill>
                <a:latin typeface="Calibri" panose="020F0502020204030204" pitchFamily="34" charset="0"/>
                <a:cs typeface="Calibri" panose="020F0502020204030204" pitchFamily="34" charset="0"/>
              </a:rPr>
              <a:t>extensibility </a:t>
            </a:r>
            <a:r>
              <a:rPr lang="en-GB" sz="1200" dirty="0">
                <a:latin typeface="Calibri" panose="020F0502020204030204" pitchFamily="34" charset="0"/>
                <a:cs typeface="Calibri" panose="020F0502020204030204" pitchFamily="34" charset="0"/>
              </a:rPr>
              <a:t>to incorporate a wide range of hybrid storage configurations.</a:t>
            </a:r>
            <a:endParaRPr lang="en-US"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8358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To this end, we propose Sibyl</a:t>
            </a:r>
          </a:p>
          <a:p>
            <a:r>
              <a:rPr lang="en-GB" dirty="0"/>
              <a:t>W</a:t>
            </a:r>
            <a:r>
              <a:rPr lang="en-CH" dirty="0"/>
              <a:t>hich formulates data placement in hybrid…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8726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into the formulation of </a:t>
            </a:r>
            <a:r>
              <a:rPr lang="en-US" dirty="0" err="1"/>
              <a:t>dataplacement</a:t>
            </a:r>
            <a:r>
              <a:rPr lang="en-US" dirty="0"/>
              <a:t> as a reinforcement learning problem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4430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 me briefly describe the basics of reinforcement learning.</a:t>
            </a:r>
          </a:p>
          <a:p>
            <a:r>
              <a:rPr lang="en-US" dirty="0"/>
              <a:t>   </a:t>
            </a:r>
          </a:p>
          <a:p>
            <a:r>
              <a:rPr lang="en-US" dirty="0"/>
              <a:t>A RL system contains two components: [CLICK] the agent and the environment.</a:t>
            </a:r>
          </a:p>
          <a:p>
            <a:endParaRPr lang="en-US" dirty="0"/>
          </a:p>
          <a:p>
            <a:r>
              <a:rPr lang="en-US" dirty="0"/>
              <a:t>The agent observes the state of the environment in every timestep [CLICK], takes an action based on the state [CLICK], and receives a reward for that action [CLICK].</a:t>
            </a:r>
          </a:p>
          <a:p>
            <a:endParaRPr lang="en-US" dirty="0"/>
          </a:p>
          <a:p>
            <a:pPr marL="0" indent="0" algn="ctr">
              <a:buNone/>
            </a:pPr>
            <a:r>
              <a:rPr lang="en-US" dirty="0"/>
              <a:t>[CLICK] </a:t>
            </a:r>
            <a:r>
              <a:rPr lang="en-US" dirty="0">
                <a:latin typeface="Calibri" panose="020F0502020204030204" pitchFamily="34" charset="0"/>
                <a:cs typeface="Calibri" panose="020F0502020204030204" pitchFamily="34" charset="0"/>
              </a:rPr>
              <a:t>Agent’s goal is to find a policy where agent’s action in a given state leads to maximum reward</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5215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Sibyl, we formulate data-placement as a reinforcement learning problem.</a:t>
            </a:r>
          </a:p>
          <a:p>
            <a:endParaRPr lang="en-US" dirty="0"/>
          </a:p>
          <a:p>
            <a:r>
              <a:rPr lang="en-US" dirty="0"/>
              <a:t>[CLICK] Sibyl acts as the agent, while [CLICK] the hybrid storage subsystem acts as the environment.</a:t>
            </a:r>
          </a:p>
          <a:p>
            <a:r>
              <a:rPr lang="en-US" dirty="0"/>
              <a:t>[CLICK] Sibyl observes workload and system features from every storage request and use it as a state information to take a data placement action [CLICK]</a:t>
            </a:r>
          </a:p>
          <a:p>
            <a:endParaRPr lang="en-US" dirty="0"/>
          </a:p>
          <a:p>
            <a:r>
              <a:rPr lang="en-US" dirty="0"/>
              <a:t>[CLICK] For every data placement action, Sibyl receives a numerical reward that evaluates the effectiveness of the data placement decision</a:t>
            </a:r>
          </a:p>
          <a:p>
            <a:endParaRPr lang="en-US" dirty="0"/>
          </a:p>
          <a:p>
            <a:r>
              <a:rPr lang="en-US" dirty="0"/>
              <a:t>Now we will concretely define the state, action, and the reward for Sibyl.</a:t>
            </a:r>
          </a:p>
          <a:p>
            <a:endParaRPr lang="en-US" dirty="0"/>
          </a:p>
          <a:p>
            <a:endParaRPr lang="en-US" baseline="-250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7949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[CLICK] For  the state, we use limited number of state features after performing feature selection to:</a:t>
            </a:r>
          </a:p>
          <a:p>
            <a:r>
              <a:rPr lang="en-US" dirty="0"/>
              <a:t>reduce implementation overhead</a:t>
            </a:r>
          </a:p>
          <a:p>
            <a:r>
              <a:rPr lang="en-US" dirty="0"/>
              <a:t>[CLICK] and we observe RL agent's </a:t>
            </a:r>
            <a:r>
              <a:rPr lang="en-US" dirty="0" err="1"/>
              <a:t>perfromance</a:t>
            </a:r>
            <a:r>
              <a:rPr lang="en-US" dirty="0"/>
              <a:t> is more sensitive to the reward than state features. So adding many feature does not help </a:t>
            </a:r>
          </a:p>
          <a:p>
            <a:endParaRPr lang="en-US" dirty="0"/>
          </a:p>
          <a:p>
            <a:r>
              <a:rPr lang="en-US" dirty="0"/>
              <a:t>[CLICK] We define the state as a 6-dimensional vector of program features.</a:t>
            </a:r>
          </a:p>
          <a:p>
            <a:endParaRPr lang="en-US" dirty="0"/>
          </a:p>
          <a:p>
            <a:r>
              <a:rPr lang="en-US" dirty="0"/>
              <a:t>[CLICK] Some examples are the size of the incoming request the type of request </a:t>
            </a:r>
            <a:r>
              <a:rPr lang="en-US" dirty="0" err="1"/>
              <a:t>etc</a:t>
            </a:r>
            <a:endParaRPr lang="en-US" dirty="0"/>
          </a:p>
          <a:p>
            <a:endParaRPr lang="en-US" dirty="0"/>
          </a:p>
          <a:p>
            <a:r>
              <a:rPr lang="en-US" dirty="0"/>
              <a:t>[click] we also quantize the state representation into bins to reduce the storage overhead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346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reward defines the objective of Sibyl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Though Sibyl can learn from any …, in this paper we formulate the reward as a function of the request latency</a:t>
            </a:r>
          </a:p>
          <a:p>
            <a:endParaRPr lang="en-US" dirty="0"/>
          </a:p>
          <a:p>
            <a:endParaRPr lang="en-US" dirty="0"/>
          </a:p>
          <a:p>
            <a:r>
              <a:rPr lang="en-US" dirty="0"/>
              <a:t>[CLICK] A reward encapsulates three metrics: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5289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define the action as the selection of a storage device to place the current page. </a:t>
            </a:r>
          </a:p>
          <a:p>
            <a:endParaRPr lang="en-US" dirty="0"/>
          </a:p>
          <a:p>
            <a:r>
              <a:rPr lang="en-US" dirty="0"/>
              <a:t>[CLICK] Such an action allows easy </a:t>
            </a:r>
            <a:r>
              <a:rPr lang="en-US" dirty="0" err="1"/>
              <a:t>extensiblity</a:t>
            </a:r>
            <a:r>
              <a:rPr lang="en-US" dirty="0"/>
              <a:t> to any number of storage devices</a:t>
            </a:r>
          </a:p>
          <a:p>
            <a:endParaRPr lang="en-US" dirty="0"/>
          </a:p>
          <a:p>
            <a:r>
              <a:rPr lang="en-US" dirty="0"/>
              <a:t>[CLICK] it makes </a:t>
            </a:r>
            <a:r>
              <a:rPr lang="en-US" dirty="0" err="1"/>
              <a:t>SIbyl</a:t>
            </a:r>
            <a:r>
              <a:rPr lang="en-US" dirty="0"/>
              <a:t> learn to proactively </a:t>
            </a:r>
            <a:r>
              <a:rPr lang="en-US" dirty="0" err="1"/>
              <a:t>evit</a:t>
            </a:r>
            <a:r>
              <a:rPr lang="en-US" dirty="0"/>
              <a:t> or promote a page from the storage device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95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60.xml"/><Relationship Id="rId4" Type="http://schemas.openxmlformats.org/officeDocument/2006/relationships/image" Target="../media/image9.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6.xml"/></Relationships>
</file>

<file path=ppt/slideLayouts/_rels/slideLayout6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6.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12/18/23</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2023. 12. 18.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2023. 12. 18.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2023. 12. 18.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2023. 12. 18.</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2023. 12. 18.</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2023. 12. 18.</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2023. 12. 18.</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12/18/23</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12/18/23</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12/18/23</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12/18/23</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12/18/23</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12/18/23</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12/18/23</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12/18/23</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12/18/23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12/18/23</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12/18/23</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12/18/23</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12/18/23</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52350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5029251"/>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8345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73409430"/>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94532327"/>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1548630919"/>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1746828150"/>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3050777015"/>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4105309802"/>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153597997"/>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805324030"/>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3294017985"/>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1934546901"/>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035629809"/>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718190454"/>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65793308"/>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9011" y="132334"/>
            <a:ext cx="8894602" cy="606084"/>
          </a:xfrm>
          <a:prstGeom prst="rect">
            <a:avLst/>
          </a:prstGeom>
        </p:spPr>
        <p:txBody>
          <a:bodyPr>
            <a:noAutofit/>
          </a:bodyPr>
          <a:lstStyle>
            <a:lvl1pPr>
              <a:defRPr sz="4200" b="1" i="0">
                <a:latin typeface="Lato Black" panose="020F0502020204030203" pitchFamily="34" charset="77"/>
                <a:cs typeface="Segoe UI" panose="020B0502040204020203" pitchFamily="34" charset="0"/>
              </a:defRPr>
            </a:lvl1pPr>
          </a:lstStyle>
          <a:p>
            <a:r>
              <a:rPr lang="en-GB"/>
              <a:t>Click to edit Master title style</a:t>
            </a:r>
            <a:endParaRPr lang="en-US" dirty="0"/>
          </a:p>
        </p:txBody>
      </p:sp>
      <p:sp>
        <p:nvSpPr>
          <p:cNvPr id="3" name="Content Placeholder 2"/>
          <p:cNvSpPr>
            <a:spLocks noGrp="1"/>
          </p:cNvSpPr>
          <p:nvPr>
            <p:ph idx="1"/>
          </p:nvPr>
        </p:nvSpPr>
        <p:spPr>
          <a:xfrm>
            <a:off x="169011" y="936172"/>
            <a:ext cx="8894602" cy="5419543"/>
          </a:xfrm>
          <a:prstGeom prst="rect">
            <a:avLst/>
          </a:prstGeom>
        </p:spPr>
        <p:txBody>
          <a:bodyPr/>
          <a:lstStyle>
            <a:lvl1pPr>
              <a:defRPr sz="2800">
                <a:latin typeface="Lato" panose="020F0502020204030203" pitchFamily="34" charset="77"/>
                <a:cs typeface="Segoe UI" panose="020B0502040204020203" pitchFamily="34" charset="0"/>
              </a:defRPr>
            </a:lvl1pPr>
            <a:lvl2pPr marL="685800" indent="-228600">
              <a:buFont typeface="Cambria" panose="02040503050406030204" pitchFamily="18" charset="0"/>
              <a:buChar char="-"/>
              <a:defRPr sz="2400">
                <a:latin typeface="Lato" panose="020F0502020204030203" pitchFamily="34" charset="77"/>
                <a:cs typeface="Segoe UI" panose="020B0502040204020203" pitchFamily="34" charset="0"/>
              </a:defRPr>
            </a:lvl2pPr>
            <a:lvl3pPr>
              <a:defRPr sz="2000">
                <a:latin typeface="Lato" panose="020F0502020204030203" pitchFamily="34" charset="77"/>
                <a:cs typeface="Segoe UI" panose="020B0502040204020203" pitchFamily="34" charset="0"/>
              </a:defRPr>
            </a:lvl3pPr>
            <a:lvl4pPr>
              <a:defRPr sz="2000">
                <a:latin typeface="Lato" panose="020F0502020204030203" pitchFamily="34" charset="77"/>
                <a:cs typeface="Segoe UI" panose="020B0502040204020203" pitchFamily="34" charset="0"/>
              </a:defRPr>
            </a:lvl4pPr>
            <a:lvl5pPr>
              <a:defRPr sz="2000">
                <a:latin typeface="Lato" panose="020F0502020204030203" pitchFamily="34"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5"/>
          <p:cNvSpPr txBox="1">
            <a:spLocks/>
          </p:cNvSpPr>
          <p:nvPr userDrawn="1"/>
        </p:nvSpPr>
        <p:spPr>
          <a:xfrm>
            <a:off x="7977054"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400" smtClean="0">
                <a:latin typeface="Lato" panose="020F0502020204030203" pitchFamily="34" charset="77"/>
                <a:cs typeface="Segoe UI" panose="020B0502040204020203" pitchFamily="34" charset="0"/>
              </a:rPr>
              <a:pPr/>
              <a:t>‹#›</a:t>
            </a:fld>
            <a:endParaRPr lang="en-US" dirty="0">
              <a:latin typeface="Lato" panose="020F0502020204030203" pitchFamily="34" charset="77"/>
              <a:cs typeface="Segoe UI" panose="020B0502040204020203" pitchFamily="34" charset="0"/>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cxnSp>
        <p:nvCxnSpPr>
          <p:cNvPr id="6" name="Straight Connector 5">
            <a:extLst>
              <a:ext uri="{FF2B5EF4-FFF2-40B4-BE49-F238E27FC236}">
                <a16:creationId xmlns:a16="http://schemas.microsoft.com/office/drawing/2014/main" id="{13D6C95C-F5A1-47A0-B338-935B91ACFEDF}"/>
              </a:ext>
            </a:extLst>
          </p:cNvPr>
          <p:cNvCxnSpPr>
            <a:cxnSpLocks/>
          </p:cNvCxnSpPr>
          <p:nvPr userDrawn="1"/>
        </p:nvCxnSpPr>
        <p:spPr>
          <a:xfrm>
            <a:off x="117021" y="831498"/>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46716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AF3772-9A14-4310-AA97-ADA9BE0847FC}" type="datetimeFigureOut">
              <a:rPr lang="en-CH" smtClean="0"/>
              <a:t>12/18/23</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4191479235"/>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AF3772-9A14-4310-AA97-ADA9BE0847FC}" type="datetimeFigureOut">
              <a:rPr lang="en-CH" smtClean="0"/>
              <a:t>12/18/23</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3425905072"/>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597321"/>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9011" y="132334"/>
            <a:ext cx="8894602" cy="606084"/>
          </a:xfrm>
          <a:prstGeom prst="rect">
            <a:avLst/>
          </a:prstGeom>
        </p:spPr>
        <p:txBody>
          <a:bodyPr>
            <a:noAutofit/>
          </a:bodyPr>
          <a:lstStyle>
            <a:lvl1pPr>
              <a:defRPr sz="4200" b="1" i="0">
                <a:latin typeface="Lato Black" panose="020F0502020204030203" pitchFamily="34" charset="77"/>
                <a:cs typeface="Segoe UI" panose="020B0502040204020203" pitchFamily="34" charset="0"/>
              </a:defRPr>
            </a:lvl1pPr>
          </a:lstStyle>
          <a:p>
            <a:r>
              <a:rPr lang="en-GB"/>
              <a:t>Click to edit Master title style</a:t>
            </a:r>
            <a:endParaRPr lang="en-US" dirty="0"/>
          </a:p>
        </p:txBody>
      </p:sp>
      <p:sp>
        <p:nvSpPr>
          <p:cNvPr id="3" name="Content Placeholder 2"/>
          <p:cNvSpPr>
            <a:spLocks noGrp="1"/>
          </p:cNvSpPr>
          <p:nvPr>
            <p:ph idx="1"/>
          </p:nvPr>
        </p:nvSpPr>
        <p:spPr>
          <a:xfrm>
            <a:off x="169011" y="936172"/>
            <a:ext cx="8894602" cy="5419543"/>
          </a:xfrm>
          <a:prstGeom prst="rect">
            <a:avLst/>
          </a:prstGeom>
        </p:spPr>
        <p:txBody>
          <a:bodyPr/>
          <a:lstStyle>
            <a:lvl1pPr>
              <a:defRPr sz="2800">
                <a:latin typeface="Lato" panose="020F0502020204030203" pitchFamily="34" charset="77"/>
                <a:cs typeface="Segoe UI" panose="020B0502040204020203" pitchFamily="34" charset="0"/>
              </a:defRPr>
            </a:lvl1pPr>
            <a:lvl2pPr marL="685800" indent="-228600">
              <a:buFont typeface="Cambria" panose="02040503050406030204" pitchFamily="18" charset="0"/>
              <a:buChar char="-"/>
              <a:defRPr sz="2400">
                <a:latin typeface="Lato" panose="020F0502020204030203" pitchFamily="34" charset="77"/>
                <a:cs typeface="Segoe UI" panose="020B0502040204020203" pitchFamily="34" charset="0"/>
              </a:defRPr>
            </a:lvl2pPr>
            <a:lvl3pPr>
              <a:defRPr sz="2000">
                <a:latin typeface="Lato" panose="020F0502020204030203" pitchFamily="34" charset="77"/>
                <a:cs typeface="Segoe UI" panose="020B0502040204020203" pitchFamily="34" charset="0"/>
              </a:defRPr>
            </a:lvl3pPr>
            <a:lvl4pPr>
              <a:defRPr sz="2000">
                <a:latin typeface="Lato" panose="020F0502020204030203" pitchFamily="34" charset="77"/>
                <a:cs typeface="Segoe UI" panose="020B0502040204020203" pitchFamily="34" charset="0"/>
              </a:defRPr>
            </a:lvl4pPr>
            <a:lvl5pPr>
              <a:defRPr sz="2000">
                <a:latin typeface="Lato" panose="020F0502020204030203" pitchFamily="34"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5"/>
          <p:cNvSpPr txBox="1">
            <a:spLocks/>
          </p:cNvSpPr>
          <p:nvPr userDrawn="1"/>
        </p:nvSpPr>
        <p:spPr>
          <a:xfrm>
            <a:off x="7977054"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400" smtClean="0">
                <a:latin typeface="Lato" panose="020F0502020204030203" pitchFamily="34" charset="77"/>
                <a:cs typeface="Segoe UI" panose="020B0502040204020203" pitchFamily="34" charset="0"/>
              </a:rPr>
              <a:pPr/>
              <a:t>‹#›</a:t>
            </a:fld>
            <a:endParaRPr lang="en-US" dirty="0">
              <a:latin typeface="Lato" panose="020F0502020204030203" pitchFamily="34" charset="77"/>
              <a:cs typeface="Segoe UI" panose="020B0502040204020203" pitchFamily="34" charset="0"/>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cxnSp>
        <p:nvCxnSpPr>
          <p:cNvPr id="6" name="Straight Connector 5">
            <a:extLst>
              <a:ext uri="{FF2B5EF4-FFF2-40B4-BE49-F238E27FC236}">
                <a16:creationId xmlns:a16="http://schemas.microsoft.com/office/drawing/2014/main" id="{13D6C95C-F5A1-47A0-B338-935B91ACFEDF}"/>
              </a:ext>
            </a:extLst>
          </p:cNvPr>
          <p:cNvCxnSpPr>
            <a:cxnSpLocks/>
          </p:cNvCxnSpPr>
          <p:nvPr userDrawn="1"/>
        </p:nvCxnSpPr>
        <p:spPr>
          <a:xfrm>
            <a:off x="117021" y="831498"/>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737838"/>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3151238873"/>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10019570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84825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12/18/23</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804366195"/>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12/18/23</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85149012"/>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12/18/23</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821778891"/>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12/18/23</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600815841"/>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12/18/23</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281679418"/>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12/18/23</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3591749"/>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12/18/23</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20865452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12/18/23</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42570676"/>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12/18/23</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825952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12/18/23</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042779910"/>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12/18/23</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09336141"/>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1777872191"/>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762930023"/>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160104004"/>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973328624"/>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4157008435"/>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74628716"/>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557492105"/>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99360394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115022020"/>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67226716"/>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4033761952"/>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9011" y="132334"/>
            <a:ext cx="8894602" cy="606084"/>
          </a:xfrm>
          <a:prstGeom prst="rect">
            <a:avLst/>
          </a:prstGeom>
        </p:spPr>
        <p:txBody>
          <a:bodyPr>
            <a:noAutofit/>
          </a:bodyPr>
          <a:lstStyle>
            <a:lvl1pPr>
              <a:defRPr sz="4000" b="1" i="0">
                <a:latin typeface="Lato Black" panose="020F0502020204030203" pitchFamily="34" charset="77"/>
                <a:cs typeface="Segoe UI" panose="020B0502040204020203"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169011" y="936172"/>
            <a:ext cx="8894602" cy="5419543"/>
          </a:xfrm>
          <a:prstGeom prst="rect">
            <a:avLst/>
          </a:prstGeom>
        </p:spPr>
        <p:txBody>
          <a:bodyPr/>
          <a:lstStyle>
            <a:lvl1pPr>
              <a:defRPr sz="2800">
                <a:latin typeface="Lato" panose="020F0502020204030203" pitchFamily="34" charset="77"/>
                <a:cs typeface="Segoe UI" panose="020B0502040204020203" pitchFamily="34" charset="0"/>
              </a:defRPr>
            </a:lvl1pPr>
            <a:lvl2pPr marL="685800" indent="-228600">
              <a:buFont typeface="Cambria" panose="02040503050406030204" pitchFamily="18" charset="0"/>
              <a:buChar char="-"/>
              <a:defRPr sz="2400">
                <a:latin typeface="Lato" panose="020F0502020204030203" pitchFamily="34" charset="77"/>
                <a:cs typeface="Segoe UI" panose="020B0502040204020203" pitchFamily="34" charset="0"/>
              </a:defRPr>
            </a:lvl2pPr>
            <a:lvl3pPr>
              <a:defRPr sz="2000">
                <a:latin typeface="Lato" panose="020F0502020204030203" pitchFamily="34" charset="77"/>
                <a:cs typeface="Segoe UI" panose="020B0502040204020203" pitchFamily="34" charset="0"/>
              </a:defRPr>
            </a:lvl3pPr>
            <a:lvl4pPr>
              <a:defRPr sz="2000">
                <a:latin typeface="Lato" panose="020F0502020204030203" pitchFamily="34" charset="77"/>
                <a:cs typeface="Segoe UI" panose="020B0502040204020203" pitchFamily="34" charset="0"/>
              </a:defRPr>
            </a:lvl4pPr>
            <a:lvl5pPr>
              <a:defRPr sz="2000">
                <a:latin typeface="Lato" panose="020F0502020204030203" pitchFamily="34"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6" name="Straight Connector 5">
            <a:extLst>
              <a:ext uri="{FF2B5EF4-FFF2-40B4-BE49-F238E27FC236}">
                <a16:creationId xmlns:a16="http://schemas.microsoft.com/office/drawing/2014/main" id="{13D6C95C-F5A1-47A0-B338-935B91ACFEDF}"/>
              </a:ext>
            </a:extLst>
          </p:cNvPr>
          <p:cNvCxnSpPr>
            <a:cxnSpLocks/>
          </p:cNvCxnSpPr>
          <p:nvPr userDrawn="1"/>
        </p:nvCxnSpPr>
        <p:spPr>
          <a:xfrm>
            <a:off x="117021" y="831498"/>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EF54B49-A026-B881-1E47-3A25D283F61C}"/>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a:t>
            </a:fld>
            <a:endParaRPr lang="en-CH"/>
          </a:p>
        </p:txBody>
      </p:sp>
      <p:pic>
        <p:nvPicPr>
          <p:cNvPr id="9" name="Picture 8" descr="safari.png"/>
          <p:cNvPicPr>
            <a:picLocks noChangeAspect="1"/>
          </p:cNvPicPr>
          <p:nvPr userDrawn="1"/>
        </p:nvPicPr>
        <p:blipFill>
          <a:blip r:embed="rId2" cstate="print"/>
          <a:stretch>
            <a:fillRect/>
          </a:stretch>
        </p:blipFill>
        <p:spPr>
          <a:xfrm>
            <a:off x="24939" y="6569405"/>
            <a:ext cx="1080120" cy="312522"/>
          </a:xfrm>
          <a:prstGeom prst="rect">
            <a:avLst/>
          </a:prstGeom>
        </p:spPr>
      </p:pic>
    </p:spTree>
    <p:extLst>
      <p:ext uri="{BB962C8B-B14F-4D97-AF65-F5344CB8AC3E}">
        <p14:creationId xmlns:p14="http://schemas.microsoft.com/office/powerpoint/2010/main" val="160626707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9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9011" y="132334"/>
            <a:ext cx="8894602" cy="606084"/>
          </a:xfrm>
          <a:prstGeom prst="rect">
            <a:avLst/>
          </a:prstGeom>
        </p:spPr>
        <p:txBody>
          <a:bodyPr>
            <a:noAutofit/>
          </a:bodyPr>
          <a:lstStyle>
            <a:lvl1pPr>
              <a:defRPr sz="4000" b="1" i="0">
                <a:latin typeface="Lato Black" panose="020F0502020204030203" pitchFamily="34" charset="77"/>
                <a:cs typeface="Segoe UI" panose="020B0502040204020203"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169011" y="936172"/>
            <a:ext cx="8894602" cy="5419543"/>
          </a:xfrm>
          <a:prstGeom prst="rect">
            <a:avLst/>
          </a:prstGeom>
        </p:spPr>
        <p:txBody>
          <a:bodyPr/>
          <a:lstStyle>
            <a:lvl1pPr>
              <a:defRPr sz="2800">
                <a:latin typeface="Lato" panose="020F0502020204030203" pitchFamily="34" charset="77"/>
                <a:cs typeface="Segoe UI" panose="020B0502040204020203" pitchFamily="34" charset="0"/>
              </a:defRPr>
            </a:lvl1pPr>
            <a:lvl2pPr marL="685800" indent="-228600">
              <a:buFont typeface="Cambria" panose="02040503050406030204" pitchFamily="18" charset="0"/>
              <a:buChar char="-"/>
              <a:defRPr sz="2400">
                <a:latin typeface="Lato" panose="020F0502020204030203" pitchFamily="34" charset="77"/>
                <a:cs typeface="Segoe UI" panose="020B0502040204020203" pitchFamily="34" charset="0"/>
              </a:defRPr>
            </a:lvl2pPr>
            <a:lvl3pPr>
              <a:defRPr sz="2000">
                <a:latin typeface="Lato" panose="020F0502020204030203" pitchFamily="34" charset="77"/>
                <a:cs typeface="Segoe UI" panose="020B0502040204020203" pitchFamily="34" charset="0"/>
              </a:defRPr>
            </a:lvl3pPr>
            <a:lvl4pPr>
              <a:defRPr sz="2000">
                <a:latin typeface="Lato" panose="020F0502020204030203" pitchFamily="34" charset="77"/>
                <a:cs typeface="Segoe UI" panose="020B0502040204020203" pitchFamily="34" charset="0"/>
              </a:defRPr>
            </a:lvl4pPr>
            <a:lvl5pPr>
              <a:defRPr sz="2000">
                <a:latin typeface="Lato" panose="020F0502020204030203" pitchFamily="34"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6" name="Straight Connector 5">
            <a:extLst>
              <a:ext uri="{FF2B5EF4-FFF2-40B4-BE49-F238E27FC236}">
                <a16:creationId xmlns:a16="http://schemas.microsoft.com/office/drawing/2014/main" id="{13D6C95C-F5A1-47A0-B338-935B91ACFEDF}"/>
              </a:ext>
            </a:extLst>
          </p:cNvPr>
          <p:cNvCxnSpPr>
            <a:cxnSpLocks/>
          </p:cNvCxnSpPr>
          <p:nvPr userDrawn="1"/>
        </p:nvCxnSpPr>
        <p:spPr>
          <a:xfrm>
            <a:off x="117021" y="831498"/>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EF54B49-A026-B881-1E47-3A25D283F61C}"/>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a:t>
            </a:fld>
            <a:endParaRPr lang="en-CH"/>
          </a:p>
        </p:txBody>
      </p:sp>
      <p:pic>
        <p:nvPicPr>
          <p:cNvPr id="9" name="Picture 8" descr="safari.png"/>
          <p:cNvPicPr>
            <a:picLocks noChangeAspect="1"/>
          </p:cNvPicPr>
          <p:nvPr userDrawn="1"/>
        </p:nvPicPr>
        <p:blipFill>
          <a:blip r:embed="rId2" cstate="print"/>
          <a:stretch>
            <a:fillRect/>
          </a:stretch>
        </p:blipFill>
        <p:spPr>
          <a:xfrm>
            <a:off x="24939" y="6569405"/>
            <a:ext cx="1080120" cy="312522"/>
          </a:xfrm>
          <a:prstGeom prst="rect">
            <a:avLst/>
          </a:prstGeom>
        </p:spPr>
      </p:pic>
    </p:spTree>
    <p:extLst>
      <p:ext uri="{BB962C8B-B14F-4D97-AF65-F5344CB8AC3E}">
        <p14:creationId xmlns:p14="http://schemas.microsoft.com/office/powerpoint/2010/main" val="203236874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296554237"/>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2865727511"/>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F744BB-A849-E345-F48B-A3A794CBBA4F}"/>
              </a:ext>
            </a:extLst>
          </p:cNvPr>
          <p:cNvSpPr>
            <a:spLocks noGrp="1"/>
          </p:cNvSpPr>
          <p:nvPr>
            <p:ph type="dt" sz="half" idx="10"/>
          </p:nvPr>
        </p:nvSpPr>
        <p:spPr/>
        <p:txBody>
          <a:bodyPr/>
          <a:lstStyle/>
          <a:p>
            <a:endParaRPr lang="en-CH"/>
          </a:p>
        </p:txBody>
      </p:sp>
      <p:sp>
        <p:nvSpPr>
          <p:cNvPr id="4" name="Slide Number Placeholder 3">
            <a:extLst>
              <a:ext uri="{FF2B5EF4-FFF2-40B4-BE49-F238E27FC236}">
                <a16:creationId xmlns:a16="http://schemas.microsoft.com/office/drawing/2014/main" id="{8B3FB310-F526-9C00-58CC-8595CB9A861B}"/>
              </a:ext>
            </a:extLst>
          </p:cNvPr>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118563133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B22F3D8-372A-7E4F-BAF0-2B62E16D72F9}"/>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2538D10A-B20C-1F4A-A69F-0F0B507B6CBC}"/>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323C0A52-D6B6-4A4D-BD73-5955293DBD0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203D96CF-D2B5-284A-8A3B-88E2B14F16C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ECE92EBB-E8F1-BB42-9972-9FC2F1E39DD3}"/>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5D7EE-6875-8949-837F-2AE3A4F79FD4}"/>
              </a:ext>
            </a:extLst>
          </p:cNvPr>
          <p:cNvSpPr>
            <a:spLocks noGrp="1" noChangeArrowheads="1"/>
          </p:cNvSpPr>
          <p:nvPr>
            <p:ph type="sldNum" sz="quarter" idx="12"/>
          </p:nvPr>
        </p:nvSpPr>
        <p:spPr/>
        <p:txBody>
          <a:bodyPr/>
          <a:lstStyle>
            <a:lvl1pPr>
              <a:defRPr sz="1200"/>
            </a:lvl1pPr>
          </a:lstStyle>
          <a:p>
            <a:pPr>
              <a:defRPr/>
            </a:pPr>
            <a:fld id="{800691C5-9FA5-3F46-90A7-ED5D0D102BB3}" type="slidenum">
              <a:rPr lang="en-US" altLang="en-US"/>
              <a:pPr>
                <a:defRPr/>
              </a:pPr>
              <a:t>‹#›</a:t>
            </a:fld>
            <a:endParaRPr lang="en-US" altLang="en-US"/>
          </a:p>
        </p:txBody>
      </p:sp>
    </p:spTree>
    <p:extLst>
      <p:ext uri="{BB962C8B-B14F-4D97-AF65-F5344CB8AC3E}">
        <p14:creationId xmlns:p14="http://schemas.microsoft.com/office/powerpoint/2010/main" val="17464054"/>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0D4116A-1656-924F-8339-968CDC00B50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92E4BB7-CF8F-934D-88CB-2C51D02F6495}"/>
              </a:ext>
            </a:extLst>
          </p:cNvPr>
          <p:cNvSpPr>
            <a:spLocks noGrp="1" noChangeArrowheads="1"/>
          </p:cNvSpPr>
          <p:nvPr>
            <p:ph type="sldNum" sz="quarter" idx="11"/>
          </p:nvPr>
        </p:nvSpPr>
        <p:spPr>
          <a:ln/>
        </p:spPr>
        <p:txBody>
          <a:bodyPr/>
          <a:lstStyle>
            <a:lvl1pPr>
              <a:defRPr/>
            </a:lvl1pPr>
          </a:lstStyle>
          <a:p>
            <a:pPr>
              <a:defRPr/>
            </a:pPr>
            <a:fld id="{8DE33320-76E4-0249-8CA9-3902D97168FA}" type="slidenum">
              <a:rPr lang="en-US" altLang="en-US"/>
              <a:pPr>
                <a:defRPr/>
              </a:pPr>
              <a:t>‹#›</a:t>
            </a:fld>
            <a:endParaRPr lang="en-US" altLang="en-US"/>
          </a:p>
        </p:txBody>
      </p:sp>
    </p:spTree>
    <p:extLst>
      <p:ext uri="{BB962C8B-B14F-4D97-AF65-F5344CB8AC3E}">
        <p14:creationId xmlns:p14="http://schemas.microsoft.com/office/powerpoint/2010/main" val="29057849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2D009077-10AD-0947-8806-7D3C25918E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A347429-32EA-F843-AE5C-FC1A699EBC2F}"/>
              </a:ext>
            </a:extLst>
          </p:cNvPr>
          <p:cNvSpPr>
            <a:spLocks noGrp="1" noChangeArrowheads="1"/>
          </p:cNvSpPr>
          <p:nvPr>
            <p:ph type="sldNum" sz="quarter" idx="11"/>
          </p:nvPr>
        </p:nvSpPr>
        <p:spPr>
          <a:ln/>
        </p:spPr>
        <p:txBody>
          <a:bodyPr/>
          <a:lstStyle>
            <a:lvl1pPr>
              <a:defRPr/>
            </a:lvl1pPr>
          </a:lstStyle>
          <a:p>
            <a:pPr>
              <a:defRPr/>
            </a:pPr>
            <a:fld id="{06FAB052-3664-BF4F-993F-29369860E1D8}" type="slidenum">
              <a:rPr lang="en-US" altLang="en-US"/>
              <a:pPr>
                <a:defRPr/>
              </a:pPr>
              <a:t>‹#›</a:t>
            </a:fld>
            <a:endParaRPr lang="en-US" altLang="en-US"/>
          </a:p>
        </p:txBody>
      </p:sp>
    </p:spTree>
    <p:extLst>
      <p:ext uri="{BB962C8B-B14F-4D97-AF65-F5344CB8AC3E}">
        <p14:creationId xmlns:p14="http://schemas.microsoft.com/office/powerpoint/2010/main" val="4077392656"/>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4642810-0270-CB48-A1CA-24DCF4455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31DA97B-4E00-DC4F-B7DB-18E15C434422}"/>
              </a:ext>
            </a:extLst>
          </p:cNvPr>
          <p:cNvSpPr>
            <a:spLocks noGrp="1" noChangeArrowheads="1"/>
          </p:cNvSpPr>
          <p:nvPr>
            <p:ph type="sldNum" sz="quarter" idx="11"/>
          </p:nvPr>
        </p:nvSpPr>
        <p:spPr>
          <a:ln/>
        </p:spPr>
        <p:txBody>
          <a:bodyPr/>
          <a:lstStyle>
            <a:lvl1pPr>
              <a:defRPr/>
            </a:lvl1pPr>
          </a:lstStyle>
          <a:p>
            <a:pPr>
              <a:defRPr/>
            </a:pPr>
            <a:fld id="{6C6EB4A5-7404-294B-999D-175F606D6201}" type="slidenum">
              <a:rPr lang="en-US" altLang="en-US"/>
              <a:pPr>
                <a:defRPr/>
              </a:pPr>
              <a:t>‹#›</a:t>
            </a:fld>
            <a:endParaRPr lang="en-US" altLang="en-US"/>
          </a:p>
        </p:txBody>
      </p:sp>
    </p:spTree>
    <p:extLst>
      <p:ext uri="{BB962C8B-B14F-4D97-AF65-F5344CB8AC3E}">
        <p14:creationId xmlns:p14="http://schemas.microsoft.com/office/powerpoint/2010/main" val="1235284266"/>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24BD8FCD-1BEB-6A42-B8B1-C39ED5BE27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1A21973-5A9E-154E-A49A-033DD08EB7E1}"/>
              </a:ext>
            </a:extLst>
          </p:cNvPr>
          <p:cNvSpPr>
            <a:spLocks noGrp="1" noChangeArrowheads="1"/>
          </p:cNvSpPr>
          <p:nvPr>
            <p:ph type="sldNum" sz="quarter" idx="11"/>
          </p:nvPr>
        </p:nvSpPr>
        <p:spPr>
          <a:ln/>
        </p:spPr>
        <p:txBody>
          <a:bodyPr/>
          <a:lstStyle>
            <a:lvl1pPr>
              <a:defRPr/>
            </a:lvl1pPr>
          </a:lstStyle>
          <a:p>
            <a:pPr>
              <a:defRPr/>
            </a:pPr>
            <a:fld id="{08A13A1E-7D24-2943-AA19-843CF9E69946}" type="slidenum">
              <a:rPr lang="en-US" altLang="en-US"/>
              <a:pPr>
                <a:defRPr/>
              </a:pPr>
              <a:t>‹#›</a:t>
            </a:fld>
            <a:endParaRPr lang="en-US" altLang="en-US"/>
          </a:p>
        </p:txBody>
      </p:sp>
    </p:spTree>
    <p:extLst>
      <p:ext uri="{BB962C8B-B14F-4D97-AF65-F5344CB8AC3E}">
        <p14:creationId xmlns:p14="http://schemas.microsoft.com/office/powerpoint/2010/main" val="2720456198"/>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B659D62-F008-694B-A107-310AB43E4C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66F093A-DC6C-3444-8F25-CDFB50F79EDF}"/>
              </a:ext>
            </a:extLst>
          </p:cNvPr>
          <p:cNvSpPr>
            <a:spLocks noGrp="1" noChangeArrowheads="1"/>
          </p:cNvSpPr>
          <p:nvPr>
            <p:ph type="sldNum" sz="quarter" idx="11"/>
          </p:nvPr>
        </p:nvSpPr>
        <p:spPr>
          <a:ln/>
        </p:spPr>
        <p:txBody>
          <a:bodyPr/>
          <a:lstStyle>
            <a:lvl1pPr>
              <a:defRPr/>
            </a:lvl1pPr>
          </a:lstStyle>
          <a:p>
            <a:pPr>
              <a:defRPr/>
            </a:pPr>
            <a:fld id="{3BD812E9-CA0A-8244-A046-0571FC545305}" type="slidenum">
              <a:rPr lang="en-US" altLang="en-US"/>
              <a:pPr>
                <a:defRPr/>
              </a:pPr>
              <a:t>‹#›</a:t>
            </a:fld>
            <a:endParaRPr lang="en-US" altLang="en-US"/>
          </a:p>
        </p:txBody>
      </p:sp>
    </p:spTree>
    <p:extLst>
      <p:ext uri="{BB962C8B-B14F-4D97-AF65-F5344CB8AC3E}">
        <p14:creationId xmlns:p14="http://schemas.microsoft.com/office/powerpoint/2010/main" val="3125906803"/>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F96B94DE-149A-A84D-858F-4D5B428FA7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4B1C692-591D-3346-8E1A-A19CC1BBF043}"/>
              </a:ext>
            </a:extLst>
          </p:cNvPr>
          <p:cNvSpPr>
            <a:spLocks noGrp="1" noChangeArrowheads="1"/>
          </p:cNvSpPr>
          <p:nvPr>
            <p:ph type="sldNum" sz="quarter" idx="11"/>
          </p:nvPr>
        </p:nvSpPr>
        <p:spPr>
          <a:ln/>
        </p:spPr>
        <p:txBody>
          <a:bodyPr/>
          <a:lstStyle>
            <a:lvl1pPr>
              <a:defRPr/>
            </a:lvl1pPr>
          </a:lstStyle>
          <a:p>
            <a:pPr>
              <a:defRPr/>
            </a:pPr>
            <a:fld id="{1D4001C4-BF5C-F640-BD99-70162C2025EC}" type="slidenum">
              <a:rPr lang="en-US" altLang="en-US"/>
              <a:pPr>
                <a:defRPr/>
              </a:pPr>
              <a:t>‹#›</a:t>
            </a:fld>
            <a:endParaRPr lang="en-US" altLang="en-US"/>
          </a:p>
        </p:txBody>
      </p:sp>
    </p:spTree>
    <p:extLst>
      <p:ext uri="{BB962C8B-B14F-4D97-AF65-F5344CB8AC3E}">
        <p14:creationId xmlns:p14="http://schemas.microsoft.com/office/powerpoint/2010/main" val="3080456099"/>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690CA2F-7EF4-4D4B-B05E-9CD06D97C0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EF9E563-85B6-884B-A069-BAB01B87B7D8}"/>
              </a:ext>
            </a:extLst>
          </p:cNvPr>
          <p:cNvSpPr>
            <a:spLocks noGrp="1" noChangeArrowheads="1"/>
          </p:cNvSpPr>
          <p:nvPr>
            <p:ph type="sldNum" sz="quarter" idx="11"/>
          </p:nvPr>
        </p:nvSpPr>
        <p:spPr>
          <a:ln/>
        </p:spPr>
        <p:txBody>
          <a:bodyPr/>
          <a:lstStyle>
            <a:lvl1pPr>
              <a:defRPr/>
            </a:lvl1pPr>
          </a:lstStyle>
          <a:p>
            <a:pPr>
              <a:defRPr/>
            </a:pPr>
            <a:fld id="{7D3D0717-7499-9E44-845B-E851FCB16976}" type="slidenum">
              <a:rPr lang="en-US" altLang="en-US"/>
              <a:pPr>
                <a:defRPr/>
              </a:pPr>
              <a:t>‹#›</a:t>
            </a:fld>
            <a:endParaRPr lang="en-US" altLang="en-US"/>
          </a:p>
        </p:txBody>
      </p:sp>
    </p:spTree>
    <p:extLst>
      <p:ext uri="{BB962C8B-B14F-4D97-AF65-F5344CB8AC3E}">
        <p14:creationId xmlns:p14="http://schemas.microsoft.com/office/powerpoint/2010/main" val="1554484627"/>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9562426B-A5A0-F944-991E-0F589442A93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BECD59-3F6D-0145-A9B5-5EE2DF859F8B}"/>
              </a:ext>
            </a:extLst>
          </p:cNvPr>
          <p:cNvSpPr>
            <a:spLocks noGrp="1" noChangeArrowheads="1"/>
          </p:cNvSpPr>
          <p:nvPr>
            <p:ph type="sldNum" sz="quarter" idx="11"/>
          </p:nvPr>
        </p:nvSpPr>
        <p:spPr>
          <a:ln/>
        </p:spPr>
        <p:txBody>
          <a:bodyPr/>
          <a:lstStyle>
            <a:lvl1pPr>
              <a:defRPr/>
            </a:lvl1pPr>
          </a:lstStyle>
          <a:p>
            <a:pPr>
              <a:defRPr/>
            </a:pPr>
            <a:fld id="{25E9139E-1132-E74D-AAEB-A81F8150B18F}" type="slidenum">
              <a:rPr lang="en-US" altLang="en-US"/>
              <a:pPr>
                <a:defRPr/>
              </a:pPr>
              <a:t>‹#›</a:t>
            </a:fld>
            <a:endParaRPr lang="en-US" altLang="en-US"/>
          </a:p>
        </p:txBody>
      </p:sp>
    </p:spTree>
    <p:extLst>
      <p:ext uri="{BB962C8B-B14F-4D97-AF65-F5344CB8AC3E}">
        <p14:creationId xmlns:p14="http://schemas.microsoft.com/office/powerpoint/2010/main" val="1878085081"/>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B00FC4D-28B2-774A-BDF5-CB3A5D1E70E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BDB0E60-2A7B-1B44-BB6D-97BF3A139C97}"/>
              </a:ext>
            </a:extLst>
          </p:cNvPr>
          <p:cNvSpPr>
            <a:spLocks noGrp="1" noChangeArrowheads="1"/>
          </p:cNvSpPr>
          <p:nvPr>
            <p:ph type="sldNum" sz="quarter" idx="11"/>
          </p:nvPr>
        </p:nvSpPr>
        <p:spPr>
          <a:ln/>
        </p:spPr>
        <p:txBody>
          <a:bodyPr/>
          <a:lstStyle>
            <a:lvl1pPr>
              <a:defRPr/>
            </a:lvl1pPr>
          </a:lstStyle>
          <a:p>
            <a:pPr>
              <a:defRPr/>
            </a:pPr>
            <a:fld id="{FC5C9412-F662-064D-BEDC-D33A60B08A72}" type="slidenum">
              <a:rPr lang="en-US" altLang="en-US"/>
              <a:pPr>
                <a:defRPr/>
              </a:pPr>
              <a:t>‹#›</a:t>
            </a:fld>
            <a:endParaRPr lang="en-US" altLang="en-US"/>
          </a:p>
        </p:txBody>
      </p:sp>
    </p:spTree>
    <p:extLst>
      <p:ext uri="{BB962C8B-B14F-4D97-AF65-F5344CB8AC3E}">
        <p14:creationId xmlns:p14="http://schemas.microsoft.com/office/powerpoint/2010/main" val="2037382235"/>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0E3EA30-DFF3-9C4B-9691-5C9AAB88EB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B2EE262-3A13-4443-80B8-614C7A4B25F7}"/>
              </a:ext>
            </a:extLst>
          </p:cNvPr>
          <p:cNvSpPr>
            <a:spLocks noGrp="1" noChangeArrowheads="1"/>
          </p:cNvSpPr>
          <p:nvPr>
            <p:ph type="sldNum" sz="quarter" idx="11"/>
          </p:nvPr>
        </p:nvSpPr>
        <p:spPr>
          <a:ln/>
        </p:spPr>
        <p:txBody>
          <a:bodyPr/>
          <a:lstStyle>
            <a:lvl1pPr>
              <a:defRPr/>
            </a:lvl1pPr>
          </a:lstStyle>
          <a:p>
            <a:pPr>
              <a:defRPr/>
            </a:pPr>
            <a:fld id="{C5970A1F-36EE-AC4A-B790-1CFE7EECDED3}" type="slidenum">
              <a:rPr lang="en-US" altLang="en-US"/>
              <a:pPr>
                <a:defRPr/>
              </a:pPr>
              <a:t>‹#›</a:t>
            </a:fld>
            <a:endParaRPr lang="en-US" altLang="en-US"/>
          </a:p>
        </p:txBody>
      </p:sp>
    </p:spTree>
    <p:extLst>
      <p:ext uri="{BB962C8B-B14F-4D97-AF65-F5344CB8AC3E}">
        <p14:creationId xmlns:p14="http://schemas.microsoft.com/office/powerpoint/2010/main" val="1411370991"/>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A476F68-C964-6F4C-B323-CADD64DDE3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4A41114-0EC5-4244-A8AE-388F27C49018}"/>
              </a:ext>
            </a:extLst>
          </p:cNvPr>
          <p:cNvSpPr>
            <a:spLocks noGrp="1" noChangeArrowheads="1"/>
          </p:cNvSpPr>
          <p:nvPr>
            <p:ph type="sldNum" sz="quarter" idx="11"/>
          </p:nvPr>
        </p:nvSpPr>
        <p:spPr>
          <a:ln/>
        </p:spPr>
        <p:txBody>
          <a:bodyPr/>
          <a:lstStyle>
            <a:lvl1pPr>
              <a:defRPr/>
            </a:lvl1pPr>
          </a:lstStyle>
          <a:p>
            <a:pPr>
              <a:defRPr/>
            </a:pPr>
            <a:fld id="{C811C9BF-9555-1749-A87B-CA7C52D013D0}" type="slidenum">
              <a:rPr lang="en-US" altLang="en-US"/>
              <a:pPr>
                <a:defRPr/>
              </a:pPr>
              <a:t>‹#›</a:t>
            </a:fld>
            <a:endParaRPr lang="en-US" altLang="en-US"/>
          </a:p>
        </p:txBody>
      </p:sp>
    </p:spTree>
    <p:extLst>
      <p:ext uri="{BB962C8B-B14F-4D97-AF65-F5344CB8AC3E}">
        <p14:creationId xmlns:p14="http://schemas.microsoft.com/office/powerpoint/2010/main" val="116029364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3521009845"/>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2615665346"/>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21349663"/>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4092178046"/>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1018868384"/>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737190734"/>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577248944"/>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4249643226"/>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052227157"/>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325887724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861816899"/>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786417952"/>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3525454533"/>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2788059222"/>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443978815"/>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2568298981"/>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2483574863"/>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3927739361"/>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2058006904"/>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2794680112"/>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2611249962"/>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2981445722"/>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511299293"/>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3117122757"/>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0074843"/>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0037296"/>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6743905"/>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1540192"/>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881772"/>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813842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7994224"/>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6006111"/>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9504868"/>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125318"/>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171734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image" Target="../media/image1.png"/><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40.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image" Target="../media/image1.png"/><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41.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image" Target="../media/image1.png"/><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42.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1.xml"/><Relationship Id="rId13" Type="http://schemas.openxmlformats.org/officeDocument/2006/relationships/image" Target="../media/image1.png"/><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43.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2.xml"/><Relationship Id="rId13" Type="http://schemas.openxmlformats.org/officeDocument/2006/relationships/theme" Target="../theme/theme44.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slideLayout" Target="../slideLayouts/slideLayout476.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 Id="rId14" Type="http://schemas.openxmlformats.org/officeDocument/2006/relationships/image" Target="../media/image1.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4.xml"/><Relationship Id="rId13" Type="http://schemas.openxmlformats.org/officeDocument/2006/relationships/image" Target="../media/image1.png"/><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45.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5.xml"/><Relationship Id="rId13" Type="http://schemas.openxmlformats.org/officeDocument/2006/relationships/image" Target="../media/image1.png"/><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theme" Target="../theme/theme46.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6.xml"/><Relationship Id="rId13" Type="http://schemas.openxmlformats.org/officeDocument/2006/relationships/image" Target="../media/image1.png"/><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theme" Target="../theme/theme47.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7.xml"/><Relationship Id="rId13" Type="http://schemas.openxmlformats.org/officeDocument/2006/relationships/image" Target="../media/image1.png"/><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theme" Target="../theme/theme48.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8.xml"/><Relationship Id="rId13" Type="http://schemas.openxmlformats.org/officeDocument/2006/relationships/image" Target="../media/image1.png"/><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theme" Target="../theme/theme49.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9.xml"/><Relationship Id="rId13" Type="http://schemas.openxmlformats.org/officeDocument/2006/relationships/theme" Target="../theme/theme50.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slideLayout" Target="../slideLayouts/slideLayout543.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 Id="rId14" Type="http://schemas.openxmlformats.org/officeDocument/2006/relationships/image" Target="../media/image1.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image" Target="../media/image1.png"/><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theme" Target="../theme/theme51.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image" Target="../media/image1.png"/><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theme" Target="../theme/theme52.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3.xml"/><Relationship Id="rId13" Type="http://schemas.openxmlformats.org/officeDocument/2006/relationships/theme" Target="../theme/theme53.xml"/><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slideLayout" Target="../slideLayouts/slideLayout577.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image" Target="../media/image1.png"/><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theme" Target="../theme/theme54.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6.xml"/><Relationship Id="rId13" Type="http://schemas.openxmlformats.org/officeDocument/2006/relationships/image" Target="../media/image1.png"/><Relationship Id="rId3" Type="http://schemas.openxmlformats.org/officeDocument/2006/relationships/slideLayout" Target="../slideLayouts/slideLayout591.xml"/><Relationship Id="rId7" Type="http://schemas.openxmlformats.org/officeDocument/2006/relationships/slideLayout" Target="../slideLayouts/slideLayout595.xml"/><Relationship Id="rId12" Type="http://schemas.openxmlformats.org/officeDocument/2006/relationships/theme" Target="../theme/theme55.xml"/><Relationship Id="rId2" Type="http://schemas.openxmlformats.org/officeDocument/2006/relationships/slideLayout" Target="../slideLayouts/slideLayout590.xml"/><Relationship Id="rId1" Type="http://schemas.openxmlformats.org/officeDocument/2006/relationships/slideLayout" Target="../slideLayouts/slideLayout589.xml"/><Relationship Id="rId6" Type="http://schemas.openxmlformats.org/officeDocument/2006/relationships/slideLayout" Target="../slideLayouts/slideLayout594.xml"/><Relationship Id="rId11" Type="http://schemas.openxmlformats.org/officeDocument/2006/relationships/slideLayout" Target="../slideLayouts/slideLayout599.xml"/><Relationship Id="rId5" Type="http://schemas.openxmlformats.org/officeDocument/2006/relationships/slideLayout" Target="../slideLayouts/slideLayout593.xml"/><Relationship Id="rId10" Type="http://schemas.openxmlformats.org/officeDocument/2006/relationships/slideLayout" Target="../slideLayouts/slideLayout598.xml"/><Relationship Id="rId4" Type="http://schemas.openxmlformats.org/officeDocument/2006/relationships/slideLayout" Target="../slideLayouts/slideLayout592.xml"/><Relationship Id="rId9" Type="http://schemas.openxmlformats.org/officeDocument/2006/relationships/slideLayout" Target="../slideLayouts/slideLayout597.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7.xml"/><Relationship Id="rId13" Type="http://schemas.openxmlformats.org/officeDocument/2006/relationships/theme" Target="../theme/theme56.xml"/><Relationship Id="rId3" Type="http://schemas.openxmlformats.org/officeDocument/2006/relationships/slideLayout" Target="../slideLayouts/slideLayout602.xml"/><Relationship Id="rId7" Type="http://schemas.openxmlformats.org/officeDocument/2006/relationships/slideLayout" Target="../slideLayouts/slideLayout606.xml"/><Relationship Id="rId12" Type="http://schemas.openxmlformats.org/officeDocument/2006/relationships/slideLayout" Target="../slideLayouts/slideLayout611.xml"/><Relationship Id="rId2" Type="http://schemas.openxmlformats.org/officeDocument/2006/relationships/slideLayout" Target="../slideLayouts/slideLayout601.xml"/><Relationship Id="rId1" Type="http://schemas.openxmlformats.org/officeDocument/2006/relationships/slideLayout" Target="../slideLayouts/slideLayout600.xml"/><Relationship Id="rId6" Type="http://schemas.openxmlformats.org/officeDocument/2006/relationships/slideLayout" Target="../slideLayouts/slideLayout605.xml"/><Relationship Id="rId11" Type="http://schemas.openxmlformats.org/officeDocument/2006/relationships/slideLayout" Target="../slideLayouts/slideLayout610.xml"/><Relationship Id="rId5" Type="http://schemas.openxmlformats.org/officeDocument/2006/relationships/slideLayout" Target="../slideLayouts/slideLayout604.xml"/><Relationship Id="rId10" Type="http://schemas.openxmlformats.org/officeDocument/2006/relationships/slideLayout" Target="../slideLayouts/slideLayout609.xml"/><Relationship Id="rId4" Type="http://schemas.openxmlformats.org/officeDocument/2006/relationships/slideLayout" Target="../slideLayouts/slideLayout603.xml"/><Relationship Id="rId9" Type="http://schemas.openxmlformats.org/officeDocument/2006/relationships/slideLayout" Target="../slideLayouts/slideLayout608.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9.xml"/><Relationship Id="rId13" Type="http://schemas.openxmlformats.org/officeDocument/2006/relationships/image" Target="../media/image1.png"/><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theme" Target="../theme/theme57.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0.xml"/><Relationship Id="rId13" Type="http://schemas.openxmlformats.org/officeDocument/2006/relationships/theme" Target="../theme/theme58.xml"/><Relationship Id="rId3" Type="http://schemas.openxmlformats.org/officeDocument/2006/relationships/slideLayout" Target="../slideLayouts/slideLayout625.xml"/><Relationship Id="rId7" Type="http://schemas.openxmlformats.org/officeDocument/2006/relationships/slideLayout" Target="../slideLayouts/slideLayout629.xml"/><Relationship Id="rId12" Type="http://schemas.openxmlformats.org/officeDocument/2006/relationships/slideLayout" Target="../slideLayouts/slideLayout634.xml"/><Relationship Id="rId2" Type="http://schemas.openxmlformats.org/officeDocument/2006/relationships/slideLayout" Target="../slideLayouts/slideLayout624.xml"/><Relationship Id="rId1" Type="http://schemas.openxmlformats.org/officeDocument/2006/relationships/slideLayout" Target="../slideLayouts/slideLayout623.xml"/><Relationship Id="rId6" Type="http://schemas.openxmlformats.org/officeDocument/2006/relationships/slideLayout" Target="../slideLayouts/slideLayout628.xml"/><Relationship Id="rId11" Type="http://schemas.openxmlformats.org/officeDocument/2006/relationships/slideLayout" Target="../slideLayouts/slideLayout633.xml"/><Relationship Id="rId5" Type="http://schemas.openxmlformats.org/officeDocument/2006/relationships/slideLayout" Target="../slideLayouts/slideLayout627.xml"/><Relationship Id="rId10" Type="http://schemas.openxmlformats.org/officeDocument/2006/relationships/slideLayout" Target="../slideLayouts/slideLayout632.xml"/><Relationship Id="rId4" Type="http://schemas.openxmlformats.org/officeDocument/2006/relationships/slideLayout" Target="../slideLayouts/slideLayout626.xml"/><Relationship Id="rId9" Type="http://schemas.openxmlformats.org/officeDocument/2006/relationships/slideLayout" Target="../slideLayouts/slideLayout631.xml"/><Relationship Id="rId14" Type="http://schemas.openxmlformats.org/officeDocument/2006/relationships/image" Target="../media/image1.pn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2.xml"/><Relationship Id="rId13" Type="http://schemas.openxmlformats.org/officeDocument/2006/relationships/theme" Target="../theme/theme59.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slideLayout" Target="../slideLayouts/slideLayout646.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slideLayout" Target="../slideLayouts/slideLayout649.xml"/><Relationship Id="rId2" Type="http://schemas.openxmlformats.org/officeDocument/2006/relationships/slideLayout" Target="../slideLayouts/slideLayout648.xml"/><Relationship Id="rId1" Type="http://schemas.openxmlformats.org/officeDocument/2006/relationships/slideLayout" Target="../slideLayouts/slideLayout647.xml"/><Relationship Id="rId5" Type="http://schemas.openxmlformats.org/officeDocument/2006/relationships/theme" Target="../theme/theme60.xml"/><Relationship Id="rId4" Type="http://schemas.openxmlformats.org/officeDocument/2006/relationships/slideLayout" Target="../slideLayouts/slideLayout65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8.xml"/><Relationship Id="rId13" Type="http://schemas.openxmlformats.org/officeDocument/2006/relationships/theme" Target="../theme/theme61.xml"/><Relationship Id="rId3" Type="http://schemas.openxmlformats.org/officeDocument/2006/relationships/slideLayout" Target="../slideLayouts/slideLayout653.xml"/><Relationship Id="rId7" Type="http://schemas.openxmlformats.org/officeDocument/2006/relationships/slideLayout" Target="../slideLayouts/slideLayout657.xml"/><Relationship Id="rId12" Type="http://schemas.openxmlformats.org/officeDocument/2006/relationships/slideLayout" Target="../slideLayouts/slideLayout662.xml"/><Relationship Id="rId2" Type="http://schemas.openxmlformats.org/officeDocument/2006/relationships/slideLayout" Target="../slideLayouts/slideLayout652.xml"/><Relationship Id="rId1" Type="http://schemas.openxmlformats.org/officeDocument/2006/relationships/slideLayout" Target="../slideLayouts/slideLayout651.xml"/><Relationship Id="rId6" Type="http://schemas.openxmlformats.org/officeDocument/2006/relationships/slideLayout" Target="../slideLayouts/slideLayout656.xml"/><Relationship Id="rId11" Type="http://schemas.openxmlformats.org/officeDocument/2006/relationships/slideLayout" Target="../slideLayouts/slideLayout661.xml"/><Relationship Id="rId5" Type="http://schemas.openxmlformats.org/officeDocument/2006/relationships/slideLayout" Target="../slideLayouts/slideLayout655.xml"/><Relationship Id="rId10" Type="http://schemas.openxmlformats.org/officeDocument/2006/relationships/slideLayout" Target="../slideLayouts/slideLayout660.xml"/><Relationship Id="rId4" Type="http://schemas.openxmlformats.org/officeDocument/2006/relationships/slideLayout" Target="../slideLayouts/slideLayout654.xml"/><Relationship Id="rId9" Type="http://schemas.openxmlformats.org/officeDocument/2006/relationships/slideLayout" Target="../slideLayouts/slideLayout659.xml"/></Relationships>
</file>

<file path=ppt/slideMasters/_rels/slideMaster62.xml.rels><?xml version="1.0" encoding="UTF-8" standalone="yes"?>
<Relationships xmlns="http://schemas.openxmlformats.org/package/2006/relationships"><Relationship Id="rId3" Type="http://schemas.openxmlformats.org/officeDocument/2006/relationships/slideLayout" Target="../slideLayouts/slideLayout665.xml"/><Relationship Id="rId2" Type="http://schemas.openxmlformats.org/officeDocument/2006/relationships/slideLayout" Target="../slideLayouts/slideLayout664.xml"/><Relationship Id="rId1" Type="http://schemas.openxmlformats.org/officeDocument/2006/relationships/slideLayout" Target="../slideLayouts/slideLayout663.xml"/><Relationship Id="rId5" Type="http://schemas.openxmlformats.org/officeDocument/2006/relationships/theme" Target="../theme/theme62.xml"/><Relationship Id="rId4" Type="http://schemas.openxmlformats.org/officeDocument/2006/relationships/slideLayout" Target="../slideLayouts/slideLayout666.xml"/></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669.xml"/><Relationship Id="rId2" Type="http://schemas.openxmlformats.org/officeDocument/2006/relationships/slideLayout" Target="../slideLayouts/slideLayout668.xml"/><Relationship Id="rId1" Type="http://schemas.openxmlformats.org/officeDocument/2006/relationships/slideLayout" Target="../slideLayouts/slideLayout667.xml"/><Relationship Id="rId5" Type="http://schemas.openxmlformats.org/officeDocument/2006/relationships/theme" Target="../theme/theme63.xml"/><Relationship Id="rId4" Type="http://schemas.openxmlformats.org/officeDocument/2006/relationships/slideLayout" Target="../slideLayouts/slideLayout670.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78.xml"/><Relationship Id="rId3" Type="http://schemas.openxmlformats.org/officeDocument/2006/relationships/slideLayout" Target="../slideLayouts/slideLayout673.xml"/><Relationship Id="rId7" Type="http://schemas.openxmlformats.org/officeDocument/2006/relationships/slideLayout" Target="../slideLayouts/slideLayout677.xml"/><Relationship Id="rId12" Type="http://schemas.openxmlformats.org/officeDocument/2006/relationships/theme" Target="../theme/theme64.xml"/><Relationship Id="rId2" Type="http://schemas.openxmlformats.org/officeDocument/2006/relationships/slideLayout" Target="../slideLayouts/slideLayout672.xml"/><Relationship Id="rId1" Type="http://schemas.openxmlformats.org/officeDocument/2006/relationships/slideLayout" Target="../slideLayouts/slideLayout671.xml"/><Relationship Id="rId6" Type="http://schemas.openxmlformats.org/officeDocument/2006/relationships/slideLayout" Target="../slideLayouts/slideLayout676.xml"/><Relationship Id="rId11" Type="http://schemas.openxmlformats.org/officeDocument/2006/relationships/slideLayout" Target="../slideLayouts/slideLayout681.xml"/><Relationship Id="rId5" Type="http://schemas.openxmlformats.org/officeDocument/2006/relationships/slideLayout" Target="../slideLayouts/slideLayout675.xml"/><Relationship Id="rId10" Type="http://schemas.openxmlformats.org/officeDocument/2006/relationships/slideLayout" Target="../slideLayouts/slideLayout680.xml"/><Relationship Id="rId4" Type="http://schemas.openxmlformats.org/officeDocument/2006/relationships/slideLayout" Target="../slideLayouts/slideLayout674.xml"/><Relationship Id="rId9" Type="http://schemas.openxmlformats.org/officeDocument/2006/relationships/slideLayout" Target="../slideLayouts/slideLayout679.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89.xml"/><Relationship Id="rId3" Type="http://schemas.openxmlformats.org/officeDocument/2006/relationships/slideLayout" Target="../slideLayouts/slideLayout684.xml"/><Relationship Id="rId7" Type="http://schemas.openxmlformats.org/officeDocument/2006/relationships/slideLayout" Target="../slideLayouts/slideLayout688.xml"/><Relationship Id="rId12" Type="http://schemas.openxmlformats.org/officeDocument/2006/relationships/theme" Target="../theme/theme65.xml"/><Relationship Id="rId2" Type="http://schemas.openxmlformats.org/officeDocument/2006/relationships/slideLayout" Target="../slideLayouts/slideLayout683.xml"/><Relationship Id="rId1" Type="http://schemas.openxmlformats.org/officeDocument/2006/relationships/slideLayout" Target="../slideLayouts/slideLayout682.xml"/><Relationship Id="rId6" Type="http://schemas.openxmlformats.org/officeDocument/2006/relationships/slideLayout" Target="../slideLayouts/slideLayout687.xml"/><Relationship Id="rId11" Type="http://schemas.openxmlformats.org/officeDocument/2006/relationships/slideLayout" Target="../slideLayouts/slideLayout692.xml"/><Relationship Id="rId5" Type="http://schemas.openxmlformats.org/officeDocument/2006/relationships/slideLayout" Target="../slideLayouts/slideLayout686.xml"/><Relationship Id="rId10" Type="http://schemas.openxmlformats.org/officeDocument/2006/relationships/slideLayout" Target="../slideLayouts/slideLayout691.xml"/><Relationship Id="rId4" Type="http://schemas.openxmlformats.org/officeDocument/2006/relationships/slideLayout" Target="../slideLayouts/slideLayout685.xml"/><Relationship Id="rId9" Type="http://schemas.openxmlformats.org/officeDocument/2006/relationships/slideLayout" Target="../slideLayouts/slideLayout690.xml"/></Relationships>
</file>

<file path=ppt/slideMasters/_rels/slideMaster66.xml.rels><?xml version="1.0" encoding="UTF-8" standalone="yes"?>
<Relationships xmlns="http://schemas.openxmlformats.org/package/2006/relationships"><Relationship Id="rId3" Type="http://schemas.openxmlformats.org/officeDocument/2006/relationships/slideLayout" Target="../slideLayouts/slideLayout695.xml"/><Relationship Id="rId2" Type="http://schemas.openxmlformats.org/officeDocument/2006/relationships/slideLayout" Target="../slideLayouts/slideLayout694.xml"/><Relationship Id="rId1" Type="http://schemas.openxmlformats.org/officeDocument/2006/relationships/slideLayout" Target="../slideLayouts/slideLayout693.xml"/><Relationship Id="rId6" Type="http://schemas.openxmlformats.org/officeDocument/2006/relationships/theme" Target="../theme/theme66.xml"/><Relationship Id="rId5" Type="http://schemas.openxmlformats.org/officeDocument/2006/relationships/slideLayout" Target="../slideLayouts/slideLayout697.xml"/><Relationship Id="rId4" Type="http://schemas.openxmlformats.org/officeDocument/2006/relationships/slideLayout" Target="../slideLayouts/slideLayout69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05.xml"/><Relationship Id="rId13" Type="http://schemas.openxmlformats.org/officeDocument/2006/relationships/theme" Target="../theme/theme67.xml"/><Relationship Id="rId3" Type="http://schemas.openxmlformats.org/officeDocument/2006/relationships/slideLayout" Target="../slideLayouts/slideLayout700.xml"/><Relationship Id="rId7" Type="http://schemas.openxmlformats.org/officeDocument/2006/relationships/slideLayout" Target="../slideLayouts/slideLayout704.xml"/><Relationship Id="rId12" Type="http://schemas.openxmlformats.org/officeDocument/2006/relationships/slideLayout" Target="../slideLayouts/slideLayout709.xml"/><Relationship Id="rId2" Type="http://schemas.openxmlformats.org/officeDocument/2006/relationships/slideLayout" Target="../slideLayouts/slideLayout699.xml"/><Relationship Id="rId1" Type="http://schemas.openxmlformats.org/officeDocument/2006/relationships/slideLayout" Target="../slideLayouts/slideLayout698.xml"/><Relationship Id="rId6" Type="http://schemas.openxmlformats.org/officeDocument/2006/relationships/slideLayout" Target="../slideLayouts/slideLayout703.xml"/><Relationship Id="rId11" Type="http://schemas.openxmlformats.org/officeDocument/2006/relationships/slideLayout" Target="../slideLayouts/slideLayout708.xml"/><Relationship Id="rId5" Type="http://schemas.openxmlformats.org/officeDocument/2006/relationships/slideLayout" Target="../slideLayouts/slideLayout702.xml"/><Relationship Id="rId10" Type="http://schemas.openxmlformats.org/officeDocument/2006/relationships/slideLayout" Target="../slideLayouts/slideLayout707.xml"/><Relationship Id="rId4" Type="http://schemas.openxmlformats.org/officeDocument/2006/relationships/slideLayout" Target="../slideLayouts/slideLayout701.xml"/><Relationship Id="rId9" Type="http://schemas.openxmlformats.org/officeDocument/2006/relationships/slideLayout" Target="../slideLayouts/slideLayout706.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17.xml"/><Relationship Id="rId13" Type="http://schemas.openxmlformats.org/officeDocument/2006/relationships/theme" Target="../theme/theme68.xml"/><Relationship Id="rId3" Type="http://schemas.openxmlformats.org/officeDocument/2006/relationships/slideLayout" Target="../slideLayouts/slideLayout712.xml"/><Relationship Id="rId7" Type="http://schemas.openxmlformats.org/officeDocument/2006/relationships/slideLayout" Target="../slideLayouts/slideLayout716.xml"/><Relationship Id="rId12" Type="http://schemas.openxmlformats.org/officeDocument/2006/relationships/slideLayout" Target="../slideLayouts/slideLayout721.xml"/><Relationship Id="rId2" Type="http://schemas.openxmlformats.org/officeDocument/2006/relationships/slideLayout" Target="../slideLayouts/slideLayout711.xml"/><Relationship Id="rId1" Type="http://schemas.openxmlformats.org/officeDocument/2006/relationships/slideLayout" Target="../slideLayouts/slideLayout710.xml"/><Relationship Id="rId6" Type="http://schemas.openxmlformats.org/officeDocument/2006/relationships/slideLayout" Target="../slideLayouts/slideLayout715.xml"/><Relationship Id="rId11" Type="http://schemas.openxmlformats.org/officeDocument/2006/relationships/slideLayout" Target="../slideLayouts/slideLayout720.xml"/><Relationship Id="rId5" Type="http://schemas.openxmlformats.org/officeDocument/2006/relationships/slideLayout" Target="../slideLayouts/slideLayout714.xml"/><Relationship Id="rId10" Type="http://schemas.openxmlformats.org/officeDocument/2006/relationships/slideLayout" Target="../slideLayouts/slideLayout719.xml"/><Relationship Id="rId4" Type="http://schemas.openxmlformats.org/officeDocument/2006/relationships/slideLayout" Target="../slideLayouts/slideLayout713.xml"/><Relationship Id="rId9" Type="http://schemas.openxmlformats.org/officeDocument/2006/relationships/slideLayout" Target="../slideLayouts/slideLayout71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29.xml"/><Relationship Id="rId13" Type="http://schemas.openxmlformats.org/officeDocument/2006/relationships/theme" Target="../theme/theme69.xml"/><Relationship Id="rId3" Type="http://schemas.openxmlformats.org/officeDocument/2006/relationships/slideLayout" Target="../slideLayouts/slideLayout724.xml"/><Relationship Id="rId7" Type="http://schemas.openxmlformats.org/officeDocument/2006/relationships/slideLayout" Target="../slideLayouts/slideLayout728.xml"/><Relationship Id="rId12" Type="http://schemas.openxmlformats.org/officeDocument/2006/relationships/slideLayout" Target="../slideLayouts/slideLayout733.xml"/><Relationship Id="rId2" Type="http://schemas.openxmlformats.org/officeDocument/2006/relationships/slideLayout" Target="../slideLayouts/slideLayout723.xml"/><Relationship Id="rId1" Type="http://schemas.openxmlformats.org/officeDocument/2006/relationships/slideLayout" Target="../slideLayouts/slideLayout722.xml"/><Relationship Id="rId6" Type="http://schemas.openxmlformats.org/officeDocument/2006/relationships/slideLayout" Target="../slideLayouts/slideLayout727.xml"/><Relationship Id="rId11" Type="http://schemas.openxmlformats.org/officeDocument/2006/relationships/slideLayout" Target="../slideLayouts/slideLayout732.xml"/><Relationship Id="rId5" Type="http://schemas.openxmlformats.org/officeDocument/2006/relationships/slideLayout" Target="../slideLayouts/slideLayout726.xml"/><Relationship Id="rId10" Type="http://schemas.openxmlformats.org/officeDocument/2006/relationships/slideLayout" Target="../slideLayouts/slideLayout731.xml"/><Relationship Id="rId4" Type="http://schemas.openxmlformats.org/officeDocument/2006/relationships/slideLayout" Target="../slideLayouts/slideLayout725.xml"/><Relationship Id="rId9" Type="http://schemas.openxmlformats.org/officeDocument/2006/relationships/slideLayout" Target="../slideLayouts/slideLayout73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41.xml"/><Relationship Id="rId13" Type="http://schemas.openxmlformats.org/officeDocument/2006/relationships/image" Target="../media/image1.png"/><Relationship Id="rId3" Type="http://schemas.openxmlformats.org/officeDocument/2006/relationships/slideLayout" Target="../slideLayouts/slideLayout736.xml"/><Relationship Id="rId7" Type="http://schemas.openxmlformats.org/officeDocument/2006/relationships/slideLayout" Target="../slideLayouts/slideLayout740.xml"/><Relationship Id="rId12" Type="http://schemas.openxmlformats.org/officeDocument/2006/relationships/theme" Target="../theme/theme70.xml"/><Relationship Id="rId2" Type="http://schemas.openxmlformats.org/officeDocument/2006/relationships/slideLayout" Target="../slideLayouts/slideLayout735.xml"/><Relationship Id="rId1" Type="http://schemas.openxmlformats.org/officeDocument/2006/relationships/slideLayout" Target="../slideLayouts/slideLayout734.xml"/><Relationship Id="rId6" Type="http://schemas.openxmlformats.org/officeDocument/2006/relationships/slideLayout" Target="../slideLayouts/slideLayout739.xml"/><Relationship Id="rId11" Type="http://schemas.openxmlformats.org/officeDocument/2006/relationships/slideLayout" Target="../slideLayouts/slideLayout744.xml"/><Relationship Id="rId5" Type="http://schemas.openxmlformats.org/officeDocument/2006/relationships/slideLayout" Target="../slideLayouts/slideLayout738.xml"/><Relationship Id="rId10" Type="http://schemas.openxmlformats.org/officeDocument/2006/relationships/slideLayout" Target="../slideLayouts/slideLayout743.xml"/><Relationship Id="rId4" Type="http://schemas.openxmlformats.org/officeDocument/2006/relationships/slideLayout" Target="../slideLayouts/slideLayout737.xml"/><Relationship Id="rId9" Type="http://schemas.openxmlformats.org/officeDocument/2006/relationships/slideLayout" Target="../slideLayouts/slideLayout74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2023. 12. 18.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12/18/23</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12/18/23</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626387"/>
      </p:ext>
    </p:extLst>
  </p:cSld>
  <p:clrMap bg1="lt1" tx1="dk1" bg2="lt2" tx2="dk2" accent1="accent1" accent2="accent2" accent3="accent3" accent4="accent4" accent5="accent5" accent6="accent6" hlink="hlink" folHlink="folHlink"/>
  <p:sldLayoutIdLst>
    <p:sldLayoutId id="2147489954" r:id="rId1"/>
    <p:sldLayoutId id="2147489955" r:id="rId2"/>
    <p:sldLayoutId id="2147489956" r:id="rId3"/>
    <p:sldLayoutId id="2147489957"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18813943"/>
      </p:ext>
    </p:extLst>
  </p:cSld>
  <p:clrMap bg1="lt1" tx1="dk1" bg2="lt2" tx2="dk2" accent1="accent1" accent2="accent2" accent3="accent3" accent4="accent4" accent5="accent5" accent6="accent6" hlink="hlink" folHlink="folHlink"/>
  <p:sldLayoutIdLst>
    <p:sldLayoutId id="2147489998" r:id="rId1"/>
    <p:sldLayoutId id="2147489999" r:id="rId2"/>
    <p:sldLayoutId id="2147490000" r:id="rId3"/>
    <p:sldLayoutId id="2147490001" r:id="rId4"/>
    <p:sldLayoutId id="2147490002" r:id="rId5"/>
    <p:sldLayoutId id="2147490003" r:id="rId6"/>
    <p:sldLayoutId id="2147490004" r:id="rId7"/>
    <p:sldLayoutId id="2147490005" r:id="rId8"/>
    <p:sldLayoutId id="2147490006" r:id="rId9"/>
    <p:sldLayoutId id="2147490007" r:id="rId10"/>
    <p:sldLayoutId id="2147490008" r:id="rId11"/>
    <p:sldLayoutId id="214749000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8990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253331"/>
            <a:ext cx="7886700" cy="500309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F3772-9A14-4310-AA97-ADA9BE0847FC}" type="datetimeFigureOut">
              <a:rPr lang="en-CH" smtClean="0"/>
              <a:t>12/18/23</a:t>
            </a:fld>
            <a:endParaRPr lang="en-CH"/>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71078-45FA-4BA5-9BE9-4C6ADE012FE3}" type="slidenum">
              <a:rPr lang="en-CH" smtClean="0"/>
              <a:t>‹#›</a:t>
            </a:fld>
            <a:endParaRPr lang="en-CH"/>
          </a:p>
        </p:txBody>
      </p:sp>
    </p:spTree>
    <p:extLst>
      <p:ext uri="{BB962C8B-B14F-4D97-AF65-F5344CB8AC3E}">
        <p14:creationId xmlns:p14="http://schemas.microsoft.com/office/powerpoint/2010/main" val="3778563582"/>
      </p:ext>
    </p:extLst>
  </p:cSld>
  <p:clrMap bg1="lt1" tx1="dk1" bg2="lt2" tx2="dk2" accent1="accent1" accent2="accent2" accent3="accent3" accent4="accent4" accent5="accent5" accent6="accent6" hlink="hlink" folHlink="folHlink"/>
  <p:sldLayoutIdLst>
    <p:sldLayoutId id="2147490044" r:id="rId1"/>
    <p:sldLayoutId id="2147490045" r:id="rId2"/>
    <p:sldLayoutId id="2147490046" r:id="rId3"/>
    <p:sldLayoutId id="2147490047" r:id="rId4"/>
  </p:sldLayoutIdLst>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8990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253331"/>
            <a:ext cx="7886700" cy="500309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H"/>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71078-45FA-4BA5-9BE9-4C6ADE012FE3}" type="slidenum">
              <a:rPr lang="en-CH" smtClean="0"/>
              <a:t>‹#›</a:t>
            </a:fld>
            <a:endParaRPr lang="en-CH"/>
          </a:p>
        </p:txBody>
      </p:sp>
    </p:spTree>
    <p:extLst>
      <p:ext uri="{BB962C8B-B14F-4D97-AF65-F5344CB8AC3E}">
        <p14:creationId xmlns:p14="http://schemas.microsoft.com/office/powerpoint/2010/main" val="2383612076"/>
      </p:ext>
    </p:extLst>
  </p:cSld>
  <p:clrMap bg1="lt1" tx1="dk1" bg2="lt2" tx2="dk2" accent1="accent1" accent2="accent2" accent3="accent3" accent4="accent4" accent5="accent5" accent6="accent6" hlink="hlink" folHlink="folHlink"/>
  <p:sldLayoutIdLst>
    <p:sldLayoutId id="2147490049" r:id="rId1"/>
    <p:sldLayoutId id="2147490050" r:id="rId2"/>
    <p:sldLayoutId id="2147490051" r:id="rId3"/>
    <p:sldLayoutId id="2147490052" r:id="rId4"/>
  </p:sldLayoutIdLst>
  <p:hf sldNum="0" hdr="0" ftr="0" dt="0"/>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5151731"/>
      </p:ext>
    </p:extLst>
  </p:cSld>
  <p:clrMap bg1="lt1" tx1="dk1" bg2="lt2" tx2="dk2" accent1="accent1" accent2="accent2" accent3="accent3" accent4="accent4" accent5="accent5" accent6="accent6" hlink="hlink" folHlink="folHlink"/>
  <p:sldLayoutIdLst>
    <p:sldLayoutId id="2147490054" r:id="rId1"/>
    <p:sldLayoutId id="2147490055" r:id="rId2"/>
    <p:sldLayoutId id="2147490056" r:id="rId3"/>
    <p:sldLayoutId id="2147490057" r:id="rId4"/>
    <p:sldLayoutId id="2147490058" r:id="rId5"/>
    <p:sldLayoutId id="2147490059" r:id="rId6"/>
    <p:sldLayoutId id="2147490060" r:id="rId7"/>
    <p:sldLayoutId id="2147490061" r:id="rId8"/>
    <p:sldLayoutId id="2147490062" r:id="rId9"/>
    <p:sldLayoutId id="2147490063" r:id="rId10"/>
    <p:sldLayoutId id="2147490064"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81060217"/>
      </p:ext>
    </p:extLst>
  </p:cSld>
  <p:clrMap bg1="lt1" tx1="dk1" bg2="lt2" tx2="dk2" accent1="accent1" accent2="accent2" accent3="accent3" accent4="accent4" accent5="accent5" accent6="accent6" hlink="hlink" folHlink="folHlink"/>
  <p:sldLayoutIdLst>
    <p:sldLayoutId id="2147490066" r:id="rId1"/>
    <p:sldLayoutId id="2147490067" r:id="rId2"/>
    <p:sldLayoutId id="2147490068" r:id="rId3"/>
    <p:sldLayoutId id="2147490069" r:id="rId4"/>
    <p:sldLayoutId id="2147490070" r:id="rId5"/>
    <p:sldLayoutId id="2147490071" r:id="rId6"/>
    <p:sldLayoutId id="2147490072" r:id="rId7"/>
    <p:sldLayoutId id="2147490073" r:id="rId8"/>
    <p:sldLayoutId id="2147490074" r:id="rId9"/>
    <p:sldLayoutId id="2147490075" r:id="rId10"/>
    <p:sldLayoutId id="21474900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8990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253331"/>
            <a:ext cx="7886700" cy="500309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71078-45FA-4BA5-9BE9-4C6ADE012FE3}" type="slidenum">
              <a:rPr lang="en-CH" smtClean="0"/>
              <a:t>‹#›</a:t>
            </a:fld>
            <a:endParaRPr lang="en-CH"/>
          </a:p>
        </p:txBody>
      </p:sp>
    </p:spTree>
    <p:extLst>
      <p:ext uri="{BB962C8B-B14F-4D97-AF65-F5344CB8AC3E}">
        <p14:creationId xmlns:p14="http://schemas.microsoft.com/office/powerpoint/2010/main" val="1559279835"/>
      </p:ext>
    </p:extLst>
  </p:cSld>
  <p:clrMap bg1="lt1" tx1="dk1" bg2="lt2" tx2="dk2" accent1="accent1" accent2="accent2" accent3="accent3" accent4="accent4" accent5="accent5" accent6="accent6" hlink="hlink" folHlink="folHlink"/>
  <p:sldLayoutIdLst>
    <p:sldLayoutId id="2147490078" r:id="rId1"/>
    <p:sldLayoutId id="2147490079" r:id="rId2"/>
    <p:sldLayoutId id="2147490080" r:id="rId3"/>
    <p:sldLayoutId id="2147490081" r:id="rId4"/>
    <p:sldLayoutId id="2147490082" r:id="rId5"/>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1026">
            <a:extLst>
              <a:ext uri="{FF2B5EF4-FFF2-40B4-BE49-F238E27FC236}">
                <a16:creationId xmlns:a16="http://schemas.microsoft.com/office/drawing/2014/main" id="{767842EF-2E87-9649-8E4C-4EF07515E69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25667" name="Rectangle 1027">
            <a:extLst>
              <a:ext uri="{FF2B5EF4-FFF2-40B4-BE49-F238E27FC236}">
                <a16:creationId xmlns:a16="http://schemas.microsoft.com/office/drawing/2014/main" id="{7F46E882-405C-294F-A176-5EB4B6E5E8E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955FDDD-00C5-1D4C-912E-1BDB0E3BD33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2C1267A1-BE40-C34F-A587-D92B7D4A5D5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B1C60925-3F6D-0244-A63C-8428EA4EFD07}" type="slidenum">
              <a:rPr lang="en-US" altLang="en-US"/>
              <a:pPr>
                <a:defRPr/>
              </a:pPr>
              <a:t>‹#›</a:t>
            </a:fld>
            <a:endParaRPr lang="en-US" altLang="en-US"/>
          </a:p>
        </p:txBody>
      </p:sp>
      <p:sp>
        <p:nvSpPr>
          <p:cNvPr id="625670" name="Line 1032">
            <a:extLst>
              <a:ext uri="{FF2B5EF4-FFF2-40B4-BE49-F238E27FC236}">
                <a16:creationId xmlns:a16="http://schemas.microsoft.com/office/drawing/2014/main" id="{BEFE2080-76AE-4B40-AEAD-392FD767B10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71" name="Line 1033">
            <a:extLst>
              <a:ext uri="{FF2B5EF4-FFF2-40B4-BE49-F238E27FC236}">
                <a16:creationId xmlns:a16="http://schemas.microsoft.com/office/drawing/2014/main" id="{23A53299-EA82-2047-A09E-6BA50065689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775311936"/>
      </p:ext>
    </p:extLst>
  </p:cSld>
  <p:clrMap bg1="lt1" tx1="dk1" bg2="lt2" tx2="dk2" accent1="accent1" accent2="accent2" accent3="accent3" accent4="accent4" accent5="accent5" accent6="accent6" hlink="hlink" folHlink="folHlink"/>
  <p:sldLayoutIdLst>
    <p:sldLayoutId id="2147490084" r:id="rId1"/>
    <p:sldLayoutId id="2147490085" r:id="rId2"/>
    <p:sldLayoutId id="2147490086" r:id="rId3"/>
    <p:sldLayoutId id="2147490087" r:id="rId4"/>
    <p:sldLayoutId id="2147490088" r:id="rId5"/>
    <p:sldLayoutId id="2147490089" r:id="rId6"/>
    <p:sldLayoutId id="2147490090" r:id="rId7"/>
    <p:sldLayoutId id="2147490091" r:id="rId8"/>
    <p:sldLayoutId id="2147490092" r:id="rId9"/>
    <p:sldLayoutId id="2147490093" r:id="rId10"/>
    <p:sldLayoutId id="2147490094" r:id="rId11"/>
    <p:sldLayoutId id="214749009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65661177"/>
      </p:ext>
    </p:extLst>
  </p:cSld>
  <p:clrMap bg1="lt1" tx1="dk1" bg2="lt2" tx2="dk2" accent1="accent1" accent2="accent2" accent3="accent3" accent4="accent4" accent5="accent5" accent6="accent6" hlink="hlink" folHlink="folHlink"/>
  <p:sldLayoutIdLst>
    <p:sldLayoutId id="2147490097" r:id="rId1"/>
    <p:sldLayoutId id="2147490098" r:id="rId2"/>
    <p:sldLayoutId id="2147490099" r:id="rId3"/>
    <p:sldLayoutId id="2147490100" r:id="rId4"/>
    <p:sldLayoutId id="2147490101" r:id="rId5"/>
    <p:sldLayoutId id="2147490102" r:id="rId6"/>
    <p:sldLayoutId id="2147490103" r:id="rId7"/>
    <p:sldLayoutId id="2147490104" r:id="rId8"/>
    <p:sldLayoutId id="2147490105" r:id="rId9"/>
    <p:sldLayoutId id="2147490106" r:id="rId10"/>
    <p:sldLayoutId id="2147490107" r:id="rId11"/>
    <p:sldLayoutId id="214749010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67984431"/>
      </p:ext>
    </p:extLst>
  </p:cSld>
  <p:clrMap bg1="lt1" tx1="dk1" bg2="lt2" tx2="dk2" accent1="accent1" accent2="accent2" accent3="accent3" accent4="accent4" accent5="accent5" accent6="accent6" hlink="hlink" folHlink="folHlink"/>
  <p:sldLayoutIdLst>
    <p:sldLayoutId id="2147490110" r:id="rId1"/>
    <p:sldLayoutId id="2147490111" r:id="rId2"/>
    <p:sldLayoutId id="2147490112" r:id="rId3"/>
    <p:sldLayoutId id="2147490113" r:id="rId4"/>
    <p:sldLayoutId id="2147490114" r:id="rId5"/>
    <p:sldLayoutId id="2147490115" r:id="rId6"/>
    <p:sldLayoutId id="2147490116" r:id="rId7"/>
    <p:sldLayoutId id="2147490117" r:id="rId8"/>
    <p:sldLayoutId id="2147490118" r:id="rId9"/>
    <p:sldLayoutId id="2147490119" r:id="rId10"/>
    <p:sldLayoutId id="2147490120" r:id="rId11"/>
    <p:sldLayoutId id="214749012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093739955"/>
      </p:ext>
    </p:extLst>
  </p:cSld>
  <p:clrMap bg1="lt1" tx1="dk1" bg2="lt2" tx2="dk2" accent1="accent1" accent2="accent2" accent3="accent3" accent4="accent4" accent5="accent5" accent6="accent6" hlink="hlink" folHlink="folHlink"/>
  <p:sldLayoutIdLst>
    <p:sldLayoutId id="2147490123" r:id="rId1"/>
    <p:sldLayoutId id="2147490124" r:id="rId2"/>
    <p:sldLayoutId id="2147490125" r:id="rId3"/>
    <p:sldLayoutId id="2147490126" r:id="rId4"/>
    <p:sldLayoutId id="2147490127" r:id="rId5"/>
    <p:sldLayoutId id="2147490128" r:id="rId6"/>
    <p:sldLayoutId id="2147490129" r:id="rId7"/>
    <p:sldLayoutId id="2147490130" r:id="rId8"/>
    <p:sldLayoutId id="2147490131" r:id="rId9"/>
    <p:sldLayoutId id="2147490132" r:id="rId10"/>
    <p:sldLayoutId id="21474901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26.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13.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100.xml.rels><?xml version="1.0" encoding="UTF-8" standalone="yes"?>
<Relationships xmlns="http://schemas.openxmlformats.org/package/2006/relationships"><Relationship Id="rId8" Type="http://schemas.openxmlformats.org/officeDocument/2006/relationships/hyperlink" Target="https://www.youtube.com/watch?v=afGc1pWr-_Y"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Hermes_comparch22-lecture-slides.pdf" TargetMode="External"/><Relationship Id="rId12" Type="http://schemas.openxmlformats.org/officeDocument/2006/relationships/image" Target="../media/image30.png"/><Relationship Id="rId2" Type="http://schemas.openxmlformats.org/officeDocument/2006/relationships/hyperlink" Target="https://arxiv.org/pdf/2209.00188.pdf" TargetMode="External"/><Relationship Id="rId1" Type="http://schemas.openxmlformats.org/officeDocument/2006/relationships/slideLayout" Target="../slideLayouts/slideLayout652.xml"/><Relationship Id="rId6" Type="http://schemas.openxmlformats.org/officeDocument/2006/relationships/hyperlink" Target="https://people.inf.ethz.ch/omutlu/pub/Hermes_comparch22-lecture-slides.pptx" TargetMode="External"/><Relationship Id="rId11" Type="http://schemas.openxmlformats.org/officeDocument/2006/relationships/hyperlink" Target="https://github.com/CMU-SAFARI/Hermes" TargetMode="External"/><Relationship Id="rId5" Type="http://schemas.openxmlformats.org/officeDocument/2006/relationships/hyperlink" Target="https://people.inf.ethz.ch/omutlu/pub/Hermes_micro22-talk.pdf" TargetMode="External"/><Relationship Id="rId10" Type="http://schemas.openxmlformats.org/officeDocument/2006/relationships/hyperlink" Target="https://arxiv.org/abs/2209.00188" TargetMode="External"/><Relationship Id="rId4" Type="http://schemas.openxmlformats.org/officeDocument/2006/relationships/hyperlink" Target="https://people.inf.ethz.ch/omutlu/pub/Hermes_micro22-talk.pptx" TargetMode="External"/><Relationship Id="rId9" Type="http://schemas.openxmlformats.org/officeDocument/2006/relationships/hyperlink" Target="https://www.youtube.com/watch?v=PWWBtrL60dQ&amp;t=3609s"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youtube.com/watch?v=PWWBtrL60dQ&amp;t=3609s"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79.jpg"/><Relationship Id="rId12" Type="http://schemas.openxmlformats.org/officeDocument/2006/relationships/hyperlink" Target="https://arxiv.org/pdf/2209.00188.pdf" TargetMode="External"/><Relationship Id="rId2" Type="http://schemas.openxmlformats.org/officeDocument/2006/relationships/notesSlide" Target="../notesSlides/notesSlide50.xml"/><Relationship Id="rId1" Type="http://schemas.openxmlformats.org/officeDocument/2006/relationships/slideLayout" Target="../slideLayouts/slideLayout670.xml"/><Relationship Id="rId6" Type="http://schemas.openxmlformats.org/officeDocument/2006/relationships/image" Target="../media/image78.png"/><Relationship Id="rId11" Type="http://schemas.openxmlformats.org/officeDocument/2006/relationships/hyperlink" Target="https://github.com/CMU-SAFARI/Hermes" TargetMode="External"/><Relationship Id="rId5" Type="http://schemas.openxmlformats.org/officeDocument/2006/relationships/image" Target="../media/image45.tiff"/><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7.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67.xml"/><Relationship Id="rId1" Type="http://schemas.openxmlformats.org/officeDocument/2006/relationships/tags" Target="../tags/tag1.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67.xml"/><Relationship Id="rId1" Type="http://schemas.openxmlformats.org/officeDocument/2006/relationships/tags" Target="../tags/tag2.xml"/><Relationship Id="rId4" Type="http://schemas.openxmlformats.org/officeDocument/2006/relationships/image" Target="../media/image80.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67.xml"/><Relationship Id="rId1" Type="http://schemas.openxmlformats.org/officeDocument/2006/relationships/tags" Target="../tags/tag3.xml"/><Relationship Id="rId4" Type="http://schemas.openxmlformats.org/officeDocument/2006/relationships/chart" Target="../charts/chart13.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67.xml"/><Relationship Id="rId1" Type="http://schemas.openxmlformats.org/officeDocument/2006/relationships/tags" Target="../tags/tag4.xml"/><Relationship Id="rId4" Type="http://schemas.openxmlformats.org/officeDocument/2006/relationships/chart" Target="../charts/chart14.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67.xml"/><Relationship Id="rId1" Type="http://schemas.openxmlformats.org/officeDocument/2006/relationships/tags" Target="../tags/tag5.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image" Target="../media/image81.jp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6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84.jpg"/><Relationship Id="rId2" Type="http://schemas.openxmlformats.org/officeDocument/2006/relationships/slideLayout" Target="../slideLayouts/slideLayout670.xml"/><Relationship Id="rId1" Type="http://schemas.openxmlformats.org/officeDocument/2006/relationships/tags" Target="../tags/tag6.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667.xml"/><Relationship Id="rId6" Type="http://schemas.openxmlformats.org/officeDocument/2006/relationships/image" Target="../media/image88.sv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67.xml"/></Relationships>
</file>

<file path=ppt/slides/_rels/slide112.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60.xml"/><Relationship Id="rId1" Type="http://schemas.openxmlformats.org/officeDocument/2006/relationships/slideLayout" Target="../slideLayouts/slideLayout667.xml"/><Relationship Id="rId6" Type="http://schemas.openxmlformats.org/officeDocument/2006/relationships/image" Target="../media/image96.sv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s>
</file>

<file path=ppt/slides/_rels/slide113.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notesSlide" Target="../notesSlides/notesSlide61.xml"/><Relationship Id="rId1" Type="http://schemas.openxmlformats.org/officeDocument/2006/relationships/slideLayout" Target="../slideLayouts/slideLayout667.xml"/><Relationship Id="rId6" Type="http://schemas.openxmlformats.org/officeDocument/2006/relationships/image" Target="../media/image104.png"/><Relationship Id="rId5" Type="http://schemas.openxmlformats.org/officeDocument/2006/relationships/image" Target="../media/image103.svg"/><Relationship Id="rId10" Type="http://schemas.openxmlformats.org/officeDocument/2006/relationships/image" Target="../media/image108.jpg"/><Relationship Id="rId4" Type="http://schemas.openxmlformats.org/officeDocument/2006/relationships/image" Target="../media/image102.png"/><Relationship Id="rId9" Type="http://schemas.openxmlformats.org/officeDocument/2006/relationships/image" Target="../media/image107.jpeg"/></Relationships>
</file>

<file path=ppt/slides/_rels/slide114.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62.xml"/><Relationship Id="rId1" Type="http://schemas.openxmlformats.org/officeDocument/2006/relationships/slideLayout" Target="../slideLayouts/slideLayout667.xml"/><Relationship Id="rId5" Type="http://schemas.openxmlformats.org/officeDocument/2006/relationships/image" Target="../media/image57.png"/><Relationship Id="rId4" Type="http://schemas.openxmlformats.org/officeDocument/2006/relationships/image" Target="../media/image110.emf"/></Relationships>
</file>

<file path=ppt/slides/_rels/slide115.xml.rels><?xml version="1.0" encoding="UTF-8" standalone="yes"?>
<Relationships xmlns="http://schemas.openxmlformats.org/package/2006/relationships"><Relationship Id="rId3" Type="http://schemas.openxmlformats.org/officeDocument/2006/relationships/image" Target="../media/image111.emf"/><Relationship Id="rId7"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667.xml"/><Relationship Id="rId6" Type="http://schemas.openxmlformats.org/officeDocument/2006/relationships/image" Target="../media/image110.emf"/><Relationship Id="rId5" Type="http://schemas.openxmlformats.org/officeDocument/2006/relationships/image" Target="../media/image113.svg"/><Relationship Id="rId4" Type="http://schemas.openxmlformats.org/officeDocument/2006/relationships/image" Target="../media/image112.png"/></Relationships>
</file>

<file path=ppt/slides/_rels/slide11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14.emf"/><Relationship Id="rId7" Type="http://schemas.openxmlformats.org/officeDocument/2006/relationships/image" Target="../media/image113.svg"/><Relationship Id="rId2" Type="http://schemas.openxmlformats.org/officeDocument/2006/relationships/notesSlide" Target="../notesSlides/notesSlide64.xml"/><Relationship Id="rId1" Type="http://schemas.openxmlformats.org/officeDocument/2006/relationships/slideLayout" Target="../slideLayouts/slideLayout667.xml"/><Relationship Id="rId6" Type="http://schemas.openxmlformats.org/officeDocument/2006/relationships/image" Target="../media/image112.png"/><Relationship Id="rId5" Type="http://schemas.openxmlformats.org/officeDocument/2006/relationships/image" Target="../media/image57.png"/><Relationship Id="rId4" Type="http://schemas.openxmlformats.org/officeDocument/2006/relationships/image" Target="../media/image110.emf"/><Relationship Id="rId9" Type="http://schemas.openxmlformats.org/officeDocument/2006/relationships/image" Target="../media/image103.svg"/></Relationships>
</file>

<file path=ppt/slides/_rels/slide1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6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6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6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67.xml"/><Relationship Id="rId1" Type="http://schemas.openxmlformats.org/officeDocument/2006/relationships/slideLayout" Target="../slideLayouts/slideLayout667.xml"/><Relationship Id="rId5" Type="http://schemas.openxmlformats.org/officeDocument/2006/relationships/image" Target="../media/image119.svg"/><Relationship Id="rId4" Type="http://schemas.openxmlformats.org/officeDocument/2006/relationships/image" Target="../media/image118.png"/></Relationships>
</file>

<file path=ppt/slides/_rels/slide12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68.xml"/><Relationship Id="rId1" Type="http://schemas.openxmlformats.org/officeDocument/2006/relationships/slideLayout" Target="../slideLayouts/slideLayout667.xml"/></Relationships>
</file>

<file path=ppt/slides/_rels/slide12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69.xml"/><Relationship Id="rId1" Type="http://schemas.openxmlformats.org/officeDocument/2006/relationships/slideLayout" Target="../slideLayouts/slideLayout667.xml"/><Relationship Id="rId4" Type="http://schemas.openxmlformats.org/officeDocument/2006/relationships/image" Target="../media/image120.emf"/></Relationships>
</file>

<file path=ppt/slides/_rels/slide12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70.xml"/><Relationship Id="rId1" Type="http://schemas.openxmlformats.org/officeDocument/2006/relationships/slideLayout" Target="../slideLayouts/slideLayout667.xml"/></Relationships>
</file>

<file path=ppt/slides/_rels/slide12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71.xml"/><Relationship Id="rId1" Type="http://schemas.openxmlformats.org/officeDocument/2006/relationships/slideLayout" Target="../slideLayouts/slideLayout667.xml"/></Relationships>
</file>

<file path=ppt/slides/_rels/slide125.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image" Target="../media/image121.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126.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image" Target="../media/image122.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127.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image" Target="../media/image123.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128.xml.rels><?xml version="1.0" encoding="UTF-8" standalone="yes"?>
<Relationships xmlns="http://schemas.openxmlformats.org/package/2006/relationships"><Relationship Id="rId3" Type="http://schemas.openxmlformats.org/officeDocument/2006/relationships/slide" Target="slide108.xml"/><Relationship Id="rId2" Type="http://schemas.openxmlformats.org/officeDocument/2006/relationships/image" Target="../media/image124.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1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66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67.xml"/></Relationships>
</file>

<file path=ppt/slides/_rels/slide13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74.xml"/><Relationship Id="rId1" Type="http://schemas.openxmlformats.org/officeDocument/2006/relationships/slideLayout" Target="../slideLayouts/slideLayout667.xml"/><Relationship Id="rId4" Type="http://schemas.openxmlformats.org/officeDocument/2006/relationships/hyperlink" Target="https://arxiv.org/pdf/2209.00188.pdf" TargetMode="Externa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68.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667.xml"/><Relationship Id="rId1" Type="http://schemas.openxmlformats.org/officeDocument/2006/relationships/tags" Target="../tags/tag7.xml"/></Relationships>
</file>

<file path=ppt/slides/_rels/slide134.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svg"/><Relationship Id="rId7" Type="http://schemas.openxmlformats.org/officeDocument/2006/relationships/image" Target="../media/image131.svg"/><Relationship Id="rId2" Type="http://schemas.openxmlformats.org/officeDocument/2006/relationships/image" Target="../media/image126.png"/><Relationship Id="rId1" Type="http://schemas.openxmlformats.org/officeDocument/2006/relationships/slideLayout" Target="../slideLayouts/slideLayout667.xml"/><Relationship Id="rId6" Type="http://schemas.openxmlformats.org/officeDocument/2006/relationships/image" Target="../media/image130.png"/><Relationship Id="rId11" Type="http://schemas.openxmlformats.org/officeDocument/2006/relationships/image" Target="../media/image135.svg"/><Relationship Id="rId5" Type="http://schemas.openxmlformats.org/officeDocument/2006/relationships/image" Target="../media/image129.sv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svg"/></Relationships>
</file>

<file path=ppt/slides/_rels/slide135.xml.rels><?xml version="1.0" encoding="UTF-8" standalone="yes"?>
<Relationships xmlns="http://schemas.openxmlformats.org/package/2006/relationships"><Relationship Id="rId8" Type="http://schemas.openxmlformats.org/officeDocument/2006/relationships/hyperlink" Target="https://github.com/CMU-SAFARI/Hermes" TargetMode="External"/><Relationship Id="rId3" Type="http://schemas.openxmlformats.org/officeDocument/2006/relationships/notesSlide" Target="../notesSlides/notesSlide77.xml"/><Relationship Id="rId7" Type="http://schemas.openxmlformats.org/officeDocument/2006/relationships/image" Target="../media/image49.png"/><Relationship Id="rId2" Type="http://schemas.openxmlformats.org/officeDocument/2006/relationships/slideLayout" Target="../slideLayouts/slideLayout667.xml"/><Relationship Id="rId1" Type="http://schemas.openxmlformats.org/officeDocument/2006/relationships/tags" Target="../tags/tag8.xml"/><Relationship Id="rId6" Type="http://schemas.openxmlformats.org/officeDocument/2006/relationships/image" Target="../media/image47.png"/><Relationship Id="rId11" Type="http://schemas.openxmlformats.org/officeDocument/2006/relationships/image" Target="../media/image138.jpg"/><Relationship Id="rId5" Type="http://schemas.openxmlformats.org/officeDocument/2006/relationships/image" Target="../media/image48.png"/><Relationship Id="rId10" Type="http://schemas.openxmlformats.org/officeDocument/2006/relationships/image" Target="../media/image137.jpg"/><Relationship Id="rId4" Type="http://schemas.openxmlformats.org/officeDocument/2006/relationships/image" Target="../media/image136.jpg"/><Relationship Id="rId9" Type="http://schemas.openxmlformats.org/officeDocument/2006/relationships/image" Target="../media/image74.png"/></Relationships>
</file>

<file path=ppt/slides/_rels/slide136.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78.xml"/><Relationship Id="rId1" Type="http://schemas.openxmlformats.org/officeDocument/2006/relationships/slideLayout" Target="../slideLayouts/slideLayout667.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667.xml"/><Relationship Id="rId1" Type="http://schemas.openxmlformats.org/officeDocument/2006/relationships/tags" Target="../tags/tag9.xml"/><Relationship Id="rId5" Type="http://schemas.openxmlformats.org/officeDocument/2006/relationships/image" Target="../media/image141.jpg"/><Relationship Id="rId4" Type="http://schemas.openxmlformats.org/officeDocument/2006/relationships/image" Target="../media/image140.jp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667.xml"/><Relationship Id="rId1" Type="http://schemas.openxmlformats.org/officeDocument/2006/relationships/tags" Target="../tags/tag10.xml"/></Relationships>
</file>

<file path=ppt/slides/_rels/slide1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79.jpg"/><Relationship Id="rId12" Type="http://schemas.openxmlformats.org/officeDocument/2006/relationships/hyperlink" Target="https://arxiv.org/pdf/2209.00188.pdf" TargetMode="External"/><Relationship Id="rId2" Type="http://schemas.openxmlformats.org/officeDocument/2006/relationships/notesSlide" Target="../notesSlides/notesSlide81.xml"/><Relationship Id="rId1" Type="http://schemas.openxmlformats.org/officeDocument/2006/relationships/slideLayout" Target="../slideLayouts/slideLayout670.xml"/><Relationship Id="rId6" Type="http://schemas.openxmlformats.org/officeDocument/2006/relationships/image" Target="../media/image78.png"/><Relationship Id="rId11" Type="http://schemas.openxmlformats.org/officeDocument/2006/relationships/hyperlink" Target="https://github.com/CMU-SAFARI/Hermes" TargetMode="External"/><Relationship Id="rId5" Type="http://schemas.openxmlformats.org/officeDocument/2006/relationships/image" Target="../media/image45.tiff"/><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8" Type="http://schemas.openxmlformats.org/officeDocument/2006/relationships/slide" Target="slide116.xml"/><Relationship Id="rId13" Type="http://schemas.openxmlformats.org/officeDocument/2006/relationships/slide" Target="slide128.xml"/><Relationship Id="rId18" Type="http://schemas.openxmlformats.org/officeDocument/2006/relationships/slide" Target="slide133.xml"/><Relationship Id="rId3" Type="http://schemas.openxmlformats.org/officeDocument/2006/relationships/slide" Target="slide112.xml"/><Relationship Id="rId21" Type="http://schemas.openxmlformats.org/officeDocument/2006/relationships/slide" Target="slide137.xml"/><Relationship Id="rId7" Type="http://schemas.openxmlformats.org/officeDocument/2006/relationships/slide" Target="slide115.xml"/><Relationship Id="rId12" Type="http://schemas.openxmlformats.org/officeDocument/2006/relationships/slide" Target="slide126.xml"/><Relationship Id="rId17" Type="http://schemas.openxmlformats.org/officeDocument/2006/relationships/slide" Target="slide132.xml"/><Relationship Id="rId25" Type="http://schemas.openxmlformats.org/officeDocument/2006/relationships/slide" Target="slide140.xml"/><Relationship Id="rId2" Type="http://schemas.openxmlformats.org/officeDocument/2006/relationships/slide" Target="slide110.xml"/><Relationship Id="rId16" Type="http://schemas.openxmlformats.org/officeDocument/2006/relationships/slide" Target="slide131.xml"/><Relationship Id="rId20" Type="http://schemas.openxmlformats.org/officeDocument/2006/relationships/slide" Target="slide135.xml"/><Relationship Id="rId1" Type="http://schemas.openxmlformats.org/officeDocument/2006/relationships/slideLayout" Target="../slideLayouts/slideLayout667.xml"/><Relationship Id="rId6" Type="http://schemas.openxmlformats.org/officeDocument/2006/relationships/slide" Target="slide125.xml"/><Relationship Id="rId11" Type="http://schemas.openxmlformats.org/officeDocument/2006/relationships/slide" Target="slide121.xml"/><Relationship Id="rId24" Type="http://schemas.openxmlformats.org/officeDocument/2006/relationships/slide" Target="slide139.xml"/><Relationship Id="rId5" Type="http://schemas.openxmlformats.org/officeDocument/2006/relationships/slide" Target="slide114.xml"/><Relationship Id="rId15" Type="http://schemas.openxmlformats.org/officeDocument/2006/relationships/slide" Target="slide130.xml"/><Relationship Id="rId23" Type="http://schemas.openxmlformats.org/officeDocument/2006/relationships/slide" Target="slide136.xml"/><Relationship Id="rId10" Type="http://schemas.openxmlformats.org/officeDocument/2006/relationships/slide" Target="slide119.xml"/><Relationship Id="rId19" Type="http://schemas.openxmlformats.org/officeDocument/2006/relationships/slide" Target="slide134.xml"/><Relationship Id="rId4" Type="http://schemas.openxmlformats.org/officeDocument/2006/relationships/slide" Target="slide113.xml"/><Relationship Id="rId9" Type="http://schemas.openxmlformats.org/officeDocument/2006/relationships/slide" Target="slide117.xml"/><Relationship Id="rId14" Type="http://schemas.openxmlformats.org/officeDocument/2006/relationships/slide" Target="slide129.xml"/><Relationship Id="rId22" Type="http://schemas.openxmlformats.org/officeDocument/2006/relationships/slide" Target="slide138.xml"/></Relationships>
</file>

<file path=ppt/slides/_rels/slide141.xml.rels><?xml version="1.0" encoding="UTF-8" standalone="yes"?>
<Relationships xmlns="http://schemas.openxmlformats.org/package/2006/relationships"><Relationship Id="rId8" Type="http://schemas.openxmlformats.org/officeDocument/2006/relationships/hyperlink" Target="https://www.youtube.com/watch?v=afGc1pWr-_Y"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Hermes_comparch22-lecture-slides.pdf" TargetMode="External"/><Relationship Id="rId12" Type="http://schemas.openxmlformats.org/officeDocument/2006/relationships/image" Target="../media/image30.png"/><Relationship Id="rId2" Type="http://schemas.openxmlformats.org/officeDocument/2006/relationships/hyperlink" Target="https://arxiv.org/pdf/2209.00188.pdf" TargetMode="External"/><Relationship Id="rId1" Type="http://schemas.openxmlformats.org/officeDocument/2006/relationships/slideLayout" Target="../slideLayouts/slideLayout652.xml"/><Relationship Id="rId6" Type="http://schemas.openxmlformats.org/officeDocument/2006/relationships/hyperlink" Target="https://people.inf.ethz.ch/omutlu/pub/Hermes_comparch22-lecture-slides.pptx" TargetMode="External"/><Relationship Id="rId11" Type="http://schemas.openxmlformats.org/officeDocument/2006/relationships/hyperlink" Target="https://github.com/CMU-SAFARI/Hermes" TargetMode="External"/><Relationship Id="rId5" Type="http://schemas.openxmlformats.org/officeDocument/2006/relationships/hyperlink" Target="https://people.inf.ethz.ch/omutlu/pub/Hermes_micro22-talk.pdf" TargetMode="External"/><Relationship Id="rId10" Type="http://schemas.openxmlformats.org/officeDocument/2006/relationships/hyperlink" Target="https://arxiv.org/abs/2209.00188" TargetMode="External"/><Relationship Id="rId4" Type="http://schemas.openxmlformats.org/officeDocument/2006/relationships/hyperlink" Target="https://people.inf.ethz.ch/omutlu/pub/Hermes_micro22-talk.pptx" TargetMode="External"/><Relationship Id="rId9" Type="http://schemas.openxmlformats.org/officeDocument/2006/relationships/hyperlink" Target="https://www.youtube.com/watch?v=PWWBtrL60dQ&amp;t=3609s" TargetMode="Externa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82.xml"/></Relationships>
</file>

<file path=ppt/slides/_rels/slide143.xml.rels><?xml version="1.0" encoding="UTF-8" standalone="yes"?>
<Relationships xmlns="http://schemas.openxmlformats.org/package/2006/relationships"><Relationship Id="rId8" Type="http://schemas.openxmlformats.org/officeDocument/2006/relationships/hyperlink" Target="https://www.youtube.com/watch?v=5-WedkiB000" TargetMode="External"/><Relationship Id="rId3" Type="http://schemas.openxmlformats.org/officeDocument/2006/relationships/hyperlink" Target="http://iscaconf.org/isca2022/" TargetMode="External"/><Relationship Id="rId7" Type="http://schemas.openxmlformats.org/officeDocument/2006/relationships/hyperlink" Target="https://github.com/CMU-SAFARI/Sibyl" TargetMode="External"/><Relationship Id="rId2" Type="http://schemas.openxmlformats.org/officeDocument/2006/relationships/hyperlink" Target="https://people.inf.ethz.ch/omutlu/pub/Sibyl_RL-based-data-placement-in-hybrid-storage-systems_isca22.pdf" TargetMode="External"/><Relationship Id="rId1" Type="http://schemas.openxmlformats.org/officeDocument/2006/relationships/slideLayout" Target="../slideLayouts/slideLayout652.xml"/><Relationship Id="rId6" Type="http://schemas.openxmlformats.org/officeDocument/2006/relationships/hyperlink" Target="https://arxiv.org/pdf/2205.07394.pdf" TargetMode="External"/><Relationship Id="rId5" Type="http://schemas.openxmlformats.org/officeDocument/2006/relationships/hyperlink" Target="https://people.inf.ethz.ch/omutlu/pub/Sibyl_RL-based-data-placement-in-hybrid-storage-systems_isca22-talk.pdf" TargetMode="External"/><Relationship Id="rId4" Type="http://schemas.openxmlformats.org/officeDocument/2006/relationships/hyperlink" Target="https://people.inf.ethz.ch/omutlu/pub/Sibyl_RL-based-data-placement-in-hybrid-storage-systems_isca22-talk.pptx" TargetMode="External"/><Relationship Id="rId9" Type="http://schemas.openxmlformats.org/officeDocument/2006/relationships/image" Target="../media/image31.png"/></Relationships>
</file>

<file path=ppt/slides/_rels/slide1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2.xml"/><Relationship Id="rId1" Type="http://schemas.openxmlformats.org/officeDocument/2006/relationships/slideLayout" Target="../slideLayouts/slideLayout697.xml"/><Relationship Id="rId5" Type="http://schemas.openxmlformats.org/officeDocument/2006/relationships/image" Target="../media/image142.png"/><Relationship Id="rId4" Type="http://schemas.openxmlformats.org/officeDocument/2006/relationships/image" Target="../media/image44.png"/></Relationships>
</file>

<file path=ppt/slides/_rels/slide145.xml.rels><?xml version="1.0" encoding="UTF-8" standalone="yes"?>
<Relationships xmlns="http://schemas.openxmlformats.org/package/2006/relationships"><Relationship Id="rId3" Type="http://schemas.openxmlformats.org/officeDocument/2006/relationships/hyperlink" Target="https://github.com/CMU-SAFARI/Sibyl" TargetMode="External"/><Relationship Id="rId2" Type="http://schemas.openxmlformats.org/officeDocument/2006/relationships/notesSlide" Target="../notesSlides/notesSlide83.xml"/><Relationship Id="rId1" Type="http://schemas.openxmlformats.org/officeDocument/2006/relationships/slideLayout" Target="../slideLayouts/slideLayout69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93.xml"/></Relationships>
</file>

<file path=ppt/slides/_rels/slide14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5.xml"/><Relationship Id="rId1" Type="http://schemas.openxmlformats.org/officeDocument/2006/relationships/slideLayout" Target="../slideLayouts/slideLayout693.xml"/><Relationship Id="rId6" Type="http://schemas.openxmlformats.org/officeDocument/2006/relationships/image" Target="../media/image145.png"/><Relationship Id="rId5" Type="http://schemas.openxmlformats.org/officeDocument/2006/relationships/image" Target="../media/image144.jpeg"/><Relationship Id="rId4" Type="http://schemas.microsoft.com/office/2007/relationships/hdphoto" Target="../media/hdphoto1.wdp"/></Relationships>
</file>

<file path=ppt/slides/_rels/slide14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6.xml"/><Relationship Id="rId1" Type="http://schemas.openxmlformats.org/officeDocument/2006/relationships/slideLayout" Target="../slideLayouts/slideLayout693.xml"/><Relationship Id="rId4" Type="http://schemas.openxmlformats.org/officeDocument/2006/relationships/image" Target="../media/image145.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9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8.xml"/><Relationship Id="rId1" Type="http://schemas.openxmlformats.org/officeDocument/2006/relationships/slideLayout" Target="../slideLayouts/slideLayout693.xml"/></Relationships>
</file>

<file path=ppt/slides/_rels/slide15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9.xml"/><Relationship Id="rId1" Type="http://schemas.openxmlformats.org/officeDocument/2006/relationships/slideLayout" Target="../slideLayouts/slideLayout693.xml"/></Relationships>
</file>

<file path=ppt/slides/_rels/slide15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0.xml"/><Relationship Id="rId1" Type="http://schemas.openxmlformats.org/officeDocument/2006/relationships/slideLayout" Target="../slideLayouts/slideLayout693.xml"/><Relationship Id="rId6" Type="http://schemas.openxmlformats.org/officeDocument/2006/relationships/image" Target="../media/image150.jpeg"/><Relationship Id="rId5" Type="http://schemas.microsoft.com/office/2007/relationships/hdphoto" Target="../media/hdphoto2.wdp"/><Relationship Id="rId4" Type="http://schemas.openxmlformats.org/officeDocument/2006/relationships/image" Target="../media/image143.png"/></Relationships>
</file>

<file path=ppt/slides/_rels/slide153.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49.jpeg"/><Relationship Id="rId7" Type="http://schemas.openxmlformats.org/officeDocument/2006/relationships/image" Target="../media/image150.jpeg"/><Relationship Id="rId2" Type="http://schemas.openxmlformats.org/officeDocument/2006/relationships/notesSlide" Target="../notesSlides/notesSlide91.xml"/><Relationship Id="rId1" Type="http://schemas.openxmlformats.org/officeDocument/2006/relationships/slideLayout" Target="../slideLayouts/slideLayout693.xml"/><Relationship Id="rId6" Type="http://schemas.microsoft.com/office/2007/relationships/hdphoto" Target="../media/hdphoto3.wdp"/><Relationship Id="rId5" Type="http://schemas.openxmlformats.org/officeDocument/2006/relationships/image" Target="../media/image143.png"/><Relationship Id="rId4" Type="http://schemas.openxmlformats.org/officeDocument/2006/relationships/image" Target="../media/image151.jpe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93.xml"/></Relationships>
</file>

<file path=ppt/slides/_rels/slide15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3.xml"/><Relationship Id="rId1" Type="http://schemas.openxmlformats.org/officeDocument/2006/relationships/slideLayout" Target="../slideLayouts/slideLayout69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93.xml"/></Relationships>
</file>

<file path=ppt/slides/_rels/slide15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95.xml"/><Relationship Id="rId1" Type="http://schemas.openxmlformats.org/officeDocument/2006/relationships/slideLayout" Target="../slideLayouts/slideLayout69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93.xml"/></Relationships>
</file>

<file path=ppt/slides/_rels/slide1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7.xml"/><Relationship Id="rId1" Type="http://schemas.openxmlformats.org/officeDocument/2006/relationships/slideLayout" Target="../slideLayouts/slideLayout694.xml"/><Relationship Id="rId4" Type="http://schemas.openxmlformats.org/officeDocument/2006/relationships/image" Target="../media/image153.png"/></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eAZZGDlsDAY" TargetMode="External"/><Relationship Id="rId3" Type="http://schemas.openxmlformats.org/officeDocument/2006/relationships/hyperlink" Target="http://www.date-conference.com/" TargetMode="External"/><Relationship Id="rId7" Type="http://schemas.openxmlformats.org/officeDocument/2006/relationships/hyperlink" Target="https://people.inf.ethz.ch/omutlu/pub/onur-IEDM-Tutorial-MemoryCentricComputingSystems-December-12-2020-FINAL.pdf" TargetMode="External"/><Relationship Id="rId2" Type="http://schemas.openxmlformats.org/officeDocument/2006/relationships/hyperlink" Target="https://people.inf.ethz.ch/omutlu/pub/intelligent-architectures-for-intelligent-computingsystems-invited_paper_DATE21.pdf" TargetMode="External"/><Relationship Id="rId1" Type="http://schemas.openxmlformats.org/officeDocument/2006/relationships/slideLayout" Target="../slideLayouts/slideLayout545.xml"/><Relationship Id="rId6" Type="http://schemas.openxmlformats.org/officeDocument/2006/relationships/hyperlink" Target="https://people.inf.ethz.ch/omutlu/pub/onur-IEDM-Tutorial-MemoryCentricComputingSystems-December-12-2020-FINAL.pptx" TargetMode="External"/><Relationship Id="rId5" Type="http://schemas.openxmlformats.org/officeDocument/2006/relationships/hyperlink" Target="https://people.inf.ethz.ch/omutlu/pub/onur-DATE-InvitedTalk-IntelligentArchitecturesForIntelligentComputingSystems-January-22-2021.pdf" TargetMode="External"/><Relationship Id="rId10" Type="http://schemas.openxmlformats.org/officeDocument/2006/relationships/image" Target="../media/image27.png"/><Relationship Id="rId4" Type="http://schemas.openxmlformats.org/officeDocument/2006/relationships/hyperlink" Target="https://people.inf.ethz.ch/omutlu/pub/onur-DATE-InvitedTalk-IntelligentArchitecturesForIntelligentComputingSystems-January-22-2021.pptx" TargetMode="External"/><Relationship Id="rId9" Type="http://schemas.openxmlformats.org/officeDocument/2006/relationships/hyperlink" Target="https://www.youtube.com/watch?v=H3sEaINPBOE" TargetMode="External"/></Relationships>
</file>

<file path=ppt/slides/_rels/slide16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94.xml"/></Relationships>
</file>

<file path=ppt/slides/_rels/slide1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8.xml"/><Relationship Id="rId1" Type="http://schemas.openxmlformats.org/officeDocument/2006/relationships/slideLayout" Target="../slideLayouts/slideLayout694.xml"/></Relationships>
</file>

<file path=ppt/slides/_rels/slide16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694.xml"/></Relationships>
</file>

<file path=ppt/slides/_rels/slide1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9.xml"/><Relationship Id="rId1" Type="http://schemas.openxmlformats.org/officeDocument/2006/relationships/slideLayout" Target="../slideLayouts/slideLayout69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9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93.xml"/></Relationships>
</file>

<file path=ppt/slides/_rels/slide16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2.xml"/><Relationship Id="rId1" Type="http://schemas.openxmlformats.org/officeDocument/2006/relationships/slideLayout" Target="../slideLayouts/slideLayout693.xml"/></Relationships>
</file>

<file path=ppt/slides/_rels/slide16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3.xml"/><Relationship Id="rId1" Type="http://schemas.openxmlformats.org/officeDocument/2006/relationships/slideLayout" Target="../slideLayouts/slideLayout693.xml"/></Relationships>
</file>

<file path=ppt/slides/_rels/slide16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4.xml"/><Relationship Id="rId1" Type="http://schemas.openxmlformats.org/officeDocument/2006/relationships/slideLayout" Target="../slideLayouts/slideLayout693.xml"/></Relationships>
</file>

<file path=ppt/slides/_rels/slide16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5.xml"/><Relationship Id="rId1" Type="http://schemas.openxmlformats.org/officeDocument/2006/relationships/slideLayout" Target="../slideLayouts/slideLayout69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4.xml"/></Relationships>
</file>

<file path=ppt/slides/_rels/slide17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6.xml"/><Relationship Id="rId1" Type="http://schemas.openxmlformats.org/officeDocument/2006/relationships/slideLayout" Target="../slideLayouts/slideLayout693.xml"/></Relationships>
</file>

<file path=ppt/slides/_rels/slide17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7.xml"/><Relationship Id="rId1" Type="http://schemas.openxmlformats.org/officeDocument/2006/relationships/slideLayout" Target="../slideLayouts/slideLayout693.xml"/></Relationships>
</file>

<file path=ppt/slides/_rels/slide17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8.xml"/><Relationship Id="rId1" Type="http://schemas.openxmlformats.org/officeDocument/2006/relationships/slideLayout" Target="../slideLayouts/slideLayout693.xml"/></Relationships>
</file>

<file path=ppt/slides/_rels/slide17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9.xml"/><Relationship Id="rId1" Type="http://schemas.openxmlformats.org/officeDocument/2006/relationships/slideLayout" Target="../slideLayouts/slideLayout693.xml"/></Relationships>
</file>

<file path=ppt/slides/_rels/slide17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0.xml"/><Relationship Id="rId1" Type="http://schemas.openxmlformats.org/officeDocument/2006/relationships/slideLayout" Target="../slideLayouts/slideLayout693.xml"/></Relationships>
</file>

<file path=ppt/slides/_rels/slide17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694.xml"/></Relationships>
</file>

<file path=ppt/slides/_rels/slide17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69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93.xml"/></Relationships>
</file>

<file path=ppt/slides/_rels/slide17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12.xml"/><Relationship Id="rId1" Type="http://schemas.openxmlformats.org/officeDocument/2006/relationships/slideLayout" Target="../slideLayouts/slideLayout693.xml"/><Relationship Id="rId5" Type="http://schemas.openxmlformats.org/officeDocument/2006/relationships/image" Target="../media/image163.png"/><Relationship Id="rId4" Type="http://schemas.microsoft.com/office/2007/relationships/hdphoto" Target="../media/hdphoto4.wdp"/></Relationships>
</file>

<file path=ppt/slides/_rels/slide179.xml.rels><?xml version="1.0" encoding="UTF-8" standalone="yes"?>
<Relationships xmlns="http://schemas.openxmlformats.org/package/2006/relationships"><Relationship Id="rId3" Type="http://schemas.openxmlformats.org/officeDocument/2006/relationships/image" Target="../media/image143.png"/><Relationship Id="rId7" Type="http://schemas.microsoft.com/office/2007/relationships/hdphoto" Target="../media/hdphoto6.wdp"/><Relationship Id="rId2" Type="http://schemas.openxmlformats.org/officeDocument/2006/relationships/notesSlide" Target="../notesSlides/notesSlide113.xml"/><Relationship Id="rId1" Type="http://schemas.openxmlformats.org/officeDocument/2006/relationships/slideLayout" Target="../slideLayouts/slideLayout693.xml"/><Relationship Id="rId6" Type="http://schemas.openxmlformats.org/officeDocument/2006/relationships/image" Target="../media/image150.jpeg"/><Relationship Id="rId5" Type="http://schemas.openxmlformats.org/officeDocument/2006/relationships/image" Target="../media/image144.jpe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93.xml"/></Relationships>
</file>

<file path=ppt/slides/_rels/slide18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5.xml"/><Relationship Id="rId1" Type="http://schemas.openxmlformats.org/officeDocument/2006/relationships/slideLayout" Target="../slideLayouts/slideLayout693.xml"/><Relationship Id="rId6" Type="http://schemas.openxmlformats.org/officeDocument/2006/relationships/image" Target="../media/image144.jpeg"/><Relationship Id="rId5" Type="http://schemas.microsoft.com/office/2007/relationships/hdphoto" Target="../media/hdphoto7.wdp"/><Relationship Id="rId4" Type="http://schemas.openxmlformats.org/officeDocument/2006/relationships/image" Target="../media/image143.png"/></Relationships>
</file>

<file path=ppt/slides/_rels/slide18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6.xml"/><Relationship Id="rId1" Type="http://schemas.openxmlformats.org/officeDocument/2006/relationships/slideLayout" Target="../slideLayouts/slideLayout693.xml"/><Relationship Id="rId6" Type="http://schemas.openxmlformats.org/officeDocument/2006/relationships/image" Target="../media/image144.jpeg"/><Relationship Id="rId5" Type="http://schemas.microsoft.com/office/2007/relationships/hdphoto" Target="../media/hdphoto8.wdp"/><Relationship Id="rId4" Type="http://schemas.openxmlformats.org/officeDocument/2006/relationships/image" Target="../media/image143.png"/></Relationships>
</file>

<file path=ppt/slides/_rels/slide18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7.xml"/><Relationship Id="rId1" Type="http://schemas.openxmlformats.org/officeDocument/2006/relationships/slideLayout" Target="../slideLayouts/slideLayout693.xml"/><Relationship Id="rId6" Type="http://schemas.openxmlformats.org/officeDocument/2006/relationships/image" Target="../media/image150.jpeg"/><Relationship Id="rId5" Type="http://schemas.microsoft.com/office/2007/relationships/hdphoto" Target="../media/hdphoto9.wdp"/><Relationship Id="rId4" Type="http://schemas.openxmlformats.org/officeDocument/2006/relationships/image" Target="../media/image143.png"/></Relationships>
</file>

<file path=ppt/slides/_rels/slide18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8.xml"/><Relationship Id="rId1" Type="http://schemas.openxmlformats.org/officeDocument/2006/relationships/slideLayout" Target="../slideLayouts/slideLayout693.xml"/><Relationship Id="rId6" Type="http://schemas.openxmlformats.org/officeDocument/2006/relationships/image" Target="../media/image150.jpeg"/><Relationship Id="rId5" Type="http://schemas.microsoft.com/office/2007/relationships/hdphoto" Target="../media/hdphoto10.wdp"/><Relationship Id="rId4" Type="http://schemas.openxmlformats.org/officeDocument/2006/relationships/image" Target="../media/image143.png"/></Relationships>
</file>

<file path=ppt/slides/_rels/slide185.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50.jpeg"/><Relationship Id="rId2" Type="http://schemas.openxmlformats.org/officeDocument/2006/relationships/notesSlide" Target="../notesSlides/notesSlide119.xml"/><Relationship Id="rId1" Type="http://schemas.openxmlformats.org/officeDocument/2006/relationships/slideLayout" Target="../slideLayouts/slideLayout693.xml"/><Relationship Id="rId6" Type="http://schemas.microsoft.com/office/2007/relationships/hdphoto" Target="../media/hdphoto11.wdp"/><Relationship Id="rId5" Type="http://schemas.openxmlformats.org/officeDocument/2006/relationships/image" Target="../media/image143.png"/><Relationship Id="rId4" Type="http://schemas.openxmlformats.org/officeDocument/2006/relationships/image" Target="../media/image166.png"/></Relationships>
</file>

<file path=ppt/slides/_rels/slide18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20.xml"/><Relationship Id="rId1" Type="http://schemas.openxmlformats.org/officeDocument/2006/relationships/slideLayout" Target="../slideLayouts/slideLayout693.xml"/><Relationship Id="rId6" Type="http://schemas.openxmlformats.org/officeDocument/2006/relationships/image" Target="../media/image150.jpeg"/><Relationship Id="rId5" Type="http://schemas.microsoft.com/office/2007/relationships/hdphoto" Target="../media/hdphoto7.wdp"/><Relationship Id="rId4" Type="http://schemas.openxmlformats.org/officeDocument/2006/relationships/image" Target="../media/image143.png"/></Relationships>
</file>

<file path=ppt/slides/_rels/slide187.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44.jpeg"/><Relationship Id="rId2" Type="http://schemas.openxmlformats.org/officeDocument/2006/relationships/notesSlide" Target="../notesSlides/notesSlide121.xml"/><Relationship Id="rId1" Type="http://schemas.openxmlformats.org/officeDocument/2006/relationships/slideLayout" Target="../slideLayouts/slideLayout693.xml"/><Relationship Id="rId6" Type="http://schemas.openxmlformats.org/officeDocument/2006/relationships/image" Target="../media/image150.jpeg"/><Relationship Id="rId5" Type="http://schemas.microsoft.com/office/2007/relationships/hdphoto" Target="../media/hdphoto12.wdp"/><Relationship Id="rId4" Type="http://schemas.openxmlformats.org/officeDocument/2006/relationships/image" Target="../media/image143.png"/></Relationships>
</file>

<file path=ppt/slides/_rels/slide188.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44.jpeg"/><Relationship Id="rId2" Type="http://schemas.openxmlformats.org/officeDocument/2006/relationships/notesSlide" Target="../notesSlides/notesSlide122.xml"/><Relationship Id="rId1" Type="http://schemas.openxmlformats.org/officeDocument/2006/relationships/slideLayout" Target="../slideLayouts/slideLayout693.xml"/><Relationship Id="rId6" Type="http://schemas.openxmlformats.org/officeDocument/2006/relationships/image" Target="../media/image150.jpeg"/><Relationship Id="rId5" Type="http://schemas.microsoft.com/office/2007/relationships/hdphoto" Target="../media/hdphoto13.wdp"/><Relationship Id="rId4" Type="http://schemas.openxmlformats.org/officeDocument/2006/relationships/image" Target="../media/image143.png"/></Relationships>
</file>

<file path=ppt/slides/_rels/slide189.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44.jpeg"/><Relationship Id="rId2" Type="http://schemas.openxmlformats.org/officeDocument/2006/relationships/notesSlide" Target="../notesSlides/notesSlide123.xml"/><Relationship Id="rId1" Type="http://schemas.openxmlformats.org/officeDocument/2006/relationships/slideLayout" Target="../slideLayouts/slideLayout693.xml"/><Relationship Id="rId6" Type="http://schemas.openxmlformats.org/officeDocument/2006/relationships/image" Target="../media/image150.jpeg"/><Relationship Id="rId5" Type="http://schemas.microsoft.com/office/2007/relationships/hdphoto" Target="../media/hdphoto14.wdp"/><Relationship Id="rId4" Type="http://schemas.openxmlformats.org/officeDocument/2006/relationships/image" Target="../media/image1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2.xml"/></Relationships>
</file>

<file path=ppt/slides/_rels/slide1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4.xml"/><Relationship Id="rId1" Type="http://schemas.openxmlformats.org/officeDocument/2006/relationships/slideLayout" Target="../slideLayouts/slideLayout69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9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93.xml"/></Relationships>
</file>

<file path=ppt/slides/_rels/slide19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7.xml"/><Relationship Id="rId1" Type="http://schemas.openxmlformats.org/officeDocument/2006/relationships/slideLayout" Target="../slideLayouts/slideLayout693.xml"/><Relationship Id="rId5" Type="http://schemas.openxmlformats.org/officeDocument/2006/relationships/hyperlink" Target="https://github.com/CMU-SAFARI/Sibyl" TargetMode="External"/><Relationship Id="rId4" Type="http://schemas.openxmlformats.org/officeDocument/2006/relationships/hyperlink" Target="https://arxiv.org/pdf/2205.07394.pdf" TargetMode="Externa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93.xml"/></Relationships>
</file>

<file path=ppt/slides/_rels/slide195.xml.rels><?xml version="1.0" encoding="UTF-8" standalone="yes"?>
<Relationships xmlns="http://schemas.openxmlformats.org/package/2006/relationships"><Relationship Id="rId3" Type="http://schemas.openxmlformats.org/officeDocument/2006/relationships/hyperlink" Target="https://github.com/CMU-SAFARI/Sibyl" TargetMode="External"/><Relationship Id="rId2" Type="http://schemas.openxmlformats.org/officeDocument/2006/relationships/notesSlide" Target="../notesSlides/notesSlide129.xml"/><Relationship Id="rId1" Type="http://schemas.openxmlformats.org/officeDocument/2006/relationships/slideLayout" Target="../slideLayouts/slideLayout693.xml"/></Relationships>
</file>

<file path=ppt/slides/_rels/slide19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0.xml"/><Relationship Id="rId1" Type="http://schemas.openxmlformats.org/officeDocument/2006/relationships/slideLayout" Target="../slideLayouts/slideLayout697.xml"/><Relationship Id="rId5" Type="http://schemas.openxmlformats.org/officeDocument/2006/relationships/image" Target="../media/image142.png"/><Relationship Id="rId4" Type="http://schemas.openxmlformats.org/officeDocument/2006/relationships/image" Target="../media/image44.png"/></Relationships>
</file>

<file path=ppt/slides/_rels/slide197.xml.rels><?xml version="1.0" encoding="UTF-8" standalone="yes"?>
<Relationships xmlns="http://schemas.openxmlformats.org/package/2006/relationships"><Relationship Id="rId8" Type="http://schemas.openxmlformats.org/officeDocument/2006/relationships/hyperlink" Target="https://www.youtube.com/watch?v=5-WedkiB000" TargetMode="External"/><Relationship Id="rId3" Type="http://schemas.openxmlformats.org/officeDocument/2006/relationships/hyperlink" Target="http://iscaconf.org/isca2022/" TargetMode="External"/><Relationship Id="rId7" Type="http://schemas.openxmlformats.org/officeDocument/2006/relationships/hyperlink" Target="https://github.com/CMU-SAFARI/Sibyl" TargetMode="External"/><Relationship Id="rId2" Type="http://schemas.openxmlformats.org/officeDocument/2006/relationships/hyperlink" Target="https://people.inf.ethz.ch/omutlu/pub/Sibyl_RL-based-data-placement-in-hybrid-storage-systems_isca22.pdf" TargetMode="External"/><Relationship Id="rId1" Type="http://schemas.openxmlformats.org/officeDocument/2006/relationships/slideLayout" Target="../slideLayouts/slideLayout652.xml"/><Relationship Id="rId6" Type="http://schemas.openxmlformats.org/officeDocument/2006/relationships/hyperlink" Target="https://arxiv.org/pdf/2205.07394.pdf" TargetMode="External"/><Relationship Id="rId5" Type="http://schemas.openxmlformats.org/officeDocument/2006/relationships/hyperlink" Target="https://people.inf.ethz.ch/omutlu/pub/Sibyl_RL-based-data-placement-in-hybrid-storage-systems_isca22-talk.pdf" TargetMode="External"/><Relationship Id="rId4" Type="http://schemas.openxmlformats.org/officeDocument/2006/relationships/hyperlink" Target="https://people.inf.ethz.ch/omutlu/pub/Sibyl_RL-based-data-placement-in-hybrid-storage-systems_isca22-talk.pptx" TargetMode="External"/><Relationship Id="rId9" Type="http://schemas.openxmlformats.org/officeDocument/2006/relationships/image" Target="../media/image31.png"/></Relationships>
</file>

<file path=ppt/slides/_rels/slide198.xml.rels><?xml version="1.0" encoding="UTF-8" standalone="yes"?>
<Relationships xmlns="http://schemas.openxmlformats.org/package/2006/relationships"><Relationship Id="rId8" Type="http://schemas.openxmlformats.org/officeDocument/2006/relationships/hyperlink" Target="https://www.youtube.com/watch?v=hqLrd-Uj0aU&amp;list=PL5Q2soXY2Zi9BJhenUq4JI5bwhAMpAp13&amp;pp=iAQB" TargetMode="External"/><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_q4rm71DsY4&amp;list=PL5Q2soXY2Zi8vabcse1kL22DEcgMl2RAq" TargetMode="External"/><Relationship Id="rId2" Type="http://schemas.openxmlformats.org/officeDocument/2006/relationships/hyperlink" Target="https://safari.ethz.ch/projects_and_seminars/spring2023/doku.php?id=modern_ssds" TargetMode="External"/><Relationship Id="rId1" Type="http://schemas.openxmlformats.org/officeDocument/2006/relationships/slideLayout" Target="../slideLayouts/slideLayout699.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4VTwOMmsnJY&amp;list=PL5Q2soXY2Zi_8qOM5Icpp8hB2SHtm4z57&amp;pp=iAQB" TargetMode="External"/><Relationship Id="rId10" Type="http://schemas.openxmlformats.org/officeDocument/2006/relationships/image" Target="../media/image172.png"/><Relationship Id="rId4" Type="http://schemas.openxmlformats.org/officeDocument/2006/relationships/hyperlink" Target="https://safari.ethz.ch/projects_and_seminars/fall2022/doku.php?id=modern_ssds" TargetMode="External"/><Relationship Id="rId9" Type="http://schemas.openxmlformats.org/officeDocument/2006/relationships/hyperlink" Target="https://www.youtube.com/onurmutlulectures" TargetMode="External"/></Relationships>
</file>

<file path=ppt/slides/_rels/slide199.xml.rels><?xml version="1.0" encoding="UTF-8" standalone="yes"?>
<Relationships xmlns="http://schemas.openxmlformats.org/package/2006/relationships"><Relationship Id="rId3" Type="http://schemas.openxmlformats.org/officeDocument/2006/relationships/hyperlink" Target="https://safari.ethz.ch/architecture/fall2020/doku.php?id=schedule" TargetMode="External"/><Relationship Id="rId7" Type="http://schemas.openxmlformats.org/officeDocument/2006/relationships/hyperlink" Target="https://www.youtube.com/onurmutlulectures" TargetMode="External"/><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711.xml"/><Relationship Id="rId6" Type="http://schemas.openxmlformats.org/officeDocument/2006/relationships/image" Target="../media/image173.png"/><Relationship Id="rId5" Type="http://schemas.openxmlformats.org/officeDocument/2006/relationships/hyperlink" Target="https://www.youtube.com/watch?v=c3mPdZA-Fmc&amp;list=PL5Q2soXY2Zi9xidyIgBxUz7xRPS-wisBN" TargetMode="External"/><Relationship Id="rId4" Type="http://schemas.openxmlformats.org/officeDocument/2006/relationships/hyperlink" Target="https://www.youtube.com/watch?v=4yfkM_5EFgo&amp;list=PL5Q2soXY2Zi-Mnk1PxjEIG32HAGILkTO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652.xml"/><Relationship Id="rId6" Type="http://schemas.openxmlformats.org/officeDocument/2006/relationships/image" Target="../media/image28.png"/><Relationship Id="rId5" Type="http://schemas.openxmlformats.org/officeDocument/2006/relationships/hyperlink" Target="https://sites.coecis.cornell.edu/isca50retrospective/" TargetMode="External"/><Relationship Id="rId4" Type="http://schemas.openxmlformats.org/officeDocument/2006/relationships/hyperlink" Target="https://sites.coecis.cornell.edu/isca50retrospective/files/2023/06/Retrospective__RL.pdf" TargetMode="External"/></Relationships>
</file>

<file path=ppt/slides/_rels/slide200.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3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hyperlink" Target="https://people.inf.ethz.ch/omutlu" TargetMode="Externa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64.xml"/></Relationships>
</file>

<file path=ppt/slides/_rels/slide20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74.emf"/><Relationship Id="rId1" Type="http://schemas.openxmlformats.org/officeDocument/2006/relationships/slideLayout" Target="../slideLayouts/slideLayout663.xml"/></Relationships>
</file>

<file path=ppt/slides/_rels/slide20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75.emf"/><Relationship Id="rId1" Type="http://schemas.openxmlformats.org/officeDocument/2006/relationships/slideLayout" Target="../slideLayouts/slideLayout663.xml"/></Relationships>
</file>

<file path=ppt/slides/_rels/slide20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76.emf"/><Relationship Id="rId1" Type="http://schemas.openxmlformats.org/officeDocument/2006/relationships/slideLayout" Target="../slideLayouts/slideLayout663.xml"/></Relationships>
</file>

<file path=ppt/slides/_rels/slide20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663.xml"/></Relationships>
</file>

<file path=ppt/slides/_rels/slide20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66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664.xml"/></Relationships>
</file>

<file path=ppt/slides/_rels/slide208.xml.rels><?xml version="1.0" encoding="UTF-8" standalone="yes"?>
<Relationships xmlns="http://schemas.openxmlformats.org/package/2006/relationships"><Relationship Id="rId8" Type="http://schemas.openxmlformats.org/officeDocument/2006/relationships/slide" Target="slide221.xml"/><Relationship Id="rId13" Type="http://schemas.openxmlformats.org/officeDocument/2006/relationships/slide" Target="slide68.xml"/><Relationship Id="rId18" Type="http://schemas.openxmlformats.org/officeDocument/2006/relationships/slide" Target="slide217.xml"/><Relationship Id="rId26" Type="http://schemas.openxmlformats.org/officeDocument/2006/relationships/slide" Target="slide232.xml"/><Relationship Id="rId3" Type="http://schemas.openxmlformats.org/officeDocument/2006/relationships/slide" Target="slide210.xml"/><Relationship Id="rId21" Type="http://schemas.openxmlformats.org/officeDocument/2006/relationships/slide" Target="slide226.xml"/><Relationship Id="rId7" Type="http://schemas.openxmlformats.org/officeDocument/2006/relationships/slide" Target="slide220.xml"/><Relationship Id="rId12" Type="http://schemas.openxmlformats.org/officeDocument/2006/relationships/slide" Target="slide64.xml"/><Relationship Id="rId17" Type="http://schemas.openxmlformats.org/officeDocument/2006/relationships/slide" Target="slide216.xml"/><Relationship Id="rId25" Type="http://schemas.openxmlformats.org/officeDocument/2006/relationships/slide" Target="slide231.xml"/><Relationship Id="rId2" Type="http://schemas.openxmlformats.org/officeDocument/2006/relationships/slide" Target="slide209.xml"/><Relationship Id="rId16" Type="http://schemas.openxmlformats.org/officeDocument/2006/relationships/slide" Target="slide215.xml"/><Relationship Id="rId20" Type="http://schemas.openxmlformats.org/officeDocument/2006/relationships/slide" Target="slide219.xml"/><Relationship Id="rId1" Type="http://schemas.openxmlformats.org/officeDocument/2006/relationships/slideLayout" Target="../slideLayouts/slideLayout663.xml"/><Relationship Id="rId6" Type="http://schemas.openxmlformats.org/officeDocument/2006/relationships/slide" Target="slide213.xml"/><Relationship Id="rId11" Type="http://schemas.openxmlformats.org/officeDocument/2006/relationships/slide" Target="slide224.xml"/><Relationship Id="rId24" Type="http://schemas.openxmlformats.org/officeDocument/2006/relationships/slide" Target="slide230.xml"/><Relationship Id="rId5" Type="http://schemas.openxmlformats.org/officeDocument/2006/relationships/slide" Target="slide212.xml"/><Relationship Id="rId15" Type="http://schemas.openxmlformats.org/officeDocument/2006/relationships/slide" Target="slide214.xml"/><Relationship Id="rId23" Type="http://schemas.openxmlformats.org/officeDocument/2006/relationships/slide" Target="slide229.xml"/><Relationship Id="rId10" Type="http://schemas.openxmlformats.org/officeDocument/2006/relationships/slide" Target="slide223.xml"/><Relationship Id="rId19" Type="http://schemas.openxmlformats.org/officeDocument/2006/relationships/slide" Target="slide218.xml"/><Relationship Id="rId4" Type="http://schemas.openxmlformats.org/officeDocument/2006/relationships/slide" Target="slide211.xml"/><Relationship Id="rId9" Type="http://schemas.openxmlformats.org/officeDocument/2006/relationships/slide" Target="slide222.xml"/><Relationship Id="rId14" Type="http://schemas.openxmlformats.org/officeDocument/2006/relationships/slide" Target="slide71.xml"/><Relationship Id="rId22" Type="http://schemas.openxmlformats.org/officeDocument/2006/relationships/slide" Target="slide227.xml"/><Relationship Id="rId27" Type="http://schemas.openxmlformats.org/officeDocument/2006/relationships/slide" Target="slide233.xml"/></Relationships>
</file>

<file path=ppt/slides/_rels/slide20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208.xml"/><Relationship Id="rId1" Type="http://schemas.openxmlformats.org/officeDocument/2006/relationships/slideLayout" Target="../slideLayouts/slideLayout663.xml"/><Relationship Id="rId4" Type="http://schemas.openxmlformats.org/officeDocument/2006/relationships/image" Target="../media/image71.svg"/></Relationships>
</file>

<file path=ppt/slides/_rels/slide21.xml.rels><?xml version="1.0" encoding="UTF-8" standalone="yes"?>
<Relationships xmlns="http://schemas.openxmlformats.org/package/2006/relationships"><Relationship Id="rId8" Type="http://schemas.openxmlformats.org/officeDocument/2006/relationships/hyperlink" Target="https://people.inf.ethz.ch/omutlu/pub/Pythia-customizable-hardware-prefetcher-using-reinforcement-learning_micro21-lightning-talk.pptx" TargetMode="External"/><Relationship Id="rId13" Type="http://schemas.openxmlformats.org/officeDocument/2006/relationships/hyperlink" Target="https://arxiv.org/abs/2109.12021" TargetMode="External"/><Relationship Id="rId3" Type="http://schemas.openxmlformats.org/officeDocument/2006/relationships/hyperlink" Target="http://www.microarch.org/micro54/" TargetMode="External"/><Relationship Id="rId7" Type="http://schemas.openxmlformats.org/officeDocument/2006/relationships/hyperlink" Target="https://people.inf.ethz.ch/omutlu/pub/Pythia-customizable-hardware-prefetcher-using-reinforcement-learning_micro21-short-talk.pdf" TargetMode="External"/><Relationship Id="rId12" Type="http://schemas.openxmlformats.org/officeDocument/2006/relationships/hyperlink" Target="https://github.com/CMU-SAFARI/Pythia" TargetMode="External"/><Relationship Id="rId2" Type="http://schemas.openxmlformats.org/officeDocument/2006/relationships/hyperlink" Target="https://people.inf.ethz.ch/omutlu/pub/Pythia-customizable-hardware-prefetcher-using-reinforcement-learning_micro21.pdf" TargetMode="External"/><Relationship Id="rId1" Type="http://schemas.openxmlformats.org/officeDocument/2006/relationships/slideLayout" Target="../slideLayouts/slideLayout652.xml"/><Relationship Id="rId6" Type="http://schemas.openxmlformats.org/officeDocument/2006/relationships/hyperlink" Target="https://people.inf.ethz.ch/omutlu/pub/Pythia-customizable-hardware-prefetcher-using-reinforcement-learning_micro21-short-talk.pptx" TargetMode="External"/><Relationship Id="rId11" Type="http://schemas.openxmlformats.org/officeDocument/2006/relationships/hyperlink" Target="https://www.youtube.com/watch?v=kzL22FTz0vc&amp;list=PL5Q2soXY2Zi--0LrXSQ9sST3N0k0bXp51&amp;index=2" TargetMode="External"/><Relationship Id="rId5" Type="http://schemas.openxmlformats.org/officeDocument/2006/relationships/hyperlink" Target="https://people.inf.ethz.ch/omutlu/pub/Pythia-customizable-hardware-prefetcher-using-reinforcement-learning_micro21-talk.pdf" TargetMode="External"/><Relationship Id="rId15" Type="http://schemas.openxmlformats.org/officeDocument/2006/relationships/image" Target="../media/image29.png"/><Relationship Id="rId10" Type="http://schemas.openxmlformats.org/officeDocument/2006/relationships/hyperlink" Target="https://www.youtube.com/watch?v=6UMFRW3VFPo&amp;list=PL5Q2soXY2Zi--0LrXSQ9sST3N0k0bXp51&amp;index=7" TargetMode="External"/><Relationship Id="rId4" Type="http://schemas.openxmlformats.org/officeDocument/2006/relationships/hyperlink" Target="https://people.inf.ethz.ch/omutlu/pub/Pythia-customizable-hardware-prefetcher-using-reinforcement-learning_micro21-talk.pptx" TargetMode="External"/><Relationship Id="rId9" Type="http://schemas.openxmlformats.org/officeDocument/2006/relationships/hyperlink" Target="https://people.inf.ethz.ch/omutlu/pub/Pythia-customizable-hardware-prefetcher-using-reinforcement-learning_micro21-lightning-talk.pdf" TargetMode="External"/><Relationship Id="rId14" Type="http://schemas.openxmlformats.org/officeDocument/2006/relationships/hyperlink" Target="https://arxiv.org/pdf/2109.12021.pdf" TargetMode="External"/></Relationships>
</file>

<file path=ppt/slides/_rels/slide2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208.xml"/><Relationship Id="rId1" Type="http://schemas.openxmlformats.org/officeDocument/2006/relationships/slideLayout" Target="../slideLayouts/slideLayout663.xml"/><Relationship Id="rId4" Type="http://schemas.openxmlformats.org/officeDocument/2006/relationships/image" Target="../media/image71.svg"/></Relationships>
</file>

<file path=ppt/slides/_rels/slide2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208.xml"/><Relationship Id="rId1" Type="http://schemas.openxmlformats.org/officeDocument/2006/relationships/slideLayout" Target="../slideLayouts/slideLayout663.xml"/><Relationship Id="rId4" Type="http://schemas.openxmlformats.org/officeDocument/2006/relationships/image" Target="../media/image71.svg"/></Relationships>
</file>

<file path=ppt/slides/_rels/slide2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208.xml"/><Relationship Id="rId1" Type="http://schemas.openxmlformats.org/officeDocument/2006/relationships/slideLayout" Target="../slideLayouts/slideLayout663.xml"/><Relationship Id="rId4" Type="http://schemas.openxmlformats.org/officeDocument/2006/relationships/image" Target="../media/image71.svg"/></Relationships>
</file>

<file path=ppt/slides/_rels/slide2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208.xml"/><Relationship Id="rId1" Type="http://schemas.openxmlformats.org/officeDocument/2006/relationships/slideLayout" Target="../slideLayouts/slideLayout663.xml"/><Relationship Id="rId4" Type="http://schemas.openxmlformats.org/officeDocument/2006/relationships/image" Target="../media/image71.svg"/></Relationships>
</file>

<file path=ppt/slides/_rels/slide21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663.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slide" Target="slide208.xml"/></Relationships>
</file>

<file path=ppt/slides/_rels/slide215.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177.emf"/><Relationship Id="rId1" Type="http://schemas.openxmlformats.org/officeDocument/2006/relationships/slideLayout" Target="../slideLayouts/slideLayout663.xml"/><Relationship Id="rId5" Type="http://schemas.openxmlformats.org/officeDocument/2006/relationships/image" Target="../media/image71.svg"/><Relationship Id="rId4" Type="http://schemas.openxmlformats.org/officeDocument/2006/relationships/image" Target="../media/image70.png"/></Relationships>
</file>

<file path=ppt/slides/_rels/slide216.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178.emf"/><Relationship Id="rId1" Type="http://schemas.openxmlformats.org/officeDocument/2006/relationships/slideLayout" Target="../slideLayouts/slideLayout663.xml"/><Relationship Id="rId5" Type="http://schemas.openxmlformats.org/officeDocument/2006/relationships/image" Target="../media/image71.svg"/><Relationship Id="rId4" Type="http://schemas.openxmlformats.org/officeDocument/2006/relationships/image" Target="../media/image70.png"/></Relationships>
</file>

<file path=ppt/slides/_rels/slide217.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179.emf"/><Relationship Id="rId1" Type="http://schemas.openxmlformats.org/officeDocument/2006/relationships/slideLayout" Target="../slideLayouts/slideLayout663.xml"/><Relationship Id="rId5" Type="http://schemas.openxmlformats.org/officeDocument/2006/relationships/image" Target="../media/image71.svg"/><Relationship Id="rId4" Type="http://schemas.openxmlformats.org/officeDocument/2006/relationships/image" Target="../media/image70.png"/></Relationships>
</file>

<file path=ppt/slides/_rels/slide21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32.xml"/><Relationship Id="rId1" Type="http://schemas.openxmlformats.org/officeDocument/2006/relationships/slideLayout" Target="../slideLayouts/slideLayout663.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slide" Target="slide208.xml"/></Relationships>
</file>

<file path=ppt/slides/_rels/slide219.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75.emf"/><Relationship Id="rId1" Type="http://schemas.openxmlformats.org/officeDocument/2006/relationships/slideLayout" Target="../slideLayouts/slideLayout663.xml"/><Relationship Id="rId5" Type="http://schemas.openxmlformats.org/officeDocument/2006/relationships/image" Target="../media/image71.sv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hyperlink" Target="https://www.youtube.com/watch?v=afGc1pWr-_Y"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Hermes_comparch22-lecture-slides.pdf" TargetMode="External"/><Relationship Id="rId12" Type="http://schemas.openxmlformats.org/officeDocument/2006/relationships/image" Target="../media/image30.png"/><Relationship Id="rId2" Type="http://schemas.openxmlformats.org/officeDocument/2006/relationships/hyperlink" Target="https://arxiv.org/pdf/2209.00188.pdf" TargetMode="External"/><Relationship Id="rId1" Type="http://schemas.openxmlformats.org/officeDocument/2006/relationships/slideLayout" Target="../slideLayouts/slideLayout652.xml"/><Relationship Id="rId6" Type="http://schemas.openxmlformats.org/officeDocument/2006/relationships/hyperlink" Target="https://people.inf.ethz.ch/omutlu/pub/Hermes_comparch22-lecture-slides.pptx" TargetMode="External"/><Relationship Id="rId11" Type="http://schemas.openxmlformats.org/officeDocument/2006/relationships/hyperlink" Target="https://github.com/CMU-SAFARI/Hermes" TargetMode="External"/><Relationship Id="rId5" Type="http://schemas.openxmlformats.org/officeDocument/2006/relationships/hyperlink" Target="https://people.inf.ethz.ch/omutlu/pub/Hermes_micro22-talk.pdf" TargetMode="External"/><Relationship Id="rId10" Type="http://schemas.openxmlformats.org/officeDocument/2006/relationships/hyperlink" Target="https://arxiv.org/abs/2209.00188" TargetMode="External"/><Relationship Id="rId4" Type="http://schemas.openxmlformats.org/officeDocument/2006/relationships/hyperlink" Target="https://people.inf.ethz.ch/omutlu/pub/Hermes_micro22-talk.pptx" TargetMode="External"/><Relationship Id="rId9" Type="http://schemas.openxmlformats.org/officeDocument/2006/relationships/hyperlink" Target="https://www.youtube.com/watch?v=PWWBtrL60dQ&amp;t=3609s" TargetMode="External"/></Relationships>
</file>

<file path=ppt/slides/_rels/slide220.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72.png"/><Relationship Id="rId1" Type="http://schemas.openxmlformats.org/officeDocument/2006/relationships/slideLayout" Target="../slideLayouts/slideLayout663.xml"/><Relationship Id="rId5" Type="http://schemas.openxmlformats.org/officeDocument/2006/relationships/image" Target="../media/image71.svg"/><Relationship Id="rId4" Type="http://schemas.openxmlformats.org/officeDocument/2006/relationships/image" Target="../media/image70.png"/></Relationships>
</file>

<file path=ppt/slides/_rels/slide221.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180.png"/><Relationship Id="rId1" Type="http://schemas.openxmlformats.org/officeDocument/2006/relationships/slideLayout" Target="../slideLayouts/slideLayout663.xml"/><Relationship Id="rId5" Type="http://schemas.openxmlformats.org/officeDocument/2006/relationships/image" Target="../media/image71.svg"/><Relationship Id="rId4" Type="http://schemas.openxmlformats.org/officeDocument/2006/relationships/image" Target="../media/image70.png"/></Relationships>
</file>

<file path=ppt/slides/_rels/slide222.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181.png"/><Relationship Id="rId1" Type="http://schemas.openxmlformats.org/officeDocument/2006/relationships/slideLayout" Target="../slideLayouts/slideLayout663.xml"/><Relationship Id="rId5" Type="http://schemas.openxmlformats.org/officeDocument/2006/relationships/image" Target="../media/image71.svg"/><Relationship Id="rId4" Type="http://schemas.openxmlformats.org/officeDocument/2006/relationships/image" Target="../media/image70.png"/></Relationships>
</file>

<file path=ppt/slides/_rels/slide223.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182.png"/><Relationship Id="rId1" Type="http://schemas.openxmlformats.org/officeDocument/2006/relationships/slideLayout" Target="../slideLayouts/slideLayout663.xml"/><Relationship Id="rId5" Type="http://schemas.openxmlformats.org/officeDocument/2006/relationships/image" Target="../media/image71.svg"/><Relationship Id="rId4" Type="http://schemas.openxmlformats.org/officeDocument/2006/relationships/image" Target="../media/image70.png"/></Relationships>
</file>

<file path=ppt/slides/_rels/slide224.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69.png"/><Relationship Id="rId1" Type="http://schemas.openxmlformats.org/officeDocument/2006/relationships/slideLayout" Target="../slideLayouts/slideLayout663.xml"/><Relationship Id="rId5" Type="http://schemas.openxmlformats.org/officeDocument/2006/relationships/image" Target="../media/image71.svg"/><Relationship Id="rId4" Type="http://schemas.openxmlformats.org/officeDocument/2006/relationships/image" Target="../media/image70.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664.xml"/></Relationships>
</file>

<file path=ppt/slides/_rels/slide226.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chart" Target="../charts/chart26.xml"/><Relationship Id="rId1" Type="http://schemas.openxmlformats.org/officeDocument/2006/relationships/slideLayout" Target="../slideLayouts/slideLayout663.xml"/><Relationship Id="rId5" Type="http://schemas.openxmlformats.org/officeDocument/2006/relationships/image" Target="../media/image71.svg"/><Relationship Id="rId4" Type="http://schemas.openxmlformats.org/officeDocument/2006/relationships/image" Target="../media/image70.png"/></Relationships>
</file>

<file path=ppt/slides/_rels/slide227.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chart" Target="../charts/chart27.xml"/><Relationship Id="rId1" Type="http://schemas.openxmlformats.org/officeDocument/2006/relationships/slideLayout" Target="../slideLayouts/slideLayout663.xml"/><Relationship Id="rId5" Type="http://schemas.openxmlformats.org/officeDocument/2006/relationships/image" Target="../media/image71.svg"/><Relationship Id="rId4" Type="http://schemas.openxmlformats.org/officeDocument/2006/relationships/image" Target="../media/image70.png"/></Relationships>
</file>

<file path=ppt/slides/_rels/slide228.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183.emf"/><Relationship Id="rId1" Type="http://schemas.openxmlformats.org/officeDocument/2006/relationships/slideLayout" Target="../slideLayouts/slideLayout663.xml"/><Relationship Id="rId5" Type="http://schemas.openxmlformats.org/officeDocument/2006/relationships/image" Target="../media/image71.svg"/><Relationship Id="rId4" Type="http://schemas.openxmlformats.org/officeDocument/2006/relationships/image" Target="../media/image70.png"/></Relationships>
</file>

<file path=ppt/slides/_rels/slide229.xml.rels><?xml version="1.0" encoding="UTF-8" standalone="yes"?>
<Relationships xmlns="http://schemas.openxmlformats.org/package/2006/relationships"><Relationship Id="rId3" Type="http://schemas.openxmlformats.org/officeDocument/2006/relationships/image" Target="../media/image185.emf"/><Relationship Id="rId2" Type="http://schemas.openxmlformats.org/officeDocument/2006/relationships/image" Target="../media/image184.emf"/><Relationship Id="rId1" Type="http://schemas.openxmlformats.org/officeDocument/2006/relationships/slideLayout" Target="../slideLayouts/slideLayout663.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slide" Target="slide208.xml"/></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5-WedkiB000" TargetMode="External"/><Relationship Id="rId3" Type="http://schemas.openxmlformats.org/officeDocument/2006/relationships/hyperlink" Target="http://iscaconf.org/isca2022/" TargetMode="External"/><Relationship Id="rId7" Type="http://schemas.openxmlformats.org/officeDocument/2006/relationships/hyperlink" Target="https://github.com/CMU-SAFARI/Sibyl" TargetMode="External"/><Relationship Id="rId2" Type="http://schemas.openxmlformats.org/officeDocument/2006/relationships/hyperlink" Target="https://people.inf.ethz.ch/omutlu/pub/Sibyl_RL-based-data-placement-in-hybrid-storage-systems_isca22.pdf" TargetMode="External"/><Relationship Id="rId1" Type="http://schemas.openxmlformats.org/officeDocument/2006/relationships/slideLayout" Target="../slideLayouts/slideLayout652.xml"/><Relationship Id="rId6" Type="http://schemas.openxmlformats.org/officeDocument/2006/relationships/hyperlink" Target="https://arxiv.org/pdf/2205.07394.pdf" TargetMode="External"/><Relationship Id="rId5" Type="http://schemas.openxmlformats.org/officeDocument/2006/relationships/hyperlink" Target="https://people.inf.ethz.ch/omutlu/pub/Sibyl_RL-based-data-placement-in-hybrid-storage-systems_isca22-talk.pdf" TargetMode="External"/><Relationship Id="rId4" Type="http://schemas.openxmlformats.org/officeDocument/2006/relationships/hyperlink" Target="https://people.inf.ethz.ch/omutlu/pub/Sibyl_RL-based-data-placement-in-hybrid-storage-systems_isca22-talk.pptx" TargetMode="External"/><Relationship Id="rId9" Type="http://schemas.openxmlformats.org/officeDocument/2006/relationships/image" Target="../media/image31.png"/></Relationships>
</file>

<file path=ppt/slides/_rels/slide230.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chart" Target="../charts/chart28.xml"/><Relationship Id="rId1" Type="http://schemas.openxmlformats.org/officeDocument/2006/relationships/slideLayout" Target="../slideLayouts/slideLayout663.xml"/><Relationship Id="rId5" Type="http://schemas.openxmlformats.org/officeDocument/2006/relationships/image" Target="../media/image71.svg"/><Relationship Id="rId4" Type="http://schemas.openxmlformats.org/officeDocument/2006/relationships/image" Target="../media/image70.png"/></Relationships>
</file>

<file path=ppt/slides/_rels/slide231.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186.png"/><Relationship Id="rId1" Type="http://schemas.openxmlformats.org/officeDocument/2006/relationships/slideLayout" Target="../slideLayouts/slideLayout663.xml"/><Relationship Id="rId5" Type="http://schemas.openxmlformats.org/officeDocument/2006/relationships/image" Target="../media/image71.svg"/><Relationship Id="rId4" Type="http://schemas.openxmlformats.org/officeDocument/2006/relationships/image" Target="../media/image70.png"/></Relationships>
</file>

<file path=ppt/slides/_rels/slide232.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187.png"/><Relationship Id="rId1" Type="http://schemas.openxmlformats.org/officeDocument/2006/relationships/slideLayout" Target="../slideLayouts/slideLayout663.xml"/><Relationship Id="rId5" Type="http://schemas.openxmlformats.org/officeDocument/2006/relationships/image" Target="../media/image71.svg"/><Relationship Id="rId4" Type="http://schemas.openxmlformats.org/officeDocument/2006/relationships/image" Target="../media/image70.png"/></Relationships>
</file>

<file path=ppt/slides/_rels/slide233.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188.png"/><Relationship Id="rId1" Type="http://schemas.openxmlformats.org/officeDocument/2006/relationships/slideLayout" Target="../slideLayouts/slideLayout663.xml"/><Relationship Id="rId5" Type="http://schemas.openxmlformats.org/officeDocument/2006/relationships/image" Target="../media/image71.svg"/><Relationship Id="rId4" Type="http://schemas.openxmlformats.org/officeDocument/2006/relationships/image" Target="../media/image70.png"/></Relationships>
</file>

<file path=ppt/slides/_rels/slide234.xml.rels><?xml version="1.0" encoding="UTF-8" standalone="yes"?>
<Relationships xmlns="http://schemas.openxmlformats.org/package/2006/relationships"><Relationship Id="rId8" Type="http://schemas.openxmlformats.org/officeDocument/2006/relationships/slide" Target="slide242.xml"/><Relationship Id="rId13" Type="http://schemas.openxmlformats.org/officeDocument/2006/relationships/slide" Target="slide254.xml"/><Relationship Id="rId18" Type="http://schemas.openxmlformats.org/officeDocument/2006/relationships/slide" Target="slide259.xml"/><Relationship Id="rId3" Type="http://schemas.openxmlformats.org/officeDocument/2006/relationships/slide" Target="slide238.xml"/><Relationship Id="rId21" Type="http://schemas.openxmlformats.org/officeDocument/2006/relationships/slide" Target="slide263.xml"/><Relationship Id="rId7" Type="http://schemas.openxmlformats.org/officeDocument/2006/relationships/slide" Target="slide241.xml"/><Relationship Id="rId12" Type="http://schemas.openxmlformats.org/officeDocument/2006/relationships/slide" Target="slide252.xml"/><Relationship Id="rId17" Type="http://schemas.openxmlformats.org/officeDocument/2006/relationships/slide" Target="slide258.xml"/><Relationship Id="rId25" Type="http://schemas.openxmlformats.org/officeDocument/2006/relationships/slide" Target="slide266.xml"/><Relationship Id="rId2" Type="http://schemas.openxmlformats.org/officeDocument/2006/relationships/slide" Target="slide236.xml"/><Relationship Id="rId16" Type="http://schemas.openxmlformats.org/officeDocument/2006/relationships/slide" Target="slide257.xml"/><Relationship Id="rId20" Type="http://schemas.openxmlformats.org/officeDocument/2006/relationships/slide" Target="slide261.xml"/><Relationship Id="rId1" Type="http://schemas.openxmlformats.org/officeDocument/2006/relationships/slideLayout" Target="../slideLayouts/slideLayout667.xml"/><Relationship Id="rId6" Type="http://schemas.openxmlformats.org/officeDocument/2006/relationships/slide" Target="slide251.xml"/><Relationship Id="rId11" Type="http://schemas.openxmlformats.org/officeDocument/2006/relationships/slide" Target="slide247.xml"/><Relationship Id="rId24" Type="http://schemas.openxmlformats.org/officeDocument/2006/relationships/slide" Target="slide265.xml"/><Relationship Id="rId5" Type="http://schemas.openxmlformats.org/officeDocument/2006/relationships/slide" Target="slide240.xml"/><Relationship Id="rId15" Type="http://schemas.openxmlformats.org/officeDocument/2006/relationships/slide" Target="slide256.xml"/><Relationship Id="rId23" Type="http://schemas.openxmlformats.org/officeDocument/2006/relationships/slide" Target="slide262.xml"/><Relationship Id="rId10" Type="http://schemas.openxmlformats.org/officeDocument/2006/relationships/slide" Target="slide245.xml"/><Relationship Id="rId19" Type="http://schemas.openxmlformats.org/officeDocument/2006/relationships/slide" Target="slide260.xml"/><Relationship Id="rId4" Type="http://schemas.openxmlformats.org/officeDocument/2006/relationships/slide" Target="slide239.xml"/><Relationship Id="rId9" Type="http://schemas.openxmlformats.org/officeDocument/2006/relationships/slide" Target="slide243.xml"/><Relationship Id="rId14" Type="http://schemas.openxmlformats.org/officeDocument/2006/relationships/slide" Target="slide255.xml"/><Relationship Id="rId22" Type="http://schemas.openxmlformats.org/officeDocument/2006/relationships/slide" Target="slide26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668.xml"/></Relationships>
</file>

<file path=ppt/slides/_rels/slide236.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667.xml"/></Relationships>
</file>

<file path=ppt/slides/_rels/slide237.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190.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238.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66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slide" Target="slide234.xml"/></Relationships>
</file>

<file path=ppt/slides/_rels/slide2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234.xml"/><Relationship Id="rId1" Type="http://schemas.openxmlformats.org/officeDocument/2006/relationships/slideLayout" Target="../slideLayouts/slideLayout667.xml"/><Relationship Id="rId4" Type="http://schemas.openxmlformats.org/officeDocument/2006/relationships/image" Target="../media/image71.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4.xml"/></Relationships>
</file>

<file path=ppt/slides/_rels/slide240.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667.xml"/></Relationships>
</file>

<file path=ppt/slides/_rels/slide241.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192.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242.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193.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243.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667.xml"/></Relationships>
</file>

<file path=ppt/slides/_rels/slide244.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chart" Target="../charts/chart30.xml"/><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245.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667.xml"/></Relationships>
</file>

<file path=ppt/slides/_rels/slide246.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chart" Target="../charts/chart32.xml"/><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247.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667.xml"/></Relationships>
</file>

<file path=ppt/slides/_rels/slide248.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image" Target="../media/image195.emf"/><Relationship Id="rId1" Type="http://schemas.openxmlformats.org/officeDocument/2006/relationships/slideLayout" Target="../slideLayouts/slideLayout667.xml"/></Relationships>
</file>

<file path=ppt/slides/_rels/slide249.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667.xml"/><Relationship Id="rId5" Type="http://schemas.openxmlformats.org/officeDocument/2006/relationships/image" Target="../media/image196.emf"/><Relationship Id="rId4" Type="http://schemas.openxmlformats.org/officeDocument/2006/relationships/image" Target="../media/image195.emf"/></Relationships>
</file>

<file path=ppt/slides/_rels/slide25.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652.xml"/><Relationship Id="rId6" Type="http://schemas.openxmlformats.org/officeDocument/2006/relationships/image" Target="../media/image28.png"/><Relationship Id="rId5" Type="http://schemas.openxmlformats.org/officeDocument/2006/relationships/hyperlink" Target="https://sites.coecis.cornell.edu/isca50retrospective/" TargetMode="External"/><Relationship Id="rId4" Type="http://schemas.openxmlformats.org/officeDocument/2006/relationships/hyperlink" Target="https://sites.coecis.cornell.edu/isca50retrospective/files/2023/06/Retrospective__RL.pdf" TargetMode="External"/></Relationships>
</file>

<file path=ppt/slides/_rels/slide250.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chart" Target="../charts/chart36.xml"/><Relationship Id="rId7" Type="http://schemas.openxmlformats.org/officeDocument/2006/relationships/image" Target="../media/image70.png"/><Relationship Id="rId2" Type="http://schemas.openxmlformats.org/officeDocument/2006/relationships/chart" Target="../charts/chart35.xml"/><Relationship Id="rId1" Type="http://schemas.openxmlformats.org/officeDocument/2006/relationships/slideLayout" Target="../slideLayouts/slideLayout667.xml"/><Relationship Id="rId6" Type="http://schemas.openxmlformats.org/officeDocument/2006/relationships/slide" Target="slide234.xml"/><Relationship Id="rId5" Type="http://schemas.openxmlformats.org/officeDocument/2006/relationships/image" Target="../media/image196.emf"/><Relationship Id="rId4" Type="http://schemas.openxmlformats.org/officeDocument/2006/relationships/image" Target="../media/image195.emf"/></Relationships>
</file>

<file path=ppt/slides/_rels/slide251.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197.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252.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667.xml"/></Relationships>
</file>

<file path=ppt/slides/_rels/slide253.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199.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254.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200.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255.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201.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256.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202.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257.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203.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258.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204.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25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18.png"/><Relationship Id="rId7" Type="http://schemas.openxmlformats.org/officeDocument/2006/relationships/slide" Target="slide234.xml"/><Relationship Id="rId2" Type="http://schemas.openxmlformats.org/officeDocument/2006/relationships/image" Target="../media/image205.jpg"/><Relationship Id="rId1" Type="http://schemas.openxmlformats.org/officeDocument/2006/relationships/slideLayout" Target="../slideLayouts/slideLayout667.xml"/><Relationship Id="rId6" Type="http://schemas.openxmlformats.org/officeDocument/2006/relationships/image" Target="../media/image207.svg"/><Relationship Id="rId5" Type="http://schemas.openxmlformats.org/officeDocument/2006/relationships/image" Target="../media/image206.png"/><Relationship Id="rId4" Type="http://schemas.openxmlformats.org/officeDocument/2006/relationships/image" Target="../media/image119.svg"/><Relationship Id="rId9" Type="http://schemas.openxmlformats.org/officeDocument/2006/relationships/image" Target="../media/image71.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23.xml"/></Relationships>
</file>

<file path=ppt/slides/_rels/slide260.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121.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261.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208.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262.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209.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263.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122.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264.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123.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265.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124.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266.xml.rels><?xml version="1.0" encoding="UTF-8" standalone="yes"?>
<Relationships xmlns="http://schemas.openxmlformats.org/package/2006/relationships"><Relationship Id="rId3" Type="http://schemas.openxmlformats.org/officeDocument/2006/relationships/slide" Target="slide234.xml"/><Relationship Id="rId2" Type="http://schemas.openxmlformats.org/officeDocument/2006/relationships/image" Target="../media/image210.jpg"/><Relationship Id="rId1" Type="http://schemas.openxmlformats.org/officeDocument/2006/relationships/slideLayout" Target="../slideLayouts/slideLayout667.xml"/><Relationship Id="rId5" Type="http://schemas.openxmlformats.org/officeDocument/2006/relationships/image" Target="../media/image71.svg"/><Relationship Id="rId4" Type="http://schemas.openxmlformats.org/officeDocument/2006/relationships/image" Target="../media/image70.pn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695.xml"/></Relationships>
</file>

<file path=ppt/slides/_rels/slide26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33.xml"/><Relationship Id="rId1" Type="http://schemas.openxmlformats.org/officeDocument/2006/relationships/slideLayout" Target="../slideLayouts/slideLayout693.xml"/></Relationships>
</file>

<file path=ppt/slides/_rels/slide26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4.xml"/><Relationship Id="rId1" Type="http://schemas.openxmlformats.org/officeDocument/2006/relationships/slideLayout" Target="../slideLayouts/slideLayout693.xml"/><Relationship Id="rId4" Type="http://schemas.openxmlformats.org/officeDocument/2006/relationships/image" Target="../media/image166.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23.xml"/></Relationships>
</file>

<file path=ppt/slides/_rels/slide27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35.xml"/><Relationship Id="rId1" Type="http://schemas.openxmlformats.org/officeDocument/2006/relationships/slideLayout" Target="../slideLayouts/slideLayout693.xml"/></Relationships>
</file>

<file path=ppt/slides/_rels/slide27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36.xml"/><Relationship Id="rId1" Type="http://schemas.openxmlformats.org/officeDocument/2006/relationships/slideLayout" Target="../slideLayouts/slideLayout693.xml"/></Relationships>
</file>

<file path=ppt/slides/_rels/slide27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37.xml"/><Relationship Id="rId1" Type="http://schemas.openxmlformats.org/officeDocument/2006/relationships/slideLayout" Target="../slideLayouts/slideLayout693.xml"/></Relationships>
</file>

<file path=ppt/slides/_rels/slide27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38.xml"/><Relationship Id="rId1" Type="http://schemas.openxmlformats.org/officeDocument/2006/relationships/slideLayout" Target="../slideLayouts/slideLayout693.xml"/></Relationships>
</file>

<file path=ppt/slides/_rels/slide274.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93.xml"/></Relationships>
</file>

<file path=ppt/slides/_rels/slide275.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693.xml"/></Relationships>
</file>

<file path=ppt/slides/_rels/slide27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9.xml"/><Relationship Id="rId1" Type="http://schemas.openxmlformats.org/officeDocument/2006/relationships/slideLayout" Target="../slideLayouts/slideLayout693.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23.xml"/></Relationships>
</file>

<file path=ppt/slides/_rels/slide2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7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7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52.xml"/></Relationships>
</file>

<file path=ppt/slides/_rels/slide35.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65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52.xml"/></Relationships>
</file>

<file path=ppt/slides/_rels/slide37.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65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5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5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52.xml"/></Relationships>
</file>

<file path=ppt/slides/_rels/slide41.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652.xml"/><Relationship Id="rId6" Type="http://schemas.openxmlformats.org/officeDocument/2006/relationships/image" Target="../media/image28.png"/><Relationship Id="rId5" Type="http://schemas.openxmlformats.org/officeDocument/2006/relationships/hyperlink" Target="https://sites.coecis.cornell.edu/isca50retrospective/" TargetMode="External"/><Relationship Id="rId4" Type="http://schemas.openxmlformats.org/officeDocument/2006/relationships/hyperlink" Target="https://sites.coecis.cornell.edu/isca50retrospective/files/2023/06/Retrospective__RL.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44.xml"/></Relationships>
</file>

<file path=ppt/slides/_rels/slide43.xml.rels><?xml version="1.0" encoding="UTF-8" standalone="yes"?>
<Relationships xmlns="http://schemas.openxmlformats.org/package/2006/relationships"><Relationship Id="rId8" Type="http://schemas.openxmlformats.org/officeDocument/2006/relationships/hyperlink" Target="https://people.inf.ethz.ch/omutlu/pub/Pythia-customizable-hardware-prefetcher-using-reinforcement-learning_micro21-short-talk.pdf" TargetMode="External"/><Relationship Id="rId13" Type="http://schemas.openxmlformats.org/officeDocument/2006/relationships/hyperlink" Target="https://github.com/CMU-SAFARI/Pythia" TargetMode="External"/><Relationship Id="rId3" Type="http://schemas.openxmlformats.org/officeDocument/2006/relationships/hyperlink" Target="https://people.inf.ethz.ch/omutlu/pub/Pythia-customizable-hardware-prefetcher-using-reinforcement-learning_micro21.pdf" TargetMode="External"/><Relationship Id="rId7" Type="http://schemas.openxmlformats.org/officeDocument/2006/relationships/hyperlink" Target="https://people.inf.ethz.ch/omutlu/pub/Pythia-customizable-hardware-prefetcher-using-reinforcement-learning_micro21-short-talk.pptx" TargetMode="External"/><Relationship Id="rId12" Type="http://schemas.openxmlformats.org/officeDocument/2006/relationships/hyperlink" Target="https://www.youtube.com/watch?v=kzL22FTz0vc&amp;list=PL5Q2soXY2Zi--0LrXSQ9sST3N0k0bXp51&amp;index=2" TargetMode="External"/><Relationship Id="rId2" Type="http://schemas.openxmlformats.org/officeDocument/2006/relationships/notesSlide" Target="../notesSlides/notesSlide7.xml"/><Relationship Id="rId16" Type="http://schemas.openxmlformats.org/officeDocument/2006/relationships/image" Target="../media/image29.png"/><Relationship Id="rId1" Type="http://schemas.openxmlformats.org/officeDocument/2006/relationships/slideLayout" Target="../slideLayouts/slideLayout652.xml"/><Relationship Id="rId6" Type="http://schemas.openxmlformats.org/officeDocument/2006/relationships/hyperlink" Target="https://people.inf.ethz.ch/omutlu/pub/Pythia-customizable-hardware-prefetcher-using-reinforcement-learning_micro21-talk.pdf" TargetMode="External"/><Relationship Id="rId11" Type="http://schemas.openxmlformats.org/officeDocument/2006/relationships/hyperlink" Target="https://www.youtube.com/watch?v=6UMFRW3VFPo&amp;list=PL5Q2soXY2Zi--0LrXSQ9sST3N0k0bXp51&amp;index=7" TargetMode="External"/><Relationship Id="rId5" Type="http://schemas.openxmlformats.org/officeDocument/2006/relationships/hyperlink" Target="https://people.inf.ethz.ch/omutlu/pub/Pythia-customizable-hardware-prefetcher-using-reinforcement-learning_micro21-talk.pptx" TargetMode="External"/><Relationship Id="rId15" Type="http://schemas.openxmlformats.org/officeDocument/2006/relationships/hyperlink" Target="https://arxiv.org/pdf/2109.12021.pdf" TargetMode="External"/><Relationship Id="rId10" Type="http://schemas.openxmlformats.org/officeDocument/2006/relationships/hyperlink" Target="https://people.inf.ethz.ch/omutlu/pub/Pythia-customizable-hardware-prefetcher-using-reinforcement-learning_micro21-lightning-talk.pdf" TargetMode="External"/><Relationship Id="rId4" Type="http://schemas.openxmlformats.org/officeDocument/2006/relationships/hyperlink" Target="http://www.microarch.org/micro54/" TargetMode="External"/><Relationship Id="rId9" Type="http://schemas.openxmlformats.org/officeDocument/2006/relationships/hyperlink" Target="https://people.inf.ethz.ch/omutlu/pub/Pythia-customizable-hardware-prefetcher-using-reinforcement-learning_micro21-lightning-talk.pptx" TargetMode="External"/><Relationship Id="rId14" Type="http://schemas.openxmlformats.org/officeDocument/2006/relationships/hyperlink" Target="https://arxiv.org/abs/2109.12021"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666.xml"/><Relationship Id="rId6" Type="http://schemas.openxmlformats.org/officeDocument/2006/relationships/image" Target="../media/image46.png"/><Relationship Id="rId11" Type="http://schemas.openxmlformats.org/officeDocument/2006/relationships/hyperlink" Target="https://arxiv.org/pdf/2109.12021.pdf" TargetMode="External"/><Relationship Id="rId5" Type="http://schemas.openxmlformats.org/officeDocument/2006/relationships/image" Target="../media/image45.tiff"/><Relationship Id="rId10" Type="http://schemas.openxmlformats.org/officeDocument/2006/relationships/hyperlink" Target="https://github.com/CMU-SAFARI/Pythia" TargetMode="External"/><Relationship Id="rId4" Type="http://schemas.openxmlformats.org/officeDocument/2006/relationships/image" Target="../media/image44.png"/><Relationship Id="rId9"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hyperlink" Target="https://github.com/CMU-SAFARI/Pythia" TargetMode="External"/><Relationship Id="rId2" Type="http://schemas.openxmlformats.org/officeDocument/2006/relationships/notesSlide" Target="../notesSlides/notesSlide9.xml"/><Relationship Id="rId1" Type="http://schemas.openxmlformats.org/officeDocument/2006/relationships/slideLayout" Target="../slideLayouts/slideLayout66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6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6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63.xml"/></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663.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45.xml"/></Relationships>
</file>

<file path=ppt/slides/_rels/slide5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663.xml"/></Relationships>
</file>

<file path=ppt/slides/_rels/slide5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663.xml"/><Relationship Id="rId4" Type="http://schemas.openxmlformats.org/officeDocument/2006/relationships/chart" Target="../charts/chart4.xml"/></Relationships>
</file>

<file path=ppt/slides/_rels/slide5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663.xml"/><Relationship Id="rId4" Type="http://schemas.openxmlformats.org/officeDocument/2006/relationships/chart" Target="../charts/chart6.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663.xml"/><Relationship Id="rId5" Type="http://schemas.openxmlformats.org/officeDocument/2006/relationships/image" Target="../media/image52.jpeg"/><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63.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6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63.xml"/></Relationships>
</file>

<file path=ppt/slides/_rels/slide5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0.xml"/><Relationship Id="rId1" Type="http://schemas.openxmlformats.org/officeDocument/2006/relationships/slideLayout" Target="../slideLayouts/slideLayout663.xml"/></Relationships>
</file>

<file path=ppt/slides/_rels/slide5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1.xml"/><Relationship Id="rId1" Type="http://schemas.openxmlformats.org/officeDocument/2006/relationships/slideLayout" Target="../slideLayouts/slideLayout663.xml"/><Relationship Id="rId4" Type="http://schemas.openxmlformats.org/officeDocument/2006/relationships/image" Target="../media/image56.emf"/></Relationships>
</file>

<file path=ppt/slides/_rels/slide5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2.xml"/><Relationship Id="rId1" Type="http://schemas.openxmlformats.org/officeDocument/2006/relationships/slideLayout" Target="../slideLayouts/slideLayout663.xml"/><Relationship Id="rId5" Type="http://schemas.openxmlformats.org/officeDocument/2006/relationships/image" Target="../media/image58.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3.xml"/><Relationship Id="rId1" Type="http://schemas.openxmlformats.org/officeDocument/2006/relationships/slideLayout" Target="../slideLayouts/slideLayout663.xml"/><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4.xml"/><Relationship Id="rId1" Type="http://schemas.openxmlformats.org/officeDocument/2006/relationships/slideLayout" Target="../slideLayouts/slideLayout663.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5.xml"/><Relationship Id="rId1" Type="http://schemas.openxmlformats.org/officeDocument/2006/relationships/slideLayout" Target="../slideLayouts/slideLayout663.xml"/><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6.xml"/><Relationship Id="rId1" Type="http://schemas.openxmlformats.org/officeDocument/2006/relationships/slideLayout" Target="../slideLayouts/slideLayout663.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6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63.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663.xml"/><Relationship Id="rId4" Type="http://schemas.openxmlformats.org/officeDocument/2006/relationships/image" Target="../media/image60.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6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63.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663.xml"/><Relationship Id="rId4" Type="http://schemas.openxmlformats.org/officeDocument/2006/relationships/image" Target="../media/image62.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7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663.xml"/><Relationship Id="rId4" Type="http://schemas.openxmlformats.org/officeDocument/2006/relationships/image" Target="../media/image62.svg"/></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663.xml"/><Relationship Id="rId4" Type="http://schemas.openxmlformats.org/officeDocument/2006/relationships/image" Target="../media/image64.svg"/></Relationships>
</file>

<file path=ppt/slides/_rels/slide7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5.xml"/><Relationship Id="rId1" Type="http://schemas.openxmlformats.org/officeDocument/2006/relationships/slideLayout" Target="../slideLayouts/slideLayout663.xml"/></Relationships>
</file>

<file path=ppt/slides/_rels/slide7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6.xml"/><Relationship Id="rId1" Type="http://schemas.openxmlformats.org/officeDocument/2006/relationships/slideLayout" Target="../slideLayouts/slideLayout663.xml"/><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7.xml"/><Relationship Id="rId1" Type="http://schemas.openxmlformats.org/officeDocument/2006/relationships/slideLayout" Target="../slideLayouts/slideLayout663.xml"/><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63.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663.xml"/><Relationship Id="rId4" Type="http://schemas.openxmlformats.org/officeDocument/2006/relationships/hyperlink" Target="https://arxiv.org/pdf/2109.12021.pdf"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63.xml"/></Relationships>
</file>

<file path=ppt/slides/_rels/slide78.xml.rels><?xml version="1.0" encoding="UTF-8" standalone="yes"?>
<Relationships xmlns="http://schemas.openxmlformats.org/package/2006/relationships"><Relationship Id="rId2" Type="http://schemas.openxmlformats.org/officeDocument/2006/relationships/hyperlink" Target="https://github.com/ChampSim/ChampSim" TargetMode="External"/><Relationship Id="rId1" Type="http://schemas.openxmlformats.org/officeDocument/2006/relationships/slideLayout" Target="../slideLayouts/slideLayout66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63.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7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69.png"/><Relationship Id="rId1" Type="http://schemas.openxmlformats.org/officeDocument/2006/relationships/slideLayout" Target="../slideLayouts/slideLayout663.xml"/><Relationship Id="rId5" Type="http://schemas.openxmlformats.org/officeDocument/2006/relationships/image" Target="../media/image71.svg"/><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72.png"/><Relationship Id="rId1" Type="http://schemas.openxmlformats.org/officeDocument/2006/relationships/slideLayout" Target="../slideLayouts/slideLayout663.xml"/><Relationship Id="rId5" Type="http://schemas.openxmlformats.org/officeDocument/2006/relationships/image" Target="../media/image71.svg"/><Relationship Id="rId4" Type="http://schemas.openxmlformats.org/officeDocument/2006/relationships/image" Target="../media/image70.png"/></Relationships>
</file>

<file path=ppt/slides/_rels/slide8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63.xml"/></Relationships>
</file>

<file path=ppt/slides/_rels/slide8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63.xml"/></Relationships>
</file>

<file path=ppt/slides/_rels/slide8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63.xml"/></Relationships>
</file>

<file path=ppt/slides/_rels/slide8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63.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663.xml"/></Relationships>
</file>

<file path=ppt/slides/_rels/slide8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2.xml"/><Relationship Id="rId1" Type="http://schemas.openxmlformats.org/officeDocument/2006/relationships/slideLayout" Target="../slideLayouts/slideLayout663.xml"/></Relationships>
</file>

<file path=ppt/slides/_rels/slide8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3.xml"/><Relationship Id="rId1" Type="http://schemas.openxmlformats.org/officeDocument/2006/relationships/slideLayout" Target="../slideLayouts/slideLayout663.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663.xml"/><Relationship Id="rId4" Type="http://schemas.openxmlformats.org/officeDocument/2006/relationships/hyperlink" Target="https://www.chisel-lang.or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522.xml"/><Relationship Id="rId4" Type="http://schemas.openxmlformats.org/officeDocument/2006/relationships/image" Target="../media/image25.tif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63.xml"/></Relationships>
</file>

<file path=ppt/slides/_rels/slide91.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image" Target="../media/image75.emf"/><Relationship Id="rId1" Type="http://schemas.openxmlformats.org/officeDocument/2006/relationships/slideLayout" Target="../slideLayouts/slideLayout663.xml"/><Relationship Id="rId5" Type="http://schemas.openxmlformats.org/officeDocument/2006/relationships/image" Target="../media/image71.svg"/><Relationship Id="rId4" Type="http://schemas.openxmlformats.org/officeDocument/2006/relationships/image" Target="../media/image70.png"/></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663.xml"/><Relationship Id="rId4" Type="http://schemas.openxmlformats.org/officeDocument/2006/relationships/hyperlink" Target="https://arxiv.org/pdf/2109.12021.pdf"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github.com/CMU-SAFARI/Pythia" TargetMode="External"/><Relationship Id="rId1" Type="http://schemas.openxmlformats.org/officeDocument/2006/relationships/slideLayout" Target="../slideLayouts/slideLayout663.xml"/><Relationship Id="rId6" Type="http://schemas.openxmlformats.org/officeDocument/2006/relationships/image" Target="../media/image76.png"/><Relationship Id="rId5" Type="http://schemas.openxmlformats.org/officeDocument/2006/relationships/image" Target="../media/image49.png"/><Relationship Id="rId4" Type="http://schemas.openxmlformats.org/officeDocument/2006/relationships/image" Target="../media/image4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63.xml"/></Relationships>
</file>

<file path=ppt/slides/_rels/slide95.xml.rels><?xml version="1.0" encoding="UTF-8" standalone="yes"?>
<Relationships xmlns="http://schemas.openxmlformats.org/package/2006/relationships"><Relationship Id="rId3" Type="http://schemas.openxmlformats.org/officeDocument/2006/relationships/hyperlink" Target="https://github.com/CMU-SAFARI/Pythia" TargetMode="External"/><Relationship Id="rId2" Type="http://schemas.openxmlformats.org/officeDocument/2006/relationships/notesSlide" Target="../notesSlides/notesSlide47.xml"/><Relationship Id="rId1" Type="http://schemas.openxmlformats.org/officeDocument/2006/relationships/slideLayout" Target="../slideLayouts/slideLayout663.xml"/></Relationships>
</file>

<file path=ppt/slides/_rels/slide9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666.xml"/><Relationship Id="rId6" Type="http://schemas.openxmlformats.org/officeDocument/2006/relationships/image" Target="../media/image46.png"/><Relationship Id="rId11" Type="http://schemas.openxmlformats.org/officeDocument/2006/relationships/hyperlink" Target="https://arxiv.org/pdf/2109.12021.pdf" TargetMode="External"/><Relationship Id="rId5" Type="http://schemas.openxmlformats.org/officeDocument/2006/relationships/image" Target="../media/image45.tiff"/><Relationship Id="rId10" Type="http://schemas.openxmlformats.org/officeDocument/2006/relationships/hyperlink" Target="https://github.com/CMU-SAFARI/Pythia" TargetMode="External"/><Relationship Id="rId4" Type="http://schemas.openxmlformats.org/officeDocument/2006/relationships/image" Target="../media/image44.png"/><Relationship Id="rId9" Type="http://schemas.openxmlformats.org/officeDocument/2006/relationships/image" Target="../media/image49.png"/></Relationships>
</file>

<file path=ppt/slides/_rels/slide97.xml.rels><?xml version="1.0" encoding="UTF-8" standalone="yes"?>
<Relationships xmlns="http://schemas.openxmlformats.org/package/2006/relationships"><Relationship Id="rId8" Type="http://schemas.openxmlformats.org/officeDocument/2006/relationships/slide" Target="slide221.xml"/><Relationship Id="rId13" Type="http://schemas.openxmlformats.org/officeDocument/2006/relationships/slide" Target="slide68.xml"/><Relationship Id="rId18" Type="http://schemas.openxmlformats.org/officeDocument/2006/relationships/slide" Target="slide217.xml"/><Relationship Id="rId26" Type="http://schemas.openxmlformats.org/officeDocument/2006/relationships/slide" Target="slide232.xml"/><Relationship Id="rId3" Type="http://schemas.openxmlformats.org/officeDocument/2006/relationships/slide" Target="slide210.xml"/><Relationship Id="rId21" Type="http://schemas.openxmlformats.org/officeDocument/2006/relationships/slide" Target="slide226.xml"/><Relationship Id="rId7" Type="http://schemas.openxmlformats.org/officeDocument/2006/relationships/slide" Target="slide220.xml"/><Relationship Id="rId12" Type="http://schemas.openxmlformats.org/officeDocument/2006/relationships/slide" Target="slide64.xml"/><Relationship Id="rId17" Type="http://schemas.openxmlformats.org/officeDocument/2006/relationships/slide" Target="slide216.xml"/><Relationship Id="rId25" Type="http://schemas.openxmlformats.org/officeDocument/2006/relationships/slide" Target="slide231.xml"/><Relationship Id="rId2" Type="http://schemas.openxmlformats.org/officeDocument/2006/relationships/slide" Target="slide209.xml"/><Relationship Id="rId16" Type="http://schemas.openxmlformats.org/officeDocument/2006/relationships/slide" Target="slide215.xml"/><Relationship Id="rId20" Type="http://schemas.openxmlformats.org/officeDocument/2006/relationships/slide" Target="slide219.xml"/><Relationship Id="rId1" Type="http://schemas.openxmlformats.org/officeDocument/2006/relationships/slideLayout" Target="../slideLayouts/slideLayout663.xml"/><Relationship Id="rId6" Type="http://schemas.openxmlformats.org/officeDocument/2006/relationships/slide" Target="slide213.xml"/><Relationship Id="rId11" Type="http://schemas.openxmlformats.org/officeDocument/2006/relationships/slide" Target="slide224.xml"/><Relationship Id="rId24" Type="http://schemas.openxmlformats.org/officeDocument/2006/relationships/slide" Target="slide230.xml"/><Relationship Id="rId5" Type="http://schemas.openxmlformats.org/officeDocument/2006/relationships/slide" Target="slide212.xml"/><Relationship Id="rId15" Type="http://schemas.openxmlformats.org/officeDocument/2006/relationships/slide" Target="slide214.xml"/><Relationship Id="rId23" Type="http://schemas.openxmlformats.org/officeDocument/2006/relationships/slide" Target="slide229.xml"/><Relationship Id="rId10" Type="http://schemas.openxmlformats.org/officeDocument/2006/relationships/slide" Target="slide223.xml"/><Relationship Id="rId19" Type="http://schemas.openxmlformats.org/officeDocument/2006/relationships/slide" Target="slide218.xml"/><Relationship Id="rId4" Type="http://schemas.openxmlformats.org/officeDocument/2006/relationships/slide" Target="slide211.xml"/><Relationship Id="rId9" Type="http://schemas.openxmlformats.org/officeDocument/2006/relationships/slide" Target="slide222.xml"/><Relationship Id="rId14" Type="http://schemas.openxmlformats.org/officeDocument/2006/relationships/slide" Target="slide71.xml"/><Relationship Id="rId22" Type="http://schemas.openxmlformats.org/officeDocument/2006/relationships/slide" Target="slide227.xml"/><Relationship Id="rId27" Type="http://schemas.openxmlformats.org/officeDocument/2006/relationships/slide" Target="slide233.xml"/></Relationships>
</file>

<file path=ppt/slides/_rels/slide98.xml.rels><?xml version="1.0" encoding="UTF-8" standalone="yes"?>
<Relationships xmlns="http://schemas.openxmlformats.org/package/2006/relationships"><Relationship Id="rId8" Type="http://schemas.openxmlformats.org/officeDocument/2006/relationships/hyperlink" Target="https://people.inf.ethz.ch/omutlu/pub/Pythia-customizable-hardware-prefetcher-using-reinforcement-learning_micro21-short-talk.pdf" TargetMode="External"/><Relationship Id="rId13" Type="http://schemas.openxmlformats.org/officeDocument/2006/relationships/hyperlink" Target="https://github.com/CMU-SAFARI/Pythia" TargetMode="External"/><Relationship Id="rId3" Type="http://schemas.openxmlformats.org/officeDocument/2006/relationships/hyperlink" Target="https://people.inf.ethz.ch/omutlu/pub/Pythia-customizable-hardware-prefetcher-using-reinforcement-learning_micro21.pdf" TargetMode="External"/><Relationship Id="rId7" Type="http://schemas.openxmlformats.org/officeDocument/2006/relationships/hyperlink" Target="https://people.inf.ethz.ch/omutlu/pub/Pythia-customizable-hardware-prefetcher-using-reinforcement-learning_micro21-short-talk.pptx" TargetMode="External"/><Relationship Id="rId12" Type="http://schemas.openxmlformats.org/officeDocument/2006/relationships/hyperlink" Target="https://www.youtube.com/watch?v=kzL22FTz0vc&amp;list=PL5Q2soXY2Zi--0LrXSQ9sST3N0k0bXp51&amp;index=2" TargetMode="External"/><Relationship Id="rId2" Type="http://schemas.openxmlformats.org/officeDocument/2006/relationships/notesSlide" Target="../notesSlides/notesSlide49.xml"/><Relationship Id="rId16" Type="http://schemas.openxmlformats.org/officeDocument/2006/relationships/image" Target="../media/image29.png"/><Relationship Id="rId1" Type="http://schemas.openxmlformats.org/officeDocument/2006/relationships/slideLayout" Target="../slideLayouts/slideLayout652.xml"/><Relationship Id="rId6" Type="http://schemas.openxmlformats.org/officeDocument/2006/relationships/hyperlink" Target="https://people.inf.ethz.ch/omutlu/pub/Pythia-customizable-hardware-prefetcher-using-reinforcement-learning_micro21-talk.pdf" TargetMode="External"/><Relationship Id="rId11" Type="http://schemas.openxmlformats.org/officeDocument/2006/relationships/hyperlink" Target="https://www.youtube.com/watch?v=6UMFRW3VFPo&amp;list=PL5Q2soXY2Zi--0LrXSQ9sST3N0k0bXp51&amp;index=7" TargetMode="External"/><Relationship Id="rId5" Type="http://schemas.openxmlformats.org/officeDocument/2006/relationships/hyperlink" Target="https://people.inf.ethz.ch/omutlu/pub/Pythia-customizable-hardware-prefetcher-using-reinforcement-learning_micro21-talk.pptx" TargetMode="External"/><Relationship Id="rId15" Type="http://schemas.openxmlformats.org/officeDocument/2006/relationships/hyperlink" Target="https://arxiv.org/pdf/2109.12021.pdf" TargetMode="External"/><Relationship Id="rId10" Type="http://schemas.openxmlformats.org/officeDocument/2006/relationships/hyperlink" Target="https://people.inf.ethz.ch/omutlu/pub/Pythia-customizable-hardware-prefetcher-using-reinforcement-learning_micro21-lightning-talk.pdf" TargetMode="External"/><Relationship Id="rId4" Type="http://schemas.openxmlformats.org/officeDocument/2006/relationships/hyperlink" Target="http://www.microarch.org/micro54/" TargetMode="External"/><Relationship Id="rId9" Type="http://schemas.openxmlformats.org/officeDocument/2006/relationships/hyperlink" Target="https://people.inf.ethz.ch/omutlu/pub/Pythia-customizable-hardware-prefetcher-using-reinforcement-learning_micro21-lightning-talk.pptx" TargetMode="External"/><Relationship Id="rId14" Type="http://schemas.openxmlformats.org/officeDocument/2006/relationships/hyperlink" Target="https://arxiv.org/abs/2109.12021"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19 December 2023</a:t>
            </a:r>
          </a:p>
          <a:p>
            <a:r>
              <a:rPr lang="en-US" sz="2200" dirty="0"/>
              <a:t>IBM Research</a:t>
            </a:r>
          </a:p>
        </p:txBody>
      </p:sp>
      <p:sp>
        <p:nvSpPr>
          <p:cNvPr id="13" name="Title 1"/>
          <p:cNvSpPr>
            <a:spLocks noGrp="1"/>
          </p:cNvSpPr>
          <p:nvPr>
            <p:ph type="ctrTitle"/>
          </p:nvPr>
        </p:nvSpPr>
        <p:spPr>
          <a:xfrm>
            <a:off x="203060" y="1340768"/>
            <a:ext cx="8820472" cy="2201416"/>
          </a:xfrm>
        </p:spPr>
        <p:txBody>
          <a:bodyPr>
            <a:noAutofit/>
          </a:bodyPr>
          <a:lstStyle/>
          <a:p>
            <a:pPr algn="ctr"/>
            <a:r>
              <a:rPr lang="en-US" sz="5000" b="1" dirty="0">
                <a:solidFill>
                  <a:srgbClr val="006633"/>
                </a:solidFill>
              </a:rPr>
              <a:t>Machine Learning Driven </a:t>
            </a:r>
            <a:br>
              <a:rPr lang="en-US" sz="5000" b="1" dirty="0">
                <a:solidFill>
                  <a:srgbClr val="006633"/>
                </a:solidFill>
              </a:rPr>
            </a:br>
            <a:r>
              <a:rPr lang="en-US" sz="5000" b="1" dirty="0">
                <a:solidFill>
                  <a:srgbClr val="006633"/>
                </a:solidFill>
              </a:rPr>
              <a:t>Memory and Storage Systems</a:t>
            </a:r>
            <a:endParaRPr lang="en-US" sz="5000" b="1"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2974054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a:xfrm>
            <a:off x="228600" y="152400"/>
            <a:ext cx="8763000" cy="10668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Data Movement Overwhelms Accelerators</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976536"/>
            <a:ext cx="8610600" cy="5195664"/>
          </a:xfrm>
        </p:spPr>
        <p:txBody>
          <a:bodyPr/>
          <a:lstStyle/>
          <a:p>
            <a:r>
              <a:rPr lang="en-US" sz="1500" dirty="0" err="1"/>
              <a:t>Amirali</a:t>
            </a:r>
            <a:r>
              <a:rPr lang="en-US" sz="1500" dirty="0"/>
              <a:t> </a:t>
            </a:r>
            <a:r>
              <a:rPr lang="en-US" sz="1500" dirty="0" err="1"/>
              <a:t>Boroumand</a:t>
            </a:r>
            <a:r>
              <a:rPr lang="en-US" sz="1500" dirty="0"/>
              <a:t>, </a:t>
            </a:r>
            <a:r>
              <a:rPr lang="en-US" sz="1500" dirty="0" err="1"/>
              <a:t>Saugata</a:t>
            </a:r>
            <a:r>
              <a:rPr lang="en-US" sz="1500" dirty="0"/>
              <a:t> Ghose, </a:t>
            </a:r>
            <a:r>
              <a:rPr lang="en-US" sz="1500" dirty="0" err="1"/>
              <a:t>Berkin</a:t>
            </a:r>
            <a:r>
              <a:rPr lang="en-US" sz="1500" dirty="0"/>
              <a:t> Akin, Ravi Narayanaswami, Geraldo F. Oliveira, </a:t>
            </a:r>
            <a:r>
              <a:rPr lang="en-US" sz="1500" dirty="0" err="1"/>
              <a:t>Xiaoyu</a:t>
            </a:r>
            <a:r>
              <a:rPr lang="en-US" sz="1500" dirty="0"/>
              <a:t> Ma, Eric </a:t>
            </a:r>
            <a:r>
              <a:rPr lang="en-US" sz="1500" dirty="0" err="1"/>
              <a:t>Shiu</a:t>
            </a:r>
            <a:r>
              <a:rPr lang="en-US" sz="1500" dirty="0"/>
              <a:t>,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500" dirty="0">
                <a:solidFill>
                  <a:srgbClr val="0000FF"/>
                </a:solidFill>
              </a:rPr>
            </a:br>
            <a:r>
              <a:rPr lang="en-US" sz="1500" i="1" dirty="0"/>
              <a:t>Proceedings of the </a:t>
            </a:r>
            <a:r>
              <a:rPr lang="en-US" sz="1500" i="1" dirty="0">
                <a:hlinkClick r:id="rId3"/>
              </a:rPr>
              <a:t>30th International Conference on Parallel Architectures and Compilation Techniques</a:t>
            </a:r>
            <a:r>
              <a:rPr lang="en-US" sz="1500" i="1" dirty="0"/>
              <a:t> (</a:t>
            </a:r>
            <a:r>
              <a:rPr lang="en-US" sz="1500" b="1" i="1" dirty="0"/>
              <a:t>PACT</a:t>
            </a:r>
            <a:r>
              <a:rPr lang="en-US" sz="1500" i="1" dirty="0"/>
              <a:t>)</a:t>
            </a:r>
            <a:r>
              <a:rPr lang="en-US" sz="1500" dirty="0"/>
              <a:t>, Virtual, September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Talk Video</a:t>
            </a:r>
            <a:r>
              <a:rPr lang="en-US" sz="15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4453707"/>
            <a:ext cx="9144000" cy="1794693"/>
          </a:xfrm>
          <a:prstGeom prst="rect">
            <a:avLst/>
          </a:prstGeom>
        </p:spPr>
      </p:pic>
      <p:sp>
        <p:nvSpPr>
          <p:cNvPr id="5" name="Rectangle 4">
            <a:extLst>
              <a:ext uri="{FF2B5EF4-FFF2-40B4-BE49-F238E27FC236}">
                <a16:creationId xmlns:a16="http://schemas.microsoft.com/office/drawing/2014/main" id="{B36B1348-F067-3402-A629-42472D44DBC9}"/>
              </a:ext>
            </a:extLst>
          </p:cNvPr>
          <p:cNvSpPr/>
          <p:nvPr/>
        </p:nvSpPr>
        <p:spPr>
          <a:xfrm>
            <a:off x="0" y="32004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&gt; 90%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memory</a:t>
            </a:r>
            <a:r>
              <a:rPr kumimoji="0" lang="en-US" sz="3000" b="1" i="0" u="none" strike="noStrike" kern="1200" cap="none" spc="0" normalizeH="0" baseline="0" noProof="0" dirty="0">
                <a:ln>
                  <a:noFill/>
                </a:ln>
                <a:solidFill>
                  <a:srgbClr val="C00000"/>
                </a:solidFill>
                <a:effectLst/>
                <a:uLnTx/>
                <a:uFillTx/>
                <a:latin typeface="Tahoma"/>
                <a:ea typeface="ＭＳ Ｐゴシック" panose="020B0600070205080204" pitchFamily="34" charset="-128"/>
                <a:cs typeface="+mn-cs"/>
              </a:rPr>
              <a:t>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in large ML models</a:t>
            </a:r>
          </a:p>
        </p:txBody>
      </p:sp>
    </p:spTree>
    <p:extLst>
      <p:ext uri="{BB962C8B-B14F-4D97-AF65-F5344CB8AC3E}">
        <p14:creationId xmlns:p14="http://schemas.microsoft.com/office/powerpoint/2010/main" val="2161215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D54F4-22A3-2780-0395-9FECC76AAA83}"/>
              </a:ext>
            </a:extLst>
          </p:cNvPr>
          <p:cNvSpPr>
            <a:spLocks noGrp="1"/>
          </p:cNvSpPr>
          <p:nvPr>
            <p:ph type="title"/>
          </p:nvPr>
        </p:nvSpPr>
        <p:spPr/>
        <p:txBody>
          <a:bodyPr/>
          <a:lstStyle/>
          <a:p>
            <a:r>
              <a:rPr lang="en-US" dirty="0"/>
              <a:t>Learning-Based Off-Chip Load Predictors</a:t>
            </a:r>
          </a:p>
        </p:txBody>
      </p:sp>
      <p:sp>
        <p:nvSpPr>
          <p:cNvPr id="3" name="Content Placeholder 2">
            <a:extLst>
              <a:ext uri="{FF2B5EF4-FFF2-40B4-BE49-F238E27FC236}">
                <a16:creationId xmlns:a16="http://schemas.microsoft.com/office/drawing/2014/main" id="{C96A31D7-E14C-2A49-976E-FCAC9C80BD4C}"/>
              </a:ext>
            </a:extLst>
          </p:cNvPr>
          <p:cNvSpPr>
            <a:spLocks noGrp="1"/>
          </p:cNvSpPr>
          <p:nvPr>
            <p:ph idx="1"/>
          </p:nvPr>
        </p:nvSpPr>
        <p:spPr>
          <a:xfrm>
            <a:off x="228600" y="899573"/>
            <a:ext cx="8610600" cy="5193723"/>
          </a:xfrm>
        </p:spPr>
        <p:txBody>
          <a:bodyPr/>
          <a:lstStyle/>
          <a:p>
            <a:r>
              <a:rPr lang="en-US" sz="1400" b="0" i="0" dirty="0">
                <a:solidFill>
                  <a:srgbClr val="000000"/>
                </a:solidFill>
                <a:effectLst/>
              </a:rPr>
              <a:t>Rahul </a:t>
            </a:r>
            <a:r>
              <a:rPr lang="en-US" sz="1400" b="0" i="0" dirty="0" err="1">
                <a:solidFill>
                  <a:srgbClr val="000000"/>
                </a:solidFill>
                <a:effectLst/>
              </a:rPr>
              <a:t>Bera</a:t>
            </a:r>
            <a:r>
              <a:rPr lang="en-US" sz="1400" b="0" i="0" dirty="0">
                <a:solidFill>
                  <a:srgbClr val="000000"/>
                </a:solidFill>
                <a:effectLst/>
              </a:rPr>
              <a:t>, Konstantinos </a:t>
            </a:r>
            <a:r>
              <a:rPr lang="en-US" sz="1400" b="0" i="0" dirty="0" err="1">
                <a:solidFill>
                  <a:srgbClr val="000000"/>
                </a:solidFill>
                <a:effectLst/>
              </a:rPr>
              <a:t>Kanellopoulos</a:t>
            </a:r>
            <a:r>
              <a:rPr lang="en-US" sz="1400" b="0" i="0" dirty="0">
                <a:solidFill>
                  <a:srgbClr val="000000"/>
                </a:solidFill>
                <a:effectLst/>
              </a:rPr>
              <a:t>, Shankar Balachandran, David Novo, </a:t>
            </a:r>
            <a:r>
              <a:rPr lang="en-US" sz="1400" b="0" i="0" dirty="0" err="1">
                <a:solidFill>
                  <a:srgbClr val="000000"/>
                </a:solidFill>
                <a:effectLst/>
              </a:rPr>
              <a:t>Ataberk</a:t>
            </a:r>
            <a:r>
              <a:rPr lang="en-US" sz="1400" b="0" i="0" dirty="0">
                <a:solidFill>
                  <a:srgbClr val="000000"/>
                </a:solidFill>
                <a:effectLst/>
              </a:rPr>
              <a:t> </a:t>
            </a:r>
            <a:r>
              <a:rPr lang="en-US" sz="1400" b="0" i="0" dirty="0" err="1">
                <a:solidFill>
                  <a:srgbClr val="000000"/>
                </a:solidFill>
                <a:effectLst/>
              </a:rPr>
              <a:t>Olgun</a:t>
            </a:r>
            <a:r>
              <a:rPr lang="en-US" sz="1400" b="0" i="0" dirty="0">
                <a:solidFill>
                  <a:srgbClr val="000000"/>
                </a:solidFill>
                <a:effectLst/>
              </a:rPr>
              <a:t>, Mohammad </a:t>
            </a:r>
            <a:r>
              <a:rPr lang="en-US" sz="1400" b="0" i="0" dirty="0" err="1">
                <a:solidFill>
                  <a:srgbClr val="000000"/>
                </a:solidFill>
                <a:effectLst/>
              </a:rPr>
              <a:t>Sadrosadati</a:t>
            </a:r>
            <a:r>
              <a:rPr lang="en-US" sz="1400" b="0" i="0" dirty="0">
                <a:solidFill>
                  <a:srgbClr val="000000"/>
                </a:solidFill>
                <a:effectLst/>
              </a:rPr>
              <a:t>, and Onur Mutlu,</a:t>
            </a:r>
            <a:br>
              <a:rPr lang="en-US" sz="1400" b="0" i="0" dirty="0">
                <a:solidFill>
                  <a:srgbClr val="000000"/>
                </a:solidFill>
                <a:effectLst/>
              </a:rPr>
            </a:br>
            <a:r>
              <a:rPr lang="en-US" sz="1400" b="1" i="0" dirty="0">
                <a:solidFill>
                  <a:srgbClr val="0000FF"/>
                </a:solidFill>
                <a:effectLst/>
                <a:hlinkClick r:id="rId2">
                  <a:extLst>
                    <a:ext uri="{A12FA001-AC4F-418D-AE19-62706E023703}">
                      <ahyp:hlinkClr xmlns:ahyp="http://schemas.microsoft.com/office/drawing/2018/hyperlinkcolor" val="tx"/>
                    </a:ext>
                  </a:extLst>
                </a:hlinkClick>
              </a:rPr>
              <a:t>"Hermes: Accelerating Long-Latency Load Requests via Perceptron-Based Off-Chip Load Prediction"</a:t>
            </a:r>
            <a:br>
              <a:rPr lang="en-US" sz="1400" b="0" i="0" dirty="0">
                <a:solidFill>
                  <a:srgbClr val="000000"/>
                </a:solidFill>
                <a:effectLst/>
              </a:rPr>
            </a:br>
            <a:r>
              <a:rPr lang="en-US" sz="1400" b="0" i="1" dirty="0">
                <a:solidFill>
                  <a:srgbClr val="000000"/>
                </a:solidFill>
                <a:effectLst/>
              </a:rPr>
              <a:t>Proceedings of the </a:t>
            </a:r>
            <a:r>
              <a:rPr lang="en-US" sz="1400" b="0" i="1" dirty="0">
                <a:solidFill>
                  <a:srgbClr val="000000"/>
                </a:solidFill>
                <a:effectLst/>
                <a:hlinkClick r:id="rId3"/>
              </a:rPr>
              <a:t>55th International Symposium on Microarchitecture</a:t>
            </a:r>
            <a:r>
              <a:rPr lang="en-US" sz="1400" b="0" i="1" dirty="0">
                <a:solidFill>
                  <a:srgbClr val="000000"/>
                </a:solidFill>
                <a:effectLst/>
              </a:rPr>
              <a:t> (</a:t>
            </a:r>
            <a:r>
              <a:rPr lang="en-US" sz="1400" b="1" i="1" dirty="0">
                <a:solidFill>
                  <a:srgbClr val="000000"/>
                </a:solidFill>
                <a:effectLst/>
              </a:rPr>
              <a:t>MICRO</a:t>
            </a:r>
            <a:r>
              <a:rPr lang="en-US" sz="1400" b="0" i="1" dirty="0">
                <a:solidFill>
                  <a:srgbClr val="000000"/>
                </a:solidFill>
                <a:effectLst/>
              </a:rPr>
              <a:t>)</a:t>
            </a:r>
            <a:r>
              <a:rPr lang="en-US" sz="1400" b="0" i="0" dirty="0">
                <a:solidFill>
                  <a:srgbClr val="000000"/>
                </a:solidFill>
                <a:effectLst/>
              </a:rPr>
              <a:t>, Chicago, IL, USA, October 2022.</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4"/>
              </a:rPr>
              <a:t>Slides (pptx)</a:t>
            </a:r>
            <a:r>
              <a:rPr lang="en-US" sz="1400" b="0" i="0" dirty="0">
                <a:solidFill>
                  <a:srgbClr val="000000"/>
                </a:solidFill>
                <a:effectLst/>
              </a:rPr>
              <a:t> </a:t>
            </a:r>
            <a:r>
              <a:rPr lang="en-US" sz="1400" b="0" i="0" dirty="0">
                <a:solidFill>
                  <a:srgbClr val="000000"/>
                </a:solidFill>
                <a:effectLst/>
                <a:hlinkClick r:id="rId5"/>
              </a:rPr>
              <a:t>(pdf)</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6"/>
              </a:rPr>
              <a:t>Longer Lecture Slides (pptx)</a:t>
            </a:r>
            <a:r>
              <a:rPr lang="en-US" sz="1400" b="0" i="0" dirty="0">
                <a:solidFill>
                  <a:srgbClr val="000000"/>
                </a:solidFill>
                <a:effectLst/>
              </a:rPr>
              <a:t> </a:t>
            </a:r>
            <a:r>
              <a:rPr lang="en-US" sz="1400" b="0" i="0" dirty="0">
                <a:solidFill>
                  <a:srgbClr val="000000"/>
                </a:solidFill>
                <a:effectLst/>
                <a:hlinkClick r:id="rId7"/>
              </a:rPr>
              <a:t>(pdf)</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8"/>
              </a:rPr>
              <a:t>Talk Video</a:t>
            </a:r>
            <a:r>
              <a:rPr lang="en-US" sz="1400" b="0" i="0" dirty="0">
                <a:solidFill>
                  <a:srgbClr val="000000"/>
                </a:solidFill>
                <a:effectLst/>
              </a:rPr>
              <a:t> (12 minutes)]</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9"/>
              </a:rPr>
              <a:t>Lecture Video</a:t>
            </a:r>
            <a:r>
              <a:rPr lang="en-US" sz="1400" b="0" i="0" dirty="0">
                <a:solidFill>
                  <a:srgbClr val="000000"/>
                </a:solidFill>
                <a:effectLst/>
              </a:rPr>
              <a:t> (25 minutes)]</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10"/>
              </a:rPr>
              <a:t>arXiv version</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11"/>
              </a:rPr>
              <a:t>Source Code (Officially Artifact Evaluated with All Badges)</a:t>
            </a:r>
            <a:r>
              <a:rPr lang="en-US" sz="1400" b="0" i="0" dirty="0">
                <a:solidFill>
                  <a:srgbClr val="000000"/>
                </a:solidFill>
                <a:effectLst/>
              </a:rPr>
              <a:t>]</a:t>
            </a:r>
            <a:br>
              <a:rPr lang="en-US" sz="1400" b="0" i="0" dirty="0">
                <a:solidFill>
                  <a:srgbClr val="000000"/>
                </a:solidFill>
                <a:effectLst/>
              </a:rPr>
            </a:br>
            <a:r>
              <a:rPr lang="en-US" sz="1400" b="1" i="1" dirty="0">
                <a:solidFill>
                  <a:srgbClr val="FF0000"/>
                </a:solidFill>
                <a:effectLst/>
              </a:rPr>
              <a:t>Officially artifact evaluated as available, reusable and reproducible.</a:t>
            </a:r>
            <a:br>
              <a:rPr lang="en-US" sz="1400" b="0" i="0" dirty="0">
                <a:solidFill>
                  <a:srgbClr val="FF0000"/>
                </a:solidFill>
                <a:effectLst/>
              </a:rPr>
            </a:br>
            <a:r>
              <a:rPr lang="en-US" sz="1400" b="1" i="1" dirty="0">
                <a:solidFill>
                  <a:srgbClr val="FF0000"/>
                </a:solidFill>
                <a:effectLst/>
              </a:rPr>
              <a:t>Best paper award at MICRO 2022.</a:t>
            </a:r>
            <a:endParaRPr lang="en-US" sz="1400" b="0" i="0" dirty="0">
              <a:solidFill>
                <a:srgbClr val="FF0000"/>
              </a:solidFill>
              <a:effectLst/>
            </a:endParaRPr>
          </a:p>
          <a:p>
            <a:pPr marL="0" indent="0">
              <a:buNone/>
            </a:pPr>
            <a:br>
              <a:rPr lang="en-US" sz="1400" dirty="0"/>
            </a:br>
            <a:endParaRPr lang="en-US" sz="1400" b="1" dirty="0">
              <a:solidFill>
                <a:srgbClr val="FF0000"/>
              </a:solidFill>
            </a:endParaRPr>
          </a:p>
        </p:txBody>
      </p:sp>
      <p:sp>
        <p:nvSpPr>
          <p:cNvPr id="4" name="Slide Number Placeholder 3">
            <a:extLst>
              <a:ext uri="{FF2B5EF4-FFF2-40B4-BE49-F238E27FC236}">
                <a16:creationId xmlns:a16="http://schemas.microsoft.com/office/drawing/2014/main" id="{A9E616E4-45E4-AF92-9631-A68A275CFFF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CB0D5613-3CA0-FC5A-F158-60D3E41987F1}"/>
              </a:ext>
            </a:extLst>
          </p:cNvPr>
          <p:cNvPicPr>
            <a:picLocks noChangeAspect="1"/>
          </p:cNvPicPr>
          <p:nvPr/>
        </p:nvPicPr>
        <p:blipFill>
          <a:blip r:embed="rId12"/>
          <a:stretch>
            <a:fillRect/>
          </a:stretch>
        </p:blipFill>
        <p:spPr>
          <a:xfrm>
            <a:off x="409106" y="3929513"/>
            <a:ext cx="8159824" cy="2588415"/>
          </a:xfrm>
          <a:prstGeom prst="rect">
            <a:avLst/>
          </a:prstGeom>
        </p:spPr>
      </p:pic>
      <p:sp>
        <p:nvSpPr>
          <p:cNvPr id="6" name="TextBox 5">
            <a:extLst>
              <a:ext uri="{FF2B5EF4-FFF2-40B4-BE49-F238E27FC236}">
                <a16:creationId xmlns:a16="http://schemas.microsoft.com/office/drawing/2014/main" id="{B5EACA9C-69E8-DB22-BDD8-D639266CB9DA}"/>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https://arxiv.org/pdf/2209.00188.pdf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5529317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D12F-23D2-E366-BC8C-70FCAB32FF55}"/>
              </a:ext>
            </a:extLst>
          </p:cNvPr>
          <p:cNvSpPr>
            <a:spLocks noGrp="1"/>
          </p:cNvSpPr>
          <p:nvPr>
            <p:ph type="title"/>
          </p:nvPr>
        </p:nvSpPr>
        <p:spPr>
          <a:xfrm>
            <a:off x="228600" y="152400"/>
            <a:ext cx="8915400" cy="1066800"/>
          </a:xfrm>
        </p:spPr>
        <p:txBody>
          <a:bodyPr/>
          <a:lstStyle/>
          <a:p>
            <a:r>
              <a:rPr lang="en-US" dirty="0"/>
              <a:t>Hermes Talk Video</a:t>
            </a:r>
          </a:p>
        </p:txBody>
      </p:sp>
      <p:sp>
        <p:nvSpPr>
          <p:cNvPr id="6" name="TextBox 5">
            <a:extLst>
              <a:ext uri="{FF2B5EF4-FFF2-40B4-BE49-F238E27FC236}">
                <a16:creationId xmlns:a16="http://schemas.microsoft.com/office/drawing/2014/main" id="{7DC27E93-CE8E-D6EB-CBBF-D2A85499D7CA}"/>
              </a:ext>
            </a:extLst>
          </p:cNvPr>
          <p:cNvSpPr txBox="1"/>
          <p:nvPr/>
        </p:nvSpPr>
        <p:spPr>
          <a:xfrm>
            <a:off x="1660300" y="6474822"/>
            <a:ext cx="672812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https://www.youtube.com/watch?v=PWWBtrL60dQ&amp;t=3609s</a:t>
            </a:r>
            <a:r>
              <a:rPr kumimoji="0" lang="en-US" sz="16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4" name="Picture 3">
            <a:extLst>
              <a:ext uri="{FF2B5EF4-FFF2-40B4-BE49-F238E27FC236}">
                <a16:creationId xmlns:a16="http://schemas.microsoft.com/office/drawing/2014/main" id="{B0DD6BBD-1741-9B5B-16A7-3E0D50A82B35}"/>
              </a:ext>
            </a:extLst>
          </p:cNvPr>
          <p:cNvPicPr>
            <a:picLocks noChangeAspect="1"/>
          </p:cNvPicPr>
          <p:nvPr/>
        </p:nvPicPr>
        <p:blipFill>
          <a:blip r:embed="rId3"/>
          <a:stretch>
            <a:fillRect/>
          </a:stretch>
        </p:blipFill>
        <p:spPr>
          <a:xfrm>
            <a:off x="685800" y="1022879"/>
            <a:ext cx="7772400" cy="5286441"/>
          </a:xfrm>
          <a:prstGeom prst="rect">
            <a:avLst/>
          </a:prstGeom>
        </p:spPr>
      </p:pic>
    </p:spTree>
    <p:extLst>
      <p:ext uri="{BB962C8B-B14F-4D97-AF65-F5344CB8AC3E}">
        <p14:creationId xmlns:p14="http://schemas.microsoft.com/office/powerpoint/2010/main" val="21944576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328273" y="3990552"/>
            <a:ext cx="84874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Rahul </a:t>
            </a:r>
            <a:r>
              <a:rPr kumimoji="0" lang="en-US" sz="2800" b="1" i="0" u="sng"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Bera</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Konstantinos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Kanellopoulos</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Shankar Balachandran,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David Novo,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Ataberk</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Olgun</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Mohammad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Sadrosadati</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Onur</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Mutlu</a:t>
            </a:r>
            <a:endPar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8274" y="5884914"/>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2687934" y="5877306"/>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0"/>
            <a:ext cx="9144000" cy="37734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rPr>
              <a:t>Accelerating Long-Latency Load Requests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rPr>
              <a:t>via Perceptron-Based Off-Chip Load Prediction</a:t>
            </a:r>
          </a:p>
        </p:txBody>
      </p:sp>
      <p:pic>
        <p:nvPicPr>
          <p:cNvPr id="11" name="Picture 10">
            <a:extLst>
              <a:ext uri="{FF2B5EF4-FFF2-40B4-BE49-F238E27FC236}">
                <a16:creationId xmlns:a16="http://schemas.microsoft.com/office/drawing/2014/main" id="{04634075-57FE-5941-A015-53B1298194BB}"/>
              </a:ext>
            </a:extLst>
          </p:cNvPr>
          <p:cNvPicPr>
            <a:picLocks noChangeAspect="1"/>
          </p:cNvPicPr>
          <p:nvPr/>
        </p:nvPicPr>
        <p:blipFill rotWithShape="1">
          <a:blip r:embed="rId5"/>
          <a:srcRect l="28273" t="34927" r="30772" b="35321"/>
          <a:stretch/>
        </p:blipFill>
        <p:spPr>
          <a:xfrm>
            <a:off x="5245212" y="5812732"/>
            <a:ext cx="1336458" cy="544549"/>
          </a:xfrm>
          <a:prstGeom prst="rect">
            <a:avLst/>
          </a:prstGeom>
        </p:spPr>
      </p:pic>
      <p:pic>
        <p:nvPicPr>
          <p:cNvPr id="15" name="Picture 14">
            <a:extLst>
              <a:ext uri="{FF2B5EF4-FFF2-40B4-BE49-F238E27FC236}">
                <a16:creationId xmlns:a16="http://schemas.microsoft.com/office/drawing/2014/main" id="{E9E5C155-3DFC-349C-3925-C11C6135E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8950" y="847391"/>
            <a:ext cx="5626100" cy="1727200"/>
          </a:xfrm>
          <a:prstGeom prst="rect">
            <a:avLst/>
          </a:prstGeom>
        </p:spPr>
      </p:pic>
      <p:pic>
        <p:nvPicPr>
          <p:cNvPr id="19" name="Picture 18">
            <a:extLst>
              <a:ext uri="{FF2B5EF4-FFF2-40B4-BE49-F238E27FC236}">
                <a16:creationId xmlns:a16="http://schemas.microsoft.com/office/drawing/2014/main" id="{24B8599D-923A-3128-DEC4-9748DF54BF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4028" y="5765467"/>
            <a:ext cx="1984503" cy="639077"/>
          </a:xfrm>
          <a:prstGeom prst="rect">
            <a:avLst/>
          </a:prstGeom>
        </p:spPr>
      </p:pic>
      <p:pic>
        <p:nvPicPr>
          <p:cNvPr id="6" name="Picture 5">
            <a:extLst>
              <a:ext uri="{FF2B5EF4-FFF2-40B4-BE49-F238E27FC236}">
                <a16:creationId xmlns:a16="http://schemas.microsoft.com/office/drawing/2014/main" id="{816DE9BA-7D86-CA3B-0889-9396F7D6B8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8169" y="51302"/>
            <a:ext cx="1036927" cy="1031199"/>
          </a:xfrm>
          <a:prstGeom prst="rect">
            <a:avLst/>
          </a:prstGeom>
        </p:spPr>
      </p:pic>
      <p:pic>
        <p:nvPicPr>
          <p:cNvPr id="8" name="Picture 7">
            <a:extLst>
              <a:ext uri="{FF2B5EF4-FFF2-40B4-BE49-F238E27FC236}">
                <a16:creationId xmlns:a16="http://schemas.microsoft.com/office/drawing/2014/main" id="{4423FC76-B4D1-6231-1346-21ED3BEF01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4351" y="51302"/>
            <a:ext cx="1036927" cy="1031199"/>
          </a:xfrm>
          <a:prstGeom prst="rect">
            <a:avLst/>
          </a:prstGeom>
        </p:spPr>
      </p:pic>
      <p:pic>
        <p:nvPicPr>
          <p:cNvPr id="10" name="Picture 9">
            <a:extLst>
              <a:ext uri="{FF2B5EF4-FFF2-40B4-BE49-F238E27FC236}">
                <a16:creationId xmlns:a16="http://schemas.microsoft.com/office/drawing/2014/main" id="{A5F8AE1E-BD00-9F8E-092F-8060DF6B54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35573" y="51302"/>
            <a:ext cx="1036928" cy="1031199"/>
          </a:xfrm>
          <a:prstGeom prst="rect">
            <a:avLst/>
          </a:prstGeom>
        </p:spPr>
      </p:pic>
      <p:sp>
        <p:nvSpPr>
          <p:cNvPr id="5" name="TextBox 4">
            <a:extLst>
              <a:ext uri="{FF2B5EF4-FFF2-40B4-BE49-F238E27FC236}">
                <a16:creationId xmlns:a16="http://schemas.microsoft.com/office/drawing/2014/main" id="{F8324EE4-8EC6-AD86-673C-F948475D2718}"/>
              </a:ext>
            </a:extLst>
          </p:cNvPr>
          <p:cNvSpPr txBox="1"/>
          <p:nvPr/>
        </p:nvSpPr>
        <p:spPr>
          <a:xfrm>
            <a:off x="1940510" y="5043763"/>
            <a:ext cx="526297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hlinkClick r:id="rId11">
                  <a:extLst>
                    <a:ext uri="{A12FA001-AC4F-418D-AE19-62706E023703}">
                      <ahyp:hlinkClr xmlns:ahyp="http://schemas.microsoft.com/office/drawing/2018/hyperlinkcolor" val="tx"/>
                    </a:ext>
                  </a:extLst>
                </a:hlinkClick>
              </a:rPr>
              <a:t>https://github.com/CMU-SAFARI/Hermes</a:t>
            </a:r>
            <a:endParaRPr kumimoji="0" lang="en-US" sz="20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endParaRPr>
          </a:p>
        </p:txBody>
      </p:sp>
      <p:sp>
        <p:nvSpPr>
          <p:cNvPr id="7" name="TextBox 6">
            <a:extLst>
              <a:ext uri="{FF2B5EF4-FFF2-40B4-BE49-F238E27FC236}">
                <a16:creationId xmlns:a16="http://schemas.microsoft.com/office/drawing/2014/main" id="{4C568055-3957-02AE-3C40-E2DB5C81399F}"/>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https://arxiv.org/pdf/2209.00188.pdf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4208979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1563B-9C8F-B46F-88D1-A5820B5C9B24}"/>
              </a:ext>
            </a:extLst>
          </p:cNvPr>
          <p:cNvSpPr>
            <a:spLocks noGrp="1"/>
          </p:cNvSpPr>
          <p:nvPr>
            <p:ph type="title"/>
          </p:nvPr>
        </p:nvSpPr>
        <p:spPr/>
        <p:txBody>
          <a:bodyPr/>
          <a:lstStyle/>
          <a:p>
            <a:r>
              <a:rPr lang="en-US" sz="3600" dirty="0">
                <a:latin typeface="Corbel" panose="020B0503020204020204" pitchFamily="34" charset="0"/>
              </a:rPr>
              <a:t>The Key Problem</a:t>
            </a:r>
          </a:p>
        </p:txBody>
      </p:sp>
      <p:sp>
        <p:nvSpPr>
          <p:cNvPr id="4" name="Rounded Rectangle 3">
            <a:extLst>
              <a:ext uri="{FF2B5EF4-FFF2-40B4-BE49-F238E27FC236}">
                <a16:creationId xmlns:a16="http://schemas.microsoft.com/office/drawing/2014/main" id="{FB3B7394-3E39-2FD8-B3C3-6E5B5D27E7B9}"/>
              </a:ext>
            </a:extLst>
          </p:cNvPr>
          <p:cNvSpPr/>
          <p:nvPr/>
        </p:nvSpPr>
        <p:spPr>
          <a:xfrm>
            <a:off x="749431" y="1357459"/>
            <a:ext cx="7645138" cy="697584"/>
          </a:xfrm>
          <a:prstGeom prst="roundRect">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Long-latency </a:t>
            </a:r>
            <a:r>
              <a:rPr kumimoji="0" lang="en-US" sz="44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off-chip</a:t>
            </a:r>
            <a:r>
              <a:rPr kumimoji="0" lang="en-US" sz="36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load requests</a:t>
            </a:r>
          </a:p>
        </p:txBody>
      </p:sp>
      <p:sp>
        <p:nvSpPr>
          <p:cNvPr id="5" name="Rounded Rectangle 4">
            <a:extLst>
              <a:ext uri="{FF2B5EF4-FFF2-40B4-BE49-F238E27FC236}">
                <a16:creationId xmlns:a16="http://schemas.microsoft.com/office/drawing/2014/main" id="{3805F7A8-AC80-E609-C663-99C4103F836B}"/>
              </a:ext>
            </a:extLst>
          </p:cNvPr>
          <p:cNvSpPr/>
          <p:nvPr/>
        </p:nvSpPr>
        <p:spPr>
          <a:xfrm>
            <a:off x="197626" y="2894554"/>
            <a:ext cx="8748746" cy="1908404"/>
          </a:xfrm>
          <a:prstGeom prst="roundRect">
            <a:avLst>
              <a:gd name="adj" fmla="val 6884"/>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Often </a:t>
            </a: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stall</a:t>
            </a:r>
            <a:r>
              <a:rPr kumimoji="0" lang="en-US" sz="3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processor by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blocking instruction retirement</a:t>
            </a:r>
            <a:r>
              <a:rPr kumimoji="0" lang="en-US" sz="3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from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Reorder Buffer (ROB)</a:t>
            </a:r>
          </a:p>
        </p:txBody>
      </p:sp>
      <p:sp>
        <p:nvSpPr>
          <p:cNvPr id="6" name="Rounded Rectangle 5">
            <a:extLst>
              <a:ext uri="{FF2B5EF4-FFF2-40B4-BE49-F238E27FC236}">
                <a16:creationId xmlns:a16="http://schemas.microsoft.com/office/drawing/2014/main" id="{E45E347A-E114-8456-6284-0ACD044CFD3D}"/>
              </a:ext>
            </a:extLst>
          </p:cNvPr>
          <p:cNvSpPr/>
          <p:nvPr/>
        </p:nvSpPr>
        <p:spPr>
          <a:xfrm>
            <a:off x="2402889" y="5745168"/>
            <a:ext cx="4338221" cy="697584"/>
          </a:xfrm>
          <a:prstGeom prst="roundRect">
            <a:avLst/>
          </a:prstGeom>
          <a:solidFill>
            <a:srgbClr val="B40003"/>
          </a:solidFill>
          <a:ln w="28575">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Limit performance</a:t>
            </a:r>
          </a:p>
        </p:txBody>
      </p:sp>
      <p:sp>
        <p:nvSpPr>
          <p:cNvPr id="7" name="Down Arrow 6">
            <a:extLst>
              <a:ext uri="{FF2B5EF4-FFF2-40B4-BE49-F238E27FC236}">
                <a16:creationId xmlns:a16="http://schemas.microsoft.com/office/drawing/2014/main" id="{843AE21D-7D8A-FA92-46CC-FEB333EDF604}"/>
              </a:ext>
            </a:extLst>
          </p:cNvPr>
          <p:cNvSpPr/>
          <p:nvPr/>
        </p:nvSpPr>
        <p:spPr>
          <a:xfrm>
            <a:off x="4091232" y="2210977"/>
            <a:ext cx="961534" cy="6598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Down Arrow 7">
            <a:extLst>
              <a:ext uri="{FF2B5EF4-FFF2-40B4-BE49-F238E27FC236}">
                <a16:creationId xmlns:a16="http://schemas.microsoft.com/office/drawing/2014/main" id="{9E329559-CA06-83A7-8615-1D3411759B8F}"/>
              </a:ext>
            </a:extLst>
          </p:cNvPr>
          <p:cNvSpPr/>
          <p:nvPr/>
        </p:nvSpPr>
        <p:spPr>
          <a:xfrm>
            <a:off x="4091232" y="4943526"/>
            <a:ext cx="961534" cy="6598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60456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D81F77-EE38-4E81-C587-AF60D0EFF0CC}"/>
              </a:ext>
            </a:extLst>
          </p:cNvPr>
          <p:cNvSpPr>
            <a:spLocks noGrp="1"/>
          </p:cNvSpPr>
          <p:nvPr>
            <p:ph type="title"/>
          </p:nvPr>
        </p:nvSpPr>
        <p:spPr/>
        <p:txBody>
          <a:bodyPr/>
          <a:lstStyle/>
          <a:p>
            <a:r>
              <a:rPr lang="en-US" sz="3600" dirty="0">
                <a:latin typeface="Corbel" panose="020B0503020204020204" pitchFamily="34" charset="0"/>
              </a:rPr>
              <a:t>Traditional Solutions</a:t>
            </a:r>
          </a:p>
        </p:txBody>
      </p:sp>
      <p:pic>
        <p:nvPicPr>
          <p:cNvPr id="6" name="Picture 5">
            <a:extLst>
              <a:ext uri="{FF2B5EF4-FFF2-40B4-BE49-F238E27FC236}">
                <a16:creationId xmlns:a16="http://schemas.microsoft.com/office/drawing/2014/main" id="{833B4D92-C83E-4431-9D37-DD3D6613B230}"/>
              </a:ext>
            </a:extLst>
          </p:cNvPr>
          <p:cNvPicPr>
            <a:picLocks noChangeAspect="1"/>
          </p:cNvPicPr>
          <p:nvPr/>
        </p:nvPicPr>
        <p:blipFill>
          <a:blip r:embed="rId4"/>
          <a:stretch>
            <a:fillRect/>
          </a:stretch>
        </p:blipFill>
        <p:spPr>
          <a:xfrm>
            <a:off x="3425713" y="936688"/>
            <a:ext cx="2292574" cy="2292574"/>
          </a:xfrm>
          <a:prstGeom prst="rect">
            <a:avLst/>
          </a:prstGeom>
        </p:spPr>
      </p:pic>
      <p:sp>
        <p:nvSpPr>
          <p:cNvPr id="7" name="TextBox 6">
            <a:extLst>
              <a:ext uri="{FF2B5EF4-FFF2-40B4-BE49-F238E27FC236}">
                <a16:creationId xmlns:a16="http://schemas.microsoft.com/office/drawing/2014/main" id="{4415EDE1-08FA-EF09-488F-93E78BB36C45}"/>
              </a:ext>
            </a:extLst>
          </p:cNvPr>
          <p:cNvSpPr txBox="1"/>
          <p:nvPr/>
        </p:nvSpPr>
        <p:spPr>
          <a:xfrm>
            <a:off x="554019" y="4020087"/>
            <a:ext cx="8035962" cy="806648"/>
          </a:xfrm>
          <a:prstGeom prst="roundRect">
            <a:avLst>
              <a:gd name="adj" fmla="val 9377"/>
            </a:avLst>
          </a:prstGeom>
          <a:solidFill>
            <a:schemeClr val="accent1"/>
          </a:solid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Employ sophisticated </a:t>
            </a:r>
            <a:r>
              <a:rPr kumimoji="0" lang="en-US" sz="44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prefetchers</a:t>
            </a:r>
            <a:endPar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p:txBody>
      </p:sp>
      <p:sp>
        <p:nvSpPr>
          <p:cNvPr id="8" name="TextBox 7">
            <a:extLst>
              <a:ext uri="{FF2B5EF4-FFF2-40B4-BE49-F238E27FC236}">
                <a16:creationId xmlns:a16="http://schemas.microsoft.com/office/drawing/2014/main" id="{A6A9B357-24CF-3AAC-451B-18D86C2109A3}"/>
              </a:ext>
            </a:extLst>
          </p:cNvPr>
          <p:cNvSpPr txBox="1"/>
          <p:nvPr/>
        </p:nvSpPr>
        <p:spPr>
          <a:xfrm>
            <a:off x="478715" y="3407748"/>
            <a:ext cx="59167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1</a:t>
            </a:r>
            <a:endParaRPr kumimoji="0" lang="en-US" sz="54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endParaRPr>
          </a:p>
        </p:txBody>
      </p:sp>
      <p:sp>
        <p:nvSpPr>
          <p:cNvPr id="9" name="TextBox 8">
            <a:extLst>
              <a:ext uri="{FF2B5EF4-FFF2-40B4-BE49-F238E27FC236}">
                <a16:creationId xmlns:a16="http://schemas.microsoft.com/office/drawing/2014/main" id="{DC06F13E-0484-E6D0-0802-71015C30F8BF}"/>
              </a:ext>
            </a:extLst>
          </p:cNvPr>
          <p:cNvSpPr txBox="1"/>
          <p:nvPr/>
        </p:nvSpPr>
        <p:spPr>
          <a:xfrm>
            <a:off x="554019" y="5439074"/>
            <a:ext cx="8035962" cy="742117"/>
          </a:xfrm>
          <a:prstGeom prst="roundRect">
            <a:avLst>
              <a:gd name="adj" fmla="val 9377"/>
            </a:avLst>
          </a:prstGeom>
          <a:solidFill>
            <a:schemeClr val="accent1"/>
          </a:solid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Increase size</a:t>
            </a:r>
            <a:r>
              <a:rPr kumimoji="0" lang="en-US" sz="4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of on-chip caches</a:t>
            </a:r>
            <a:endPar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p:txBody>
      </p:sp>
      <p:sp>
        <p:nvSpPr>
          <p:cNvPr id="10" name="TextBox 9">
            <a:extLst>
              <a:ext uri="{FF2B5EF4-FFF2-40B4-BE49-F238E27FC236}">
                <a16:creationId xmlns:a16="http://schemas.microsoft.com/office/drawing/2014/main" id="{3D5D2FF5-2AFE-CB5C-9CE0-363BE15F19E8}"/>
              </a:ext>
            </a:extLst>
          </p:cNvPr>
          <p:cNvSpPr txBox="1"/>
          <p:nvPr/>
        </p:nvSpPr>
        <p:spPr>
          <a:xfrm>
            <a:off x="484093" y="4931242"/>
            <a:ext cx="59167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2</a:t>
            </a:r>
            <a:endParaRPr kumimoji="0" lang="en-US" sz="54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endParaRPr>
          </a:p>
        </p:txBody>
      </p:sp>
    </p:spTree>
    <p:custDataLst>
      <p:tags r:id="rId1"/>
    </p:custDataLst>
    <p:extLst>
      <p:ext uri="{BB962C8B-B14F-4D97-AF65-F5344CB8AC3E}">
        <p14:creationId xmlns:p14="http://schemas.microsoft.com/office/powerpoint/2010/main" val="23985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3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3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0AC93A-6209-63A0-08CC-75521BF32212}"/>
              </a:ext>
            </a:extLst>
          </p:cNvPr>
          <p:cNvSpPr>
            <a:spLocks noGrp="1"/>
          </p:cNvSpPr>
          <p:nvPr>
            <p:ph type="title"/>
          </p:nvPr>
        </p:nvSpPr>
        <p:spPr/>
        <p:txBody>
          <a:bodyPr/>
          <a:lstStyle/>
          <a:p>
            <a:r>
              <a:rPr lang="en-US" sz="3600" dirty="0">
                <a:latin typeface="Corbel" panose="020B0503020204020204" pitchFamily="34" charset="0"/>
              </a:rPr>
              <a:t>Key Observation 1</a:t>
            </a:r>
            <a:endParaRPr lang="en-US" sz="3600" dirty="0"/>
          </a:p>
        </p:txBody>
      </p:sp>
      <p:graphicFrame>
        <p:nvGraphicFramePr>
          <p:cNvPr id="12" name="Content Placeholder 11">
            <a:extLst>
              <a:ext uri="{FF2B5EF4-FFF2-40B4-BE49-F238E27FC236}">
                <a16:creationId xmlns:a16="http://schemas.microsoft.com/office/drawing/2014/main" id="{3FC53AEA-B5A7-A54B-485B-BEB8BE95E918}"/>
              </a:ext>
            </a:extLst>
          </p:cNvPr>
          <p:cNvGraphicFramePr>
            <a:graphicFrameLocks noGrp="1"/>
          </p:cNvGraphicFramePr>
          <p:nvPr>
            <p:ph idx="1"/>
          </p:nvPr>
        </p:nvGraphicFramePr>
        <p:xfrm>
          <a:off x="1122201" y="1730925"/>
          <a:ext cx="6590506" cy="4056471"/>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28E61C18-0AFA-3CD3-6A45-DB435159D218}"/>
              </a:ext>
            </a:extLst>
          </p:cNvPr>
          <p:cNvSpPr txBox="1"/>
          <p:nvPr/>
        </p:nvSpPr>
        <p:spPr>
          <a:xfrm>
            <a:off x="561517" y="3236594"/>
            <a:ext cx="2977751" cy="918448"/>
          </a:xfrm>
          <a:prstGeom prst="roundRect">
            <a:avLst>
              <a:gd name="adj" fmla="val 6049"/>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3200">
                <a:solidFill>
                  <a:schemeClr val="bg1"/>
                </a:solidFill>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50%</a:t>
            </a: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successfully prefetched</a:t>
            </a:r>
          </a:p>
        </p:txBody>
      </p:sp>
      <p:sp>
        <p:nvSpPr>
          <p:cNvPr id="5" name="TextBox 4">
            <a:extLst>
              <a:ext uri="{FF2B5EF4-FFF2-40B4-BE49-F238E27FC236}">
                <a16:creationId xmlns:a16="http://schemas.microsoft.com/office/drawing/2014/main" id="{02878727-0CFD-B7D4-A4FB-1A0CC066CEC5}"/>
              </a:ext>
            </a:extLst>
          </p:cNvPr>
          <p:cNvSpPr txBox="1"/>
          <p:nvPr/>
        </p:nvSpPr>
        <p:spPr>
          <a:xfrm>
            <a:off x="2372636" y="5789906"/>
            <a:ext cx="417826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off-chip loads without any prefetcher</a:t>
            </a:r>
          </a:p>
        </p:txBody>
      </p:sp>
      <p:sp>
        <p:nvSpPr>
          <p:cNvPr id="7" name="Pie 6">
            <a:extLst>
              <a:ext uri="{FF2B5EF4-FFF2-40B4-BE49-F238E27FC236}">
                <a16:creationId xmlns:a16="http://schemas.microsoft.com/office/drawing/2014/main" id="{16A9A18D-853D-B777-260F-9678C4F3A550}"/>
              </a:ext>
            </a:extLst>
          </p:cNvPr>
          <p:cNvSpPr/>
          <p:nvPr/>
        </p:nvSpPr>
        <p:spPr>
          <a:xfrm>
            <a:off x="2536127" y="1881623"/>
            <a:ext cx="3764447" cy="3764447"/>
          </a:xfrm>
          <a:prstGeom prst="pie">
            <a:avLst>
              <a:gd name="adj1" fmla="val 18829874"/>
              <a:gd name="adj2" fmla="val 5317643"/>
            </a:avLst>
          </a:prstGeom>
          <a:solidFill>
            <a:srgbClr val="9411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710211C-0A66-5A81-CCC4-069508828167}"/>
              </a:ext>
            </a:extLst>
          </p:cNvPr>
          <p:cNvSpPr txBox="1"/>
          <p:nvPr/>
        </p:nvSpPr>
        <p:spPr>
          <a:xfrm>
            <a:off x="4686157" y="2815719"/>
            <a:ext cx="4113173" cy="1235154"/>
          </a:xfrm>
          <a:prstGeom prst="roundRect">
            <a:avLst>
              <a:gd name="adj" fmla="val 6049"/>
            </a:avLst>
          </a:prstGeom>
          <a:solidFill>
            <a:schemeClr val="tx2"/>
          </a:solidFill>
          <a:ln w="28575">
            <a:solidFill>
              <a:schemeClr val="tx2">
                <a:lumMod val="50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50%</a:t>
            </a:r>
            <a:r>
              <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still go off-chip </a:t>
            </a:r>
            <a:r>
              <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even with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 state-of-the-art prefetcher</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3" name="TextBox 2">
            <a:extLst>
              <a:ext uri="{FF2B5EF4-FFF2-40B4-BE49-F238E27FC236}">
                <a16:creationId xmlns:a16="http://schemas.microsoft.com/office/drawing/2014/main" id="{ED2C38E0-51EF-4208-CAE9-05C6306A038B}"/>
              </a:ext>
            </a:extLst>
          </p:cNvPr>
          <p:cNvSpPr txBox="1"/>
          <p:nvPr/>
        </p:nvSpPr>
        <p:spPr>
          <a:xfrm>
            <a:off x="5094218" y="4401738"/>
            <a:ext cx="3324555" cy="825002"/>
          </a:xfrm>
          <a:prstGeom prst="roundRect">
            <a:avLst>
              <a:gd name="adj" fmla="val 6049"/>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chemeClr val="accent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70%</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of the off-chip loads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block the ROB</a:t>
            </a:r>
          </a:p>
        </p:txBody>
      </p:sp>
      <p:sp>
        <p:nvSpPr>
          <p:cNvPr id="2" name="Rounded Rectangle 1">
            <a:extLst>
              <a:ext uri="{FF2B5EF4-FFF2-40B4-BE49-F238E27FC236}">
                <a16:creationId xmlns:a16="http://schemas.microsoft.com/office/drawing/2014/main" id="{8980D0C2-86BE-F877-2DFF-A12232BB5832}"/>
              </a:ext>
            </a:extLst>
          </p:cNvPr>
          <p:cNvSpPr/>
          <p:nvPr/>
        </p:nvSpPr>
        <p:spPr>
          <a:xfrm>
            <a:off x="335535" y="974787"/>
            <a:ext cx="8561554" cy="656473"/>
          </a:xfrm>
          <a:prstGeom prst="roundRect">
            <a:avLst>
              <a:gd name="adj" fmla="val 6884"/>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Many loads still go off-chip</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Tree>
    <p:custDataLst>
      <p:tags r:id="rId1"/>
    </p:custDataLst>
    <p:extLst>
      <p:ext uri="{BB962C8B-B14F-4D97-AF65-F5344CB8AC3E}">
        <p14:creationId xmlns:p14="http://schemas.microsoft.com/office/powerpoint/2010/main" val="313108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0F9928-5DEE-3B64-258F-6CC14C18B53B}"/>
              </a:ext>
            </a:extLst>
          </p:cNvPr>
          <p:cNvSpPr txBox="1"/>
          <p:nvPr/>
        </p:nvSpPr>
        <p:spPr>
          <a:xfrm>
            <a:off x="169011" y="5084328"/>
            <a:ext cx="8776206" cy="1160800"/>
          </a:xfrm>
          <a:prstGeom prst="roundRect">
            <a:avLst>
              <a:gd name="adj" fmla="val 4065"/>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rPr>
              <a:t>40%</a:t>
            </a:r>
            <a:r>
              <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 </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of the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stalls</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can be eliminated by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removing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on-chip cache access latency from critical path</a:t>
            </a:r>
          </a:p>
        </p:txBody>
      </p:sp>
      <p:sp>
        <p:nvSpPr>
          <p:cNvPr id="6" name="Title 5">
            <a:extLst>
              <a:ext uri="{FF2B5EF4-FFF2-40B4-BE49-F238E27FC236}">
                <a16:creationId xmlns:a16="http://schemas.microsoft.com/office/drawing/2014/main" id="{8A1B2AD4-ADA3-A190-2EE0-2B9A6E19ABC3}"/>
              </a:ext>
            </a:extLst>
          </p:cNvPr>
          <p:cNvSpPr>
            <a:spLocks noGrp="1"/>
          </p:cNvSpPr>
          <p:nvPr>
            <p:ph type="title"/>
          </p:nvPr>
        </p:nvSpPr>
        <p:spPr/>
        <p:txBody>
          <a:bodyPr/>
          <a:lstStyle/>
          <a:p>
            <a:r>
              <a:rPr lang="en-US" sz="3600" dirty="0">
                <a:latin typeface="Corbel" panose="020B0503020204020204" pitchFamily="34" charset="0"/>
              </a:rPr>
              <a:t>Key Observation 2</a:t>
            </a:r>
          </a:p>
        </p:txBody>
      </p:sp>
      <p:sp>
        <p:nvSpPr>
          <p:cNvPr id="2" name="Rounded Rectangle 1">
            <a:extLst>
              <a:ext uri="{FF2B5EF4-FFF2-40B4-BE49-F238E27FC236}">
                <a16:creationId xmlns:a16="http://schemas.microsoft.com/office/drawing/2014/main" id="{57E96F2D-3AC5-8658-D8BB-B66CD967F087}"/>
              </a:ext>
            </a:extLst>
          </p:cNvPr>
          <p:cNvSpPr/>
          <p:nvPr/>
        </p:nvSpPr>
        <p:spPr>
          <a:xfrm>
            <a:off x="291221" y="1235415"/>
            <a:ext cx="8561554" cy="1023013"/>
          </a:xfrm>
          <a:prstGeom prst="roundRect">
            <a:avLst>
              <a:gd name="adj" fmla="val 6884"/>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On-chip cache access latency</a:t>
            </a: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significantly contributes to off-chip load latency</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1" name="Rounded Rectangle 10">
            <a:extLst>
              <a:ext uri="{FF2B5EF4-FFF2-40B4-BE49-F238E27FC236}">
                <a16:creationId xmlns:a16="http://schemas.microsoft.com/office/drawing/2014/main" id="{46704D73-E71D-9C0F-17CC-C35717FBBFB2}"/>
              </a:ext>
            </a:extLst>
          </p:cNvPr>
          <p:cNvSpPr/>
          <p:nvPr/>
        </p:nvSpPr>
        <p:spPr>
          <a:xfrm>
            <a:off x="1813615" y="2762566"/>
            <a:ext cx="459707"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2" name="Rounded Rectangle 11">
            <a:extLst>
              <a:ext uri="{FF2B5EF4-FFF2-40B4-BE49-F238E27FC236}">
                <a16:creationId xmlns:a16="http://schemas.microsoft.com/office/drawing/2014/main" id="{7C7F04BD-0C70-1432-3702-3EF89ECFA15A}"/>
              </a:ext>
            </a:extLst>
          </p:cNvPr>
          <p:cNvSpPr/>
          <p:nvPr/>
        </p:nvSpPr>
        <p:spPr>
          <a:xfrm>
            <a:off x="2273322" y="2762566"/>
            <a:ext cx="669303"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3" name="Rounded Rectangle 12">
            <a:extLst>
              <a:ext uri="{FF2B5EF4-FFF2-40B4-BE49-F238E27FC236}">
                <a16:creationId xmlns:a16="http://schemas.microsoft.com/office/drawing/2014/main" id="{CA38DDE1-ABF0-1925-D90D-93BDE7AFA963}"/>
              </a:ext>
            </a:extLst>
          </p:cNvPr>
          <p:cNvSpPr/>
          <p:nvPr/>
        </p:nvSpPr>
        <p:spPr>
          <a:xfrm>
            <a:off x="2951416" y="2762566"/>
            <a:ext cx="1055336"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4" name="Rounded Rectangle 13">
            <a:extLst>
              <a:ext uri="{FF2B5EF4-FFF2-40B4-BE49-F238E27FC236}">
                <a16:creationId xmlns:a16="http://schemas.microsoft.com/office/drawing/2014/main" id="{04723D66-C3FC-4DC2-DDE9-80C56103C674}"/>
              </a:ext>
            </a:extLst>
          </p:cNvPr>
          <p:cNvSpPr/>
          <p:nvPr/>
        </p:nvSpPr>
        <p:spPr>
          <a:xfrm>
            <a:off x="4015543" y="2762565"/>
            <a:ext cx="3344562" cy="367645"/>
          </a:xfrm>
          <a:prstGeom prst="roundRect">
            <a:avLst>
              <a:gd name="adj" fmla="val 0"/>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sp>
        <p:nvSpPr>
          <p:cNvPr id="20" name="Down Arrow 19">
            <a:extLst>
              <a:ext uri="{FF2B5EF4-FFF2-40B4-BE49-F238E27FC236}">
                <a16:creationId xmlns:a16="http://schemas.microsoft.com/office/drawing/2014/main" id="{C685B1E6-AE8D-556A-BD33-01DCC220EFA2}"/>
              </a:ext>
            </a:extLst>
          </p:cNvPr>
          <p:cNvSpPr/>
          <p:nvPr/>
        </p:nvSpPr>
        <p:spPr>
          <a:xfrm>
            <a:off x="3964091" y="3267052"/>
            <a:ext cx="642721" cy="308113"/>
          </a:xfrm>
          <a:prstGeom prst="downArrow">
            <a:avLst/>
          </a:prstGeom>
          <a:solidFill>
            <a:srgbClr val="00B050"/>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3CF314C6-FA9A-57A8-EB08-4BEEED8792D3}"/>
              </a:ext>
            </a:extLst>
          </p:cNvPr>
          <p:cNvCxnSpPr>
            <a:cxnSpLocks/>
          </p:cNvCxnSpPr>
          <p:nvPr/>
        </p:nvCxnSpPr>
        <p:spPr>
          <a:xfrm>
            <a:off x="7372520" y="4212546"/>
            <a:ext cx="0" cy="367645"/>
          </a:xfrm>
          <a:prstGeom prst="line">
            <a:avLst/>
          </a:prstGeom>
          <a:ln w="12700">
            <a:solidFill>
              <a:srgbClr val="548235"/>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6929DF0-FD85-9ACA-5A72-CB4D24046B27}"/>
              </a:ext>
            </a:extLst>
          </p:cNvPr>
          <p:cNvCxnSpPr>
            <a:cxnSpLocks/>
          </p:cNvCxnSpPr>
          <p:nvPr/>
        </p:nvCxnSpPr>
        <p:spPr>
          <a:xfrm flipV="1">
            <a:off x="5170592" y="4396368"/>
            <a:ext cx="2201928" cy="1"/>
          </a:xfrm>
          <a:prstGeom prst="line">
            <a:avLst/>
          </a:prstGeom>
          <a:ln w="12700">
            <a:solidFill>
              <a:srgbClr val="548235"/>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25E0E35-F652-1685-14A7-B0740BDC3086}"/>
              </a:ext>
            </a:extLst>
          </p:cNvPr>
          <p:cNvSpPr txBox="1"/>
          <p:nvPr/>
        </p:nvSpPr>
        <p:spPr>
          <a:xfrm>
            <a:off x="5531621" y="4012491"/>
            <a:ext cx="158088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548235"/>
                </a:solidFill>
                <a:effectLst/>
                <a:uLnTx/>
                <a:uFillTx/>
                <a:latin typeface="Corbel" panose="020B0503020204020204" pitchFamily="34" charset="0"/>
                <a:ea typeface="+mn-ea"/>
                <a:cs typeface="+mn-cs"/>
              </a:rPr>
              <a:t>Saved cycles</a:t>
            </a:r>
          </a:p>
        </p:txBody>
      </p:sp>
      <p:graphicFrame>
        <p:nvGraphicFramePr>
          <p:cNvPr id="3" name="Content Placeholder 11">
            <a:extLst>
              <a:ext uri="{FF2B5EF4-FFF2-40B4-BE49-F238E27FC236}">
                <a16:creationId xmlns:a16="http://schemas.microsoft.com/office/drawing/2014/main" id="{FAFFDA60-6D39-ACD9-4E37-1746380BAD1E}"/>
              </a:ext>
            </a:extLst>
          </p:cNvPr>
          <p:cNvGraphicFramePr>
            <a:graphicFrameLocks noGrp="1"/>
          </p:cNvGraphicFramePr>
          <p:nvPr>
            <p:ph idx="1"/>
          </p:nvPr>
        </p:nvGraphicFramePr>
        <p:xfrm>
          <a:off x="6016048" y="-93839"/>
          <a:ext cx="2224265" cy="136904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275C6034-B824-C95D-2F0E-4DCFE1201DC9}"/>
              </a:ext>
            </a:extLst>
          </p:cNvPr>
          <p:cNvSpPr txBox="1"/>
          <p:nvPr/>
        </p:nvSpPr>
        <p:spPr>
          <a:xfrm>
            <a:off x="7372520" y="408665"/>
            <a:ext cx="1610619" cy="316706"/>
          </a:xfrm>
          <a:prstGeom prst="roundRect">
            <a:avLst>
              <a:gd name="adj" fmla="val 6049"/>
            </a:avLst>
          </a:prstGeom>
          <a:solidFill>
            <a:schemeClr val="tx2"/>
          </a:solidFill>
          <a:ln w="28575">
            <a:solidFill>
              <a:schemeClr val="tx2">
                <a:lumMod val="50000"/>
              </a:schemeClr>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3200" b="1">
                <a:solidFill>
                  <a:srgbClr val="FFFF00"/>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50% </a:t>
            </a:r>
            <a:r>
              <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still go off-chip</a:t>
            </a:r>
          </a:p>
        </p:txBody>
      </p:sp>
      <p:sp>
        <p:nvSpPr>
          <p:cNvPr id="9" name="Rectangle 8">
            <a:extLst>
              <a:ext uri="{FF2B5EF4-FFF2-40B4-BE49-F238E27FC236}">
                <a16:creationId xmlns:a16="http://schemas.microsoft.com/office/drawing/2014/main" id="{79E7D4BE-E038-C36B-5306-DE9912BFA3DC}"/>
              </a:ext>
            </a:extLst>
          </p:cNvPr>
          <p:cNvSpPr/>
          <p:nvPr/>
        </p:nvSpPr>
        <p:spPr>
          <a:xfrm>
            <a:off x="6537696" y="-2674"/>
            <a:ext cx="2525917" cy="1238089"/>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912E9B61-CF55-259A-4286-7539CC391C97}"/>
              </a:ext>
            </a:extLst>
          </p:cNvPr>
          <p:cNvSpPr/>
          <p:nvPr/>
        </p:nvSpPr>
        <p:spPr>
          <a:xfrm>
            <a:off x="1813615" y="2765721"/>
            <a:ext cx="459707"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0" name="Rounded Rectangle 9">
            <a:extLst>
              <a:ext uri="{FF2B5EF4-FFF2-40B4-BE49-F238E27FC236}">
                <a16:creationId xmlns:a16="http://schemas.microsoft.com/office/drawing/2014/main" id="{319F1CDC-E953-D45C-F674-91693DC17C8E}"/>
              </a:ext>
            </a:extLst>
          </p:cNvPr>
          <p:cNvSpPr/>
          <p:nvPr/>
        </p:nvSpPr>
        <p:spPr>
          <a:xfrm>
            <a:off x="2273322" y="2765721"/>
            <a:ext cx="669303"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8" name="Rounded Rectangle 17">
            <a:extLst>
              <a:ext uri="{FF2B5EF4-FFF2-40B4-BE49-F238E27FC236}">
                <a16:creationId xmlns:a16="http://schemas.microsoft.com/office/drawing/2014/main" id="{34C52B87-95E1-AF7A-5BF3-B1E90A4066DC}"/>
              </a:ext>
            </a:extLst>
          </p:cNvPr>
          <p:cNvSpPr/>
          <p:nvPr/>
        </p:nvSpPr>
        <p:spPr>
          <a:xfrm>
            <a:off x="2951416" y="2765721"/>
            <a:ext cx="1055336"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9" name="Rounded Rectangle 18">
            <a:extLst>
              <a:ext uri="{FF2B5EF4-FFF2-40B4-BE49-F238E27FC236}">
                <a16:creationId xmlns:a16="http://schemas.microsoft.com/office/drawing/2014/main" id="{B23E629B-7111-DD0F-99C2-C6908FA474EE}"/>
              </a:ext>
            </a:extLst>
          </p:cNvPr>
          <p:cNvSpPr/>
          <p:nvPr/>
        </p:nvSpPr>
        <p:spPr>
          <a:xfrm>
            <a:off x="4015543" y="2765720"/>
            <a:ext cx="3344562" cy="367645"/>
          </a:xfrm>
          <a:prstGeom prst="roundRect">
            <a:avLst>
              <a:gd name="adj" fmla="val 0"/>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spTree>
    <p:custDataLst>
      <p:tags r:id="rId1"/>
    </p:custDataLst>
    <p:extLst>
      <p:ext uri="{BB962C8B-B14F-4D97-AF65-F5344CB8AC3E}">
        <p14:creationId xmlns:p14="http://schemas.microsoft.com/office/powerpoint/2010/main" val="3865401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42" presetClass="path" presetSubtype="0" accel="50000" decel="50000" fill="hold" grpId="1" nodeType="withEffect">
                                  <p:stCondLst>
                                    <p:cond delay="0"/>
                                  </p:stCondLst>
                                  <p:childTnLst>
                                    <p:animMotion origin="layout" path="M 2.5E-6 -2.59259E-6 L 2.5E-6 0.14213 " pathEditMode="relative" rAng="0" ptsTypes="AA">
                                      <p:cBhvr>
                                        <p:cTn id="30" dur="500" fill="hold"/>
                                        <p:tgtEl>
                                          <p:spTgt spid="8"/>
                                        </p:tgtEl>
                                        <p:attrNameLst>
                                          <p:attrName>ppt_x</p:attrName>
                                          <p:attrName>ppt_y</p:attrName>
                                        </p:attrNameLst>
                                      </p:cBhvr>
                                      <p:rCtr x="0" y="7106"/>
                                    </p:animMotion>
                                  </p:childTnLst>
                                </p:cTn>
                              </p:par>
                              <p:par>
                                <p:cTn id="31" presetID="42" presetClass="path" presetSubtype="0" accel="50000" decel="50000" fill="hold" grpId="1" nodeType="withEffect">
                                  <p:stCondLst>
                                    <p:cond delay="0"/>
                                  </p:stCondLst>
                                  <p:childTnLst>
                                    <p:animMotion origin="layout" path="M -3.05556E-6 -2.59259E-6 L -3.05556E-6 0.14213 " pathEditMode="relative" rAng="0" ptsTypes="AA">
                                      <p:cBhvr>
                                        <p:cTn id="32" dur="500" fill="hold"/>
                                        <p:tgtEl>
                                          <p:spTgt spid="10"/>
                                        </p:tgtEl>
                                        <p:attrNameLst>
                                          <p:attrName>ppt_x</p:attrName>
                                          <p:attrName>ppt_y</p:attrName>
                                        </p:attrNameLst>
                                      </p:cBhvr>
                                      <p:rCtr x="0" y="7106"/>
                                    </p:animMotion>
                                  </p:childTnLst>
                                </p:cTn>
                              </p:par>
                              <p:par>
                                <p:cTn id="33" presetID="42" presetClass="path" presetSubtype="0" accel="50000" decel="50000" fill="hold" grpId="1" nodeType="withEffect">
                                  <p:stCondLst>
                                    <p:cond delay="0"/>
                                  </p:stCondLst>
                                  <p:childTnLst>
                                    <p:animMotion origin="layout" path="M -1.94444E-6 -2.59259E-6 L -1.94444E-6 0.14213 " pathEditMode="relative" rAng="0" ptsTypes="AA">
                                      <p:cBhvr>
                                        <p:cTn id="34" dur="500" fill="hold"/>
                                        <p:tgtEl>
                                          <p:spTgt spid="18"/>
                                        </p:tgtEl>
                                        <p:attrNameLst>
                                          <p:attrName>ppt_x</p:attrName>
                                          <p:attrName>ppt_y</p:attrName>
                                        </p:attrNameLst>
                                      </p:cBhvr>
                                      <p:rCtr x="0" y="7106"/>
                                    </p:animMotion>
                                  </p:childTnLst>
                                </p:cTn>
                              </p:par>
                              <p:par>
                                <p:cTn id="35" presetID="42" presetClass="path" presetSubtype="0" accel="50000" decel="50000" fill="hold" grpId="1" nodeType="withEffect">
                                  <p:stCondLst>
                                    <p:cond delay="0"/>
                                  </p:stCondLst>
                                  <p:childTnLst>
                                    <p:animMotion origin="layout" path="M 5E-6 -2.59259E-6 L -0.2408 0.21343 " pathEditMode="relative" rAng="0" ptsTypes="AA">
                                      <p:cBhvr>
                                        <p:cTn id="36" dur="500" fill="hold"/>
                                        <p:tgtEl>
                                          <p:spTgt spid="19"/>
                                        </p:tgtEl>
                                        <p:attrNameLst>
                                          <p:attrName>ppt_x</p:attrName>
                                          <p:attrName>ppt_y</p:attrName>
                                        </p:attrNameLst>
                                      </p:cBhvr>
                                      <p:rCtr x="-12049" y="10671"/>
                                    </p:animMotion>
                                  </p:childTnLst>
                                </p:cTn>
                              </p:par>
                            </p:childTnLst>
                          </p:cTn>
                        </p:par>
                        <p:par>
                          <p:cTn id="37" fill="hold">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par>
                          <p:cTn id="43" fill="hold">
                            <p:stCondLst>
                              <p:cond delay="500"/>
                            </p:stCondLst>
                            <p:childTnLst>
                              <p:par>
                                <p:cTn id="44" presetID="1" presetClass="entr" presetSubtype="0"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11" grpId="0" animBg="1"/>
      <p:bldP spid="12" grpId="0" animBg="1"/>
      <p:bldP spid="13" grpId="0" animBg="1"/>
      <p:bldP spid="14" grpId="0" animBg="1"/>
      <p:bldP spid="20" grpId="0" animBg="1"/>
      <p:bldP spid="27" grpId="0"/>
      <p:bldP spid="8" grpId="0" animBg="1"/>
      <p:bldP spid="8" grpId="1" animBg="1"/>
      <p:bldP spid="10" grpId="0" animBg="1"/>
      <p:bldP spid="10" grpId="1" animBg="1"/>
      <p:bldP spid="18" grpId="0" animBg="1"/>
      <p:bldP spid="18" grpId="1" animBg="1"/>
      <p:bldP spid="19" grpId="0" animBg="1"/>
      <p:bldP spid="19"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D6BE88-CEF2-7FCC-932C-4641452F13C4}"/>
              </a:ext>
            </a:extLst>
          </p:cNvPr>
          <p:cNvSpPr>
            <a:spLocks noGrp="1"/>
          </p:cNvSpPr>
          <p:nvPr>
            <p:ph type="title"/>
          </p:nvPr>
        </p:nvSpPr>
        <p:spPr/>
        <p:txBody>
          <a:bodyPr/>
          <a:lstStyle/>
          <a:p>
            <a:r>
              <a:rPr lang="en-US" sz="3600" dirty="0">
                <a:latin typeface="Corbel" panose="020B0503020204020204" pitchFamily="34" charset="0"/>
              </a:rPr>
              <a:t>Caches are Getting Bigger and Slower…</a:t>
            </a:r>
            <a:endParaRPr lang="en-US" sz="3600" dirty="0"/>
          </a:p>
        </p:txBody>
      </p:sp>
      <p:pic>
        <p:nvPicPr>
          <p:cNvPr id="8" name="Content Placeholder 7">
            <a:extLst>
              <a:ext uri="{FF2B5EF4-FFF2-40B4-BE49-F238E27FC236}">
                <a16:creationId xmlns:a16="http://schemas.microsoft.com/office/drawing/2014/main" id="{4DE4CBAC-7284-3E95-F012-7FA79329EDC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75006" y="1390469"/>
            <a:ext cx="5882612" cy="3354604"/>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2EA0DA-F6A9-32F3-8BBC-7D6AA29A6BD2}"/>
              </a:ext>
            </a:extLst>
          </p:cNvPr>
          <p:cNvSpPr txBox="1"/>
          <p:nvPr/>
        </p:nvSpPr>
        <p:spPr>
          <a:xfrm>
            <a:off x="740662" y="4963817"/>
            <a:ext cx="766267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E7E6E6">
                    <a:lumMod val="75000"/>
                  </a:srgbClr>
                </a:solidFill>
                <a:effectLst/>
                <a:uLnTx/>
                <a:uFillTx/>
                <a:latin typeface="Corbel" panose="020B0503020204020204" pitchFamily="34" charset="0"/>
                <a:ea typeface="+mn-ea"/>
                <a:cs typeface="+mn-cs"/>
              </a:rPr>
              <a:t>Hardavellas</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 “</a:t>
            </a:r>
            <a:r>
              <a:rPr kumimoji="0" lang="en-IN"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Database Servers on Chip Multiprocessors: Limitations and Opportunities”, CIDR, 2007</a:t>
            </a:r>
          </a:p>
        </p:txBody>
      </p:sp>
      <p:sp>
        <p:nvSpPr>
          <p:cNvPr id="2" name="TextBox 1">
            <a:extLst>
              <a:ext uri="{FF2B5EF4-FFF2-40B4-BE49-F238E27FC236}">
                <a16:creationId xmlns:a16="http://schemas.microsoft.com/office/drawing/2014/main" id="{FDF2ADA3-4A61-5548-EA70-10BF7144F567}"/>
              </a:ext>
            </a:extLst>
          </p:cNvPr>
          <p:cNvSpPr txBox="1"/>
          <p:nvPr/>
        </p:nvSpPr>
        <p:spPr>
          <a:xfrm rot="16200000">
            <a:off x="657951" y="2677269"/>
            <a:ext cx="2688621" cy="400110"/>
          </a:xfrm>
          <a:prstGeom prst="rect">
            <a:avLst/>
          </a:prstGeom>
          <a:solidFill>
            <a:srgbClr val="FFFFF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On-chip Cache Size (KB)</a:t>
            </a:r>
          </a:p>
        </p:txBody>
      </p:sp>
      <p:graphicFrame>
        <p:nvGraphicFramePr>
          <p:cNvPr id="4" name="Content Placeholder 5">
            <a:extLst>
              <a:ext uri="{FF2B5EF4-FFF2-40B4-BE49-F238E27FC236}">
                <a16:creationId xmlns:a16="http://schemas.microsoft.com/office/drawing/2014/main" id="{7593019F-356E-BBEE-6654-F885422D4FB9}"/>
              </a:ext>
            </a:extLst>
          </p:cNvPr>
          <p:cNvGraphicFramePr>
            <a:graphicFrameLocks/>
          </p:cNvGraphicFramePr>
          <p:nvPr/>
        </p:nvGraphicFramePr>
        <p:xfrm>
          <a:off x="135648" y="909546"/>
          <a:ext cx="4688820" cy="542728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ontent Placeholder 5">
            <a:extLst>
              <a:ext uri="{FF2B5EF4-FFF2-40B4-BE49-F238E27FC236}">
                <a16:creationId xmlns:a16="http://schemas.microsoft.com/office/drawing/2014/main" id="{1559956C-268D-224A-8E96-931270D9B45D}"/>
              </a:ext>
            </a:extLst>
          </p:cNvPr>
          <p:cNvGraphicFramePr>
            <a:graphicFrameLocks/>
          </p:cNvGraphicFramePr>
          <p:nvPr/>
        </p:nvGraphicFramePr>
        <p:xfrm>
          <a:off x="4824468" y="909546"/>
          <a:ext cx="4239145" cy="5427281"/>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extLst>
      <p:ext uri="{BB962C8B-B14F-4D97-AF65-F5344CB8AC3E}">
        <p14:creationId xmlns:p14="http://schemas.microsoft.com/office/powerpoint/2010/main" val="103471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FB3F664-0706-B93F-56EE-C39451CF858F}"/>
              </a:ext>
            </a:extLst>
          </p:cNvPr>
          <p:cNvSpPr/>
          <p:nvPr/>
        </p:nvSpPr>
        <p:spPr>
          <a:xfrm>
            <a:off x="197292" y="2525579"/>
            <a:ext cx="8748746" cy="1923873"/>
          </a:xfrm>
          <a:prstGeom prst="roundRect">
            <a:avLst>
              <a:gd name="adj" fmla="val 6884"/>
            </a:avLst>
          </a:prstGeom>
          <a:solidFill>
            <a:schemeClr val="accent6">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Corbel" panose="020B0503020204020204" pitchFamily="34" charset="0"/>
                <a:ea typeface="+mn-ea"/>
                <a:cs typeface="+mn-cs"/>
              </a:rPr>
              <a:t>Improve processor 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Corbel" panose="020B0503020204020204" pitchFamily="34" charset="0"/>
                <a:ea typeface="+mn-ea"/>
                <a:cs typeface="+mn-cs"/>
              </a:rPr>
              <a:t>by </a:t>
            </a:r>
            <a:r>
              <a:rPr kumimoji="0" lang="en-US" sz="32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removing on-chip cache access latency</a:t>
            </a:r>
            <a:r>
              <a:rPr kumimoji="0" lang="en-US" sz="3200" b="0" i="0" u="none" strike="noStrike" kern="1200" cap="none" spc="0" normalizeH="0" baseline="0" noProof="0" dirty="0">
                <a:ln>
                  <a:noFill/>
                </a:ln>
                <a:solidFill>
                  <a:sysClr val="windowText" lastClr="000000"/>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Corbel" panose="020B0503020204020204" pitchFamily="34" charset="0"/>
                <a:ea typeface="+mn-ea"/>
                <a:cs typeface="+mn-cs"/>
              </a:rPr>
              <a:t>from the </a:t>
            </a:r>
            <a:r>
              <a:rPr kumimoji="0" lang="en-US" sz="32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critical path of off-chip loads</a:t>
            </a:r>
          </a:p>
        </p:txBody>
      </p:sp>
      <p:sp>
        <p:nvSpPr>
          <p:cNvPr id="2" name="Title 1">
            <a:extLst>
              <a:ext uri="{FF2B5EF4-FFF2-40B4-BE49-F238E27FC236}">
                <a16:creationId xmlns:a16="http://schemas.microsoft.com/office/drawing/2014/main" id="{F6AF9641-1E08-59E3-82FA-D01B5F8C4428}"/>
              </a:ext>
            </a:extLst>
          </p:cNvPr>
          <p:cNvSpPr>
            <a:spLocks noGrp="1"/>
          </p:cNvSpPr>
          <p:nvPr>
            <p:ph type="title"/>
          </p:nvPr>
        </p:nvSpPr>
        <p:spPr/>
        <p:txBody>
          <a:bodyPr/>
          <a:lstStyle/>
          <a:p>
            <a:r>
              <a:rPr lang="en-US" sz="4000" dirty="0">
                <a:latin typeface="Corbel" panose="020B0503020204020204" pitchFamily="34" charset="0"/>
              </a:rPr>
              <a:t>Our Goal</a:t>
            </a:r>
          </a:p>
        </p:txBody>
      </p:sp>
    </p:spTree>
    <p:extLst>
      <p:ext uri="{BB962C8B-B14F-4D97-AF65-F5344CB8AC3E}">
        <p14:creationId xmlns:p14="http://schemas.microsoft.com/office/powerpoint/2010/main" val="37576409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EFFA08-55AC-586E-7BDC-5B4E1646C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7824" y="615947"/>
            <a:ext cx="6288349" cy="1930509"/>
          </a:xfrm>
          <a:prstGeom prst="rect">
            <a:avLst/>
          </a:prstGeom>
        </p:spPr>
      </p:pic>
      <p:sp>
        <p:nvSpPr>
          <p:cNvPr id="5" name="TextBox 4">
            <a:extLst>
              <a:ext uri="{FF2B5EF4-FFF2-40B4-BE49-F238E27FC236}">
                <a16:creationId xmlns:a16="http://schemas.microsoft.com/office/drawing/2014/main" id="{97757EFC-FADC-335E-B770-D73542DA5C1D}"/>
              </a:ext>
            </a:extLst>
          </p:cNvPr>
          <p:cNvSpPr txBox="1"/>
          <p:nvPr/>
        </p:nvSpPr>
        <p:spPr>
          <a:xfrm>
            <a:off x="-177800" y="2866254"/>
            <a:ext cx="9499596" cy="1177706"/>
          </a:xfrm>
          <a:prstGeom prst="roundRect">
            <a:avLst>
              <a:gd name="adj" fmla="val 9377"/>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Predicts</a:t>
            </a: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which load requests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are likely to </a:t>
            </a:r>
            <a:r>
              <a:rPr kumimoji="0" lang="en-US" sz="32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go off-chip</a:t>
            </a:r>
          </a:p>
        </p:txBody>
      </p:sp>
      <p:sp>
        <p:nvSpPr>
          <p:cNvPr id="6" name="TextBox 5">
            <a:extLst>
              <a:ext uri="{FF2B5EF4-FFF2-40B4-BE49-F238E27FC236}">
                <a16:creationId xmlns:a16="http://schemas.microsoft.com/office/drawing/2014/main" id="{886D37CD-23EF-8331-AA99-F5225B469152}"/>
              </a:ext>
            </a:extLst>
          </p:cNvPr>
          <p:cNvSpPr txBox="1"/>
          <p:nvPr/>
        </p:nvSpPr>
        <p:spPr>
          <a:xfrm>
            <a:off x="-177800" y="4640908"/>
            <a:ext cx="9499596" cy="1601145"/>
          </a:xfrm>
          <a:prstGeom prst="roundRect">
            <a:avLst>
              <a:gd name="adj" fmla="val 9377"/>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Starts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fetching</a:t>
            </a: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data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directly</a:t>
            </a: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from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main memory</a:t>
            </a: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while concurrently accessing the cache hierarchy</a:t>
            </a:r>
          </a:p>
        </p:txBody>
      </p:sp>
      <p:pic>
        <p:nvPicPr>
          <p:cNvPr id="8" name="Graphic 7" descr="Lights On with solid fill">
            <a:extLst>
              <a:ext uri="{FF2B5EF4-FFF2-40B4-BE49-F238E27FC236}">
                <a16:creationId xmlns:a16="http://schemas.microsoft.com/office/drawing/2014/main" id="{7838BEDD-F1AF-47EB-DE99-04E1FBFBA9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5770" y="2328225"/>
            <a:ext cx="810705" cy="810705"/>
          </a:xfrm>
          <a:prstGeom prst="rect">
            <a:avLst/>
          </a:prstGeom>
          <a:effectLst>
            <a:glow rad="139700">
              <a:schemeClr val="accent2">
                <a:satMod val="175000"/>
                <a:alpha val="40000"/>
              </a:schemeClr>
            </a:glow>
          </a:effectLst>
        </p:spPr>
      </p:pic>
      <p:pic>
        <p:nvPicPr>
          <p:cNvPr id="9" name="Graphic 8" descr="Lights On with solid fill">
            <a:extLst>
              <a:ext uri="{FF2B5EF4-FFF2-40B4-BE49-F238E27FC236}">
                <a16:creationId xmlns:a16="http://schemas.microsoft.com/office/drawing/2014/main" id="{C740B2AC-627B-D4AF-30E1-5FA4499FA9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5769" y="4188420"/>
            <a:ext cx="810705" cy="810705"/>
          </a:xfrm>
          <a:prstGeom prst="rect">
            <a:avLst/>
          </a:prstGeom>
          <a:effectLst>
            <a:glow rad="139700">
              <a:schemeClr val="accent2">
                <a:satMod val="175000"/>
                <a:alpha val="40000"/>
              </a:schemeClr>
            </a:glow>
          </a:effectLst>
        </p:spPr>
      </p:pic>
      <p:pic>
        <p:nvPicPr>
          <p:cNvPr id="10" name="Content Placeholder 9">
            <a:extLst>
              <a:ext uri="{FF2B5EF4-FFF2-40B4-BE49-F238E27FC236}">
                <a16:creationId xmlns:a16="http://schemas.microsoft.com/office/drawing/2014/main" id="{FB98D60B-63AF-9646-DE93-EC71EB6F7C42}"/>
              </a:ext>
            </a:extLst>
          </p:cNvPr>
          <p:cNvPicPr>
            <a:picLocks noGrp="1" noChangeAspect="1"/>
          </p:cNvPicPr>
          <p:nvPr>
            <p:ph idx="4294967295"/>
          </p:nvPr>
        </p:nvPicPr>
        <p:blipFill>
          <a:blip r:embed="rId7">
            <a:extLst>
              <a:ext uri="{28A0092B-C50C-407E-A947-70E740481C1C}">
                <a14:useLocalDpi xmlns:a14="http://schemas.microsoft.com/office/drawing/2010/main" val="0"/>
              </a:ext>
            </a:extLst>
          </a:blip>
          <a:stretch>
            <a:fillRect/>
          </a:stretch>
        </p:blipFill>
        <p:spPr>
          <a:xfrm>
            <a:off x="122378" y="6420547"/>
            <a:ext cx="8894763" cy="292100"/>
          </a:xfrm>
        </p:spPr>
      </p:pic>
    </p:spTree>
    <p:custDataLst>
      <p:tags r:id="rId1"/>
    </p:custDataLst>
    <p:extLst>
      <p:ext uri="{BB962C8B-B14F-4D97-AF65-F5344CB8AC3E}">
        <p14:creationId xmlns:p14="http://schemas.microsoft.com/office/powerpoint/2010/main" val="4487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3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97070408"/>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9E0F-6289-A3B7-BE2E-DEC9C11A7E7E}"/>
              </a:ext>
            </a:extLst>
          </p:cNvPr>
          <p:cNvSpPr>
            <a:spLocks noGrp="1"/>
          </p:cNvSpPr>
          <p:nvPr>
            <p:ph type="title"/>
          </p:nvPr>
        </p:nvSpPr>
        <p:spPr/>
        <p:txBody>
          <a:bodyPr/>
          <a:lstStyle/>
          <a:p>
            <a:r>
              <a:rPr lang="en-US" sz="3600" dirty="0">
                <a:latin typeface="Corbel" panose="020B0503020204020204" pitchFamily="34" charset="0"/>
              </a:rPr>
              <a:t>Key Contribution</a:t>
            </a:r>
          </a:p>
        </p:txBody>
      </p:sp>
      <p:sp>
        <p:nvSpPr>
          <p:cNvPr id="4" name="Rounded Rectangle 3">
            <a:extLst>
              <a:ext uri="{FF2B5EF4-FFF2-40B4-BE49-F238E27FC236}">
                <a16:creationId xmlns:a16="http://schemas.microsoft.com/office/drawing/2014/main" id="{A4CFAB19-B119-8341-55AB-83C0BEA1D839}"/>
              </a:ext>
            </a:extLst>
          </p:cNvPr>
          <p:cNvSpPr/>
          <p:nvPr/>
        </p:nvSpPr>
        <p:spPr>
          <a:xfrm>
            <a:off x="329879" y="1099163"/>
            <a:ext cx="8484243" cy="1516866"/>
          </a:xfrm>
          <a:prstGeom prst="roundRect">
            <a:avLst>
              <a:gd name="adj" fmla="val 6884"/>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Hermes employs </a:t>
            </a:r>
            <a:r>
              <a:rPr kumimoji="0" lang="en-US" sz="40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the first </a:t>
            </a:r>
            <a:endPar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perceptron-based</a:t>
            </a: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off-chip load predictor</a:t>
            </a:r>
          </a:p>
        </p:txBody>
      </p:sp>
      <p:sp>
        <p:nvSpPr>
          <p:cNvPr id="5" name="Rounded Rectangle 4">
            <a:extLst>
              <a:ext uri="{FF2B5EF4-FFF2-40B4-BE49-F238E27FC236}">
                <a16:creationId xmlns:a16="http://schemas.microsoft.com/office/drawing/2014/main" id="{B788099F-A2D2-3C6C-2002-502683553E68}"/>
              </a:ext>
            </a:extLst>
          </p:cNvPr>
          <p:cNvSpPr/>
          <p:nvPr/>
        </p:nvSpPr>
        <p:spPr>
          <a:xfrm>
            <a:off x="329879" y="3351504"/>
            <a:ext cx="8484242" cy="810227"/>
          </a:xfrm>
          <a:prstGeom prst="roundRect">
            <a:avLst>
              <a:gd name="adj" fmla="val 6884"/>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That predicts which loads are likely to </a:t>
            </a:r>
            <a:r>
              <a:rPr kumimoji="0" lang="en-US" sz="32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go off-chip</a:t>
            </a:r>
            <a:endPar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endParaRPr>
          </a:p>
        </p:txBody>
      </p:sp>
      <p:sp>
        <p:nvSpPr>
          <p:cNvPr id="6" name="Rounded Rectangle 5">
            <a:extLst>
              <a:ext uri="{FF2B5EF4-FFF2-40B4-BE49-F238E27FC236}">
                <a16:creationId xmlns:a16="http://schemas.microsoft.com/office/drawing/2014/main" id="{CFE1C244-B5C0-4271-6D56-8BCF8D824E9C}"/>
              </a:ext>
            </a:extLst>
          </p:cNvPr>
          <p:cNvSpPr/>
          <p:nvPr/>
        </p:nvSpPr>
        <p:spPr>
          <a:xfrm>
            <a:off x="329879" y="4897206"/>
            <a:ext cx="8484242" cy="1329159"/>
          </a:xfrm>
          <a:prstGeom prst="roundRect">
            <a:avLst>
              <a:gd name="adj" fmla="val 6884"/>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By </a:t>
            </a:r>
            <a:r>
              <a:rPr kumimoji="0" lang="en-US" sz="3200" b="1" i="0" u="none" strike="noStrike" kern="1200" cap="none" spc="0" normalizeH="0" baseline="0" noProof="0" dirty="0">
                <a:ln>
                  <a:noFill/>
                </a:ln>
                <a:solidFill>
                  <a:srgbClr val="000CFF"/>
                </a:solidFill>
                <a:effectLst/>
                <a:uLnTx/>
                <a:uFillTx/>
                <a:latin typeface="Corbel" panose="020B0503020204020204" pitchFamily="34" charset="0"/>
                <a:ea typeface="+mn-ea"/>
                <a:cs typeface="+mn-cs"/>
              </a:rPr>
              <a:t>learning</a:t>
            </a: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from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CFF"/>
                </a:solidFill>
                <a:effectLst/>
                <a:uLnTx/>
                <a:uFillTx/>
                <a:latin typeface="Corbel" panose="020B0503020204020204" pitchFamily="34" charset="0"/>
                <a:ea typeface="+mn-ea"/>
                <a:cs typeface="+mn-cs"/>
              </a:rPr>
              <a:t>multiple program context information</a:t>
            </a:r>
            <a:endParaRPr kumimoji="0" lang="en-US" sz="2400" b="1" i="0" u="none" strike="noStrike" kern="1200" cap="none" spc="0" normalizeH="0" baseline="0" noProof="0" dirty="0">
              <a:ln>
                <a:noFill/>
              </a:ln>
              <a:solidFill>
                <a:srgbClr val="000CFF"/>
              </a:solidFill>
              <a:effectLst/>
              <a:uLnTx/>
              <a:uFillTx/>
              <a:latin typeface="Corbel" panose="020B0503020204020204" pitchFamily="34" charset="0"/>
              <a:ea typeface="+mn-ea"/>
              <a:cs typeface="+mn-cs"/>
            </a:endParaRPr>
          </a:p>
        </p:txBody>
      </p:sp>
      <p:grpSp>
        <p:nvGrpSpPr>
          <p:cNvPr id="16" name="Group 15">
            <a:extLst>
              <a:ext uri="{FF2B5EF4-FFF2-40B4-BE49-F238E27FC236}">
                <a16:creationId xmlns:a16="http://schemas.microsoft.com/office/drawing/2014/main" id="{3C56C7D5-EEC3-4B5E-DAD9-0935A6B7C4C7}"/>
              </a:ext>
            </a:extLst>
          </p:cNvPr>
          <p:cNvGrpSpPr/>
          <p:nvPr/>
        </p:nvGrpSpPr>
        <p:grpSpPr>
          <a:xfrm>
            <a:off x="268930" y="852037"/>
            <a:ext cx="914400" cy="914400"/>
            <a:chOff x="7424688" y="-80057"/>
            <a:chExt cx="914400" cy="914400"/>
          </a:xfrm>
          <a:solidFill>
            <a:schemeClr val="accent1">
              <a:lumMod val="75000"/>
            </a:schemeClr>
          </a:solidFill>
        </p:grpSpPr>
        <p:pic>
          <p:nvPicPr>
            <p:cNvPr id="13" name="Graphic 12" descr="Wreath with solid fill">
              <a:extLst>
                <a:ext uri="{FF2B5EF4-FFF2-40B4-BE49-F238E27FC236}">
                  <a16:creationId xmlns:a16="http://schemas.microsoft.com/office/drawing/2014/main" id="{8BB8A90E-0F7B-6DB9-4CDD-8AE3618003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4688" y="-80057"/>
              <a:ext cx="914400" cy="914400"/>
            </a:xfrm>
            <a:prstGeom prst="rect">
              <a:avLst/>
            </a:prstGeom>
          </p:spPr>
        </p:pic>
        <p:pic>
          <p:nvPicPr>
            <p:cNvPr id="15" name="Graphic 14" descr="Badge 1 with solid fill">
              <a:extLst>
                <a:ext uri="{FF2B5EF4-FFF2-40B4-BE49-F238E27FC236}">
                  <a16:creationId xmlns:a16="http://schemas.microsoft.com/office/drawing/2014/main" id="{432D606F-FB8E-36D5-87B6-796A48EBD0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86329" y="193159"/>
              <a:ext cx="391117" cy="391117"/>
            </a:xfrm>
            <a:prstGeom prst="rect">
              <a:avLst/>
            </a:prstGeom>
          </p:spPr>
        </p:pic>
      </p:grpSp>
      <p:pic>
        <p:nvPicPr>
          <p:cNvPr id="19" name="Graphic 18" descr="Research with solid fill">
            <a:extLst>
              <a:ext uri="{FF2B5EF4-FFF2-40B4-BE49-F238E27FC236}">
                <a16:creationId xmlns:a16="http://schemas.microsoft.com/office/drawing/2014/main" id="{44732C9F-24C2-528D-4149-E7BB5D1759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7215" y="2965863"/>
            <a:ext cx="677831" cy="677831"/>
          </a:xfrm>
          <a:prstGeom prst="rect">
            <a:avLst/>
          </a:prstGeom>
        </p:spPr>
      </p:pic>
      <p:pic>
        <p:nvPicPr>
          <p:cNvPr id="21" name="Graphic 20" descr="Head with gears with solid fill">
            <a:extLst>
              <a:ext uri="{FF2B5EF4-FFF2-40B4-BE49-F238E27FC236}">
                <a16:creationId xmlns:a16="http://schemas.microsoft.com/office/drawing/2014/main" id="{68D9C598-24FB-9180-B9D5-A9AC7DEFFE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3391" y="4547372"/>
            <a:ext cx="757780" cy="757780"/>
          </a:xfrm>
          <a:prstGeom prst="rect">
            <a:avLst/>
          </a:prstGeom>
        </p:spPr>
      </p:pic>
    </p:spTree>
    <p:extLst>
      <p:ext uri="{BB962C8B-B14F-4D97-AF65-F5344CB8AC3E}">
        <p14:creationId xmlns:p14="http://schemas.microsoft.com/office/powerpoint/2010/main" val="304548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13F9E2-A78F-6F56-A196-C5C0BBB701F8}"/>
              </a:ext>
            </a:extLst>
          </p:cNvPr>
          <p:cNvSpPr>
            <a:spLocks noGrp="1"/>
          </p:cNvSpPr>
          <p:nvPr>
            <p:ph type="title"/>
          </p:nvPr>
        </p:nvSpPr>
        <p:spPr/>
        <p:txBody>
          <a:bodyPr/>
          <a:lstStyle/>
          <a:p>
            <a:r>
              <a:rPr lang="en-US" sz="3600" dirty="0">
                <a:latin typeface="Corbel" panose="020B0503020204020204" pitchFamily="34" charset="0"/>
              </a:rPr>
              <a:t>Hermes Overview</a:t>
            </a:r>
          </a:p>
        </p:txBody>
      </p:sp>
      <p:sp>
        <p:nvSpPr>
          <p:cNvPr id="6" name="Rounded Rectangle 5">
            <a:extLst>
              <a:ext uri="{FF2B5EF4-FFF2-40B4-BE49-F238E27FC236}">
                <a16:creationId xmlns:a16="http://schemas.microsoft.com/office/drawing/2014/main" id="{55699573-8E19-2DCE-9E1E-F52E346083FE}"/>
              </a:ext>
            </a:extLst>
          </p:cNvPr>
          <p:cNvSpPr/>
          <p:nvPr/>
        </p:nvSpPr>
        <p:spPr>
          <a:xfrm>
            <a:off x="1313430" y="1187778"/>
            <a:ext cx="801279" cy="367645"/>
          </a:xfrm>
          <a:prstGeom prst="roundRect">
            <a:avLst/>
          </a:prstGeom>
          <a:solidFill>
            <a:schemeClr val="bg1">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Core</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7" name="Rounded Rectangle 6">
            <a:extLst>
              <a:ext uri="{FF2B5EF4-FFF2-40B4-BE49-F238E27FC236}">
                <a16:creationId xmlns:a16="http://schemas.microsoft.com/office/drawing/2014/main" id="{40C7EEE0-CF3E-5BE5-24FA-8834C349DE35}"/>
              </a:ext>
            </a:extLst>
          </p:cNvPr>
          <p:cNvSpPr/>
          <p:nvPr/>
        </p:nvSpPr>
        <p:spPr>
          <a:xfrm>
            <a:off x="1338645" y="1884584"/>
            <a:ext cx="750838" cy="367645"/>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L1-D</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 name="Rounded Rectangle 7">
            <a:extLst>
              <a:ext uri="{FF2B5EF4-FFF2-40B4-BE49-F238E27FC236}">
                <a16:creationId xmlns:a16="http://schemas.microsoft.com/office/drawing/2014/main" id="{815B641C-C4B7-73E1-92C7-80C8533C2413}"/>
              </a:ext>
            </a:extLst>
          </p:cNvPr>
          <p:cNvSpPr/>
          <p:nvPr/>
        </p:nvSpPr>
        <p:spPr>
          <a:xfrm>
            <a:off x="1167313" y="2581390"/>
            <a:ext cx="1093509" cy="439901"/>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p>
        </p:txBody>
      </p:sp>
      <p:sp>
        <p:nvSpPr>
          <p:cNvPr id="9" name="Rounded Rectangle 8">
            <a:extLst>
              <a:ext uri="{FF2B5EF4-FFF2-40B4-BE49-F238E27FC236}">
                <a16:creationId xmlns:a16="http://schemas.microsoft.com/office/drawing/2014/main" id="{A194375E-3453-69C3-13CE-6BFDA2EE258E}"/>
              </a:ext>
            </a:extLst>
          </p:cNvPr>
          <p:cNvSpPr/>
          <p:nvPr/>
        </p:nvSpPr>
        <p:spPr>
          <a:xfrm>
            <a:off x="819722" y="3350452"/>
            <a:ext cx="1797429" cy="806768"/>
          </a:xfrm>
          <a:prstGeom prst="roundRect">
            <a:avLst>
              <a:gd name="adj" fmla="val 10825"/>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p>
        </p:txBody>
      </p:sp>
      <p:sp>
        <p:nvSpPr>
          <p:cNvPr id="10" name="Rounded Rectangle 9">
            <a:extLst>
              <a:ext uri="{FF2B5EF4-FFF2-40B4-BE49-F238E27FC236}">
                <a16:creationId xmlns:a16="http://schemas.microsoft.com/office/drawing/2014/main" id="{DBE574B0-C6EA-E6A6-3F7B-26DDD749A59E}"/>
              </a:ext>
            </a:extLst>
          </p:cNvPr>
          <p:cNvSpPr/>
          <p:nvPr/>
        </p:nvSpPr>
        <p:spPr>
          <a:xfrm>
            <a:off x="1363862" y="4486381"/>
            <a:ext cx="700407" cy="367645"/>
          </a:xfrm>
          <a:prstGeom prst="roundRect">
            <a:avLst/>
          </a:prstGeom>
          <a:solidFill>
            <a:schemeClr val="accent4">
              <a:lumMod val="20000"/>
              <a:lumOff val="8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1" name="Rounded Rectangle 10">
            <a:extLst>
              <a:ext uri="{FF2B5EF4-FFF2-40B4-BE49-F238E27FC236}">
                <a16:creationId xmlns:a16="http://schemas.microsoft.com/office/drawing/2014/main" id="{E256ACFD-C4DF-996E-46CA-3DBBFAAFF6E8}"/>
              </a:ext>
            </a:extLst>
          </p:cNvPr>
          <p:cNvSpPr/>
          <p:nvPr/>
        </p:nvSpPr>
        <p:spPr>
          <a:xfrm>
            <a:off x="378684" y="5183187"/>
            <a:ext cx="2670761" cy="887675"/>
          </a:xfrm>
          <a:prstGeom prst="roundRect">
            <a:avLst>
              <a:gd name="adj" fmla="val 10825"/>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Off-Chip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cxnSp>
        <p:nvCxnSpPr>
          <p:cNvPr id="12" name="Straight Arrow Connector 11">
            <a:extLst>
              <a:ext uri="{FF2B5EF4-FFF2-40B4-BE49-F238E27FC236}">
                <a16:creationId xmlns:a16="http://schemas.microsoft.com/office/drawing/2014/main" id="{CA81389F-DE91-2DB9-B688-3815642FF51D}"/>
              </a:ext>
            </a:extLst>
          </p:cNvPr>
          <p:cNvCxnSpPr/>
          <p:nvPr/>
        </p:nvCxnSpPr>
        <p:spPr>
          <a:xfrm>
            <a:off x="1853580" y="1555423"/>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36C9381-3574-AD67-161F-76479FCF77BB}"/>
              </a:ext>
            </a:extLst>
          </p:cNvPr>
          <p:cNvCxnSpPr>
            <a:cxnSpLocks/>
          </p:cNvCxnSpPr>
          <p:nvPr/>
        </p:nvCxnSpPr>
        <p:spPr>
          <a:xfrm>
            <a:off x="1853580" y="2252229"/>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F4CFDA8-D717-68FD-108E-AAEC95C5940B}"/>
              </a:ext>
            </a:extLst>
          </p:cNvPr>
          <p:cNvCxnSpPr>
            <a:cxnSpLocks/>
          </p:cNvCxnSpPr>
          <p:nvPr/>
        </p:nvCxnSpPr>
        <p:spPr>
          <a:xfrm>
            <a:off x="1855151" y="3021291"/>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B049662-9905-97C4-1798-A44AA92A4F3D}"/>
              </a:ext>
            </a:extLst>
          </p:cNvPr>
          <p:cNvCxnSpPr>
            <a:cxnSpLocks/>
          </p:cNvCxnSpPr>
          <p:nvPr/>
        </p:nvCxnSpPr>
        <p:spPr>
          <a:xfrm>
            <a:off x="1845724" y="4157220"/>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A6EFFD6-6A10-D481-72D3-D3CB4C521DB1}"/>
              </a:ext>
            </a:extLst>
          </p:cNvPr>
          <p:cNvCxnSpPr>
            <a:cxnSpLocks/>
          </p:cNvCxnSpPr>
          <p:nvPr/>
        </p:nvCxnSpPr>
        <p:spPr>
          <a:xfrm>
            <a:off x="1845724" y="4854026"/>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4747917-2721-A113-C42E-6B6EEB9E77E1}"/>
              </a:ext>
            </a:extLst>
          </p:cNvPr>
          <p:cNvCxnSpPr/>
          <p:nvPr/>
        </p:nvCxnSpPr>
        <p:spPr>
          <a:xfrm flipV="1">
            <a:off x="1570776" y="4854026"/>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31A697A-379F-4D2B-E5E7-6CF2EBDC51B1}"/>
              </a:ext>
            </a:extLst>
          </p:cNvPr>
          <p:cNvCxnSpPr/>
          <p:nvPr/>
        </p:nvCxnSpPr>
        <p:spPr>
          <a:xfrm flipV="1">
            <a:off x="1570776" y="4157220"/>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A7DC07-FBCF-6D61-59E3-4CD34A643E14}"/>
              </a:ext>
            </a:extLst>
          </p:cNvPr>
          <p:cNvCxnSpPr/>
          <p:nvPr/>
        </p:nvCxnSpPr>
        <p:spPr>
          <a:xfrm flipV="1">
            <a:off x="1570776" y="3021291"/>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0933126-CA68-9B45-5A63-B9D047ABE6F1}"/>
              </a:ext>
            </a:extLst>
          </p:cNvPr>
          <p:cNvCxnSpPr/>
          <p:nvPr/>
        </p:nvCxnSpPr>
        <p:spPr>
          <a:xfrm flipV="1">
            <a:off x="1581774" y="2252229"/>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C1784CE-E658-BD72-7D2D-84C9B9AB1C68}"/>
              </a:ext>
            </a:extLst>
          </p:cNvPr>
          <p:cNvCxnSpPr/>
          <p:nvPr/>
        </p:nvCxnSpPr>
        <p:spPr>
          <a:xfrm flipV="1">
            <a:off x="1592772" y="1555423"/>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4536F5A6-D0EB-78C7-434C-9F1BF25086D7}"/>
              </a:ext>
            </a:extLst>
          </p:cNvPr>
          <p:cNvSpPr/>
          <p:nvPr/>
        </p:nvSpPr>
        <p:spPr>
          <a:xfrm>
            <a:off x="4074585" y="2910657"/>
            <a:ext cx="459707"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3" name="Rounded Rectangle 22">
            <a:extLst>
              <a:ext uri="{FF2B5EF4-FFF2-40B4-BE49-F238E27FC236}">
                <a16:creationId xmlns:a16="http://schemas.microsoft.com/office/drawing/2014/main" id="{E37A6E3B-A323-41E1-F82D-13286D006CE1}"/>
              </a:ext>
            </a:extLst>
          </p:cNvPr>
          <p:cNvSpPr/>
          <p:nvPr/>
        </p:nvSpPr>
        <p:spPr>
          <a:xfrm>
            <a:off x="4534292" y="2910657"/>
            <a:ext cx="669303"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20FB9DF2-1B0D-B388-8966-93ED5F673FAB}"/>
              </a:ext>
            </a:extLst>
          </p:cNvPr>
          <p:cNvSpPr/>
          <p:nvPr/>
        </p:nvSpPr>
        <p:spPr>
          <a:xfrm>
            <a:off x="5212386" y="2910657"/>
            <a:ext cx="1055336"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5" name="Rounded Rectangle 24">
            <a:extLst>
              <a:ext uri="{FF2B5EF4-FFF2-40B4-BE49-F238E27FC236}">
                <a16:creationId xmlns:a16="http://schemas.microsoft.com/office/drawing/2014/main" id="{B5E00B25-2CC5-CDFA-F5A1-360DCA946182}"/>
              </a:ext>
            </a:extLst>
          </p:cNvPr>
          <p:cNvSpPr/>
          <p:nvPr/>
        </p:nvSpPr>
        <p:spPr>
          <a:xfrm>
            <a:off x="6276513" y="2910656"/>
            <a:ext cx="2670761" cy="367645"/>
          </a:xfrm>
          <a:prstGeom prst="roundRect">
            <a:avLst>
              <a:gd name="adj" fmla="val 0"/>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sp>
        <p:nvSpPr>
          <p:cNvPr id="26" name="Down Arrow 25">
            <a:extLst>
              <a:ext uri="{FF2B5EF4-FFF2-40B4-BE49-F238E27FC236}">
                <a16:creationId xmlns:a16="http://schemas.microsoft.com/office/drawing/2014/main" id="{0DAF4028-1C3D-9BB2-F32E-45C544235598}"/>
              </a:ext>
            </a:extLst>
          </p:cNvPr>
          <p:cNvSpPr/>
          <p:nvPr/>
        </p:nvSpPr>
        <p:spPr>
          <a:xfrm>
            <a:off x="1764203" y="1555423"/>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Down Arrow 26">
            <a:extLst>
              <a:ext uri="{FF2B5EF4-FFF2-40B4-BE49-F238E27FC236}">
                <a16:creationId xmlns:a16="http://schemas.microsoft.com/office/drawing/2014/main" id="{2B9A2069-608C-612F-E251-70962E2B9CC5}"/>
              </a:ext>
            </a:extLst>
          </p:cNvPr>
          <p:cNvSpPr/>
          <p:nvPr/>
        </p:nvSpPr>
        <p:spPr>
          <a:xfrm>
            <a:off x="1764203" y="2254578"/>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Down Arrow 27">
            <a:extLst>
              <a:ext uri="{FF2B5EF4-FFF2-40B4-BE49-F238E27FC236}">
                <a16:creationId xmlns:a16="http://schemas.microsoft.com/office/drawing/2014/main" id="{92D30848-4B25-35C5-1142-84FDDE2FCB63}"/>
              </a:ext>
            </a:extLst>
          </p:cNvPr>
          <p:cNvSpPr/>
          <p:nvPr/>
        </p:nvSpPr>
        <p:spPr>
          <a:xfrm>
            <a:off x="1764203" y="3018555"/>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Down Arrow 28">
            <a:extLst>
              <a:ext uri="{FF2B5EF4-FFF2-40B4-BE49-F238E27FC236}">
                <a16:creationId xmlns:a16="http://schemas.microsoft.com/office/drawing/2014/main" id="{DA75F449-8535-B0A8-F97D-1E9F0878AA13}"/>
              </a:ext>
            </a:extLst>
          </p:cNvPr>
          <p:cNvSpPr/>
          <p:nvPr/>
        </p:nvSpPr>
        <p:spPr>
          <a:xfrm>
            <a:off x="1764203" y="4168219"/>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Down Arrow 29">
            <a:extLst>
              <a:ext uri="{FF2B5EF4-FFF2-40B4-BE49-F238E27FC236}">
                <a16:creationId xmlns:a16="http://schemas.microsoft.com/office/drawing/2014/main" id="{7387E3D1-5BE4-10E6-2479-47A300F9B67F}"/>
              </a:ext>
            </a:extLst>
          </p:cNvPr>
          <p:cNvSpPr/>
          <p:nvPr/>
        </p:nvSpPr>
        <p:spPr>
          <a:xfrm>
            <a:off x="1764203" y="4854026"/>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ounded Rectangle 30">
            <a:extLst>
              <a:ext uri="{FF2B5EF4-FFF2-40B4-BE49-F238E27FC236}">
                <a16:creationId xmlns:a16="http://schemas.microsoft.com/office/drawing/2014/main" id="{0B448706-ECCA-CE23-1001-0E5A8D18153E}"/>
              </a:ext>
            </a:extLst>
          </p:cNvPr>
          <p:cNvSpPr/>
          <p:nvPr/>
        </p:nvSpPr>
        <p:spPr>
          <a:xfrm>
            <a:off x="4074585" y="2366663"/>
            <a:ext cx="1224364" cy="367646"/>
          </a:xfrm>
          <a:prstGeom prst="round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Baseline</a:t>
            </a:r>
          </a:p>
        </p:txBody>
      </p:sp>
      <p:cxnSp>
        <p:nvCxnSpPr>
          <p:cNvPr id="36" name="Straight Connector 35">
            <a:extLst>
              <a:ext uri="{FF2B5EF4-FFF2-40B4-BE49-F238E27FC236}">
                <a16:creationId xmlns:a16="http://schemas.microsoft.com/office/drawing/2014/main" id="{47C349FE-F86B-1224-9A66-EBB6A39FFDF3}"/>
              </a:ext>
            </a:extLst>
          </p:cNvPr>
          <p:cNvCxnSpPr/>
          <p:nvPr/>
        </p:nvCxnSpPr>
        <p:spPr>
          <a:xfrm>
            <a:off x="6730737" y="2500811"/>
            <a:ext cx="0" cy="2804863"/>
          </a:xfrm>
          <a:prstGeom prst="line">
            <a:avLst/>
          </a:prstGeom>
          <a:ln w="190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10DBEBE-61C3-FC7B-9739-4D94172A5DB4}"/>
              </a:ext>
            </a:extLst>
          </p:cNvPr>
          <p:cNvCxnSpPr/>
          <p:nvPr/>
        </p:nvCxnSpPr>
        <p:spPr>
          <a:xfrm>
            <a:off x="6730737" y="2734309"/>
            <a:ext cx="2216537" cy="0"/>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20B2390-2593-A22B-0E76-79016FA83D68}"/>
              </a:ext>
            </a:extLst>
          </p:cNvPr>
          <p:cNvSpPr txBox="1"/>
          <p:nvPr/>
        </p:nvSpPr>
        <p:spPr>
          <a:xfrm>
            <a:off x="6892975" y="2344721"/>
            <a:ext cx="198964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Corbel" panose="020B0503020204020204" pitchFamily="34" charset="0"/>
                <a:ea typeface="+mn-ea"/>
                <a:cs typeface="+mn-cs"/>
              </a:rPr>
              <a:t>Processor is stalled</a:t>
            </a:r>
          </a:p>
        </p:txBody>
      </p:sp>
      <p:sp>
        <p:nvSpPr>
          <p:cNvPr id="40" name="TextBox 39">
            <a:extLst>
              <a:ext uri="{FF2B5EF4-FFF2-40B4-BE49-F238E27FC236}">
                <a16:creationId xmlns:a16="http://schemas.microsoft.com/office/drawing/2014/main" id="{7B9F0649-5A1E-4380-EA92-6DADCABB2F39}"/>
              </a:ext>
            </a:extLst>
          </p:cNvPr>
          <p:cNvSpPr txBox="1"/>
          <p:nvPr/>
        </p:nvSpPr>
        <p:spPr>
          <a:xfrm>
            <a:off x="5410985" y="1702549"/>
            <a:ext cx="31021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Latency tolerance limit of ROB</a:t>
            </a:r>
          </a:p>
        </p:txBody>
      </p:sp>
      <p:sp>
        <p:nvSpPr>
          <p:cNvPr id="41" name="Freeform 40">
            <a:extLst>
              <a:ext uri="{FF2B5EF4-FFF2-40B4-BE49-F238E27FC236}">
                <a16:creationId xmlns:a16="http://schemas.microsoft.com/office/drawing/2014/main" id="{36E81151-6B2F-B938-C94E-D16BDBB85962}"/>
              </a:ext>
            </a:extLst>
          </p:cNvPr>
          <p:cNvSpPr/>
          <p:nvPr/>
        </p:nvSpPr>
        <p:spPr>
          <a:xfrm>
            <a:off x="6154296" y="2080312"/>
            <a:ext cx="510455" cy="414780"/>
          </a:xfrm>
          <a:custGeom>
            <a:avLst/>
            <a:gdLst>
              <a:gd name="connsiteX0" fmla="*/ 20261 w 510455"/>
              <a:gd name="connsiteY0" fmla="*/ 0 h 414780"/>
              <a:gd name="connsiteX1" fmla="*/ 57968 w 510455"/>
              <a:gd name="connsiteY1" fmla="*/ 339365 h 414780"/>
              <a:gd name="connsiteX2" fmla="*/ 510455 w 510455"/>
              <a:gd name="connsiteY2" fmla="*/ 414780 h 414780"/>
            </a:gdLst>
            <a:ahLst/>
            <a:cxnLst>
              <a:cxn ang="0">
                <a:pos x="connsiteX0" y="connsiteY0"/>
              </a:cxn>
              <a:cxn ang="0">
                <a:pos x="connsiteX1" y="connsiteY1"/>
              </a:cxn>
              <a:cxn ang="0">
                <a:pos x="connsiteX2" y="connsiteY2"/>
              </a:cxn>
            </a:cxnLst>
            <a:rect l="l" t="t" r="r" b="b"/>
            <a:pathLst>
              <a:path w="510455" h="414780">
                <a:moveTo>
                  <a:pt x="20261" y="0"/>
                </a:moveTo>
                <a:cubicBezTo>
                  <a:pt x="-1735" y="135117"/>
                  <a:pt x="-23731" y="270235"/>
                  <a:pt x="57968" y="339365"/>
                </a:cubicBezTo>
                <a:cubicBezTo>
                  <a:pt x="139667" y="408495"/>
                  <a:pt x="325061" y="411637"/>
                  <a:pt x="510455" y="41478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92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3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300"/>
                                        <p:tgtEl>
                                          <p:spTgt spid="22"/>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300"/>
                                        <p:tgtEl>
                                          <p:spTgt spid="27"/>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300"/>
                                        <p:tgtEl>
                                          <p:spTgt spid="23"/>
                                        </p:tgtEl>
                                      </p:cBhvr>
                                    </p:animEffect>
                                  </p:childTnLst>
                                </p:cTn>
                              </p:par>
                              <p:par>
                                <p:cTn id="17" presetID="10" presetClass="entr" presetSubtype="0" fill="hold" grpId="0" nodeType="withEffect">
                                  <p:stCondLst>
                                    <p:cond delay="6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300"/>
                                        <p:tgtEl>
                                          <p:spTgt spid="28"/>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300"/>
                                        <p:tgtEl>
                                          <p:spTgt spid="24"/>
                                        </p:tgtEl>
                                      </p:cBhvr>
                                    </p:animEffect>
                                  </p:childTnLst>
                                </p:cTn>
                              </p:par>
                              <p:par>
                                <p:cTn id="23" presetID="10" presetClass="entr" presetSubtype="0" fill="hold" grpId="0" nodeType="withEffect">
                                  <p:stCondLst>
                                    <p:cond delay="9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300"/>
                                        <p:tgtEl>
                                          <p:spTgt spid="29"/>
                                        </p:tgtEl>
                                      </p:cBhvr>
                                    </p:animEffect>
                                  </p:childTnLst>
                                </p:cTn>
                              </p:par>
                              <p:par>
                                <p:cTn id="26" presetID="10" presetClass="entr" presetSubtype="0" fill="hold" grpId="0" nodeType="withEffect">
                                  <p:stCondLst>
                                    <p:cond delay="90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300"/>
                                        <p:tgtEl>
                                          <p:spTgt spid="30"/>
                                        </p:tgtEl>
                                      </p:cBhvr>
                                    </p:animEffect>
                                  </p:childTnLst>
                                </p:cTn>
                              </p:par>
                              <p:par>
                                <p:cTn id="29" presetID="10" presetClass="entr" presetSubtype="0" fill="hold" grpId="0" nodeType="withEffect">
                                  <p:stCondLst>
                                    <p:cond delay="9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300"/>
                                        <p:tgtEl>
                                          <p:spTgt spid="25"/>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par>
                                <p:cTn id="34" presetID="10" presetClass="entr" presetSubtype="0" fill="hold" nodeType="withEffect">
                                  <p:stCondLst>
                                    <p:cond delay="12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300"/>
                                        <p:tgtEl>
                                          <p:spTgt spid="36"/>
                                        </p:tgtEl>
                                      </p:cBhvr>
                                    </p:animEffect>
                                  </p:childTnLst>
                                </p:cTn>
                              </p:par>
                              <p:par>
                                <p:cTn id="37" presetID="10" presetClass="entr" presetSubtype="0" fill="hold" grpId="0" nodeType="withEffect">
                                  <p:stCondLst>
                                    <p:cond delay="120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300"/>
                                        <p:tgtEl>
                                          <p:spTgt spid="39"/>
                                        </p:tgtEl>
                                      </p:cBhvr>
                                    </p:animEffect>
                                  </p:childTnLst>
                                </p:cTn>
                              </p:par>
                              <p:par>
                                <p:cTn id="40" presetID="10" presetClass="entr" presetSubtype="0" fill="hold" nodeType="withEffect">
                                  <p:stCondLst>
                                    <p:cond delay="120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300"/>
                                        <p:tgtEl>
                                          <p:spTgt spid="38"/>
                                        </p:tgtEl>
                                      </p:cBhvr>
                                    </p:animEffect>
                                  </p:childTnLst>
                                </p:cTn>
                              </p:par>
                              <p:par>
                                <p:cTn id="43" presetID="10" presetClass="entr" presetSubtype="0" fill="hold" grpId="0" nodeType="withEffect">
                                  <p:stCondLst>
                                    <p:cond delay="120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300"/>
                                        <p:tgtEl>
                                          <p:spTgt spid="40"/>
                                        </p:tgtEl>
                                      </p:cBhvr>
                                    </p:animEffect>
                                  </p:childTnLst>
                                </p:cTn>
                              </p:par>
                              <p:par>
                                <p:cTn id="46" presetID="10" presetClass="entr" presetSubtype="0" fill="hold" grpId="0" nodeType="withEffect">
                                  <p:stCondLst>
                                    <p:cond delay="120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3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9" grpId="0"/>
      <p:bldP spid="40" grpId="0"/>
      <p:bldP spid="4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13F9E2-A78F-6F56-A196-C5C0BBB701F8}"/>
              </a:ext>
            </a:extLst>
          </p:cNvPr>
          <p:cNvSpPr>
            <a:spLocks noGrp="1"/>
          </p:cNvSpPr>
          <p:nvPr>
            <p:ph type="title"/>
          </p:nvPr>
        </p:nvSpPr>
        <p:spPr/>
        <p:txBody>
          <a:bodyPr/>
          <a:lstStyle/>
          <a:p>
            <a:r>
              <a:rPr lang="en-US" sz="3600" dirty="0">
                <a:latin typeface="Corbel" panose="020B0503020204020204" pitchFamily="34" charset="0"/>
              </a:rPr>
              <a:t>Hermes Overview</a:t>
            </a:r>
          </a:p>
        </p:txBody>
      </p:sp>
      <p:sp>
        <p:nvSpPr>
          <p:cNvPr id="6" name="Rounded Rectangle 5">
            <a:extLst>
              <a:ext uri="{FF2B5EF4-FFF2-40B4-BE49-F238E27FC236}">
                <a16:creationId xmlns:a16="http://schemas.microsoft.com/office/drawing/2014/main" id="{55699573-8E19-2DCE-9E1E-F52E346083FE}"/>
              </a:ext>
            </a:extLst>
          </p:cNvPr>
          <p:cNvSpPr/>
          <p:nvPr/>
        </p:nvSpPr>
        <p:spPr>
          <a:xfrm>
            <a:off x="1313430" y="1187778"/>
            <a:ext cx="801279" cy="367645"/>
          </a:xfrm>
          <a:prstGeom prst="roundRect">
            <a:avLst/>
          </a:prstGeom>
          <a:solidFill>
            <a:schemeClr val="bg1">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Core</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7" name="Rounded Rectangle 6">
            <a:extLst>
              <a:ext uri="{FF2B5EF4-FFF2-40B4-BE49-F238E27FC236}">
                <a16:creationId xmlns:a16="http://schemas.microsoft.com/office/drawing/2014/main" id="{40C7EEE0-CF3E-5BE5-24FA-8834C349DE35}"/>
              </a:ext>
            </a:extLst>
          </p:cNvPr>
          <p:cNvSpPr/>
          <p:nvPr/>
        </p:nvSpPr>
        <p:spPr>
          <a:xfrm>
            <a:off x="1338645" y="1884584"/>
            <a:ext cx="750838" cy="367645"/>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L1-D</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 name="Rounded Rectangle 7">
            <a:extLst>
              <a:ext uri="{FF2B5EF4-FFF2-40B4-BE49-F238E27FC236}">
                <a16:creationId xmlns:a16="http://schemas.microsoft.com/office/drawing/2014/main" id="{815B641C-C4B7-73E1-92C7-80C8533C2413}"/>
              </a:ext>
            </a:extLst>
          </p:cNvPr>
          <p:cNvSpPr/>
          <p:nvPr/>
        </p:nvSpPr>
        <p:spPr>
          <a:xfrm>
            <a:off x="1167313" y="2581390"/>
            <a:ext cx="1093509" cy="439901"/>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p>
        </p:txBody>
      </p:sp>
      <p:sp>
        <p:nvSpPr>
          <p:cNvPr id="9" name="Rounded Rectangle 8">
            <a:extLst>
              <a:ext uri="{FF2B5EF4-FFF2-40B4-BE49-F238E27FC236}">
                <a16:creationId xmlns:a16="http://schemas.microsoft.com/office/drawing/2014/main" id="{A194375E-3453-69C3-13CE-6BFDA2EE258E}"/>
              </a:ext>
            </a:extLst>
          </p:cNvPr>
          <p:cNvSpPr/>
          <p:nvPr/>
        </p:nvSpPr>
        <p:spPr>
          <a:xfrm>
            <a:off x="819722" y="3350452"/>
            <a:ext cx="1797429" cy="806768"/>
          </a:xfrm>
          <a:prstGeom prst="roundRect">
            <a:avLst>
              <a:gd name="adj" fmla="val 10825"/>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p>
        </p:txBody>
      </p:sp>
      <p:sp>
        <p:nvSpPr>
          <p:cNvPr id="10" name="Rounded Rectangle 9">
            <a:extLst>
              <a:ext uri="{FF2B5EF4-FFF2-40B4-BE49-F238E27FC236}">
                <a16:creationId xmlns:a16="http://schemas.microsoft.com/office/drawing/2014/main" id="{DBE574B0-C6EA-E6A6-3F7B-26DDD749A59E}"/>
              </a:ext>
            </a:extLst>
          </p:cNvPr>
          <p:cNvSpPr/>
          <p:nvPr/>
        </p:nvSpPr>
        <p:spPr>
          <a:xfrm>
            <a:off x="1363862" y="4486381"/>
            <a:ext cx="700407" cy="367645"/>
          </a:xfrm>
          <a:prstGeom prst="roundRect">
            <a:avLst/>
          </a:prstGeom>
          <a:solidFill>
            <a:schemeClr val="accent4">
              <a:lumMod val="20000"/>
              <a:lumOff val="8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1" name="Rounded Rectangle 10">
            <a:extLst>
              <a:ext uri="{FF2B5EF4-FFF2-40B4-BE49-F238E27FC236}">
                <a16:creationId xmlns:a16="http://schemas.microsoft.com/office/drawing/2014/main" id="{E256ACFD-C4DF-996E-46CA-3DBBFAAFF6E8}"/>
              </a:ext>
            </a:extLst>
          </p:cNvPr>
          <p:cNvSpPr/>
          <p:nvPr/>
        </p:nvSpPr>
        <p:spPr>
          <a:xfrm>
            <a:off x="378684" y="5183187"/>
            <a:ext cx="2670761" cy="887675"/>
          </a:xfrm>
          <a:prstGeom prst="roundRect">
            <a:avLst>
              <a:gd name="adj" fmla="val 10825"/>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Off-Chip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cxnSp>
        <p:nvCxnSpPr>
          <p:cNvPr id="12" name="Straight Arrow Connector 11">
            <a:extLst>
              <a:ext uri="{FF2B5EF4-FFF2-40B4-BE49-F238E27FC236}">
                <a16:creationId xmlns:a16="http://schemas.microsoft.com/office/drawing/2014/main" id="{CA81389F-DE91-2DB9-B688-3815642FF51D}"/>
              </a:ext>
            </a:extLst>
          </p:cNvPr>
          <p:cNvCxnSpPr/>
          <p:nvPr/>
        </p:nvCxnSpPr>
        <p:spPr>
          <a:xfrm>
            <a:off x="1853580" y="1555423"/>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36C9381-3574-AD67-161F-76479FCF77BB}"/>
              </a:ext>
            </a:extLst>
          </p:cNvPr>
          <p:cNvCxnSpPr>
            <a:cxnSpLocks/>
          </p:cNvCxnSpPr>
          <p:nvPr/>
        </p:nvCxnSpPr>
        <p:spPr>
          <a:xfrm>
            <a:off x="1853580" y="2252229"/>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F4CFDA8-D717-68FD-108E-AAEC95C5940B}"/>
              </a:ext>
            </a:extLst>
          </p:cNvPr>
          <p:cNvCxnSpPr>
            <a:cxnSpLocks/>
          </p:cNvCxnSpPr>
          <p:nvPr/>
        </p:nvCxnSpPr>
        <p:spPr>
          <a:xfrm>
            <a:off x="1855151" y="3021291"/>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B049662-9905-97C4-1798-A44AA92A4F3D}"/>
              </a:ext>
            </a:extLst>
          </p:cNvPr>
          <p:cNvCxnSpPr>
            <a:cxnSpLocks/>
          </p:cNvCxnSpPr>
          <p:nvPr/>
        </p:nvCxnSpPr>
        <p:spPr>
          <a:xfrm>
            <a:off x="1845724" y="4157220"/>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A6EFFD6-6A10-D481-72D3-D3CB4C521DB1}"/>
              </a:ext>
            </a:extLst>
          </p:cNvPr>
          <p:cNvCxnSpPr>
            <a:cxnSpLocks/>
          </p:cNvCxnSpPr>
          <p:nvPr/>
        </p:nvCxnSpPr>
        <p:spPr>
          <a:xfrm>
            <a:off x="1845724" y="4854026"/>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4747917-2721-A113-C42E-6B6EEB9E77E1}"/>
              </a:ext>
            </a:extLst>
          </p:cNvPr>
          <p:cNvCxnSpPr/>
          <p:nvPr/>
        </p:nvCxnSpPr>
        <p:spPr>
          <a:xfrm flipV="1">
            <a:off x="1570776" y="4854026"/>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31A697A-379F-4D2B-E5E7-6CF2EBDC51B1}"/>
              </a:ext>
            </a:extLst>
          </p:cNvPr>
          <p:cNvCxnSpPr/>
          <p:nvPr/>
        </p:nvCxnSpPr>
        <p:spPr>
          <a:xfrm flipV="1">
            <a:off x="1570776" y="4157220"/>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A7DC07-FBCF-6D61-59E3-4CD34A643E14}"/>
              </a:ext>
            </a:extLst>
          </p:cNvPr>
          <p:cNvCxnSpPr/>
          <p:nvPr/>
        </p:nvCxnSpPr>
        <p:spPr>
          <a:xfrm flipV="1">
            <a:off x="1570776" y="3021291"/>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0933126-CA68-9B45-5A63-B9D047ABE6F1}"/>
              </a:ext>
            </a:extLst>
          </p:cNvPr>
          <p:cNvCxnSpPr/>
          <p:nvPr/>
        </p:nvCxnSpPr>
        <p:spPr>
          <a:xfrm flipV="1">
            <a:off x="1581774" y="2252229"/>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C1784CE-E658-BD72-7D2D-84C9B9AB1C68}"/>
              </a:ext>
            </a:extLst>
          </p:cNvPr>
          <p:cNvCxnSpPr/>
          <p:nvPr/>
        </p:nvCxnSpPr>
        <p:spPr>
          <a:xfrm flipV="1">
            <a:off x="1592772" y="1555423"/>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4536F5A6-D0EB-78C7-434C-9F1BF25086D7}"/>
              </a:ext>
            </a:extLst>
          </p:cNvPr>
          <p:cNvSpPr/>
          <p:nvPr/>
        </p:nvSpPr>
        <p:spPr>
          <a:xfrm>
            <a:off x="4074585" y="2910657"/>
            <a:ext cx="459707"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3" name="Rounded Rectangle 22">
            <a:extLst>
              <a:ext uri="{FF2B5EF4-FFF2-40B4-BE49-F238E27FC236}">
                <a16:creationId xmlns:a16="http://schemas.microsoft.com/office/drawing/2014/main" id="{E37A6E3B-A323-41E1-F82D-13286D006CE1}"/>
              </a:ext>
            </a:extLst>
          </p:cNvPr>
          <p:cNvSpPr/>
          <p:nvPr/>
        </p:nvSpPr>
        <p:spPr>
          <a:xfrm>
            <a:off x="4534292" y="2910657"/>
            <a:ext cx="669303"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20FB9DF2-1B0D-B388-8966-93ED5F673FAB}"/>
              </a:ext>
            </a:extLst>
          </p:cNvPr>
          <p:cNvSpPr/>
          <p:nvPr/>
        </p:nvSpPr>
        <p:spPr>
          <a:xfrm>
            <a:off x="5212386" y="2910657"/>
            <a:ext cx="1055336"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5" name="Rounded Rectangle 24">
            <a:extLst>
              <a:ext uri="{FF2B5EF4-FFF2-40B4-BE49-F238E27FC236}">
                <a16:creationId xmlns:a16="http://schemas.microsoft.com/office/drawing/2014/main" id="{B5E00B25-2CC5-CDFA-F5A1-360DCA946182}"/>
              </a:ext>
            </a:extLst>
          </p:cNvPr>
          <p:cNvSpPr/>
          <p:nvPr/>
        </p:nvSpPr>
        <p:spPr>
          <a:xfrm>
            <a:off x="6276513" y="2910656"/>
            <a:ext cx="2670761" cy="367645"/>
          </a:xfrm>
          <a:prstGeom prst="roundRect">
            <a:avLst>
              <a:gd name="adj" fmla="val 0"/>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sp>
        <p:nvSpPr>
          <p:cNvPr id="26" name="Down Arrow 25">
            <a:extLst>
              <a:ext uri="{FF2B5EF4-FFF2-40B4-BE49-F238E27FC236}">
                <a16:creationId xmlns:a16="http://schemas.microsoft.com/office/drawing/2014/main" id="{0DAF4028-1C3D-9BB2-F32E-45C544235598}"/>
              </a:ext>
            </a:extLst>
          </p:cNvPr>
          <p:cNvSpPr/>
          <p:nvPr/>
        </p:nvSpPr>
        <p:spPr>
          <a:xfrm>
            <a:off x="1764203" y="1555423"/>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Down Arrow 26">
            <a:extLst>
              <a:ext uri="{FF2B5EF4-FFF2-40B4-BE49-F238E27FC236}">
                <a16:creationId xmlns:a16="http://schemas.microsoft.com/office/drawing/2014/main" id="{2B9A2069-608C-612F-E251-70962E2B9CC5}"/>
              </a:ext>
            </a:extLst>
          </p:cNvPr>
          <p:cNvSpPr/>
          <p:nvPr/>
        </p:nvSpPr>
        <p:spPr>
          <a:xfrm>
            <a:off x="1764203" y="2254578"/>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Down Arrow 27">
            <a:extLst>
              <a:ext uri="{FF2B5EF4-FFF2-40B4-BE49-F238E27FC236}">
                <a16:creationId xmlns:a16="http://schemas.microsoft.com/office/drawing/2014/main" id="{92D30848-4B25-35C5-1142-84FDDE2FCB63}"/>
              </a:ext>
            </a:extLst>
          </p:cNvPr>
          <p:cNvSpPr/>
          <p:nvPr/>
        </p:nvSpPr>
        <p:spPr>
          <a:xfrm>
            <a:off x="1764203" y="3018555"/>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Down Arrow 28">
            <a:extLst>
              <a:ext uri="{FF2B5EF4-FFF2-40B4-BE49-F238E27FC236}">
                <a16:creationId xmlns:a16="http://schemas.microsoft.com/office/drawing/2014/main" id="{DA75F449-8535-B0A8-F97D-1E9F0878AA13}"/>
              </a:ext>
            </a:extLst>
          </p:cNvPr>
          <p:cNvSpPr/>
          <p:nvPr/>
        </p:nvSpPr>
        <p:spPr>
          <a:xfrm>
            <a:off x="1764203" y="4168219"/>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Down Arrow 29">
            <a:extLst>
              <a:ext uri="{FF2B5EF4-FFF2-40B4-BE49-F238E27FC236}">
                <a16:creationId xmlns:a16="http://schemas.microsoft.com/office/drawing/2014/main" id="{7387E3D1-5BE4-10E6-2479-47A300F9B67F}"/>
              </a:ext>
            </a:extLst>
          </p:cNvPr>
          <p:cNvSpPr/>
          <p:nvPr/>
        </p:nvSpPr>
        <p:spPr>
          <a:xfrm>
            <a:off x="1764203" y="4854026"/>
            <a:ext cx="163042" cy="329161"/>
          </a:xfrm>
          <a:prstGeom prst="down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ounded Rectangle 1">
            <a:extLst>
              <a:ext uri="{FF2B5EF4-FFF2-40B4-BE49-F238E27FC236}">
                <a16:creationId xmlns:a16="http://schemas.microsoft.com/office/drawing/2014/main" id="{1401E2E2-A08D-D20A-4E80-ABE91BF748AA}"/>
              </a:ext>
            </a:extLst>
          </p:cNvPr>
          <p:cNvSpPr/>
          <p:nvPr/>
        </p:nvSpPr>
        <p:spPr>
          <a:xfrm>
            <a:off x="2766730" y="1187777"/>
            <a:ext cx="1008162" cy="367645"/>
          </a:xfrm>
          <a:prstGeom prst="roundRect">
            <a:avLst/>
          </a:prstGeom>
          <a:solidFill>
            <a:schemeClr val="accent6">
              <a:lumMod val="40000"/>
              <a:lumOff val="6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orbel" panose="020B0503020204020204" pitchFamily="34" charset="0"/>
                <a:ea typeface="+mn-ea"/>
                <a:cs typeface="+mn-cs"/>
              </a:rPr>
              <a:t>POPET</a:t>
            </a:r>
            <a:endPar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 name="Rounded Rectangle 2">
            <a:extLst>
              <a:ext uri="{FF2B5EF4-FFF2-40B4-BE49-F238E27FC236}">
                <a16:creationId xmlns:a16="http://schemas.microsoft.com/office/drawing/2014/main" id="{DB0E4041-31C9-D856-5EAA-10DCF441C43E}"/>
              </a:ext>
            </a:extLst>
          </p:cNvPr>
          <p:cNvSpPr/>
          <p:nvPr/>
        </p:nvSpPr>
        <p:spPr>
          <a:xfrm>
            <a:off x="4074585" y="4030877"/>
            <a:ext cx="459707"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 name="Rounded Rectangle 4">
            <a:extLst>
              <a:ext uri="{FF2B5EF4-FFF2-40B4-BE49-F238E27FC236}">
                <a16:creationId xmlns:a16="http://schemas.microsoft.com/office/drawing/2014/main" id="{6A816435-7177-E485-FA10-D06B166865EC}"/>
              </a:ext>
            </a:extLst>
          </p:cNvPr>
          <p:cNvSpPr/>
          <p:nvPr/>
        </p:nvSpPr>
        <p:spPr>
          <a:xfrm>
            <a:off x="4534292" y="4030877"/>
            <a:ext cx="669303"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2" name="Rounded Rectangle 31">
            <a:extLst>
              <a:ext uri="{FF2B5EF4-FFF2-40B4-BE49-F238E27FC236}">
                <a16:creationId xmlns:a16="http://schemas.microsoft.com/office/drawing/2014/main" id="{A7CE120B-0C31-11D3-DFBA-8970C43C45F6}"/>
              </a:ext>
            </a:extLst>
          </p:cNvPr>
          <p:cNvSpPr/>
          <p:nvPr/>
        </p:nvSpPr>
        <p:spPr>
          <a:xfrm>
            <a:off x="5212386" y="4030877"/>
            <a:ext cx="1055336"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3" name="Rounded Rectangle 32">
            <a:extLst>
              <a:ext uri="{FF2B5EF4-FFF2-40B4-BE49-F238E27FC236}">
                <a16:creationId xmlns:a16="http://schemas.microsoft.com/office/drawing/2014/main" id="{66652D7C-4D7A-3720-C72D-8DBDD00C828C}"/>
              </a:ext>
            </a:extLst>
          </p:cNvPr>
          <p:cNvSpPr/>
          <p:nvPr/>
        </p:nvSpPr>
        <p:spPr>
          <a:xfrm>
            <a:off x="4616312" y="4513222"/>
            <a:ext cx="2670761" cy="367645"/>
          </a:xfrm>
          <a:prstGeom prst="roundRect">
            <a:avLst>
              <a:gd name="adj" fmla="val 0"/>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sp>
        <p:nvSpPr>
          <p:cNvPr id="34" name="Down Arrow 33">
            <a:extLst>
              <a:ext uri="{FF2B5EF4-FFF2-40B4-BE49-F238E27FC236}">
                <a16:creationId xmlns:a16="http://schemas.microsoft.com/office/drawing/2014/main" id="{EA1CC723-1AC0-86C7-A13B-CC50B57D889A}"/>
              </a:ext>
            </a:extLst>
          </p:cNvPr>
          <p:cNvSpPr/>
          <p:nvPr/>
        </p:nvSpPr>
        <p:spPr>
          <a:xfrm rot="16200000">
            <a:off x="2353789" y="1132228"/>
            <a:ext cx="173862" cy="478741"/>
          </a:xfrm>
          <a:prstGeom prst="down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Graphic 35" descr="Badge 1 with solid fill">
            <a:extLst>
              <a:ext uri="{FF2B5EF4-FFF2-40B4-BE49-F238E27FC236}">
                <a16:creationId xmlns:a16="http://schemas.microsoft.com/office/drawing/2014/main" id="{82EB3137-90B6-A1D9-E04B-A874608528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6999" y="836102"/>
            <a:ext cx="400004" cy="400004"/>
          </a:xfrm>
          <a:prstGeom prst="rect">
            <a:avLst/>
          </a:prstGeom>
        </p:spPr>
      </p:pic>
      <p:sp>
        <p:nvSpPr>
          <p:cNvPr id="40" name="Bent Up Arrow 39">
            <a:extLst>
              <a:ext uri="{FF2B5EF4-FFF2-40B4-BE49-F238E27FC236}">
                <a16:creationId xmlns:a16="http://schemas.microsoft.com/office/drawing/2014/main" id="{353986C8-C80A-0F70-1A35-FECB9E282D38}"/>
              </a:ext>
            </a:extLst>
          </p:cNvPr>
          <p:cNvSpPr/>
          <p:nvPr/>
        </p:nvSpPr>
        <p:spPr>
          <a:xfrm rot="16200000" flipH="1">
            <a:off x="1140307" y="2615924"/>
            <a:ext cx="3138916" cy="1168747"/>
          </a:xfrm>
          <a:prstGeom prst="bentUpArrow">
            <a:avLst>
              <a:gd name="adj1" fmla="val 7499"/>
              <a:gd name="adj2" fmla="val 7993"/>
              <a:gd name="adj3" fmla="val 8848"/>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Graphic 41" descr="Badge with solid fill">
            <a:extLst>
              <a:ext uri="{FF2B5EF4-FFF2-40B4-BE49-F238E27FC236}">
                <a16:creationId xmlns:a16="http://schemas.microsoft.com/office/drawing/2014/main" id="{9CC4DF80-D761-9E7D-B850-510EABF328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7209" y="2032983"/>
            <a:ext cx="400005" cy="400005"/>
          </a:xfrm>
          <a:prstGeom prst="rect">
            <a:avLst/>
          </a:prstGeom>
        </p:spPr>
      </p:pic>
      <p:pic>
        <p:nvPicPr>
          <p:cNvPr id="44" name="Graphic 43" descr="Badge 3 with solid fill">
            <a:extLst>
              <a:ext uri="{FF2B5EF4-FFF2-40B4-BE49-F238E27FC236}">
                <a16:creationId xmlns:a16="http://schemas.microsoft.com/office/drawing/2014/main" id="{85CC8FD4-F61E-C564-9D49-7EF86F3B6A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31566" y="4157220"/>
            <a:ext cx="400005" cy="400005"/>
          </a:xfrm>
          <a:prstGeom prst="rect">
            <a:avLst/>
          </a:prstGeom>
        </p:spPr>
      </p:pic>
      <p:sp>
        <p:nvSpPr>
          <p:cNvPr id="45" name="Down Arrow 44">
            <a:extLst>
              <a:ext uri="{FF2B5EF4-FFF2-40B4-BE49-F238E27FC236}">
                <a16:creationId xmlns:a16="http://schemas.microsoft.com/office/drawing/2014/main" id="{02AC4D0E-FE9E-4C29-DBC4-B815E38E305E}"/>
              </a:ext>
            </a:extLst>
          </p:cNvPr>
          <p:cNvSpPr/>
          <p:nvPr/>
        </p:nvSpPr>
        <p:spPr>
          <a:xfrm rot="10800000">
            <a:off x="1489255" y="4854025"/>
            <a:ext cx="163042" cy="329161"/>
          </a:xfrm>
          <a:prstGeom prst="down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Down Arrow 45">
            <a:extLst>
              <a:ext uri="{FF2B5EF4-FFF2-40B4-BE49-F238E27FC236}">
                <a16:creationId xmlns:a16="http://schemas.microsoft.com/office/drawing/2014/main" id="{02C0B435-ACCD-CC40-470A-5A288971E1B1}"/>
              </a:ext>
            </a:extLst>
          </p:cNvPr>
          <p:cNvSpPr/>
          <p:nvPr/>
        </p:nvSpPr>
        <p:spPr>
          <a:xfrm rot="10800000">
            <a:off x="1498534" y="4157219"/>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Down Arrow 46">
            <a:extLst>
              <a:ext uri="{FF2B5EF4-FFF2-40B4-BE49-F238E27FC236}">
                <a16:creationId xmlns:a16="http://schemas.microsoft.com/office/drawing/2014/main" id="{8C36FC4C-F1AE-6873-E2F1-B8F78609C71E}"/>
              </a:ext>
            </a:extLst>
          </p:cNvPr>
          <p:cNvSpPr/>
          <p:nvPr/>
        </p:nvSpPr>
        <p:spPr>
          <a:xfrm rot="10800000">
            <a:off x="1489255" y="3026791"/>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Down Arrow 47">
            <a:extLst>
              <a:ext uri="{FF2B5EF4-FFF2-40B4-BE49-F238E27FC236}">
                <a16:creationId xmlns:a16="http://schemas.microsoft.com/office/drawing/2014/main" id="{59C1BE1D-78F4-22D2-B444-2D7D858DF5C2}"/>
              </a:ext>
            </a:extLst>
          </p:cNvPr>
          <p:cNvSpPr/>
          <p:nvPr/>
        </p:nvSpPr>
        <p:spPr>
          <a:xfrm rot="10800000">
            <a:off x="1509944" y="2255752"/>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Down Arrow 48">
            <a:extLst>
              <a:ext uri="{FF2B5EF4-FFF2-40B4-BE49-F238E27FC236}">
                <a16:creationId xmlns:a16="http://schemas.microsoft.com/office/drawing/2014/main" id="{CF6EF8CA-B853-01AA-8E22-C8AF99113EDF}"/>
              </a:ext>
            </a:extLst>
          </p:cNvPr>
          <p:cNvSpPr/>
          <p:nvPr/>
        </p:nvSpPr>
        <p:spPr>
          <a:xfrm rot="10800000">
            <a:off x="1509944" y="1558946"/>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ounded Rectangle 49">
            <a:extLst>
              <a:ext uri="{FF2B5EF4-FFF2-40B4-BE49-F238E27FC236}">
                <a16:creationId xmlns:a16="http://schemas.microsoft.com/office/drawing/2014/main" id="{A941FF59-A207-EE23-5A98-2CCEC5EFA490}"/>
              </a:ext>
            </a:extLst>
          </p:cNvPr>
          <p:cNvSpPr/>
          <p:nvPr/>
        </p:nvSpPr>
        <p:spPr>
          <a:xfrm>
            <a:off x="4074585" y="2366663"/>
            <a:ext cx="1224364" cy="367646"/>
          </a:xfrm>
          <a:prstGeom prst="round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Baseline</a:t>
            </a:r>
          </a:p>
        </p:txBody>
      </p:sp>
      <p:sp>
        <p:nvSpPr>
          <p:cNvPr id="51" name="Rounded Rectangle 50">
            <a:extLst>
              <a:ext uri="{FF2B5EF4-FFF2-40B4-BE49-F238E27FC236}">
                <a16:creationId xmlns:a16="http://schemas.microsoft.com/office/drawing/2014/main" id="{292FC00B-9C34-C55C-6770-75843277AF13}"/>
              </a:ext>
            </a:extLst>
          </p:cNvPr>
          <p:cNvSpPr/>
          <p:nvPr/>
        </p:nvSpPr>
        <p:spPr>
          <a:xfrm>
            <a:off x="4080253" y="3535597"/>
            <a:ext cx="1224364" cy="367646"/>
          </a:xfrm>
          <a:prstGeom prst="round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a:t>
            </a:r>
          </a:p>
        </p:txBody>
      </p:sp>
      <p:cxnSp>
        <p:nvCxnSpPr>
          <p:cNvPr id="52" name="Straight Connector 51">
            <a:extLst>
              <a:ext uri="{FF2B5EF4-FFF2-40B4-BE49-F238E27FC236}">
                <a16:creationId xmlns:a16="http://schemas.microsoft.com/office/drawing/2014/main" id="{0F9AD869-DE4E-9A0D-4D21-DB2D1FEFD16B}"/>
              </a:ext>
            </a:extLst>
          </p:cNvPr>
          <p:cNvCxnSpPr/>
          <p:nvPr/>
        </p:nvCxnSpPr>
        <p:spPr>
          <a:xfrm>
            <a:off x="6730737" y="2500811"/>
            <a:ext cx="0" cy="2804863"/>
          </a:xfrm>
          <a:prstGeom prst="line">
            <a:avLst/>
          </a:prstGeom>
          <a:ln w="190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9FCAEDE-0C8E-6084-20C6-1731D61A8D9F}"/>
              </a:ext>
            </a:extLst>
          </p:cNvPr>
          <p:cNvCxnSpPr>
            <a:cxnSpLocks/>
          </p:cNvCxnSpPr>
          <p:nvPr/>
        </p:nvCxnSpPr>
        <p:spPr>
          <a:xfrm>
            <a:off x="7287073" y="4700018"/>
            <a:ext cx="1660201" cy="0"/>
          </a:xfrm>
          <a:prstGeom prst="straightConnector1">
            <a:avLst/>
          </a:prstGeom>
          <a:ln w="19050">
            <a:solidFill>
              <a:srgbClr val="54823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5F8908F-6638-50A0-C5AC-EFBC4B714251}"/>
              </a:ext>
            </a:extLst>
          </p:cNvPr>
          <p:cNvSpPr txBox="1"/>
          <p:nvPr/>
        </p:nvSpPr>
        <p:spPr>
          <a:xfrm>
            <a:off x="7256708" y="4309377"/>
            <a:ext cx="18069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548235"/>
                </a:solidFill>
                <a:effectLst/>
                <a:uLnTx/>
                <a:uFillTx/>
                <a:latin typeface="Corbel" panose="020B0503020204020204" pitchFamily="34" charset="0"/>
                <a:ea typeface="+mn-ea"/>
                <a:cs typeface="+mn-cs"/>
              </a:rPr>
              <a:t>Saved stall cycles</a:t>
            </a:r>
          </a:p>
        </p:txBody>
      </p:sp>
      <p:cxnSp>
        <p:nvCxnSpPr>
          <p:cNvPr id="56" name="Straight Arrow Connector 55">
            <a:extLst>
              <a:ext uri="{FF2B5EF4-FFF2-40B4-BE49-F238E27FC236}">
                <a16:creationId xmlns:a16="http://schemas.microsoft.com/office/drawing/2014/main" id="{2D8F14DF-C3EC-912A-C6D6-6B9DB99E76D6}"/>
              </a:ext>
            </a:extLst>
          </p:cNvPr>
          <p:cNvCxnSpPr/>
          <p:nvPr/>
        </p:nvCxnSpPr>
        <p:spPr>
          <a:xfrm>
            <a:off x="6730737" y="2734309"/>
            <a:ext cx="2216537" cy="0"/>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404E47C-A7B9-B88A-C1BC-21E738F53515}"/>
              </a:ext>
            </a:extLst>
          </p:cNvPr>
          <p:cNvSpPr txBox="1"/>
          <p:nvPr/>
        </p:nvSpPr>
        <p:spPr>
          <a:xfrm>
            <a:off x="6892975" y="2344721"/>
            <a:ext cx="198964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Corbel" panose="020B0503020204020204" pitchFamily="34" charset="0"/>
                <a:ea typeface="+mn-ea"/>
                <a:cs typeface="+mn-cs"/>
              </a:rPr>
              <a:t>Processor is stalled</a:t>
            </a:r>
          </a:p>
        </p:txBody>
      </p:sp>
      <p:sp>
        <p:nvSpPr>
          <p:cNvPr id="58" name="TextBox 57">
            <a:extLst>
              <a:ext uri="{FF2B5EF4-FFF2-40B4-BE49-F238E27FC236}">
                <a16:creationId xmlns:a16="http://schemas.microsoft.com/office/drawing/2014/main" id="{4128DB59-45F1-705F-A106-30BE40651C33}"/>
              </a:ext>
            </a:extLst>
          </p:cNvPr>
          <p:cNvSpPr txBox="1"/>
          <p:nvPr/>
        </p:nvSpPr>
        <p:spPr>
          <a:xfrm>
            <a:off x="5410985" y="1702549"/>
            <a:ext cx="31021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Latency tolerance limit of ROB</a:t>
            </a:r>
          </a:p>
        </p:txBody>
      </p:sp>
      <p:sp>
        <p:nvSpPr>
          <p:cNvPr id="59" name="Freeform 58">
            <a:extLst>
              <a:ext uri="{FF2B5EF4-FFF2-40B4-BE49-F238E27FC236}">
                <a16:creationId xmlns:a16="http://schemas.microsoft.com/office/drawing/2014/main" id="{994773B6-965F-3803-F093-5BB1B520E9F6}"/>
              </a:ext>
            </a:extLst>
          </p:cNvPr>
          <p:cNvSpPr/>
          <p:nvPr/>
        </p:nvSpPr>
        <p:spPr>
          <a:xfrm>
            <a:off x="6154296" y="2080312"/>
            <a:ext cx="510455" cy="414780"/>
          </a:xfrm>
          <a:custGeom>
            <a:avLst/>
            <a:gdLst>
              <a:gd name="connsiteX0" fmla="*/ 20261 w 510455"/>
              <a:gd name="connsiteY0" fmla="*/ 0 h 414780"/>
              <a:gd name="connsiteX1" fmla="*/ 57968 w 510455"/>
              <a:gd name="connsiteY1" fmla="*/ 339365 h 414780"/>
              <a:gd name="connsiteX2" fmla="*/ 510455 w 510455"/>
              <a:gd name="connsiteY2" fmla="*/ 414780 h 414780"/>
            </a:gdLst>
            <a:ahLst/>
            <a:cxnLst>
              <a:cxn ang="0">
                <a:pos x="connsiteX0" y="connsiteY0"/>
              </a:cxn>
              <a:cxn ang="0">
                <a:pos x="connsiteX1" y="connsiteY1"/>
              </a:cxn>
              <a:cxn ang="0">
                <a:pos x="connsiteX2" y="connsiteY2"/>
              </a:cxn>
            </a:cxnLst>
            <a:rect l="l" t="t" r="r" b="b"/>
            <a:pathLst>
              <a:path w="510455" h="414780">
                <a:moveTo>
                  <a:pt x="20261" y="0"/>
                </a:moveTo>
                <a:cubicBezTo>
                  <a:pt x="-1735" y="135117"/>
                  <a:pt x="-23731" y="270235"/>
                  <a:pt x="57968" y="339365"/>
                </a:cubicBezTo>
                <a:cubicBezTo>
                  <a:pt x="139667" y="408495"/>
                  <a:pt x="325061" y="411637"/>
                  <a:pt x="510455" y="41478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Graphic 60" descr="Badge 4 with solid fill">
            <a:extLst>
              <a:ext uri="{FF2B5EF4-FFF2-40B4-BE49-F238E27FC236}">
                <a16:creationId xmlns:a16="http://schemas.microsoft.com/office/drawing/2014/main" id="{91BE7AC0-8B21-A124-1EAC-7C95EBDE78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6566" y="1518634"/>
            <a:ext cx="400004" cy="400004"/>
          </a:xfrm>
          <a:prstGeom prst="rect">
            <a:avLst/>
          </a:prstGeom>
        </p:spPr>
      </p:pic>
      <p:sp>
        <p:nvSpPr>
          <p:cNvPr id="62" name="TextBox 61">
            <a:extLst>
              <a:ext uri="{FF2B5EF4-FFF2-40B4-BE49-F238E27FC236}">
                <a16:creationId xmlns:a16="http://schemas.microsoft.com/office/drawing/2014/main" id="{6AC4AAC4-EC6A-7A5A-6DFA-DA54EE6051D8}"/>
              </a:ext>
            </a:extLst>
          </p:cNvPr>
          <p:cNvSpPr txBox="1"/>
          <p:nvPr/>
        </p:nvSpPr>
        <p:spPr>
          <a:xfrm>
            <a:off x="2537865" y="835182"/>
            <a:ext cx="83869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Predict</a:t>
            </a:r>
          </a:p>
        </p:txBody>
      </p:sp>
      <p:sp>
        <p:nvSpPr>
          <p:cNvPr id="63" name="TextBox 62">
            <a:extLst>
              <a:ext uri="{FF2B5EF4-FFF2-40B4-BE49-F238E27FC236}">
                <a16:creationId xmlns:a16="http://schemas.microsoft.com/office/drawing/2014/main" id="{18200EC3-0B86-EA51-3D9B-EADE772F9D89}"/>
              </a:ext>
            </a:extLst>
          </p:cNvPr>
          <p:cNvSpPr txBox="1"/>
          <p:nvPr/>
        </p:nvSpPr>
        <p:spPr>
          <a:xfrm>
            <a:off x="2219311" y="2368841"/>
            <a:ext cx="1000420" cy="92333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Issue a  Hermes request</a:t>
            </a:r>
          </a:p>
        </p:txBody>
      </p:sp>
      <p:sp>
        <p:nvSpPr>
          <p:cNvPr id="64" name="TextBox 63">
            <a:extLst>
              <a:ext uri="{FF2B5EF4-FFF2-40B4-BE49-F238E27FC236}">
                <a16:creationId xmlns:a16="http://schemas.microsoft.com/office/drawing/2014/main" id="{6D3CD8A0-8AC1-C57E-9B56-967F21C5EEA1}"/>
              </a:ext>
            </a:extLst>
          </p:cNvPr>
          <p:cNvSpPr txBox="1"/>
          <p:nvPr/>
        </p:nvSpPr>
        <p:spPr>
          <a:xfrm>
            <a:off x="2350723" y="4182064"/>
            <a:ext cx="6230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Wait</a:t>
            </a:r>
          </a:p>
        </p:txBody>
      </p:sp>
      <p:sp>
        <p:nvSpPr>
          <p:cNvPr id="65" name="TextBox 64">
            <a:extLst>
              <a:ext uri="{FF2B5EF4-FFF2-40B4-BE49-F238E27FC236}">
                <a16:creationId xmlns:a16="http://schemas.microsoft.com/office/drawing/2014/main" id="{C907DD37-EB5D-DBBB-3476-857CC2FDE488}"/>
              </a:ext>
            </a:extLst>
          </p:cNvPr>
          <p:cNvSpPr txBox="1"/>
          <p:nvPr/>
        </p:nvSpPr>
        <p:spPr>
          <a:xfrm>
            <a:off x="329992" y="1515252"/>
            <a:ext cx="698150"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Train</a:t>
            </a:r>
          </a:p>
        </p:txBody>
      </p:sp>
      <p:sp>
        <p:nvSpPr>
          <p:cNvPr id="66" name="Rectangle 65">
            <a:extLst>
              <a:ext uri="{FF2B5EF4-FFF2-40B4-BE49-F238E27FC236}">
                <a16:creationId xmlns:a16="http://schemas.microsoft.com/office/drawing/2014/main" id="{6E8DF1D9-0188-854C-60E7-BDB9BCB66C9C}"/>
              </a:ext>
            </a:extLst>
          </p:cNvPr>
          <p:cNvSpPr/>
          <p:nvPr/>
        </p:nvSpPr>
        <p:spPr>
          <a:xfrm>
            <a:off x="4020532" y="1776030"/>
            <a:ext cx="5043081" cy="1631934"/>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ounded Rectangular Callout 67">
            <a:extLst>
              <a:ext uri="{FF2B5EF4-FFF2-40B4-BE49-F238E27FC236}">
                <a16:creationId xmlns:a16="http://schemas.microsoft.com/office/drawing/2014/main" id="{E4D18EAC-75E2-9A5E-C1A1-CDD4BB1E0E0F}"/>
              </a:ext>
            </a:extLst>
          </p:cNvPr>
          <p:cNvSpPr/>
          <p:nvPr/>
        </p:nvSpPr>
        <p:spPr>
          <a:xfrm>
            <a:off x="4401706" y="366784"/>
            <a:ext cx="3210187" cy="702848"/>
          </a:xfrm>
          <a:prstGeom prst="wedgeRoundRectCallout">
            <a:avLst>
              <a:gd name="adj1" fmla="val -68734"/>
              <a:gd name="adj2" fmla="val 91708"/>
              <a:gd name="adj3" fmla="val 16667"/>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Perceptron-based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off-chip load predictor</a:t>
            </a:r>
          </a:p>
        </p:txBody>
      </p:sp>
    </p:spTree>
    <p:extLst>
      <p:ext uri="{BB962C8B-B14F-4D97-AF65-F5344CB8AC3E}">
        <p14:creationId xmlns:p14="http://schemas.microsoft.com/office/powerpoint/2010/main" val="29788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3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3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0"/>
                                        <p:tgtEl>
                                          <p:spTgt spid="27"/>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up)">
                                      <p:cBhvr>
                                        <p:cTn id="26" dur="1000"/>
                                        <p:tgtEl>
                                          <p:spTgt spid="40"/>
                                        </p:tgtEl>
                                      </p:cBhvr>
                                    </p:animEffect>
                                  </p:childTnLst>
                                </p:cTn>
                              </p:par>
                              <p:par>
                                <p:cTn id="27" presetID="10"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1000"/>
                                        <p:tgtEl>
                                          <p:spTgt spid="6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0"/>
                                        <p:tgtEl>
                                          <p:spTgt spid="5"/>
                                        </p:tgtEl>
                                      </p:cBhvr>
                                    </p:animEffect>
                                  </p:childTnLst>
                                </p:cTn>
                              </p:par>
                              <p:par>
                                <p:cTn id="36" presetID="22" presetClass="entr" presetSubtype="1" fill="hold" grpId="0" nodeType="withEffect">
                                  <p:stCondLst>
                                    <p:cond delay="1000"/>
                                  </p:stCondLst>
                                  <p:childTnLst>
                                    <p:set>
                                      <p:cBhvr>
                                        <p:cTn id="37" dur="1" fill="hold">
                                          <p:stCondLst>
                                            <p:cond delay="0"/>
                                          </p:stCondLst>
                                        </p:cTn>
                                        <p:tgtEl>
                                          <p:spTgt spid="30"/>
                                        </p:tgtEl>
                                        <p:attrNameLst>
                                          <p:attrName>style.visibility</p:attrName>
                                        </p:attrNameLst>
                                      </p:cBhvr>
                                      <p:to>
                                        <p:strVal val="visible"/>
                                      </p:to>
                                    </p:set>
                                    <p:animEffect transition="in" filter="wipe(up)">
                                      <p:cBhvr>
                                        <p:cTn id="38" dur="12000"/>
                                        <p:tgtEl>
                                          <p:spTgt spid="30"/>
                                        </p:tgtEl>
                                      </p:cBhvr>
                                    </p:animEffect>
                                  </p:childTnLst>
                                </p:cTn>
                              </p:par>
                              <p:par>
                                <p:cTn id="39" presetID="22" presetClass="entr" presetSubtype="8" fill="hold" grpId="0" nodeType="withEffect">
                                  <p:stCondLst>
                                    <p:cond delay="100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24000"/>
                                        <p:tgtEl>
                                          <p:spTgt spid="33"/>
                                        </p:tgtEl>
                                      </p:cBhvr>
                                    </p:animEffect>
                                  </p:childTnLst>
                                </p:cTn>
                              </p:par>
                              <p:par>
                                <p:cTn id="42" presetID="22" presetClass="entr" presetSubtype="1" fill="hold" grpId="0" nodeType="withEffect">
                                  <p:stCondLst>
                                    <p:cond delay="5000"/>
                                  </p:stCondLst>
                                  <p:childTnLst>
                                    <p:set>
                                      <p:cBhvr>
                                        <p:cTn id="43" dur="1" fill="hold">
                                          <p:stCondLst>
                                            <p:cond delay="0"/>
                                          </p:stCondLst>
                                        </p:cTn>
                                        <p:tgtEl>
                                          <p:spTgt spid="28"/>
                                        </p:tgtEl>
                                        <p:attrNameLst>
                                          <p:attrName>style.visibility</p:attrName>
                                        </p:attrNameLst>
                                      </p:cBhvr>
                                      <p:to>
                                        <p:strVal val="visible"/>
                                      </p:to>
                                    </p:set>
                                    <p:animEffect transition="in" filter="wipe(up)">
                                      <p:cBhvr>
                                        <p:cTn id="44" dur="10000"/>
                                        <p:tgtEl>
                                          <p:spTgt spid="28"/>
                                        </p:tgtEl>
                                      </p:cBhvr>
                                    </p:animEffect>
                                  </p:childTnLst>
                                </p:cTn>
                              </p:par>
                              <p:par>
                                <p:cTn id="45" presetID="22" presetClass="entr" presetSubtype="8" fill="hold" grpId="0" nodeType="withEffect">
                                  <p:stCondLst>
                                    <p:cond delay="5000"/>
                                  </p:stCondLst>
                                  <p:childTnLst>
                                    <p:set>
                                      <p:cBhvr>
                                        <p:cTn id="46" dur="1" fill="hold">
                                          <p:stCondLst>
                                            <p:cond delay="0"/>
                                          </p:stCondLst>
                                        </p:cTn>
                                        <p:tgtEl>
                                          <p:spTgt spid="32"/>
                                        </p:tgtEl>
                                        <p:attrNameLst>
                                          <p:attrName>style.visibility</p:attrName>
                                        </p:attrNameLst>
                                      </p:cBhvr>
                                      <p:to>
                                        <p:strVal val="visible"/>
                                      </p:to>
                                    </p:set>
                                    <p:animEffect transition="in" filter="wipe(left)">
                                      <p:cBhvr>
                                        <p:cTn id="47" dur="10000"/>
                                        <p:tgtEl>
                                          <p:spTgt spid="32"/>
                                        </p:tgtEl>
                                      </p:cBhvr>
                                    </p:animEffect>
                                  </p:childTnLst>
                                </p:cTn>
                              </p:par>
                              <p:par>
                                <p:cTn id="48" presetID="22" presetClass="entr" presetSubtype="4" fill="hold" grpId="0" nodeType="withEffect">
                                  <p:stCondLst>
                                    <p:cond delay="13000"/>
                                  </p:stCondLst>
                                  <p:childTnLst>
                                    <p:set>
                                      <p:cBhvr>
                                        <p:cTn id="49" dur="1" fill="hold">
                                          <p:stCondLst>
                                            <p:cond delay="0"/>
                                          </p:stCondLst>
                                        </p:cTn>
                                        <p:tgtEl>
                                          <p:spTgt spid="45"/>
                                        </p:tgtEl>
                                        <p:attrNameLst>
                                          <p:attrName>style.visibility</p:attrName>
                                        </p:attrNameLst>
                                      </p:cBhvr>
                                      <p:to>
                                        <p:strVal val="visible"/>
                                      </p:to>
                                    </p:set>
                                    <p:animEffect transition="in" filter="wipe(down)">
                                      <p:cBhvr>
                                        <p:cTn id="50" dur="12000"/>
                                        <p:tgtEl>
                                          <p:spTgt spid="45"/>
                                        </p:tgtEl>
                                      </p:cBhvr>
                                    </p:animEffect>
                                  </p:childTnLst>
                                </p:cTn>
                              </p:par>
                              <p:par>
                                <p:cTn id="51" presetID="22" presetClass="entr" presetSubtype="1" fill="hold" grpId="0" nodeType="withEffect">
                                  <p:stCondLst>
                                    <p:cond delay="1500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2000"/>
                                        <p:tgtEl>
                                          <p:spTgt spid="29"/>
                                        </p:tgtEl>
                                      </p:cBhvr>
                                    </p:animEffect>
                                  </p:childTnLst>
                                </p:cTn>
                              </p:par>
                              <p:par>
                                <p:cTn id="54" presetID="10" presetClass="entr" presetSubtype="0" fill="hold" nodeType="withEffect">
                                  <p:stCondLst>
                                    <p:cond delay="1500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2000"/>
                                        <p:tgtEl>
                                          <p:spTgt spid="44"/>
                                        </p:tgtEl>
                                      </p:cBhvr>
                                    </p:animEffect>
                                  </p:childTnLst>
                                </p:cTn>
                              </p:par>
                              <p:par>
                                <p:cTn id="57" presetID="10" presetClass="entr" presetSubtype="0" fill="hold" grpId="0" nodeType="withEffect">
                                  <p:stCondLst>
                                    <p:cond delay="1500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2000"/>
                                        <p:tgtEl>
                                          <p:spTgt spid="64"/>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3"/>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61"/>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 grpId="0" animBg="1"/>
      <p:bldP spid="5" grpId="0" animBg="1"/>
      <p:bldP spid="32" grpId="0" animBg="1"/>
      <p:bldP spid="33" grpId="0" animBg="1"/>
      <p:bldP spid="34" grpId="0" animBg="1"/>
      <p:bldP spid="40" grpId="0" animBg="1"/>
      <p:bldP spid="45" grpId="0" animBg="1"/>
      <p:bldP spid="46" grpId="0" animBg="1"/>
      <p:bldP spid="47" grpId="0" animBg="1"/>
      <p:bldP spid="48" grpId="0" animBg="1"/>
      <p:bldP spid="49" grpId="0" animBg="1"/>
      <p:bldP spid="54" grpId="0"/>
      <p:bldP spid="62" grpId="0"/>
      <p:bldP spid="63" grpId="0"/>
      <p:bldP spid="64" grpId="0"/>
      <p:bldP spid="6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ABF8E1-3EE5-CD08-7BC2-3D6BF1C04D9B}"/>
              </a:ext>
            </a:extLst>
          </p:cNvPr>
          <p:cNvSpPr>
            <a:spLocks noGrp="1"/>
          </p:cNvSpPr>
          <p:nvPr>
            <p:ph type="title"/>
          </p:nvPr>
        </p:nvSpPr>
        <p:spPr/>
        <p:txBody>
          <a:bodyPr/>
          <a:lstStyle/>
          <a:p>
            <a:r>
              <a:rPr lang="en-US" sz="3600" dirty="0">
                <a:latin typeface="Corbel" panose="020B0503020204020204" pitchFamily="34" charset="0"/>
              </a:rPr>
              <a:t>Designing the Off-Chip Load Predictor</a:t>
            </a:r>
          </a:p>
        </p:txBody>
      </p:sp>
      <p:sp>
        <p:nvSpPr>
          <p:cNvPr id="45" name="Rounded Rectangle 44">
            <a:extLst>
              <a:ext uri="{FF2B5EF4-FFF2-40B4-BE49-F238E27FC236}">
                <a16:creationId xmlns:a16="http://schemas.microsoft.com/office/drawing/2014/main" id="{4C092771-C848-B28C-626D-C71D1B1C6800}"/>
              </a:ext>
            </a:extLst>
          </p:cNvPr>
          <p:cNvSpPr/>
          <p:nvPr/>
        </p:nvSpPr>
        <p:spPr>
          <a:xfrm>
            <a:off x="281655" y="2316753"/>
            <a:ext cx="3380540" cy="454036"/>
          </a:xfrm>
          <a:prstGeom prst="roundRect">
            <a:avLst>
              <a:gd name="adj" fmla="val 6884"/>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Tracking cache contents</a:t>
            </a:r>
            <a:endParaRPr kumimoji="0" lang="en-US" sz="2400" b="0"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46" name="Rounded Rectangle 45">
            <a:extLst>
              <a:ext uri="{FF2B5EF4-FFF2-40B4-BE49-F238E27FC236}">
                <a16:creationId xmlns:a16="http://schemas.microsoft.com/office/drawing/2014/main" id="{7BF1D9AF-4DB8-1AD6-E66C-72B54400F0FC}"/>
              </a:ext>
            </a:extLst>
          </p:cNvPr>
          <p:cNvSpPr/>
          <p:nvPr/>
        </p:nvSpPr>
        <p:spPr>
          <a:xfrm>
            <a:off x="241785" y="5192892"/>
            <a:ext cx="4539403" cy="454036"/>
          </a:xfrm>
          <a:prstGeom prst="roundRect">
            <a:avLst>
              <a:gd name="adj" fmla="val 6884"/>
            </a:avLst>
          </a:prstGeom>
          <a:solidFill>
            <a:schemeClr val="accent6">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Corbel" panose="020B0503020204020204" pitchFamily="34" charset="0"/>
                <a:ea typeface="+mn-ea"/>
                <a:cs typeface="+mn-cs"/>
              </a:rPr>
              <a:t>Learning from program behavior</a:t>
            </a:r>
          </a:p>
        </p:txBody>
      </p:sp>
      <p:sp>
        <p:nvSpPr>
          <p:cNvPr id="87" name="Rectangle 86">
            <a:extLst>
              <a:ext uri="{FF2B5EF4-FFF2-40B4-BE49-F238E27FC236}">
                <a16:creationId xmlns:a16="http://schemas.microsoft.com/office/drawing/2014/main" id="{E03AF6B2-0716-380C-F8A7-DB02D33139D6}"/>
              </a:ext>
            </a:extLst>
          </p:cNvPr>
          <p:cNvSpPr/>
          <p:nvPr/>
        </p:nvSpPr>
        <p:spPr>
          <a:xfrm>
            <a:off x="8487715" y="2294166"/>
            <a:ext cx="525770" cy="163315"/>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04453CBD-9E27-10FF-94AD-58E2DE2333F1}"/>
              </a:ext>
            </a:extLst>
          </p:cNvPr>
          <p:cNvPicPr>
            <a:picLocks noChangeAspect="1"/>
          </p:cNvPicPr>
          <p:nvPr/>
        </p:nvPicPr>
        <p:blipFill rotWithShape="1">
          <a:blip r:embed="rId3"/>
          <a:srcRect t="5813" b="8029"/>
          <a:stretch/>
        </p:blipFill>
        <p:spPr>
          <a:xfrm>
            <a:off x="7193558" y="3223910"/>
            <a:ext cx="1798642" cy="1202553"/>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C26C22A3-A383-A8F2-5DF7-66B31CEC2D92}"/>
              </a:ext>
            </a:extLst>
          </p:cNvPr>
          <p:cNvSpPr txBox="1"/>
          <p:nvPr/>
        </p:nvSpPr>
        <p:spPr>
          <a:xfrm>
            <a:off x="165694" y="3326886"/>
            <a:ext cx="5803305" cy="2031325"/>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Large</a:t>
            </a:r>
            <a:r>
              <a:rPr kumimoji="0" lang="en-US" sz="18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 metadata</a:t>
            </a:r>
          </a:p>
          <a:p>
            <a:pPr marL="742950" marR="0" lvl="1" indent="-285750" algn="l" defTabSz="4572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Metadata size increases with cache hierarchy size</a:t>
            </a:r>
          </a:p>
          <a:p>
            <a:pPr marL="742950" marR="0" lvl="1" indent="-285750" algn="l" defTabSz="457200" rtl="0" eaLnBrk="1" fontAlgn="auto" latinLnBrk="0" hangingPunct="1">
              <a:lnSpc>
                <a:spcPct val="100000"/>
              </a:lnSpc>
              <a:spcBef>
                <a:spcPts val="0"/>
              </a:spcBef>
              <a:spcAft>
                <a:spcPts val="0"/>
              </a:spcAft>
              <a:buClrTx/>
              <a:buSzTx/>
              <a:buFont typeface="Wingdings" pitchFamily="2" charset="2"/>
              <a:buChar char="§"/>
              <a:tabLst/>
              <a:defRPr/>
            </a:pPr>
            <a:endParaRPr kumimoji="0" lang="en-US" sz="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457200" marR="0" lvl="1" indent="0" algn="l" defTabSz="457200" rtl="0" eaLnBrk="1" fontAlgn="auto" latinLnBrk="0" hangingPunct="1">
              <a:lnSpc>
                <a:spcPct val="100000"/>
              </a:lnSpc>
              <a:spcBef>
                <a:spcPts val="0"/>
              </a:spcBef>
              <a:spcAft>
                <a:spcPts val="0"/>
              </a:spcAft>
              <a:buClr>
                <a:prstClr val="white"/>
              </a:buClr>
              <a:buSzTx/>
              <a:buFontTx/>
              <a:buNone/>
              <a:tabLst/>
              <a:defRPr/>
            </a:pPr>
            <a:r>
              <a:rPr kumimoji="0" lang="en-US" sz="18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May need to track </a:t>
            </a:r>
            <a:r>
              <a:rPr kumimoji="0" lang="en-US" sz="2400" b="1"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all</a:t>
            </a:r>
            <a:r>
              <a:rPr kumimoji="0" lang="en-US" sz="18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 cache operations</a:t>
            </a:r>
          </a:p>
          <a:p>
            <a:pPr marL="742950" marR="0" lvl="1" indent="-285750" algn="l" defTabSz="457200" rtl="0" eaLnBrk="1" fontAlgn="auto" latinLnBrk="0" hangingPunct="1">
              <a:lnSpc>
                <a:spcPct val="100000"/>
              </a:lnSpc>
              <a:spcBef>
                <a:spcPts val="0"/>
              </a:spcBef>
              <a:spcAft>
                <a:spcPts val="0"/>
              </a:spcAft>
              <a:buClr>
                <a:prstClr val="black"/>
              </a:buClr>
              <a:buSzTx/>
              <a:buFont typeface="Wingdings" pitchFamily="2" charset="2"/>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Gets complex depending on the cache hierarchy configuration (e.g., inclusivity, bypassing,…)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2BCF18F-0624-D90E-6C71-BCD4B9D82310}"/>
              </a:ext>
            </a:extLst>
          </p:cNvPr>
          <p:cNvSpPr txBox="1"/>
          <p:nvPr/>
        </p:nvSpPr>
        <p:spPr>
          <a:xfrm>
            <a:off x="165695" y="5748748"/>
            <a:ext cx="5480988" cy="384721"/>
          </a:xfrm>
          <a:prstGeom prst="rect">
            <a:avLst/>
          </a:prstGeom>
          <a:noFill/>
        </p:spPr>
        <p:txBody>
          <a:bodyPr wrap="none" rtlCol="0">
            <a:spAutoFit/>
          </a:bodyPr>
          <a:lstStyle/>
          <a:p>
            <a:pPr marL="457200" marR="0" lvl="1" indent="-449263"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orbel" panose="020B0503020204020204" pitchFamily="34" charset="0"/>
                <a:ea typeface="+mn-ea"/>
                <a:cs typeface="+mn-cs"/>
              </a:rPr>
              <a:t>Correlate different program features</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with off-chip loads</a:t>
            </a:r>
            <a:endParaRPr kumimoji="0" lang="en-US" sz="1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457200" marR="0" lvl="1" indent="-185738" algn="l" defTabSz="4572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 name="TextBox 7">
            <a:extLst>
              <a:ext uri="{FF2B5EF4-FFF2-40B4-BE49-F238E27FC236}">
                <a16:creationId xmlns:a16="http://schemas.microsoft.com/office/drawing/2014/main" id="{E3A89602-2937-EF6E-3B63-C01226B05DE4}"/>
              </a:ext>
            </a:extLst>
          </p:cNvPr>
          <p:cNvSpPr txBox="1"/>
          <p:nvPr/>
        </p:nvSpPr>
        <p:spPr>
          <a:xfrm>
            <a:off x="244389" y="2763840"/>
            <a:ext cx="602321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MissMap</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a:t>
            </a:r>
            <a:r>
              <a:rPr kumimoji="0" lang="en-US" sz="9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Loh</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MICRO’11]</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for the </a:t>
            </a:r>
            <a:r>
              <a:rPr kumimoji="0" lang="en-US" sz="1200" b="1"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DRAM cache</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D2D </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a:t>
            </a:r>
            <a:r>
              <a:rPr kumimoji="0" lang="en-US" sz="9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Sembrant</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ISCA’14]</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D2M </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a:t>
            </a:r>
            <a:r>
              <a:rPr kumimoji="0" lang="en-US" sz="9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Sembrant</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HPCA’17]</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LP </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[Jalili+, HPCA’22]</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for the </a:t>
            </a:r>
            <a:r>
              <a:rPr kumimoji="0" lang="en-US" sz="1200" b="1"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cache hierarchy</a:t>
            </a:r>
          </a:p>
        </p:txBody>
      </p:sp>
      <p:pic>
        <p:nvPicPr>
          <p:cNvPr id="89" name="Graphic 88" descr="Badge Cross with solid fill">
            <a:extLst>
              <a:ext uri="{FF2B5EF4-FFF2-40B4-BE49-F238E27FC236}">
                <a16:creationId xmlns:a16="http://schemas.microsoft.com/office/drawing/2014/main" id="{F6BFE5D1-5B15-23CE-46AA-0BDC831BDD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787" y="3336796"/>
            <a:ext cx="454036" cy="454036"/>
          </a:xfrm>
          <a:prstGeom prst="rect">
            <a:avLst/>
          </a:prstGeom>
        </p:spPr>
      </p:pic>
      <p:pic>
        <p:nvPicPr>
          <p:cNvPr id="90" name="Graphic 89" descr="Badge Cross with solid fill">
            <a:extLst>
              <a:ext uri="{FF2B5EF4-FFF2-40B4-BE49-F238E27FC236}">
                <a16:creationId xmlns:a16="http://schemas.microsoft.com/office/drawing/2014/main" id="{5489464E-0573-C6F2-2017-2B4DA032A4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787" y="4099654"/>
            <a:ext cx="454036" cy="454036"/>
          </a:xfrm>
          <a:prstGeom prst="rect">
            <a:avLst/>
          </a:prstGeom>
        </p:spPr>
      </p:pic>
      <p:sp>
        <p:nvSpPr>
          <p:cNvPr id="5" name="Rounded Rectangle 4">
            <a:extLst>
              <a:ext uri="{FF2B5EF4-FFF2-40B4-BE49-F238E27FC236}">
                <a16:creationId xmlns:a16="http://schemas.microsoft.com/office/drawing/2014/main" id="{E53E5183-8064-C150-4A68-D3135980D660}"/>
              </a:ext>
            </a:extLst>
          </p:cNvPr>
          <p:cNvSpPr/>
          <p:nvPr/>
        </p:nvSpPr>
        <p:spPr>
          <a:xfrm>
            <a:off x="281654" y="901937"/>
            <a:ext cx="3541045" cy="454036"/>
          </a:xfrm>
          <a:prstGeom prst="roundRect">
            <a:avLst>
              <a:gd name="adj" fmla="val 6884"/>
            </a:avLst>
          </a:prstGeom>
          <a:solidFill>
            <a:schemeClr val="accent4">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rPr>
              <a:t>History-based prediction</a:t>
            </a:r>
            <a:endParaRPr kumimoji="0" lang="en-US" sz="24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6" name="TextBox 5">
            <a:extLst>
              <a:ext uri="{FF2B5EF4-FFF2-40B4-BE49-F238E27FC236}">
                <a16:creationId xmlns:a16="http://schemas.microsoft.com/office/drawing/2014/main" id="{F4479EC9-6F7F-9487-D66C-FA9136F93B46}"/>
              </a:ext>
            </a:extLst>
          </p:cNvPr>
          <p:cNvSpPr txBox="1"/>
          <p:nvPr/>
        </p:nvSpPr>
        <p:spPr>
          <a:xfrm>
            <a:off x="236842" y="1377620"/>
            <a:ext cx="367475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HMP </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a:t>
            </a:r>
            <a:r>
              <a:rPr kumimoji="0" lang="en-US" sz="9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Yoaz</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ISCA’99]</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for the </a:t>
            </a:r>
            <a:r>
              <a:rPr kumimoji="0" lang="en-US" sz="1200" b="1"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L1-D cache</a:t>
            </a:r>
          </a:p>
        </p:txBody>
      </p:sp>
      <p:sp>
        <p:nvSpPr>
          <p:cNvPr id="7" name="TextBox 6">
            <a:extLst>
              <a:ext uri="{FF2B5EF4-FFF2-40B4-BE49-F238E27FC236}">
                <a16:creationId xmlns:a16="http://schemas.microsoft.com/office/drawing/2014/main" id="{03D15950-69A5-9549-41D6-49932C7551F0}"/>
              </a:ext>
            </a:extLst>
          </p:cNvPr>
          <p:cNvSpPr txBox="1"/>
          <p:nvPr/>
        </p:nvSpPr>
        <p:spPr>
          <a:xfrm>
            <a:off x="250377" y="1595356"/>
            <a:ext cx="580330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Using </a:t>
            </a:r>
            <a:r>
              <a:rPr kumimoji="0" lang="en-US" sz="1800" b="1" i="0" u="none" strike="noStrike" kern="1200" cap="none" spc="0" normalizeH="0" baseline="0" noProof="0" dirty="0">
                <a:ln>
                  <a:noFill/>
                </a:ln>
                <a:solidFill>
                  <a:srgbClr val="FFC000">
                    <a:lumMod val="75000"/>
                  </a:srgbClr>
                </a:solidFill>
                <a:effectLst/>
                <a:uLnTx/>
                <a:uFillTx/>
                <a:latin typeface="Corbel" panose="020B0503020204020204" pitchFamily="34" charset="0"/>
                <a:ea typeface="+mn-ea"/>
                <a:cs typeface="+mn-cs"/>
              </a:rPr>
              <a:t>branch-predictor-like</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hybrid predictor: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Global, </a:t>
            </a:r>
            <a:r>
              <a:rPr kumimoji="0" lang="en-US" sz="18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Gshare</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and </a:t>
            </a:r>
            <a:r>
              <a:rPr kumimoji="0" lang="en-US" sz="18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GSkew</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pic>
        <p:nvPicPr>
          <p:cNvPr id="11" name="Picture 10">
            <a:extLst>
              <a:ext uri="{FF2B5EF4-FFF2-40B4-BE49-F238E27FC236}">
                <a16:creationId xmlns:a16="http://schemas.microsoft.com/office/drawing/2014/main" id="{A4BBA4BF-58E8-5096-CC40-72D519682E08}"/>
              </a:ext>
            </a:extLst>
          </p:cNvPr>
          <p:cNvPicPr>
            <a:picLocks noChangeAspect="1"/>
          </p:cNvPicPr>
          <p:nvPr/>
        </p:nvPicPr>
        <p:blipFill>
          <a:blip r:embed="rId6"/>
          <a:stretch>
            <a:fillRect/>
          </a:stretch>
        </p:blipFill>
        <p:spPr>
          <a:xfrm>
            <a:off x="6628612" y="1037521"/>
            <a:ext cx="2384873" cy="1202554"/>
          </a:xfrm>
          <a:prstGeom prst="rect">
            <a:avLst/>
          </a:prstGeom>
          <a:ln>
            <a:solidFill>
              <a:schemeClr val="tx1"/>
            </a:solidFill>
          </a:ln>
          <a:effectLst>
            <a:outerShdw blurRad="50800" dist="38100" dir="2700000" algn="tl" rotWithShape="0">
              <a:prstClr val="black">
                <a:alpha val="40000"/>
              </a:prstClr>
            </a:outerShdw>
          </a:effectLst>
        </p:spPr>
      </p:pic>
      <p:sp>
        <p:nvSpPr>
          <p:cNvPr id="18" name="Rectangle 17">
            <a:extLst>
              <a:ext uri="{FF2B5EF4-FFF2-40B4-BE49-F238E27FC236}">
                <a16:creationId xmlns:a16="http://schemas.microsoft.com/office/drawing/2014/main" id="{9C100EE6-EBD1-171B-C8DF-2DE8253CA946}"/>
              </a:ext>
            </a:extLst>
          </p:cNvPr>
          <p:cNvSpPr/>
          <p:nvPr/>
        </p:nvSpPr>
        <p:spPr>
          <a:xfrm>
            <a:off x="165694" y="6419954"/>
            <a:ext cx="1104306" cy="270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E67B5B9-6BB0-5827-8CA0-1CA4C341F213}"/>
              </a:ext>
            </a:extLst>
          </p:cNvPr>
          <p:cNvSpPr txBox="1"/>
          <p:nvPr/>
        </p:nvSpPr>
        <p:spPr>
          <a:xfrm>
            <a:off x="639944" y="6154674"/>
            <a:ext cx="2310248"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Low storage overhead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8937A94-4687-B41F-3E9C-3D4444FF0F3F}"/>
              </a:ext>
            </a:extLst>
          </p:cNvPr>
          <p:cNvSpPr txBox="1"/>
          <p:nvPr/>
        </p:nvSpPr>
        <p:spPr>
          <a:xfrm>
            <a:off x="3430896" y="6154674"/>
            <a:ext cx="2369559"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Low design complexity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Graphic 15" descr="Badge Tick with solid fill">
            <a:extLst>
              <a:ext uri="{FF2B5EF4-FFF2-40B4-BE49-F238E27FC236}">
                <a16:creationId xmlns:a16="http://schemas.microsoft.com/office/drawing/2014/main" id="{2C306617-1F96-CBD7-65CA-8C30989940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8739" y="6072180"/>
            <a:ext cx="540105" cy="540105"/>
          </a:xfrm>
          <a:prstGeom prst="rect">
            <a:avLst/>
          </a:prstGeom>
        </p:spPr>
      </p:pic>
      <p:pic>
        <p:nvPicPr>
          <p:cNvPr id="17" name="Graphic 16" descr="Badge Tick with solid fill">
            <a:extLst>
              <a:ext uri="{FF2B5EF4-FFF2-40B4-BE49-F238E27FC236}">
                <a16:creationId xmlns:a16="http://schemas.microsoft.com/office/drawing/2014/main" id="{CC91DAB0-734F-E247-769F-873DAE18FC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82297" y="6069287"/>
            <a:ext cx="540105" cy="540105"/>
          </a:xfrm>
          <a:prstGeom prst="rect">
            <a:avLst/>
          </a:prstGeom>
        </p:spPr>
      </p:pic>
      <p:pic>
        <p:nvPicPr>
          <p:cNvPr id="19" name="Picture 18">
            <a:extLst>
              <a:ext uri="{FF2B5EF4-FFF2-40B4-BE49-F238E27FC236}">
                <a16:creationId xmlns:a16="http://schemas.microsoft.com/office/drawing/2014/main" id="{E08542D5-4710-771C-FDA8-91ADCF1053D5}"/>
              </a:ext>
            </a:extLst>
          </p:cNvPr>
          <p:cNvPicPr>
            <a:picLocks noChangeAspect="1"/>
          </p:cNvPicPr>
          <p:nvPr/>
        </p:nvPicPr>
        <p:blipFill rotWithShape="1">
          <a:blip r:embed="rId9"/>
          <a:srcRect l="7027" t="9610" r="7027" b="17739"/>
          <a:stretch/>
        </p:blipFill>
        <p:spPr>
          <a:xfrm>
            <a:off x="6542329" y="5192892"/>
            <a:ext cx="2405784" cy="1437822"/>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4C2DF75-4976-5E67-5FDB-0520DA229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6683" y="983789"/>
            <a:ext cx="1169638" cy="1169638"/>
          </a:xfrm>
          <a:prstGeom prst="rect">
            <a:avLst/>
          </a:prstGeom>
        </p:spPr>
      </p:pic>
      <p:pic>
        <p:nvPicPr>
          <p:cNvPr id="12" name="Picture 11">
            <a:extLst>
              <a:ext uri="{FF2B5EF4-FFF2-40B4-BE49-F238E27FC236}">
                <a16:creationId xmlns:a16="http://schemas.microsoft.com/office/drawing/2014/main" id="{A9DF3D66-F008-8EE7-00F6-93FEC7C8F8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6683" y="3349296"/>
            <a:ext cx="1169638" cy="1169638"/>
          </a:xfrm>
          <a:prstGeom prst="rect">
            <a:avLst/>
          </a:prstGeom>
        </p:spPr>
      </p:pic>
      <p:sp>
        <p:nvSpPr>
          <p:cNvPr id="23" name="Rectangle 22">
            <a:extLst>
              <a:ext uri="{FF2B5EF4-FFF2-40B4-BE49-F238E27FC236}">
                <a16:creationId xmlns:a16="http://schemas.microsoft.com/office/drawing/2014/main" id="{53D606B1-5ED0-4419-8B48-EA48147B741E}"/>
              </a:ext>
            </a:extLst>
          </p:cNvPr>
          <p:cNvSpPr/>
          <p:nvPr/>
        </p:nvSpPr>
        <p:spPr>
          <a:xfrm>
            <a:off x="-165100" y="885784"/>
            <a:ext cx="9474200" cy="417806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23">
            <a:extLst>
              <a:ext uri="{FF2B5EF4-FFF2-40B4-BE49-F238E27FC236}">
                <a16:creationId xmlns:a16="http://schemas.microsoft.com/office/drawing/2014/main" id="{2DDA742E-64A7-52B8-6359-43B8C9E07C86}"/>
              </a:ext>
            </a:extLst>
          </p:cNvPr>
          <p:cNvSpPr/>
          <p:nvPr/>
        </p:nvSpPr>
        <p:spPr>
          <a:xfrm>
            <a:off x="-285750" y="2093306"/>
            <a:ext cx="9715499" cy="1612651"/>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POPET provides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both </a:t>
            </a:r>
            <a:r>
              <a:rPr kumimoji="0" lang="en-US" sz="32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higher accuracy</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and </a:t>
            </a:r>
            <a:r>
              <a:rPr kumimoji="0" lang="en-US" sz="32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higher performance</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than predictors inspired from these previous works</a:t>
            </a:r>
            <a:endParaRPr kumimoji="0" lang="en-US" sz="2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74570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2" grpId="0"/>
      <p:bldP spid="3" grpId="0"/>
      <p:bldP spid="8" grpId="0"/>
      <p:bldP spid="5" grpId="0" animBg="1"/>
      <p:bldP spid="6" grpId="0"/>
      <p:bldP spid="7" grpId="0"/>
      <p:bldP spid="14" grpId="0"/>
      <p:bldP spid="15" grpId="0"/>
      <p:bldP spid="23" grpId="0" animBg="1"/>
      <p:bldP spid="2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DD60C1-A1C6-344A-B6B9-D168248305CE}"/>
              </a:ext>
            </a:extLst>
          </p:cNvPr>
          <p:cNvSpPr>
            <a:spLocks noGrp="1"/>
          </p:cNvSpPr>
          <p:nvPr>
            <p:ph type="title"/>
          </p:nvPr>
        </p:nvSpPr>
        <p:spPr/>
        <p:txBody>
          <a:bodyPr/>
          <a:lstStyle/>
          <a:p>
            <a:r>
              <a:rPr lang="en-US" sz="3200" dirty="0">
                <a:solidFill>
                  <a:srgbClr val="C00000"/>
                </a:solidFill>
                <a:latin typeface="Corbel" panose="020B0503020204020204" pitchFamily="34" charset="0"/>
              </a:rPr>
              <a:t>POPET</a:t>
            </a:r>
            <a:r>
              <a:rPr lang="en-US" sz="3200" dirty="0">
                <a:latin typeface="Corbel" panose="020B0503020204020204" pitchFamily="34" charset="0"/>
              </a:rPr>
              <a:t>: Perceptron-Based Off-Chip Predictor</a:t>
            </a:r>
          </a:p>
        </p:txBody>
      </p:sp>
      <p:sp>
        <p:nvSpPr>
          <p:cNvPr id="5" name="Content Placeholder 4">
            <a:extLst>
              <a:ext uri="{FF2B5EF4-FFF2-40B4-BE49-F238E27FC236}">
                <a16:creationId xmlns:a16="http://schemas.microsoft.com/office/drawing/2014/main" id="{D6D62F83-18E9-8862-1D5C-172C8B53FF35}"/>
              </a:ext>
            </a:extLst>
          </p:cNvPr>
          <p:cNvSpPr>
            <a:spLocks noGrp="1"/>
          </p:cNvSpPr>
          <p:nvPr>
            <p:ph idx="1"/>
          </p:nvPr>
        </p:nvSpPr>
        <p:spPr/>
        <p:txBody>
          <a:bodyPr>
            <a:normAutofit/>
          </a:bodyPr>
          <a:lstStyle/>
          <a:p>
            <a:r>
              <a:rPr lang="en-US" sz="2400" dirty="0">
                <a:solidFill>
                  <a:srgbClr val="0000FF"/>
                </a:solidFill>
                <a:latin typeface="Corbel" panose="020B0503020204020204" pitchFamily="34" charset="0"/>
              </a:rPr>
              <a:t>Multi-feature</a:t>
            </a:r>
            <a:r>
              <a:rPr lang="en-US" sz="2400" dirty="0">
                <a:latin typeface="Corbel" panose="020B0503020204020204" pitchFamily="34" charset="0"/>
              </a:rPr>
              <a:t> hashed perceptron model </a:t>
            </a:r>
            <a:r>
              <a:rPr lang="en-US" sz="2400" baseline="30000" dirty="0">
                <a:solidFill>
                  <a:schemeClr val="bg2">
                    <a:lumMod val="50000"/>
                  </a:schemeClr>
                </a:solidFill>
                <a:latin typeface="Corbel" panose="020B0503020204020204" pitchFamily="34" charset="0"/>
              </a:rPr>
              <a:t>[1]</a:t>
            </a:r>
          </a:p>
          <a:p>
            <a:pPr marL="533400" lvl="1"/>
            <a:r>
              <a:rPr lang="en-US" sz="2000" dirty="0">
                <a:latin typeface="Corbel" panose="020B0503020204020204" pitchFamily="34" charset="0"/>
              </a:rPr>
              <a:t>Each feature has its own </a:t>
            </a:r>
            <a:r>
              <a:rPr lang="en-US" sz="2000" i="1" dirty="0">
                <a:solidFill>
                  <a:srgbClr val="B40003"/>
                </a:solidFill>
                <a:latin typeface="Corbel" panose="020B0503020204020204" pitchFamily="34" charset="0"/>
              </a:rPr>
              <a:t>weight table</a:t>
            </a:r>
          </a:p>
          <a:p>
            <a:pPr marL="800100" lvl="2"/>
            <a:r>
              <a:rPr lang="en-US" sz="1900" dirty="0">
                <a:latin typeface="Corbel" panose="020B0503020204020204" pitchFamily="34" charset="0"/>
              </a:rPr>
              <a:t>Stores </a:t>
            </a:r>
            <a:r>
              <a:rPr lang="en-US" sz="1900" dirty="0">
                <a:solidFill>
                  <a:srgbClr val="C00000"/>
                </a:solidFill>
                <a:latin typeface="Corbel" panose="020B0503020204020204" pitchFamily="34" charset="0"/>
              </a:rPr>
              <a:t>correlation</a:t>
            </a:r>
            <a:r>
              <a:rPr lang="en-US" sz="1900" dirty="0">
                <a:latin typeface="Corbel" panose="020B0503020204020204" pitchFamily="34" charset="0"/>
              </a:rPr>
              <a:t> between </a:t>
            </a:r>
            <a:r>
              <a:rPr lang="en-US" sz="1900" dirty="0">
                <a:solidFill>
                  <a:srgbClr val="C00000"/>
                </a:solidFill>
                <a:latin typeface="Corbel" panose="020B0503020204020204" pitchFamily="34" charset="0"/>
              </a:rPr>
              <a:t>feature value</a:t>
            </a:r>
            <a:r>
              <a:rPr lang="en-US" sz="1900" dirty="0">
                <a:latin typeface="Corbel" panose="020B0503020204020204" pitchFamily="34" charset="0"/>
              </a:rPr>
              <a:t> and </a:t>
            </a:r>
            <a:r>
              <a:rPr lang="en-US" sz="1900" dirty="0">
                <a:solidFill>
                  <a:srgbClr val="C00000"/>
                </a:solidFill>
                <a:latin typeface="Corbel" panose="020B0503020204020204" pitchFamily="34" charset="0"/>
              </a:rPr>
              <a:t>off-chip prediction</a:t>
            </a:r>
          </a:p>
        </p:txBody>
      </p:sp>
      <p:pic>
        <p:nvPicPr>
          <p:cNvPr id="9" name="Picture 8">
            <a:extLst>
              <a:ext uri="{FF2B5EF4-FFF2-40B4-BE49-F238E27FC236}">
                <a16:creationId xmlns:a16="http://schemas.microsoft.com/office/drawing/2014/main" id="{590E4999-DC3E-C848-67A9-50F320F10042}"/>
              </a:ext>
            </a:extLst>
          </p:cNvPr>
          <p:cNvPicPr>
            <a:picLocks noChangeAspect="1"/>
          </p:cNvPicPr>
          <p:nvPr/>
        </p:nvPicPr>
        <p:blipFill rotWithShape="1">
          <a:blip r:embed="rId3">
            <a:extLst>
              <a:ext uri="{28A0092B-C50C-407E-A947-70E740481C1C}">
                <a14:useLocalDpi xmlns:a14="http://schemas.microsoft.com/office/drawing/2010/main" val="0"/>
              </a:ext>
            </a:extLst>
          </a:blip>
          <a:srcRect t="9618"/>
          <a:stretch/>
        </p:blipFill>
        <p:spPr>
          <a:xfrm>
            <a:off x="730112" y="2139884"/>
            <a:ext cx="7772400" cy="4134070"/>
          </a:xfrm>
          <a:prstGeom prst="rect">
            <a:avLst/>
          </a:prstGeom>
        </p:spPr>
      </p:pic>
      <p:sp>
        <p:nvSpPr>
          <p:cNvPr id="25" name="Rectangle 24">
            <a:extLst>
              <a:ext uri="{FF2B5EF4-FFF2-40B4-BE49-F238E27FC236}">
                <a16:creationId xmlns:a16="http://schemas.microsoft.com/office/drawing/2014/main" id="{F4E09A06-DAC2-5AE1-A87F-8A567A54F277}"/>
              </a:ext>
            </a:extLst>
          </p:cNvPr>
          <p:cNvSpPr/>
          <p:nvPr/>
        </p:nvSpPr>
        <p:spPr>
          <a:xfrm>
            <a:off x="1978689" y="2139883"/>
            <a:ext cx="1583498" cy="40629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72DDE5C7-D849-758C-846B-CB87605453B5}"/>
              </a:ext>
            </a:extLst>
          </p:cNvPr>
          <p:cNvSpPr/>
          <p:nvPr/>
        </p:nvSpPr>
        <p:spPr>
          <a:xfrm>
            <a:off x="4616312" y="2139883"/>
            <a:ext cx="2715696" cy="40629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FCD66A2-8306-18B1-48F0-07942BDC6A2F}"/>
              </a:ext>
            </a:extLst>
          </p:cNvPr>
          <p:cNvSpPr/>
          <p:nvPr/>
        </p:nvSpPr>
        <p:spPr>
          <a:xfrm>
            <a:off x="7332008" y="3445114"/>
            <a:ext cx="1425493" cy="16221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38F66C74-476B-9CE8-57C3-1D1AE6BE3277}"/>
              </a:ext>
            </a:extLst>
          </p:cNvPr>
          <p:cNvSpPr txBox="1"/>
          <p:nvPr/>
        </p:nvSpPr>
        <p:spPr>
          <a:xfrm>
            <a:off x="1232452" y="6461787"/>
            <a:ext cx="7216767"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[1] D. </a:t>
            </a:r>
            <a:r>
              <a:rPr kumimoji="0" lang="en-IN" sz="12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Tarjan</a:t>
            </a:r>
            <a:r>
              <a:rPr kumimoji="0" lang="en-IN"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and K. </a:t>
            </a:r>
            <a:r>
              <a:rPr kumimoji="0" lang="en-IN" sz="12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Skadron</a:t>
            </a:r>
            <a:r>
              <a:rPr kumimoji="0" lang="en-IN"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“Merging Path and </a:t>
            </a:r>
            <a:r>
              <a:rPr kumimoji="0" lang="en-IN" sz="12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Gshare</a:t>
            </a:r>
            <a:r>
              <a:rPr kumimoji="0" lang="en-IN"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Indexing in Perceptron Branch Prediction,” TACO, 2005</a:t>
            </a:r>
          </a:p>
        </p:txBody>
      </p:sp>
      <p:pic>
        <p:nvPicPr>
          <p:cNvPr id="14" name="Picture 13">
            <a:extLst>
              <a:ext uri="{FF2B5EF4-FFF2-40B4-BE49-F238E27FC236}">
                <a16:creationId xmlns:a16="http://schemas.microsoft.com/office/drawing/2014/main" id="{4D307935-2A27-C406-CDCD-D219F8057A41}"/>
              </a:ext>
            </a:extLst>
          </p:cNvPr>
          <p:cNvPicPr>
            <a:picLocks noChangeAspect="1"/>
          </p:cNvPicPr>
          <p:nvPr/>
        </p:nvPicPr>
        <p:blipFill>
          <a:blip r:embed="rId4"/>
          <a:stretch>
            <a:fillRect/>
          </a:stretch>
        </p:blipFill>
        <p:spPr>
          <a:xfrm>
            <a:off x="7582959" y="936172"/>
            <a:ext cx="1392030" cy="2118527"/>
          </a:xfrm>
          <a:prstGeom prst="rect">
            <a:avLst/>
          </a:prstGeom>
        </p:spPr>
      </p:pic>
      <p:sp>
        <p:nvSpPr>
          <p:cNvPr id="15" name="Rectangle 14">
            <a:extLst>
              <a:ext uri="{FF2B5EF4-FFF2-40B4-BE49-F238E27FC236}">
                <a16:creationId xmlns:a16="http://schemas.microsoft.com/office/drawing/2014/main" id="{EE16EA6C-5661-B63E-395F-E7C9C7C90C99}"/>
              </a:ext>
            </a:extLst>
          </p:cNvPr>
          <p:cNvSpPr/>
          <p:nvPr/>
        </p:nvSpPr>
        <p:spPr>
          <a:xfrm>
            <a:off x="7535631" y="919753"/>
            <a:ext cx="991778" cy="2150277"/>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56DF849-1F80-8452-44FB-2CEC0E82FE35}"/>
              </a:ext>
            </a:extLst>
          </p:cNvPr>
          <p:cNvSpPr/>
          <p:nvPr/>
        </p:nvSpPr>
        <p:spPr>
          <a:xfrm>
            <a:off x="8527409" y="1266739"/>
            <a:ext cx="494908" cy="1803292"/>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6EAF758-7154-673C-43C1-58D680DD1051}"/>
              </a:ext>
            </a:extLst>
          </p:cNvPr>
          <p:cNvSpPr/>
          <p:nvPr/>
        </p:nvSpPr>
        <p:spPr>
          <a:xfrm>
            <a:off x="8340257" y="897166"/>
            <a:ext cx="525770" cy="163315"/>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CD609918-F312-1061-5114-FB0BCEE2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5489" y="857772"/>
            <a:ext cx="999290" cy="817933"/>
          </a:xfrm>
          <a:prstGeom prst="rect">
            <a:avLst/>
          </a:prstGeom>
          <a:ln>
            <a:noFill/>
          </a:ln>
        </p:spPr>
      </p:pic>
    </p:spTree>
    <p:extLst>
      <p:ext uri="{BB962C8B-B14F-4D97-AF65-F5344CB8AC3E}">
        <p14:creationId xmlns:p14="http://schemas.microsoft.com/office/powerpoint/2010/main" val="223399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DD60C1-A1C6-344A-B6B9-D168248305CE}"/>
              </a:ext>
            </a:extLst>
          </p:cNvPr>
          <p:cNvSpPr>
            <a:spLocks noGrp="1"/>
          </p:cNvSpPr>
          <p:nvPr>
            <p:ph type="title"/>
          </p:nvPr>
        </p:nvSpPr>
        <p:spPr/>
        <p:txBody>
          <a:bodyPr/>
          <a:lstStyle/>
          <a:p>
            <a:r>
              <a:rPr lang="en-US" sz="3200" dirty="0">
                <a:latin typeface="Corbel" panose="020B0503020204020204" pitchFamily="34" charset="0"/>
              </a:rPr>
              <a:t>Predicting using POPET</a:t>
            </a:r>
          </a:p>
        </p:txBody>
      </p:sp>
      <p:sp>
        <p:nvSpPr>
          <p:cNvPr id="5" name="Content Placeholder 4">
            <a:extLst>
              <a:ext uri="{FF2B5EF4-FFF2-40B4-BE49-F238E27FC236}">
                <a16:creationId xmlns:a16="http://schemas.microsoft.com/office/drawing/2014/main" id="{D6D62F83-18E9-8862-1D5C-172C8B53FF35}"/>
              </a:ext>
            </a:extLst>
          </p:cNvPr>
          <p:cNvSpPr>
            <a:spLocks noGrp="1"/>
          </p:cNvSpPr>
          <p:nvPr>
            <p:ph idx="1"/>
          </p:nvPr>
        </p:nvSpPr>
        <p:spPr/>
        <p:txBody>
          <a:bodyPr>
            <a:normAutofit/>
          </a:bodyPr>
          <a:lstStyle/>
          <a:p>
            <a:r>
              <a:rPr lang="en-US" sz="2000" dirty="0">
                <a:latin typeface="Corbel" panose="020B0503020204020204" pitchFamily="34" charset="0"/>
              </a:rPr>
              <a:t>Uses simple </a:t>
            </a:r>
            <a:r>
              <a:rPr lang="en-US" sz="2400" b="1" dirty="0">
                <a:solidFill>
                  <a:srgbClr val="DF4CD4"/>
                </a:solidFill>
                <a:latin typeface="Corbel" panose="020B0503020204020204" pitchFamily="34" charset="0"/>
              </a:rPr>
              <a:t>table lookups</a:t>
            </a:r>
            <a:r>
              <a:rPr lang="en-US" sz="2000" dirty="0">
                <a:latin typeface="Corbel" panose="020B0503020204020204" pitchFamily="34" charset="0"/>
              </a:rPr>
              <a:t>, </a:t>
            </a:r>
            <a:r>
              <a:rPr lang="en-US" sz="2400" b="1" dirty="0">
                <a:solidFill>
                  <a:srgbClr val="DF4CD4"/>
                </a:solidFill>
                <a:latin typeface="Corbel" panose="020B0503020204020204" pitchFamily="34" charset="0"/>
              </a:rPr>
              <a:t>addition</a:t>
            </a:r>
            <a:r>
              <a:rPr lang="en-US" sz="2000" dirty="0">
                <a:latin typeface="Corbel" panose="020B0503020204020204" pitchFamily="34" charset="0"/>
              </a:rPr>
              <a:t>, and </a:t>
            </a:r>
            <a:r>
              <a:rPr lang="en-US" sz="2400" b="1" dirty="0">
                <a:solidFill>
                  <a:srgbClr val="DF4CD4"/>
                </a:solidFill>
                <a:latin typeface="Corbel" panose="020B0503020204020204" pitchFamily="34" charset="0"/>
              </a:rPr>
              <a:t>comparison</a:t>
            </a:r>
            <a:endParaRPr lang="en-US" sz="2000" dirty="0">
              <a:latin typeface="Corbel" panose="020B0503020204020204" pitchFamily="34" charset="0"/>
            </a:endParaRPr>
          </a:p>
        </p:txBody>
      </p:sp>
      <p:pic>
        <p:nvPicPr>
          <p:cNvPr id="9" name="Picture 8">
            <a:extLst>
              <a:ext uri="{FF2B5EF4-FFF2-40B4-BE49-F238E27FC236}">
                <a16:creationId xmlns:a16="http://schemas.microsoft.com/office/drawing/2014/main" id="{590E4999-DC3E-C848-67A9-50F320F10042}"/>
              </a:ext>
            </a:extLst>
          </p:cNvPr>
          <p:cNvPicPr>
            <a:picLocks noChangeAspect="1"/>
          </p:cNvPicPr>
          <p:nvPr/>
        </p:nvPicPr>
        <p:blipFill rotWithShape="1">
          <a:blip r:embed="rId3">
            <a:extLst>
              <a:ext uri="{28A0092B-C50C-407E-A947-70E740481C1C}">
                <a14:useLocalDpi xmlns:a14="http://schemas.microsoft.com/office/drawing/2010/main" val="0"/>
              </a:ext>
            </a:extLst>
          </a:blip>
          <a:srcRect t="-1348" b="-1"/>
          <a:stretch/>
        </p:blipFill>
        <p:spPr>
          <a:xfrm>
            <a:off x="730112" y="1638267"/>
            <a:ext cx="7772400" cy="4635687"/>
          </a:xfrm>
          <a:prstGeom prst="rect">
            <a:avLst/>
          </a:prstGeom>
        </p:spPr>
      </p:pic>
      <p:sp>
        <p:nvSpPr>
          <p:cNvPr id="8" name="Rounded Rectangle 7">
            <a:extLst>
              <a:ext uri="{FF2B5EF4-FFF2-40B4-BE49-F238E27FC236}">
                <a16:creationId xmlns:a16="http://schemas.microsoft.com/office/drawing/2014/main" id="{0877B487-4410-2E91-CEBF-A4A1877FF41A}"/>
              </a:ext>
            </a:extLst>
          </p:cNvPr>
          <p:cNvSpPr/>
          <p:nvPr/>
        </p:nvSpPr>
        <p:spPr>
          <a:xfrm>
            <a:off x="718145" y="3291028"/>
            <a:ext cx="1258601" cy="275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0x7ffe0+12</a:t>
            </a:r>
          </a:p>
        </p:txBody>
      </p:sp>
      <p:sp>
        <p:nvSpPr>
          <p:cNvPr id="10" name="Rounded Rectangle 9">
            <a:extLst>
              <a:ext uri="{FF2B5EF4-FFF2-40B4-BE49-F238E27FC236}">
                <a16:creationId xmlns:a16="http://schemas.microsoft.com/office/drawing/2014/main" id="{1F5DB432-5856-D904-1D1E-07BF3D602491}"/>
              </a:ext>
            </a:extLst>
          </p:cNvPr>
          <p:cNvSpPr/>
          <p:nvPr/>
        </p:nvSpPr>
        <p:spPr>
          <a:xfrm>
            <a:off x="2995662" y="2823873"/>
            <a:ext cx="457073" cy="27594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42</a:t>
            </a:r>
          </a:p>
        </p:txBody>
      </p:sp>
      <p:sp>
        <p:nvSpPr>
          <p:cNvPr id="12" name="Rounded Rectangle 11">
            <a:extLst>
              <a:ext uri="{FF2B5EF4-FFF2-40B4-BE49-F238E27FC236}">
                <a16:creationId xmlns:a16="http://schemas.microsoft.com/office/drawing/2014/main" id="{32854B54-11E0-5938-4E47-2DDFE68745D8}"/>
              </a:ext>
            </a:extLst>
          </p:cNvPr>
          <p:cNvSpPr/>
          <p:nvPr/>
        </p:nvSpPr>
        <p:spPr>
          <a:xfrm>
            <a:off x="4998044" y="2740768"/>
            <a:ext cx="457073" cy="275944"/>
          </a:xfrm>
          <a:prstGeom prst="roundRect">
            <a:avLst/>
          </a:prstGeom>
          <a:solidFill>
            <a:srgbClr val="7030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3" name="Rounded Rectangle 12">
            <a:extLst>
              <a:ext uri="{FF2B5EF4-FFF2-40B4-BE49-F238E27FC236}">
                <a16:creationId xmlns:a16="http://schemas.microsoft.com/office/drawing/2014/main" id="{70C5ED4E-0089-0DF0-41EA-48054DD58F41}"/>
              </a:ext>
            </a:extLst>
          </p:cNvPr>
          <p:cNvSpPr/>
          <p:nvPr/>
        </p:nvSpPr>
        <p:spPr>
          <a:xfrm>
            <a:off x="4777229" y="4068124"/>
            <a:ext cx="457073" cy="275944"/>
          </a:xfrm>
          <a:prstGeom prst="roundRect">
            <a:avLst/>
          </a:prstGeom>
          <a:solidFill>
            <a:srgbClr val="7030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12</a:t>
            </a:r>
          </a:p>
        </p:txBody>
      </p:sp>
      <p:sp>
        <p:nvSpPr>
          <p:cNvPr id="20" name="Rounded Rectangle 19">
            <a:extLst>
              <a:ext uri="{FF2B5EF4-FFF2-40B4-BE49-F238E27FC236}">
                <a16:creationId xmlns:a16="http://schemas.microsoft.com/office/drawing/2014/main" id="{D62340AA-1679-466F-CD93-A419D9F9E22F}"/>
              </a:ext>
            </a:extLst>
          </p:cNvPr>
          <p:cNvSpPr/>
          <p:nvPr/>
        </p:nvSpPr>
        <p:spPr>
          <a:xfrm>
            <a:off x="5618020" y="3346095"/>
            <a:ext cx="284055" cy="275944"/>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21" name="Rounded Rectangle 20">
            <a:extLst>
              <a:ext uri="{FF2B5EF4-FFF2-40B4-BE49-F238E27FC236}">
                <a16:creationId xmlns:a16="http://schemas.microsoft.com/office/drawing/2014/main" id="{13C741F0-20DE-1B92-8E68-F4C032207A7E}"/>
              </a:ext>
            </a:extLst>
          </p:cNvPr>
          <p:cNvSpPr/>
          <p:nvPr/>
        </p:nvSpPr>
        <p:spPr>
          <a:xfrm>
            <a:off x="6440919" y="3390333"/>
            <a:ext cx="858103" cy="275944"/>
          </a:xfrm>
          <a:prstGeom prst="round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 &gt;= -2</a:t>
            </a:r>
          </a:p>
        </p:txBody>
      </p:sp>
      <p:sp>
        <p:nvSpPr>
          <p:cNvPr id="26" name="Rounded Rectangle 25">
            <a:extLst>
              <a:ext uri="{FF2B5EF4-FFF2-40B4-BE49-F238E27FC236}">
                <a16:creationId xmlns:a16="http://schemas.microsoft.com/office/drawing/2014/main" id="{BA4AF730-0BE3-F6D1-0DB2-E7AAE9D63B92}"/>
              </a:ext>
            </a:extLst>
          </p:cNvPr>
          <p:cNvSpPr/>
          <p:nvPr/>
        </p:nvSpPr>
        <p:spPr>
          <a:xfrm>
            <a:off x="4998043" y="5140389"/>
            <a:ext cx="457073" cy="275944"/>
          </a:xfrm>
          <a:prstGeom prst="roundRect">
            <a:avLst/>
          </a:prstGeom>
          <a:solidFill>
            <a:srgbClr val="7030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2" name="Rectangle 1">
            <a:extLst>
              <a:ext uri="{FF2B5EF4-FFF2-40B4-BE49-F238E27FC236}">
                <a16:creationId xmlns:a16="http://schemas.microsoft.com/office/drawing/2014/main" id="{2158C031-204B-989E-E852-DC74DBDD41F3}"/>
              </a:ext>
            </a:extLst>
          </p:cNvPr>
          <p:cNvSpPr/>
          <p:nvPr/>
        </p:nvSpPr>
        <p:spPr>
          <a:xfrm>
            <a:off x="2012039" y="2139884"/>
            <a:ext cx="1512094" cy="40629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50EF9AE-0D76-3445-497F-89B8B562C69A}"/>
              </a:ext>
            </a:extLst>
          </p:cNvPr>
          <p:cNvSpPr/>
          <p:nvPr/>
        </p:nvSpPr>
        <p:spPr>
          <a:xfrm>
            <a:off x="4604012" y="2379344"/>
            <a:ext cx="1496677" cy="33959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58A9DCF-732E-8F60-47DA-96C45259BC26}"/>
              </a:ext>
            </a:extLst>
          </p:cNvPr>
          <p:cNvSpPr/>
          <p:nvPr/>
        </p:nvSpPr>
        <p:spPr>
          <a:xfrm>
            <a:off x="736998" y="1753386"/>
            <a:ext cx="1512093" cy="3864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827AAC7-661E-3BB5-88C2-5CA8F4B9218D}"/>
              </a:ext>
            </a:extLst>
          </p:cNvPr>
          <p:cNvSpPr/>
          <p:nvPr/>
        </p:nvSpPr>
        <p:spPr>
          <a:xfrm>
            <a:off x="2255977" y="1753386"/>
            <a:ext cx="2819172" cy="3864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BF2F6F5C-FBB4-7135-4D18-2CB1559F5B1E}"/>
              </a:ext>
            </a:extLst>
          </p:cNvPr>
          <p:cNvSpPr/>
          <p:nvPr/>
        </p:nvSpPr>
        <p:spPr>
          <a:xfrm>
            <a:off x="5075150" y="1758621"/>
            <a:ext cx="2555485" cy="3864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BFF9514-BE73-4D66-2F3C-0A9D24320BD2}"/>
              </a:ext>
            </a:extLst>
          </p:cNvPr>
          <p:cNvSpPr/>
          <p:nvPr/>
        </p:nvSpPr>
        <p:spPr>
          <a:xfrm>
            <a:off x="7211348" y="3944656"/>
            <a:ext cx="429335" cy="1765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9D15F00-F5D2-37C6-9D9C-E10FABFA060C}"/>
              </a:ext>
            </a:extLst>
          </p:cNvPr>
          <p:cNvSpPr/>
          <p:nvPr/>
        </p:nvSpPr>
        <p:spPr>
          <a:xfrm>
            <a:off x="6115413" y="3384324"/>
            <a:ext cx="1256261" cy="1371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156664A-2587-08F7-B970-EB9D8E7FCCF6}"/>
              </a:ext>
            </a:extLst>
          </p:cNvPr>
          <p:cNvSpPr txBox="1"/>
          <p:nvPr/>
        </p:nvSpPr>
        <p:spPr>
          <a:xfrm>
            <a:off x="7648930" y="3622039"/>
            <a:ext cx="1256261" cy="83099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legreya Sans" pitchFamily="2" charset="0"/>
                <a:ea typeface="+mn-ea"/>
                <a:cs typeface="+mn-cs"/>
              </a:rPr>
              <a:t>Predict that the load would go off-chip</a:t>
            </a:r>
          </a:p>
        </p:txBody>
      </p:sp>
      <p:pic>
        <p:nvPicPr>
          <p:cNvPr id="25" name="Graphic 24" descr="Badge Tick1 with solid fill">
            <a:extLst>
              <a:ext uri="{FF2B5EF4-FFF2-40B4-BE49-F238E27FC236}">
                <a16:creationId xmlns:a16="http://schemas.microsoft.com/office/drawing/2014/main" id="{F94990B0-D264-EE7E-DED6-1DAC64880F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46803" y="3312087"/>
            <a:ext cx="399638" cy="399638"/>
          </a:xfrm>
          <a:prstGeom prst="rect">
            <a:avLst/>
          </a:prstGeom>
        </p:spPr>
      </p:pic>
      <p:sp>
        <p:nvSpPr>
          <p:cNvPr id="31" name="Rectangle 30">
            <a:extLst>
              <a:ext uri="{FF2B5EF4-FFF2-40B4-BE49-F238E27FC236}">
                <a16:creationId xmlns:a16="http://schemas.microsoft.com/office/drawing/2014/main" id="{2CCA57EF-17C6-5E33-1ADA-6317A1748D0C}"/>
              </a:ext>
            </a:extLst>
          </p:cNvPr>
          <p:cNvSpPr/>
          <p:nvPr/>
        </p:nvSpPr>
        <p:spPr>
          <a:xfrm>
            <a:off x="7697180" y="3326041"/>
            <a:ext cx="1344885" cy="1371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5C0E8BD-1FBC-F4C1-832E-7B3E42EA78CE}"/>
              </a:ext>
            </a:extLst>
          </p:cNvPr>
          <p:cNvPicPr>
            <a:picLocks noChangeAspect="1"/>
          </p:cNvPicPr>
          <p:nvPr/>
        </p:nvPicPr>
        <p:blipFill>
          <a:blip r:embed="rId6"/>
          <a:stretch>
            <a:fillRect/>
          </a:stretch>
        </p:blipFill>
        <p:spPr>
          <a:xfrm>
            <a:off x="7582959" y="936172"/>
            <a:ext cx="1392030" cy="2118527"/>
          </a:xfrm>
          <a:prstGeom prst="rect">
            <a:avLst/>
          </a:prstGeom>
        </p:spPr>
      </p:pic>
      <p:sp>
        <p:nvSpPr>
          <p:cNvPr id="17" name="Rectangle 16">
            <a:extLst>
              <a:ext uri="{FF2B5EF4-FFF2-40B4-BE49-F238E27FC236}">
                <a16:creationId xmlns:a16="http://schemas.microsoft.com/office/drawing/2014/main" id="{7BE3EBE2-402B-BE1A-C57D-45D47408D8E4}"/>
              </a:ext>
            </a:extLst>
          </p:cNvPr>
          <p:cNvSpPr/>
          <p:nvPr/>
        </p:nvSpPr>
        <p:spPr>
          <a:xfrm>
            <a:off x="7535631" y="1266738"/>
            <a:ext cx="991778" cy="1803292"/>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9ABA595-893F-1E64-5B67-E074A53BB63D}"/>
              </a:ext>
            </a:extLst>
          </p:cNvPr>
          <p:cNvSpPr/>
          <p:nvPr/>
        </p:nvSpPr>
        <p:spPr>
          <a:xfrm>
            <a:off x="8527409" y="1266739"/>
            <a:ext cx="494908" cy="1803292"/>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B14F037-1F69-BD7A-3986-5884AAF862A2}"/>
              </a:ext>
            </a:extLst>
          </p:cNvPr>
          <p:cNvSpPr/>
          <p:nvPr/>
        </p:nvSpPr>
        <p:spPr>
          <a:xfrm>
            <a:off x="7783918" y="1068984"/>
            <a:ext cx="525770" cy="199337"/>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66C217C-18DF-2DFA-DDD2-2E43BEB5AB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75699" y="736743"/>
            <a:ext cx="999290" cy="817933"/>
          </a:xfrm>
          <a:prstGeom prst="rect">
            <a:avLst/>
          </a:prstGeom>
          <a:ln>
            <a:noFill/>
          </a:ln>
        </p:spPr>
      </p:pic>
      <p:sp>
        <p:nvSpPr>
          <p:cNvPr id="14" name="TextBox 13">
            <a:extLst>
              <a:ext uri="{FF2B5EF4-FFF2-40B4-BE49-F238E27FC236}">
                <a16:creationId xmlns:a16="http://schemas.microsoft.com/office/drawing/2014/main" id="{285B7487-8CB2-F88D-C221-8BA5BA300FA3}"/>
              </a:ext>
            </a:extLst>
          </p:cNvPr>
          <p:cNvSpPr txBox="1"/>
          <p:nvPr/>
        </p:nvSpPr>
        <p:spPr>
          <a:xfrm rot="16200000">
            <a:off x="-1648377" y="3984759"/>
            <a:ext cx="3899226" cy="442674"/>
          </a:xfrm>
          <a:prstGeom prst="roundRect">
            <a:avLst/>
          </a:prstGeom>
          <a:solidFill>
            <a:schemeClr val="bg2">
              <a:lumMod val="90000"/>
            </a:schemeClr>
          </a:solid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legreya Sans" pitchFamily="2" charset="0"/>
                <a:ea typeface="+mn-ea"/>
                <a:cs typeface="+mn-cs"/>
              </a:rPr>
              <a:t>Extract features from the load request</a:t>
            </a:r>
          </a:p>
        </p:txBody>
      </p:sp>
      <p:cxnSp>
        <p:nvCxnSpPr>
          <p:cNvPr id="16" name="Straight Arrow Connector 15">
            <a:extLst>
              <a:ext uri="{FF2B5EF4-FFF2-40B4-BE49-F238E27FC236}">
                <a16:creationId xmlns:a16="http://schemas.microsoft.com/office/drawing/2014/main" id="{88C94415-7629-78CC-5960-2A0A4CF94747}"/>
              </a:ext>
            </a:extLst>
          </p:cNvPr>
          <p:cNvCxnSpPr/>
          <p:nvPr/>
        </p:nvCxnSpPr>
        <p:spPr>
          <a:xfrm>
            <a:off x="522573" y="2740768"/>
            <a:ext cx="214425" cy="0"/>
          </a:xfrm>
          <a:prstGeom prst="straightConnector1">
            <a:avLst/>
          </a:prstGeom>
          <a:ln w="285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03C3EE3-03DE-CBE9-9654-9F9FC2E81BCD}"/>
              </a:ext>
            </a:extLst>
          </p:cNvPr>
          <p:cNvCxnSpPr/>
          <p:nvPr/>
        </p:nvCxnSpPr>
        <p:spPr>
          <a:xfrm>
            <a:off x="522573" y="4032192"/>
            <a:ext cx="214425" cy="0"/>
          </a:xfrm>
          <a:prstGeom prst="straightConnector1">
            <a:avLst/>
          </a:prstGeom>
          <a:ln w="285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9C78369-A71C-1BA2-9074-B84C08A17088}"/>
              </a:ext>
            </a:extLst>
          </p:cNvPr>
          <p:cNvCxnSpPr/>
          <p:nvPr/>
        </p:nvCxnSpPr>
        <p:spPr>
          <a:xfrm>
            <a:off x="522573" y="5636368"/>
            <a:ext cx="214425" cy="0"/>
          </a:xfrm>
          <a:prstGeom prst="straightConnector1">
            <a:avLst/>
          </a:prstGeom>
          <a:ln w="285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20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animBg="1"/>
      <p:bldP spid="28" grpId="0" animBg="1"/>
      <p:bldP spid="29" grpId="0" animBg="1"/>
      <p:bldP spid="30" grpId="0" animBg="1"/>
      <p:bldP spid="33" grpId="0" animBg="1"/>
      <p:bldP spid="3" grpId="0" animBg="1"/>
      <p:bldP spid="31" grpId="0" animBg="1"/>
      <p:bldP spid="1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DD60C1-A1C6-344A-B6B9-D168248305CE}"/>
              </a:ext>
            </a:extLst>
          </p:cNvPr>
          <p:cNvSpPr>
            <a:spLocks noGrp="1"/>
          </p:cNvSpPr>
          <p:nvPr>
            <p:ph type="title"/>
          </p:nvPr>
        </p:nvSpPr>
        <p:spPr/>
        <p:txBody>
          <a:bodyPr/>
          <a:lstStyle/>
          <a:p>
            <a:r>
              <a:rPr lang="en-US" sz="3200" dirty="0">
                <a:latin typeface="Corbel" panose="020B0503020204020204" pitchFamily="34" charset="0"/>
              </a:rPr>
              <a:t>Training POPET</a:t>
            </a:r>
          </a:p>
        </p:txBody>
      </p:sp>
      <p:sp>
        <p:nvSpPr>
          <p:cNvPr id="5" name="Content Placeholder 4">
            <a:extLst>
              <a:ext uri="{FF2B5EF4-FFF2-40B4-BE49-F238E27FC236}">
                <a16:creationId xmlns:a16="http://schemas.microsoft.com/office/drawing/2014/main" id="{D6D62F83-18E9-8862-1D5C-172C8B53FF35}"/>
              </a:ext>
            </a:extLst>
          </p:cNvPr>
          <p:cNvSpPr>
            <a:spLocks noGrp="1"/>
          </p:cNvSpPr>
          <p:nvPr>
            <p:ph idx="1"/>
          </p:nvPr>
        </p:nvSpPr>
        <p:spPr/>
        <p:txBody>
          <a:bodyPr>
            <a:normAutofit/>
          </a:bodyPr>
          <a:lstStyle/>
          <a:p>
            <a:r>
              <a:rPr lang="en-US" sz="2000" dirty="0">
                <a:latin typeface="Corbel" panose="020B0503020204020204" pitchFamily="34" charset="0"/>
              </a:rPr>
              <a:t>Uses simple </a:t>
            </a:r>
            <a:r>
              <a:rPr lang="en-US" sz="2400" b="1" dirty="0">
                <a:solidFill>
                  <a:srgbClr val="DF4CD4"/>
                </a:solidFill>
                <a:latin typeface="Corbel" panose="020B0503020204020204" pitchFamily="34" charset="0"/>
              </a:rPr>
              <a:t>increment</a:t>
            </a:r>
            <a:r>
              <a:rPr lang="en-US" sz="2000" b="1" dirty="0">
                <a:solidFill>
                  <a:srgbClr val="DF4CD4"/>
                </a:solidFill>
                <a:latin typeface="Corbel" panose="020B0503020204020204" pitchFamily="34" charset="0"/>
              </a:rPr>
              <a:t> </a:t>
            </a:r>
            <a:r>
              <a:rPr lang="en-US" sz="2000" dirty="0">
                <a:latin typeface="Corbel" panose="020B0503020204020204" pitchFamily="34" charset="0"/>
              </a:rPr>
              <a:t>or </a:t>
            </a:r>
            <a:r>
              <a:rPr lang="en-US" sz="2400" b="1" dirty="0">
                <a:solidFill>
                  <a:srgbClr val="DF4CD4"/>
                </a:solidFill>
                <a:latin typeface="Corbel" panose="020B0503020204020204" pitchFamily="34" charset="0"/>
              </a:rPr>
              <a:t>decrement</a:t>
            </a:r>
            <a:r>
              <a:rPr lang="en-US" sz="2000" b="1" dirty="0">
                <a:solidFill>
                  <a:srgbClr val="DF4CD4"/>
                </a:solidFill>
                <a:latin typeface="Corbel" panose="020B0503020204020204" pitchFamily="34" charset="0"/>
              </a:rPr>
              <a:t> </a:t>
            </a:r>
            <a:r>
              <a:rPr lang="en-US" sz="2000" dirty="0">
                <a:latin typeface="Corbel" panose="020B0503020204020204" pitchFamily="34" charset="0"/>
              </a:rPr>
              <a:t>of feature weights</a:t>
            </a:r>
          </a:p>
        </p:txBody>
      </p:sp>
      <p:pic>
        <p:nvPicPr>
          <p:cNvPr id="9" name="Picture 8">
            <a:extLst>
              <a:ext uri="{FF2B5EF4-FFF2-40B4-BE49-F238E27FC236}">
                <a16:creationId xmlns:a16="http://schemas.microsoft.com/office/drawing/2014/main" id="{590E4999-DC3E-C848-67A9-50F320F10042}"/>
              </a:ext>
            </a:extLst>
          </p:cNvPr>
          <p:cNvPicPr>
            <a:picLocks noChangeAspect="1"/>
          </p:cNvPicPr>
          <p:nvPr/>
        </p:nvPicPr>
        <p:blipFill rotWithShape="1">
          <a:blip r:embed="rId3">
            <a:extLst>
              <a:ext uri="{28A0092B-C50C-407E-A947-70E740481C1C}">
                <a14:useLocalDpi xmlns:a14="http://schemas.microsoft.com/office/drawing/2010/main" val="0"/>
              </a:ext>
            </a:extLst>
          </a:blip>
          <a:srcRect t="9412"/>
          <a:stretch/>
        </p:blipFill>
        <p:spPr>
          <a:xfrm>
            <a:off x="730112" y="2130458"/>
            <a:ext cx="7772400" cy="4143496"/>
          </a:xfrm>
          <a:prstGeom prst="rect">
            <a:avLst/>
          </a:prstGeom>
        </p:spPr>
      </p:pic>
      <p:sp>
        <p:nvSpPr>
          <p:cNvPr id="15" name="Rectangle 14">
            <a:extLst>
              <a:ext uri="{FF2B5EF4-FFF2-40B4-BE49-F238E27FC236}">
                <a16:creationId xmlns:a16="http://schemas.microsoft.com/office/drawing/2014/main" id="{24159763-9C20-9C03-CB74-C6CF96F9A5C1}"/>
              </a:ext>
            </a:extLst>
          </p:cNvPr>
          <p:cNvSpPr/>
          <p:nvPr/>
        </p:nvSpPr>
        <p:spPr>
          <a:xfrm>
            <a:off x="7390259" y="1596036"/>
            <a:ext cx="1582058" cy="1768784"/>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0877B487-4410-2E91-CEBF-A4A1877FF41A}"/>
              </a:ext>
            </a:extLst>
          </p:cNvPr>
          <p:cNvSpPr/>
          <p:nvPr/>
        </p:nvSpPr>
        <p:spPr>
          <a:xfrm>
            <a:off x="718145" y="3291028"/>
            <a:ext cx="1258601" cy="275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0x7ffe0+12</a:t>
            </a:r>
          </a:p>
        </p:txBody>
      </p:sp>
      <p:sp>
        <p:nvSpPr>
          <p:cNvPr id="10" name="Rounded Rectangle 9">
            <a:extLst>
              <a:ext uri="{FF2B5EF4-FFF2-40B4-BE49-F238E27FC236}">
                <a16:creationId xmlns:a16="http://schemas.microsoft.com/office/drawing/2014/main" id="{1F5DB432-5856-D904-1D1E-07BF3D602491}"/>
              </a:ext>
            </a:extLst>
          </p:cNvPr>
          <p:cNvSpPr/>
          <p:nvPr/>
        </p:nvSpPr>
        <p:spPr>
          <a:xfrm>
            <a:off x="2996439" y="2820828"/>
            <a:ext cx="457073" cy="27594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42</a:t>
            </a:r>
          </a:p>
        </p:txBody>
      </p:sp>
      <p:sp>
        <p:nvSpPr>
          <p:cNvPr id="12" name="Rounded Rectangle 11">
            <a:extLst>
              <a:ext uri="{FF2B5EF4-FFF2-40B4-BE49-F238E27FC236}">
                <a16:creationId xmlns:a16="http://schemas.microsoft.com/office/drawing/2014/main" id="{32854B54-11E0-5938-4E47-2DDFE68745D8}"/>
              </a:ext>
            </a:extLst>
          </p:cNvPr>
          <p:cNvSpPr/>
          <p:nvPr/>
        </p:nvSpPr>
        <p:spPr>
          <a:xfrm>
            <a:off x="4998044" y="2740768"/>
            <a:ext cx="457073" cy="275944"/>
          </a:xfrm>
          <a:prstGeom prst="roundRect">
            <a:avLst/>
          </a:prstGeom>
          <a:solidFill>
            <a:srgbClr val="7030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3" name="Rounded Rectangle 12">
            <a:extLst>
              <a:ext uri="{FF2B5EF4-FFF2-40B4-BE49-F238E27FC236}">
                <a16:creationId xmlns:a16="http://schemas.microsoft.com/office/drawing/2014/main" id="{70C5ED4E-0089-0DF0-41EA-48054DD58F41}"/>
              </a:ext>
            </a:extLst>
          </p:cNvPr>
          <p:cNvSpPr/>
          <p:nvPr/>
        </p:nvSpPr>
        <p:spPr>
          <a:xfrm>
            <a:off x="4777229" y="4068124"/>
            <a:ext cx="457073" cy="275944"/>
          </a:xfrm>
          <a:prstGeom prst="roundRect">
            <a:avLst/>
          </a:prstGeom>
          <a:solidFill>
            <a:srgbClr val="7030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12</a:t>
            </a:r>
          </a:p>
        </p:txBody>
      </p:sp>
      <p:sp>
        <p:nvSpPr>
          <p:cNvPr id="20" name="Rounded Rectangle 19">
            <a:extLst>
              <a:ext uri="{FF2B5EF4-FFF2-40B4-BE49-F238E27FC236}">
                <a16:creationId xmlns:a16="http://schemas.microsoft.com/office/drawing/2014/main" id="{D62340AA-1679-466F-CD93-A419D9F9E22F}"/>
              </a:ext>
            </a:extLst>
          </p:cNvPr>
          <p:cNvSpPr/>
          <p:nvPr/>
        </p:nvSpPr>
        <p:spPr>
          <a:xfrm>
            <a:off x="5618020" y="3346095"/>
            <a:ext cx="284055" cy="275944"/>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21" name="Rounded Rectangle 20">
            <a:extLst>
              <a:ext uri="{FF2B5EF4-FFF2-40B4-BE49-F238E27FC236}">
                <a16:creationId xmlns:a16="http://schemas.microsoft.com/office/drawing/2014/main" id="{13C741F0-20DE-1B92-8E68-F4C032207A7E}"/>
              </a:ext>
            </a:extLst>
          </p:cNvPr>
          <p:cNvSpPr/>
          <p:nvPr/>
        </p:nvSpPr>
        <p:spPr>
          <a:xfrm>
            <a:off x="6440919" y="3390333"/>
            <a:ext cx="858103" cy="275944"/>
          </a:xfrm>
          <a:prstGeom prst="round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 &gt;= -2</a:t>
            </a:r>
          </a:p>
        </p:txBody>
      </p:sp>
      <p:sp>
        <p:nvSpPr>
          <p:cNvPr id="26" name="Rounded Rectangle 25">
            <a:extLst>
              <a:ext uri="{FF2B5EF4-FFF2-40B4-BE49-F238E27FC236}">
                <a16:creationId xmlns:a16="http://schemas.microsoft.com/office/drawing/2014/main" id="{BA4AF730-0BE3-F6D1-0DB2-E7AAE9D63B92}"/>
              </a:ext>
            </a:extLst>
          </p:cNvPr>
          <p:cNvSpPr/>
          <p:nvPr/>
        </p:nvSpPr>
        <p:spPr>
          <a:xfrm>
            <a:off x="4998043" y="5140389"/>
            <a:ext cx="457073" cy="275944"/>
          </a:xfrm>
          <a:prstGeom prst="roundRect">
            <a:avLst/>
          </a:prstGeom>
          <a:solidFill>
            <a:srgbClr val="7030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17" name="Rectangle 16">
            <a:extLst>
              <a:ext uri="{FF2B5EF4-FFF2-40B4-BE49-F238E27FC236}">
                <a16:creationId xmlns:a16="http://schemas.microsoft.com/office/drawing/2014/main" id="{EE59596E-F591-5C06-5793-EEFC47BE452C}"/>
              </a:ext>
            </a:extLst>
          </p:cNvPr>
          <p:cNvSpPr/>
          <p:nvPr/>
        </p:nvSpPr>
        <p:spPr>
          <a:xfrm>
            <a:off x="655049" y="2072872"/>
            <a:ext cx="3974662" cy="422525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5606C97-4813-B9FB-5781-F60F22A3316D}"/>
              </a:ext>
            </a:extLst>
          </p:cNvPr>
          <p:cNvSpPr/>
          <p:nvPr/>
        </p:nvSpPr>
        <p:spPr>
          <a:xfrm>
            <a:off x="6408434" y="3291028"/>
            <a:ext cx="923573" cy="137140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767C8BE-4D54-1A65-23D9-5A0B74B18366}"/>
              </a:ext>
            </a:extLst>
          </p:cNvPr>
          <p:cNvSpPr/>
          <p:nvPr/>
        </p:nvSpPr>
        <p:spPr>
          <a:xfrm>
            <a:off x="7332008" y="3949831"/>
            <a:ext cx="303703" cy="118293"/>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3BD21A0-989D-EBD4-407B-C6F390D241D7}"/>
              </a:ext>
            </a:extLst>
          </p:cNvPr>
          <p:cNvSpPr/>
          <p:nvPr/>
        </p:nvSpPr>
        <p:spPr>
          <a:xfrm>
            <a:off x="4614166" y="2684491"/>
            <a:ext cx="873706" cy="303543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Merge 33">
            <a:extLst>
              <a:ext uri="{FF2B5EF4-FFF2-40B4-BE49-F238E27FC236}">
                <a16:creationId xmlns:a16="http://schemas.microsoft.com/office/drawing/2014/main" id="{77D294F7-D1CA-F7CA-D95F-DE30449D763F}"/>
              </a:ext>
            </a:extLst>
          </p:cNvPr>
          <p:cNvSpPr/>
          <p:nvPr/>
        </p:nvSpPr>
        <p:spPr>
          <a:xfrm>
            <a:off x="3874416" y="3016712"/>
            <a:ext cx="414780" cy="160121"/>
          </a:xfrm>
          <a:prstGeom prst="flowChartMerg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Merge 38">
            <a:extLst>
              <a:ext uri="{FF2B5EF4-FFF2-40B4-BE49-F238E27FC236}">
                <a16:creationId xmlns:a16="http://schemas.microsoft.com/office/drawing/2014/main" id="{AC2440CA-53C6-BBED-FDEF-035CFEDF8ACF}"/>
              </a:ext>
            </a:extLst>
          </p:cNvPr>
          <p:cNvSpPr/>
          <p:nvPr/>
        </p:nvSpPr>
        <p:spPr>
          <a:xfrm>
            <a:off x="3864210" y="4215713"/>
            <a:ext cx="414780" cy="160121"/>
          </a:xfrm>
          <a:prstGeom prst="flowChartMerg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Merge 39">
            <a:extLst>
              <a:ext uri="{FF2B5EF4-FFF2-40B4-BE49-F238E27FC236}">
                <a16:creationId xmlns:a16="http://schemas.microsoft.com/office/drawing/2014/main" id="{0E4BDF5F-3291-049C-165C-376886938076}"/>
              </a:ext>
            </a:extLst>
          </p:cNvPr>
          <p:cNvSpPr/>
          <p:nvPr/>
        </p:nvSpPr>
        <p:spPr>
          <a:xfrm>
            <a:off x="3856585" y="5921828"/>
            <a:ext cx="414780" cy="160121"/>
          </a:xfrm>
          <a:prstGeom prst="flowChartMerg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127A1A3-FE10-B939-BCDD-785642D05A97}"/>
              </a:ext>
            </a:extLst>
          </p:cNvPr>
          <p:cNvPicPr>
            <a:picLocks noChangeAspect="1"/>
          </p:cNvPicPr>
          <p:nvPr/>
        </p:nvPicPr>
        <p:blipFill>
          <a:blip r:embed="rId4"/>
          <a:stretch>
            <a:fillRect/>
          </a:stretch>
        </p:blipFill>
        <p:spPr>
          <a:xfrm>
            <a:off x="7582959" y="936172"/>
            <a:ext cx="1392030" cy="2118527"/>
          </a:xfrm>
          <a:prstGeom prst="rect">
            <a:avLst/>
          </a:prstGeom>
        </p:spPr>
      </p:pic>
      <p:sp>
        <p:nvSpPr>
          <p:cNvPr id="6" name="Rectangle 5">
            <a:extLst>
              <a:ext uri="{FF2B5EF4-FFF2-40B4-BE49-F238E27FC236}">
                <a16:creationId xmlns:a16="http://schemas.microsoft.com/office/drawing/2014/main" id="{B9CB0120-E8BB-AFF3-566F-1F1E850E9929}"/>
              </a:ext>
            </a:extLst>
          </p:cNvPr>
          <p:cNvSpPr/>
          <p:nvPr/>
        </p:nvSpPr>
        <p:spPr>
          <a:xfrm>
            <a:off x="7535631" y="1381032"/>
            <a:ext cx="991778" cy="1688998"/>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109F723-298D-EC7C-DA2A-30851323135D}"/>
              </a:ext>
            </a:extLst>
          </p:cNvPr>
          <p:cNvSpPr/>
          <p:nvPr/>
        </p:nvSpPr>
        <p:spPr>
          <a:xfrm>
            <a:off x="8527409" y="1381033"/>
            <a:ext cx="494908" cy="1688998"/>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008B4B5-72D2-DDE7-D5CB-49906EFCC2CB}"/>
              </a:ext>
            </a:extLst>
          </p:cNvPr>
          <p:cNvSpPr/>
          <p:nvPr/>
        </p:nvSpPr>
        <p:spPr>
          <a:xfrm>
            <a:off x="7976741" y="907123"/>
            <a:ext cx="1045575" cy="473910"/>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02FC15AA-FC1C-2515-1258-D91CDCAE5A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181998" y="1017735"/>
            <a:ext cx="999290" cy="817933"/>
          </a:xfrm>
          <a:prstGeom prst="rect">
            <a:avLst/>
          </a:prstGeom>
          <a:ln>
            <a:noFill/>
          </a:ln>
        </p:spPr>
      </p:pic>
      <p:sp>
        <p:nvSpPr>
          <p:cNvPr id="33" name="TextBox 32">
            <a:extLst>
              <a:ext uri="{FF2B5EF4-FFF2-40B4-BE49-F238E27FC236}">
                <a16:creationId xmlns:a16="http://schemas.microsoft.com/office/drawing/2014/main" id="{FF7C22AE-9908-8807-E3DC-E003C7532B6A}"/>
              </a:ext>
            </a:extLst>
          </p:cNvPr>
          <p:cNvSpPr txBox="1"/>
          <p:nvPr/>
        </p:nvSpPr>
        <p:spPr>
          <a:xfrm>
            <a:off x="7648930" y="3622039"/>
            <a:ext cx="1256261" cy="83099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legreya Sans" pitchFamily="2" charset="0"/>
                <a:ea typeface="+mn-ea"/>
                <a:cs typeface="+mn-cs"/>
              </a:rPr>
              <a:t>Predict that the load would go off-chip</a:t>
            </a:r>
          </a:p>
        </p:txBody>
      </p:sp>
      <p:pic>
        <p:nvPicPr>
          <p:cNvPr id="35" name="Graphic 34" descr="Badge Tick1 with solid fill">
            <a:extLst>
              <a:ext uri="{FF2B5EF4-FFF2-40B4-BE49-F238E27FC236}">
                <a16:creationId xmlns:a16="http://schemas.microsoft.com/office/drawing/2014/main" id="{9037C356-90D0-D074-01E0-05E45201C5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46803" y="3312087"/>
            <a:ext cx="399638" cy="399638"/>
          </a:xfrm>
          <a:prstGeom prst="rect">
            <a:avLst/>
          </a:prstGeom>
        </p:spPr>
      </p:pic>
      <p:sp>
        <p:nvSpPr>
          <p:cNvPr id="24" name="Rectangle 23">
            <a:extLst>
              <a:ext uri="{FF2B5EF4-FFF2-40B4-BE49-F238E27FC236}">
                <a16:creationId xmlns:a16="http://schemas.microsoft.com/office/drawing/2014/main" id="{E3B608C2-4A0D-3C16-0EA2-FF8512555EEB}"/>
              </a:ext>
            </a:extLst>
          </p:cNvPr>
          <p:cNvSpPr/>
          <p:nvPr/>
        </p:nvSpPr>
        <p:spPr>
          <a:xfrm>
            <a:off x="8031520" y="3312087"/>
            <a:ext cx="399638" cy="399638"/>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79241A6D-D19A-7881-F613-600836D0FB28}"/>
              </a:ext>
            </a:extLst>
          </p:cNvPr>
          <p:cNvSpPr/>
          <p:nvPr/>
        </p:nvSpPr>
        <p:spPr>
          <a:xfrm>
            <a:off x="7749232" y="3690563"/>
            <a:ext cx="1088456" cy="791522"/>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descr="Badge Cross with solid fill">
            <a:extLst>
              <a:ext uri="{FF2B5EF4-FFF2-40B4-BE49-F238E27FC236}">
                <a16:creationId xmlns:a16="http://schemas.microsoft.com/office/drawing/2014/main" id="{C5337E88-71DF-EBF1-78D4-06A2D5D1E7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61840" y="3687191"/>
            <a:ext cx="619883" cy="619883"/>
          </a:xfrm>
          <a:prstGeom prst="rect">
            <a:avLst/>
          </a:prstGeom>
        </p:spPr>
      </p:pic>
      <p:sp>
        <p:nvSpPr>
          <p:cNvPr id="2" name="TextBox 1">
            <a:extLst>
              <a:ext uri="{FF2B5EF4-FFF2-40B4-BE49-F238E27FC236}">
                <a16:creationId xmlns:a16="http://schemas.microsoft.com/office/drawing/2014/main" id="{504A2A75-D190-9FF9-9D66-B59B2C88A8DA}"/>
              </a:ext>
            </a:extLst>
          </p:cNvPr>
          <p:cNvSpPr txBox="1"/>
          <p:nvPr/>
        </p:nvSpPr>
        <p:spPr>
          <a:xfrm>
            <a:off x="6926613" y="4824021"/>
            <a:ext cx="20072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Alegreya Sans" pitchFamily="2" charset="0"/>
                <a:ea typeface="+mn-ea"/>
                <a:cs typeface="+mn-cs"/>
              </a:rPr>
              <a:t>Shouldn’t be activated</a:t>
            </a:r>
          </a:p>
        </p:txBody>
      </p:sp>
      <p:sp>
        <p:nvSpPr>
          <p:cNvPr id="14" name="Freeform 13">
            <a:extLst>
              <a:ext uri="{FF2B5EF4-FFF2-40B4-BE49-F238E27FC236}">
                <a16:creationId xmlns:a16="http://schemas.microsoft.com/office/drawing/2014/main" id="{0CB55DCA-4D63-F535-6DA1-844C7936B932}"/>
              </a:ext>
            </a:extLst>
          </p:cNvPr>
          <p:cNvSpPr/>
          <p:nvPr/>
        </p:nvSpPr>
        <p:spPr>
          <a:xfrm>
            <a:off x="6793518" y="4672484"/>
            <a:ext cx="159941" cy="321547"/>
          </a:xfrm>
          <a:custGeom>
            <a:avLst/>
            <a:gdLst>
              <a:gd name="connsiteX0" fmla="*/ 159941 w 159941"/>
              <a:gd name="connsiteY0" fmla="*/ 321547 h 321547"/>
              <a:gd name="connsiteX1" fmla="*/ 9216 w 159941"/>
              <a:gd name="connsiteY1" fmla="*/ 261257 h 321547"/>
              <a:gd name="connsiteX2" fmla="*/ 29313 w 159941"/>
              <a:gd name="connsiteY2" fmla="*/ 0 h 321547"/>
            </a:gdLst>
            <a:ahLst/>
            <a:cxnLst>
              <a:cxn ang="0">
                <a:pos x="connsiteX0" y="connsiteY0"/>
              </a:cxn>
              <a:cxn ang="0">
                <a:pos x="connsiteX1" y="connsiteY1"/>
              </a:cxn>
              <a:cxn ang="0">
                <a:pos x="connsiteX2" y="connsiteY2"/>
              </a:cxn>
            </a:cxnLst>
            <a:rect l="l" t="t" r="r" b="b"/>
            <a:pathLst>
              <a:path w="159941" h="321547">
                <a:moveTo>
                  <a:pt x="159941" y="321547"/>
                </a:moveTo>
                <a:cubicBezTo>
                  <a:pt x="95464" y="318197"/>
                  <a:pt x="30987" y="314848"/>
                  <a:pt x="9216" y="261257"/>
                </a:cubicBezTo>
                <a:cubicBezTo>
                  <a:pt x="-12555" y="207666"/>
                  <a:pt x="8379" y="103833"/>
                  <a:pt x="29313" y="0"/>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4F9BC32-AAB8-8BD0-2DBF-E7A3DA62B29A}"/>
              </a:ext>
            </a:extLst>
          </p:cNvPr>
          <p:cNvSpPr txBox="1"/>
          <p:nvPr/>
        </p:nvSpPr>
        <p:spPr>
          <a:xfrm>
            <a:off x="6006320" y="5335967"/>
            <a:ext cx="230864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Alegreya Sans" pitchFamily="2" charset="0"/>
                <a:ea typeface="+mn-ea"/>
                <a:cs typeface="+mn-cs"/>
              </a:rPr>
              <a:t>Cumulative weight &lt; 𝜏</a:t>
            </a:r>
            <a:r>
              <a:rPr kumimoji="0" lang="en-US" sz="1800" b="0" i="1" u="none" strike="noStrike" kern="1200" cap="none" spc="0" normalizeH="0" baseline="-25000" noProof="0" dirty="0">
                <a:ln>
                  <a:noFill/>
                </a:ln>
                <a:solidFill>
                  <a:srgbClr val="C00000"/>
                </a:solidFill>
                <a:effectLst/>
                <a:uLnTx/>
                <a:uFillTx/>
                <a:latin typeface="Alegreya Sans" pitchFamily="2" charset="0"/>
                <a:ea typeface="+mn-ea"/>
                <a:cs typeface="+mn-cs"/>
              </a:rPr>
              <a:t>act</a:t>
            </a:r>
          </a:p>
        </p:txBody>
      </p:sp>
      <p:sp>
        <p:nvSpPr>
          <p:cNvPr id="18" name="Freeform 17">
            <a:extLst>
              <a:ext uri="{FF2B5EF4-FFF2-40B4-BE49-F238E27FC236}">
                <a16:creationId xmlns:a16="http://schemas.microsoft.com/office/drawing/2014/main" id="{77363340-7785-6AE4-C0A4-FC2B773A9222}"/>
              </a:ext>
            </a:extLst>
          </p:cNvPr>
          <p:cNvSpPr/>
          <p:nvPr/>
        </p:nvSpPr>
        <p:spPr>
          <a:xfrm>
            <a:off x="5671145" y="4837676"/>
            <a:ext cx="397308" cy="668821"/>
          </a:xfrm>
          <a:custGeom>
            <a:avLst/>
            <a:gdLst>
              <a:gd name="connsiteX0" fmla="*/ 159941 w 159941"/>
              <a:gd name="connsiteY0" fmla="*/ 321547 h 321547"/>
              <a:gd name="connsiteX1" fmla="*/ 9216 w 159941"/>
              <a:gd name="connsiteY1" fmla="*/ 261257 h 321547"/>
              <a:gd name="connsiteX2" fmla="*/ 29313 w 159941"/>
              <a:gd name="connsiteY2" fmla="*/ 0 h 321547"/>
            </a:gdLst>
            <a:ahLst/>
            <a:cxnLst>
              <a:cxn ang="0">
                <a:pos x="connsiteX0" y="connsiteY0"/>
              </a:cxn>
              <a:cxn ang="0">
                <a:pos x="connsiteX1" y="connsiteY1"/>
              </a:cxn>
              <a:cxn ang="0">
                <a:pos x="connsiteX2" y="connsiteY2"/>
              </a:cxn>
            </a:cxnLst>
            <a:rect l="l" t="t" r="r" b="b"/>
            <a:pathLst>
              <a:path w="159941" h="321547">
                <a:moveTo>
                  <a:pt x="159941" y="321547"/>
                </a:moveTo>
                <a:cubicBezTo>
                  <a:pt x="95464" y="318197"/>
                  <a:pt x="30987" y="314848"/>
                  <a:pt x="9216" y="261257"/>
                </a:cubicBezTo>
                <a:cubicBezTo>
                  <a:pt x="-12555" y="207666"/>
                  <a:pt x="8379" y="103833"/>
                  <a:pt x="29313" y="0"/>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BDD89C7-630B-F14E-D16A-7CF98A2D0C04}"/>
              </a:ext>
            </a:extLst>
          </p:cNvPr>
          <p:cNvSpPr/>
          <p:nvPr/>
        </p:nvSpPr>
        <p:spPr>
          <a:xfrm>
            <a:off x="5455116" y="3318874"/>
            <a:ext cx="950646" cy="149462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A69FBD1-89A3-8FE5-E25A-78AE733B0446}"/>
              </a:ext>
            </a:extLst>
          </p:cNvPr>
          <p:cNvSpPr/>
          <p:nvPr/>
        </p:nvSpPr>
        <p:spPr>
          <a:xfrm>
            <a:off x="4444722" y="2715943"/>
            <a:ext cx="643933" cy="643933"/>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30" name="Oval 29">
            <a:extLst>
              <a:ext uri="{FF2B5EF4-FFF2-40B4-BE49-F238E27FC236}">
                <a16:creationId xmlns:a16="http://schemas.microsoft.com/office/drawing/2014/main" id="{12DB8183-879A-7279-571D-AD8D75BE4F68}"/>
              </a:ext>
            </a:extLst>
          </p:cNvPr>
          <p:cNvSpPr/>
          <p:nvPr/>
        </p:nvSpPr>
        <p:spPr>
          <a:xfrm>
            <a:off x="4457488" y="3928106"/>
            <a:ext cx="643933" cy="643933"/>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31" name="Oval 30">
            <a:extLst>
              <a:ext uri="{FF2B5EF4-FFF2-40B4-BE49-F238E27FC236}">
                <a16:creationId xmlns:a16="http://schemas.microsoft.com/office/drawing/2014/main" id="{88CDA6A9-352F-3503-6D03-9390B33A36CB}"/>
              </a:ext>
            </a:extLst>
          </p:cNvPr>
          <p:cNvSpPr/>
          <p:nvPr/>
        </p:nvSpPr>
        <p:spPr>
          <a:xfrm>
            <a:off x="4457488" y="5604979"/>
            <a:ext cx="643933" cy="643933"/>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809422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300"/>
                                        <p:tgtEl>
                                          <p:spTgt spid="34"/>
                                        </p:tgtEl>
                                      </p:cBhvr>
                                    </p:animEffect>
                                    <p:anim calcmode="lin" valueType="num">
                                      <p:cBhvr>
                                        <p:cTn id="30" dur="300" fill="hold"/>
                                        <p:tgtEl>
                                          <p:spTgt spid="34"/>
                                        </p:tgtEl>
                                        <p:attrNameLst>
                                          <p:attrName>ppt_x</p:attrName>
                                        </p:attrNameLst>
                                      </p:cBhvr>
                                      <p:tavLst>
                                        <p:tav tm="0">
                                          <p:val>
                                            <p:strVal val="#ppt_x"/>
                                          </p:val>
                                        </p:tav>
                                        <p:tav tm="100000">
                                          <p:val>
                                            <p:strVal val="#ppt_x"/>
                                          </p:val>
                                        </p:tav>
                                      </p:tavLst>
                                    </p:anim>
                                    <p:anim calcmode="lin" valueType="num">
                                      <p:cBhvr>
                                        <p:cTn id="31" dur="300" fill="hold"/>
                                        <p:tgtEl>
                                          <p:spTgt spid="34"/>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300"/>
                                        <p:tgtEl>
                                          <p:spTgt spid="39"/>
                                        </p:tgtEl>
                                      </p:cBhvr>
                                    </p:animEffect>
                                    <p:anim calcmode="lin" valueType="num">
                                      <p:cBhvr>
                                        <p:cTn id="35" dur="300" fill="hold"/>
                                        <p:tgtEl>
                                          <p:spTgt spid="39"/>
                                        </p:tgtEl>
                                        <p:attrNameLst>
                                          <p:attrName>ppt_x</p:attrName>
                                        </p:attrNameLst>
                                      </p:cBhvr>
                                      <p:tavLst>
                                        <p:tav tm="0">
                                          <p:val>
                                            <p:strVal val="#ppt_x"/>
                                          </p:val>
                                        </p:tav>
                                        <p:tav tm="100000">
                                          <p:val>
                                            <p:strVal val="#ppt_x"/>
                                          </p:val>
                                        </p:tav>
                                      </p:tavLst>
                                    </p:anim>
                                    <p:anim calcmode="lin" valueType="num">
                                      <p:cBhvr>
                                        <p:cTn id="36" dur="300" fill="hold"/>
                                        <p:tgtEl>
                                          <p:spTgt spid="39"/>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300"/>
                                        <p:tgtEl>
                                          <p:spTgt spid="40"/>
                                        </p:tgtEl>
                                      </p:cBhvr>
                                    </p:animEffect>
                                    <p:anim calcmode="lin" valueType="num">
                                      <p:cBhvr>
                                        <p:cTn id="40" dur="300" fill="hold"/>
                                        <p:tgtEl>
                                          <p:spTgt spid="40"/>
                                        </p:tgtEl>
                                        <p:attrNameLst>
                                          <p:attrName>ppt_x</p:attrName>
                                        </p:attrNameLst>
                                      </p:cBhvr>
                                      <p:tavLst>
                                        <p:tav tm="0">
                                          <p:val>
                                            <p:strVal val="#ppt_x"/>
                                          </p:val>
                                        </p:tav>
                                        <p:tav tm="100000">
                                          <p:val>
                                            <p:strVal val="#ppt_x"/>
                                          </p:val>
                                        </p:tav>
                                      </p:tavLst>
                                    </p:anim>
                                    <p:anim calcmode="lin" valueType="num">
                                      <p:cBhvr>
                                        <p:cTn id="41" dur="300" fill="hold"/>
                                        <p:tgtEl>
                                          <p:spTgt spid="40"/>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300"/>
                                        <p:tgtEl>
                                          <p:spTgt spid="25"/>
                                        </p:tgtEl>
                                      </p:cBhvr>
                                    </p:animEffect>
                                    <p:anim calcmode="lin" valueType="num">
                                      <p:cBhvr>
                                        <p:cTn id="45" dur="300" fill="hold"/>
                                        <p:tgtEl>
                                          <p:spTgt spid="25"/>
                                        </p:tgtEl>
                                        <p:attrNameLst>
                                          <p:attrName>ppt_x</p:attrName>
                                        </p:attrNameLst>
                                      </p:cBhvr>
                                      <p:tavLst>
                                        <p:tav tm="0">
                                          <p:val>
                                            <p:strVal val="#ppt_x"/>
                                          </p:val>
                                        </p:tav>
                                        <p:tav tm="100000">
                                          <p:val>
                                            <p:strVal val="#ppt_x"/>
                                          </p:val>
                                        </p:tav>
                                      </p:tavLst>
                                    </p:anim>
                                    <p:anim calcmode="lin" valueType="num">
                                      <p:cBhvr>
                                        <p:cTn id="46" dur="300" fill="hold"/>
                                        <p:tgtEl>
                                          <p:spTgt spid="25"/>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300"/>
                                        <p:tgtEl>
                                          <p:spTgt spid="30"/>
                                        </p:tgtEl>
                                      </p:cBhvr>
                                    </p:animEffect>
                                    <p:anim calcmode="lin" valueType="num">
                                      <p:cBhvr>
                                        <p:cTn id="50" dur="300" fill="hold"/>
                                        <p:tgtEl>
                                          <p:spTgt spid="30"/>
                                        </p:tgtEl>
                                        <p:attrNameLst>
                                          <p:attrName>ppt_x</p:attrName>
                                        </p:attrNameLst>
                                      </p:cBhvr>
                                      <p:tavLst>
                                        <p:tav tm="0">
                                          <p:val>
                                            <p:strVal val="#ppt_x"/>
                                          </p:val>
                                        </p:tav>
                                        <p:tav tm="100000">
                                          <p:val>
                                            <p:strVal val="#ppt_x"/>
                                          </p:val>
                                        </p:tav>
                                      </p:tavLst>
                                    </p:anim>
                                    <p:anim calcmode="lin" valueType="num">
                                      <p:cBhvr>
                                        <p:cTn id="51" dur="300" fill="hold"/>
                                        <p:tgtEl>
                                          <p:spTgt spid="30"/>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300"/>
                                        <p:tgtEl>
                                          <p:spTgt spid="31"/>
                                        </p:tgtEl>
                                      </p:cBhvr>
                                    </p:animEffect>
                                    <p:anim calcmode="lin" valueType="num">
                                      <p:cBhvr>
                                        <p:cTn id="55" dur="300" fill="hold"/>
                                        <p:tgtEl>
                                          <p:spTgt spid="31"/>
                                        </p:tgtEl>
                                        <p:attrNameLst>
                                          <p:attrName>ppt_x</p:attrName>
                                        </p:attrNameLst>
                                      </p:cBhvr>
                                      <p:tavLst>
                                        <p:tav tm="0">
                                          <p:val>
                                            <p:strVal val="#ppt_x"/>
                                          </p:val>
                                        </p:tav>
                                        <p:tav tm="100000">
                                          <p:val>
                                            <p:strVal val="#ppt_x"/>
                                          </p:val>
                                        </p:tav>
                                      </p:tavLst>
                                    </p:anim>
                                    <p:anim calcmode="lin" valueType="num">
                                      <p:cBhvr>
                                        <p:cTn id="56" dur="3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3" grpId="0" animBg="1"/>
      <p:bldP spid="34" grpId="0" animBg="1"/>
      <p:bldP spid="39" grpId="0" animBg="1"/>
      <p:bldP spid="40" grpId="0" animBg="1"/>
      <p:bldP spid="2" grpId="0"/>
      <p:bldP spid="14" grpId="0" animBg="1"/>
      <p:bldP spid="16" grpId="0"/>
      <p:bldP spid="18" grpId="0" animBg="1"/>
      <p:bldP spid="19" grpId="0" animBg="1"/>
      <p:bldP spid="25" grpId="0" animBg="1"/>
      <p:bldP spid="30" grpId="0" animBg="1"/>
      <p:bldP spid="3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BADF-1ABD-C979-844D-CDA421BFE5BF}"/>
              </a:ext>
            </a:extLst>
          </p:cNvPr>
          <p:cNvSpPr>
            <a:spLocks noGrp="1"/>
          </p:cNvSpPr>
          <p:nvPr>
            <p:ph type="title"/>
          </p:nvPr>
        </p:nvSpPr>
        <p:spPr/>
        <p:txBody>
          <a:bodyPr/>
          <a:lstStyle/>
          <a:p>
            <a:r>
              <a:rPr lang="en-US" dirty="0"/>
              <a:t>Features Used in Hermes</a:t>
            </a:r>
          </a:p>
        </p:txBody>
      </p:sp>
      <p:sp>
        <p:nvSpPr>
          <p:cNvPr id="3" name="Content Placeholder 2">
            <a:extLst>
              <a:ext uri="{FF2B5EF4-FFF2-40B4-BE49-F238E27FC236}">
                <a16:creationId xmlns:a16="http://schemas.microsoft.com/office/drawing/2014/main" id="{278891AA-C719-D66C-6BB5-A22CED09A08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6008184-0490-9F26-3054-28F05488CE91}"/>
              </a:ext>
            </a:extLst>
          </p:cNvPr>
          <p:cNvPicPr>
            <a:picLocks noChangeAspect="1"/>
          </p:cNvPicPr>
          <p:nvPr/>
        </p:nvPicPr>
        <p:blipFill>
          <a:blip r:embed="rId2"/>
          <a:stretch>
            <a:fillRect/>
          </a:stretch>
        </p:blipFill>
        <p:spPr>
          <a:xfrm>
            <a:off x="169011" y="936172"/>
            <a:ext cx="6619850" cy="3699328"/>
          </a:xfrm>
          <a:prstGeom prst="rect">
            <a:avLst/>
          </a:prstGeom>
        </p:spPr>
      </p:pic>
      <p:pic>
        <p:nvPicPr>
          <p:cNvPr id="5" name="Picture 4">
            <a:extLst>
              <a:ext uri="{FF2B5EF4-FFF2-40B4-BE49-F238E27FC236}">
                <a16:creationId xmlns:a16="http://schemas.microsoft.com/office/drawing/2014/main" id="{D5C3EA9B-2B16-7399-FCF4-3147A094D81E}"/>
              </a:ext>
            </a:extLst>
          </p:cNvPr>
          <p:cNvPicPr>
            <a:picLocks noChangeAspect="1"/>
          </p:cNvPicPr>
          <p:nvPr/>
        </p:nvPicPr>
        <p:blipFill>
          <a:blip r:embed="rId3"/>
          <a:stretch>
            <a:fillRect/>
          </a:stretch>
        </p:blipFill>
        <p:spPr>
          <a:xfrm>
            <a:off x="2732910" y="4809735"/>
            <a:ext cx="5546117" cy="1915931"/>
          </a:xfrm>
          <a:prstGeom prst="rect">
            <a:avLst/>
          </a:prstGeom>
        </p:spPr>
      </p:pic>
    </p:spTree>
    <p:extLst>
      <p:ext uri="{BB962C8B-B14F-4D97-AF65-F5344CB8AC3E}">
        <p14:creationId xmlns:p14="http://schemas.microsoft.com/office/powerpoint/2010/main" val="35936047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AEF33-9443-17D1-3452-E7CE139D8190}"/>
              </a:ext>
            </a:extLst>
          </p:cNvPr>
          <p:cNvSpPr>
            <a:spLocks noGrp="1"/>
          </p:cNvSpPr>
          <p:nvPr>
            <p:ph type="ctrTitle"/>
          </p:nvPr>
        </p:nvSpPr>
        <p:spPr/>
        <p:txBody>
          <a:bodyPr/>
          <a:lstStyle/>
          <a:p>
            <a:r>
              <a:rPr lang="en-US" dirty="0">
                <a:latin typeface="Corbel" panose="020B0503020204020204" pitchFamily="34" charset="0"/>
              </a:rPr>
              <a:t>Evaluation</a:t>
            </a:r>
          </a:p>
        </p:txBody>
      </p:sp>
      <p:sp>
        <p:nvSpPr>
          <p:cNvPr id="3" name="Subtitle 2">
            <a:extLst>
              <a:ext uri="{FF2B5EF4-FFF2-40B4-BE49-F238E27FC236}">
                <a16:creationId xmlns:a16="http://schemas.microsoft.com/office/drawing/2014/main" id="{65DC5FF9-6BE6-830D-69A9-8C1F1FF0F9C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581309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2805F0-F6FC-E677-C726-338AE03D0900}"/>
              </a:ext>
            </a:extLst>
          </p:cNvPr>
          <p:cNvSpPr>
            <a:spLocks noGrp="1"/>
          </p:cNvSpPr>
          <p:nvPr>
            <p:ph type="title"/>
          </p:nvPr>
        </p:nvSpPr>
        <p:spPr/>
        <p:txBody>
          <a:bodyPr/>
          <a:lstStyle/>
          <a:p>
            <a:r>
              <a:rPr lang="en-US" sz="3600" dirty="0">
                <a:latin typeface="Corbel" panose="020B0503020204020204" pitchFamily="34" charset="0"/>
              </a:rPr>
              <a:t>Simulation Methodology</a:t>
            </a:r>
          </a:p>
        </p:txBody>
      </p:sp>
      <p:sp>
        <p:nvSpPr>
          <p:cNvPr id="5" name="Content Placeholder 4">
            <a:extLst>
              <a:ext uri="{FF2B5EF4-FFF2-40B4-BE49-F238E27FC236}">
                <a16:creationId xmlns:a16="http://schemas.microsoft.com/office/drawing/2014/main" id="{7EFD64F5-38DF-EE13-F0F5-560308551E10}"/>
              </a:ext>
            </a:extLst>
          </p:cNvPr>
          <p:cNvSpPr>
            <a:spLocks noGrp="1"/>
          </p:cNvSpPr>
          <p:nvPr>
            <p:ph idx="1"/>
          </p:nvPr>
        </p:nvSpPr>
        <p:spPr/>
        <p:txBody>
          <a:bodyPr>
            <a:normAutofit/>
          </a:bodyPr>
          <a:lstStyle/>
          <a:p>
            <a:r>
              <a:rPr lang="en-US" sz="2400" b="1" dirty="0" err="1">
                <a:solidFill>
                  <a:srgbClr val="C00000"/>
                </a:solidFill>
                <a:latin typeface="Corbel" panose="020B0503020204020204" pitchFamily="34" charset="0"/>
              </a:rPr>
              <a:t>ChampSim</a:t>
            </a:r>
            <a:r>
              <a:rPr lang="en-US" sz="2400" dirty="0">
                <a:latin typeface="Corbel" panose="020B0503020204020204" pitchFamily="34" charset="0"/>
              </a:rPr>
              <a:t> trace driven simulator</a:t>
            </a:r>
          </a:p>
          <a:p>
            <a:r>
              <a:rPr lang="en-US" sz="2400" b="1" dirty="0">
                <a:solidFill>
                  <a:srgbClr val="C00000"/>
                </a:solidFill>
                <a:latin typeface="Corbel" panose="020B0503020204020204" pitchFamily="34" charset="0"/>
              </a:rPr>
              <a:t>110</a:t>
            </a:r>
            <a:r>
              <a:rPr lang="en-US" sz="2400" dirty="0">
                <a:latin typeface="Corbel" panose="020B0503020204020204" pitchFamily="34" charset="0"/>
              </a:rPr>
              <a:t> </a:t>
            </a:r>
            <a:r>
              <a:rPr lang="en-US" sz="2400" b="1" dirty="0">
                <a:solidFill>
                  <a:srgbClr val="C00000"/>
                </a:solidFill>
                <a:latin typeface="Corbel" panose="020B0503020204020204" pitchFamily="34" charset="0"/>
              </a:rPr>
              <a:t>single-core</a:t>
            </a:r>
            <a:r>
              <a:rPr lang="en-US" sz="2400" dirty="0">
                <a:latin typeface="Corbel" panose="020B0503020204020204" pitchFamily="34" charset="0"/>
              </a:rPr>
              <a:t> memory-intensive traces</a:t>
            </a:r>
          </a:p>
          <a:p>
            <a:pPr lvl="1"/>
            <a:r>
              <a:rPr lang="en-US" sz="2000" dirty="0">
                <a:latin typeface="Corbel" panose="020B0503020204020204" pitchFamily="34" charset="0"/>
              </a:rPr>
              <a:t>SPEC CPU 2006 and 2017</a:t>
            </a:r>
          </a:p>
          <a:p>
            <a:pPr lvl="1"/>
            <a:r>
              <a:rPr lang="en-US" sz="2000" dirty="0">
                <a:latin typeface="Corbel" panose="020B0503020204020204" pitchFamily="34" charset="0"/>
              </a:rPr>
              <a:t>PARSEC 2.1</a:t>
            </a:r>
          </a:p>
          <a:p>
            <a:pPr lvl="1"/>
            <a:r>
              <a:rPr lang="en-US" sz="2000" dirty="0" err="1">
                <a:latin typeface="Corbel" panose="020B0503020204020204" pitchFamily="34" charset="0"/>
              </a:rPr>
              <a:t>Ligra</a:t>
            </a:r>
            <a:endParaRPr lang="en-US" sz="2000" dirty="0">
              <a:latin typeface="Corbel" panose="020B0503020204020204" pitchFamily="34" charset="0"/>
            </a:endParaRPr>
          </a:p>
          <a:p>
            <a:pPr lvl="1"/>
            <a:r>
              <a:rPr lang="en-US" sz="2000" dirty="0">
                <a:latin typeface="Corbel" panose="020B0503020204020204" pitchFamily="34" charset="0"/>
              </a:rPr>
              <a:t>Real-world applications</a:t>
            </a:r>
          </a:p>
          <a:p>
            <a:r>
              <a:rPr lang="en-US" sz="2400" b="1" dirty="0">
                <a:solidFill>
                  <a:srgbClr val="C00000"/>
                </a:solidFill>
                <a:latin typeface="Corbel" panose="020B0503020204020204" pitchFamily="34" charset="0"/>
              </a:rPr>
              <a:t>220 eight-core</a:t>
            </a:r>
            <a:r>
              <a:rPr lang="en-US" sz="2400" dirty="0">
                <a:latin typeface="Corbel" panose="020B0503020204020204" pitchFamily="34" charset="0"/>
              </a:rPr>
              <a:t> memory-intensive trace mixes</a:t>
            </a:r>
          </a:p>
          <a:p>
            <a:endParaRPr lang="en-US" sz="2400" dirty="0">
              <a:latin typeface="Corbel" panose="020B0503020204020204" pitchFamily="34" charset="0"/>
            </a:endParaRPr>
          </a:p>
        </p:txBody>
      </p:sp>
      <p:sp>
        <p:nvSpPr>
          <p:cNvPr id="6" name="Rounded Rectangle 5">
            <a:extLst>
              <a:ext uri="{FF2B5EF4-FFF2-40B4-BE49-F238E27FC236}">
                <a16:creationId xmlns:a16="http://schemas.microsoft.com/office/drawing/2014/main" id="{98527F25-0A1E-FBA2-CA7B-5BD53F6EB9E0}"/>
              </a:ext>
            </a:extLst>
          </p:cNvPr>
          <p:cNvSpPr/>
          <p:nvPr/>
        </p:nvSpPr>
        <p:spPr>
          <a:xfrm>
            <a:off x="5089806" y="3876871"/>
            <a:ext cx="2788761" cy="377072"/>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Off-Chip Predictors</a:t>
            </a:r>
          </a:p>
        </p:txBody>
      </p:sp>
      <p:sp>
        <p:nvSpPr>
          <p:cNvPr id="8" name="Rounded Rectangle 7">
            <a:extLst>
              <a:ext uri="{FF2B5EF4-FFF2-40B4-BE49-F238E27FC236}">
                <a16:creationId xmlns:a16="http://schemas.microsoft.com/office/drawing/2014/main" id="{64A3E331-DC58-7D24-EB7D-E62F43024559}"/>
              </a:ext>
            </a:extLst>
          </p:cNvPr>
          <p:cNvSpPr/>
          <p:nvPr/>
        </p:nvSpPr>
        <p:spPr>
          <a:xfrm>
            <a:off x="250623" y="3876871"/>
            <a:ext cx="3246254" cy="377072"/>
          </a:xfrm>
          <a:prstGeom prst="roundRect">
            <a:avLst/>
          </a:prstGeom>
          <a:solidFill>
            <a:schemeClr val="accent2">
              <a:lumMod val="75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LLC Prefetchers</a:t>
            </a:r>
          </a:p>
        </p:txBody>
      </p:sp>
      <p:sp>
        <p:nvSpPr>
          <p:cNvPr id="9" name="TextBox 8">
            <a:extLst>
              <a:ext uri="{FF2B5EF4-FFF2-40B4-BE49-F238E27FC236}">
                <a16:creationId xmlns:a16="http://schemas.microsoft.com/office/drawing/2014/main" id="{3EE070E6-2941-E49E-C948-CD4B1E6ADB25}"/>
              </a:ext>
            </a:extLst>
          </p:cNvPr>
          <p:cNvSpPr txBox="1"/>
          <p:nvPr/>
        </p:nvSpPr>
        <p:spPr>
          <a:xfrm>
            <a:off x="4991101" y="4435936"/>
            <a:ext cx="4072512" cy="172354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History-based</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US"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HMP</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a:t>
            </a:r>
            <a:r>
              <a:rPr kumimoji="0" lang="en-US" sz="1400" b="0" i="0" u="none" strike="noStrike" kern="1200" cap="none" spc="0" normalizeH="0" baseline="0" noProof="0" dirty="0" err="1">
                <a:ln>
                  <a:noFill/>
                </a:ln>
                <a:solidFill>
                  <a:srgbClr val="E7E6E6">
                    <a:lumMod val="75000"/>
                  </a:srgbClr>
                </a:solidFill>
                <a:effectLst/>
                <a:uLnTx/>
                <a:uFillTx/>
                <a:latin typeface="Corbel" panose="020B0503020204020204" pitchFamily="34" charset="0"/>
                <a:ea typeface="+mn-ea"/>
                <a:cs typeface="+mn-cs"/>
              </a:rPr>
              <a:t>Yoaz</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 ISCA’99]</a:t>
            </a:r>
            <a:endParaRPr kumimoji="0" lang="en-US" sz="2000" b="1" i="0" u="none" strike="noStrike" kern="1200" cap="none" spc="0" normalizeH="0" baseline="0" noProof="0" dirty="0">
              <a:ln>
                <a:noFill/>
              </a:ln>
              <a:solidFill>
                <a:srgbClr val="4472C4">
                  <a:lumMod val="75000"/>
                </a:srgbClr>
              </a:solidFill>
              <a:effectLst/>
              <a:uLnTx/>
              <a:uFillTx/>
              <a:latin typeface="Corbel" panose="020B050302020402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4472C4">
                    <a:lumMod val="75000"/>
                  </a:srgbClr>
                </a:solidFill>
                <a:effectLst/>
                <a:uLnTx/>
                <a:uFillTx/>
                <a:latin typeface="Corbel" panose="020B0503020204020204" pitchFamily="34" charset="0"/>
                <a:ea typeface="+mn-ea"/>
                <a:cs typeface="+mn-cs"/>
              </a:rPr>
              <a:t>Tracking-based</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Address Tag-Tracking based Predictor (</a:t>
            </a:r>
            <a:r>
              <a:rPr kumimoji="0" lang="en-US"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TTP</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B40003"/>
                </a:solidFill>
                <a:effectLst/>
                <a:uLnTx/>
                <a:uFillTx/>
                <a:latin typeface="Corbel" panose="020B0503020204020204" pitchFamily="34" charset="0"/>
                <a:ea typeface="+mn-ea"/>
                <a:cs typeface="+mn-cs"/>
              </a:rPr>
              <a:t>Ideal Off-chip Predictor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560457A-B7C5-427D-387D-ED68A374B940}"/>
              </a:ext>
            </a:extLst>
          </p:cNvPr>
          <p:cNvSpPr txBox="1"/>
          <p:nvPr/>
        </p:nvSpPr>
        <p:spPr>
          <a:xfrm>
            <a:off x="169011" y="4435936"/>
            <a:ext cx="4920795" cy="163121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Pythia </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a:t>
            </a:r>
            <a:r>
              <a:rPr kumimoji="0" lang="en-US" sz="1400" b="0" i="0" u="none" strike="noStrike" kern="1200" cap="none" spc="0" normalizeH="0" baseline="0" noProof="0" dirty="0" err="1">
                <a:ln>
                  <a:noFill/>
                </a:ln>
                <a:solidFill>
                  <a:srgbClr val="E7E6E6">
                    <a:lumMod val="75000"/>
                  </a:srgbClr>
                </a:solidFill>
                <a:effectLst/>
                <a:uLnTx/>
                <a:uFillTx/>
                <a:latin typeface="Corbel" panose="020B0503020204020204" pitchFamily="34" charset="0"/>
                <a:ea typeface="+mn-ea"/>
                <a:cs typeface="+mn-cs"/>
              </a:rPr>
              <a:t>Bera</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 MICRO’21]</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Bingo </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a:t>
            </a:r>
            <a:r>
              <a:rPr kumimoji="0" lang="en-US" sz="1400" b="0" i="0" u="none" strike="noStrike" kern="1200" cap="none" spc="0" normalizeH="0" baseline="0" noProof="0" dirty="0" err="1">
                <a:ln>
                  <a:noFill/>
                </a:ln>
                <a:solidFill>
                  <a:srgbClr val="E7E6E6">
                    <a:lumMod val="75000"/>
                  </a:srgbClr>
                </a:solidFill>
                <a:effectLst/>
                <a:uLnTx/>
                <a:uFillTx/>
                <a:latin typeface="Corbel" panose="020B0503020204020204" pitchFamily="34" charset="0"/>
                <a:ea typeface="+mn-ea"/>
                <a:cs typeface="+mn-cs"/>
              </a:rPr>
              <a:t>Bakshalipour</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 HPCA’19]</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MLOP </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a:t>
            </a:r>
            <a:r>
              <a:rPr kumimoji="0" lang="en-US" sz="1400" b="0" i="0" u="none" strike="noStrike" kern="1200" cap="none" spc="0" normalizeH="0" baseline="0" noProof="0" dirty="0" err="1">
                <a:ln>
                  <a:noFill/>
                </a:ln>
                <a:solidFill>
                  <a:srgbClr val="E7E6E6">
                    <a:lumMod val="75000"/>
                  </a:srgbClr>
                </a:solidFill>
                <a:effectLst/>
                <a:uLnTx/>
                <a:uFillTx/>
                <a:latin typeface="Corbel" panose="020B0503020204020204" pitchFamily="34" charset="0"/>
                <a:ea typeface="+mn-ea"/>
                <a:cs typeface="+mn-cs"/>
              </a:rPr>
              <a:t>Shakerinava</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 3rd Prefetching Championship’19]</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SPP + Perceptron filter </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[Bhatia+, ISCA’20]</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SMS </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[Somogyi+, ISCA’06]</a:t>
            </a:r>
          </a:p>
        </p:txBody>
      </p:sp>
    </p:spTree>
    <p:extLst>
      <p:ext uri="{BB962C8B-B14F-4D97-AF65-F5344CB8AC3E}">
        <p14:creationId xmlns:p14="http://schemas.microsoft.com/office/powerpoint/2010/main" val="358889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b="1" dirty="0">
                <a:solidFill>
                  <a:srgbClr val="0000FF"/>
                </a:solidFill>
              </a:rPr>
              <a:t>Ensure data does not overwhelm </a:t>
            </a:r>
            <a:r>
              <a:rPr lang="en-US" dirty="0">
                <a:solidFill>
                  <a:srgbClr val="0000FF"/>
                </a:solidFill>
              </a:rPr>
              <a:t>the components</a:t>
            </a:r>
          </a:p>
          <a:p>
            <a:pPr lvl="1"/>
            <a:r>
              <a:rPr lang="en-US" dirty="0"/>
              <a:t>via intelligent algorithms, architectures &amp; system designs: algorithm-architecture-devices</a:t>
            </a:r>
          </a:p>
          <a:p>
            <a:pPr lvl="1"/>
            <a:endParaRPr lang="en-US" dirty="0"/>
          </a:p>
          <a:p>
            <a:pPr lvl="1"/>
            <a:endParaRPr lang="en-US" dirty="0"/>
          </a:p>
          <a:p>
            <a:r>
              <a:rPr lang="en-US" b="1" dirty="0">
                <a:solidFill>
                  <a:srgbClr val="0000FF"/>
                </a:solidFill>
              </a:rPr>
              <a:t>Take advantage of </a:t>
            </a:r>
            <a:r>
              <a:rPr lang="en-US" dirty="0">
                <a:solidFill>
                  <a:srgbClr val="0000FF"/>
                </a:solidFill>
              </a:rPr>
              <a:t>vast amounts of </a:t>
            </a:r>
            <a:r>
              <a:rPr lang="en-US" b="1" dirty="0">
                <a:solidFill>
                  <a:srgbClr val="0000FF"/>
                </a:solidFill>
              </a:rPr>
              <a:t>data</a:t>
            </a:r>
            <a:r>
              <a:rPr lang="en-US" dirty="0">
                <a:solidFill>
                  <a:srgbClr val="0000FF"/>
                </a:solidFill>
              </a:rPr>
              <a:t> and metadata</a:t>
            </a:r>
          </a:p>
          <a:p>
            <a:pPr lvl="1"/>
            <a:r>
              <a:rPr lang="en-US" dirty="0"/>
              <a:t>to improve architectural &amp; system-level decisions </a:t>
            </a:r>
          </a:p>
          <a:p>
            <a:pPr lvl="1"/>
            <a:endParaRPr lang="en-US" dirty="0"/>
          </a:p>
          <a:p>
            <a:pPr lvl="1"/>
            <a:endParaRPr lang="en-US" dirty="0"/>
          </a:p>
          <a:p>
            <a:r>
              <a:rPr lang="en-US" b="1" dirty="0">
                <a:solidFill>
                  <a:srgbClr val="0000FF"/>
                </a:solidFill>
              </a:rPr>
              <a:t>Understand and exploit </a:t>
            </a:r>
            <a:r>
              <a:rPr lang="en-US" dirty="0">
                <a:solidFill>
                  <a:srgbClr val="0000FF"/>
                </a:solidFill>
              </a:rPr>
              <a:t>properties of (different) </a:t>
            </a:r>
            <a:r>
              <a:rPr lang="en-US" b="1" dirty="0">
                <a:solidFill>
                  <a:srgbClr val="0000FF"/>
                </a:solidFill>
              </a:rPr>
              <a:t>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7025943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481BE4FB-D352-BFE9-C8B5-77D3A52703D0}"/>
              </a:ext>
            </a:extLst>
          </p:cNvPr>
          <p:cNvSpPr>
            <a:spLocks noGrp="1"/>
          </p:cNvSpPr>
          <p:nvPr>
            <p:ph type="title"/>
          </p:nvPr>
        </p:nvSpPr>
        <p:spPr/>
        <p:txBody>
          <a:bodyPr/>
          <a:lstStyle/>
          <a:p>
            <a:r>
              <a:rPr lang="en-US" sz="3200" dirty="0">
                <a:latin typeface="Corbel" panose="020B0503020204020204" pitchFamily="34" charset="0"/>
              </a:rPr>
              <a:t>Latency Configuration</a:t>
            </a:r>
          </a:p>
        </p:txBody>
      </p:sp>
      <p:pic>
        <p:nvPicPr>
          <p:cNvPr id="99" name="Picture 98">
            <a:extLst>
              <a:ext uri="{FF2B5EF4-FFF2-40B4-BE49-F238E27FC236}">
                <a16:creationId xmlns:a16="http://schemas.microsoft.com/office/drawing/2014/main" id="{AB495C62-EF13-2BEF-B341-6D5AF5E0525F}"/>
              </a:ext>
            </a:extLst>
          </p:cNvPr>
          <p:cNvPicPr>
            <a:picLocks noChangeAspect="1"/>
          </p:cNvPicPr>
          <p:nvPr/>
        </p:nvPicPr>
        <p:blipFill>
          <a:blip r:embed="rId3"/>
          <a:stretch>
            <a:fillRect/>
          </a:stretch>
        </p:blipFill>
        <p:spPr>
          <a:xfrm>
            <a:off x="255508" y="1224104"/>
            <a:ext cx="3231560" cy="4633487"/>
          </a:xfrm>
          <a:prstGeom prst="rect">
            <a:avLst/>
          </a:prstGeom>
        </p:spPr>
      </p:pic>
      <p:sp>
        <p:nvSpPr>
          <p:cNvPr id="100" name="TextBox 99">
            <a:extLst>
              <a:ext uri="{FF2B5EF4-FFF2-40B4-BE49-F238E27FC236}">
                <a16:creationId xmlns:a16="http://schemas.microsoft.com/office/drawing/2014/main" id="{48A2E33B-E2D8-3241-6351-B9AA1F0EB139}"/>
              </a:ext>
            </a:extLst>
          </p:cNvPr>
          <p:cNvSpPr txBox="1"/>
          <p:nvPr/>
        </p:nvSpPr>
        <p:spPr>
          <a:xfrm>
            <a:off x="3775295" y="968721"/>
            <a:ext cx="5042780" cy="156966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Cache </a:t>
            </a:r>
            <a:r>
              <a:rPr kumimoji="0" lang="en-US" sz="2400" b="1" i="1" u="none" strike="noStrike" kern="1200" cap="none" spc="0" normalizeH="0" baseline="0" noProof="0" dirty="0">
                <a:ln>
                  <a:noFill/>
                </a:ln>
                <a:solidFill>
                  <a:srgbClr val="4472C4"/>
                </a:solidFill>
                <a:effectLst/>
                <a:uLnTx/>
                <a:uFillTx/>
                <a:latin typeface="Corbel" panose="020B0503020204020204" pitchFamily="34" charset="0"/>
                <a:ea typeface="+mn-ea"/>
                <a:cs typeface="+mn-cs"/>
              </a:rPr>
              <a:t>round-trip</a:t>
            </a:r>
            <a:r>
              <a:rPr kumimoji="0" lang="en-US"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 latency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L1-D: </a:t>
            </a: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5</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cycles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 </a:t>
            </a: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15</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cycles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 </a:t>
            </a: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55</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cycles</a:t>
            </a:r>
          </a:p>
        </p:txBody>
      </p:sp>
      <p:sp>
        <p:nvSpPr>
          <p:cNvPr id="101" name="TextBox 100">
            <a:extLst>
              <a:ext uri="{FF2B5EF4-FFF2-40B4-BE49-F238E27FC236}">
                <a16:creationId xmlns:a16="http://schemas.microsoft.com/office/drawing/2014/main" id="{631CF285-D506-E6F0-2ADF-9D8ED43CB793}"/>
              </a:ext>
            </a:extLst>
          </p:cNvPr>
          <p:cNvSpPr txBox="1"/>
          <p:nvPr/>
        </p:nvSpPr>
        <p:spPr>
          <a:xfrm>
            <a:off x="3802455" y="2978590"/>
            <a:ext cx="5086033" cy="144655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Hermes request issue latency </a:t>
            </a:r>
            <a:r>
              <a:rPr kumimoji="0" lang="en-US" sz="1800" b="0" i="1"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(incurred after address translation)</a:t>
            </a:r>
            <a:endParaRPr kumimoji="0" lang="en-US" sz="2000" b="0" i="1"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1" i="0" u="none" strike="noStrike" kern="1200" cap="none" spc="0" normalizeH="0" baseline="0" noProof="0" dirty="0">
              <a:ln>
                <a:noFill/>
              </a:ln>
              <a:solidFill>
                <a:srgbClr val="941100"/>
              </a:solidFill>
              <a:effectLst/>
              <a:uLnTx/>
              <a:uFillTx/>
              <a:latin typeface="Corbel" panose="020B0503020204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41100"/>
                </a:solidFill>
                <a:effectLst/>
                <a:uLnTx/>
                <a:uFillTx/>
                <a:latin typeface="Corbel" panose="020B0503020204020204"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Depends 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Interconnect</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between POPET and MC</a:t>
            </a:r>
          </a:p>
        </p:txBody>
      </p:sp>
      <p:cxnSp>
        <p:nvCxnSpPr>
          <p:cNvPr id="106" name="Straight Arrow Connector 105">
            <a:extLst>
              <a:ext uri="{FF2B5EF4-FFF2-40B4-BE49-F238E27FC236}">
                <a16:creationId xmlns:a16="http://schemas.microsoft.com/office/drawing/2014/main" id="{ABB832CB-E78D-4188-C09E-DBCF318006F9}"/>
              </a:ext>
            </a:extLst>
          </p:cNvPr>
          <p:cNvCxnSpPr>
            <a:cxnSpLocks/>
          </p:cNvCxnSpPr>
          <p:nvPr/>
        </p:nvCxnSpPr>
        <p:spPr>
          <a:xfrm>
            <a:off x="4605699" y="5080123"/>
            <a:ext cx="3446829" cy="0"/>
          </a:xfrm>
          <a:prstGeom prst="straightConnector1">
            <a:avLst/>
          </a:prstGeom>
          <a:ln w="28575">
            <a:solidFill>
              <a:schemeClr val="bg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4A7F2EA-570E-635E-F5B0-D4641746E73D}"/>
              </a:ext>
            </a:extLst>
          </p:cNvPr>
          <p:cNvCxnSpPr/>
          <p:nvPr/>
        </p:nvCxnSpPr>
        <p:spPr>
          <a:xfrm>
            <a:off x="4605699" y="4980535"/>
            <a:ext cx="0" cy="199176"/>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259BC7-89BD-A7E9-F5B7-74629600EB95}"/>
              </a:ext>
            </a:extLst>
          </p:cNvPr>
          <p:cNvCxnSpPr/>
          <p:nvPr/>
        </p:nvCxnSpPr>
        <p:spPr>
          <a:xfrm>
            <a:off x="8052528" y="4972997"/>
            <a:ext cx="0" cy="199176"/>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6A6D9105-A2FA-A4A9-7906-5830F764FC94}"/>
              </a:ext>
            </a:extLst>
          </p:cNvPr>
          <p:cNvSpPr txBox="1"/>
          <p:nvPr/>
        </p:nvSpPr>
        <p:spPr>
          <a:xfrm>
            <a:off x="4302408" y="5202374"/>
            <a:ext cx="9605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US" sz="18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cycles</a:t>
            </a:r>
          </a:p>
        </p:txBody>
      </p:sp>
      <p:sp>
        <p:nvSpPr>
          <p:cNvPr id="111" name="TextBox 110">
            <a:extLst>
              <a:ext uri="{FF2B5EF4-FFF2-40B4-BE49-F238E27FC236}">
                <a16:creationId xmlns:a16="http://schemas.microsoft.com/office/drawing/2014/main" id="{9DA4A2C3-4166-9AB2-8D00-09E1A85C952A}"/>
              </a:ext>
            </a:extLst>
          </p:cNvPr>
          <p:cNvSpPr txBox="1"/>
          <p:nvPr/>
        </p:nvSpPr>
        <p:spPr>
          <a:xfrm>
            <a:off x="7772477" y="5202373"/>
            <a:ext cx="111601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24</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US" sz="18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cycles</a:t>
            </a:r>
          </a:p>
        </p:txBody>
      </p:sp>
      <p:sp>
        <p:nvSpPr>
          <p:cNvPr id="113" name="Rounded Rectangle 112">
            <a:extLst>
              <a:ext uri="{FF2B5EF4-FFF2-40B4-BE49-F238E27FC236}">
                <a16:creationId xmlns:a16="http://schemas.microsoft.com/office/drawing/2014/main" id="{A6CA540D-11EA-D0C7-43F8-955A894B62B0}"/>
              </a:ext>
            </a:extLst>
          </p:cNvPr>
          <p:cNvSpPr/>
          <p:nvPr/>
        </p:nvSpPr>
        <p:spPr>
          <a:xfrm>
            <a:off x="5743418" y="5543936"/>
            <a:ext cx="1267471" cy="420992"/>
          </a:xfrm>
          <a:prstGeom prst="roundRect">
            <a:avLst/>
          </a:prstGeom>
          <a:solidFill>
            <a:schemeClr val="accent6"/>
          </a:solidFill>
          <a:ln w="28575">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6</a:t>
            </a:r>
            <a:r>
              <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cycles</a:t>
            </a:r>
          </a:p>
        </p:txBody>
      </p:sp>
      <p:sp>
        <p:nvSpPr>
          <p:cNvPr id="114" name="Freeform 113">
            <a:extLst>
              <a:ext uri="{FF2B5EF4-FFF2-40B4-BE49-F238E27FC236}">
                <a16:creationId xmlns:a16="http://schemas.microsoft.com/office/drawing/2014/main" id="{31FE46E5-9663-E013-8328-7D28468712FE}"/>
              </a:ext>
            </a:extLst>
          </p:cNvPr>
          <p:cNvSpPr/>
          <p:nvPr/>
        </p:nvSpPr>
        <p:spPr>
          <a:xfrm>
            <a:off x="5814337" y="5147993"/>
            <a:ext cx="543208" cy="344031"/>
          </a:xfrm>
          <a:custGeom>
            <a:avLst/>
            <a:gdLst>
              <a:gd name="connsiteX0" fmla="*/ 543208 w 543208"/>
              <a:gd name="connsiteY0" fmla="*/ 344031 h 344031"/>
              <a:gd name="connsiteX1" fmla="*/ 452674 w 543208"/>
              <a:gd name="connsiteY1" fmla="*/ 172015 h 344031"/>
              <a:gd name="connsiteX2" fmla="*/ 0 w 543208"/>
              <a:gd name="connsiteY2" fmla="*/ 0 h 344031"/>
            </a:gdLst>
            <a:ahLst/>
            <a:cxnLst>
              <a:cxn ang="0">
                <a:pos x="connsiteX0" y="connsiteY0"/>
              </a:cxn>
              <a:cxn ang="0">
                <a:pos x="connsiteX1" y="connsiteY1"/>
              </a:cxn>
              <a:cxn ang="0">
                <a:pos x="connsiteX2" y="connsiteY2"/>
              </a:cxn>
            </a:cxnLst>
            <a:rect l="l" t="t" r="r" b="b"/>
            <a:pathLst>
              <a:path w="543208" h="344031">
                <a:moveTo>
                  <a:pt x="543208" y="344031"/>
                </a:moveTo>
                <a:cubicBezTo>
                  <a:pt x="543208" y="286692"/>
                  <a:pt x="543209" y="229353"/>
                  <a:pt x="452674" y="172015"/>
                </a:cubicBezTo>
                <a:cubicBezTo>
                  <a:pt x="362139" y="114676"/>
                  <a:pt x="181069" y="57338"/>
                  <a:pt x="0" y="0"/>
                </a:cubicBez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Graphic 115" descr="Star with solid fill">
            <a:extLst>
              <a:ext uri="{FF2B5EF4-FFF2-40B4-BE49-F238E27FC236}">
                <a16:creationId xmlns:a16="http://schemas.microsoft.com/office/drawing/2014/main" id="{07B22218-3646-D7F9-302D-B295C86C03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89207" y="4865349"/>
            <a:ext cx="414473" cy="414473"/>
          </a:xfrm>
          <a:prstGeom prst="rect">
            <a:avLst/>
          </a:prstGeom>
        </p:spPr>
      </p:pic>
      <p:sp>
        <p:nvSpPr>
          <p:cNvPr id="117" name="Curved Left Arrow 116">
            <a:extLst>
              <a:ext uri="{FF2B5EF4-FFF2-40B4-BE49-F238E27FC236}">
                <a16:creationId xmlns:a16="http://schemas.microsoft.com/office/drawing/2014/main" id="{FFF8E54B-5FD0-3C84-D150-B8DA5D9AA1C6}"/>
              </a:ext>
            </a:extLst>
          </p:cNvPr>
          <p:cNvSpPr/>
          <p:nvPr/>
        </p:nvSpPr>
        <p:spPr>
          <a:xfrm rot="5400000">
            <a:off x="1283279" y="1579734"/>
            <a:ext cx="421079" cy="43919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Curved Left Arrow 117">
            <a:extLst>
              <a:ext uri="{FF2B5EF4-FFF2-40B4-BE49-F238E27FC236}">
                <a16:creationId xmlns:a16="http://schemas.microsoft.com/office/drawing/2014/main" id="{B3F27237-C9AD-AD3A-D1EB-67902AD7AE21}"/>
              </a:ext>
            </a:extLst>
          </p:cNvPr>
          <p:cNvSpPr/>
          <p:nvPr/>
        </p:nvSpPr>
        <p:spPr>
          <a:xfrm rot="5400000">
            <a:off x="961883" y="1901133"/>
            <a:ext cx="1063874" cy="43918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Curved Left Arrow 118">
            <a:extLst>
              <a:ext uri="{FF2B5EF4-FFF2-40B4-BE49-F238E27FC236}">
                <a16:creationId xmlns:a16="http://schemas.microsoft.com/office/drawing/2014/main" id="{CA1F85BA-311A-47D6-8AFD-2A4FA9E68D36}"/>
              </a:ext>
            </a:extLst>
          </p:cNvPr>
          <p:cNvSpPr/>
          <p:nvPr/>
        </p:nvSpPr>
        <p:spPr>
          <a:xfrm rot="5400000">
            <a:off x="573714" y="2289300"/>
            <a:ext cx="1840211" cy="43918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9AA89AC0-85A0-E858-7898-E6537BBFAF72}"/>
              </a:ext>
            </a:extLst>
          </p:cNvPr>
          <p:cNvSpPr/>
          <p:nvPr/>
        </p:nvSpPr>
        <p:spPr>
          <a:xfrm>
            <a:off x="472991" y="1046809"/>
            <a:ext cx="1955548" cy="1303699"/>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Rectangle 120">
            <a:extLst>
              <a:ext uri="{FF2B5EF4-FFF2-40B4-BE49-F238E27FC236}">
                <a16:creationId xmlns:a16="http://schemas.microsoft.com/office/drawing/2014/main" id="{9D37217E-87DC-E381-4D7C-13CF327675EC}"/>
              </a:ext>
            </a:extLst>
          </p:cNvPr>
          <p:cNvSpPr/>
          <p:nvPr/>
        </p:nvSpPr>
        <p:spPr>
          <a:xfrm>
            <a:off x="472990" y="2350508"/>
            <a:ext cx="1638677" cy="1711105"/>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32BE33D8-8981-B85B-1F79-372FFFA2BAB9}"/>
              </a:ext>
            </a:extLst>
          </p:cNvPr>
          <p:cNvSpPr/>
          <p:nvPr/>
        </p:nvSpPr>
        <p:spPr>
          <a:xfrm>
            <a:off x="2111667" y="3206060"/>
            <a:ext cx="353081" cy="855553"/>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6041D7F4-582C-C824-09EA-2A9C2C462754}"/>
              </a:ext>
            </a:extLst>
          </p:cNvPr>
          <p:cNvSpPr/>
          <p:nvPr/>
        </p:nvSpPr>
        <p:spPr>
          <a:xfrm>
            <a:off x="169011" y="4988459"/>
            <a:ext cx="2719991" cy="86913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1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0">
                                            <p:txEl>
                                              <p:pRg st="2" end="2"/>
                                            </p:txEl>
                                          </p:spTgt>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1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0">
                                            <p:txEl>
                                              <p:pRg st="3" end="3"/>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01">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1">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1">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1" grpId="0"/>
      <p:bldP spid="113" grpId="0" animBg="1"/>
      <p:bldP spid="114" grpId="0" animBg="1"/>
      <p:bldP spid="117" grpId="0" animBg="1"/>
      <p:bldP spid="117" grpId="1" animBg="1"/>
      <p:bldP spid="118" grpId="0" animBg="1"/>
      <p:bldP spid="118" grpId="1" animBg="1"/>
      <p:bldP spid="119" grpId="0" animBg="1"/>
      <p:bldP spid="119" grpId="1" animBg="1"/>
      <p:bldP spid="120" grpId="0" animBg="1"/>
      <p:bldP spid="121" grpId="0" animBg="1"/>
      <p:bldP spid="122" grpId="0" animBg="1"/>
      <p:bldP spid="12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71E9B8-8A57-9020-8201-3BA925E5A377}"/>
              </a:ext>
            </a:extLst>
          </p:cNvPr>
          <p:cNvSpPr>
            <a:spLocks noGrp="1"/>
          </p:cNvSpPr>
          <p:nvPr>
            <p:ph type="title"/>
          </p:nvPr>
        </p:nvSpPr>
        <p:spPr/>
        <p:txBody>
          <a:bodyPr/>
          <a:lstStyle/>
          <a:p>
            <a:r>
              <a:rPr lang="en-US" sz="3600" dirty="0">
                <a:latin typeface="Corbel" panose="020B0503020204020204" pitchFamily="34" charset="0"/>
              </a:rPr>
              <a:t>Single-Core Performance Improvement</a:t>
            </a:r>
          </a:p>
        </p:txBody>
      </p:sp>
      <p:graphicFrame>
        <p:nvGraphicFramePr>
          <p:cNvPr id="6" name="Content Placeholder 5">
            <a:extLst>
              <a:ext uri="{FF2B5EF4-FFF2-40B4-BE49-F238E27FC236}">
                <a16:creationId xmlns:a16="http://schemas.microsoft.com/office/drawing/2014/main" id="{37519CD8-739D-1CD4-54EA-949C992CB63C}"/>
              </a:ext>
            </a:extLst>
          </p:cNvPr>
          <p:cNvGraphicFramePr>
            <a:graphicFrameLocks noGrp="1"/>
          </p:cNvGraphicFramePr>
          <p:nvPr>
            <p:ph idx="1"/>
          </p:nvPr>
        </p:nvGraphicFramePr>
        <p:xfrm>
          <a:off x="124618" y="916369"/>
          <a:ext cx="8894763" cy="4608573"/>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6F807F29-D700-3174-CCFD-91EEFEDCE694}"/>
              </a:ext>
            </a:extLst>
          </p:cNvPr>
          <p:cNvSpPr/>
          <p:nvPr/>
        </p:nvSpPr>
        <p:spPr>
          <a:xfrm>
            <a:off x="3703899" y="916369"/>
            <a:ext cx="2095017" cy="461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DF041B2-1239-1A79-8744-685D559BBD04}"/>
              </a:ext>
            </a:extLst>
          </p:cNvPr>
          <p:cNvSpPr/>
          <p:nvPr/>
        </p:nvSpPr>
        <p:spPr>
          <a:xfrm>
            <a:off x="6101788" y="916369"/>
            <a:ext cx="2637098" cy="461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83932B1-34BD-6B1C-85B2-CD6870EED713}"/>
              </a:ext>
            </a:extLst>
          </p:cNvPr>
          <p:cNvSpPr/>
          <p:nvPr/>
        </p:nvSpPr>
        <p:spPr>
          <a:xfrm>
            <a:off x="1078375" y="916369"/>
            <a:ext cx="2475053" cy="461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FAAA819-AB21-34F1-C11A-D15E23B8FD7E}"/>
              </a:ext>
            </a:extLst>
          </p:cNvPr>
          <p:cNvSpPr txBox="1"/>
          <p:nvPr/>
        </p:nvSpPr>
        <p:spPr>
          <a:xfrm>
            <a:off x="7083706" y="3085254"/>
            <a:ext cx="95731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alibri" panose="020F0502020204030204"/>
                <a:ea typeface="+mn-ea"/>
                <a:cs typeface="+mn-cs"/>
              </a:rPr>
              <a:t>11.5%</a:t>
            </a:r>
          </a:p>
        </p:txBody>
      </p:sp>
      <p:cxnSp>
        <p:nvCxnSpPr>
          <p:cNvPr id="15" name="Straight Arrow Connector 14">
            <a:extLst>
              <a:ext uri="{FF2B5EF4-FFF2-40B4-BE49-F238E27FC236}">
                <a16:creationId xmlns:a16="http://schemas.microsoft.com/office/drawing/2014/main" id="{98A5ADF3-D222-DFFF-92C4-8688B8684387}"/>
              </a:ext>
            </a:extLst>
          </p:cNvPr>
          <p:cNvCxnSpPr>
            <a:cxnSpLocks/>
          </p:cNvCxnSpPr>
          <p:nvPr/>
        </p:nvCxnSpPr>
        <p:spPr>
          <a:xfrm>
            <a:off x="7674015" y="3546919"/>
            <a:ext cx="219919" cy="24957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E86D68A-C808-ADFC-5AD6-1AB9E77E7F84}"/>
              </a:ext>
            </a:extLst>
          </p:cNvPr>
          <p:cNvSpPr txBox="1"/>
          <p:nvPr/>
        </p:nvSpPr>
        <p:spPr>
          <a:xfrm>
            <a:off x="7083705" y="2303781"/>
            <a:ext cx="95731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20.3%</a:t>
            </a:r>
          </a:p>
        </p:txBody>
      </p:sp>
      <p:cxnSp>
        <p:nvCxnSpPr>
          <p:cNvPr id="18" name="Straight Arrow Connector 17">
            <a:extLst>
              <a:ext uri="{FF2B5EF4-FFF2-40B4-BE49-F238E27FC236}">
                <a16:creationId xmlns:a16="http://schemas.microsoft.com/office/drawing/2014/main" id="{0F28FABD-F212-2B21-D075-51D8DBA697DC}"/>
              </a:ext>
            </a:extLst>
          </p:cNvPr>
          <p:cNvCxnSpPr>
            <a:cxnSpLocks/>
          </p:cNvCxnSpPr>
          <p:nvPr/>
        </p:nvCxnSpPr>
        <p:spPr>
          <a:xfrm>
            <a:off x="7674015" y="2765446"/>
            <a:ext cx="433066" cy="18478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D64EEF8-5EA8-682E-73E5-1B6C9BE7E3A3}"/>
              </a:ext>
            </a:extLst>
          </p:cNvPr>
          <p:cNvCxnSpPr>
            <a:cxnSpLocks/>
          </p:cNvCxnSpPr>
          <p:nvPr/>
        </p:nvCxnSpPr>
        <p:spPr>
          <a:xfrm>
            <a:off x="8146608" y="2430684"/>
            <a:ext cx="0" cy="54257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8312988-7D3B-329D-8A3A-EE7D3EA08541}"/>
              </a:ext>
            </a:extLst>
          </p:cNvPr>
          <p:cNvSpPr txBox="1"/>
          <p:nvPr/>
        </p:nvSpPr>
        <p:spPr>
          <a:xfrm>
            <a:off x="7628424" y="1969019"/>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5.4%</a:t>
            </a:r>
          </a:p>
        </p:txBody>
      </p:sp>
      <p:sp>
        <p:nvSpPr>
          <p:cNvPr id="5" name="Oval 4">
            <a:extLst>
              <a:ext uri="{FF2B5EF4-FFF2-40B4-BE49-F238E27FC236}">
                <a16:creationId xmlns:a16="http://schemas.microsoft.com/office/drawing/2014/main" id="{2A83F84A-0201-82B8-D1A5-5DE68EAAD2B5}"/>
              </a:ext>
            </a:extLst>
          </p:cNvPr>
          <p:cNvSpPr/>
          <p:nvPr/>
        </p:nvSpPr>
        <p:spPr>
          <a:xfrm>
            <a:off x="8146608" y="1969019"/>
            <a:ext cx="701952" cy="796427"/>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EE24C5E-6FE2-E8ED-5176-D6D4C0CC0E8D}"/>
              </a:ext>
            </a:extLst>
          </p:cNvPr>
          <p:cNvSpPr/>
          <p:nvPr/>
        </p:nvSpPr>
        <p:spPr>
          <a:xfrm>
            <a:off x="281893" y="908701"/>
            <a:ext cx="8717724" cy="5664290"/>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AB42CA10-2665-B555-07FA-A9E34A5C1B39}"/>
              </a:ext>
            </a:extLst>
          </p:cNvPr>
          <p:cNvSpPr/>
          <p:nvPr/>
        </p:nvSpPr>
        <p:spPr>
          <a:xfrm>
            <a:off x="66078" y="5159367"/>
            <a:ext cx="9011843" cy="1491181"/>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Hermes alone</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provides nearly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panose="020F0502020204030204"/>
                <a:ea typeface="+mn-ea"/>
                <a:cs typeface="+mn-cs"/>
              </a:rPr>
              <a:t>50%</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performance benefits of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Pythia</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b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b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with only </a:t>
            </a:r>
            <a:r>
              <a:rPr kumimoji="0" lang="en-US" sz="3600" b="1" i="0" u="none" strike="noStrike" kern="1200" cap="none" spc="0" normalizeH="0" baseline="0" noProof="0" dirty="0">
                <a:ln>
                  <a:noFill/>
                </a:ln>
                <a:solidFill>
                  <a:srgbClr val="FFFF00"/>
                </a:solidFill>
                <a:effectLst/>
                <a:uLnTx/>
                <a:uFillTx/>
                <a:latin typeface="Calibri" panose="020F0502020204030204"/>
                <a:ea typeface="+mn-ea"/>
                <a:cs typeface="+mn-cs"/>
              </a:rPr>
              <a:t>1/5th</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storage overhead</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2" name="Rounded Rectangle 1">
            <a:extLst>
              <a:ext uri="{FF2B5EF4-FFF2-40B4-BE49-F238E27FC236}">
                <a16:creationId xmlns:a16="http://schemas.microsoft.com/office/drawing/2014/main" id="{AFF82E8A-6E47-9176-35EF-DCE24F646D0D}"/>
              </a:ext>
            </a:extLst>
          </p:cNvPr>
          <p:cNvSpPr/>
          <p:nvPr/>
        </p:nvSpPr>
        <p:spPr>
          <a:xfrm>
            <a:off x="281893" y="5413772"/>
            <a:ext cx="8580212" cy="1055717"/>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Hermes on top of Pythia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outperforms Pythia alone </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in every workload category </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3" name="Rounded Rectangle 2">
            <a:extLst>
              <a:ext uri="{FF2B5EF4-FFF2-40B4-BE49-F238E27FC236}">
                <a16:creationId xmlns:a16="http://schemas.microsoft.com/office/drawing/2014/main" id="{1E0C49D9-9917-0F6B-1F27-CEA47A8B8DC2}"/>
              </a:ext>
            </a:extLst>
          </p:cNvPr>
          <p:cNvSpPr/>
          <p:nvPr/>
        </p:nvSpPr>
        <p:spPr>
          <a:xfrm>
            <a:off x="281893" y="5413750"/>
            <a:ext cx="8580212" cy="1055717"/>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provides nearly </a:t>
            </a:r>
            <a:r>
              <a:rPr kumimoji="0" lang="en-US" sz="3600" b="1" i="0" u="none" strike="noStrike" kern="1200" cap="none" spc="0" normalizeH="0" baseline="0" noProof="0" dirty="0">
                <a:ln>
                  <a:noFill/>
                </a:ln>
                <a:solidFill>
                  <a:srgbClr val="FFFF00"/>
                </a:solidFill>
                <a:effectLst/>
                <a:uLnTx/>
                <a:uFillTx/>
                <a:latin typeface="Calibri" panose="020F0502020204030204"/>
                <a:ea typeface="+mn-ea"/>
                <a:cs typeface="+mn-cs"/>
              </a:rPr>
              <a:t>90%</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performance benefit of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Ideal Hermes</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that has an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ideal off-chip load predictor</a:t>
            </a:r>
            <a:endParaRPr kumimoji="0" lang="en-US" sz="2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82628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2" dur="500"/>
                                        <p:tgtEl>
                                          <p:spTgt spid="6">
                                            <p:graphicEl>
                                              <a:chart seriesIdx="0" categoryIdx="-4" bldStep="series"/>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5" dur="500"/>
                                        <p:tgtEl>
                                          <p:spTgt spid="6">
                                            <p:graphicEl>
                                              <a:chart seriesIdx="1" categoryIdx="-4" bldStep="series"/>
                                            </p:graphicEl>
                                          </p:spTgt>
                                        </p:tgtEl>
                                      </p:cBhvr>
                                    </p:animEffect>
                                  </p:childTnLst>
                                </p:cTn>
                              </p:par>
                              <p:par>
                                <p:cTn id="16" presetID="1" presetClass="exit"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8"/>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3"/>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5"/>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1"/>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0"/>
                                        </p:tgtEl>
                                        <p:attrNameLst>
                                          <p:attrName>style.visibility</p:attrName>
                                        </p:attrNameLst>
                                      </p:cBhvr>
                                      <p:to>
                                        <p:strVal val="hidden"/>
                                      </p:to>
                                    </p:set>
                                  </p:childTnLst>
                                </p:cTn>
                              </p:par>
                              <p:par>
                                <p:cTn id="48" presetID="22" presetClass="entr" presetSubtype="4" fill="hold" grpId="0" nodeType="withEffect">
                                  <p:stCondLst>
                                    <p:cond delay="0"/>
                                  </p:stCondLst>
                                  <p:childTnLst>
                                    <p:set>
                                      <p:cBhvr>
                                        <p:cTn id="49"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down)">
                                      <p:cBhvr>
                                        <p:cTn id="50" dur="500"/>
                                        <p:tgtEl>
                                          <p:spTgt spid="6">
                                            <p:graphicEl>
                                              <a:chart seriesIdx="2" categoryIdx="-4" bldStep="series"/>
                                            </p:graphicEl>
                                          </p:spTgt>
                                        </p:tgtEl>
                                      </p:cBhvr>
                                    </p:animEffect>
                                  </p:childTnLst>
                                </p:cTn>
                              </p:par>
                              <p:par>
                                <p:cTn id="51" presetID="1" presetClass="exit"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2"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down)">
                                      <p:cBhvr>
                                        <p:cTn id="69" dur="500"/>
                                        <p:tgtEl>
                                          <p:spTgt spid="6">
                                            <p:graphicEl>
                                              <a:chart seriesIdx="3" categoryIdx="-4" bldStep="series"/>
                                            </p:graphicEl>
                                          </p:spTgt>
                                        </p:tgtEl>
                                      </p:cBhvr>
                                    </p:animEffect>
                                  </p:childTnLst>
                                </p:cTn>
                              </p:par>
                              <p:par>
                                <p:cTn id="70" presetID="1" presetClass="exit" presetSubtype="0" fill="hold" grpId="1" nodeType="withEffect">
                                  <p:stCondLst>
                                    <p:cond delay="0"/>
                                  </p:stCondLst>
                                  <p:childTnLst>
                                    <p:set>
                                      <p:cBhvr>
                                        <p:cTn id="71" dur="1" fill="hold">
                                          <p:stCondLst>
                                            <p:cond delay="0"/>
                                          </p:stCondLst>
                                        </p:cTn>
                                        <p:tgtEl>
                                          <p:spTgt spid="2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22"/>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
                                        </p:tgtEl>
                                        <p:attrNameLst>
                                          <p:attrName>style.visibility</p:attrName>
                                        </p:attrNameLst>
                                      </p:cBhvr>
                                      <p:to>
                                        <p:strVal val="hidden"/>
                                      </p:to>
                                    </p:set>
                                  </p:childTnLst>
                                </p:cTn>
                              </p:par>
                              <p:par>
                                <p:cTn id="76" presetID="1" presetClass="exit" presetSubtype="0" fill="hold" grpId="3" nodeType="withEffect">
                                  <p:stCondLst>
                                    <p:cond delay="0"/>
                                  </p:stCondLst>
                                  <p:childTnLst>
                                    <p:set>
                                      <p:cBhvr>
                                        <p:cTn id="77" dur="1" fill="hold">
                                          <p:stCondLst>
                                            <p:cond delay="0"/>
                                          </p:stCondLst>
                                        </p:cTn>
                                        <p:tgtEl>
                                          <p:spTgt spid="11"/>
                                        </p:tgtEl>
                                        <p:attrNameLst>
                                          <p:attrName>style.visibility</p:attrName>
                                        </p:attrNameLst>
                                      </p:cBhvr>
                                      <p:to>
                                        <p:strVal val="hidden"/>
                                      </p:to>
                                    </p:set>
                                  </p:childTnLst>
                                </p:cTn>
                              </p:par>
                              <p:par>
                                <p:cTn id="78" presetID="1" presetClass="exit" presetSubtype="0" fill="hold" grpId="0" nodeType="withEffect">
                                  <p:stCondLst>
                                    <p:cond delay="0"/>
                                  </p:stCondLst>
                                  <p:childTnLst>
                                    <p:set>
                                      <p:cBhvr>
                                        <p:cTn id="79" dur="1" fill="hold">
                                          <p:stCondLst>
                                            <p:cond delay="0"/>
                                          </p:stCondLst>
                                        </p:cTn>
                                        <p:tgtEl>
                                          <p:spTgt spid="8"/>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4" nodeType="clickEffect">
                                  <p:stCondLst>
                                    <p:cond delay="0"/>
                                  </p:stCondLst>
                                  <p:childTnLst>
                                    <p:set>
                                      <p:cBhvr>
                                        <p:cTn id="87" dur="1" fill="hold">
                                          <p:stCondLst>
                                            <p:cond delay="0"/>
                                          </p:stCondLst>
                                        </p:cTn>
                                        <p:tgtEl>
                                          <p:spTgt spid="11"/>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7" grpId="0" animBg="1"/>
      <p:bldP spid="8" grpId="0" animBg="1"/>
      <p:bldP spid="9" grpId="0" animBg="1"/>
      <p:bldP spid="13" grpId="0"/>
      <p:bldP spid="13" grpId="1"/>
      <p:bldP spid="17" grpId="0"/>
      <p:bldP spid="17" grpId="1"/>
      <p:bldP spid="24" grpId="0"/>
      <p:bldP spid="24" grpId="1"/>
      <p:bldP spid="5" grpId="0" animBg="1"/>
      <p:bldP spid="11" grpId="0" animBg="1"/>
      <p:bldP spid="11" grpId="1" animBg="1"/>
      <p:bldP spid="11" grpId="2" animBg="1"/>
      <p:bldP spid="11" grpId="3" animBg="1"/>
      <p:bldP spid="11" grpId="4" animBg="1"/>
      <p:bldP spid="10" grpId="0" animBg="1"/>
      <p:bldP spid="10" grpId="1" animBg="1"/>
      <p:bldP spid="2" grpId="0" animBg="1"/>
      <p:bldP spid="2" grpId="1" animBg="1"/>
      <p:bldP spid="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9DB431-DEFB-ECED-6A60-BC37D2F93A76}"/>
              </a:ext>
            </a:extLst>
          </p:cNvPr>
          <p:cNvSpPr>
            <a:spLocks noGrp="1"/>
          </p:cNvSpPr>
          <p:nvPr>
            <p:ph type="title"/>
          </p:nvPr>
        </p:nvSpPr>
        <p:spPr/>
        <p:txBody>
          <a:bodyPr/>
          <a:lstStyle/>
          <a:p>
            <a:r>
              <a:rPr lang="en-US" sz="3400" dirty="0">
                <a:latin typeface="Corbel" panose="020B0503020204020204" pitchFamily="34" charset="0"/>
              </a:rPr>
              <a:t>Increase in Main Memory Requests</a:t>
            </a:r>
          </a:p>
        </p:txBody>
      </p:sp>
      <p:graphicFrame>
        <p:nvGraphicFramePr>
          <p:cNvPr id="6" name="Content Placeholder 5">
            <a:extLst>
              <a:ext uri="{FF2B5EF4-FFF2-40B4-BE49-F238E27FC236}">
                <a16:creationId xmlns:a16="http://schemas.microsoft.com/office/drawing/2014/main" id="{6F16EFD0-29D2-F72E-4F56-449B9E0CFF19}"/>
              </a:ext>
            </a:extLst>
          </p:cNvPr>
          <p:cNvGraphicFramePr>
            <a:graphicFrameLocks noGrp="1"/>
          </p:cNvGraphicFramePr>
          <p:nvPr>
            <p:ph idx="1"/>
          </p:nvPr>
        </p:nvGraphicFramePr>
        <p:xfrm>
          <a:off x="124618" y="1293835"/>
          <a:ext cx="8894763" cy="4465941"/>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EB1B108E-7918-CB58-3227-E6877C5CC79A}"/>
              </a:ext>
            </a:extLst>
          </p:cNvPr>
          <p:cNvSpPr txBox="1"/>
          <p:nvPr/>
        </p:nvSpPr>
        <p:spPr>
          <a:xfrm>
            <a:off x="7441132" y="4581427"/>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alibri" panose="020F0502020204030204"/>
                <a:ea typeface="+mn-ea"/>
                <a:cs typeface="+mn-cs"/>
              </a:rPr>
              <a:t>5.5%</a:t>
            </a:r>
          </a:p>
        </p:txBody>
      </p:sp>
      <p:sp>
        <p:nvSpPr>
          <p:cNvPr id="23" name="TextBox 22">
            <a:extLst>
              <a:ext uri="{FF2B5EF4-FFF2-40B4-BE49-F238E27FC236}">
                <a16:creationId xmlns:a16="http://schemas.microsoft.com/office/drawing/2014/main" id="{7FFB31D7-D12A-E9C4-C469-372EF6153E4E}"/>
              </a:ext>
            </a:extLst>
          </p:cNvPr>
          <p:cNvSpPr txBox="1"/>
          <p:nvPr/>
        </p:nvSpPr>
        <p:spPr>
          <a:xfrm>
            <a:off x="7410095" y="2868889"/>
            <a:ext cx="95731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38.5%</a:t>
            </a:r>
          </a:p>
        </p:txBody>
      </p:sp>
      <p:sp>
        <p:nvSpPr>
          <p:cNvPr id="24" name="TextBox 23">
            <a:extLst>
              <a:ext uri="{FF2B5EF4-FFF2-40B4-BE49-F238E27FC236}">
                <a16:creationId xmlns:a16="http://schemas.microsoft.com/office/drawing/2014/main" id="{C3EA47BE-1603-23BC-A837-4598DBFE9E91}"/>
              </a:ext>
            </a:extLst>
          </p:cNvPr>
          <p:cNvSpPr txBox="1"/>
          <p:nvPr/>
        </p:nvSpPr>
        <p:spPr>
          <a:xfrm>
            <a:off x="8024448" y="2389957"/>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5.9%</a:t>
            </a:r>
          </a:p>
        </p:txBody>
      </p:sp>
      <p:pic>
        <p:nvPicPr>
          <p:cNvPr id="18" name="Picture 17">
            <a:extLst>
              <a:ext uri="{FF2B5EF4-FFF2-40B4-BE49-F238E27FC236}">
                <a16:creationId xmlns:a16="http://schemas.microsoft.com/office/drawing/2014/main" id="{A81CE4C3-E81A-F71F-B038-74A83D300411}"/>
              </a:ext>
            </a:extLst>
          </p:cNvPr>
          <p:cNvPicPr>
            <a:picLocks noChangeAspect="1"/>
          </p:cNvPicPr>
          <p:nvPr/>
        </p:nvPicPr>
        <p:blipFill>
          <a:blip r:embed="rId4"/>
          <a:stretch>
            <a:fillRect/>
          </a:stretch>
        </p:blipFill>
        <p:spPr>
          <a:xfrm>
            <a:off x="6743406" y="72009"/>
            <a:ext cx="2320207" cy="1203193"/>
          </a:xfrm>
          <a:prstGeom prst="rect">
            <a:avLst/>
          </a:prstGeom>
        </p:spPr>
      </p:pic>
      <p:sp>
        <p:nvSpPr>
          <p:cNvPr id="19" name="TextBox 18">
            <a:extLst>
              <a:ext uri="{FF2B5EF4-FFF2-40B4-BE49-F238E27FC236}">
                <a16:creationId xmlns:a16="http://schemas.microsoft.com/office/drawing/2014/main" id="{80913861-507C-2C00-7AD6-B7C0CFD4A497}"/>
              </a:ext>
            </a:extLst>
          </p:cNvPr>
          <p:cNvSpPr txBox="1"/>
          <p:nvPr/>
        </p:nvSpPr>
        <p:spPr>
          <a:xfrm>
            <a:off x="7616665" y="291573"/>
            <a:ext cx="76495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11.5%</a:t>
            </a:r>
          </a:p>
        </p:txBody>
      </p:sp>
      <p:sp>
        <p:nvSpPr>
          <p:cNvPr id="25" name="TextBox 24">
            <a:extLst>
              <a:ext uri="{FF2B5EF4-FFF2-40B4-BE49-F238E27FC236}">
                <a16:creationId xmlns:a16="http://schemas.microsoft.com/office/drawing/2014/main" id="{1229C5DE-D266-0187-CAF2-843CEAD37615}"/>
              </a:ext>
            </a:extLst>
          </p:cNvPr>
          <p:cNvSpPr txBox="1"/>
          <p:nvPr/>
        </p:nvSpPr>
        <p:spPr>
          <a:xfrm>
            <a:off x="7970278" y="95006"/>
            <a:ext cx="76495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20.3%</a:t>
            </a:r>
          </a:p>
        </p:txBody>
      </p:sp>
      <p:sp>
        <p:nvSpPr>
          <p:cNvPr id="27" name="TextBox 26">
            <a:extLst>
              <a:ext uri="{FF2B5EF4-FFF2-40B4-BE49-F238E27FC236}">
                <a16:creationId xmlns:a16="http://schemas.microsoft.com/office/drawing/2014/main" id="{C6ECFC5C-C6C3-35C7-8FBC-AD015EFF46C2}"/>
              </a:ext>
            </a:extLst>
          </p:cNvPr>
          <p:cNvSpPr txBox="1"/>
          <p:nvPr/>
        </p:nvSpPr>
        <p:spPr>
          <a:xfrm>
            <a:off x="8602459" y="95006"/>
            <a:ext cx="64793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5.4%</a:t>
            </a:r>
          </a:p>
        </p:txBody>
      </p:sp>
      <p:cxnSp>
        <p:nvCxnSpPr>
          <p:cNvPr id="32" name="Straight Arrow Connector 31">
            <a:extLst>
              <a:ext uri="{FF2B5EF4-FFF2-40B4-BE49-F238E27FC236}">
                <a16:creationId xmlns:a16="http://schemas.microsoft.com/office/drawing/2014/main" id="{0000EEF8-06E1-0730-B5E0-3E29DBE7D089}"/>
              </a:ext>
            </a:extLst>
          </p:cNvPr>
          <p:cNvCxnSpPr>
            <a:cxnSpLocks/>
          </p:cNvCxnSpPr>
          <p:nvPr/>
        </p:nvCxnSpPr>
        <p:spPr>
          <a:xfrm>
            <a:off x="8071878" y="586029"/>
            <a:ext cx="663842" cy="2683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C83F437-18EB-77CC-6355-493E739CFC32}"/>
              </a:ext>
            </a:extLst>
          </p:cNvPr>
          <p:cNvCxnSpPr>
            <a:cxnSpLocks/>
          </p:cNvCxnSpPr>
          <p:nvPr/>
        </p:nvCxnSpPr>
        <p:spPr>
          <a:xfrm>
            <a:off x="8383563" y="414544"/>
            <a:ext cx="436397" cy="3056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Left Brace 36">
            <a:extLst>
              <a:ext uri="{FF2B5EF4-FFF2-40B4-BE49-F238E27FC236}">
                <a16:creationId xmlns:a16="http://schemas.microsoft.com/office/drawing/2014/main" id="{4836E77F-7630-FCE6-19F1-C72D1352638E}"/>
              </a:ext>
            </a:extLst>
          </p:cNvPr>
          <p:cNvSpPr/>
          <p:nvPr/>
        </p:nvSpPr>
        <p:spPr>
          <a:xfrm>
            <a:off x="8735720" y="477038"/>
            <a:ext cx="84240" cy="108991"/>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FFD5E910-FBE0-1C51-43DF-3C9CF2A06BE7}"/>
              </a:ext>
            </a:extLst>
          </p:cNvPr>
          <p:cNvSpPr/>
          <p:nvPr/>
        </p:nvSpPr>
        <p:spPr>
          <a:xfrm>
            <a:off x="6743857" y="13889"/>
            <a:ext cx="2400535" cy="135229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rc 1">
            <a:extLst>
              <a:ext uri="{FF2B5EF4-FFF2-40B4-BE49-F238E27FC236}">
                <a16:creationId xmlns:a16="http://schemas.microsoft.com/office/drawing/2014/main" id="{82007440-02AD-0A7A-E53A-CE2903C785B2}"/>
              </a:ext>
            </a:extLst>
          </p:cNvPr>
          <p:cNvSpPr/>
          <p:nvPr/>
        </p:nvSpPr>
        <p:spPr>
          <a:xfrm rot="16200000">
            <a:off x="8117304" y="2992317"/>
            <a:ext cx="794038" cy="441822"/>
          </a:xfrm>
          <a:prstGeom prst="arc">
            <a:avLst>
              <a:gd name="adj1" fmla="val 16200000"/>
              <a:gd name="adj2" fmla="val 1025490"/>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E2715DA-CBF5-9185-6276-D52FD8548A6B}"/>
              </a:ext>
            </a:extLst>
          </p:cNvPr>
          <p:cNvSpPr/>
          <p:nvPr/>
        </p:nvSpPr>
        <p:spPr>
          <a:xfrm>
            <a:off x="266764" y="1188285"/>
            <a:ext cx="8752617" cy="476362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ounded Rectangle 38">
            <a:extLst>
              <a:ext uri="{FF2B5EF4-FFF2-40B4-BE49-F238E27FC236}">
                <a16:creationId xmlns:a16="http://schemas.microsoft.com/office/drawing/2014/main" id="{6CFE1DFB-2039-6F2E-6735-004FD3DF1B91}"/>
              </a:ext>
            </a:extLst>
          </p:cNvPr>
          <p:cNvSpPr/>
          <p:nvPr/>
        </p:nvSpPr>
        <p:spPr>
          <a:xfrm>
            <a:off x="673623" y="941147"/>
            <a:ext cx="7954236" cy="1110662"/>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For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every</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r>
              <a:rPr kumimoji="0" lang="en-US" sz="44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1%</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performance</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benefit,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increase in main memory requests</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50" name="Rounded Rectangle 49">
            <a:extLst>
              <a:ext uri="{FF2B5EF4-FFF2-40B4-BE49-F238E27FC236}">
                <a16:creationId xmlns:a16="http://schemas.microsoft.com/office/drawing/2014/main" id="{5D3281B9-AF4C-DA79-8DD3-D34DC153E20B}"/>
              </a:ext>
            </a:extLst>
          </p:cNvPr>
          <p:cNvSpPr/>
          <p:nvPr/>
        </p:nvSpPr>
        <p:spPr>
          <a:xfrm>
            <a:off x="1840549" y="2232203"/>
            <a:ext cx="4084689" cy="638910"/>
          </a:xfrm>
          <a:prstGeom prst="roundRect">
            <a:avLst>
              <a:gd name="adj" fmla="val 6884"/>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mn-cs"/>
              </a:rPr>
              <a:t>Pythia</a:t>
            </a:r>
            <a:endPar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1" name="Rounded Rectangle 50">
            <a:extLst>
              <a:ext uri="{FF2B5EF4-FFF2-40B4-BE49-F238E27FC236}">
                <a16:creationId xmlns:a16="http://schemas.microsoft.com/office/drawing/2014/main" id="{442453EA-DF17-8EB4-010D-2050C045F76D}"/>
              </a:ext>
            </a:extLst>
          </p:cNvPr>
          <p:cNvSpPr/>
          <p:nvPr/>
        </p:nvSpPr>
        <p:spPr>
          <a:xfrm>
            <a:off x="1840549" y="2942031"/>
            <a:ext cx="4084689" cy="638909"/>
          </a:xfrm>
          <a:prstGeom prst="roundRect">
            <a:avLst>
              <a:gd name="adj" fmla="val 6884"/>
            </a:avLst>
          </a:prstGeom>
          <a:solidFill>
            <a:schemeClr val="accent4">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Hermes on </a:t>
            </a: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mn-cs"/>
              </a:rPr>
              <a:t>top of Pythia</a:t>
            </a:r>
            <a:endPar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2" name="Rounded Rectangle 51">
            <a:extLst>
              <a:ext uri="{FF2B5EF4-FFF2-40B4-BE49-F238E27FC236}">
                <a16:creationId xmlns:a16="http://schemas.microsoft.com/office/drawing/2014/main" id="{972C6E5E-3421-EF7D-66C8-FB1E58E93AB2}"/>
              </a:ext>
            </a:extLst>
          </p:cNvPr>
          <p:cNvSpPr/>
          <p:nvPr/>
        </p:nvSpPr>
        <p:spPr>
          <a:xfrm>
            <a:off x="1840549" y="3651860"/>
            <a:ext cx="4084689" cy="638909"/>
          </a:xfrm>
          <a:prstGeom prst="roundRect">
            <a:avLst>
              <a:gd name="adj" fmla="val 6884"/>
            </a:avLst>
          </a:prstGeom>
          <a:solidFill>
            <a:schemeClr val="accent6">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mn-cs"/>
              </a:rPr>
              <a:t>Hermes alone</a:t>
            </a:r>
            <a:endPar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3" name="Rounded Rectangle 52">
            <a:extLst>
              <a:ext uri="{FF2B5EF4-FFF2-40B4-BE49-F238E27FC236}">
                <a16:creationId xmlns:a16="http://schemas.microsoft.com/office/drawing/2014/main" id="{20A6E601-0EAF-3BC4-A60C-15E77EFA5015}"/>
              </a:ext>
            </a:extLst>
          </p:cNvPr>
          <p:cNvSpPr/>
          <p:nvPr/>
        </p:nvSpPr>
        <p:spPr>
          <a:xfrm>
            <a:off x="6034966" y="2232203"/>
            <a:ext cx="1216552" cy="638910"/>
          </a:xfrm>
          <a:prstGeom prst="roundRect">
            <a:avLst>
              <a:gd name="adj" fmla="val 6884"/>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54" name="Rounded Rectangle 53">
            <a:extLst>
              <a:ext uri="{FF2B5EF4-FFF2-40B4-BE49-F238E27FC236}">
                <a16:creationId xmlns:a16="http://schemas.microsoft.com/office/drawing/2014/main" id="{ECDD49F1-620D-416C-ABEE-500B2D97CEC4}"/>
              </a:ext>
            </a:extLst>
          </p:cNvPr>
          <p:cNvSpPr/>
          <p:nvPr/>
        </p:nvSpPr>
        <p:spPr>
          <a:xfrm>
            <a:off x="6034967" y="2942031"/>
            <a:ext cx="1216552" cy="638909"/>
          </a:xfrm>
          <a:prstGeom prst="roundRect">
            <a:avLst>
              <a:gd name="adj" fmla="val 6884"/>
            </a:avLst>
          </a:prstGeom>
          <a:solidFill>
            <a:schemeClr val="accent4">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55" name="Rounded Rectangle 54">
            <a:extLst>
              <a:ext uri="{FF2B5EF4-FFF2-40B4-BE49-F238E27FC236}">
                <a16:creationId xmlns:a16="http://schemas.microsoft.com/office/drawing/2014/main" id="{5D5CA682-A5ED-DDB1-3808-01D0C17240B4}"/>
              </a:ext>
            </a:extLst>
          </p:cNvPr>
          <p:cNvSpPr/>
          <p:nvPr/>
        </p:nvSpPr>
        <p:spPr>
          <a:xfrm>
            <a:off x="6034966" y="3651860"/>
            <a:ext cx="1222256" cy="638909"/>
          </a:xfrm>
          <a:prstGeom prst="roundRect">
            <a:avLst>
              <a:gd name="adj" fmla="val 6884"/>
            </a:avLst>
          </a:prstGeom>
          <a:solidFill>
            <a:schemeClr val="accent6">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0.5%</a:t>
            </a:r>
          </a:p>
        </p:txBody>
      </p:sp>
      <p:sp>
        <p:nvSpPr>
          <p:cNvPr id="56" name="Rounded Rectangle 55">
            <a:extLst>
              <a:ext uri="{FF2B5EF4-FFF2-40B4-BE49-F238E27FC236}">
                <a16:creationId xmlns:a16="http://schemas.microsoft.com/office/drawing/2014/main" id="{9B880BF0-72DA-130F-C5D7-6EC9DFB8BE2A}"/>
              </a:ext>
            </a:extLst>
          </p:cNvPr>
          <p:cNvSpPr/>
          <p:nvPr/>
        </p:nvSpPr>
        <p:spPr>
          <a:xfrm>
            <a:off x="-164803" y="4918025"/>
            <a:ext cx="9473604" cy="1110662"/>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is more </a:t>
            </a:r>
            <a:r>
              <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bandwidth-efficient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than even an efficient prefetcher like Pythia</a:t>
            </a:r>
          </a:p>
        </p:txBody>
      </p:sp>
    </p:spTree>
    <p:extLst>
      <p:ext uri="{BB962C8B-B14F-4D97-AF65-F5344CB8AC3E}">
        <p14:creationId xmlns:p14="http://schemas.microsoft.com/office/powerpoint/2010/main" val="241254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300"/>
                                        <p:tgtEl>
                                          <p:spTgt spid="6">
                                            <p:graphicEl>
                                              <a:chart seriesIdx="-3" categoryIdx="-3" bldStep="gridLegend"/>
                                            </p:graphicEl>
                                          </p:spTgt>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fade">
                                      <p:cBhvr>
                                        <p:cTn id="10" dur="300"/>
                                        <p:tgtEl>
                                          <p:spTgt spid="6">
                                            <p:graphicEl>
                                              <a:chart seriesIdx="0" categoryIdx="-4" bldStep="series"/>
                                            </p:graphicEl>
                                          </p:spTgt>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fade">
                                      <p:cBhvr>
                                        <p:cTn id="13" dur="300"/>
                                        <p:tgtEl>
                                          <p:spTgt spid="6">
                                            <p:graphicEl>
                                              <a:chart seriesIdx="1" categoryIdx="-4" bldStep="series"/>
                                            </p:graphicEl>
                                          </p:spTgt>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fade">
                                      <p:cBhvr>
                                        <p:cTn id="16" dur="300"/>
                                        <p:tgtEl>
                                          <p:spTgt spid="6">
                                            <p:graphicEl>
                                              <a:chart seriesIdx="2" categoryIdx="-4" bldStep="series"/>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22" grpId="0"/>
      <p:bldP spid="23" grpId="0"/>
      <p:bldP spid="24" grpId="0"/>
      <p:bldP spid="19" grpId="0"/>
      <p:bldP spid="25" grpId="0"/>
      <p:bldP spid="27" grpId="0"/>
      <p:bldP spid="37" grpId="0" animBg="1"/>
      <p:bldP spid="38" grpId="0" animBg="1"/>
      <p:bldP spid="2" grpId="0" animBg="1"/>
      <p:bldP spid="28" grpId="0" animBg="1"/>
      <p:bldP spid="39" grpId="0" animBg="1"/>
      <p:bldP spid="50" grpId="0" animBg="1"/>
      <p:bldP spid="51" grpId="0" animBg="1"/>
      <p:bldP spid="52" grpId="0" animBg="1"/>
      <p:bldP spid="53" grpId="0" animBg="1"/>
      <p:bldP spid="54" grpId="0" animBg="1"/>
      <p:bldP spid="55" grpId="0" animBg="1"/>
      <p:bldP spid="5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11D656-17F3-B5E3-7274-40496EE0EB99}"/>
              </a:ext>
            </a:extLst>
          </p:cNvPr>
          <p:cNvSpPr>
            <a:spLocks noGrp="1"/>
          </p:cNvSpPr>
          <p:nvPr>
            <p:ph type="title"/>
          </p:nvPr>
        </p:nvSpPr>
        <p:spPr/>
        <p:txBody>
          <a:bodyPr/>
          <a:lstStyle/>
          <a:p>
            <a:r>
              <a:rPr lang="en-US" sz="3200" dirty="0">
                <a:latin typeface="Corbel" panose="020B0503020204020204" pitchFamily="34" charset="0"/>
              </a:rPr>
              <a:t>Performance with Varying Memory Bandwidth</a:t>
            </a:r>
          </a:p>
        </p:txBody>
      </p:sp>
      <p:graphicFrame>
        <p:nvGraphicFramePr>
          <p:cNvPr id="6" name="Content Placeholder 5">
            <a:extLst>
              <a:ext uri="{FF2B5EF4-FFF2-40B4-BE49-F238E27FC236}">
                <a16:creationId xmlns:a16="http://schemas.microsoft.com/office/drawing/2014/main" id="{F0AB14AD-16C5-A3D3-DD72-EB63264E7988}"/>
              </a:ext>
            </a:extLst>
          </p:cNvPr>
          <p:cNvGraphicFramePr>
            <a:graphicFrameLocks noGrp="1"/>
          </p:cNvGraphicFramePr>
          <p:nvPr>
            <p:ph idx="1"/>
          </p:nvPr>
        </p:nvGraphicFramePr>
        <p:xfrm>
          <a:off x="358218" y="936626"/>
          <a:ext cx="8418137" cy="5633856"/>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7020941E-63B3-85C6-A98F-3AA17E726840}"/>
              </a:ext>
            </a:extLst>
          </p:cNvPr>
          <p:cNvCxnSpPr>
            <a:cxnSpLocks/>
          </p:cNvCxnSpPr>
          <p:nvPr/>
        </p:nvCxnSpPr>
        <p:spPr>
          <a:xfrm>
            <a:off x="2139885" y="4440024"/>
            <a:ext cx="6183983"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958E3A7-F84F-14A1-724C-9DA7C07B14E0}"/>
              </a:ext>
            </a:extLst>
          </p:cNvPr>
          <p:cNvSpPr/>
          <p:nvPr/>
        </p:nvSpPr>
        <p:spPr>
          <a:xfrm>
            <a:off x="3949342" y="2422691"/>
            <a:ext cx="510023" cy="1451726"/>
          </a:xfrm>
          <a:prstGeom prst="rect">
            <a:avLst/>
          </a:prstGeom>
          <a:solidFill>
            <a:schemeClr val="accent2">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6D3835E-C17B-3DFF-E890-CEC038BB925A}"/>
              </a:ext>
            </a:extLst>
          </p:cNvPr>
          <p:cNvSpPr/>
          <p:nvPr/>
        </p:nvSpPr>
        <p:spPr>
          <a:xfrm>
            <a:off x="2904954" y="3429000"/>
            <a:ext cx="510023" cy="1262152"/>
          </a:xfrm>
          <a:prstGeom prst="rect">
            <a:avLst/>
          </a:prstGeom>
          <a:solidFill>
            <a:schemeClr val="accent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A947734-F300-96F7-14F8-B7377003DEC7}"/>
              </a:ext>
            </a:extLst>
          </p:cNvPr>
          <p:cNvSpPr/>
          <p:nvPr/>
        </p:nvSpPr>
        <p:spPr>
          <a:xfrm>
            <a:off x="1884873" y="4223208"/>
            <a:ext cx="510023" cy="1455454"/>
          </a:xfrm>
          <a:prstGeom prst="rect">
            <a:avLst/>
          </a:prstGeom>
          <a:solidFill>
            <a:schemeClr val="tx2">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09E7A3A-672A-F4C9-DB4B-96DA8A9598DD}"/>
              </a:ext>
            </a:extLst>
          </p:cNvPr>
          <p:cNvSpPr txBox="1"/>
          <p:nvPr/>
        </p:nvSpPr>
        <p:spPr>
          <a:xfrm>
            <a:off x="2394896" y="5133424"/>
            <a:ext cx="487729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75000"/>
                  </a:srgbClr>
                </a:solidFill>
                <a:effectLst/>
                <a:uLnTx/>
                <a:uFillTx/>
                <a:latin typeface="Calibri" panose="020F0502020204030204"/>
                <a:ea typeface="+mn-ea"/>
                <a:cs typeface="Calibri" panose="020F0502020204030204" pitchFamily="34" charset="0"/>
              </a:rPr>
              <a:t>~AMD </a:t>
            </a:r>
            <a:r>
              <a:rPr kumimoji="0" lang="en-US" sz="1800" b="0" i="1" u="none" strike="noStrike" kern="1200" cap="none" spc="0" normalizeH="0" baseline="0" noProof="0" dirty="0" err="1">
                <a:ln>
                  <a:noFill/>
                </a:ln>
                <a:solidFill>
                  <a:srgbClr val="E7E6E6">
                    <a:lumMod val="75000"/>
                  </a:srgbClr>
                </a:solidFill>
                <a:effectLst/>
                <a:uLnTx/>
                <a:uFillTx/>
                <a:latin typeface="Calibri" panose="020F0502020204030204"/>
                <a:ea typeface="+mn-ea"/>
                <a:cs typeface="Calibri" panose="020F0502020204030204" pitchFamily="34" charset="0"/>
              </a:rPr>
              <a:t>Threadripper</a:t>
            </a:r>
            <a:r>
              <a:rPr kumimoji="0" lang="en-US" sz="1800" b="0" i="1" u="none" strike="noStrike" kern="1200" cap="none" spc="0" normalizeH="0" baseline="0" noProof="0" dirty="0">
                <a:ln>
                  <a:noFill/>
                </a:ln>
                <a:solidFill>
                  <a:srgbClr val="E7E6E6">
                    <a:lumMod val="75000"/>
                  </a:srgbClr>
                </a:solidFill>
                <a:effectLst/>
                <a:uLnTx/>
                <a:uFillTx/>
                <a:latin typeface="Calibri" panose="020F0502020204030204"/>
                <a:ea typeface="+mn-ea"/>
                <a:cs typeface="Calibri" panose="020F0502020204030204" pitchFamily="34" charset="0"/>
              </a:rPr>
              <a:t> 3990x (Zen 2, 64C/4ch, 2020) </a:t>
            </a:r>
          </a:p>
        </p:txBody>
      </p:sp>
      <p:sp>
        <p:nvSpPr>
          <p:cNvPr id="14" name="TextBox 13">
            <a:extLst>
              <a:ext uri="{FF2B5EF4-FFF2-40B4-BE49-F238E27FC236}">
                <a16:creationId xmlns:a16="http://schemas.microsoft.com/office/drawing/2014/main" id="{7E6C8767-4E8B-A93C-71D7-7A9A48990095}"/>
              </a:ext>
            </a:extLst>
          </p:cNvPr>
          <p:cNvSpPr txBox="1"/>
          <p:nvPr/>
        </p:nvSpPr>
        <p:spPr>
          <a:xfrm>
            <a:off x="3414976" y="4525322"/>
            <a:ext cx="46516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44546A">
                    <a:lumMod val="60000"/>
                    <a:lumOff val="40000"/>
                  </a:srgbClr>
                </a:solidFill>
                <a:effectLst/>
                <a:uLnTx/>
                <a:uFillTx/>
                <a:latin typeface="Calibri" panose="020F0502020204030204"/>
                <a:ea typeface="+mn-ea"/>
                <a:cs typeface="Calibri" panose="020F0502020204030204" pitchFamily="34" charset="0"/>
              </a:rPr>
              <a:t>~AMD EPYC Rome 7702P (Zen 2, 64C/8ch, 2019)</a:t>
            </a:r>
          </a:p>
        </p:txBody>
      </p:sp>
      <p:sp>
        <p:nvSpPr>
          <p:cNvPr id="15" name="TextBox 14">
            <a:extLst>
              <a:ext uri="{FF2B5EF4-FFF2-40B4-BE49-F238E27FC236}">
                <a16:creationId xmlns:a16="http://schemas.microsoft.com/office/drawing/2014/main" id="{74D49947-5926-7D99-3199-154651B56520}"/>
              </a:ext>
            </a:extLst>
          </p:cNvPr>
          <p:cNvSpPr txBox="1"/>
          <p:nvPr/>
        </p:nvSpPr>
        <p:spPr>
          <a:xfrm>
            <a:off x="4166485" y="3807897"/>
            <a:ext cx="301777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Calibri" panose="020F0502020204030204" pitchFamily="34" charset="0"/>
              </a:rPr>
              <a:t>~Intel Xeon 6258R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Calibri" panose="020F0502020204030204" pitchFamily="34" charset="0"/>
              </a:rPr>
              <a:t>(Cascade Lake, 28C/6ch, 2020)</a:t>
            </a:r>
          </a:p>
        </p:txBody>
      </p:sp>
      <p:sp>
        <p:nvSpPr>
          <p:cNvPr id="16" name="Rectangle 15">
            <a:extLst>
              <a:ext uri="{FF2B5EF4-FFF2-40B4-BE49-F238E27FC236}">
                <a16:creationId xmlns:a16="http://schemas.microsoft.com/office/drawing/2014/main" id="{2B873908-7C9C-CAD8-8305-AE60B5EA57B0}"/>
              </a:ext>
            </a:extLst>
          </p:cNvPr>
          <p:cNvSpPr/>
          <p:nvPr/>
        </p:nvSpPr>
        <p:spPr>
          <a:xfrm>
            <a:off x="6001858" y="1375255"/>
            <a:ext cx="510023" cy="2109695"/>
          </a:xfrm>
          <a:prstGeom prst="rect">
            <a:avLst/>
          </a:prstGeom>
          <a:solidFill>
            <a:srgbClr val="70AD4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E69F722-5F73-31E2-2CF1-B3CDE310352A}"/>
              </a:ext>
            </a:extLst>
          </p:cNvPr>
          <p:cNvSpPr txBox="1"/>
          <p:nvPr/>
        </p:nvSpPr>
        <p:spPr>
          <a:xfrm>
            <a:off x="7112026" y="2329356"/>
            <a:ext cx="1196161" cy="52322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Pythia</a:t>
            </a:r>
            <a:endParaRPr kumimoji="0" lang="en-US" sz="18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18" name="TextBox 17">
            <a:extLst>
              <a:ext uri="{FF2B5EF4-FFF2-40B4-BE49-F238E27FC236}">
                <a16:creationId xmlns:a16="http://schemas.microsoft.com/office/drawing/2014/main" id="{4B14C215-75A2-0C02-842C-A1EF40B3F1A2}"/>
              </a:ext>
            </a:extLst>
          </p:cNvPr>
          <p:cNvSpPr txBox="1"/>
          <p:nvPr/>
        </p:nvSpPr>
        <p:spPr>
          <a:xfrm>
            <a:off x="6921269" y="3308495"/>
            <a:ext cx="1386918" cy="52322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Hermes</a:t>
            </a:r>
            <a:endParaRPr kumimoji="0" lang="en-US" sz="18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endParaRPr>
          </a:p>
        </p:txBody>
      </p:sp>
      <p:sp>
        <p:nvSpPr>
          <p:cNvPr id="19" name="TextBox 18">
            <a:extLst>
              <a:ext uri="{FF2B5EF4-FFF2-40B4-BE49-F238E27FC236}">
                <a16:creationId xmlns:a16="http://schemas.microsoft.com/office/drawing/2014/main" id="{FFB0F574-89B3-2008-1E32-A5CA5E85BE70}"/>
              </a:ext>
            </a:extLst>
          </p:cNvPr>
          <p:cNvSpPr txBox="1"/>
          <p:nvPr/>
        </p:nvSpPr>
        <p:spPr>
          <a:xfrm>
            <a:off x="5764581" y="1004709"/>
            <a:ext cx="2587568" cy="52322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Pythia+Hermes</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9" name="Rectangle 28">
            <a:extLst>
              <a:ext uri="{FF2B5EF4-FFF2-40B4-BE49-F238E27FC236}">
                <a16:creationId xmlns:a16="http://schemas.microsoft.com/office/drawing/2014/main" id="{C5D0C180-FDC5-A3EA-11AD-F5ECECF289C2}"/>
              </a:ext>
            </a:extLst>
          </p:cNvPr>
          <p:cNvSpPr/>
          <p:nvPr/>
        </p:nvSpPr>
        <p:spPr>
          <a:xfrm>
            <a:off x="208424" y="944402"/>
            <a:ext cx="8717724" cy="5424229"/>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ounded Rectangle 30">
            <a:extLst>
              <a:ext uri="{FF2B5EF4-FFF2-40B4-BE49-F238E27FC236}">
                <a16:creationId xmlns:a16="http://schemas.microsoft.com/office/drawing/2014/main" id="{8AEB8F2B-F2FF-75C4-5775-FE43EF9A726C}"/>
              </a:ext>
            </a:extLst>
          </p:cNvPr>
          <p:cNvSpPr/>
          <p:nvPr/>
        </p:nvSpPr>
        <p:spPr>
          <a:xfrm>
            <a:off x="394100" y="5801994"/>
            <a:ext cx="8196868" cy="923672"/>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In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bandwidth-constrained</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configurations,</a:t>
            </a:r>
            <a:endPar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Hermes alone outperforms Pythia</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p:txBody>
      </p:sp>
      <p:sp>
        <p:nvSpPr>
          <p:cNvPr id="32" name="Rectangle 31">
            <a:extLst>
              <a:ext uri="{FF2B5EF4-FFF2-40B4-BE49-F238E27FC236}">
                <a16:creationId xmlns:a16="http://schemas.microsoft.com/office/drawing/2014/main" id="{83CAC15A-CE19-690E-B4C7-F13D8F39FA04}"/>
              </a:ext>
            </a:extLst>
          </p:cNvPr>
          <p:cNvSpPr/>
          <p:nvPr/>
        </p:nvSpPr>
        <p:spPr>
          <a:xfrm>
            <a:off x="2139884" y="1171966"/>
            <a:ext cx="1522201" cy="4354192"/>
          </a:xfrm>
          <a:prstGeom prst="rect">
            <a:avLst/>
          </a:prstGeom>
          <a:solidFill>
            <a:srgbClr val="D0CEC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ounded Rectangle 38">
            <a:extLst>
              <a:ext uri="{FF2B5EF4-FFF2-40B4-BE49-F238E27FC236}">
                <a16:creationId xmlns:a16="http://schemas.microsoft.com/office/drawing/2014/main" id="{FCAEB24D-1263-E6A5-890A-9B681A916B4B}"/>
              </a:ext>
            </a:extLst>
          </p:cNvPr>
          <p:cNvSpPr/>
          <p:nvPr/>
        </p:nvSpPr>
        <p:spPr>
          <a:xfrm>
            <a:off x="394100" y="5801994"/>
            <a:ext cx="8196868" cy="923672"/>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orbel" panose="020B0503020204020204" pitchFamily="34" charset="0"/>
                <a:ea typeface="+mn-ea"/>
                <a:cs typeface="+mn-cs"/>
              </a:rPr>
              <a:t>Hermes+Pythia</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outperforms Pythia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across all bandwidth configurations</a:t>
            </a:r>
          </a:p>
        </p:txBody>
      </p:sp>
      <p:sp>
        <p:nvSpPr>
          <p:cNvPr id="2" name="TextBox 1">
            <a:extLst>
              <a:ext uri="{FF2B5EF4-FFF2-40B4-BE49-F238E27FC236}">
                <a16:creationId xmlns:a16="http://schemas.microsoft.com/office/drawing/2014/main" id="{759677DB-AF67-9A72-9864-6F7F4B8066C5}"/>
              </a:ext>
            </a:extLst>
          </p:cNvPr>
          <p:cNvSpPr txBox="1"/>
          <p:nvPr/>
        </p:nvSpPr>
        <p:spPr>
          <a:xfrm>
            <a:off x="5722791" y="3460588"/>
            <a:ext cx="104071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Calibri" panose="020F0502020204030204" pitchFamily="34" charset="0"/>
              </a:rPr>
              <a:t>Baseline</a:t>
            </a:r>
          </a:p>
        </p:txBody>
      </p:sp>
    </p:spTree>
    <p:extLst>
      <p:ext uri="{BB962C8B-B14F-4D97-AF65-F5344CB8AC3E}">
        <p14:creationId xmlns:p14="http://schemas.microsoft.com/office/powerpoint/2010/main" val="232711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left)">
                                      <p:cBhvr>
                                        <p:cTn id="7" dur="500"/>
                                        <p:tgtEl>
                                          <p:spTgt spid="6">
                                            <p:graphicEl>
                                              <a:chart seriesIdx="-3" categoryIdx="-3" bldStep="gridLegend"/>
                                            </p:graphic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right)">
                                      <p:cBhvr>
                                        <p:cTn id="15" dur="500"/>
                                        <p:tgtEl>
                                          <p:spTgt spid="6">
                                            <p:graphicEl>
                                              <a:chart seriesIdx="0" categoryIdx="-4" bldStep="series"/>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right)">
                                      <p:cBhvr>
                                        <p:cTn id="21" dur="500"/>
                                        <p:tgtEl>
                                          <p:spTgt spid="6">
                                            <p:graphicEl>
                                              <a:chart seriesIdx="1" categoryIdx="-4" bldStep="series"/>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1"/>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right)">
                                      <p:cBhvr>
                                        <p:cTn id="65" dur="500"/>
                                        <p:tgtEl>
                                          <p:spTgt spid="6">
                                            <p:graphicEl>
                                              <a:chart seriesIdx="2" categoryIdx="-4" bldStep="series"/>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2" nodeType="click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10" grpId="0" animBg="1"/>
      <p:bldP spid="11" grpId="0" animBg="1"/>
      <p:bldP spid="12" grpId="0" animBg="1"/>
      <p:bldP spid="13" grpId="0"/>
      <p:bldP spid="14" grpId="0"/>
      <p:bldP spid="15" grpId="0"/>
      <p:bldP spid="16" grpId="0" animBg="1"/>
      <p:bldP spid="17" grpId="0" animBg="1"/>
      <p:bldP spid="18" grpId="0" animBg="1"/>
      <p:bldP spid="19" grpId="0" animBg="1"/>
      <p:bldP spid="29" grpId="0" animBg="1"/>
      <p:bldP spid="29" grpId="1" animBg="1"/>
      <p:bldP spid="29" grpId="2" animBg="1"/>
      <p:bldP spid="31" grpId="0" animBg="1"/>
      <p:bldP spid="31" grpId="1" animBg="1"/>
      <p:bldP spid="32" grpId="0" animBg="1"/>
      <p:bldP spid="32" grpId="1" animBg="1"/>
      <p:bldP spid="39" grpId="0" animBg="1"/>
      <p:bldP spid="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ontent Placeholder 23">
            <a:extLst>
              <a:ext uri="{FF2B5EF4-FFF2-40B4-BE49-F238E27FC236}">
                <a16:creationId xmlns:a16="http://schemas.microsoft.com/office/drawing/2014/main" id="{37C19CB9-440A-DD9B-49E9-299028B0415B}"/>
              </a:ext>
            </a:extLst>
          </p:cNvPr>
          <p:cNvGraphicFramePr>
            <a:graphicFrameLocks noGrp="1"/>
          </p:cNvGraphicFramePr>
          <p:nvPr>
            <p:ph idx="1"/>
          </p:nvPr>
        </p:nvGraphicFramePr>
        <p:xfrm>
          <a:off x="168275" y="936625"/>
          <a:ext cx="8894763" cy="541972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F21EBCF0-5215-DEE7-F4BB-C766B23BE752}"/>
              </a:ext>
            </a:extLst>
          </p:cNvPr>
          <p:cNvSpPr>
            <a:spLocks noGrp="1"/>
          </p:cNvSpPr>
          <p:nvPr>
            <p:ph type="title"/>
          </p:nvPr>
        </p:nvSpPr>
        <p:spPr/>
        <p:txBody>
          <a:bodyPr/>
          <a:lstStyle/>
          <a:p>
            <a:r>
              <a:rPr lang="en-US" sz="3400" dirty="0">
                <a:latin typeface="Corbel" panose="020B0503020204020204" pitchFamily="34" charset="0"/>
              </a:rPr>
              <a:t>Performance with Varying Baseline Prefetcher</a:t>
            </a:r>
          </a:p>
        </p:txBody>
      </p:sp>
      <p:cxnSp>
        <p:nvCxnSpPr>
          <p:cNvPr id="8" name="Straight Arrow Connector 7">
            <a:extLst>
              <a:ext uri="{FF2B5EF4-FFF2-40B4-BE49-F238E27FC236}">
                <a16:creationId xmlns:a16="http://schemas.microsoft.com/office/drawing/2014/main" id="{172EADB0-9458-1C78-6606-21C18CB77477}"/>
              </a:ext>
            </a:extLst>
          </p:cNvPr>
          <p:cNvCxnSpPr/>
          <p:nvPr/>
        </p:nvCxnSpPr>
        <p:spPr>
          <a:xfrm>
            <a:off x="2318994" y="2064470"/>
            <a:ext cx="0" cy="70701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F5E9745-B9F6-64C4-82BE-C212D551E67F}"/>
              </a:ext>
            </a:extLst>
          </p:cNvPr>
          <p:cNvSpPr txBox="1"/>
          <p:nvPr/>
        </p:nvSpPr>
        <p:spPr>
          <a:xfrm>
            <a:off x="1918082" y="1602805"/>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5.4%</a:t>
            </a:r>
          </a:p>
        </p:txBody>
      </p:sp>
      <p:cxnSp>
        <p:nvCxnSpPr>
          <p:cNvPr id="10" name="Straight Arrow Connector 9">
            <a:extLst>
              <a:ext uri="{FF2B5EF4-FFF2-40B4-BE49-F238E27FC236}">
                <a16:creationId xmlns:a16="http://schemas.microsoft.com/office/drawing/2014/main" id="{AA7CEE88-705A-313A-7532-426F3C9BC058}"/>
              </a:ext>
            </a:extLst>
          </p:cNvPr>
          <p:cNvCxnSpPr>
            <a:cxnSpLocks/>
          </p:cNvCxnSpPr>
          <p:nvPr/>
        </p:nvCxnSpPr>
        <p:spPr>
          <a:xfrm>
            <a:off x="3706305" y="2064470"/>
            <a:ext cx="0" cy="826416"/>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38C05C-A3DB-1B25-A8B2-4349B5F691D6}"/>
              </a:ext>
            </a:extLst>
          </p:cNvPr>
          <p:cNvSpPr txBox="1"/>
          <p:nvPr/>
        </p:nvSpPr>
        <p:spPr>
          <a:xfrm>
            <a:off x="3305393" y="1602805"/>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6.2%</a:t>
            </a:r>
          </a:p>
        </p:txBody>
      </p:sp>
      <p:cxnSp>
        <p:nvCxnSpPr>
          <p:cNvPr id="13" name="Straight Arrow Connector 12">
            <a:extLst>
              <a:ext uri="{FF2B5EF4-FFF2-40B4-BE49-F238E27FC236}">
                <a16:creationId xmlns:a16="http://schemas.microsoft.com/office/drawing/2014/main" id="{82B59BCC-BA98-1D91-27DD-F4D7C01C790C}"/>
              </a:ext>
            </a:extLst>
          </p:cNvPr>
          <p:cNvCxnSpPr>
            <a:cxnSpLocks/>
          </p:cNvCxnSpPr>
          <p:nvPr/>
        </p:nvCxnSpPr>
        <p:spPr>
          <a:xfrm>
            <a:off x="5138507" y="2890886"/>
            <a:ext cx="0" cy="642594"/>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7152A64-6BFE-11DD-66FA-CD99A534FF22}"/>
              </a:ext>
            </a:extLst>
          </p:cNvPr>
          <p:cNvSpPr txBox="1"/>
          <p:nvPr/>
        </p:nvSpPr>
        <p:spPr>
          <a:xfrm>
            <a:off x="4850717" y="2461846"/>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5.1%</a:t>
            </a:r>
          </a:p>
        </p:txBody>
      </p:sp>
      <p:cxnSp>
        <p:nvCxnSpPr>
          <p:cNvPr id="16" name="Straight Arrow Connector 15">
            <a:extLst>
              <a:ext uri="{FF2B5EF4-FFF2-40B4-BE49-F238E27FC236}">
                <a16:creationId xmlns:a16="http://schemas.microsoft.com/office/drawing/2014/main" id="{84ABEE4B-26FC-5A26-054B-52558D5DFD6C}"/>
              </a:ext>
            </a:extLst>
          </p:cNvPr>
          <p:cNvCxnSpPr>
            <a:cxnSpLocks/>
          </p:cNvCxnSpPr>
          <p:nvPr/>
        </p:nvCxnSpPr>
        <p:spPr>
          <a:xfrm>
            <a:off x="6535245" y="2692678"/>
            <a:ext cx="0" cy="953809"/>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5A68183-B032-1C62-1270-F559826CA833}"/>
              </a:ext>
            </a:extLst>
          </p:cNvPr>
          <p:cNvSpPr txBox="1"/>
          <p:nvPr/>
        </p:nvSpPr>
        <p:spPr>
          <a:xfrm>
            <a:off x="6182214" y="2279593"/>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7.6%</a:t>
            </a:r>
          </a:p>
        </p:txBody>
      </p:sp>
      <p:cxnSp>
        <p:nvCxnSpPr>
          <p:cNvPr id="19" name="Straight Arrow Connector 18">
            <a:extLst>
              <a:ext uri="{FF2B5EF4-FFF2-40B4-BE49-F238E27FC236}">
                <a16:creationId xmlns:a16="http://schemas.microsoft.com/office/drawing/2014/main" id="{7F94420F-B26A-981F-7731-94C506771B51}"/>
              </a:ext>
            </a:extLst>
          </p:cNvPr>
          <p:cNvCxnSpPr>
            <a:cxnSpLocks/>
          </p:cNvCxnSpPr>
          <p:nvPr/>
        </p:nvCxnSpPr>
        <p:spPr>
          <a:xfrm>
            <a:off x="7949341" y="3693622"/>
            <a:ext cx="0" cy="953809"/>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24716F7-E347-6116-8879-B8C6E8ADD5BB}"/>
              </a:ext>
            </a:extLst>
          </p:cNvPr>
          <p:cNvSpPr txBox="1"/>
          <p:nvPr/>
        </p:nvSpPr>
        <p:spPr>
          <a:xfrm>
            <a:off x="7596310" y="3261683"/>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7.7%</a:t>
            </a:r>
          </a:p>
        </p:txBody>
      </p:sp>
      <p:sp>
        <p:nvSpPr>
          <p:cNvPr id="21" name="Rectangle 20">
            <a:extLst>
              <a:ext uri="{FF2B5EF4-FFF2-40B4-BE49-F238E27FC236}">
                <a16:creationId xmlns:a16="http://schemas.microsoft.com/office/drawing/2014/main" id="{DBF4FCCD-1D63-9B33-5A23-C555062113D0}"/>
              </a:ext>
            </a:extLst>
          </p:cNvPr>
          <p:cNvSpPr/>
          <p:nvPr/>
        </p:nvSpPr>
        <p:spPr>
          <a:xfrm>
            <a:off x="168275" y="936625"/>
            <a:ext cx="8938421" cy="541972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ounded Rectangle 21">
            <a:extLst>
              <a:ext uri="{FF2B5EF4-FFF2-40B4-BE49-F238E27FC236}">
                <a16:creationId xmlns:a16="http://schemas.microsoft.com/office/drawing/2014/main" id="{6CF87B4E-4647-E3B7-1D3F-6C2DADDC3273}"/>
              </a:ext>
            </a:extLst>
          </p:cNvPr>
          <p:cNvSpPr/>
          <p:nvPr/>
        </p:nvSpPr>
        <p:spPr>
          <a:xfrm>
            <a:off x="517222" y="2961042"/>
            <a:ext cx="8196868" cy="1144761"/>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consistently improves 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on top of a </a:t>
            </a:r>
            <a:r>
              <a:rPr kumimoji="0" lang="en-US" sz="32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wide range of baseline prefetchers</a:t>
            </a:r>
          </a:p>
        </p:txBody>
      </p:sp>
    </p:spTree>
    <p:extLst>
      <p:ext uri="{BB962C8B-B14F-4D97-AF65-F5344CB8AC3E}">
        <p14:creationId xmlns:p14="http://schemas.microsoft.com/office/powerpoint/2010/main" val="104118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graphicEl>
                                              <a:chart seriesIdx="-3" categoryIdx="-3" bldStep="gridLegend"/>
                                            </p:graphicEl>
                                          </p:spTgt>
                                        </p:tgtEl>
                                        <p:attrNameLst>
                                          <p:attrName>style.visibility</p:attrName>
                                        </p:attrNameLst>
                                      </p:cBhvr>
                                      <p:to>
                                        <p:strVal val="visible"/>
                                      </p:to>
                                    </p:set>
                                    <p:animEffect transition="in" filter="fade">
                                      <p:cBhvr>
                                        <p:cTn id="7" dur="300"/>
                                        <p:tgtEl>
                                          <p:spTgt spid="24">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graphicEl>
                                              <a:chart seriesIdx="-4" categoryIdx="0" bldStep="category"/>
                                            </p:graphicEl>
                                          </p:spTgt>
                                        </p:tgtEl>
                                        <p:attrNameLst>
                                          <p:attrName>style.visibility</p:attrName>
                                        </p:attrNameLst>
                                      </p:cBhvr>
                                      <p:to>
                                        <p:strVal val="visible"/>
                                      </p:to>
                                    </p:set>
                                    <p:animEffect transition="in" filter="fade">
                                      <p:cBhvr>
                                        <p:cTn id="10" dur="300"/>
                                        <p:tgtEl>
                                          <p:spTgt spid="24">
                                            <p:graphicEl>
                                              <a:chart seriesIdx="-4" categoryIdx="0" bldStep="category"/>
                                            </p:graphic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3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3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graphicEl>
                                              <a:chart seriesIdx="-4" categoryIdx="1" bldStep="category"/>
                                            </p:graphicEl>
                                          </p:spTgt>
                                        </p:tgtEl>
                                        <p:attrNameLst>
                                          <p:attrName>style.visibility</p:attrName>
                                        </p:attrNameLst>
                                      </p:cBhvr>
                                      <p:to>
                                        <p:strVal val="visible"/>
                                      </p:to>
                                    </p:set>
                                    <p:animEffect transition="in" filter="fade">
                                      <p:cBhvr>
                                        <p:cTn id="21" dur="300"/>
                                        <p:tgtEl>
                                          <p:spTgt spid="24">
                                            <p:graphicEl>
                                              <a:chart seriesIdx="-4" categoryIdx="1" bldStep="category"/>
                                            </p:graphic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3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300"/>
                                        <p:tgtEl>
                                          <p:spTgt spid="12"/>
                                        </p:tgtEl>
                                      </p:cBhvr>
                                    </p:animEffect>
                                  </p:childTnLst>
                                </p:cTn>
                              </p:par>
                              <p:par>
                                <p:cTn id="28" presetID="10" presetClass="entr" presetSubtype="0" fill="hold" grpId="0" nodeType="withEffect">
                                  <p:stCondLst>
                                    <p:cond delay="300"/>
                                  </p:stCondLst>
                                  <p:childTnLst>
                                    <p:set>
                                      <p:cBhvr>
                                        <p:cTn id="29" dur="1" fill="hold">
                                          <p:stCondLst>
                                            <p:cond delay="0"/>
                                          </p:stCondLst>
                                        </p:cTn>
                                        <p:tgtEl>
                                          <p:spTgt spid="24">
                                            <p:graphicEl>
                                              <a:chart seriesIdx="-4" categoryIdx="2" bldStep="category"/>
                                            </p:graphicEl>
                                          </p:spTgt>
                                        </p:tgtEl>
                                        <p:attrNameLst>
                                          <p:attrName>style.visibility</p:attrName>
                                        </p:attrNameLst>
                                      </p:cBhvr>
                                      <p:to>
                                        <p:strVal val="visible"/>
                                      </p:to>
                                    </p:set>
                                    <p:animEffect transition="in" filter="fade">
                                      <p:cBhvr>
                                        <p:cTn id="30" dur="300"/>
                                        <p:tgtEl>
                                          <p:spTgt spid="24">
                                            <p:graphicEl>
                                              <a:chart seriesIdx="-4" categoryIdx="2" bldStep="category"/>
                                            </p:graphicEl>
                                          </p:spTgt>
                                        </p:tgtEl>
                                      </p:cBhvr>
                                    </p:animEffect>
                                  </p:childTnLst>
                                </p:cTn>
                              </p:par>
                              <p:par>
                                <p:cTn id="31" presetID="10" presetClass="entr" presetSubtype="0" fill="hold" nodeType="withEffect">
                                  <p:stCondLst>
                                    <p:cond delay="3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300"/>
                                        <p:tgtEl>
                                          <p:spTgt spid="13"/>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300"/>
                                        <p:tgtEl>
                                          <p:spTgt spid="15"/>
                                        </p:tgtEl>
                                      </p:cBhvr>
                                    </p:animEffect>
                                  </p:childTnLst>
                                </p:cTn>
                              </p:par>
                              <p:par>
                                <p:cTn id="37" presetID="10" presetClass="entr" presetSubtype="0" fill="hold" grpId="0" nodeType="withEffect">
                                  <p:stCondLst>
                                    <p:cond delay="600"/>
                                  </p:stCondLst>
                                  <p:childTnLst>
                                    <p:set>
                                      <p:cBhvr>
                                        <p:cTn id="38" dur="1" fill="hold">
                                          <p:stCondLst>
                                            <p:cond delay="0"/>
                                          </p:stCondLst>
                                        </p:cTn>
                                        <p:tgtEl>
                                          <p:spTgt spid="24">
                                            <p:graphicEl>
                                              <a:chart seriesIdx="-4" categoryIdx="3" bldStep="category"/>
                                            </p:graphicEl>
                                          </p:spTgt>
                                        </p:tgtEl>
                                        <p:attrNameLst>
                                          <p:attrName>style.visibility</p:attrName>
                                        </p:attrNameLst>
                                      </p:cBhvr>
                                      <p:to>
                                        <p:strVal val="visible"/>
                                      </p:to>
                                    </p:set>
                                    <p:animEffect transition="in" filter="fade">
                                      <p:cBhvr>
                                        <p:cTn id="39" dur="300"/>
                                        <p:tgtEl>
                                          <p:spTgt spid="24">
                                            <p:graphicEl>
                                              <a:chart seriesIdx="-4" categoryIdx="3" bldStep="category"/>
                                            </p:graphicEl>
                                          </p:spTgt>
                                        </p:tgtEl>
                                      </p:cBhvr>
                                    </p:animEffect>
                                  </p:childTnLst>
                                </p:cTn>
                              </p:par>
                              <p:par>
                                <p:cTn id="40" presetID="10" presetClass="entr" presetSubtype="0" fill="hold" nodeType="withEffect">
                                  <p:stCondLst>
                                    <p:cond delay="6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300"/>
                                        <p:tgtEl>
                                          <p:spTgt spid="16"/>
                                        </p:tgtEl>
                                      </p:cBhvr>
                                    </p:animEffect>
                                  </p:childTnLst>
                                </p:cTn>
                              </p:par>
                              <p:par>
                                <p:cTn id="43" presetID="10" presetClass="entr" presetSubtype="0" fill="hold" grpId="0" nodeType="withEffect">
                                  <p:stCondLst>
                                    <p:cond delay="60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300"/>
                                        <p:tgtEl>
                                          <p:spTgt spid="18"/>
                                        </p:tgtEl>
                                      </p:cBhvr>
                                    </p:animEffect>
                                  </p:childTnLst>
                                </p:cTn>
                              </p:par>
                              <p:par>
                                <p:cTn id="46" presetID="10" presetClass="entr" presetSubtype="0" fill="hold" grpId="0" nodeType="withEffect">
                                  <p:stCondLst>
                                    <p:cond delay="900"/>
                                  </p:stCondLst>
                                  <p:childTnLst>
                                    <p:set>
                                      <p:cBhvr>
                                        <p:cTn id="47" dur="1" fill="hold">
                                          <p:stCondLst>
                                            <p:cond delay="0"/>
                                          </p:stCondLst>
                                        </p:cTn>
                                        <p:tgtEl>
                                          <p:spTgt spid="24">
                                            <p:graphicEl>
                                              <a:chart seriesIdx="-4" categoryIdx="4" bldStep="category"/>
                                            </p:graphicEl>
                                          </p:spTgt>
                                        </p:tgtEl>
                                        <p:attrNameLst>
                                          <p:attrName>style.visibility</p:attrName>
                                        </p:attrNameLst>
                                      </p:cBhvr>
                                      <p:to>
                                        <p:strVal val="visible"/>
                                      </p:to>
                                    </p:set>
                                    <p:animEffect transition="in" filter="fade">
                                      <p:cBhvr>
                                        <p:cTn id="48" dur="300"/>
                                        <p:tgtEl>
                                          <p:spTgt spid="24">
                                            <p:graphicEl>
                                              <a:chart seriesIdx="-4" categoryIdx="4" bldStep="category"/>
                                            </p:graphicEl>
                                          </p:spTgt>
                                        </p:tgtEl>
                                      </p:cBhvr>
                                    </p:animEffect>
                                  </p:childTnLst>
                                </p:cTn>
                              </p:par>
                              <p:par>
                                <p:cTn id="49" presetID="10" presetClass="entr" presetSubtype="0" fill="hold" nodeType="withEffect">
                                  <p:stCondLst>
                                    <p:cond delay="90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300"/>
                                        <p:tgtEl>
                                          <p:spTgt spid="19"/>
                                        </p:tgtEl>
                                      </p:cBhvr>
                                    </p:animEffect>
                                  </p:childTnLst>
                                </p:cTn>
                              </p:par>
                              <p:par>
                                <p:cTn id="52" presetID="10" presetClass="entr" presetSubtype="0" fill="hold" grpId="0" nodeType="withEffect">
                                  <p:stCondLst>
                                    <p:cond delay="90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3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uiExpand="1">
        <p:bldSub>
          <a:bldChart bld="category"/>
        </p:bldSub>
      </p:bldGraphic>
      <p:bldP spid="9" grpId="0"/>
      <p:bldP spid="12" grpId="0"/>
      <p:bldP spid="15" grpId="0"/>
      <p:bldP spid="18" grpId="0"/>
      <p:bldP spid="20" grpId="0"/>
      <p:bldP spid="21" grpId="0" animBg="1"/>
      <p:bldP spid="2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B8BFB3-B663-9DB5-108C-1226744F36BF}"/>
              </a:ext>
            </a:extLst>
          </p:cNvPr>
          <p:cNvSpPr>
            <a:spLocks noGrp="1"/>
          </p:cNvSpPr>
          <p:nvPr>
            <p:ph type="title"/>
          </p:nvPr>
        </p:nvSpPr>
        <p:spPr/>
        <p:txBody>
          <a:bodyPr/>
          <a:lstStyle/>
          <a:p>
            <a:r>
              <a:rPr lang="en-US" sz="3600" dirty="0">
                <a:latin typeface="Corbel" panose="020B0503020204020204" pitchFamily="34" charset="0"/>
              </a:rPr>
              <a:t>Effect of Cache Hierarchy Access Latency</a:t>
            </a:r>
          </a:p>
        </p:txBody>
      </p:sp>
      <p:pic>
        <p:nvPicPr>
          <p:cNvPr id="7" name="Content Placeholder 6">
            <a:extLst>
              <a:ext uri="{FF2B5EF4-FFF2-40B4-BE49-F238E27FC236}">
                <a16:creationId xmlns:a16="http://schemas.microsoft.com/office/drawing/2014/main" id="{ED43633B-DDF2-7721-FBE4-182D0EB358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6071" y="936625"/>
            <a:ext cx="8079171" cy="5419725"/>
          </a:xfrm>
        </p:spPr>
      </p:pic>
      <p:cxnSp>
        <p:nvCxnSpPr>
          <p:cNvPr id="9" name="Straight Arrow Connector 8">
            <a:extLst>
              <a:ext uri="{FF2B5EF4-FFF2-40B4-BE49-F238E27FC236}">
                <a16:creationId xmlns:a16="http://schemas.microsoft.com/office/drawing/2014/main" id="{EE78AB58-6311-2F16-66D4-22636B58D60E}"/>
              </a:ext>
            </a:extLst>
          </p:cNvPr>
          <p:cNvCxnSpPr/>
          <p:nvPr/>
        </p:nvCxnSpPr>
        <p:spPr>
          <a:xfrm flipV="1">
            <a:off x="2491991" y="3034602"/>
            <a:ext cx="0" cy="96464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91DDCAE-8FBF-15D7-9737-28CAD2BF34F0}"/>
              </a:ext>
            </a:extLst>
          </p:cNvPr>
          <p:cNvSpPr txBox="1"/>
          <p:nvPr/>
        </p:nvSpPr>
        <p:spPr>
          <a:xfrm>
            <a:off x="2170444" y="2511382"/>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2600"/>
                </a:solidFill>
                <a:effectLst/>
                <a:uLnTx/>
                <a:uFillTx/>
                <a:latin typeface="Calibri" panose="020F0502020204030204"/>
                <a:ea typeface="+mn-ea"/>
                <a:cs typeface="+mn-cs"/>
              </a:rPr>
              <a:t>3.6%</a:t>
            </a:r>
          </a:p>
        </p:txBody>
      </p:sp>
      <p:cxnSp>
        <p:nvCxnSpPr>
          <p:cNvPr id="11" name="Straight Arrow Connector 10">
            <a:extLst>
              <a:ext uri="{FF2B5EF4-FFF2-40B4-BE49-F238E27FC236}">
                <a16:creationId xmlns:a16="http://schemas.microsoft.com/office/drawing/2014/main" id="{EBA1FB05-1BD8-142F-0056-716009D3EA97}"/>
              </a:ext>
            </a:extLst>
          </p:cNvPr>
          <p:cNvCxnSpPr>
            <a:cxnSpLocks/>
          </p:cNvCxnSpPr>
          <p:nvPr/>
        </p:nvCxnSpPr>
        <p:spPr>
          <a:xfrm flipV="1">
            <a:off x="7789148" y="1798655"/>
            <a:ext cx="0" cy="1630345"/>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27DFE70-55AE-A541-EE4A-ED90030FCA67}"/>
              </a:ext>
            </a:extLst>
          </p:cNvPr>
          <p:cNvSpPr txBox="1"/>
          <p:nvPr/>
        </p:nvSpPr>
        <p:spPr>
          <a:xfrm>
            <a:off x="7457551" y="1338838"/>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2600"/>
                </a:solidFill>
                <a:effectLst/>
                <a:uLnTx/>
                <a:uFillTx/>
                <a:latin typeface="Calibri" panose="020F0502020204030204"/>
                <a:ea typeface="+mn-ea"/>
                <a:cs typeface="+mn-cs"/>
              </a:rPr>
              <a:t>6.2%</a:t>
            </a:r>
          </a:p>
        </p:txBody>
      </p:sp>
      <p:sp>
        <p:nvSpPr>
          <p:cNvPr id="14" name="Rectangle 13">
            <a:extLst>
              <a:ext uri="{FF2B5EF4-FFF2-40B4-BE49-F238E27FC236}">
                <a16:creationId xmlns:a16="http://schemas.microsoft.com/office/drawing/2014/main" id="{F59D98C3-874B-3337-50D1-926760BF19AA}"/>
              </a:ext>
            </a:extLst>
          </p:cNvPr>
          <p:cNvSpPr/>
          <p:nvPr/>
        </p:nvSpPr>
        <p:spPr>
          <a:xfrm>
            <a:off x="518019" y="883686"/>
            <a:ext cx="8107960" cy="552560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317C41CE-7DCD-53F1-71CB-A1BA510062CF}"/>
              </a:ext>
            </a:extLst>
          </p:cNvPr>
          <p:cNvSpPr/>
          <p:nvPr/>
        </p:nvSpPr>
        <p:spPr>
          <a:xfrm>
            <a:off x="149575" y="4410051"/>
            <a:ext cx="8844849" cy="1004835"/>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can provide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even higher performance</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benefit 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future processors</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with bigger and slower on-chip caches</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16" name="Graphic 15" descr="Home with solid fill">
            <a:hlinkClick r:id="rId3" action="ppaction://hlinksldjump"/>
            <a:extLst>
              <a:ext uri="{FF2B5EF4-FFF2-40B4-BE49-F238E27FC236}">
                <a16:creationId xmlns:a16="http://schemas.microsoft.com/office/drawing/2014/main" id="{D66B06FA-21A6-5C29-7F62-9D79C4F6D4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76979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animBg="1"/>
      <p:bldP spid="1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E1C74A-C46D-9A65-BC90-8C1C220A0E15}"/>
              </a:ext>
            </a:extLst>
          </p:cNvPr>
          <p:cNvSpPr>
            <a:spLocks noGrp="1"/>
          </p:cNvSpPr>
          <p:nvPr>
            <p:ph type="title"/>
          </p:nvPr>
        </p:nvSpPr>
        <p:spPr/>
        <p:txBody>
          <a:bodyPr/>
          <a:lstStyle/>
          <a:p>
            <a:r>
              <a:rPr lang="en-US" sz="3600" dirty="0">
                <a:latin typeface="Corbel" panose="020B0503020204020204" pitchFamily="34" charset="0"/>
              </a:rPr>
              <a:t>Effect of ROB Size</a:t>
            </a:r>
          </a:p>
        </p:txBody>
      </p:sp>
      <p:pic>
        <p:nvPicPr>
          <p:cNvPr id="7" name="Content Placeholder 6">
            <a:extLst>
              <a:ext uri="{FF2B5EF4-FFF2-40B4-BE49-F238E27FC236}">
                <a16:creationId xmlns:a16="http://schemas.microsoft.com/office/drawing/2014/main" id="{3121F782-70EB-997A-A7A8-345D6F9FC6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1904457"/>
            <a:ext cx="8894763" cy="3484061"/>
          </a:xfrm>
        </p:spPr>
      </p:pic>
      <p:sp>
        <p:nvSpPr>
          <p:cNvPr id="9" name="Arc 8">
            <a:extLst>
              <a:ext uri="{FF2B5EF4-FFF2-40B4-BE49-F238E27FC236}">
                <a16:creationId xmlns:a16="http://schemas.microsoft.com/office/drawing/2014/main" id="{F1DDAC44-BAB9-E436-4079-4B32133BF701}"/>
              </a:ext>
            </a:extLst>
          </p:cNvPr>
          <p:cNvSpPr/>
          <p:nvPr/>
        </p:nvSpPr>
        <p:spPr>
          <a:xfrm rot="17100000">
            <a:off x="1990845" y="2546430"/>
            <a:ext cx="752354" cy="555585"/>
          </a:xfrm>
          <a:prstGeom prst="arc">
            <a:avLst>
              <a:gd name="adj1" fmla="val 13674672"/>
              <a:gd name="adj2" fmla="val 0"/>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64FD4D8-AE9E-E183-6E26-18BF73B64AA7}"/>
              </a:ext>
            </a:extLst>
          </p:cNvPr>
          <p:cNvSpPr txBox="1"/>
          <p:nvPr/>
        </p:nvSpPr>
        <p:spPr>
          <a:xfrm>
            <a:off x="1365812" y="2127355"/>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6.7%</a:t>
            </a:r>
          </a:p>
        </p:txBody>
      </p:sp>
      <p:sp>
        <p:nvSpPr>
          <p:cNvPr id="11" name="Arc 10">
            <a:extLst>
              <a:ext uri="{FF2B5EF4-FFF2-40B4-BE49-F238E27FC236}">
                <a16:creationId xmlns:a16="http://schemas.microsoft.com/office/drawing/2014/main" id="{7D8FDA76-5CEA-7281-10B4-58EE95E5FC3E}"/>
              </a:ext>
            </a:extLst>
          </p:cNvPr>
          <p:cNvSpPr/>
          <p:nvPr/>
        </p:nvSpPr>
        <p:spPr>
          <a:xfrm rot="17100000">
            <a:off x="7823528" y="2813039"/>
            <a:ext cx="752354" cy="542097"/>
          </a:xfrm>
          <a:prstGeom prst="arc">
            <a:avLst>
              <a:gd name="adj1" fmla="val 13674672"/>
              <a:gd name="adj2" fmla="val 143284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7DE3023-5FFD-62EA-A08F-5D2C9ABCE1B3}"/>
              </a:ext>
            </a:extLst>
          </p:cNvPr>
          <p:cNvSpPr txBox="1"/>
          <p:nvPr/>
        </p:nvSpPr>
        <p:spPr>
          <a:xfrm>
            <a:off x="7202937" y="2423688"/>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5.3%</a:t>
            </a:r>
          </a:p>
        </p:txBody>
      </p:sp>
      <p:pic>
        <p:nvPicPr>
          <p:cNvPr id="13" name="Graphic 12" descr="Home with solid fill">
            <a:hlinkClick r:id="rId3" action="ppaction://hlinksldjump"/>
            <a:extLst>
              <a:ext uri="{FF2B5EF4-FFF2-40B4-BE49-F238E27FC236}">
                <a16:creationId xmlns:a16="http://schemas.microsoft.com/office/drawing/2014/main" id="{E0227D5C-326F-8065-E09B-091F57298C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144435406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F6944D-DE45-7F8F-3A27-E155954C3B54}"/>
              </a:ext>
            </a:extLst>
          </p:cNvPr>
          <p:cNvSpPr>
            <a:spLocks noGrp="1"/>
          </p:cNvSpPr>
          <p:nvPr>
            <p:ph type="title"/>
          </p:nvPr>
        </p:nvSpPr>
        <p:spPr/>
        <p:txBody>
          <a:bodyPr/>
          <a:lstStyle/>
          <a:p>
            <a:r>
              <a:rPr lang="en-US" sz="3600" dirty="0">
                <a:latin typeface="Corbel" panose="020B0503020204020204" pitchFamily="34" charset="0"/>
              </a:rPr>
              <a:t>Effect of LLC Size</a:t>
            </a:r>
          </a:p>
        </p:txBody>
      </p:sp>
      <p:pic>
        <p:nvPicPr>
          <p:cNvPr id="7" name="Content Placeholder 6">
            <a:extLst>
              <a:ext uri="{FF2B5EF4-FFF2-40B4-BE49-F238E27FC236}">
                <a16:creationId xmlns:a16="http://schemas.microsoft.com/office/drawing/2014/main" id="{AECCD1AA-165C-CA62-1574-E627323C98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1922877"/>
            <a:ext cx="8894763" cy="3447220"/>
          </a:xfrm>
        </p:spPr>
      </p:pic>
      <p:sp>
        <p:nvSpPr>
          <p:cNvPr id="10" name="Arc 9">
            <a:extLst>
              <a:ext uri="{FF2B5EF4-FFF2-40B4-BE49-F238E27FC236}">
                <a16:creationId xmlns:a16="http://schemas.microsoft.com/office/drawing/2014/main" id="{ED46EF11-C2CF-1A0D-9C31-D8DE861F492B}"/>
              </a:ext>
            </a:extLst>
          </p:cNvPr>
          <p:cNvSpPr/>
          <p:nvPr/>
        </p:nvSpPr>
        <p:spPr>
          <a:xfrm rot="17100000">
            <a:off x="7956081" y="2975446"/>
            <a:ext cx="528969" cy="314711"/>
          </a:xfrm>
          <a:prstGeom prst="arc">
            <a:avLst>
              <a:gd name="adj1" fmla="val 13674672"/>
              <a:gd name="adj2" fmla="val 3306452"/>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439E4D7-747F-005C-5EB6-F3ACCD4E89D8}"/>
              </a:ext>
            </a:extLst>
          </p:cNvPr>
          <p:cNvSpPr txBox="1"/>
          <p:nvPr/>
        </p:nvSpPr>
        <p:spPr>
          <a:xfrm>
            <a:off x="7266644" y="2554905"/>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1.3%</a:t>
            </a:r>
          </a:p>
        </p:txBody>
      </p:sp>
      <p:sp>
        <p:nvSpPr>
          <p:cNvPr id="12" name="Arc 11">
            <a:extLst>
              <a:ext uri="{FF2B5EF4-FFF2-40B4-BE49-F238E27FC236}">
                <a16:creationId xmlns:a16="http://schemas.microsoft.com/office/drawing/2014/main" id="{3E976896-F0EE-371F-4D37-0BC6CE91B157}"/>
              </a:ext>
            </a:extLst>
          </p:cNvPr>
          <p:cNvSpPr/>
          <p:nvPr/>
        </p:nvSpPr>
        <p:spPr>
          <a:xfrm rot="17100000">
            <a:off x="5990314" y="2716899"/>
            <a:ext cx="528969" cy="314711"/>
          </a:xfrm>
          <a:prstGeom prst="arc">
            <a:avLst>
              <a:gd name="adj1" fmla="val 13674672"/>
              <a:gd name="adj2" fmla="val 3306452"/>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2DB93CC-209B-AAB9-C7DE-1BCFBB4B2F2B}"/>
              </a:ext>
            </a:extLst>
          </p:cNvPr>
          <p:cNvSpPr txBox="1"/>
          <p:nvPr/>
        </p:nvSpPr>
        <p:spPr>
          <a:xfrm>
            <a:off x="5213804" y="2496022"/>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2.5%</a:t>
            </a:r>
          </a:p>
        </p:txBody>
      </p:sp>
      <p:pic>
        <p:nvPicPr>
          <p:cNvPr id="14" name="Graphic 13" descr="Home with solid fill">
            <a:hlinkClick r:id="rId3" action="ppaction://hlinksldjump"/>
            <a:extLst>
              <a:ext uri="{FF2B5EF4-FFF2-40B4-BE49-F238E27FC236}">
                <a16:creationId xmlns:a16="http://schemas.microsoft.com/office/drawing/2014/main" id="{C9A6348E-6D5E-793E-2BC3-FEF21E174E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416197843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35F84-914E-15AE-FC86-AF0FF45DE29B}"/>
              </a:ext>
            </a:extLst>
          </p:cNvPr>
          <p:cNvSpPr>
            <a:spLocks noGrp="1"/>
          </p:cNvSpPr>
          <p:nvPr>
            <p:ph type="title"/>
          </p:nvPr>
        </p:nvSpPr>
        <p:spPr/>
        <p:txBody>
          <a:bodyPr/>
          <a:lstStyle/>
          <a:p>
            <a:r>
              <a:rPr lang="en-US" sz="3200" dirty="0">
                <a:latin typeface="Corbel" panose="020B0503020204020204" pitchFamily="34" charset="0"/>
              </a:rPr>
              <a:t>Accuracy and Coverage with Different Prefetchers</a:t>
            </a:r>
          </a:p>
        </p:txBody>
      </p:sp>
      <p:pic>
        <p:nvPicPr>
          <p:cNvPr id="7" name="Content Placeholder 6">
            <a:extLst>
              <a:ext uri="{FF2B5EF4-FFF2-40B4-BE49-F238E27FC236}">
                <a16:creationId xmlns:a16="http://schemas.microsoft.com/office/drawing/2014/main" id="{D30472CE-A15C-80CC-A155-715C639A4D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18" y="930919"/>
            <a:ext cx="8894763" cy="3880130"/>
          </a:xfrm>
        </p:spPr>
      </p:pic>
      <p:sp>
        <p:nvSpPr>
          <p:cNvPr id="8" name="Rounded Rectangle 7">
            <a:extLst>
              <a:ext uri="{FF2B5EF4-FFF2-40B4-BE49-F238E27FC236}">
                <a16:creationId xmlns:a16="http://schemas.microsoft.com/office/drawing/2014/main" id="{C041429D-B8B3-CECC-DF40-E603E4CDE15A}"/>
              </a:ext>
            </a:extLst>
          </p:cNvPr>
          <p:cNvSpPr/>
          <p:nvPr/>
        </p:nvSpPr>
        <p:spPr>
          <a:xfrm>
            <a:off x="149574" y="5003550"/>
            <a:ext cx="8844849" cy="1004835"/>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POPET’s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accuracy and coverage increases significantly</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in absence of a data prefetcher</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9" name="Graphic 8" descr="Home with solid fill">
            <a:hlinkClick r:id="rId3" action="ppaction://hlinksldjump"/>
            <a:extLst>
              <a:ext uri="{FF2B5EF4-FFF2-40B4-BE49-F238E27FC236}">
                <a16:creationId xmlns:a16="http://schemas.microsoft.com/office/drawing/2014/main" id="{AC0BF466-1DDE-E946-28A2-8FCDEB48CC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423311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C16F4E-6709-2FE5-773E-10F73E4392EA}"/>
              </a:ext>
            </a:extLst>
          </p:cNvPr>
          <p:cNvSpPr>
            <a:spLocks noGrp="1"/>
          </p:cNvSpPr>
          <p:nvPr>
            <p:ph type="title"/>
          </p:nvPr>
        </p:nvSpPr>
        <p:spPr/>
        <p:txBody>
          <a:bodyPr/>
          <a:lstStyle/>
          <a:p>
            <a:r>
              <a:rPr lang="en-US" sz="3600" dirty="0">
                <a:latin typeface="Corbel" panose="020B0503020204020204" pitchFamily="34" charset="0"/>
              </a:rPr>
              <a:t>Overhead of Hermes</a:t>
            </a:r>
          </a:p>
        </p:txBody>
      </p:sp>
      <p:sp>
        <p:nvSpPr>
          <p:cNvPr id="7" name="Rounded Rectangle 6">
            <a:extLst>
              <a:ext uri="{FF2B5EF4-FFF2-40B4-BE49-F238E27FC236}">
                <a16:creationId xmlns:a16="http://schemas.microsoft.com/office/drawing/2014/main" id="{69028D63-64CA-9DE7-07E9-FC9A892E648C}"/>
              </a:ext>
            </a:extLst>
          </p:cNvPr>
          <p:cNvSpPr/>
          <p:nvPr/>
        </p:nvSpPr>
        <p:spPr>
          <a:xfrm>
            <a:off x="2168166" y="2064091"/>
            <a:ext cx="6683603" cy="899084"/>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4 KB</a:t>
            </a: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storage overhead</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8" name="Rounded Rectangle 7">
            <a:extLst>
              <a:ext uri="{FF2B5EF4-FFF2-40B4-BE49-F238E27FC236}">
                <a16:creationId xmlns:a16="http://schemas.microsoft.com/office/drawing/2014/main" id="{EE1AFFAA-7845-A3B1-5718-7013AE276E15}"/>
              </a:ext>
            </a:extLst>
          </p:cNvPr>
          <p:cNvSpPr/>
          <p:nvPr/>
        </p:nvSpPr>
        <p:spPr>
          <a:xfrm>
            <a:off x="2168166" y="3985573"/>
            <a:ext cx="6683603" cy="899084"/>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1.5% </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power overhead*</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9" name="Picture 8">
            <a:extLst>
              <a:ext uri="{FF2B5EF4-FFF2-40B4-BE49-F238E27FC236}">
                <a16:creationId xmlns:a16="http://schemas.microsoft.com/office/drawing/2014/main" id="{DE56CFE2-750C-B64C-ACC9-3D391C3C3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01" y="1777547"/>
            <a:ext cx="1393213" cy="1393213"/>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A0108C57-B893-7A0E-41AE-317684D29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01" y="3687240"/>
            <a:ext cx="1393213" cy="1393213"/>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F5419932-23E7-ABFE-4E8A-8A4813722EDE}"/>
              </a:ext>
            </a:extLst>
          </p:cNvPr>
          <p:cNvSpPr txBox="1"/>
          <p:nvPr/>
        </p:nvSpPr>
        <p:spPr>
          <a:xfrm>
            <a:off x="1034530" y="5506945"/>
            <a:ext cx="716356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*On top of an Intel Alder Lake-like performance-core </a:t>
            </a:r>
            <a:r>
              <a:rPr kumimoji="0" lang="en-US" sz="2000" b="0" i="1" u="none" strike="noStrike" kern="1200" cap="none" spc="0" normalizeH="0" baseline="30000" noProof="0" dirty="0">
                <a:ln>
                  <a:noFill/>
                </a:ln>
                <a:solidFill>
                  <a:srgbClr val="E7E6E6">
                    <a:lumMod val="50000"/>
                  </a:srgbClr>
                </a:solidFill>
                <a:effectLst/>
                <a:uLnTx/>
                <a:uFillTx/>
                <a:latin typeface="Corbel" panose="020B0503020204020204" pitchFamily="34" charset="0"/>
                <a:ea typeface="+mn-ea"/>
                <a:cs typeface="+mn-cs"/>
              </a:rPr>
              <a:t>[2]</a:t>
            </a:r>
            <a:r>
              <a:rPr kumimoji="0" lang="en-US" sz="2000" b="0" i="1"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configuration</a:t>
            </a:r>
          </a:p>
        </p:txBody>
      </p:sp>
      <p:sp>
        <p:nvSpPr>
          <p:cNvPr id="3" name="TextBox 2">
            <a:extLst>
              <a:ext uri="{FF2B5EF4-FFF2-40B4-BE49-F238E27FC236}">
                <a16:creationId xmlns:a16="http://schemas.microsoft.com/office/drawing/2014/main" id="{672B9245-09F9-D5B0-F64B-49066E33188A}"/>
              </a:ext>
            </a:extLst>
          </p:cNvPr>
          <p:cNvSpPr txBox="1"/>
          <p:nvPr/>
        </p:nvSpPr>
        <p:spPr>
          <a:xfrm>
            <a:off x="1259198" y="6468733"/>
            <a:ext cx="6625603" cy="276999"/>
          </a:xfrm>
          <a:prstGeom prst="rect">
            <a:avLst/>
          </a:prstGeom>
          <a:noFill/>
        </p:spPr>
        <p:txBody>
          <a:bodyPr wrap="square" rtlCol="0">
            <a:spAutoFit/>
          </a:bodyPr>
          <a:lstStyle>
            <a:defPPr>
              <a:defRPr lang="en-US"/>
            </a:defPPr>
            <a:lvl1pPr algn="ctr">
              <a:defRPr sz="1200">
                <a:solidFill>
                  <a:schemeClr val="bg2">
                    <a:lumMod val="50000"/>
                  </a:schemeClr>
                </a:solidFill>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[2] https://</a:t>
            </a:r>
            <a:r>
              <a:rPr kumimoji="0" lang="en-US" sz="12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www.anandtech.com</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/show/16881/a-deep-dive-into-</a:t>
            </a:r>
            <a:r>
              <a:rPr kumimoji="0" lang="en-US" sz="12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intels</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-alder-lake-microarchitectures/3</a:t>
            </a:r>
          </a:p>
        </p:txBody>
      </p:sp>
    </p:spTree>
    <p:extLst>
      <p:ext uri="{BB962C8B-B14F-4D97-AF65-F5344CB8AC3E}">
        <p14:creationId xmlns:p14="http://schemas.microsoft.com/office/powerpoint/2010/main" val="1882197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Computing Systems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Are</a:t>
            </a:r>
            <a:r>
              <a:rPr lang="en-US" dirty="0">
                <a:solidFill>
                  <a:srgbClr val="0000FF"/>
                </a:solidFill>
              </a:rPr>
              <a:t> </a:t>
            </a:r>
            <a:r>
              <a:rPr lang="en-US" dirty="0">
                <a:solidFill>
                  <a:srgbClr val="FF0000"/>
                </a:solidFill>
              </a:rPr>
              <a:t>processor-centric</a:t>
            </a:r>
            <a:r>
              <a:rPr lang="en-US" dirty="0">
                <a:solidFill>
                  <a:srgbClr val="0432FF"/>
                </a:solidFill>
              </a:rPr>
              <a:t> vs. </a:t>
            </a:r>
            <a:r>
              <a:rPr lang="en-US" b="1" dirty="0">
                <a:solidFill>
                  <a:srgbClr val="0432FF"/>
                </a:solidFill>
              </a:rPr>
              <a:t>data-centric</a:t>
            </a:r>
          </a:p>
          <a:p>
            <a:pPr lvl="1"/>
            <a:endParaRPr lang="en-US" dirty="0"/>
          </a:p>
          <a:p>
            <a:pPr lvl="1"/>
            <a:endParaRPr lang="en-US" dirty="0"/>
          </a:p>
          <a:p>
            <a:endParaRPr lang="en-US" dirty="0"/>
          </a:p>
          <a:p>
            <a:r>
              <a:rPr lang="en-US" dirty="0"/>
              <a:t>Make </a:t>
            </a:r>
            <a:r>
              <a:rPr lang="en-US" dirty="0">
                <a:solidFill>
                  <a:srgbClr val="FF0000"/>
                </a:solidFill>
              </a:rPr>
              <a:t>designer-dictated </a:t>
            </a:r>
            <a:r>
              <a:rPr lang="en-US" dirty="0">
                <a:solidFill>
                  <a:srgbClr val="0432FF"/>
                </a:solidFill>
              </a:rPr>
              <a:t>decisions vs. </a:t>
            </a:r>
            <a:r>
              <a:rPr lang="en-US" b="1" dirty="0">
                <a:solidFill>
                  <a:srgbClr val="0432FF"/>
                </a:solidFill>
              </a:rPr>
              <a:t>data-driven</a:t>
            </a:r>
            <a:endParaRPr lang="en-US" dirty="0">
              <a:solidFill>
                <a:srgbClr val="0432FF"/>
              </a:solidFill>
            </a:endParaRPr>
          </a:p>
          <a:p>
            <a:pPr lvl="1"/>
            <a:endParaRPr lang="en-US" dirty="0"/>
          </a:p>
          <a:p>
            <a:pPr lvl="1"/>
            <a:endParaRPr lang="en-US" dirty="0"/>
          </a:p>
          <a:p>
            <a:endParaRPr lang="en-US" dirty="0"/>
          </a:p>
          <a:p>
            <a:r>
              <a:rPr lang="en-US" dirty="0"/>
              <a:t>Make </a:t>
            </a:r>
            <a:r>
              <a:rPr lang="en-US" dirty="0">
                <a:solidFill>
                  <a:srgbClr val="FF0000"/>
                </a:solidFill>
              </a:rPr>
              <a:t>component-based myopic </a:t>
            </a:r>
            <a:r>
              <a:rPr lang="en-US" dirty="0">
                <a:solidFill>
                  <a:srgbClr val="0000FF"/>
                </a:solidFill>
              </a:rPr>
              <a:t>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105550284"/>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F33AF0-BD3E-7479-E1DB-76F532603F84}"/>
              </a:ext>
            </a:extLst>
          </p:cNvPr>
          <p:cNvSpPr>
            <a:spLocks noGrp="1"/>
          </p:cNvSpPr>
          <p:nvPr>
            <p:ph type="title"/>
          </p:nvPr>
        </p:nvSpPr>
        <p:spPr/>
        <p:txBody>
          <a:bodyPr/>
          <a:lstStyle/>
          <a:p>
            <a:r>
              <a:rPr lang="en-US" sz="4000" dirty="0">
                <a:latin typeface="Corbel" panose="020B0503020204020204" pitchFamily="34" charset="0"/>
              </a:rPr>
              <a:t>More in the Paper </a:t>
            </a:r>
          </a:p>
        </p:txBody>
      </p:sp>
      <p:sp>
        <p:nvSpPr>
          <p:cNvPr id="5" name="Content Placeholder 4">
            <a:extLst>
              <a:ext uri="{FF2B5EF4-FFF2-40B4-BE49-F238E27FC236}">
                <a16:creationId xmlns:a16="http://schemas.microsoft.com/office/drawing/2014/main" id="{59692505-A99E-72E6-E777-AD306FF664B5}"/>
              </a:ext>
            </a:extLst>
          </p:cNvPr>
          <p:cNvSpPr>
            <a:spLocks noGrp="1"/>
          </p:cNvSpPr>
          <p:nvPr>
            <p:ph idx="1"/>
          </p:nvPr>
        </p:nvSpPr>
        <p:spPr/>
        <p:txBody>
          <a:bodyPr>
            <a:normAutofit fontScale="92500"/>
          </a:bodyPr>
          <a:lstStyle/>
          <a:p>
            <a:r>
              <a:rPr lang="en-US" sz="2400" dirty="0"/>
              <a:t>Performance sensitivity to:</a:t>
            </a:r>
          </a:p>
          <a:p>
            <a:pPr lvl="1"/>
            <a:r>
              <a:rPr lang="en-US" sz="2000" dirty="0">
                <a:solidFill>
                  <a:srgbClr val="C00000"/>
                </a:solidFill>
              </a:rPr>
              <a:t>Cache hierarchy access latency</a:t>
            </a:r>
          </a:p>
          <a:p>
            <a:pPr lvl="1"/>
            <a:r>
              <a:rPr lang="en-US" sz="2000" dirty="0">
                <a:solidFill>
                  <a:srgbClr val="C00000"/>
                </a:solidFill>
              </a:rPr>
              <a:t>Hermes request issue latency</a:t>
            </a:r>
          </a:p>
          <a:p>
            <a:pPr lvl="1"/>
            <a:r>
              <a:rPr lang="en-US" sz="2000" dirty="0">
                <a:solidFill>
                  <a:srgbClr val="C00000"/>
                </a:solidFill>
              </a:rPr>
              <a:t>Activation threshold</a:t>
            </a:r>
          </a:p>
          <a:p>
            <a:pPr lvl="1"/>
            <a:r>
              <a:rPr lang="en-US" sz="2000" dirty="0">
                <a:solidFill>
                  <a:srgbClr val="C00000"/>
                </a:solidFill>
              </a:rPr>
              <a:t>ROB size </a:t>
            </a:r>
            <a:r>
              <a:rPr lang="en-US" sz="2000" dirty="0">
                <a:solidFill>
                  <a:schemeClr val="accent6"/>
                </a:solidFill>
              </a:rPr>
              <a:t>(</a:t>
            </a:r>
            <a:r>
              <a:rPr lang="en-US" sz="2000" b="1" dirty="0">
                <a:solidFill>
                  <a:schemeClr val="accent6"/>
                </a:solidFill>
              </a:rPr>
              <a:t>in extended version on </a:t>
            </a:r>
            <a:r>
              <a:rPr lang="en-US" sz="2000" b="1" dirty="0" err="1">
                <a:solidFill>
                  <a:schemeClr val="accent6"/>
                </a:solidFill>
              </a:rPr>
              <a:t>arXiv</a:t>
            </a:r>
            <a:r>
              <a:rPr lang="en-US" sz="2000" dirty="0">
                <a:solidFill>
                  <a:schemeClr val="accent6"/>
                </a:solidFill>
              </a:rPr>
              <a:t>)</a:t>
            </a:r>
          </a:p>
          <a:p>
            <a:pPr lvl="1"/>
            <a:r>
              <a:rPr lang="en-US" sz="2000" dirty="0">
                <a:solidFill>
                  <a:srgbClr val="C00000"/>
                </a:solidFill>
              </a:rPr>
              <a:t>LLC size </a:t>
            </a:r>
            <a:r>
              <a:rPr lang="en-US" sz="2000" dirty="0">
                <a:solidFill>
                  <a:schemeClr val="accent6"/>
                </a:solidFill>
              </a:rPr>
              <a:t>(</a:t>
            </a:r>
            <a:r>
              <a:rPr lang="en-US" sz="2000" b="1" dirty="0">
                <a:solidFill>
                  <a:schemeClr val="accent6"/>
                </a:solidFill>
              </a:rPr>
              <a:t>in extended version on </a:t>
            </a:r>
            <a:r>
              <a:rPr lang="en-US" sz="2000" b="1" dirty="0" err="1">
                <a:solidFill>
                  <a:schemeClr val="accent6"/>
                </a:solidFill>
              </a:rPr>
              <a:t>arXiv</a:t>
            </a:r>
            <a:r>
              <a:rPr lang="en-US" sz="2000" dirty="0">
                <a:solidFill>
                  <a:schemeClr val="accent6"/>
                </a:solidFill>
              </a:rPr>
              <a:t>)</a:t>
            </a:r>
          </a:p>
          <a:p>
            <a:pPr lvl="1"/>
            <a:endParaRPr lang="en-US" sz="2000" dirty="0"/>
          </a:p>
          <a:p>
            <a:r>
              <a:rPr lang="en-US" sz="2400" b="1" dirty="0">
                <a:solidFill>
                  <a:srgbClr val="7030A0"/>
                </a:solidFill>
              </a:rPr>
              <a:t>Accuracy, coverage, and performance analysis </a:t>
            </a:r>
            <a:r>
              <a:rPr lang="en-US" sz="2400" dirty="0"/>
              <a:t>against </a:t>
            </a:r>
            <a:r>
              <a:rPr lang="en-US" sz="2400" b="1" dirty="0">
                <a:solidFill>
                  <a:srgbClr val="7030A0"/>
                </a:solidFill>
              </a:rPr>
              <a:t>HMP</a:t>
            </a:r>
            <a:r>
              <a:rPr lang="en-US" sz="2400" dirty="0"/>
              <a:t> and </a:t>
            </a:r>
            <a:r>
              <a:rPr lang="en-US" sz="2400" b="1" dirty="0">
                <a:solidFill>
                  <a:srgbClr val="7030A0"/>
                </a:solidFill>
              </a:rPr>
              <a:t>TTP</a:t>
            </a:r>
          </a:p>
          <a:p>
            <a:endParaRPr lang="en-US" sz="2400" dirty="0"/>
          </a:p>
          <a:p>
            <a:r>
              <a:rPr lang="en-US" sz="2400" dirty="0"/>
              <a:t>Understanding </a:t>
            </a:r>
            <a:r>
              <a:rPr lang="en-US" sz="2400" b="1" dirty="0">
                <a:solidFill>
                  <a:srgbClr val="0000FF"/>
                </a:solidFill>
              </a:rPr>
              <a:t>usefulness of each program feature</a:t>
            </a:r>
          </a:p>
          <a:p>
            <a:endParaRPr lang="en-US" sz="2400" dirty="0"/>
          </a:p>
          <a:p>
            <a:r>
              <a:rPr lang="en-US" sz="2400" dirty="0"/>
              <a:t>Effect on </a:t>
            </a:r>
            <a:r>
              <a:rPr lang="en-US" sz="2400" b="1" dirty="0">
                <a:solidFill>
                  <a:srgbClr val="DF4CD4"/>
                </a:solidFill>
              </a:rPr>
              <a:t>stall cycle reduction</a:t>
            </a:r>
          </a:p>
          <a:p>
            <a:endParaRPr lang="en-US" sz="2400" dirty="0"/>
          </a:p>
          <a:p>
            <a:r>
              <a:rPr lang="en-US" sz="2400" b="1" dirty="0">
                <a:solidFill>
                  <a:srgbClr val="FF797F"/>
                </a:solidFill>
              </a:rPr>
              <a:t>Performance</a:t>
            </a:r>
            <a:r>
              <a:rPr lang="en-US" sz="2400" dirty="0"/>
              <a:t> analysis on an </a:t>
            </a:r>
            <a:r>
              <a:rPr lang="en-US" sz="2400" b="1" dirty="0">
                <a:solidFill>
                  <a:srgbClr val="FF797F"/>
                </a:solidFill>
              </a:rPr>
              <a:t>eight-core</a:t>
            </a:r>
            <a:r>
              <a:rPr lang="en-US" sz="2400" dirty="0"/>
              <a:t> system</a:t>
            </a:r>
          </a:p>
          <a:p>
            <a:endParaRPr lang="en-US" sz="2400" dirty="0"/>
          </a:p>
        </p:txBody>
      </p:sp>
    </p:spTree>
    <p:extLst>
      <p:ext uri="{BB962C8B-B14F-4D97-AF65-F5344CB8AC3E}">
        <p14:creationId xmlns:p14="http://schemas.microsoft.com/office/powerpoint/2010/main" val="39977897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F33AF0-BD3E-7479-E1DB-76F532603F84}"/>
              </a:ext>
            </a:extLst>
          </p:cNvPr>
          <p:cNvSpPr>
            <a:spLocks noGrp="1"/>
          </p:cNvSpPr>
          <p:nvPr>
            <p:ph type="title"/>
          </p:nvPr>
        </p:nvSpPr>
        <p:spPr/>
        <p:txBody>
          <a:bodyPr/>
          <a:lstStyle/>
          <a:p>
            <a:r>
              <a:rPr lang="en-US" sz="4000" dirty="0">
                <a:latin typeface="Corbel" panose="020B0503020204020204" pitchFamily="34" charset="0"/>
              </a:rPr>
              <a:t>More in the Paper </a:t>
            </a:r>
          </a:p>
        </p:txBody>
      </p:sp>
      <p:sp>
        <p:nvSpPr>
          <p:cNvPr id="5" name="Content Placeholder 4">
            <a:extLst>
              <a:ext uri="{FF2B5EF4-FFF2-40B4-BE49-F238E27FC236}">
                <a16:creationId xmlns:a16="http://schemas.microsoft.com/office/drawing/2014/main" id="{59692505-A99E-72E6-E777-AD306FF664B5}"/>
              </a:ext>
            </a:extLst>
          </p:cNvPr>
          <p:cNvSpPr>
            <a:spLocks noGrp="1"/>
          </p:cNvSpPr>
          <p:nvPr>
            <p:ph idx="1"/>
          </p:nvPr>
        </p:nvSpPr>
        <p:spPr/>
        <p:txBody>
          <a:bodyPr>
            <a:normAutofit fontScale="92500"/>
          </a:bodyPr>
          <a:lstStyle/>
          <a:p>
            <a:r>
              <a:rPr lang="en-US" sz="2400" dirty="0"/>
              <a:t>Performance sensitivity to:</a:t>
            </a:r>
          </a:p>
          <a:p>
            <a:pPr lvl="1"/>
            <a:r>
              <a:rPr lang="en-US" sz="2000" dirty="0">
                <a:solidFill>
                  <a:srgbClr val="C00000"/>
                </a:solidFill>
              </a:rPr>
              <a:t>Cache hierarchy access latency</a:t>
            </a:r>
          </a:p>
          <a:p>
            <a:pPr lvl="1"/>
            <a:r>
              <a:rPr lang="en-US" sz="2000" dirty="0">
                <a:solidFill>
                  <a:srgbClr val="C00000"/>
                </a:solidFill>
              </a:rPr>
              <a:t>Hermes request issue latency</a:t>
            </a:r>
          </a:p>
          <a:p>
            <a:pPr lvl="1"/>
            <a:r>
              <a:rPr lang="en-US" sz="2000" dirty="0">
                <a:solidFill>
                  <a:srgbClr val="C00000"/>
                </a:solidFill>
              </a:rPr>
              <a:t>Activation threshold</a:t>
            </a:r>
          </a:p>
          <a:p>
            <a:pPr lvl="1"/>
            <a:r>
              <a:rPr lang="en-US" sz="2000" dirty="0">
                <a:solidFill>
                  <a:srgbClr val="C00000"/>
                </a:solidFill>
              </a:rPr>
              <a:t>ROB size (in extended version at </a:t>
            </a:r>
            <a:r>
              <a:rPr lang="en-US" sz="2000" dirty="0" err="1">
                <a:solidFill>
                  <a:srgbClr val="C00000"/>
                </a:solidFill>
              </a:rPr>
              <a:t>arXiv</a:t>
            </a:r>
            <a:r>
              <a:rPr lang="en-US" sz="2000" dirty="0">
                <a:solidFill>
                  <a:srgbClr val="C00000"/>
                </a:solidFill>
              </a:rPr>
              <a:t>)</a:t>
            </a:r>
          </a:p>
          <a:p>
            <a:pPr lvl="1"/>
            <a:r>
              <a:rPr lang="en-US" sz="2000" dirty="0">
                <a:solidFill>
                  <a:srgbClr val="C00000"/>
                </a:solidFill>
              </a:rPr>
              <a:t>LLC size (in extended version at </a:t>
            </a:r>
            <a:r>
              <a:rPr lang="en-US" sz="2000" dirty="0" err="1">
                <a:solidFill>
                  <a:srgbClr val="C00000"/>
                </a:solidFill>
              </a:rPr>
              <a:t>arXiv</a:t>
            </a:r>
            <a:r>
              <a:rPr lang="en-US" sz="2000" dirty="0">
                <a:solidFill>
                  <a:srgbClr val="C00000"/>
                </a:solidFill>
              </a:rPr>
              <a:t>)</a:t>
            </a:r>
          </a:p>
          <a:p>
            <a:pPr lvl="1"/>
            <a:endParaRPr lang="en-US" sz="2000" dirty="0"/>
          </a:p>
          <a:p>
            <a:r>
              <a:rPr lang="en-US" sz="2400" b="1" dirty="0">
                <a:solidFill>
                  <a:srgbClr val="7030A0"/>
                </a:solidFill>
              </a:rPr>
              <a:t>Accuracy, coverage, and performance analysis </a:t>
            </a:r>
            <a:r>
              <a:rPr lang="en-US" sz="2400" dirty="0"/>
              <a:t>against </a:t>
            </a:r>
            <a:r>
              <a:rPr lang="en-US" sz="2400" b="1" dirty="0">
                <a:solidFill>
                  <a:srgbClr val="7030A0"/>
                </a:solidFill>
              </a:rPr>
              <a:t>HMP</a:t>
            </a:r>
            <a:r>
              <a:rPr lang="en-US" sz="2400" dirty="0"/>
              <a:t> and </a:t>
            </a:r>
            <a:r>
              <a:rPr lang="en-US" sz="2400" b="1" dirty="0">
                <a:solidFill>
                  <a:srgbClr val="7030A0"/>
                </a:solidFill>
              </a:rPr>
              <a:t>TTP</a:t>
            </a:r>
          </a:p>
          <a:p>
            <a:endParaRPr lang="en-US" sz="2400" dirty="0"/>
          </a:p>
          <a:p>
            <a:r>
              <a:rPr lang="en-US" sz="2400" dirty="0"/>
              <a:t>Understanding </a:t>
            </a:r>
            <a:r>
              <a:rPr lang="en-US" sz="2400" b="1" dirty="0">
                <a:solidFill>
                  <a:srgbClr val="0000FF"/>
                </a:solidFill>
              </a:rPr>
              <a:t>usefulness of each program feature</a:t>
            </a:r>
          </a:p>
          <a:p>
            <a:endParaRPr lang="en-US" sz="2400" dirty="0"/>
          </a:p>
          <a:p>
            <a:r>
              <a:rPr lang="en-US" sz="2400" dirty="0"/>
              <a:t>Effect on </a:t>
            </a:r>
            <a:r>
              <a:rPr lang="en-US" sz="2400" b="1" dirty="0">
                <a:solidFill>
                  <a:srgbClr val="DF4CD4"/>
                </a:solidFill>
              </a:rPr>
              <a:t>stall cycle reduction</a:t>
            </a:r>
          </a:p>
          <a:p>
            <a:endParaRPr lang="en-US" sz="2400" dirty="0"/>
          </a:p>
          <a:p>
            <a:r>
              <a:rPr lang="en-US" sz="2400" b="1" dirty="0">
                <a:solidFill>
                  <a:srgbClr val="FF797F"/>
                </a:solidFill>
              </a:rPr>
              <a:t>Performance</a:t>
            </a:r>
            <a:r>
              <a:rPr lang="en-US" sz="2400" dirty="0"/>
              <a:t> analysis in </a:t>
            </a:r>
            <a:r>
              <a:rPr lang="en-US" sz="2400" b="1" dirty="0">
                <a:solidFill>
                  <a:srgbClr val="FF797F"/>
                </a:solidFill>
              </a:rPr>
              <a:t>eight-core</a:t>
            </a:r>
            <a:r>
              <a:rPr lang="en-US" sz="2400" dirty="0"/>
              <a:t> system</a:t>
            </a:r>
          </a:p>
          <a:p>
            <a:endParaRPr lang="en-US" sz="2400" dirty="0"/>
          </a:p>
        </p:txBody>
      </p:sp>
      <p:sp>
        <p:nvSpPr>
          <p:cNvPr id="2" name="Rectangle 1">
            <a:extLst>
              <a:ext uri="{FF2B5EF4-FFF2-40B4-BE49-F238E27FC236}">
                <a16:creationId xmlns:a16="http://schemas.microsoft.com/office/drawing/2014/main" id="{3BDDD6C2-E05E-612F-1443-CBDD1E4E30BF}"/>
              </a:ext>
            </a:extLst>
          </p:cNvPr>
          <p:cNvSpPr/>
          <p:nvPr/>
        </p:nvSpPr>
        <p:spPr>
          <a:xfrm>
            <a:off x="94269" y="936172"/>
            <a:ext cx="8938421" cy="5497038"/>
          </a:xfrm>
          <a:prstGeom prst="rect">
            <a:avLst/>
          </a:prstGeom>
          <a:solidFill>
            <a:srgbClr val="FFFFFF">
              <a:alpha val="9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C70E422-1C26-99A0-95A9-0707CA807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869" y="1208481"/>
            <a:ext cx="6598885" cy="4390099"/>
          </a:xfrm>
          <a:prstGeom prst="rect">
            <a:avLst/>
          </a:prstGeom>
          <a:ln>
            <a:solidFill>
              <a:schemeClr val="bg2"/>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144E5FA3-923A-996A-8C56-27DAD1364E50}"/>
              </a:ext>
            </a:extLst>
          </p:cNvPr>
          <p:cNvSpPr txBox="1"/>
          <p:nvPr/>
        </p:nvSpPr>
        <p:spPr>
          <a:xfrm>
            <a:off x="1773145" y="6093296"/>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https://arxiv.org/pdf/2209.00188.pdf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5997038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9DA22-3F0A-ECB2-D9D0-CE1AF382F3E2}"/>
              </a:ext>
            </a:extLst>
          </p:cNvPr>
          <p:cNvSpPr>
            <a:spLocks noGrp="1"/>
          </p:cNvSpPr>
          <p:nvPr>
            <p:ph type="ctrTitle"/>
          </p:nvPr>
        </p:nvSpPr>
        <p:spPr/>
        <p:txBody>
          <a:bodyPr/>
          <a:lstStyle/>
          <a:p>
            <a:r>
              <a:rPr lang="en-US" dirty="0">
                <a:latin typeface="Corbel" panose="020B0503020204020204" pitchFamily="34" charset="0"/>
                <a:cs typeface="Consolas" panose="020B0609020204030204" pitchFamily="49" charset="0"/>
              </a:rPr>
              <a:t>To Summarize…</a:t>
            </a:r>
          </a:p>
        </p:txBody>
      </p:sp>
      <p:sp>
        <p:nvSpPr>
          <p:cNvPr id="3" name="Subtitle 2">
            <a:extLst>
              <a:ext uri="{FF2B5EF4-FFF2-40B4-BE49-F238E27FC236}">
                <a16:creationId xmlns:a16="http://schemas.microsoft.com/office/drawing/2014/main" id="{529BEA13-CB69-3B1D-CAC4-94F964C27D2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894186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5E8D7B-C6DA-C059-AEB4-F260D255E600}"/>
              </a:ext>
            </a:extLst>
          </p:cNvPr>
          <p:cNvSpPr>
            <a:spLocks noGrp="1"/>
          </p:cNvSpPr>
          <p:nvPr>
            <p:ph type="title"/>
          </p:nvPr>
        </p:nvSpPr>
        <p:spPr/>
        <p:txBody>
          <a:bodyPr/>
          <a:lstStyle/>
          <a:p>
            <a:r>
              <a:rPr lang="en-US" dirty="0">
                <a:latin typeface="Corbel" panose="020B0503020204020204" pitchFamily="34" charset="0"/>
              </a:rPr>
              <a:t>Summary</a:t>
            </a:r>
          </a:p>
        </p:txBody>
      </p:sp>
      <p:sp>
        <p:nvSpPr>
          <p:cNvPr id="7" name="Rounded Rectangle 6">
            <a:extLst>
              <a:ext uri="{FF2B5EF4-FFF2-40B4-BE49-F238E27FC236}">
                <a16:creationId xmlns:a16="http://schemas.microsoft.com/office/drawing/2014/main" id="{5EBE7B16-A796-46EF-6F6C-5ED12FDCE2C2}"/>
              </a:ext>
            </a:extLst>
          </p:cNvPr>
          <p:cNvSpPr/>
          <p:nvPr/>
        </p:nvSpPr>
        <p:spPr>
          <a:xfrm>
            <a:off x="169011" y="1062866"/>
            <a:ext cx="8748746" cy="2366134"/>
          </a:xfrm>
          <a:prstGeom prst="roundRect">
            <a:avLst>
              <a:gd name="adj" fmla="val 6884"/>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Hermes enables </a:t>
            </a: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off-chip load prediction</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 </a:t>
            </a:r>
            <a:r>
              <a:rPr kumimoji="0" lang="en-US" sz="3200" b="1" i="0" u="none" strike="noStrike" kern="1200" cap="none" spc="0" normalizeH="0" baseline="0" noProof="0" dirty="0">
                <a:ln>
                  <a:noFill/>
                </a:ln>
                <a:solidFill>
                  <a:srgbClr val="EF483E"/>
                </a:solidFill>
                <a:effectLst/>
                <a:uLnTx/>
                <a:uFillTx/>
                <a:latin typeface="Corbel" panose="020B0503020204020204" pitchFamily="34" charset="0"/>
                <a:ea typeface="+mn-ea"/>
                <a:cs typeface="+mn-cs"/>
              </a:rPr>
              <a:t>different</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form of speculation than</a:t>
            </a:r>
            <a:endParaRPr kumimoji="0" lang="en-US" sz="3200" b="1" i="0" u="none" strike="noStrike" kern="1200" cap="none" spc="0" normalizeH="0" baseline="0" noProof="0" dirty="0">
              <a:ln>
                <a:noFill/>
              </a:ln>
              <a:solidFill>
                <a:srgbClr val="DF4CD4"/>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load address prediction </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employed by prefetchers</a:t>
            </a:r>
          </a:p>
        </p:txBody>
      </p:sp>
      <p:sp>
        <p:nvSpPr>
          <p:cNvPr id="8" name="Rounded Rectangle 7">
            <a:extLst>
              <a:ext uri="{FF2B5EF4-FFF2-40B4-BE49-F238E27FC236}">
                <a16:creationId xmlns:a16="http://schemas.microsoft.com/office/drawing/2014/main" id="{0020E888-ACDC-D0FD-6D0E-6B383DCD23A1}"/>
              </a:ext>
            </a:extLst>
          </p:cNvPr>
          <p:cNvSpPr/>
          <p:nvPr/>
        </p:nvSpPr>
        <p:spPr>
          <a:xfrm>
            <a:off x="197627" y="3762860"/>
            <a:ext cx="8748746" cy="2366134"/>
          </a:xfrm>
          <a:prstGeom prst="roundRect">
            <a:avLst>
              <a:gd name="adj" fmla="val 6884"/>
            </a:avLst>
          </a:prstGeom>
          <a:solidFill>
            <a:schemeClr val="accent6">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Off-chip load prediction </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can be applied</a:t>
            </a:r>
            <a:r>
              <a:rPr kumimoji="0" lang="en-US" sz="3200" b="1" i="0" u="none" strike="noStrike" kern="1200" cap="none" spc="0" normalizeH="0" baseline="0" noProof="0" dirty="0">
                <a:ln>
                  <a:noFill/>
                </a:ln>
                <a:solidFill>
                  <a:srgbClr val="000CFF"/>
                </a:solidFill>
                <a:effectLst/>
                <a:uLnTx/>
                <a:uFillTx/>
                <a:latin typeface="Corbel" panose="020B0503020204020204" pitchFamily="34" charset="0"/>
                <a:ea typeface="+mn-ea"/>
                <a:cs typeface="+mn-cs"/>
              </a:rPr>
              <a:t> by itself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or </a:t>
            </a:r>
            <a:r>
              <a:rPr kumimoji="0" lang="en-US" sz="32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combined with load address prediction</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to provide performance improvement</a:t>
            </a:r>
            <a:endParaRPr kumimoji="0" lang="en-US" sz="32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83410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B1E70D-A4C3-1751-1C88-07F2CCB65296}"/>
              </a:ext>
            </a:extLst>
          </p:cNvPr>
          <p:cNvSpPr>
            <a:spLocks noGrp="1"/>
          </p:cNvSpPr>
          <p:nvPr>
            <p:ph type="title"/>
          </p:nvPr>
        </p:nvSpPr>
        <p:spPr/>
        <p:txBody>
          <a:bodyPr/>
          <a:lstStyle/>
          <a:p>
            <a:r>
              <a:rPr lang="en-US" sz="4400" dirty="0">
                <a:latin typeface="Corbel" panose="020B0503020204020204" pitchFamily="34" charset="0"/>
              </a:rPr>
              <a:t>Summary</a:t>
            </a:r>
            <a:endParaRPr lang="en-US" sz="3600" dirty="0">
              <a:latin typeface="Corbel" panose="020B0503020204020204" pitchFamily="34" charset="0"/>
            </a:endParaRPr>
          </a:p>
        </p:txBody>
      </p:sp>
      <p:sp>
        <p:nvSpPr>
          <p:cNvPr id="8" name="Rounded Rectangle 7">
            <a:extLst>
              <a:ext uri="{FF2B5EF4-FFF2-40B4-BE49-F238E27FC236}">
                <a16:creationId xmlns:a16="http://schemas.microsoft.com/office/drawing/2014/main" id="{42EE2B45-2E36-11F9-67C4-45E81E35325E}"/>
              </a:ext>
            </a:extLst>
          </p:cNvPr>
          <p:cNvSpPr/>
          <p:nvPr/>
        </p:nvSpPr>
        <p:spPr>
          <a:xfrm>
            <a:off x="-304800" y="989416"/>
            <a:ext cx="9766300" cy="1499784"/>
          </a:xfrm>
          <a:prstGeom prst="roundRect">
            <a:avLst>
              <a:gd name="adj" fmla="val 6884"/>
            </a:avLst>
          </a:prstGeom>
          <a:solidFill>
            <a:schemeClr val="accent1"/>
          </a:solidFill>
          <a:ln w="38100">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employs </a:t>
            </a:r>
            <a:r>
              <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the first</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perceptron-based</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off-chip load predictor</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9" name="Rounded Rectangle 8">
            <a:extLst>
              <a:ext uri="{FF2B5EF4-FFF2-40B4-BE49-F238E27FC236}">
                <a16:creationId xmlns:a16="http://schemas.microsoft.com/office/drawing/2014/main" id="{C1350A91-1FA7-E81A-5DE3-2660E3855515}"/>
              </a:ext>
            </a:extLst>
          </p:cNvPr>
          <p:cNvSpPr/>
          <p:nvPr/>
        </p:nvSpPr>
        <p:spPr>
          <a:xfrm>
            <a:off x="3157831" y="3096704"/>
            <a:ext cx="2828338" cy="1511302"/>
          </a:xfrm>
          <a:prstGeom prst="roundRect">
            <a:avLst>
              <a:gd name="adj" fmla="val 6884"/>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High coverage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(74%)</a:t>
            </a:r>
            <a:endParaRPr kumimoji="0" lang="en-US" sz="36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2ABB8AE5-5353-CCD8-9FD2-80AEA0572B21}"/>
              </a:ext>
            </a:extLst>
          </p:cNvPr>
          <p:cNvSpPr/>
          <p:nvPr/>
        </p:nvSpPr>
        <p:spPr>
          <a:xfrm>
            <a:off x="124699" y="3108221"/>
            <a:ext cx="2828338" cy="1499784"/>
          </a:xfrm>
          <a:prstGeom prst="roundRect">
            <a:avLst>
              <a:gd name="adj" fmla="val 6884"/>
            </a:avLst>
          </a:prstGeom>
          <a:solidFill>
            <a:schemeClr val="accent6">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High accuracy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(77%)</a:t>
            </a:r>
            <a:endParaRPr kumimoji="0" lang="en-US" sz="36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0472F84A-7A17-799B-302E-AD7F63A192E7}"/>
              </a:ext>
            </a:extLst>
          </p:cNvPr>
          <p:cNvSpPr/>
          <p:nvPr/>
        </p:nvSpPr>
        <p:spPr>
          <a:xfrm>
            <a:off x="6146651" y="3108220"/>
            <a:ext cx="2828338" cy="1499785"/>
          </a:xfrm>
          <a:prstGeom prst="roundRect">
            <a:avLst>
              <a:gd name="adj" fmla="val 6884"/>
            </a:avLst>
          </a:prstGeom>
          <a:solidFill>
            <a:schemeClr val="accent4">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rPr>
              <a:t>Low storage overhead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(4KB/core)</a:t>
            </a:r>
            <a:endParaRPr kumimoji="0" lang="en-US" sz="36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6BB13500-8B1A-6EAF-691B-1FCF1FCB0D1C}"/>
              </a:ext>
            </a:extLst>
          </p:cNvPr>
          <p:cNvSpPr/>
          <p:nvPr/>
        </p:nvSpPr>
        <p:spPr>
          <a:xfrm>
            <a:off x="124699" y="5286101"/>
            <a:ext cx="5238947" cy="1387579"/>
          </a:xfrm>
          <a:prstGeom prst="roundRect">
            <a:avLst>
              <a:gd name="adj" fmla="val 6884"/>
            </a:avLst>
          </a:prstGeom>
          <a:solidFill>
            <a:schemeClr val="accent2">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High performance improvement</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over best prior baseline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(5.4%)</a:t>
            </a:r>
          </a:p>
        </p:txBody>
      </p:sp>
      <p:sp>
        <p:nvSpPr>
          <p:cNvPr id="13" name="Rounded Rectangle 12">
            <a:extLst>
              <a:ext uri="{FF2B5EF4-FFF2-40B4-BE49-F238E27FC236}">
                <a16:creationId xmlns:a16="http://schemas.microsoft.com/office/drawing/2014/main" id="{2D8925EF-F9A3-3F28-64A7-2A83AEB45932}"/>
              </a:ext>
            </a:extLst>
          </p:cNvPr>
          <p:cNvSpPr/>
          <p:nvPr/>
        </p:nvSpPr>
        <p:spPr>
          <a:xfrm>
            <a:off x="5600700" y="5286100"/>
            <a:ext cx="3374290" cy="1387579"/>
          </a:xfrm>
          <a:prstGeom prst="roundRect">
            <a:avLst>
              <a:gd name="adj" fmla="val 6884"/>
            </a:avLst>
          </a:prstGeom>
          <a:solidFill>
            <a:schemeClr val="accent5">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High 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per bandwidth</a:t>
            </a:r>
            <a:endParaRPr kumimoji="0" lang="en-US" sz="3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pic>
        <p:nvPicPr>
          <p:cNvPr id="14" name="Graphic 13" descr="Target with solid fill">
            <a:extLst>
              <a:ext uri="{FF2B5EF4-FFF2-40B4-BE49-F238E27FC236}">
                <a16:creationId xmlns:a16="http://schemas.microsoft.com/office/drawing/2014/main" id="{9131C40D-649D-4DD9-8B06-D5A8BF8231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9107" y="2599979"/>
            <a:ext cx="679522" cy="679522"/>
          </a:xfrm>
          <a:prstGeom prst="rect">
            <a:avLst/>
          </a:prstGeom>
        </p:spPr>
      </p:pic>
      <p:pic>
        <p:nvPicPr>
          <p:cNvPr id="15" name="Graphic 14" descr="Research with solid fill">
            <a:extLst>
              <a:ext uri="{FF2B5EF4-FFF2-40B4-BE49-F238E27FC236}">
                <a16:creationId xmlns:a16="http://schemas.microsoft.com/office/drawing/2014/main" id="{48C40A15-6942-3659-AD9B-23036F7551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33084" y="2601670"/>
            <a:ext cx="677831" cy="677831"/>
          </a:xfrm>
          <a:prstGeom prst="rect">
            <a:avLst/>
          </a:prstGeom>
        </p:spPr>
      </p:pic>
      <p:pic>
        <p:nvPicPr>
          <p:cNvPr id="16" name="Graphic 15" descr="Disk with solid fill">
            <a:extLst>
              <a:ext uri="{FF2B5EF4-FFF2-40B4-BE49-F238E27FC236}">
                <a16:creationId xmlns:a16="http://schemas.microsoft.com/office/drawing/2014/main" id="{B133128E-9D9A-7087-2371-AA463A8BB8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21058" y="2599978"/>
            <a:ext cx="679523" cy="679523"/>
          </a:xfrm>
          <a:prstGeom prst="rect">
            <a:avLst/>
          </a:prstGeom>
        </p:spPr>
      </p:pic>
      <p:pic>
        <p:nvPicPr>
          <p:cNvPr id="17" name="Graphic 16" descr="Chevron arrows with solid fill">
            <a:extLst>
              <a:ext uri="{FF2B5EF4-FFF2-40B4-BE49-F238E27FC236}">
                <a16:creationId xmlns:a16="http://schemas.microsoft.com/office/drawing/2014/main" id="{B0DF521C-1C9A-40F6-F6FE-4088D04E56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6948083" y="4856486"/>
            <a:ext cx="679524" cy="679524"/>
          </a:xfrm>
          <a:prstGeom prst="rect">
            <a:avLst/>
          </a:prstGeom>
        </p:spPr>
      </p:pic>
      <p:pic>
        <p:nvPicPr>
          <p:cNvPr id="19" name="Graphic 18" descr="Gauge with solid fill">
            <a:extLst>
              <a:ext uri="{FF2B5EF4-FFF2-40B4-BE49-F238E27FC236}">
                <a16:creationId xmlns:a16="http://schemas.microsoft.com/office/drawing/2014/main" id="{8D8F3413-28B7-12AC-6779-FFF30F202C7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04409" y="4849161"/>
            <a:ext cx="679526" cy="679526"/>
          </a:xfrm>
          <a:prstGeom prst="rect">
            <a:avLst/>
          </a:prstGeom>
        </p:spPr>
      </p:pic>
    </p:spTree>
    <p:extLst>
      <p:ext uri="{BB962C8B-B14F-4D97-AF65-F5344CB8AC3E}">
        <p14:creationId xmlns:p14="http://schemas.microsoft.com/office/powerpoint/2010/main" val="86285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E887C5-5E97-D3B7-CDAD-902BD3E51E4C}"/>
              </a:ext>
            </a:extLst>
          </p:cNvPr>
          <p:cNvSpPr>
            <a:spLocks noGrp="1"/>
          </p:cNvSpPr>
          <p:nvPr>
            <p:ph type="title"/>
          </p:nvPr>
        </p:nvSpPr>
        <p:spPr/>
        <p:txBody>
          <a:bodyPr/>
          <a:lstStyle/>
          <a:p>
            <a:r>
              <a:rPr lang="en-US" sz="3600">
                <a:latin typeface="Corbel" panose="020B0503020204020204" pitchFamily="34" charset="0"/>
              </a:rPr>
              <a:t>Hermes is Open Sourced</a:t>
            </a:r>
            <a:endParaRPr lang="en-US" sz="3600" dirty="0">
              <a:latin typeface="Corbel" panose="020B0503020204020204" pitchFamily="34" charset="0"/>
            </a:endParaRPr>
          </a:p>
        </p:txBody>
      </p:sp>
      <p:pic>
        <p:nvPicPr>
          <p:cNvPr id="7" name="Content Placeholder 6">
            <a:extLst>
              <a:ext uri="{FF2B5EF4-FFF2-40B4-BE49-F238E27FC236}">
                <a16:creationId xmlns:a16="http://schemas.microsoft.com/office/drawing/2014/main" id="{3C4495D4-9952-B157-7E0E-5F1B69DC10A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04386" y="1049389"/>
            <a:ext cx="6838335" cy="4759222"/>
          </a:xfrm>
        </p:spPr>
      </p:pic>
      <p:pic>
        <p:nvPicPr>
          <p:cNvPr id="8" name="Picture 7">
            <a:extLst>
              <a:ext uri="{FF2B5EF4-FFF2-40B4-BE49-F238E27FC236}">
                <a16:creationId xmlns:a16="http://schemas.microsoft.com/office/drawing/2014/main" id="{A723EFD0-C3C9-4F21-1FDB-FCAD3CB28A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20" y="1115378"/>
            <a:ext cx="1335375" cy="1327998"/>
          </a:xfrm>
          <a:prstGeom prst="rect">
            <a:avLst/>
          </a:prstGeom>
        </p:spPr>
      </p:pic>
      <p:pic>
        <p:nvPicPr>
          <p:cNvPr id="9" name="Picture 8">
            <a:extLst>
              <a:ext uri="{FF2B5EF4-FFF2-40B4-BE49-F238E27FC236}">
                <a16:creationId xmlns:a16="http://schemas.microsoft.com/office/drawing/2014/main" id="{A02BC995-E3D3-EA42-005A-956916E33F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20" y="2754347"/>
            <a:ext cx="1335375" cy="1327998"/>
          </a:xfrm>
          <a:prstGeom prst="rect">
            <a:avLst/>
          </a:prstGeom>
        </p:spPr>
      </p:pic>
      <p:pic>
        <p:nvPicPr>
          <p:cNvPr id="10" name="Picture 9">
            <a:extLst>
              <a:ext uri="{FF2B5EF4-FFF2-40B4-BE49-F238E27FC236}">
                <a16:creationId xmlns:a16="http://schemas.microsoft.com/office/drawing/2014/main" id="{E8E1668F-6C70-32FA-5248-7FF7007708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35" y="4393316"/>
            <a:ext cx="1335376" cy="1327998"/>
          </a:xfrm>
          <a:prstGeom prst="rect">
            <a:avLst/>
          </a:prstGeom>
        </p:spPr>
      </p:pic>
      <p:sp>
        <p:nvSpPr>
          <p:cNvPr id="11" name="TextBox 10">
            <a:extLst>
              <a:ext uri="{FF2B5EF4-FFF2-40B4-BE49-F238E27FC236}">
                <a16:creationId xmlns:a16="http://schemas.microsoft.com/office/drawing/2014/main" id="{9E6D0711-D33B-8273-045F-6834258C523F}"/>
              </a:ext>
            </a:extLst>
          </p:cNvPr>
          <p:cNvSpPr txBox="1"/>
          <p:nvPr/>
        </p:nvSpPr>
        <p:spPr>
          <a:xfrm>
            <a:off x="1639030" y="6264001"/>
            <a:ext cx="63017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hlinkClick r:id="rId8"/>
              </a:rPr>
              <a:t>https://github.com/CMU-SAFARI/Hermes</a:t>
            </a:r>
            <a:endParaRPr kumimoji="0" lang="en-US" sz="2400" b="1"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endParaRPr>
          </a:p>
        </p:txBody>
      </p:sp>
      <p:sp>
        <p:nvSpPr>
          <p:cNvPr id="12" name="Rectangle 11">
            <a:extLst>
              <a:ext uri="{FF2B5EF4-FFF2-40B4-BE49-F238E27FC236}">
                <a16:creationId xmlns:a16="http://schemas.microsoft.com/office/drawing/2014/main" id="{F6A42BD8-6B60-67F9-6EC1-308B45C07853}"/>
              </a:ext>
            </a:extLst>
          </p:cNvPr>
          <p:cNvSpPr/>
          <p:nvPr/>
        </p:nvSpPr>
        <p:spPr>
          <a:xfrm>
            <a:off x="1504386" y="961534"/>
            <a:ext cx="7528304" cy="493021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9177675-53B4-B992-9860-90A9EADD7F54}"/>
              </a:ext>
            </a:extLst>
          </p:cNvPr>
          <p:cNvSpPr/>
          <p:nvPr/>
        </p:nvSpPr>
        <p:spPr>
          <a:xfrm>
            <a:off x="3452593" y="1136418"/>
            <a:ext cx="5020724" cy="899084"/>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pitchFamily="34" charset="0"/>
                <a:ea typeface="+mn-ea"/>
                <a:cs typeface="Consolas" panose="020B0609020204030204" pitchFamily="49" charset="0"/>
              </a:rPr>
              <a:t>All workload traces</a:t>
            </a:r>
            <a:endParaRPr kumimoji="0" lang="en-US" sz="1600" b="0" i="0" u="none" strike="noStrike" kern="1200" cap="none" spc="0" normalizeH="0" baseline="0" noProof="0" dirty="0">
              <a:ln>
                <a:noFill/>
              </a:ln>
              <a:solidFill>
                <a:prstClr val="white"/>
              </a:solidFill>
              <a:effectLst/>
              <a:uLnTx/>
              <a:uFillTx/>
              <a:latin typeface="Corbel" panose="020B0503020204020204" pitchFamily="34" charset="0"/>
              <a:ea typeface="+mn-ea"/>
              <a:cs typeface="Consolas" panose="020B0609020204030204" pitchFamily="49" charset="0"/>
            </a:endParaRPr>
          </a:p>
        </p:txBody>
      </p:sp>
      <p:sp>
        <p:nvSpPr>
          <p:cNvPr id="14" name="Rounded Rectangle 13">
            <a:extLst>
              <a:ext uri="{FF2B5EF4-FFF2-40B4-BE49-F238E27FC236}">
                <a16:creationId xmlns:a16="http://schemas.microsoft.com/office/drawing/2014/main" id="{08A4508C-E259-0D75-4E23-5D5A67DB91FA}"/>
              </a:ext>
            </a:extLst>
          </p:cNvPr>
          <p:cNvSpPr/>
          <p:nvPr/>
        </p:nvSpPr>
        <p:spPr>
          <a:xfrm>
            <a:off x="1524170" y="2289524"/>
            <a:ext cx="3108463" cy="661066"/>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Calibri" panose="020F0502020204030204"/>
                <a:ea typeface="+mn-ea"/>
                <a:cs typeface="Consolas" panose="020B0609020204030204" pitchFamily="49" charset="0"/>
              </a:rPr>
              <a:t>13</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Consolas" panose="020B0609020204030204" pitchFamily="49" charset="0"/>
              </a:rPr>
              <a:t> prefetchers</a:t>
            </a:r>
            <a:endParaRPr kumimoji="0" lang="en-US" sz="1400" b="0" i="0" u="none" strike="noStrike" kern="1200" cap="none" spc="0" normalizeH="0" baseline="0" noProof="0" dirty="0">
              <a:ln>
                <a:noFill/>
              </a:ln>
              <a:solidFill>
                <a:prstClr val="white"/>
              </a:solidFill>
              <a:effectLst/>
              <a:uLnTx/>
              <a:uFillTx/>
              <a:latin typeface="Corbel" panose="020B0503020204020204" pitchFamily="34" charset="0"/>
              <a:ea typeface="+mn-ea"/>
              <a:cs typeface="Consolas" panose="020B0609020204030204" pitchFamily="49" charset="0"/>
            </a:endParaRPr>
          </a:p>
        </p:txBody>
      </p:sp>
      <p:sp>
        <p:nvSpPr>
          <p:cNvPr id="15" name="Rounded Rectangle 14">
            <a:extLst>
              <a:ext uri="{FF2B5EF4-FFF2-40B4-BE49-F238E27FC236}">
                <a16:creationId xmlns:a16="http://schemas.microsoft.com/office/drawing/2014/main" id="{EC5BF47B-1935-643D-B226-8F8623857AE9}"/>
              </a:ext>
            </a:extLst>
          </p:cNvPr>
          <p:cNvSpPr/>
          <p:nvPr/>
        </p:nvSpPr>
        <p:spPr>
          <a:xfrm>
            <a:off x="4923553" y="2289524"/>
            <a:ext cx="4078719" cy="661066"/>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Calibri" panose="020F0502020204030204"/>
                <a:ea typeface="+mn-ea"/>
                <a:cs typeface="Consolas" panose="020B0609020204030204" pitchFamily="49" charset="0"/>
              </a:rPr>
              <a:t>9</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Consolas" panose="020B0609020204030204" pitchFamily="49" charset="0"/>
              </a:rPr>
              <a:t> off-chip predictors</a:t>
            </a:r>
            <a:endParaRPr kumimoji="0" lang="en-US" sz="1400" b="0" i="0" u="none" strike="noStrike" kern="1200" cap="none" spc="0" normalizeH="0" baseline="0" noProof="0" dirty="0">
              <a:ln>
                <a:noFill/>
              </a:ln>
              <a:solidFill>
                <a:prstClr val="white"/>
              </a:solidFill>
              <a:effectLst/>
              <a:uLnTx/>
              <a:uFillTx/>
              <a:latin typeface="Corbel" panose="020B0503020204020204" pitchFamily="34" charset="0"/>
              <a:ea typeface="+mn-ea"/>
              <a:cs typeface="Consolas" panose="020B0609020204030204" pitchFamily="49" charset="0"/>
            </a:endParaRPr>
          </a:p>
        </p:txBody>
      </p:sp>
      <p:pic>
        <p:nvPicPr>
          <p:cNvPr id="16" name="Picture 15">
            <a:extLst>
              <a:ext uri="{FF2B5EF4-FFF2-40B4-BE49-F238E27FC236}">
                <a16:creationId xmlns:a16="http://schemas.microsoft.com/office/drawing/2014/main" id="{450E2586-0C8D-F33C-BA2C-5839658B1B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86068" y="1084952"/>
            <a:ext cx="996269" cy="99626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62FAAA89-64BC-4A3F-BBE7-EBDBE920C5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3552" y="3267876"/>
            <a:ext cx="4078719" cy="2582306"/>
          </a:xfrm>
          <a:prstGeom prst="rect">
            <a:avLst/>
          </a:prstGeom>
          <a:ln w="19050">
            <a:solidFill>
              <a:schemeClr val="tx1"/>
            </a:solidFill>
          </a:ln>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7F87E09-0216-3C9C-AD59-BAA8D1C31A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39030" y="3115528"/>
            <a:ext cx="2751394" cy="2947922"/>
          </a:xfrm>
          <a:prstGeom prst="rect">
            <a:avLst/>
          </a:prstGeom>
          <a:ln w="19050">
            <a:solidFill>
              <a:schemeClr val="tx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04042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62E3D8-6D9A-15CF-C99A-EF5FEB91A9DD}"/>
              </a:ext>
            </a:extLst>
          </p:cNvPr>
          <p:cNvSpPr>
            <a:spLocks noGrp="1"/>
          </p:cNvSpPr>
          <p:nvPr>
            <p:ph type="title"/>
          </p:nvPr>
        </p:nvSpPr>
        <p:spPr/>
        <p:txBody>
          <a:bodyPr/>
          <a:lstStyle/>
          <a:p>
            <a:r>
              <a:rPr lang="en-US" sz="3600" dirty="0">
                <a:latin typeface="Corbel" panose="020B0503020204020204" pitchFamily="34" charset="0"/>
              </a:rPr>
              <a:t>Easy To Define Your Own Off-Chip Predictor</a:t>
            </a:r>
          </a:p>
        </p:txBody>
      </p:sp>
      <p:sp>
        <p:nvSpPr>
          <p:cNvPr id="5" name="Content Placeholder 4">
            <a:extLst>
              <a:ext uri="{FF2B5EF4-FFF2-40B4-BE49-F238E27FC236}">
                <a16:creationId xmlns:a16="http://schemas.microsoft.com/office/drawing/2014/main" id="{5A3EC7CB-50D1-FF80-754D-7542CB83D880}"/>
              </a:ext>
            </a:extLst>
          </p:cNvPr>
          <p:cNvSpPr>
            <a:spLocks noGrp="1"/>
          </p:cNvSpPr>
          <p:nvPr>
            <p:ph idx="1"/>
          </p:nvPr>
        </p:nvSpPr>
        <p:spPr/>
        <p:txBody>
          <a:bodyPr/>
          <a:lstStyle/>
          <a:p>
            <a:r>
              <a:rPr lang="en-US" dirty="0">
                <a:latin typeface="Corbel" panose="020B0503020204020204" pitchFamily="34" charset="0"/>
              </a:rPr>
              <a:t>Just extend the </a:t>
            </a:r>
            <a:r>
              <a:rPr lang="en-US" sz="3200" dirty="0" err="1">
                <a:solidFill>
                  <a:srgbClr val="C00000"/>
                </a:solidFill>
                <a:latin typeface="Corbel" panose="020B0503020204020204" pitchFamily="34" charset="0"/>
                <a:cs typeface="Consolas" panose="020B0609020204030204" pitchFamily="49" charset="0"/>
              </a:rPr>
              <a:t>OffchipPredBase</a:t>
            </a:r>
            <a:r>
              <a:rPr lang="en-US" dirty="0">
                <a:latin typeface="Corbel" panose="020B0503020204020204" pitchFamily="34" charset="0"/>
              </a:rPr>
              <a:t> class</a:t>
            </a:r>
          </a:p>
          <a:p>
            <a:endParaRPr lang="en-US" dirty="0">
              <a:latin typeface="Corbel" panose="020B0503020204020204" pitchFamily="34" charset="0"/>
            </a:endParaRPr>
          </a:p>
          <a:p>
            <a:endParaRPr lang="en-US" dirty="0">
              <a:latin typeface="Corbel" panose="020B0503020204020204" pitchFamily="34" charset="0"/>
            </a:endParaRPr>
          </a:p>
          <a:p>
            <a:endParaRPr lang="en-US" dirty="0">
              <a:latin typeface="Corbel" panose="020B0503020204020204" pitchFamily="34" charset="0"/>
            </a:endParaRPr>
          </a:p>
          <a:p>
            <a:endParaRPr lang="en-US" dirty="0">
              <a:latin typeface="Corbel" panose="020B0503020204020204" pitchFamily="34" charset="0"/>
            </a:endParaRPr>
          </a:p>
          <a:p>
            <a:endParaRPr lang="en-US" dirty="0">
              <a:latin typeface="Corbel" panose="020B0503020204020204" pitchFamily="34" charset="0"/>
            </a:endParaRPr>
          </a:p>
        </p:txBody>
      </p:sp>
      <p:pic>
        <p:nvPicPr>
          <p:cNvPr id="9" name="Picture 8">
            <a:extLst>
              <a:ext uri="{FF2B5EF4-FFF2-40B4-BE49-F238E27FC236}">
                <a16:creationId xmlns:a16="http://schemas.microsoft.com/office/drawing/2014/main" id="{46FD622D-32A7-E60F-30C3-03D3C54B8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13" y="1517715"/>
            <a:ext cx="7824774" cy="4838000"/>
          </a:xfrm>
          <a:prstGeom prst="rect">
            <a:avLst/>
          </a:prstGeom>
        </p:spPr>
      </p:pic>
    </p:spTree>
    <p:extLst>
      <p:ext uri="{BB962C8B-B14F-4D97-AF65-F5344CB8AC3E}">
        <p14:creationId xmlns:p14="http://schemas.microsoft.com/office/powerpoint/2010/main" val="6137799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62E3D8-6D9A-15CF-C99A-EF5FEB91A9DD}"/>
              </a:ext>
            </a:extLst>
          </p:cNvPr>
          <p:cNvSpPr>
            <a:spLocks noGrp="1"/>
          </p:cNvSpPr>
          <p:nvPr>
            <p:ph type="title"/>
          </p:nvPr>
        </p:nvSpPr>
        <p:spPr/>
        <p:txBody>
          <a:bodyPr/>
          <a:lstStyle/>
          <a:p>
            <a:r>
              <a:rPr lang="en-US" sz="3600" dirty="0">
                <a:latin typeface="Corbel" panose="020B0503020204020204" pitchFamily="34" charset="0"/>
              </a:rPr>
              <a:t>Easy To Define Your Own Off-Chip Predictor</a:t>
            </a:r>
          </a:p>
        </p:txBody>
      </p:sp>
      <p:sp>
        <p:nvSpPr>
          <p:cNvPr id="5" name="Content Placeholder 4">
            <a:extLst>
              <a:ext uri="{FF2B5EF4-FFF2-40B4-BE49-F238E27FC236}">
                <a16:creationId xmlns:a16="http://schemas.microsoft.com/office/drawing/2014/main" id="{5A3EC7CB-50D1-FF80-754D-7542CB83D880}"/>
              </a:ext>
            </a:extLst>
          </p:cNvPr>
          <p:cNvSpPr>
            <a:spLocks noGrp="1"/>
          </p:cNvSpPr>
          <p:nvPr>
            <p:ph idx="1"/>
          </p:nvPr>
        </p:nvSpPr>
        <p:spPr/>
        <p:txBody>
          <a:bodyPr/>
          <a:lstStyle/>
          <a:p>
            <a:r>
              <a:rPr lang="en-US" dirty="0">
                <a:latin typeface="Corbel" panose="020B0503020204020204" pitchFamily="34" charset="0"/>
              </a:rPr>
              <a:t>Define your own </a:t>
            </a:r>
            <a:r>
              <a:rPr lang="en-US" sz="3200" dirty="0">
                <a:solidFill>
                  <a:srgbClr val="C00000"/>
                </a:solidFill>
                <a:latin typeface="Consolas" panose="020B0609020204030204" pitchFamily="49" charset="0"/>
                <a:cs typeface="Consolas" panose="020B0609020204030204" pitchFamily="49" charset="0"/>
              </a:rPr>
              <a:t>train()</a:t>
            </a:r>
            <a:r>
              <a:rPr lang="en-US" sz="2400" dirty="0">
                <a:latin typeface="Corbel" panose="020B0503020204020204" pitchFamily="34" charset="0"/>
              </a:rPr>
              <a:t> </a:t>
            </a:r>
            <a:r>
              <a:rPr lang="en-US" dirty="0">
                <a:latin typeface="Corbel" panose="020B0503020204020204" pitchFamily="34" charset="0"/>
              </a:rPr>
              <a:t>and </a:t>
            </a:r>
            <a:r>
              <a:rPr lang="en-US" sz="3200" dirty="0">
                <a:solidFill>
                  <a:srgbClr val="C00000"/>
                </a:solidFill>
                <a:latin typeface="Consolas" panose="020B0609020204030204" pitchFamily="49" charset="0"/>
                <a:cs typeface="Consolas" panose="020B0609020204030204" pitchFamily="49" charset="0"/>
              </a:rPr>
              <a:t>predict()</a:t>
            </a:r>
            <a:r>
              <a:rPr lang="en-US" dirty="0">
                <a:solidFill>
                  <a:srgbClr val="C00000"/>
                </a:solidFill>
                <a:latin typeface="Corbel" panose="020B0503020204020204" pitchFamily="34" charset="0"/>
                <a:cs typeface="Consolas" panose="020B0609020204030204" pitchFamily="49" charset="0"/>
              </a:rPr>
              <a:t> </a:t>
            </a:r>
            <a:r>
              <a:rPr lang="en-US" dirty="0">
                <a:latin typeface="Corbel" panose="020B0503020204020204" pitchFamily="34" charset="0"/>
              </a:rPr>
              <a:t>functions</a:t>
            </a:r>
          </a:p>
          <a:p>
            <a:endParaRPr lang="en-US" dirty="0">
              <a:latin typeface="Corbel" panose="020B0503020204020204" pitchFamily="34" charset="0"/>
            </a:endParaRPr>
          </a:p>
          <a:p>
            <a:endParaRPr lang="en-US" dirty="0">
              <a:latin typeface="Corbel" panose="020B0503020204020204" pitchFamily="34" charset="0"/>
            </a:endParaRPr>
          </a:p>
          <a:p>
            <a:endParaRPr lang="en-US" dirty="0">
              <a:latin typeface="Corbel" panose="020B0503020204020204" pitchFamily="34" charset="0"/>
            </a:endParaRPr>
          </a:p>
          <a:p>
            <a:endParaRPr lang="en-US" dirty="0">
              <a:latin typeface="Corbel" panose="020B0503020204020204" pitchFamily="34" charset="0"/>
            </a:endParaRPr>
          </a:p>
          <a:p>
            <a:endParaRPr lang="en-US" dirty="0">
              <a:latin typeface="Corbel" panose="020B0503020204020204" pitchFamily="34" charset="0"/>
            </a:endParaRPr>
          </a:p>
          <a:p>
            <a:endParaRPr lang="en-US" sz="800" dirty="0">
              <a:latin typeface="Corbel" panose="020B0503020204020204" pitchFamily="34" charset="0"/>
            </a:endParaRPr>
          </a:p>
          <a:p>
            <a:r>
              <a:rPr lang="en-US" dirty="0">
                <a:latin typeface="Corbel" panose="020B0503020204020204" pitchFamily="34" charset="0"/>
              </a:rPr>
              <a:t>Get statistics like </a:t>
            </a:r>
            <a:r>
              <a:rPr lang="en-US" sz="3200" dirty="0">
                <a:solidFill>
                  <a:srgbClr val="C00000"/>
                </a:solidFill>
                <a:latin typeface="Corbel" panose="020B0503020204020204" pitchFamily="34" charset="0"/>
              </a:rPr>
              <a:t>accuracy</a:t>
            </a:r>
            <a:r>
              <a:rPr lang="en-US" dirty="0">
                <a:latin typeface="Corbel" panose="020B0503020204020204" pitchFamily="34" charset="0"/>
              </a:rPr>
              <a:t> (stat name </a:t>
            </a:r>
            <a:r>
              <a:rPr lang="en-US" i="1" dirty="0">
                <a:latin typeface="Corbel" panose="020B0503020204020204" pitchFamily="34" charset="0"/>
              </a:rPr>
              <a:t>precision</a:t>
            </a:r>
            <a:r>
              <a:rPr lang="en-US" dirty="0">
                <a:latin typeface="Corbel" panose="020B0503020204020204" pitchFamily="34" charset="0"/>
              </a:rPr>
              <a:t>) and </a:t>
            </a:r>
            <a:r>
              <a:rPr lang="en-US" sz="3200" dirty="0">
                <a:solidFill>
                  <a:srgbClr val="C00000"/>
                </a:solidFill>
                <a:latin typeface="Corbel" panose="020B0503020204020204" pitchFamily="34" charset="0"/>
              </a:rPr>
              <a:t>coverage</a:t>
            </a:r>
            <a:r>
              <a:rPr lang="en-US" dirty="0">
                <a:latin typeface="Corbel" panose="020B0503020204020204" pitchFamily="34" charset="0"/>
              </a:rPr>
              <a:t> (stat name </a:t>
            </a:r>
            <a:r>
              <a:rPr lang="en-US" i="1" dirty="0">
                <a:latin typeface="Corbel" panose="020B0503020204020204" pitchFamily="34" charset="0"/>
              </a:rPr>
              <a:t>recall</a:t>
            </a:r>
            <a:r>
              <a:rPr lang="en-US" dirty="0">
                <a:latin typeface="Corbel" panose="020B0503020204020204" pitchFamily="34" charset="0"/>
              </a:rPr>
              <a:t>) out of the box</a:t>
            </a:r>
          </a:p>
          <a:p>
            <a:endParaRPr lang="en-US" dirty="0">
              <a:latin typeface="Corbel" panose="020B0503020204020204" pitchFamily="34" charset="0"/>
            </a:endParaRPr>
          </a:p>
        </p:txBody>
      </p:sp>
      <p:pic>
        <p:nvPicPr>
          <p:cNvPr id="7" name="Picture 6">
            <a:extLst>
              <a:ext uri="{FF2B5EF4-FFF2-40B4-BE49-F238E27FC236}">
                <a16:creationId xmlns:a16="http://schemas.microsoft.com/office/drawing/2014/main" id="{AFBA408E-A745-DC49-B1DA-C6F0D5666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443" y="1517588"/>
            <a:ext cx="8677114" cy="2426559"/>
          </a:xfrm>
          <a:prstGeom prst="rect">
            <a:avLst/>
          </a:prstGeom>
        </p:spPr>
      </p:pic>
      <p:pic>
        <p:nvPicPr>
          <p:cNvPr id="3" name="Picture 2">
            <a:extLst>
              <a:ext uri="{FF2B5EF4-FFF2-40B4-BE49-F238E27FC236}">
                <a16:creationId xmlns:a16="http://schemas.microsoft.com/office/drawing/2014/main" id="{B8CFD6EC-5467-D435-7049-E9DFDE539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0650" y="5369378"/>
            <a:ext cx="3822700" cy="1104900"/>
          </a:xfrm>
          <a:prstGeom prst="rect">
            <a:avLst/>
          </a:prstGeom>
        </p:spPr>
      </p:pic>
    </p:spTree>
    <p:custDataLst>
      <p:tags r:id="rId1"/>
    </p:custDataLst>
    <p:extLst>
      <p:ext uri="{BB962C8B-B14F-4D97-AF65-F5344CB8AC3E}">
        <p14:creationId xmlns:p14="http://schemas.microsoft.com/office/powerpoint/2010/main" val="292901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DCB412-F299-56E7-D99D-54719FC68007}"/>
              </a:ext>
            </a:extLst>
          </p:cNvPr>
          <p:cNvSpPr>
            <a:spLocks noGrp="1"/>
          </p:cNvSpPr>
          <p:nvPr>
            <p:ph type="title"/>
          </p:nvPr>
        </p:nvSpPr>
        <p:spPr/>
        <p:txBody>
          <a:bodyPr/>
          <a:lstStyle/>
          <a:p>
            <a:r>
              <a:rPr lang="en-US" sz="3600" dirty="0">
                <a:latin typeface="Corbel" panose="020B0503020204020204" pitchFamily="34" charset="0"/>
                <a:cs typeface="Consolas" panose="020B0609020204030204" pitchFamily="49" charset="0"/>
              </a:rPr>
              <a:t>Off-Chip Prediction </a:t>
            </a:r>
            <a:r>
              <a:rPr lang="en-US" sz="3600">
                <a:latin typeface="Corbel" panose="020B0503020204020204" pitchFamily="34" charset="0"/>
                <a:cs typeface="Consolas" panose="020B0609020204030204" pitchFamily="49" charset="0"/>
              </a:rPr>
              <a:t>Can Further Enable</a:t>
            </a:r>
            <a:r>
              <a:rPr lang="en-US" sz="3600" dirty="0">
                <a:latin typeface="Corbel" panose="020B0503020204020204" pitchFamily="34" charset="0"/>
                <a:cs typeface="Consolas" panose="020B0609020204030204" pitchFamily="49" charset="0"/>
              </a:rPr>
              <a:t>…</a:t>
            </a:r>
          </a:p>
        </p:txBody>
      </p:sp>
      <p:sp>
        <p:nvSpPr>
          <p:cNvPr id="6" name="Rounded Rectangle 5">
            <a:extLst>
              <a:ext uri="{FF2B5EF4-FFF2-40B4-BE49-F238E27FC236}">
                <a16:creationId xmlns:a16="http://schemas.microsoft.com/office/drawing/2014/main" id="{E6024B5D-523A-2B51-7C52-8C6C10D295C3}"/>
              </a:ext>
            </a:extLst>
          </p:cNvPr>
          <p:cNvSpPr/>
          <p:nvPr/>
        </p:nvSpPr>
        <p:spPr>
          <a:xfrm>
            <a:off x="504698" y="1203471"/>
            <a:ext cx="8134597" cy="1621411"/>
          </a:xfrm>
          <a:prstGeom prst="roundRect">
            <a:avLst>
              <a:gd name="adj" fmla="val 6884"/>
            </a:avLst>
          </a:prstGeom>
          <a:solidFill>
            <a:schemeClr val="accent1">
              <a:lumMod val="20000"/>
              <a:lumOff val="80000"/>
            </a:schemeClr>
          </a:solidFill>
          <a:ln w="38100">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Prioritizing</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loads that are likely go off-chip </a:t>
            </a:r>
            <a:endParaRPr kumimoji="0" lang="en-US" sz="32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 </a:t>
            </a:r>
            <a:r>
              <a:rPr kumimoji="0" lang="en-US" sz="32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cache queues</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and </a:t>
            </a:r>
            <a:r>
              <a:rPr kumimoji="0" lang="en-US" sz="32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on-chip network</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US" sz="32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routing</a:t>
            </a:r>
          </a:p>
        </p:txBody>
      </p:sp>
      <p:sp>
        <p:nvSpPr>
          <p:cNvPr id="7" name="Rounded Rectangle 6">
            <a:extLst>
              <a:ext uri="{FF2B5EF4-FFF2-40B4-BE49-F238E27FC236}">
                <a16:creationId xmlns:a16="http://schemas.microsoft.com/office/drawing/2014/main" id="{6EAFB4CF-9C3F-762A-8072-78A10C631FC4}"/>
              </a:ext>
            </a:extLst>
          </p:cNvPr>
          <p:cNvSpPr/>
          <p:nvPr/>
        </p:nvSpPr>
        <p:spPr>
          <a:xfrm>
            <a:off x="504698" y="3144230"/>
            <a:ext cx="8171983" cy="1269889"/>
          </a:xfrm>
          <a:prstGeom prst="roundRect">
            <a:avLst>
              <a:gd name="adj" fmla="val 6884"/>
            </a:avLst>
          </a:prstGeom>
          <a:solidFill>
            <a:schemeClr val="accent6">
              <a:lumMod val="20000"/>
              <a:lumOff val="80000"/>
            </a:schemeClr>
          </a:solidFill>
          <a:ln w="28575">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Better instruction scheduling</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of data-dependent instructions</a:t>
            </a:r>
            <a:endPar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 name="Rounded Rectangle 2">
            <a:extLst>
              <a:ext uri="{FF2B5EF4-FFF2-40B4-BE49-F238E27FC236}">
                <a16:creationId xmlns:a16="http://schemas.microsoft.com/office/drawing/2014/main" id="{DF10C7CD-80EB-203F-060C-4D4B1D1437B1}"/>
              </a:ext>
            </a:extLst>
          </p:cNvPr>
          <p:cNvSpPr/>
          <p:nvPr/>
        </p:nvSpPr>
        <p:spPr>
          <a:xfrm>
            <a:off x="486004" y="4733467"/>
            <a:ext cx="8171983" cy="1269889"/>
          </a:xfrm>
          <a:prstGeom prst="roundRect">
            <a:avLst>
              <a:gd name="adj" fmla="val 6884"/>
            </a:avLst>
          </a:prstGeom>
          <a:solidFill>
            <a:schemeClr val="accent4">
              <a:lumMod val="20000"/>
              <a:lumOff val="80000"/>
            </a:schemeClr>
          </a:solidFill>
          <a:ln w="28575">
            <a:solidFill>
              <a:schemeClr val="accent4">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Other ideas to improve </a:t>
            </a: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performance</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and </a:t>
            </a: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fairness</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in multi-core system design...</a:t>
            </a:r>
            <a:endPar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136535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328273" y="3990552"/>
            <a:ext cx="84874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Rahul </a:t>
            </a:r>
            <a:r>
              <a:rPr kumimoji="0" lang="en-US" sz="2800" b="1" i="0" u="sng"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Bera</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Konstantinos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Kanellopoulos</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Shankar Balachandran,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David Novo,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Ataberk</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Olgun</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Mohammad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Sadrosadati</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Onur</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Mutlu</a:t>
            </a:r>
            <a:endPar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8274" y="5884914"/>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2687934" y="5877306"/>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0"/>
            <a:ext cx="9144000" cy="37734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rPr>
              <a:t>Accelerating Long-Latency Load Requests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rPr>
              <a:t>via Perceptron-Based Off-Chip Load Prediction</a:t>
            </a:r>
          </a:p>
        </p:txBody>
      </p:sp>
      <p:pic>
        <p:nvPicPr>
          <p:cNvPr id="11" name="Picture 10">
            <a:extLst>
              <a:ext uri="{FF2B5EF4-FFF2-40B4-BE49-F238E27FC236}">
                <a16:creationId xmlns:a16="http://schemas.microsoft.com/office/drawing/2014/main" id="{04634075-57FE-5941-A015-53B1298194BB}"/>
              </a:ext>
            </a:extLst>
          </p:cNvPr>
          <p:cNvPicPr>
            <a:picLocks noChangeAspect="1"/>
          </p:cNvPicPr>
          <p:nvPr/>
        </p:nvPicPr>
        <p:blipFill rotWithShape="1">
          <a:blip r:embed="rId5"/>
          <a:srcRect l="28273" t="34927" r="30772" b="35321"/>
          <a:stretch/>
        </p:blipFill>
        <p:spPr>
          <a:xfrm>
            <a:off x="5245212" y="5812732"/>
            <a:ext cx="1336458" cy="544549"/>
          </a:xfrm>
          <a:prstGeom prst="rect">
            <a:avLst/>
          </a:prstGeom>
        </p:spPr>
      </p:pic>
      <p:pic>
        <p:nvPicPr>
          <p:cNvPr id="15" name="Picture 14">
            <a:extLst>
              <a:ext uri="{FF2B5EF4-FFF2-40B4-BE49-F238E27FC236}">
                <a16:creationId xmlns:a16="http://schemas.microsoft.com/office/drawing/2014/main" id="{E9E5C155-3DFC-349C-3925-C11C6135E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8950" y="847391"/>
            <a:ext cx="5626100" cy="1727200"/>
          </a:xfrm>
          <a:prstGeom prst="rect">
            <a:avLst/>
          </a:prstGeom>
        </p:spPr>
      </p:pic>
      <p:pic>
        <p:nvPicPr>
          <p:cNvPr id="19" name="Picture 18">
            <a:extLst>
              <a:ext uri="{FF2B5EF4-FFF2-40B4-BE49-F238E27FC236}">
                <a16:creationId xmlns:a16="http://schemas.microsoft.com/office/drawing/2014/main" id="{24B8599D-923A-3128-DEC4-9748DF54BF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4028" y="5765467"/>
            <a:ext cx="1984503" cy="639077"/>
          </a:xfrm>
          <a:prstGeom prst="rect">
            <a:avLst/>
          </a:prstGeom>
        </p:spPr>
      </p:pic>
      <p:pic>
        <p:nvPicPr>
          <p:cNvPr id="6" name="Picture 5">
            <a:extLst>
              <a:ext uri="{FF2B5EF4-FFF2-40B4-BE49-F238E27FC236}">
                <a16:creationId xmlns:a16="http://schemas.microsoft.com/office/drawing/2014/main" id="{816DE9BA-7D86-CA3B-0889-9396F7D6B8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8169" y="51302"/>
            <a:ext cx="1036927" cy="1031199"/>
          </a:xfrm>
          <a:prstGeom prst="rect">
            <a:avLst/>
          </a:prstGeom>
        </p:spPr>
      </p:pic>
      <p:pic>
        <p:nvPicPr>
          <p:cNvPr id="8" name="Picture 7">
            <a:extLst>
              <a:ext uri="{FF2B5EF4-FFF2-40B4-BE49-F238E27FC236}">
                <a16:creationId xmlns:a16="http://schemas.microsoft.com/office/drawing/2014/main" id="{4423FC76-B4D1-6231-1346-21ED3BEF01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4351" y="51302"/>
            <a:ext cx="1036927" cy="1031199"/>
          </a:xfrm>
          <a:prstGeom prst="rect">
            <a:avLst/>
          </a:prstGeom>
        </p:spPr>
      </p:pic>
      <p:pic>
        <p:nvPicPr>
          <p:cNvPr id="10" name="Picture 9">
            <a:extLst>
              <a:ext uri="{FF2B5EF4-FFF2-40B4-BE49-F238E27FC236}">
                <a16:creationId xmlns:a16="http://schemas.microsoft.com/office/drawing/2014/main" id="{A5F8AE1E-BD00-9F8E-092F-8060DF6B54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35573" y="51302"/>
            <a:ext cx="1036928" cy="1031199"/>
          </a:xfrm>
          <a:prstGeom prst="rect">
            <a:avLst/>
          </a:prstGeom>
        </p:spPr>
      </p:pic>
      <p:sp>
        <p:nvSpPr>
          <p:cNvPr id="5" name="TextBox 4">
            <a:extLst>
              <a:ext uri="{FF2B5EF4-FFF2-40B4-BE49-F238E27FC236}">
                <a16:creationId xmlns:a16="http://schemas.microsoft.com/office/drawing/2014/main" id="{F8324EE4-8EC6-AD86-673C-F948475D2718}"/>
              </a:ext>
            </a:extLst>
          </p:cNvPr>
          <p:cNvSpPr txBox="1"/>
          <p:nvPr/>
        </p:nvSpPr>
        <p:spPr>
          <a:xfrm>
            <a:off x="1940510" y="5043763"/>
            <a:ext cx="526297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hlinkClick r:id="rId11">
                  <a:extLst>
                    <a:ext uri="{A12FA001-AC4F-418D-AE19-62706E023703}">
                      <ahyp:hlinkClr xmlns:ahyp="http://schemas.microsoft.com/office/drawing/2018/hyperlinkcolor" val="tx"/>
                    </a:ext>
                  </a:extLst>
                </a:hlinkClick>
              </a:rPr>
              <a:t>https://github.com/CMU-SAFARI/Hermes</a:t>
            </a:r>
            <a:endParaRPr kumimoji="0" lang="en-US" sz="20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endParaRPr>
          </a:p>
        </p:txBody>
      </p:sp>
      <p:sp>
        <p:nvSpPr>
          <p:cNvPr id="7" name="TextBox 6">
            <a:extLst>
              <a:ext uri="{FF2B5EF4-FFF2-40B4-BE49-F238E27FC236}">
                <a16:creationId xmlns:a16="http://schemas.microsoft.com/office/drawing/2014/main" id="{389CCEC5-4317-4FBF-4EC4-668235940DB3}"/>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https://arxiv.org/pdf/2209.00188.pdf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017955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50160240"/>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7BDA3-7ABB-BE42-31C3-63930A9932FE}"/>
              </a:ext>
            </a:extLst>
          </p:cNvPr>
          <p:cNvSpPr>
            <a:spLocks noGrp="1"/>
          </p:cNvSpPr>
          <p:nvPr>
            <p:ph type="title"/>
          </p:nvPr>
        </p:nvSpPr>
        <p:spPr/>
        <p:txBody>
          <a:bodyPr/>
          <a:lstStyle/>
          <a:p>
            <a:r>
              <a:rPr lang="en-US" sz="3600" dirty="0">
                <a:latin typeface="Corbel" panose="020B0503020204020204" pitchFamily="34" charset="0"/>
              </a:rPr>
              <a:t>Hermes Discussion</a:t>
            </a:r>
          </a:p>
        </p:txBody>
      </p:sp>
      <p:sp>
        <p:nvSpPr>
          <p:cNvPr id="3" name="Content Placeholder 2">
            <a:extLst>
              <a:ext uri="{FF2B5EF4-FFF2-40B4-BE49-F238E27FC236}">
                <a16:creationId xmlns:a16="http://schemas.microsoft.com/office/drawing/2014/main" id="{F25DF631-5A1A-F9D6-D49F-DE6AC46CB865}"/>
              </a:ext>
            </a:extLst>
          </p:cNvPr>
          <p:cNvSpPr>
            <a:spLocks noGrp="1"/>
          </p:cNvSpPr>
          <p:nvPr>
            <p:ph idx="1"/>
          </p:nvPr>
        </p:nvSpPr>
        <p:spPr>
          <a:xfrm>
            <a:off x="169011" y="936172"/>
            <a:ext cx="4614004" cy="5419543"/>
          </a:xfrm>
        </p:spPr>
        <p:txBody>
          <a:bodyPr>
            <a:normAutofit/>
          </a:bodyPr>
          <a:lstStyle/>
          <a:p>
            <a:r>
              <a:rPr lang="en-US" sz="1800" b="1" dirty="0">
                <a:solidFill>
                  <a:srgbClr val="C00000"/>
                </a:solidFill>
                <a:latin typeface="Corbel" panose="020B0503020204020204" pitchFamily="34" charset="0"/>
              </a:rPr>
              <a:t>FAQs</a:t>
            </a:r>
          </a:p>
          <a:p>
            <a:pPr lvl="1"/>
            <a:r>
              <a:rPr lang="en-US" sz="1400" dirty="0">
                <a:latin typeface="Corbel" panose="020B0503020204020204" pitchFamily="34" charset="0"/>
                <a:hlinkClick r:id="rId2" action="ppaction://hlinksldjump"/>
              </a:rPr>
              <a:t>What are the selected set of program features?</a:t>
            </a:r>
            <a:endParaRPr lang="en-US" sz="1400" dirty="0">
              <a:latin typeface="Corbel" panose="020B0503020204020204" pitchFamily="34" charset="0"/>
            </a:endParaRPr>
          </a:p>
          <a:p>
            <a:pPr lvl="1"/>
            <a:r>
              <a:rPr lang="en-US" sz="1400" dirty="0">
                <a:latin typeface="Corbel" panose="020B0503020204020204" pitchFamily="34" charset="0"/>
                <a:hlinkClick r:id="rId3" action="ppaction://hlinksldjump"/>
              </a:rPr>
              <a:t>Can you provide some intuition on why these features work?</a:t>
            </a:r>
            <a:endParaRPr lang="en-US" sz="1400" dirty="0">
              <a:latin typeface="Corbel" panose="020B0503020204020204" pitchFamily="34" charset="0"/>
            </a:endParaRPr>
          </a:p>
          <a:p>
            <a:pPr lvl="1"/>
            <a:r>
              <a:rPr lang="en-US" sz="1400" dirty="0">
                <a:latin typeface="Corbel" panose="020B0503020204020204" pitchFamily="34" charset="0"/>
                <a:hlinkClick r:id="rId4" action="ppaction://hlinksldjump"/>
              </a:rPr>
              <a:t>What happens in case of a misprediction?</a:t>
            </a:r>
            <a:endParaRPr lang="en-US" sz="1400" dirty="0">
              <a:latin typeface="Corbel" panose="020B0503020204020204" pitchFamily="34" charset="0"/>
            </a:endParaRPr>
          </a:p>
          <a:p>
            <a:pPr lvl="1"/>
            <a:r>
              <a:rPr lang="en-US" sz="1400" dirty="0">
                <a:latin typeface="Corbel" panose="020B0503020204020204" pitchFamily="34" charset="0"/>
                <a:hlinkClick r:id="rId5" action="ppaction://hlinksldjump"/>
              </a:rPr>
              <a:t>What’s the performance headroom for off-chip prediction?</a:t>
            </a:r>
            <a:endParaRPr lang="en-US" sz="1400" dirty="0">
              <a:latin typeface="Corbel" panose="020B0503020204020204" pitchFamily="34" charset="0"/>
            </a:endParaRPr>
          </a:p>
          <a:p>
            <a:pPr lvl="1"/>
            <a:r>
              <a:rPr lang="en-US" sz="1400" dirty="0">
                <a:latin typeface="Corbel" panose="020B0503020204020204" pitchFamily="34" charset="0"/>
                <a:hlinkClick r:id="rId6" action="ppaction://hlinksldjump"/>
              </a:rPr>
              <a:t>Do you see a variance of different features in final prediction accuracy?</a:t>
            </a:r>
            <a:endParaRPr lang="en-US" sz="1400" dirty="0">
              <a:latin typeface="Corbel" panose="020B0503020204020204" pitchFamily="34" charset="0"/>
            </a:endParaRPr>
          </a:p>
          <a:p>
            <a:pPr marL="457200" lvl="1" indent="0">
              <a:buNone/>
            </a:pPr>
            <a:endParaRPr lang="en-US" sz="1400" dirty="0">
              <a:latin typeface="Corbel" panose="020B0503020204020204" pitchFamily="34" charset="0"/>
            </a:endParaRPr>
          </a:p>
          <a:p>
            <a:pPr marL="457200" lvl="1" indent="0">
              <a:buNone/>
            </a:pPr>
            <a:endParaRPr lang="en-US" sz="1400" dirty="0">
              <a:latin typeface="Corbel" panose="020B0503020204020204" pitchFamily="34" charset="0"/>
            </a:endParaRPr>
          </a:p>
          <a:p>
            <a:r>
              <a:rPr lang="en-US" sz="1800" b="1" dirty="0">
                <a:solidFill>
                  <a:srgbClr val="7030A0"/>
                </a:solidFill>
                <a:latin typeface="Corbel" panose="020B0503020204020204" pitchFamily="34" charset="0"/>
              </a:rPr>
              <a:t>Simulation Methodology</a:t>
            </a:r>
          </a:p>
          <a:p>
            <a:pPr lvl="1"/>
            <a:r>
              <a:rPr lang="en-US" sz="1400" dirty="0">
                <a:latin typeface="Corbel" panose="020B0503020204020204" pitchFamily="34" charset="0"/>
                <a:hlinkClick r:id="rId7" action="ppaction://hlinksldjump"/>
              </a:rPr>
              <a:t>System parameters</a:t>
            </a:r>
            <a:endParaRPr lang="en-US" sz="1400" dirty="0">
              <a:latin typeface="Corbel" panose="020B0503020204020204" pitchFamily="34" charset="0"/>
            </a:endParaRPr>
          </a:p>
          <a:p>
            <a:pPr lvl="1"/>
            <a:r>
              <a:rPr lang="en-US" sz="1400" dirty="0">
                <a:latin typeface="Corbel" panose="020B0503020204020204" pitchFamily="34" charset="0"/>
                <a:hlinkClick r:id="rId8" action="ppaction://hlinksldjump"/>
              </a:rPr>
              <a:t>Evaluated workloads</a:t>
            </a:r>
            <a:endParaRPr lang="en-US" sz="1400" dirty="0">
              <a:latin typeface="Corbel" panose="020B0503020204020204" pitchFamily="34" charset="0"/>
            </a:endParaRPr>
          </a:p>
          <a:p>
            <a:pPr lvl="1"/>
            <a:endParaRPr lang="en-US" sz="1400" dirty="0">
              <a:latin typeface="Corbel" panose="020B0503020204020204" pitchFamily="34" charset="0"/>
            </a:endParaRPr>
          </a:p>
          <a:p>
            <a:pPr lvl="1"/>
            <a:endParaRPr lang="en-US" sz="1400" dirty="0">
              <a:latin typeface="Corbel" panose="020B0503020204020204" pitchFamily="34" charset="0"/>
            </a:endParaRPr>
          </a:p>
        </p:txBody>
      </p:sp>
      <p:sp>
        <p:nvSpPr>
          <p:cNvPr id="4" name="Content Placeholder 2">
            <a:extLst>
              <a:ext uri="{FF2B5EF4-FFF2-40B4-BE49-F238E27FC236}">
                <a16:creationId xmlns:a16="http://schemas.microsoft.com/office/drawing/2014/main" id="{449959F5-EDFF-02D3-2C45-31CF9287EF08}"/>
              </a:ext>
            </a:extLst>
          </p:cNvPr>
          <p:cNvSpPr txBox="1">
            <a:spLocks/>
          </p:cNvSpPr>
          <p:nvPr/>
        </p:nvSpPr>
        <p:spPr>
          <a:xfrm>
            <a:off x="4917763" y="936171"/>
            <a:ext cx="3920668" cy="57894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Segoe UI" panose="020B0502040204020203" pitchFamily="34" charset="0"/>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Lato" panose="020F0502020204030203" pitchFamily="34" charset="77"/>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70AD47"/>
                </a:solidFill>
                <a:effectLst/>
                <a:uLnTx/>
                <a:uFillTx/>
                <a:latin typeface="Corbel" panose="020B0503020204020204" pitchFamily="34" charset="0"/>
                <a:ea typeface="+mn-ea"/>
                <a:cs typeface="Segoe UI" panose="020B0502040204020203" pitchFamily="34" charset="0"/>
              </a:rPr>
              <a:t>More Results</a:t>
            </a: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9" action="ppaction://hlinksldjump"/>
              </a:rPr>
              <a:t>Percentage of off-chip requests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0" action="ppaction://hlinksldjump"/>
              </a:rPr>
              <a:t>Reduction in stall cycles by reducing the critical path</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1" action="ppaction://hlinksldjump"/>
              </a:rPr>
              <a:t>Fraction of off-chip load requests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 action="ppaction://noaction"/>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 action="ppaction://noaction"/>
              </a:rPr>
              <a:t>Accuracy and coverage of POPET</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6" action="ppaction://hlinksldjump"/>
              </a:rPr>
              <a:t>Effect of different features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2" action="ppaction://hlinksldjump"/>
              </a:rPr>
              <a:t>Are all features required?</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3" action="ppaction://hlinksldjump"/>
              </a:rPr>
              <a:t>1C performance</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4" action="ppaction://hlinksldjump"/>
              </a:rPr>
              <a:t>1C performance line graph</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5" action="ppaction://hlinksldjump"/>
              </a:rPr>
              <a:t>1C performance against prior predictors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6" action="ppaction://hlinksldjump"/>
              </a:rPr>
              <a:t>Effect on stall cycles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7" action="ppaction://hlinksldjump"/>
              </a:rPr>
              <a:t>8C performance</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rPr>
              <a:t>Sensitivity:</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8" action="ppaction://hlinksldjump"/>
              </a:rPr>
              <a:t>Hermes request issue latency</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9" action="ppaction://hlinksldjump"/>
              </a:rPr>
              <a:t>Cache hierarchy access latency</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0" action="ppaction://hlinksldjump"/>
              </a:rPr>
              <a:t>Activation threshold</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1" action="ppaction://hlinksldjump"/>
              </a:rPr>
              <a:t>ROB size</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2" action="ppaction://hlinksldjump"/>
              </a:rPr>
              <a:t>LLC size</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3" action="ppaction://hlinksldjump"/>
              </a:rPr>
              <a:t>Power overhead</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4" action="ppaction://hlinksldjump"/>
              </a:rPr>
              <a:t>Accuracy without prefetcher</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5" action="ppaction://hlinksldjump"/>
              </a:rPr>
              <a:t>Main memory request overhead with different prefetchers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p:txBody>
      </p:sp>
    </p:spTree>
    <p:extLst>
      <p:ext uri="{BB962C8B-B14F-4D97-AF65-F5344CB8AC3E}">
        <p14:creationId xmlns:p14="http://schemas.microsoft.com/office/powerpoint/2010/main" val="5180283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D54F4-22A3-2780-0395-9FECC76AAA83}"/>
              </a:ext>
            </a:extLst>
          </p:cNvPr>
          <p:cNvSpPr>
            <a:spLocks noGrp="1"/>
          </p:cNvSpPr>
          <p:nvPr>
            <p:ph type="title"/>
          </p:nvPr>
        </p:nvSpPr>
        <p:spPr/>
        <p:txBody>
          <a:bodyPr/>
          <a:lstStyle/>
          <a:p>
            <a:r>
              <a:rPr lang="en-US" dirty="0"/>
              <a:t>Hermes Paper </a:t>
            </a:r>
            <a:r>
              <a:rPr lang="en-US" sz="3200" b="1" dirty="0"/>
              <a:t>[MICRO 2022]</a:t>
            </a:r>
          </a:p>
        </p:txBody>
      </p:sp>
      <p:sp>
        <p:nvSpPr>
          <p:cNvPr id="3" name="Content Placeholder 2">
            <a:extLst>
              <a:ext uri="{FF2B5EF4-FFF2-40B4-BE49-F238E27FC236}">
                <a16:creationId xmlns:a16="http://schemas.microsoft.com/office/drawing/2014/main" id="{C96A31D7-E14C-2A49-976E-FCAC9C80BD4C}"/>
              </a:ext>
            </a:extLst>
          </p:cNvPr>
          <p:cNvSpPr>
            <a:spLocks noGrp="1"/>
          </p:cNvSpPr>
          <p:nvPr>
            <p:ph idx="1"/>
          </p:nvPr>
        </p:nvSpPr>
        <p:spPr>
          <a:xfrm>
            <a:off x="228600" y="899573"/>
            <a:ext cx="8610600" cy="5193723"/>
          </a:xfrm>
        </p:spPr>
        <p:txBody>
          <a:bodyPr/>
          <a:lstStyle/>
          <a:p>
            <a:r>
              <a:rPr lang="en-US" sz="1400" b="0" i="0" dirty="0">
                <a:solidFill>
                  <a:srgbClr val="000000"/>
                </a:solidFill>
                <a:effectLst/>
              </a:rPr>
              <a:t>Rahul </a:t>
            </a:r>
            <a:r>
              <a:rPr lang="en-US" sz="1400" b="0" i="0" dirty="0" err="1">
                <a:solidFill>
                  <a:srgbClr val="000000"/>
                </a:solidFill>
                <a:effectLst/>
              </a:rPr>
              <a:t>Bera</a:t>
            </a:r>
            <a:r>
              <a:rPr lang="en-US" sz="1400" b="0" i="0" dirty="0">
                <a:solidFill>
                  <a:srgbClr val="000000"/>
                </a:solidFill>
                <a:effectLst/>
              </a:rPr>
              <a:t>, Konstantinos </a:t>
            </a:r>
            <a:r>
              <a:rPr lang="en-US" sz="1400" b="0" i="0" dirty="0" err="1">
                <a:solidFill>
                  <a:srgbClr val="000000"/>
                </a:solidFill>
                <a:effectLst/>
              </a:rPr>
              <a:t>Kanellopoulos</a:t>
            </a:r>
            <a:r>
              <a:rPr lang="en-US" sz="1400" b="0" i="0" dirty="0">
                <a:solidFill>
                  <a:srgbClr val="000000"/>
                </a:solidFill>
                <a:effectLst/>
              </a:rPr>
              <a:t>, Shankar Balachandran, David Novo, </a:t>
            </a:r>
            <a:r>
              <a:rPr lang="en-US" sz="1400" b="0" i="0" dirty="0" err="1">
                <a:solidFill>
                  <a:srgbClr val="000000"/>
                </a:solidFill>
                <a:effectLst/>
              </a:rPr>
              <a:t>Ataberk</a:t>
            </a:r>
            <a:r>
              <a:rPr lang="en-US" sz="1400" b="0" i="0" dirty="0">
                <a:solidFill>
                  <a:srgbClr val="000000"/>
                </a:solidFill>
                <a:effectLst/>
              </a:rPr>
              <a:t> </a:t>
            </a:r>
            <a:r>
              <a:rPr lang="en-US" sz="1400" b="0" i="0" dirty="0" err="1">
                <a:solidFill>
                  <a:srgbClr val="000000"/>
                </a:solidFill>
                <a:effectLst/>
              </a:rPr>
              <a:t>Olgun</a:t>
            </a:r>
            <a:r>
              <a:rPr lang="en-US" sz="1400" b="0" i="0" dirty="0">
                <a:solidFill>
                  <a:srgbClr val="000000"/>
                </a:solidFill>
                <a:effectLst/>
              </a:rPr>
              <a:t>, Mohammad </a:t>
            </a:r>
            <a:r>
              <a:rPr lang="en-US" sz="1400" b="0" i="0" dirty="0" err="1">
                <a:solidFill>
                  <a:srgbClr val="000000"/>
                </a:solidFill>
                <a:effectLst/>
              </a:rPr>
              <a:t>Sadrosadati</a:t>
            </a:r>
            <a:r>
              <a:rPr lang="en-US" sz="1400" b="0" i="0" dirty="0">
                <a:solidFill>
                  <a:srgbClr val="000000"/>
                </a:solidFill>
                <a:effectLst/>
              </a:rPr>
              <a:t>, and Onur Mutlu,</a:t>
            </a:r>
            <a:br>
              <a:rPr lang="en-US" sz="1400" b="0" i="0" dirty="0">
                <a:solidFill>
                  <a:srgbClr val="000000"/>
                </a:solidFill>
                <a:effectLst/>
              </a:rPr>
            </a:br>
            <a:r>
              <a:rPr lang="en-US" sz="1400" b="1" i="0" dirty="0">
                <a:solidFill>
                  <a:srgbClr val="0000FF"/>
                </a:solidFill>
                <a:effectLst/>
                <a:hlinkClick r:id="rId2">
                  <a:extLst>
                    <a:ext uri="{A12FA001-AC4F-418D-AE19-62706E023703}">
                      <ahyp:hlinkClr xmlns:ahyp="http://schemas.microsoft.com/office/drawing/2018/hyperlinkcolor" val="tx"/>
                    </a:ext>
                  </a:extLst>
                </a:hlinkClick>
              </a:rPr>
              <a:t>"Hermes: Accelerating Long-Latency Load Requests via Perceptron-Based Off-Chip Load Prediction"</a:t>
            </a:r>
            <a:br>
              <a:rPr lang="en-US" sz="1400" b="0" i="0" dirty="0">
                <a:solidFill>
                  <a:srgbClr val="000000"/>
                </a:solidFill>
                <a:effectLst/>
              </a:rPr>
            </a:br>
            <a:r>
              <a:rPr lang="en-US" sz="1400" b="0" i="1" dirty="0">
                <a:solidFill>
                  <a:srgbClr val="000000"/>
                </a:solidFill>
                <a:effectLst/>
              </a:rPr>
              <a:t>Proceedings of the </a:t>
            </a:r>
            <a:r>
              <a:rPr lang="en-US" sz="1400" b="0" i="1" dirty="0">
                <a:solidFill>
                  <a:srgbClr val="000000"/>
                </a:solidFill>
                <a:effectLst/>
                <a:hlinkClick r:id="rId3"/>
              </a:rPr>
              <a:t>55th International Symposium on Microarchitecture</a:t>
            </a:r>
            <a:r>
              <a:rPr lang="en-US" sz="1400" b="0" i="1" dirty="0">
                <a:solidFill>
                  <a:srgbClr val="000000"/>
                </a:solidFill>
                <a:effectLst/>
              </a:rPr>
              <a:t> (</a:t>
            </a:r>
            <a:r>
              <a:rPr lang="en-US" sz="1400" b="1" i="1" dirty="0">
                <a:solidFill>
                  <a:srgbClr val="000000"/>
                </a:solidFill>
                <a:effectLst/>
              </a:rPr>
              <a:t>MICRO</a:t>
            </a:r>
            <a:r>
              <a:rPr lang="en-US" sz="1400" b="0" i="1" dirty="0">
                <a:solidFill>
                  <a:srgbClr val="000000"/>
                </a:solidFill>
                <a:effectLst/>
              </a:rPr>
              <a:t>)</a:t>
            </a:r>
            <a:r>
              <a:rPr lang="en-US" sz="1400" b="0" i="0" dirty="0">
                <a:solidFill>
                  <a:srgbClr val="000000"/>
                </a:solidFill>
                <a:effectLst/>
              </a:rPr>
              <a:t>, Chicago, IL, USA, October 2022.</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4"/>
              </a:rPr>
              <a:t>Slides (pptx)</a:t>
            </a:r>
            <a:r>
              <a:rPr lang="en-US" sz="1400" b="0" i="0" dirty="0">
                <a:solidFill>
                  <a:srgbClr val="000000"/>
                </a:solidFill>
                <a:effectLst/>
              </a:rPr>
              <a:t> </a:t>
            </a:r>
            <a:r>
              <a:rPr lang="en-US" sz="1400" b="0" i="0" dirty="0">
                <a:solidFill>
                  <a:srgbClr val="000000"/>
                </a:solidFill>
                <a:effectLst/>
                <a:hlinkClick r:id="rId5"/>
              </a:rPr>
              <a:t>(pdf)</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6"/>
              </a:rPr>
              <a:t>Longer Lecture Slides (pptx)</a:t>
            </a:r>
            <a:r>
              <a:rPr lang="en-US" sz="1400" b="0" i="0" dirty="0">
                <a:solidFill>
                  <a:srgbClr val="000000"/>
                </a:solidFill>
                <a:effectLst/>
              </a:rPr>
              <a:t> </a:t>
            </a:r>
            <a:r>
              <a:rPr lang="en-US" sz="1400" b="0" i="0" dirty="0">
                <a:solidFill>
                  <a:srgbClr val="000000"/>
                </a:solidFill>
                <a:effectLst/>
                <a:hlinkClick r:id="rId7"/>
              </a:rPr>
              <a:t>(pdf)</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8"/>
              </a:rPr>
              <a:t>Talk Video</a:t>
            </a:r>
            <a:r>
              <a:rPr lang="en-US" sz="1400" b="0" i="0" dirty="0">
                <a:solidFill>
                  <a:srgbClr val="000000"/>
                </a:solidFill>
                <a:effectLst/>
              </a:rPr>
              <a:t> (12 minutes)]</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9"/>
              </a:rPr>
              <a:t>Lecture Video</a:t>
            </a:r>
            <a:r>
              <a:rPr lang="en-US" sz="1400" b="0" i="0" dirty="0">
                <a:solidFill>
                  <a:srgbClr val="000000"/>
                </a:solidFill>
                <a:effectLst/>
              </a:rPr>
              <a:t> (25 minutes)]</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10"/>
              </a:rPr>
              <a:t>arXiv version</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11"/>
              </a:rPr>
              <a:t>Source Code (Officially Artifact Evaluated with All Badges)</a:t>
            </a:r>
            <a:r>
              <a:rPr lang="en-US" sz="1400" b="0" i="0" dirty="0">
                <a:solidFill>
                  <a:srgbClr val="000000"/>
                </a:solidFill>
                <a:effectLst/>
              </a:rPr>
              <a:t>]</a:t>
            </a:r>
            <a:br>
              <a:rPr lang="en-US" sz="1400" b="0" i="0" dirty="0">
                <a:solidFill>
                  <a:srgbClr val="000000"/>
                </a:solidFill>
                <a:effectLst/>
              </a:rPr>
            </a:br>
            <a:r>
              <a:rPr lang="en-US" sz="1400" b="1" i="1" dirty="0">
                <a:solidFill>
                  <a:srgbClr val="FF0000"/>
                </a:solidFill>
                <a:effectLst/>
              </a:rPr>
              <a:t>Officially artifact evaluated as available, reusable and reproducible.</a:t>
            </a:r>
            <a:br>
              <a:rPr lang="en-US" sz="1400" b="0" i="0" dirty="0">
                <a:solidFill>
                  <a:srgbClr val="FF0000"/>
                </a:solidFill>
                <a:effectLst/>
              </a:rPr>
            </a:br>
            <a:r>
              <a:rPr lang="en-US" sz="1400" b="1" i="1" dirty="0">
                <a:solidFill>
                  <a:srgbClr val="FF0000"/>
                </a:solidFill>
                <a:effectLst/>
              </a:rPr>
              <a:t>Best paper award at MICRO 2022.</a:t>
            </a:r>
            <a:endParaRPr lang="en-US" sz="1400" b="0" i="0" dirty="0">
              <a:solidFill>
                <a:srgbClr val="FF0000"/>
              </a:solidFill>
              <a:effectLst/>
            </a:endParaRPr>
          </a:p>
          <a:p>
            <a:pPr marL="0" indent="0">
              <a:buNone/>
            </a:pPr>
            <a:br>
              <a:rPr lang="en-US" sz="1400" dirty="0"/>
            </a:br>
            <a:endParaRPr lang="en-US" sz="1400" b="1" dirty="0">
              <a:solidFill>
                <a:srgbClr val="FF0000"/>
              </a:solidFill>
            </a:endParaRPr>
          </a:p>
        </p:txBody>
      </p:sp>
      <p:sp>
        <p:nvSpPr>
          <p:cNvPr id="4" name="Slide Number Placeholder 3">
            <a:extLst>
              <a:ext uri="{FF2B5EF4-FFF2-40B4-BE49-F238E27FC236}">
                <a16:creationId xmlns:a16="http://schemas.microsoft.com/office/drawing/2014/main" id="{A9E616E4-45E4-AF92-9631-A68A275CFFF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CB0D5613-3CA0-FC5A-F158-60D3E41987F1}"/>
              </a:ext>
            </a:extLst>
          </p:cNvPr>
          <p:cNvPicPr>
            <a:picLocks noChangeAspect="1"/>
          </p:cNvPicPr>
          <p:nvPr/>
        </p:nvPicPr>
        <p:blipFill>
          <a:blip r:embed="rId12"/>
          <a:stretch>
            <a:fillRect/>
          </a:stretch>
        </p:blipFill>
        <p:spPr>
          <a:xfrm>
            <a:off x="409106" y="3929513"/>
            <a:ext cx="8159824" cy="2588415"/>
          </a:xfrm>
          <a:prstGeom prst="rect">
            <a:avLst/>
          </a:prstGeom>
        </p:spPr>
      </p:pic>
      <p:sp>
        <p:nvSpPr>
          <p:cNvPr id="6" name="TextBox 5">
            <a:extLst>
              <a:ext uri="{FF2B5EF4-FFF2-40B4-BE49-F238E27FC236}">
                <a16:creationId xmlns:a16="http://schemas.microsoft.com/office/drawing/2014/main" id="{B5EACA9C-69E8-DB22-BDD8-D639266CB9DA}"/>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https://arxiv.org/pdf/2209.00188.pdf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891900260"/>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484784"/>
            <a:ext cx="7924800" cy="1752600"/>
          </a:xfrm>
        </p:spPr>
        <p:txBody>
          <a:bodyPr/>
          <a:lstStyle/>
          <a:p>
            <a:pPr algn="ctr"/>
            <a:r>
              <a:rPr lang="en-US" sz="4200" b="1" dirty="0"/>
              <a:t>Sibyl: </a:t>
            </a:r>
            <a:r>
              <a:rPr lang="en-US" sz="4200" dirty="0"/>
              <a:t>Reinforcement Learning based</a:t>
            </a:r>
            <a:br>
              <a:rPr lang="en-US" sz="4200" dirty="0"/>
            </a:br>
            <a:r>
              <a:rPr lang="en-US" sz="4200" dirty="0"/>
              <a:t>Data Placement in Hybrid SSDs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55332945"/>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091B9-7275-6DEA-14CF-9B0D318FD1F6}"/>
              </a:ext>
            </a:extLst>
          </p:cNvPr>
          <p:cNvSpPr>
            <a:spLocks noGrp="1"/>
          </p:cNvSpPr>
          <p:nvPr>
            <p:ph type="title"/>
          </p:nvPr>
        </p:nvSpPr>
        <p:spPr/>
        <p:txBody>
          <a:bodyPr/>
          <a:lstStyle/>
          <a:p>
            <a:r>
              <a:rPr lang="en-US" dirty="0"/>
              <a:t>Self-Optimizing Hybrid SSD Controllers</a:t>
            </a:r>
          </a:p>
        </p:txBody>
      </p:sp>
      <p:sp>
        <p:nvSpPr>
          <p:cNvPr id="3" name="Content Placeholder 2">
            <a:extLst>
              <a:ext uri="{FF2B5EF4-FFF2-40B4-BE49-F238E27FC236}">
                <a16:creationId xmlns:a16="http://schemas.microsoft.com/office/drawing/2014/main" id="{FF052A9A-6C73-D49A-88C9-EF3B15FF9B8C}"/>
              </a:ext>
            </a:extLst>
          </p:cNvPr>
          <p:cNvSpPr>
            <a:spLocks noGrp="1"/>
          </p:cNvSpPr>
          <p:nvPr>
            <p:ph idx="1"/>
          </p:nvPr>
        </p:nvSpPr>
        <p:spPr>
          <a:xfrm>
            <a:off x="251520" y="997529"/>
            <a:ext cx="8610600" cy="5193723"/>
          </a:xfrm>
        </p:spPr>
        <p:txBody>
          <a:bodyPr/>
          <a:lstStyle/>
          <a:p>
            <a:pPr marL="0" indent="0" algn="l">
              <a:buNone/>
            </a:pP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Gagandeep Singh, Rakesh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Nadig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Jisung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Park, Rahul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Bera</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Nastaran Hajinazar, David Novo, Juan Gomez-Luna, Sander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Stuijk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Henk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Corporaal</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Onur Mutlu,</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"Sibyl: Adaptive and Extensible Data Placement in Hybrid Storage Systems Using Online Reinforcement Learning"</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49th International Symposium on Computer Architecture</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ISCA</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New York, June 2022.</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arXiv version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Sibyl Source Code</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8"/>
              </a:rPr>
              <a:t>Talk Video</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(16 minutes)]</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4B7406B7-3676-B7E3-54D7-1B0297DACAA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2D112AAC-6F49-F149-A24A-59A0298C44AE}"/>
              </a:ext>
            </a:extLst>
          </p:cNvPr>
          <p:cNvPicPr>
            <a:picLocks noChangeAspect="1"/>
          </p:cNvPicPr>
          <p:nvPr/>
        </p:nvPicPr>
        <p:blipFill>
          <a:blip r:embed="rId9"/>
          <a:stretch>
            <a:fillRect/>
          </a:stretch>
        </p:blipFill>
        <p:spPr>
          <a:xfrm>
            <a:off x="230717" y="4437112"/>
            <a:ext cx="8661763" cy="1808935"/>
          </a:xfrm>
          <a:prstGeom prst="rect">
            <a:avLst/>
          </a:prstGeom>
        </p:spPr>
      </p:pic>
      <p:sp>
        <p:nvSpPr>
          <p:cNvPr id="6" name="TextBox 5">
            <a:extLst>
              <a:ext uri="{FF2B5EF4-FFF2-40B4-BE49-F238E27FC236}">
                <a16:creationId xmlns:a16="http://schemas.microsoft.com/office/drawing/2014/main" id="{BB53EE93-F20E-429E-2EC4-DA6DB0ED1BF4}"/>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https://arxiv.org/pdf/2205.07394.pdf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40327617"/>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329F96-A644-1147-8C8D-3FEBAACCA52B}"/>
              </a:ext>
            </a:extLst>
          </p:cNvPr>
          <p:cNvSpPr/>
          <p:nvPr/>
        </p:nvSpPr>
        <p:spPr>
          <a:xfrm>
            <a:off x="0" y="1"/>
            <a:ext cx="9144000" cy="3429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Sibyl</a:t>
            </a:r>
            <a:r>
              <a:rPr kumimoji="0" lang="en-GB" sz="60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br>
              <a:rPr kumimoji="0" lang="en-GB" sz="44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br>
            <a:r>
              <a:rPr kumimoji="0" lang="en-GB" sz="44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Adaptive and Extensible Data Placement in Hybrid Storage Systems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Using Online Reinforcement Learning</a:t>
            </a:r>
            <a:endParaRPr kumimoji="0" lang="en-US" sz="6600" b="1" i="0" u="none" strike="noStrike" kern="1200" cap="none" spc="-150" normalizeH="0" baseline="0" noProof="0" dirty="0">
              <a:ln>
                <a:noFill/>
              </a:ln>
              <a:solidFill>
                <a:srgbClr val="002060"/>
              </a:solidFill>
              <a:effectLst/>
              <a:uLnTx/>
              <a:uFillTx/>
              <a:latin typeface="Calibri" panose="020F0502020204030204" pitchFamily="34" charset="0"/>
              <a:ea typeface="Segoe UI Historic" panose="020B0502040204020203" pitchFamily="34" charset="0"/>
              <a:cs typeface="Calibri" panose="020F0502020204030204" pitchFamily="34" charset="0"/>
            </a:endParaRPr>
          </a:p>
        </p:txBody>
      </p:sp>
      <p:sp>
        <p:nvSpPr>
          <p:cNvPr id="22" name="TextBox 21">
            <a:extLst>
              <a:ext uri="{FF2B5EF4-FFF2-40B4-BE49-F238E27FC236}">
                <a16:creationId xmlns:a16="http://schemas.microsoft.com/office/drawing/2014/main" id="{9918E52C-4B7C-9144-BB78-21CE44F089CF}"/>
              </a:ext>
            </a:extLst>
          </p:cNvPr>
          <p:cNvSpPr txBox="1"/>
          <p:nvPr/>
        </p:nvSpPr>
        <p:spPr>
          <a:xfrm>
            <a:off x="328274" y="3777455"/>
            <a:ext cx="8487452"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Gagandeep Singh, Rakesh Nadig, Jisung Park,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Rahul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Bera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Nastaran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Hajinazar</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David Novo,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Juan G</a:t>
            </a:r>
            <a:r>
              <a:rPr kumimoji="0" lang="en-GB"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ómez</a:t>
            </a: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Luna, Sander </a:t>
            </a:r>
            <a:r>
              <a:rPr kumimoji="0" lang="en-GB"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Stuijk</a:t>
            </a: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Henk </a:t>
            </a:r>
            <a:r>
              <a:rPr kumimoji="0" lang="en-GB"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Corporaal</a:t>
            </a: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Onur</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Mutlu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7265" y="5956287"/>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3355808" y="6026932"/>
            <a:ext cx="2190541" cy="415402"/>
          </a:xfrm>
          <a:prstGeom prst="rect">
            <a:avLst/>
          </a:prstGeom>
        </p:spPr>
      </p:pic>
      <p:grpSp>
        <p:nvGrpSpPr>
          <p:cNvPr id="13" name="Group 44">
            <a:extLst>
              <a:ext uri="{FF2B5EF4-FFF2-40B4-BE49-F238E27FC236}">
                <a16:creationId xmlns:a16="http://schemas.microsoft.com/office/drawing/2014/main" id="{5871F636-E439-3600-1527-C77454665BA5}"/>
              </a:ext>
            </a:extLst>
          </p:cNvPr>
          <p:cNvGrpSpPr>
            <a:grpSpLocks/>
          </p:cNvGrpSpPr>
          <p:nvPr/>
        </p:nvGrpSpPr>
        <p:grpSpPr bwMode="auto">
          <a:xfrm>
            <a:off x="6065199" y="5786811"/>
            <a:ext cx="3078801" cy="826618"/>
            <a:chOff x="11717338" y="360363"/>
            <a:chExt cx="8572500" cy="2338387"/>
          </a:xfrm>
        </p:grpSpPr>
        <p:sp>
          <p:nvSpPr>
            <p:cNvPr id="14" name="AutoShape 5">
              <a:extLst>
                <a:ext uri="{FF2B5EF4-FFF2-40B4-BE49-F238E27FC236}">
                  <a16:creationId xmlns:a16="http://schemas.microsoft.com/office/drawing/2014/main" id="{1A6BF8A0-9041-CDE3-B16A-282736D6AC35}"/>
                </a:ext>
              </a:extLst>
            </p:cNvPr>
            <p:cNvSpPr>
              <a:spLocks noChangeAspect="1" noChangeArrowheads="1" noTextEdit="1"/>
            </p:cNvSpPr>
            <p:nvPr userDrawn="1"/>
          </p:nvSpPr>
          <p:spPr bwMode="auto">
            <a:xfrm>
              <a:off x="11717338" y="360363"/>
              <a:ext cx="8572500" cy="2338387"/>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B5A1B428-63FC-6B0B-47C6-B584619775C2}"/>
                </a:ext>
              </a:extLst>
            </p:cNvPr>
            <p:cNvSpPr>
              <a:spLocks noChangeArrowheads="1"/>
            </p:cNvSpPr>
            <p:nvPr userDrawn="1"/>
          </p:nvSpPr>
          <p:spPr bwMode="auto">
            <a:xfrm>
              <a:off x="11717338" y="360363"/>
              <a:ext cx="8572500" cy="2338387"/>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8155AA0A-A688-9B57-47DF-B617D281B083}"/>
                </a:ext>
              </a:extLst>
            </p:cNvPr>
            <p:cNvSpPr>
              <a:spLocks/>
            </p:cNvSpPr>
            <p:nvPr userDrawn="1"/>
          </p:nvSpPr>
          <p:spPr bwMode="auto">
            <a:xfrm>
              <a:off x="16394113" y="847725"/>
              <a:ext cx="203200" cy="292100"/>
            </a:xfrm>
            <a:custGeom>
              <a:avLst/>
              <a:gdLst/>
              <a:ahLst/>
              <a:cxnLst>
                <a:cxn ang="0">
                  <a:pos x="0" y="184"/>
                </a:cxn>
                <a:cxn ang="0">
                  <a:pos x="0" y="0"/>
                </a:cxn>
                <a:cxn ang="0">
                  <a:pos x="124" y="0"/>
                </a:cxn>
                <a:cxn ang="0">
                  <a:pos x="124"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C71ECCD-BC4E-1DCC-3C63-FC50294323FA}"/>
                </a:ext>
              </a:extLst>
            </p:cNvPr>
            <p:cNvSpPr>
              <a:spLocks noChangeArrowheads="1"/>
            </p:cNvSpPr>
            <p:nvPr userDrawn="1"/>
          </p:nvSpPr>
          <p:spPr bwMode="auto">
            <a:xfrm>
              <a:off x="16654463" y="847725"/>
              <a:ext cx="71437" cy="292100"/>
            </a:xfrm>
            <a:prstGeom prst="rect">
              <a:avLst/>
            </a:prstGeom>
            <a:solidFill>
              <a:srgbClr val="9E0000"/>
            </a:solid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7">
              <a:extLst>
                <a:ext uri="{FF2B5EF4-FFF2-40B4-BE49-F238E27FC236}">
                  <a16:creationId xmlns:a16="http://schemas.microsoft.com/office/drawing/2014/main" id="{61C7563B-2AF4-2E64-40BC-06BB5BC4C5DB}"/>
                </a:ext>
              </a:extLst>
            </p:cNvPr>
            <p:cNvSpPr>
              <a:spLocks/>
            </p:cNvSpPr>
            <p:nvPr userDrawn="1"/>
          </p:nvSpPr>
          <p:spPr bwMode="auto">
            <a:xfrm>
              <a:off x="16794163" y="847725"/>
              <a:ext cx="265112" cy="292100"/>
            </a:xfrm>
            <a:custGeom>
              <a:avLst/>
              <a:gdLst/>
              <a:ahLst/>
              <a:cxnLst>
                <a:cxn ang="0">
                  <a:pos x="116" y="184"/>
                </a:cxn>
                <a:cxn ang="0">
                  <a:pos x="42" y="64"/>
                </a:cxn>
                <a:cxn ang="0">
                  <a:pos x="42" y="64"/>
                </a:cxn>
                <a:cxn ang="0">
                  <a:pos x="43" y="184"/>
                </a:cxn>
                <a:cxn ang="0">
                  <a:pos x="0" y="184"/>
                </a:cxn>
                <a:cxn ang="0">
                  <a:pos x="0" y="0"/>
                </a:cxn>
                <a:cxn ang="0">
                  <a:pos x="50" y="0"/>
                </a:cxn>
                <a:cxn ang="0">
                  <a:pos x="124" y="120"/>
                </a:cxn>
                <a:cxn ang="0">
                  <a:pos x="125" y="120"/>
                </a:cxn>
                <a:cxn ang="0">
                  <a:pos x="124" y="0"/>
                </a:cxn>
                <a:cxn ang="0">
                  <a:pos x="167" y="0"/>
                </a:cxn>
                <a:cxn ang="0">
                  <a:pos x="167" y="184"/>
                </a:cxn>
                <a:cxn ang="0">
                  <a:pos x="116" y="184"/>
                </a:cxn>
              </a:cxnLst>
              <a:rect l="0" t="0" r="r" b="b"/>
              <a:pathLst>
                <a:path w="167" h="184">
                  <a:moveTo>
                    <a:pt x="116" y="184"/>
                  </a:moveTo>
                  <a:lnTo>
                    <a:pt x="42" y="64"/>
                  </a:lnTo>
                  <a:lnTo>
                    <a:pt x="42" y="64"/>
                  </a:lnTo>
                  <a:lnTo>
                    <a:pt x="43" y="184"/>
                  </a:lnTo>
                  <a:lnTo>
                    <a:pt x="0" y="184"/>
                  </a:lnTo>
                  <a:lnTo>
                    <a:pt x="0" y="0"/>
                  </a:lnTo>
                  <a:lnTo>
                    <a:pt x="50" y="0"/>
                  </a:lnTo>
                  <a:lnTo>
                    <a:pt x="124" y="120"/>
                  </a:lnTo>
                  <a:lnTo>
                    <a:pt x="125" y="120"/>
                  </a:lnTo>
                  <a:lnTo>
                    <a:pt x="124" y="0"/>
                  </a:lnTo>
                  <a:lnTo>
                    <a:pt x="167" y="0"/>
                  </a:lnTo>
                  <a:lnTo>
                    <a:pt x="167" y="184"/>
                  </a:lnTo>
                  <a:lnTo>
                    <a:pt x="116"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7CF24EA0-5764-2810-9A32-988926B52CD3}"/>
                </a:ext>
              </a:extLst>
            </p:cNvPr>
            <p:cNvSpPr>
              <a:spLocks noEditPoints="1"/>
            </p:cNvSpPr>
            <p:nvPr userDrawn="1"/>
          </p:nvSpPr>
          <p:spPr bwMode="auto">
            <a:xfrm>
              <a:off x="17127538" y="847725"/>
              <a:ext cx="271462" cy="292100"/>
            </a:xfrm>
            <a:custGeom>
              <a:avLst/>
              <a:gdLst/>
              <a:ahLst/>
              <a:cxnLst>
                <a:cxn ang="0">
                  <a:pos x="952" y="506"/>
                </a:cxn>
                <a:cxn ang="0">
                  <a:pos x="902" y="737"/>
                </a:cxn>
                <a:cxn ang="0">
                  <a:pos x="771" y="897"/>
                </a:cxn>
                <a:cxn ang="0">
                  <a:pos x="587" y="989"/>
                </a:cxn>
                <a:cxn ang="0">
                  <a:pos x="380" y="1019"/>
                </a:cxn>
                <a:cxn ang="0">
                  <a:pos x="0" y="1019"/>
                </a:cxn>
                <a:cxn ang="0">
                  <a:pos x="0" y="0"/>
                </a:cxn>
                <a:cxn ang="0">
                  <a:pos x="368" y="0"/>
                </a:cxn>
                <a:cxn ang="0">
                  <a:pos x="582" y="25"/>
                </a:cxn>
                <a:cxn ang="0">
                  <a:pos x="769" y="109"/>
                </a:cxn>
                <a:cxn ang="0">
                  <a:pos x="901" y="265"/>
                </a:cxn>
                <a:cxn ang="0">
                  <a:pos x="952" y="506"/>
                </a:cxn>
                <a:cxn ang="0">
                  <a:pos x="695" y="506"/>
                </a:cxn>
                <a:cxn ang="0">
                  <a:pos x="667" y="363"/>
                </a:cxn>
                <a:cxn ang="0">
                  <a:pos x="592" y="273"/>
                </a:cxn>
                <a:cxn ang="0">
                  <a:pos x="486" y="225"/>
                </a:cxn>
                <a:cxn ang="0">
                  <a:pos x="363" y="210"/>
                </a:cxn>
                <a:cxn ang="0">
                  <a:pos x="240" y="210"/>
                </a:cxn>
                <a:cxn ang="0">
                  <a:pos x="240" y="806"/>
                </a:cxn>
                <a:cxn ang="0">
                  <a:pos x="357" y="806"/>
                </a:cxn>
                <a:cxn ang="0">
                  <a:pos x="484" y="791"/>
                </a:cxn>
                <a:cxn ang="0">
                  <a:pos x="592" y="741"/>
                </a:cxn>
                <a:cxn ang="0">
                  <a:pos x="667" y="649"/>
                </a:cxn>
                <a:cxn ang="0">
                  <a:pos x="695" y="506"/>
                </a:cxn>
              </a:cxnLst>
              <a:rect l="0" t="0" r="r" b="b"/>
              <a:pathLst>
                <a:path w="952" h="1019">
                  <a:moveTo>
                    <a:pt x="952" y="506"/>
                  </a:moveTo>
                  <a:cubicBezTo>
                    <a:pt x="952" y="596"/>
                    <a:pt x="935" y="673"/>
                    <a:pt x="902" y="737"/>
                  </a:cubicBezTo>
                  <a:cubicBezTo>
                    <a:pt x="869" y="802"/>
                    <a:pt x="825" y="855"/>
                    <a:pt x="771" y="897"/>
                  </a:cubicBezTo>
                  <a:cubicBezTo>
                    <a:pt x="717" y="939"/>
                    <a:pt x="655" y="969"/>
                    <a:pt x="587" y="989"/>
                  </a:cubicBezTo>
                  <a:cubicBezTo>
                    <a:pt x="519" y="1009"/>
                    <a:pt x="450" y="1019"/>
                    <a:pt x="380" y="1019"/>
                  </a:cubicBezTo>
                  <a:cubicBezTo>
                    <a:pt x="0" y="1019"/>
                    <a:pt x="0" y="1019"/>
                    <a:pt x="0" y="1019"/>
                  </a:cubicBezTo>
                  <a:cubicBezTo>
                    <a:pt x="0" y="0"/>
                    <a:pt x="0" y="0"/>
                    <a:pt x="0" y="0"/>
                  </a:cubicBezTo>
                  <a:cubicBezTo>
                    <a:pt x="368" y="0"/>
                    <a:pt x="368" y="0"/>
                    <a:pt x="368" y="0"/>
                  </a:cubicBezTo>
                  <a:cubicBezTo>
                    <a:pt x="440" y="0"/>
                    <a:pt x="511" y="9"/>
                    <a:pt x="582" y="25"/>
                  </a:cubicBezTo>
                  <a:cubicBezTo>
                    <a:pt x="652" y="42"/>
                    <a:pt x="714" y="70"/>
                    <a:pt x="769" y="109"/>
                  </a:cubicBezTo>
                  <a:cubicBezTo>
                    <a:pt x="823" y="148"/>
                    <a:pt x="868" y="200"/>
                    <a:pt x="901" y="265"/>
                  </a:cubicBezTo>
                  <a:cubicBezTo>
                    <a:pt x="935" y="330"/>
                    <a:pt x="952" y="411"/>
                    <a:pt x="952" y="506"/>
                  </a:cubicBezTo>
                  <a:moveTo>
                    <a:pt x="695" y="506"/>
                  </a:moveTo>
                  <a:cubicBezTo>
                    <a:pt x="695" y="449"/>
                    <a:pt x="686" y="401"/>
                    <a:pt x="667" y="363"/>
                  </a:cubicBezTo>
                  <a:cubicBezTo>
                    <a:pt x="649" y="326"/>
                    <a:pt x="624" y="295"/>
                    <a:pt x="592" y="273"/>
                  </a:cubicBezTo>
                  <a:cubicBezTo>
                    <a:pt x="561" y="250"/>
                    <a:pt x="526" y="234"/>
                    <a:pt x="486" y="225"/>
                  </a:cubicBezTo>
                  <a:cubicBezTo>
                    <a:pt x="446" y="215"/>
                    <a:pt x="405" y="210"/>
                    <a:pt x="363" y="210"/>
                  </a:cubicBezTo>
                  <a:cubicBezTo>
                    <a:pt x="240" y="210"/>
                    <a:pt x="240" y="210"/>
                    <a:pt x="240" y="210"/>
                  </a:cubicBezTo>
                  <a:cubicBezTo>
                    <a:pt x="240" y="806"/>
                    <a:pt x="240" y="806"/>
                    <a:pt x="240" y="806"/>
                  </a:cubicBezTo>
                  <a:cubicBezTo>
                    <a:pt x="357" y="806"/>
                    <a:pt x="357" y="806"/>
                    <a:pt x="357" y="806"/>
                  </a:cubicBezTo>
                  <a:cubicBezTo>
                    <a:pt x="401" y="806"/>
                    <a:pt x="444" y="801"/>
                    <a:pt x="484" y="791"/>
                  </a:cubicBezTo>
                  <a:cubicBezTo>
                    <a:pt x="525" y="781"/>
                    <a:pt x="561" y="764"/>
                    <a:pt x="592" y="741"/>
                  </a:cubicBezTo>
                  <a:cubicBezTo>
                    <a:pt x="624" y="718"/>
                    <a:pt x="649" y="687"/>
                    <a:pt x="667" y="649"/>
                  </a:cubicBezTo>
                  <a:cubicBezTo>
                    <a:pt x="686" y="611"/>
                    <a:pt x="695" y="563"/>
                    <a:pt x="695" y="506"/>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9">
              <a:extLst>
                <a:ext uri="{FF2B5EF4-FFF2-40B4-BE49-F238E27FC236}">
                  <a16:creationId xmlns:a16="http://schemas.microsoft.com/office/drawing/2014/main" id="{9A0CDB88-6763-50A5-8383-FED6B7CD991F}"/>
                </a:ext>
              </a:extLst>
            </p:cNvPr>
            <p:cNvSpPr>
              <a:spLocks/>
            </p:cNvSpPr>
            <p:nvPr userDrawn="1"/>
          </p:nvSpPr>
          <p:spPr bwMode="auto">
            <a:xfrm>
              <a:off x="17452975" y="847725"/>
              <a:ext cx="254000" cy="292100"/>
            </a:xfrm>
            <a:custGeom>
              <a:avLst/>
              <a:gdLst/>
              <a:ahLst/>
              <a:cxnLst>
                <a:cxn ang="0">
                  <a:pos x="116" y="184"/>
                </a:cxn>
                <a:cxn ang="0">
                  <a:pos x="116" y="107"/>
                </a:cxn>
                <a:cxn ang="0">
                  <a:pos x="44" y="107"/>
                </a:cxn>
                <a:cxn ang="0">
                  <a:pos x="44" y="184"/>
                </a:cxn>
                <a:cxn ang="0">
                  <a:pos x="0" y="184"/>
                </a:cxn>
                <a:cxn ang="0">
                  <a:pos x="0" y="0"/>
                </a:cxn>
                <a:cxn ang="0">
                  <a:pos x="44" y="0"/>
                </a:cxn>
                <a:cxn ang="0">
                  <a:pos x="44" y="70"/>
                </a:cxn>
                <a:cxn ang="0">
                  <a:pos x="116" y="70"/>
                </a:cxn>
                <a:cxn ang="0">
                  <a:pos x="116" y="0"/>
                </a:cxn>
                <a:cxn ang="0">
                  <a:pos x="160" y="0"/>
                </a:cxn>
                <a:cxn ang="0">
                  <a:pos x="160" y="184"/>
                </a:cxn>
                <a:cxn ang="0">
                  <a:pos x="116" y="184"/>
                </a:cxn>
              </a:cxnLst>
              <a:rect l="0" t="0" r="r" b="b"/>
              <a:pathLst>
                <a:path w="160" h="184">
                  <a:moveTo>
                    <a:pt x="116" y="184"/>
                  </a:moveTo>
                  <a:lnTo>
                    <a:pt x="116" y="107"/>
                  </a:lnTo>
                  <a:lnTo>
                    <a:pt x="44" y="107"/>
                  </a:lnTo>
                  <a:lnTo>
                    <a:pt x="44" y="184"/>
                  </a:lnTo>
                  <a:lnTo>
                    <a:pt x="0" y="184"/>
                  </a:lnTo>
                  <a:lnTo>
                    <a:pt x="0" y="0"/>
                  </a:lnTo>
                  <a:lnTo>
                    <a:pt x="44" y="0"/>
                  </a:lnTo>
                  <a:lnTo>
                    <a:pt x="44" y="70"/>
                  </a:lnTo>
                  <a:lnTo>
                    <a:pt x="116" y="70"/>
                  </a:lnTo>
                  <a:lnTo>
                    <a:pt x="116" y="0"/>
                  </a:lnTo>
                  <a:lnTo>
                    <a:pt x="160" y="0"/>
                  </a:lnTo>
                  <a:lnTo>
                    <a:pt x="160" y="184"/>
                  </a:lnTo>
                  <a:lnTo>
                    <a:pt x="116"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408B25AE-7D35-38CA-C374-D5AE57D74748}"/>
                </a:ext>
              </a:extLst>
            </p:cNvPr>
            <p:cNvSpPr>
              <a:spLocks noEditPoints="1"/>
            </p:cNvSpPr>
            <p:nvPr userDrawn="1"/>
          </p:nvSpPr>
          <p:spPr bwMode="auto">
            <a:xfrm>
              <a:off x="17760950" y="839788"/>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4"/>
                </a:cxn>
                <a:cxn ang="0">
                  <a:pos x="333" y="37"/>
                </a:cxn>
                <a:cxn ang="0">
                  <a:pos x="554" y="0"/>
                </a:cxn>
                <a:cxn ang="0">
                  <a:pos x="776" y="37"/>
                </a:cxn>
                <a:cxn ang="0">
                  <a:pos x="953" y="144"/>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5" y="759"/>
                </a:cxn>
                <a:cxn ang="0">
                  <a:pos x="825" y="659"/>
                </a:cxn>
                <a:cxn ang="0">
                  <a:pos x="847" y="532"/>
                </a:cxn>
              </a:cxnLst>
              <a:rect l="0" t="0" r="r" b="b"/>
              <a:pathLst>
                <a:path w="1110" h="1073">
                  <a:moveTo>
                    <a:pt x="1110" y="532"/>
                  </a:moveTo>
                  <a:cubicBezTo>
                    <a:pt x="1110" y="613"/>
                    <a:pt x="1096" y="686"/>
                    <a:pt x="1068" y="753"/>
                  </a:cubicBezTo>
                  <a:cubicBezTo>
                    <a:pt x="1040" y="819"/>
                    <a:pt x="1002" y="877"/>
                    <a:pt x="953" y="924"/>
                  </a:cubicBezTo>
                  <a:cubicBezTo>
                    <a:pt x="903" y="972"/>
                    <a:pt x="844" y="1008"/>
                    <a:pt x="776" y="1034"/>
                  </a:cubicBezTo>
                  <a:cubicBezTo>
                    <a:pt x="708" y="1060"/>
                    <a:pt x="634" y="1073"/>
                    <a:pt x="554" y="1073"/>
                  </a:cubicBezTo>
                  <a:cubicBezTo>
                    <a:pt x="475" y="1073"/>
                    <a:pt x="401" y="1060"/>
                    <a:pt x="333" y="1034"/>
                  </a:cubicBezTo>
                  <a:cubicBezTo>
                    <a:pt x="266" y="1008"/>
                    <a:pt x="207" y="972"/>
                    <a:pt x="158" y="924"/>
                  </a:cubicBezTo>
                  <a:cubicBezTo>
                    <a:pt x="108" y="877"/>
                    <a:pt x="69" y="819"/>
                    <a:pt x="42" y="753"/>
                  </a:cubicBezTo>
                  <a:cubicBezTo>
                    <a:pt x="14" y="686"/>
                    <a:pt x="0" y="613"/>
                    <a:pt x="0" y="532"/>
                  </a:cubicBezTo>
                  <a:cubicBezTo>
                    <a:pt x="0" y="451"/>
                    <a:pt x="14" y="377"/>
                    <a:pt x="42" y="311"/>
                  </a:cubicBezTo>
                  <a:cubicBezTo>
                    <a:pt x="69" y="246"/>
                    <a:pt x="108" y="190"/>
                    <a:pt x="158" y="144"/>
                  </a:cubicBezTo>
                  <a:cubicBezTo>
                    <a:pt x="207" y="98"/>
                    <a:pt x="266" y="62"/>
                    <a:pt x="333" y="37"/>
                  </a:cubicBezTo>
                  <a:cubicBezTo>
                    <a:pt x="401" y="12"/>
                    <a:pt x="475" y="0"/>
                    <a:pt x="554" y="0"/>
                  </a:cubicBezTo>
                  <a:cubicBezTo>
                    <a:pt x="634" y="0"/>
                    <a:pt x="708" y="12"/>
                    <a:pt x="776" y="37"/>
                  </a:cubicBezTo>
                  <a:cubicBezTo>
                    <a:pt x="844" y="62"/>
                    <a:pt x="903" y="98"/>
                    <a:pt x="953" y="144"/>
                  </a:cubicBezTo>
                  <a:cubicBezTo>
                    <a:pt x="1002" y="190"/>
                    <a:pt x="1040" y="246"/>
                    <a:pt x="1068" y="311"/>
                  </a:cubicBezTo>
                  <a:cubicBezTo>
                    <a:pt x="1096" y="377"/>
                    <a:pt x="1110" y="451"/>
                    <a:pt x="1110" y="532"/>
                  </a:cubicBezTo>
                  <a:moveTo>
                    <a:pt x="847" y="532"/>
                  </a:moveTo>
                  <a:cubicBezTo>
                    <a:pt x="847" y="488"/>
                    <a:pt x="839" y="447"/>
                    <a:pt x="825" y="408"/>
                  </a:cubicBezTo>
                  <a:cubicBezTo>
                    <a:pt x="811" y="370"/>
                    <a:pt x="791" y="337"/>
                    <a:pt x="765" y="310"/>
                  </a:cubicBezTo>
                  <a:cubicBezTo>
                    <a:pt x="740" y="283"/>
                    <a:pt x="709" y="261"/>
                    <a:pt x="673" y="245"/>
                  </a:cubicBezTo>
                  <a:cubicBezTo>
                    <a:pt x="637" y="229"/>
                    <a:pt x="598" y="221"/>
                    <a:pt x="554" y="221"/>
                  </a:cubicBezTo>
                  <a:cubicBezTo>
                    <a:pt x="511" y="221"/>
                    <a:pt x="472" y="229"/>
                    <a:pt x="436" y="245"/>
                  </a:cubicBezTo>
                  <a:cubicBezTo>
                    <a:pt x="401" y="261"/>
                    <a:pt x="370" y="283"/>
                    <a:pt x="344" y="310"/>
                  </a:cubicBezTo>
                  <a:cubicBezTo>
                    <a:pt x="318" y="337"/>
                    <a:pt x="298" y="370"/>
                    <a:pt x="284" y="408"/>
                  </a:cubicBezTo>
                  <a:cubicBezTo>
                    <a:pt x="270" y="447"/>
                    <a:pt x="263" y="488"/>
                    <a:pt x="263" y="532"/>
                  </a:cubicBezTo>
                  <a:cubicBezTo>
                    <a:pt x="263" y="578"/>
                    <a:pt x="271" y="620"/>
                    <a:pt x="285" y="659"/>
                  </a:cubicBezTo>
                  <a:cubicBezTo>
                    <a:pt x="299" y="698"/>
                    <a:pt x="319" y="732"/>
                    <a:pt x="345" y="759"/>
                  </a:cubicBezTo>
                  <a:cubicBezTo>
                    <a:pt x="370" y="787"/>
                    <a:pt x="401" y="809"/>
                    <a:pt x="436" y="825"/>
                  </a:cubicBezTo>
                  <a:cubicBezTo>
                    <a:pt x="472" y="841"/>
                    <a:pt x="511" y="848"/>
                    <a:pt x="554" y="848"/>
                  </a:cubicBezTo>
                  <a:cubicBezTo>
                    <a:pt x="598" y="848"/>
                    <a:pt x="637" y="841"/>
                    <a:pt x="672" y="825"/>
                  </a:cubicBezTo>
                  <a:cubicBezTo>
                    <a:pt x="708" y="809"/>
                    <a:pt x="739" y="787"/>
                    <a:pt x="765" y="759"/>
                  </a:cubicBezTo>
                  <a:cubicBezTo>
                    <a:pt x="790" y="732"/>
                    <a:pt x="811" y="698"/>
                    <a:pt x="825" y="659"/>
                  </a:cubicBezTo>
                  <a:cubicBezTo>
                    <a:pt x="839" y="620"/>
                    <a:pt x="847" y="578"/>
                    <a:pt x="847" y="53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2">
              <a:extLst>
                <a:ext uri="{FF2B5EF4-FFF2-40B4-BE49-F238E27FC236}">
                  <a16:creationId xmlns:a16="http://schemas.microsoft.com/office/drawing/2014/main" id="{AB04B5F7-DD58-CBAE-206E-1E7C4FCEFBCC}"/>
                </a:ext>
              </a:extLst>
            </p:cNvPr>
            <p:cNvSpPr>
              <a:spLocks/>
            </p:cNvSpPr>
            <p:nvPr userDrawn="1"/>
          </p:nvSpPr>
          <p:spPr bwMode="auto">
            <a:xfrm>
              <a:off x="18086388" y="847725"/>
              <a:ext cx="293687" cy="292100"/>
            </a:xfrm>
            <a:custGeom>
              <a:avLst/>
              <a:gdLst/>
              <a:ahLst/>
              <a:cxnLst>
                <a:cxn ang="0">
                  <a:pos x="114" y="184"/>
                </a:cxn>
                <a:cxn ang="0">
                  <a:pos x="69" y="184"/>
                </a:cxn>
                <a:cxn ang="0">
                  <a:pos x="0" y="0"/>
                </a:cxn>
                <a:cxn ang="0">
                  <a:pos x="49" y="0"/>
                </a:cxn>
                <a:cxn ang="0">
                  <a:pos x="92" y="131"/>
                </a:cxn>
                <a:cxn ang="0">
                  <a:pos x="93" y="131"/>
                </a:cxn>
                <a:cxn ang="0">
                  <a:pos x="136" y="0"/>
                </a:cxn>
                <a:cxn ang="0">
                  <a:pos x="185" y="0"/>
                </a:cxn>
                <a:cxn ang="0">
                  <a:pos x="114" y="184"/>
                </a:cxn>
              </a:cxnLst>
              <a:rect l="0" t="0" r="r" b="b"/>
              <a:pathLst>
                <a:path w="185" h="184">
                  <a:moveTo>
                    <a:pt x="114" y="184"/>
                  </a:moveTo>
                  <a:lnTo>
                    <a:pt x="69" y="184"/>
                  </a:lnTo>
                  <a:lnTo>
                    <a:pt x="0" y="0"/>
                  </a:lnTo>
                  <a:lnTo>
                    <a:pt x="49" y="0"/>
                  </a:lnTo>
                  <a:lnTo>
                    <a:pt x="92" y="131"/>
                  </a:lnTo>
                  <a:lnTo>
                    <a:pt x="93" y="131"/>
                  </a:lnTo>
                  <a:lnTo>
                    <a:pt x="136" y="0"/>
                  </a:lnTo>
                  <a:lnTo>
                    <a:pt x="185" y="0"/>
                  </a:lnTo>
                  <a:lnTo>
                    <a:pt x="114"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078B6F1F-5147-43ED-A04A-4058365B75FD}"/>
                </a:ext>
              </a:extLst>
            </p:cNvPr>
            <p:cNvSpPr>
              <a:spLocks/>
            </p:cNvSpPr>
            <p:nvPr userDrawn="1"/>
          </p:nvSpPr>
          <p:spPr bwMode="auto">
            <a:xfrm>
              <a:off x="18413413" y="847725"/>
              <a:ext cx="203200" cy="292100"/>
            </a:xfrm>
            <a:custGeom>
              <a:avLst/>
              <a:gdLst/>
              <a:ahLst/>
              <a:cxnLst>
                <a:cxn ang="0">
                  <a:pos x="0" y="184"/>
                </a:cxn>
                <a:cxn ang="0">
                  <a:pos x="0" y="0"/>
                </a:cxn>
                <a:cxn ang="0">
                  <a:pos x="123" y="0"/>
                </a:cxn>
                <a:cxn ang="0">
                  <a:pos x="123"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4">
              <a:extLst>
                <a:ext uri="{FF2B5EF4-FFF2-40B4-BE49-F238E27FC236}">
                  <a16:creationId xmlns:a16="http://schemas.microsoft.com/office/drawing/2014/main" id="{6362EFB9-2D2E-0DD4-1FCB-DB5EF0FBA7ED}"/>
                </a:ext>
              </a:extLst>
            </p:cNvPr>
            <p:cNvSpPr>
              <a:spLocks/>
            </p:cNvSpPr>
            <p:nvPr userDrawn="1"/>
          </p:nvSpPr>
          <p:spPr bwMode="auto">
            <a:xfrm>
              <a:off x="18673763" y="847725"/>
              <a:ext cx="265112"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0135DE5D-967A-14B2-26C6-8C2AAF332386}"/>
                </a:ext>
              </a:extLst>
            </p:cNvPr>
            <p:cNvSpPr>
              <a:spLocks/>
            </p:cNvSpPr>
            <p:nvPr userDrawn="1"/>
          </p:nvSpPr>
          <p:spPr bwMode="auto">
            <a:xfrm>
              <a:off x="16394113" y="1822450"/>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6">
              <a:extLst>
                <a:ext uri="{FF2B5EF4-FFF2-40B4-BE49-F238E27FC236}">
                  <a16:creationId xmlns:a16="http://schemas.microsoft.com/office/drawing/2014/main" id="{5C9CCE49-B664-EB91-9240-0D0CC725277A}"/>
                </a:ext>
              </a:extLst>
            </p:cNvPr>
            <p:cNvSpPr>
              <a:spLocks/>
            </p:cNvSpPr>
            <p:nvPr userDrawn="1"/>
          </p:nvSpPr>
          <p:spPr bwMode="auto">
            <a:xfrm>
              <a:off x="16667163" y="1822450"/>
              <a:ext cx="203200" cy="292100"/>
            </a:xfrm>
            <a:custGeom>
              <a:avLst/>
              <a:gdLst/>
              <a:ahLst/>
              <a:cxnLst>
                <a:cxn ang="0">
                  <a:pos x="0" y="184"/>
                </a:cxn>
                <a:cxn ang="0">
                  <a:pos x="0" y="0"/>
                </a:cxn>
                <a:cxn ang="0">
                  <a:pos x="124" y="0"/>
                </a:cxn>
                <a:cxn ang="0">
                  <a:pos x="124"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7">
              <a:extLst>
                <a:ext uri="{FF2B5EF4-FFF2-40B4-BE49-F238E27FC236}">
                  <a16:creationId xmlns:a16="http://schemas.microsoft.com/office/drawing/2014/main" id="{E1CC3506-DDD0-AC5E-6559-7BE7C1E25B55}"/>
                </a:ext>
              </a:extLst>
            </p:cNvPr>
            <p:cNvSpPr>
              <a:spLocks/>
            </p:cNvSpPr>
            <p:nvPr userDrawn="1"/>
          </p:nvSpPr>
          <p:spPr bwMode="auto">
            <a:xfrm>
              <a:off x="16908463" y="1814513"/>
              <a:ext cx="271462" cy="307975"/>
            </a:xfrm>
            <a:custGeom>
              <a:avLst/>
              <a:gdLst/>
              <a:ahLst/>
              <a:cxnLst>
                <a:cxn ang="0">
                  <a:pos x="778" y="1027"/>
                </a:cxn>
                <a:cxn ang="0">
                  <a:pos x="549" y="1073"/>
                </a:cxn>
                <a:cxn ang="0">
                  <a:pos x="331" y="1034"/>
                </a:cxn>
                <a:cxn ang="0">
                  <a:pos x="157" y="924"/>
                </a:cxn>
                <a:cxn ang="0">
                  <a:pos x="42" y="753"/>
                </a:cxn>
                <a:cxn ang="0">
                  <a:pos x="0" y="535"/>
                </a:cxn>
                <a:cxn ang="0">
                  <a:pos x="43" y="313"/>
                </a:cxn>
                <a:cxn ang="0">
                  <a:pos x="160" y="144"/>
                </a:cxn>
                <a:cxn ang="0">
                  <a:pos x="336" y="37"/>
                </a:cxn>
                <a:cxn ang="0">
                  <a:pos x="553" y="0"/>
                </a:cxn>
                <a:cxn ang="0">
                  <a:pos x="766" y="38"/>
                </a:cxn>
                <a:cxn ang="0">
                  <a:pos x="935" y="149"/>
                </a:cxn>
                <a:cxn ang="0">
                  <a:pos x="768" y="316"/>
                </a:cxn>
                <a:cxn ang="0">
                  <a:pos x="677" y="245"/>
                </a:cxn>
                <a:cxn ang="0">
                  <a:pos x="562" y="222"/>
                </a:cxn>
                <a:cxn ang="0">
                  <a:pos x="443" y="246"/>
                </a:cxn>
                <a:cxn ang="0">
                  <a:pos x="350" y="312"/>
                </a:cxn>
                <a:cxn ang="0">
                  <a:pos x="290" y="410"/>
                </a:cxn>
                <a:cxn ang="0">
                  <a:pos x="268" y="535"/>
                </a:cxn>
                <a:cxn ang="0">
                  <a:pos x="290" y="661"/>
                </a:cxn>
                <a:cxn ang="0">
                  <a:pos x="350" y="760"/>
                </a:cxn>
                <a:cxn ang="0">
                  <a:pos x="441" y="824"/>
                </a:cxn>
                <a:cxn ang="0">
                  <a:pos x="558" y="847"/>
                </a:cxn>
                <a:cxn ang="0">
                  <a:pos x="686" y="818"/>
                </a:cxn>
                <a:cxn ang="0">
                  <a:pos x="774" y="743"/>
                </a:cxn>
                <a:cxn ang="0">
                  <a:pos x="945" y="904"/>
                </a:cxn>
                <a:cxn ang="0">
                  <a:pos x="778" y="1027"/>
                </a:cxn>
              </a:cxnLst>
              <a:rect l="0" t="0" r="r" b="b"/>
              <a:pathLst>
                <a:path w="945" h="1073">
                  <a:moveTo>
                    <a:pt x="778" y="1027"/>
                  </a:moveTo>
                  <a:cubicBezTo>
                    <a:pt x="712" y="1057"/>
                    <a:pt x="635" y="1073"/>
                    <a:pt x="549" y="1073"/>
                  </a:cubicBezTo>
                  <a:cubicBezTo>
                    <a:pt x="470" y="1073"/>
                    <a:pt x="397" y="1060"/>
                    <a:pt x="331" y="1034"/>
                  </a:cubicBezTo>
                  <a:cubicBezTo>
                    <a:pt x="264" y="1008"/>
                    <a:pt x="206" y="971"/>
                    <a:pt x="157" y="924"/>
                  </a:cubicBezTo>
                  <a:cubicBezTo>
                    <a:pt x="108" y="876"/>
                    <a:pt x="70" y="819"/>
                    <a:pt x="42" y="753"/>
                  </a:cubicBezTo>
                  <a:cubicBezTo>
                    <a:pt x="14" y="687"/>
                    <a:pt x="0" y="614"/>
                    <a:pt x="0" y="535"/>
                  </a:cubicBezTo>
                  <a:cubicBezTo>
                    <a:pt x="0" y="453"/>
                    <a:pt x="14" y="379"/>
                    <a:pt x="43" y="313"/>
                  </a:cubicBezTo>
                  <a:cubicBezTo>
                    <a:pt x="71" y="247"/>
                    <a:pt x="110" y="191"/>
                    <a:pt x="160" y="144"/>
                  </a:cubicBezTo>
                  <a:cubicBezTo>
                    <a:pt x="210" y="98"/>
                    <a:pt x="269" y="62"/>
                    <a:pt x="336" y="37"/>
                  </a:cubicBezTo>
                  <a:cubicBezTo>
                    <a:pt x="403" y="12"/>
                    <a:pt x="475" y="0"/>
                    <a:pt x="553" y="0"/>
                  </a:cubicBezTo>
                  <a:cubicBezTo>
                    <a:pt x="625" y="0"/>
                    <a:pt x="696" y="12"/>
                    <a:pt x="766" y="38"/>
                  </a:cubicBezTo>
                  <a:cubicBezTo>
                    <a:pt x="835" y="63"/>
                    <a:pt x="892" y="100"/>
                    <a:pt x="935" y="149"/>
                  </a:cubicBezTo>
                  <a:cubicBezTo>
                    <a:pt x="768" y="316"/>
                    <a:pt x="768" y="316"/>
                    <a:pt x="768" y="316"/>
                  </a:cubicBezTo>
                  <a:cubicBezTo>
                    <a:pt x="745" y="284"/>
                    <a:pt x="715" y="261"/>
                    <a:pt x="677" y="245"/>
                  </a:cubicBezTo>
                  <a:cubicBezTo>
                    <a:pt x="640" y="230"/>
                    <a:pt x="601" y="222"/>
                    <a:pt x="562" y="222"/>
                  </a:cubicBezTo>
                  <a:cubicBezTo>
                    <a:pt x="519" y="222"/>
                    <a:pt x="479" y="230"/>
                    <a:pt x="443" y="246"/>
                  </a:cubicBezTo>
                  <a:cubicBezTo>
                    <a:pt x="407" y="262"/>
                    <a:pt x="376" y="284"/>
                    <a:pt x="350" y="312"/>
                  </a:cubicBezTo>
                  <a:cubicBezTo>
                    <a:pt x="324" y="340"/>
                    <a:pt x="304" y="372"/>
                    <a:pt x="290" y="410"/>
                  </a:cubicBezTo>
                  <a:cubicBezTo>
                    <a:pt x="275" y="448"/>
                    <a:pt x="268" y="490"/>
                    <a:pt x="268" y="535"/>
                  </a:cubicBezTo>
                  <a:cubicBezTo>
                    <a:pt x="268" y="581"/>
                    <a:pt x="275" y="623"/>
                    <a:pt x="290" y="661"/>
                  </a:cubicBezTo>
                  <a:cubicBezTo>
                    <a:pt x="304" y="700"/>
                    <a:pt x="324" y="732"/>
                    <a:pt x="350" y="760"/>
                  </a:cubicBezTo>
                  <a:cubicBezTo>
                    <a:pt x="375" y="787"/>
                    <a:pt x="405" y="808"/>
                    <a:pt x="441" y="824"/>
                  </a:cubicBezTo>
                  <a:cubicBezTo>
                    <a:pt x="477" y="839"/>
                    <a:pt x="515" y="847"/>
                    <a:pt x="558" y="847"/>
                  </a:cubicBezTo>
                  <a:cubicBezTo>
                    <a:pt x="607" y="847"/>
                    <a:pt x="649" y="837"/>
                    <a:pt x="686" y="818"/>
                  </a:cubicBezTo>
                  <a:cubicBezTo>
                    <a:pt x="722" y="799"/>
                    <a:pt x="752" y="774"/>
                    <a:pt x="774" y="743"/>
                  </a:cubicBezTo>
                  <a:cubicBezTo>
                    <a:pt x="945" y="904"/>
                    <a:pt x="945" y="904"/>
                    <a:pt x="945" y="904"/>
                  </a:cubicBezTo>
                  <a:cubicBezTo>
                    <a:pt x="900" y="956"/>
                    <a:pt x="844" y="997"/>
                    <a:pt x="778" y="1027"/>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8">
              <a:extLst>
                <a:ext uri="{FF2B5EF4-FFF2-40B4-BE49-F238E27FC236}">
                  <a16:creationId xmlns:a16="http://schemas.microsoft.com/office/drawing/2014/main" id="{FEBBD825-B301-8226-04AD-A0CC1E8DEFB0}"/>
                </a:ext>
              </a:extLst>
            </p:cNvPr>
            <p:cNvSpPr>
              <a:spLocks/>
            </p:cNvSpPr>
            <p:nvPr userDrawn="1"/>
          </p:nvSpPr>
          <p:spPr bwMode="auto">
            <a:xfrm>
              <a:off x="17216438" y="1822450"/>
              <a:ext cx="255587" cy="292100"/>
            </a:xfrm>
            <a:custGeom>
              <a:avLst/>
              <a:gdLst/>
              <a:ahLst/>
              <a:cxnLst>
                <a:cxn ang="0">
                  <a:pos x="116" y="184"/>
                </a:cxn>
                <a:cxn ang="0">
                  <a:pos x="116" y="107"/>
                </a:cxn>
                <a:cxn ang="0">
                  <a:pos x="45" y="107"/>
                </a:cxn>
                <a:cxn ang="0">
                  <a:pos x="45" y="184"/>
                </a:cxn>
                <a:cxn ang="0">
                  <a:pos x="0" y="184"/>
                </a:cxn>
                <a:cxn ang="0">
                  <a:pos x="0" y="0"/>
                </a:cxn>
                <a:cxn ang="0">
                  <a:pos x="45" y="0"/>
                </a:cxn>
                <a:cxn ang="0">
                  <a:pos x="45" y="70"/>
                </a:cxn>
                <a:cxn ang="0">
                  <a:pos x="116" y="70"/>
                </a:cxn>
                <a:cxn ang="0">
                  <a:pos x="116" y="0"/>
                </a:cxn>
                <a:cxn ang="0">
                  <a:pos x="161" y="0"/>
                </a:cxn>
                <a:cxn ang="0">
                  <a:pos x="161" y="184"/>
                </a:cxn>
                <a:cxn ang="0">
                  <a:pos x="116" y="184"/>
                </a:cxn>
              </a:cxnLst>
              <a:rect l="0" t="0" r="r" b="b"/>
              <a:pathLst>
                <a:path w="161" h="184">
                  <a:moveTo>
                    <a:pt x="116" y="184"/>
                  </a:moveTo>
                  <a:lnTo>
                    <a:pt x="116" y="107"/>
                  </a:lnTo>
                  <a:lnTo>
                    <a:pt x="45" y="107"/>
                  </a:lnTo>
                  <a:lnTo>
                    <a:pt x="45" y="184"/>
                  </a:lnTo>
                  <a:lnTo>
                    <a:pt x="0" y="184"/>
                  </a:lnTo>
                  <a:lnTo>
                    <a:pt x="0" y="0"/>
                  </a:lnTo>
                  <a:lnTo>
                    <a:pt x="45" y="0"/>
                  </a:lnTo>
                  <a:lnTo>
                    <a:pt x="45" y="70"/>
                  </a:lnTo>
                  <a:lnTo>
                    <a:pt x="116" y="70"/>
                  </a:lnTo>
                  <a:lnTo>
                    <a:pt x="116" y="0"/>
                  </a:lnTo>
                  <a:lnTo>
                    <a:pt x="161" y="0"/>
                  </a:lnTo>
                  <a:lnTo>
                    <a:pt x="161" y="184"/>
                  </a:lnTo>
                  <a:lnTo>
                    <a:pt x="116"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a:extLst>
                <a:ext uri="{FF2B5EF4-FFF2-40B4-BE49-F238E27FC236}">
                  <a16:creationId xmlns:a16="http://schemas.microsoft.com/office/drawing/2014/main" id="{839D8B33-B57B-171B-4FB1-2354B0FECCE6}"/>
                </a:ext>
              </a:extLst>
            </p:cNvPr>
            <p:cNvSpPr>
              <a:spLocks/>
            </p:cNvSpPr>
            <p:nvPr userDrawn="1"/>
          </p:nvSpPr>
          <p:spPr bwMode="auto">
            <a:xfrm>
              <a:off x="17538700" y="1822450"/>
              <a:ext cx="266700" cy="292100"/>
            </a:xfrm>
            <a:custGeom>
              <a:avLst/>
              <a:gdLst/>
              <a:ahLst/>
              <a:cxnLst>
                <a:cxn ang="0">
                  <a:pos x="117" y="184"/>
                </a:cxn>
                <a:cxn ang="0">
                  <a:pos x="43" y="64"/>
                </a:cxn>
                <a:cxn ang="0">
                  <a:pos x="43" y="64"/>
                </a:cxn>
                <a:cxn ang="0">
                  <a:pos x="44" y="184"/>
                </a:cxn>
                <a:cxn ang="0">
                  <a:pos x="0" y="184"/>
                </a:cxn>
                <a:cxn ang="0">
                  <a:pos x="0" y="0"/>
                </a:cxn>
                <a:cxn ang="0">
                  <a:pos x="51" y="0"/>
                </a:cxn>
                <a:cxn ang="0">
                  <a:pos x="125" y="120"/>
                </a:cxn>
                <a:cxn ang="0">
                  <a:pos x="126" y="120"/>
                </a:cxn>
                <a:cxn ang="0">
                  <a:pos x="125" y="0"/>
                </a:cxn>
                <a:cxn ang="0">
                  <a:pos x="168" y="0"/>
                </a:cxn>
                <a:cxn ang="0">
                  <a:pos x="168" y="184"/>
                </a:cxn>
                <a:cxn ang="0">
                  <a:pos x="117" y="184"/>
                </a:cxn>
              </a:cxnLst>
              <a:rect l="0" t="0" r="r" b="b"/>
              <a:pathLst>
                <a:path w="168" h="184">
                  <a:moveTo>
                    <a:pt x="117" y="184"/>
                  </a:moveTo>
                  <a:lnTo>
                    <a:pt x="43" y="64"/>
                  </a:lnTo>
                  <a:lnTo>
                    <a:pt x="43" y="64"/>
                  </a:lnTo>
                  <a:lnTo>
                    <a:pt x="44" y="184"/>
                  </a:lnTo>
                  <a:lnTo>
                    <a:pt x="0" y="184"/>
                  </a:lnTo>
                  <a:lnTo>
                    <a:pt x="0" y="0"/>
                  </a:lnTo>
                  <a:lnTo>
                    <a:pt x="51" y="0"/>
                  </a:lnTo>
                  <a:lnTo>
                    <a:pt x="125" y="120"/>
                  </a:lnTo>
                  <a:lnTo>
                    <a:pt x="126" y="120"/>
                  </a:lnTo>
                  <a:lnTo>
                    <a:pt x="125" y="0"/>
                  </a:lnTo>
                  <a:lnTo>
                    <a:pt x="168" y="0"/>
                  </a:lnTo>
                  <a:lnTo>
                    <a:pt x="168" y="184"/>
                  </a:lnTo>
                  <a:lnTo>
                    <a:pt x="117"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0">
              <a:extLst>
                <a:ext uri="{FF2B5EF4-FFF2-40B4-BE49-F238E27FC236}">
                  <a16:creationId xmlns:a16="http://schemas.microsoft.com/office/drawing/2014/main" id="{D8654BE7-EFC1-A936-8E83-C0D88CBC817F}"/>
                </a:ext>
              </a:extLst>
            </p:cNvPr>
            <p:cNvSpPr>
              <a:spLocks noEditPoints="1"/>
            </p:cNvSpPr>
            <p:nvPr userDrawn="1"/>
          </p:nvSpPr>
          <p:spPr bwMode="auto">
            <a:xfrm>
              <a:off x="17859375" y="1814513"/>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4" y="532"/>
                </a:cxn>
                <a:cxn ang="0">
                  <a:pos x="285" y="659"/>
                </a:cxn>
                <a:cxn ang="0">
                  <a:pos x="345" y="759"/>
                </a:cxn>
                <a:cxn ang="0">
                  <a:pos x="436" y="824"/>
                </a:cxn>
                <a:cxn ang="0">
                  <a:pos x="554" y="848"/>
                </a:cxn>
                <a:cxn ang="0">
                  <a:pos x="672" y="824"/>
                </a:cxn>
                <a:cxn ang="0">
                  <a:pos x="765"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70" y="819"/>
                    <a:pt x="42" y="753"/>
                  </a:cubicBezTo>
                  <a:cubicBezTo>
                    <a:pt x="14" y="686"/>
                    <a:pt x="0" y="612"/>
                    <a:pt x="0" y="532"/>
                  </a:cubicBezTo>
                  <a:cubicBezTo>
                    <a:pt x="0" y="450"/>
                    <a:pt x="14" y="377"/>
                    <a:pt x="42" y="311"/>
                  </a:cubicBezTo>
                  <a:cubicBezTo>
                    <a:pt x="70"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4" y="488"/>
                    <a:pt x="264" y="532"/>
                  </a:cubicBezTo>
                  <a:cubicBezTo>
                    <a:pt x="264"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5"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31">
              <a:extLst>
                <a:ext uri="{FF2B5EF4-FFF2-40B4-BE49-F238E27FC236}">
                  <a16:creationId xmlns:a16="http://schemas.microsoft.com/office/drawing/2014/main" id="{78929911-A34D-AFF4-6F2A-0BA98B1F7C11}"/>
                </a:ext>
              </a:extLst>
            </p:cNvPr>
            <p:cNvSpPr>
              <a:spLocks/>
            </p:cNvSpPr>
            <p:nvPr userDrawn="1"/>
          </p:nvSpPr>
          <p:spPr bwMode="auto">
            <a:xfrm>
              <a:off x="18229263" y="1822450"/>
              <a:ext cx="184150" cy="292100"/>
            </a:xfrm>
            <a:custGeom>
              <a:avLst/>
              <a:gdLst/>
              <a:ahLst/>
              <a:cxnLst>
                <a:cxn ang="0">
                  <a:pos x="0" y="184"/>
                </a:cxn>
                <a:cxn ang="0">
                  <a:pos x="0" y="0"/>
                </a:cxn>
                <a:cxn ang="0">
                  <a:pos x="45" y="0"/>
                </a:cxn>
                <a:cxn ang="0">
                  <a:pos x="45" y="145"/>
                </a:cxn>
                <a:cxn ang="0">
                  <a:pos x="116" y="145"/>
                </a:cxn>
                <a:cxn ang="0">
                  <a:pos x="116" y="184"/>
                </a:cxn>
                <a:cxn ang="0">
                  <a:pos x="0" y="184"/>
                </a:cxn>
              </a:cxnLst>
              <a:rect l="0" t="0" r="r" b="b"/>
              <a:pathLst>
                <a:path w="116" h="184">
                  <a:moveTo>
                    <a:pt x="0" y="184"/>
                  </a:moveTo>
                  <a:lnTo>
                    <a:pt x="0" y="0"/>
                  </a:lnTo>
                  <a:lnTo>
                    <a:pt x="45" y="0"/>
                  </a:lnTo>
                  <a:lnTo>
                    <a:pt x="45" y="145"/>
                  </a:lnTo>
                  <a:lnTo>
                    <a:pt x="116" y="145"/>
                  </a:lnTo>
                  <a:lnTo>
                    <a:pt x="116"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2">
              <a:extLst>
                <a:ext uri="{FF2B5EF4-FFF2-40B4-BE49-F238E27FC236}">
                  <a16:creationId xmlns:a16="http://schemas.microsoft.com/office/drawing/2014/main" id="{FBA565FE-C4EC-3D20-D7F3-576FEFB7FC35}"/>
                </a:ext>
              </a:extLst>
            </p:cNvPr>
            <p:cNvSpPr>
              <a:spLocks noEditPoints="1"/>
            </p:cNvSpPr>
            <p:nvPr userDrawn="1"/>
          </p:nvSpPr>
          <p:spPr bwMode="auto">
            <a:xfrm>
              <a:off x="18434050" y="1814513"/>
              <a:ext cx="319088"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4"/>
                </a:cxn>
                <a:cxn ang="0">
                  <a:pos x="554" y="848"/>
                </a:cxn>
                <a:cxn ang="0">
                  <a:pos x="672" y="824"/>
                </a:cxn>
                <a:cxn ang="0">
                  <a:pos x="764"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69" y="819"/>
                    <a:pt x="42" y="753"/>
                  </a:cubicBezTo>
                  <a:cubicBezTo>
                    <a:pt x="14" y="686"/>
                    <a:pt x="0" y="612"/>
                    <a:pt x="0" y="532"/>
                  </a:cubicBezTo>
                  <a:cubicBezTo>
                    <a:pt x="0" y="450"/>
                    <a:pt x="14" y="377"/>
                    <a:pt x="42" y="311"/>
                  </a:cubicBezTo>
                  <a:cubicBezTo>
                    <a:pt x="69"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4"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3">
              <a:extLst>
                <a:ext uri="{FF2B5EF4-FFF2-40B4-BE49-F238E27FC236}">
                  <a16:creationId xmlns:a16="http://schemas.microsoft.com/office/drawing/2014/main" id="{67947F3E-8E69-9CF5-8A0E-DC4148EB8045}"/>
                </a:ext>
              </a:extLst>
            </p:cNvPr>
            <p:cNvSpPr>
              <a:spLocks/>
            </p:cNvSpPr>
            <p:nvPr userDrawn="1"/>
          </p:nvSpPr>
          <p:spPr bwMode="auto">
            <a:xfrm>
              <a:off x="18791238" y="1814513"/>
              <a:ext cx="273050" cy="306387"/>
            </a:xfrm>
            <a:custGeom>
              <a:avLst/>
              <a:gdLst/>
              <a:ahLst/>
              <a:cxnLst>
                <a:cxn ang="0">
                  <a:pos x="778" y="1047"/>
                </a:cxn>
                <a:cxn ang="0">
                  <a:pos x="560" y="1071"/>
                </a:cxn>
                <a:cxn ang="0">
                  <a:pos x="334" y="1032"/>
                </a:cxn>
                <a:cxn ang="0">
                  <a:pos x="157" y="923"/>
                </a:cxn>
                <a:cxn ang="0">
                  <a:pos x="41" y="754"/>
                </a:cxn>
                <a:cxn ang="0">
                  <a:pos x="0" y="535"/>
                </a:cxn>
                <a:cxn ang="0">
                  <a:pos x="42" y="313"/>
                </a:cxn>
                <a:cxn ang="0">
                  <a:pos x="159" y="144"/>
                </a:cxn>
                <a:cxn ang="0">
                  <a:pos x="335" y="37"/>
                </a:cxn>
                <a:cxn ang="0">
                  <a:pos x="553" y="0"/>
                </a:cxn>
                <a:cxn ang="0">
                  <a:pos x="777" y="36"/>
                </a:cxn>
                <a:cxn ang="0">
                  <a:pos x="946" y="135"/>
                </a:cxn>
                <a:cxn ang="0">
                  <a:pos x="790" y="312"/>
                </a:cxn>
                <a:cxn ang="0">
                  <a:pos x="695" y="243"/>
                </a:cxn>
                <a:cxn ang="0">
                  <a:pos x="561" y="217"/>
                </a:cxn>
                <a:cxn ang="0">
                  <a:pos x="442" y="241"/>
                </a:cxn>
                <a:cxn ang="0">
                  <a:pos x="347" y="307"/>
                </a:cxn>
                <a:cxn ang="0">
                  <a:pos x="284" y="407"/>
                </a:cxn>
                <a:cxn ang="0">
                  <a:pos x="262" y="535"/>
                </a:cxn>
                <a:cxn ang="0">
                  <a:pos x="282" y="664"/>
                </a:cxn>
                <a:cxn ang="0">
                  <a:pos x="342" y="765"/>
                </a:cxn>
                <a:cxn ang="0">
                  <a:pos x="440" y="832"/>
                </a:cxn>
                <a:cxn ang="0">
                  <a:pos x="573" y="855"/>
                </a:cxn>
                <a:cxn ang="0">
                  <a:pos x="655" y="849"/>
                </a:cxn>
                <a:cxn ang="0">
                  <a:pos x="727" y="828"/>
                </a:cxn>
                <a:cxn ang="0">
                  <a:pos x="727" y="643"/>
                </a:cxn>
                <a:cxn ang="0">
                  <a:pos x="532" y="643"/>
                </a:cxn>
                <a:cxn ang="0">
                  <a:pos x="532" y="444"/>
                </a:cxn>
                <a:cxn ang="0">
                  <a:pos x="953" y="444"/>
                </a:cxn>
                <a:cxn ang="0">
                  <a:pos x="953" y="983"/>
                </a:cxn>
                <a:cxn ang="0">
                  <a:pos x="778" y="1047"/>
                </a:cxn>
              </a:cxnLst>
              <a:rect l="0" t="0" r="r" b="b"/>
              <a:pathLst>
                <a:path w="953" h="1071">
                  <a:moveTo>
                    <a:pt x="778" y="1047"/>
                  </a:moveTo>
                  <a:cubicBezTo>
                    <a:pt x="711" y="1063"/>
                    <a:pt x="638" y="1071"/>
                    <a:pt x="560" y="1071"/>
                  </a:cubicBezTo>
                  <a:cubicBezTo>
                    <a:pt x="478" y="1071"/>
                    <a:pt x="403" y="1058"/>
                    <a:pt x="334" y="1032"/>
                  </a:cubicBezTo>
                  <a:cubicBezTo>
                    <a:pt x="266" y="1006"/>
                    <a:pt x="207" y="970"/>
                    <a:pt x="157" y="923"/>
                  </a:cubicBezTo>
                  <a:cubicBezTo>
                    <a:pt x="108" y="876"/>
                    <a:pt x="69" y="820"/>
                    <a:pt x="41" y="754"/>
                  </a:cubicBezTo>
                  <a:cubicBezTo>
                    <a:pt x="13" y="688"/>
                    <a:pt x="0" y="615"/>
                    <a:pt x="0" y="535"/>
                  </a:cubicBezTo>
                  <a:cubicBezTo>
                    <a:pt x="0" y="453"/>
                    <a:pt x="14" y="379"/>
                    <a:pt x="42" y="313"/>
                  </a:cubicBezTo>
                  <a:cubicBezTo>
                    <a:pt x="70" y="247"/>
                    <a:pt x="110" y="191"/>
                    <a:pt x="159" y="144"/>
                  </a:cubicBezTo>
                  <a:cubicBezTo>
                    <a:pt x="209" y="98"/>
                    <a:pt x="268" y="62"/>
                    <a:pt x="335" y="37"/>
                  </a:cubicBezTo>
                  <a:cubicBezTo>
                    <a:pt x="402" y="12"/>
                    <a:pt x="475" y="0"/>
                    <a:pt x="553" y="0"/>
                  </a:cubicBezTo>
                  <a:cubicBezTo>
                    <a:pt x="633" y="0"/>
                    <a:pt x="708" y="12"/>
                    <a:pt x="777" y="36"/>
                  </a:cubicBezTo>
                  <a:cubicBezTo>
                    <a:pt x="846" y="61"/>
                    <a:pt x="902" y="94"/>
                    <a:pt x="946" y="135"/>
                  </a:cubicBezTo>
                  <a:cubicBezTo>
                    <a:pt x="790" y="312"/>
                    <a:pt x="790" y="312"/>
                    <a:pt x="790" y="312"/>
                  </a:cubicBezTo>
                  <a:cubicBezTo>
                    <a:pt x="766" y="284"/>
                    <a:pt x="734" y="261"/>
                    <a:pt x="695" y="243"/>
                  </a:cubicBezTo>
                  <a:cubicBezTo>
                    <a:pt x="656" y="226"/>
                    <a:pt x="611" y="217"/>
                    <a:pt x="561" y="217"/>
                  </a:cubicBezTo>
                  <a:cubicBezTo>
                    <a:pt x="518" y="217"/>
                    <a:pt x="478" y="225"/>
                    <a:pt x="442" y="241"/>
                  </a:cubicBezTo>
                  <a:cubicBezTo>
                    <a:pt x="405" y="256"/>
                    <a:pt x="373" y="278"/>
                    <a:pt x="347" y="307"/>
                  </a:cubicBezTo>
                  <a:cubicBezTo>
                    <a:pt x="320" y="335"/>
                    <a:pt x="299" y="369"/>
                    <a:pt x="284" y="407"/>
                  </a:cubicBezTo>
                  <a:cubicBezTo>
                    <a:pt x="269" y="446"/>
                    <a:pt x="262" y="489"/>
                    <a:pt x="262" y="535"/>
                  </a:cubicBezTo>
                  <a:cubicBezTo>
                    <a:pt x="262" y="582"/>
                    <a:pt x="268" y="625"/>
                    <a:pt x="282" y="664"/>
                  </a:cubicBezTo>
                  <a:cubicBezTo>
                    <a:pt x="295" y="703"/>
                    <a:pt x="315" y="737"/>
                    <a:pt x="342" y="765"/>
                  </a:cubicBezTo>
                  <a:cubicBezTo>
                    <a:pt x="368" y="794"/>
                    <a:pt x="401" y="816"/>
                    <a:pt x="440" y="832"/>
                  </a:cubicBezTo>
                  <a:cubicBezTo>
                    <a:pt x="478" y="847"/>
                    <a:pt x="523" y="855"/>
                    <a:pt x="573" y="855"/>
                  </a:cubicBezTo>
                  <a:cubicBezTo>
                    <a:pt x="601" y="855"/>
                    <a:pt x="629" y="853"/>
                    <a:pt x="655" y="849"/>
                  </a:cubicBezTo>
                  <a:cubicBezTo>
                    <a:pt x="681" y="845"/>
                    <a:pt x="705" y="838"/>
                    <a:pt x="727" y="828"/>
                  </a:cubicBezTo>
                  <a:cubicBezTo>
                    <a:pt x="727" y="643"/>
                    <a:pt x="727" y="643"/>
                    <a:pt x="727" y="643"/>
                  </a:cubicBezTo>
                  <a:cubicBezTo>
                    <a:pt x="532" y="643"/>
                    <a:pt x="532" y="643"/>
                    <a:pt x="532" y="643"/>
                  </a:cubicBezTo>
                  <a:cubicBezTo>
                    <a:pt x="532" y="444"/>
                    <a:pt x="532" y="444"/>
                    <a:pt x="532" y="444"/>
                  </a:cubicBezTo>
                  <a:cubicBezTo>
                    <a:pt x="953" y="444"/>
                    <a:pt x="953" y="444"/>
                    <a:pt x="953" y="444"/>
                  </a:cubicBezTo>
                  <a:cubicBezTo>
                    <a:pt x="953" y="983"/>
                    <a:pt x="953" y="983"/>
                    <a:pt x="953" y="983"/>
                  </a:cubicBezTo>
                  <a:cubicBezTo>
                    <a:pt x="903" y="1009"/>
                    <a:pt x="845" y="1030"/>
                    <a:pt x="778" y="1047"/>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4">
              <a:extLst>
                <a:ext uri="{FF2B5EF4-FFF2-40B4-BE49-F238E27FC236}">
                  <a16:creationId xmlns:a16="http://schemas.microsoft.com/office/drawing/2014/main" id="{2F4EE934-1D5E-4369-4CEB-C574790FD528}"/>
                </a:ext>
              </a:extLst>
            </p:cNvPr>
            <p:cNvSpPr>
              <a:spLocks/>
            </p:cNvSpPr>
            <p:nvPr userDrawn="1"/>
          </p:nvSpPr>
          <p:spPr bwMode="auto">
            <a:xfrm>
              <a:off x="19086513" y="1822450"/>
              <a:ext cx="292100" cy="292100"/>
            </a:xfrm>
            <a:custGeom>
              <a:avLst/>
              <a:gdLst/>
              <a:ahLst/>
              <a:cxnLst>
                <a:cxn ang="0">
                  <a:pos x="113" y="106"/>
                </a:cxn>
                <a:cxn ang="0">
                  <a:pos x="113" y="184"/>
                </a:cxn>
                <a:cxn ang="0">
                  <a:pos x="69" y="184"/>
                </a:cxn>
                <a:cxn ang="0">
                  <a:pos x="69" y="106"/>
                </a:cxn>
                <a:cxn ang="0">
                  <a:pos x="0" y="0"/>
                </a:cxn>
                <a:cxn ang="0">
                  <a:pos x="54" y="0"/>
                </a:cxn>
                <a:cxn ang="0">
                  <a:pos x="93" y="68"/>
                </a:cxn>
                <a:cxn ang="0">
                  <a:pos x="132" y="0"/>
                </a:cxn>
                <a:cxn ang="0">
                  <a:pos x="184" y="0"/>
                </a:cxn>
                <a:cxn ang="0">
                  <a:pos x="113" y="106"/>
                </a:cxn>
              </a:cxnLst>
              <a:rect l="0" t="0" r="r" b="b"/>
              <a:pathLst>
                <a:path w="184" h="184">
                  <a:moveTo>
                    <a:pt x="113" y="106"/>
                  </a:moveTo>
                  <a:lnTo>
                    <a:pt x="113" y="184"/>
                  </a:lnTo>
                  <a:lnTo>
                    <a:pt x="69" y="184"/>
                  </a:lnTo>
                  <a:lnTo>
                    <a:pt x="69" y="106"/>
                  </a:lnTo>
                  <a:lnTo>
                    <a:pt x="0" y="0"/>
                  </a:lnTo>
                  <a:lnTo>
                    <a:pt x="54" y="0"/>
                  </a:lnTo>
                  <a:lnTo>
                    <a:pt x="93" y="68"/>
                  </a:lnTo>
                  <a:lnTo>
                    <a:pt x="132" y="0"/>
                  </a:lnTo>
                  <a:lnTo>
                    <a:pt x="184" y="0"/>
                  </a:lnTo>
                  <a:lnTo>
                    <a:pt x="113" y="106"/>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5">
              <a:extLst>
                <a:ext uri="{FF2B5EF4-FFF2-40B4-BE49-F238E27FC236}">
                  <a16:creationId xmlns:a16="http://schemas.microsoft.com/office/drawing/2014/main" id="{04B51FAD-155E-7205-80BC-19226FCA0741}"/>
                </a:ext>
              </a:extLst>
            </p:cNvPr>
            <p:cNvSpPr>
              <a:spLocks/>
            </p:cNvSpPr>
            <p:nvPr userDrawn="1"/>
          </p:nvSpPr>
          <p:spPr bwMode="auto">
            <a:xfrm>
              <a:off x="16394113" y="1335088"/>
              <a:ext cx="250825" cy="300037"/>
            </a:xfrm>
            <a:custGeom>
              <a:avLst/>
              <a:gdLst/>
              <a:ahLst/>
              <a:cxnLst>
                <a:cxn ang="0">
                  <a:pos x="843" y="802"/>
                </a:cxn>
                <a:cxn ang="0">
                  <a:pos x="755" y="931"/>
                </a:cxn>
                <a:cxn ang="0">
                  <a:pos x="616" y="1015"/>
                </a:cxn>
                <a:cxn ang="0">
                  <a:pos x="435" y="1046"/>
                </a:cxn>
                <a:cxn ang="0">
                  <a:pos x="254" y="1015"/>
                </a:cxn>
                <a:cxn ang="0">
                  <a:pos x="117" y="931"/>
                </a:cxn>
                <a:cxn ang="0">
                  <a:pos x="30" y="802"/>
                </a:cxn>
                <a:cxn ang="0">
                  <a:pos x="0" y="634"/>
                </a:cxn>
                <a:cxn ang="0">
                  <a:pos x="0" y="0"/>
                </a:cxn>
                <a:cxn ang="0">
                  <a:pos x="245" y="0"/>
                </a:cxn>
                <a:cxn ang="0">
                  <a:pos x="245" y="614"/>
                </a:cxn>
                <a:cxn ang="0">
                  <a:pos x="256" y="693"/>
                </a:cxn>
                <a:cxn ang="0">
                  <a:pos x="289" y="760"/>
                </a:cxn>
                <a:cxn ang="0">
                  <a:pos x="348" y="807"/>
                </a:cxn>
                <a:cxn ang="0">
                  <a:pos x="436" y="824"/>
                </a:cxn>
                <a:cxn ang="0">
                  <a:pos x="525" y="807"/>
                </a:cxn>
                <a:cxn ang="0">
                  <a:pos x="585" y="760"/>
                </a:cxn>
                <a:cxn ang="0">
                  <a:pos x="618" y="693"/>
                </a:cxn>
                <a:cxn ang="0">
                  <a:pos x="628" y="614"/>
                </a:cxn>
                <a:cxn ang="0">
                  <a:pos x="628" y="0"/>
                </a:cxn>
                <a:cxn ang="0">
                  <a:pos x="874" y="0"/>
                </a:cxn>
                <a:cxn ang="0">
                  <a:pos x="874" y="634"/>
                </a:cxn>
                <a:cxn ang="0">
                  <a:pos x="843" y="802"/>
                </a:cxn>
              </a:cxnLst>
              <a:rect l="0" t="0" r="r" b="b"/>
              <a:pathLst>
                <a:path w="874" h="1046">
                  <a:moveTo>
                    <a:pt x="843" y="802"/>
                  </a:moveTo>
                  <a:cubicBezTo>
                    <a:pt x="823" y="852"/>
                    <a:pt x="793" y="895"/>
                    <a:pt x="755" y="931"/>
                  </a:cubicBezTo>
                  <a:cubicBezTo>
                    <a:pt x="716" y="967"/>
                    <a:pt x="670" y="995"/>
                    <a:pt x="616" y="1015"/>
                  </a:cubicBezTo>
                  <a:cubicBezTo>
                    <a:pt x="561" y="1036"/>
                    <a:pt x="501" y="1046"/>
                    <a:pt x="435" y="1046"/>
                  </a:cubicBezTo>
                  <a:cubicBezTo>
                    <a:pt x="368" y="1046"/>
                    <a:pt x="307" y="1036"/>
                    <a:pt x="254" y="1015"/>
                  </a:cubicBezTo>
                  <a:cubicBezTo>
                    <a:pt x="200" y="995"/>
                    <a:pt x="154" y="967"/>
                    <a:pt x="117" y="931"/>
                  </a:cubicBezTo>
                  <a:cubicBezTo>
                    <a:pt x="79" y="895"/>
                    <a:pt x="51" y="852"/>
                    <a:pt x="30" y="802"/>
                  </a:cubicBezTo>
                  <a:cubicBezTo>
                    <a:pt x="10" y="752"/>
                    <a:pt x="0" y="696"/>
                    <a:pt x="0" y="634"/>
                  </a:cubicBezTo>
                  <a:cubicBezTo>
                    <a:pt x="0" y="0"/>
                    <a:pt x="0" y="0"/>
                    <a:pt x="0" y="0"/>
                  </a:cubicBezTo>
                  <a:cubicBezTo>
                    <a:pt x="245" y="0"/>
                    <a:pt x="245" y="0"/>
                    <a:pt x="245" y="0"/>
                  </a:cubicBezTo>
                  <a:cubicBezTo>
                    <a:pt x="245" y="614"/>
                    <a:pt x="245" y="614"/>
                    <a:pt x="245" y="614"/>
                  </a:cubicBezTo>
                  <a:cubicBezTo>
                    <a:pt x="245" y="642"/>
                    <a:pt x="249" y="668"/>
                    <a:pt x="256" y="693"/>
                  </a:cubicBezTo>
                  <a:cubicBezTo>
                    <a:pt x="263" y="718"/>
                    <a:pt x="274" y="741"/>
                    <a:pt x="289" y="760"/>
                  </a:cubicBezTo>
                  <a:cubicBezTo>
                    <a:pt x="304" y="780"/>
                    <a:pt x="323" y="795"/>
                    <a:pt x="348" y="807"/>
                  </a:cubicBezTo>
                  <a:cubicBezTo>
                    <a:pt x="372" y="818"/>
                    <a:pt x="402" y="824"/>
                    <a:pt x="436" y="824"/>
                  </a:cubicBezTo>
                  <a:cubicBezTo>
                    <a:pt x="471" y="824"/>
                    <a:pt x="501" y="818"/>
                    <a:pt x="525" y="807"/>
                  </a:cubicBezTo>
                  <a:cubicBezTo>
                    <a:pt x="549" y="795"/>
                    <a:pt x="569" y="780"/>
                    <a:pt x="585" y="760"/>
                  </a:cubicBezTo>
                  <a:cubicBezTo>
                    <a:pt x="600" y="741"/>
                    <a:pt x="611" y="718"/>
                    <a:pt x="618" y="693"/>
                  </a:cubicBezTo>
                  <a:cubicBezTo>
                    <a:pt x="624" y="668"/>
                    <a:pt x="628" y="642"/>
                    <a:pt x="628" y="614"/>
                  </a:cubicBezTo>
                  <a:cubicBezTo>
                    <a:pt x="628" y="0"/>
                    <a:pt x="628" y="0"/>
                    <a:pt x="628" y="0"/>
                  </a:cubicBezTo>
                  <a:cubicBezTo>
                    <a:pt x="874" y="0"/>
                    <a:pt x="874" y="0"/>
                    <a:pt x="874" y="0"/>
                  </a:cubicBezTo>
                  <a:cubicBezTo>
                    <a:pt x="874" y="634"/>
                    <a:pt x="874" y="634"/>
                    <a:pt x="874" y="634"/>
                  </a:cubicBezTo>
                  <a:cubicBezTo>
                    <a:pt x="874" y="696"/>
                    <a:pt x="864" y="752"/>
                    <a:pt x="843" y="80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6">
              <a:extLst>
                <a:ext uri="{FF2B5EF4-FFF2-40B4-BE49-F238E27FC236}">
                  <a16:creationId xmlns:a16="http://schemas.microsoft.com/office/drawing/2014/main" id="{C60C1B84-20DA-1F34-EF33-9E05A25A7F05}"/>
                </a:ext>
              </a:extLst>
            </p:cNvPr>
            <p:cNvSpPr>
              <a:spLocks/>
            </p:cNvSpPr>
            <p:nvPr userDrawn="1"/>
          </p:nvSpPr>
          <p:spPr bwMode="auto">
            <a:xfrm>
              <a:off x="16710025" y="1335088"/>
              <a:ext cx="265113"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D602EF7-D07D-BC06-FEF3-C6A5199C0C71}"/>
                </a:ext>
              </a:extLst>
            </p:cNvPr>
            <p:cNvSpPr>
              <a:spLocks noChangeArrowheads="1"/>
            </p:cNvSpPr>
            <p:nvPr userDrawn="1"/>
          </p:nvSpPr>
          <p:spPr bwMode="auto">
            <a:xfrm>
              <a:off x="17043400" y="1335088"/>
              <a:ext cx="71438" cy="292100"/>
            </a:xfrm>
            <a:prstGeom prst="rect">
              <a:avLst/>
            </a:prstGeom>
            <a:solidFill>
              <a:srgbClr val="9E0000"/>
            </a:solid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8">
              <a:extLst>
                <a:ext uri="{FF2B5EF4-FFF2-40B4-BE49-F238E27FC236}">
                  <a16:creationId xmlns:a16="http://schemas.microsoft.com/office/drawing/2014/main" id="{92B6EA73-2D1C-1264-8B9A-67DAD5315021}"/>
                </a:ext>
              </a:extLst>
            </p:cNvPr>
            <p:cNvSpPr>
              <a:spLocks/>
            </p:cNvSpPr>
            <p:nvPr userDrawn="1"/>
          </p:nvSpPr>
          <p:spPr bwMode="auto">
            <a:xfrm>
              <a:off x="17148175" y="1335088"/>
              <a:ext cx="293688" cy="292100"/>
            </a:xfrm>
            <a:custGeom>
              <a:avLst/>
              <a:gdLst/>
              <a:ahLst/>
              <a:cxnLst>
                <a:cxn ang="0">
                  <a:pos x="114" y="184"/>
                </a:cxn>
                <a:cxn ang="0">
                  <a:pos x="69" y="184"/>
                </a:cxn>
                <a:cxn ang="0">
                  <a:pos x="0" y="0"/>
                </a:cxn>
                <a:cxn ang="0">
                  <a:pos x="49" y="0"/>
                </a:cxn>
                <a:cxn ang="0">
                  <a:pos x="92" y="130"/>
                </a:cxn>
                <a:cxn ang="0">
                  <a:pos x="93" y="130"/>
                </a:cxn>
                <a:cxn ang="0">
                  <a:pos x="136" y="0"/>
                </a:cxn>
                <a:cxn ang="0">
                  <a:pos x="185" y="0"/>
                </a:cxn>
                <a:cxn ang="0">
                  <a:pos x="114" y="184"/>
                </a:cxn>
              </a:cxnLst>
              <a:rect l="0" t="0" r="r" b="b"/>
              <a:pathLst>
                <a:path w="185" h="184">
                  <a:moveTo>
                    <a:pt x="114" y="184"/>
                  </a:moveTo>
                  <a:lnTo>
                    <a:pt x="69" y="184"/>
                  </a:lnTo>
                  <a:lnTo>
                    <a:pt x="0" y="0"/>
                  </a:lnTo>
                  <a:lnTo>
                    <a:pt x="49" y="0"/>
                  </a:lnTo>
                  <a:lnTo>
                    <a:pt x="92" y="130"/>
                  </a:lnTo>
                  <a:lnTo>
                    <a:pt x="93" y="130"/>
                  </a:lnTo>
                  <a:lnTo>
                    <a:pt x="136" y="0"/>
                  </a:lnTo>
                  <a:lnTo>
                    <a:pt x="185" y="0"/>
                  </a:lnTo>
                  <a:lnTo>
                    <a:pt x="114"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9">
              <a:extLst>
                <a:ext uri="{FF2B5EF4-FFF2-40B4-BE49-F238E27FC236}">
                  <a16:creationId xmlns:a16="http://schemas.microsoft.com/office/drawing/2014/main" id="{5EE61FB0-9AB9-BD08-ED33-9DCD0613F934}"/>
                </a:ext>
              </a:extLst>
            </p:cNvPr>
            <p:cNvSpPr>
              <a:spLocks/>
            </p:cNvSpPr>
            <p:nvPr userDrawn="1"/>
          </p:nvSpPr>
          <p:spPr bwMode="auto">
            <a:xfrm>
              <a:off x="17475200" y="1335088"/>
              <a:ext cx="203200" cy="292100"/>
            </a:xfrm>
            <a:custGeom>
              <a:avLst/>
              <a:gdLst/>
              <a:ahLst/>
              <a:cxnLst>
                <a:cxn ang="0">
                  <a:pos x="0" y="184"/>
                </a:cxn>
                <a:cxn ang="0">
                  <a:pos x="0" y="0"/>
                </a:cxn>
                <a:cxn ang="0">
                  <a:pos x="123" y="0"/>
                </a:cxn>
                <a:cxn ang="0">
                  <a:pos x="123"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0">
              <a:extLst>
                <a:ext uri="{FF2B5EF4-FFF2-40B4-BE49-F238E27FC236}">
                  <a16:creationId xmlns:a16="http://schemas.microsoft.com/office/drawing/2014/main" id="{A3B55EBB-F49B-C5D4-139B-36F3C3496A28}"/>
                </a:ext>
              </a:extLst>
            </p:cNvPr>
            <p:cNvSpPr>
              <a:spLocks noEditPoints="1"/>
            </p:cNvSpPr>
            <p:nvPr userDrawn="1"/>
          </p:nvSpPr>
          <p:spPr bwMode="auto">
            <a:xfrm>
              <a:off x="17735550" y="1335088"/>
              <a:ext cx="238125" cy="292100"/>
            </a:xfrm>
            <a:custGeom>
              <a:avLst/>
              <a:gdLst/>
              <a:ahLst/>
              <a:cxnLst>
                <a:cxn ang="0">
                  <a:pos x="546" y="1018"/>
                </a:cxn>
                <a:cxn ang="0">
                  <a:pos x="325" y="614"/>
                </a:cxn>
                <a:cxn ang="0">
                  <a:pos x="241" y="614"/>
                </a:cxn>
                <a:cxn ang="0">
                  <a:pos x="241" y="1018"/>
                </a:cxn>
                <a:cxn ang="0">
                  <a:pos x="0" y="1018"/>
                </a:cxn>
                <a:cxn ang="0">
                  <a:pos x="0" y="0"/>
                </a:cxn>
                <a:cxn ang="0">
                  <a:pos x="389" y="0"/>
                </a:cxn>
                <a:cxn ang="0">
                  <a:pos x="533" y="15"/>
                </a:cxn>
                <a:cxn ang="0">
                  <a:pos x="658" y="66"/>
                </a:cxn>
                <a:cxn ang="0">
                  <a:pos x="746" y="161"/>
                </a:cxn>
                <a:cxn ang="0">
                  <a:pos x="780" y="308"/>
                </a:cxn>
                <a:cxn ang="0">
                  <a:pos x="723" y="482"/>
                </a:cxn>
                <a:cxn ang="0">
                  <a:pos x="568" y="583"/>
                </a:cxn>
                <a:cxn ang="0">
                  <a:pos x="834" y="1018"/>
                </a:cxn>
                <a:cxn ang="0">
                  <a:pos x="546" y="1018"/>
                </a:cxn>
                <a:cxn ang="0">
                  <a:pos x="536" y="312"/>
                </a:cxn>
                <a:cxn ang="0">
                  <a:pos x="521" y="254"/>
                </a:cxn>
                <a:cxn ang="0">
                  <a:pos x="482" y="219"/>
                </a:cxn>
                <a:cxn ang="0">
                  <a:pos x="428" y="203"/>
                </a:cxn>
                <a:cxn ang="0">
                  <a:pos x="371" y="199"/>
                </a:cxn>
                <a:cxn ang="0">
                  <a:pos x="239" y="199"/>
                </a:cxn>
                <a:cxn ang="0">
                  <a:pos x="239" y="436"/>
                </a:cxn>
                <a:cxn ang="0">
                  <a:pos x="357" y="436"/>
                </a:cxn>
                <a:cxn ang="0">
                  <a:pos x="419" y="431"/>
                </a:cxn>
                <a:cxn ang="0">
                  <a:pos x="477" y="413"/>
                </a:cxn>
                <a:cxn ang="0">
                  <a:pos x="520" y="375"/>
                </a:cxn>
                <a:cxn ang="0">
                  <a:pos x="536" y="312"/>
                </a:cxn>
              </a:cxnLst>
              <a:rect l="0" t="0" r="r" b="b"/>
              <a:pathLst>
                <a:path w="834" h="1018">
                  <a:moveTo>
                    <a:pt x="546" y="1018"/>
                  </a:moveTo>
                  <a:cubicBezTo>
                    <a:pt x="325" y="614"/>
                    <a:pt x="325" y="614"/>
                    <a:pt x="325" y="614"/>
                  </a:cubicBezTo>
                  <a:cubicBezTo>
                    <a:pt x="241" y="614"/>
                    <a:pt x="241" y="614"/>
                    <a:pt x="241" y="614"/>
                  </a:cubicBezTo>
                  <a:cubicBezTo>
                    <a:pt x="241" y="1018"/>
                    <a:pt x="241" y="1018"/>
                    <a:pt x="241" y="1018"/>
                  </a:cubicBezTo>
                  <a:cubicBezTo>
                    <a:pt x="0" y="1018"/>
                    <a:pt x="0" y="1018"/>
                    <a:pt x="0" y="1018"/>
                  </a:cubicBezTo>
                  <a:cubicBezTo>
                    <a:pt x="0" y="0"/>
                    <a:pt x="0" y="0"/>
                    <a:pt x="0" y="0"/>
                  </a:cubicBezTo>
                  <a:cubicBezTo>
                    <a:pt x="389" y="0"/>
                    <a:pt x="389" y="0"/>
                    <a:pt x="389" y="0"/>
                  </a:cubicBezTo>
                  <a:cubicBezTo>
                    <a:pt x="438" y="0"/>
                    <a:pt x="486" y="5"/>
                    <a:pt x="533" y="15"/>
                  </a:cubicBezTo>
                  <a:cubicBezTo>
                    <a:pt x="579" y="25"/>
                    <a:pt x="621" y="42"/>
                    <a:pt x="658" y="66"/>
                  </a:cubicBezTo>
                  <a:cubicBezTo>
                    <a:pt x="695" y="90"/>
                    <a:pt x="724" y="122"/>
                    <a:pt x="746" y="161"/>
                  </a:cubicBezTo>
                  <a:cubicBezTo>
                    <a:pt x="768" y="200"/>
                    <a:pt x="780" y="249"/>
                    <a:pt x="780" y="308"/>
                  </a:cubicBezTo>
                  <a:cubicBezTo>
                    <a:pt x="780" y="377"/>
                    <a:pt x="761" y="435"/>
                    <a:pt x="723" y="482"/>
                  </a:cubicBezTo>
                  <a:cubicBezTo>
                    <a:pt x="686" y="529"/>
                    <a:pt x="634" y="562"/>
                    <a:pt x="568" y="583"/>
                  </a:cubicBezTo>
                  <a:cubicBezTo>
                    <a:pt x="834" y="1018"/>
                    <a:pt x="834" y="1018"/>
                    <a:pt x="834" y="1018"/>
                  </a:cubicBezTo>
                  <a:lnTo>
                    <a:pt x="546" y="1018"/>
                  </a:lnTo>
                  <a:close/>
                  <a:moveTo>
                    <a:pt x="536" y="312"/>
                  </a:moveTo>
                  <a:cubicBezTo>
                    <a:pt x="536" y="288"/>
                    <a:pt x="531" y="269"/>
                    <a:pt x="521" y="254"/>
                  </a:cubicBezTo>
                  <a:cubicBezTo>
                    <a:pt x="511" y="239"/>
                    <a:pt x="498" y="227"/>
                    <a:pt x="482" y="219"/>
                  </a:cubicBezTo>
                  <a:cubicBezTo>
                    <a:pt x="466" y="211"/>
                    <a:pt x="448" y="206"/>
                    <a:pt x="428" y="203"/>
                  </a:cubicBezTo>
                  <a:cubicBezTo>
                    <a:pt x="409" y="200"/>
                    <a:pt x="389" y="199"/>
                    <a:pt x="371" y="199"/>
                  </a:cubicBezTo>
                  <a:cubicBezTo>
                    <a:pt x="239" y="199"/>
                    <a:pt x="239" y="199"/>
                    <a:pt x="239" y="199"/>
                  </a:cubicBezTo>
                  <a:cubicBezTo>
                    <a:pt x="239" y="436"/>
                    <a:pt x="239" y="436"/>
                    <a:pt x="239" y="436"/>
                  </a:cubicBezTo>
                  <a:cubicBezTo>
                    <a:pt x="357" y="436"/>
                    <a:pt x="357" y="436"/>
                    <a:pt x="357" y="436"/>
                  </a:cubicBezTo>
                  <a:cubicBezTo>
                    <a:pt x="377" y="436"/>
                    <a:pt x="398" y="434"/>
                    <a:pt x="419" y="431"/>
                  </a:cubicBezTo>
                  <a:cubicBezTo>
                    <a:pt x="440" y="427"/>
                    <a:pt x="459" y="422"/>
                    <a:pt x="477" y="413"/>
                  </a:cubicBezTo>
                  <a:cubicBezTo>
                    <a:pt x="494" y="404"/>
                    <a:pt x="508" y="392"/>
                    <a:pt x="520" y="375"/>
                  </a:cubicBezTo>
                  <a:cubicBezTo>
                    <a:pt x="531" y="359"/>
                    <a:pt x="536" y="338"/>
                    <a:pt x="536" y="31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41">
              <a:extLst>
                <a:ext uri="{FF2B5EF4-FFF2-40B4-BE49-F238E27FC236}">
                  <a16:creationId xmlns:a16="http://schemas.microsoft.com/office/drawing/2014/main" id="{6B8AB107-D80E-30AF-1D95-14661046AD7C}"/>
                </a:ext>
              </a:extLst>
            </p:cNvPr>
            <p:cNvSpPr>
              <a:spLocks/>
            </p:cNvSpPr>
            <p:nvPr userDrawn="1"/>
          </p:nvSpPr>
          <p:spPr bwMode="auto">
            <a:xfrm>
              <a:off x="17992725" y="1327150"/>
              <a:ext cx="223838" cy="307975"/>
            </a:xfrm>
            <a:custGeom>
              <a:avLst/>
              <a:gdLst/>
              <a:ahLst/>
              <a:cxnLst>
                <a:cxn ang="0">
                  <a:pos x="623" y="291"/>
                </a:cxn>
                <a:cxn ang="0">
                  <a:pos x="540" y="227"/>
                </a:cxn>
                <a:cxn ang="0">
                  <a:pos x="441" y="203"/>
                </a:cxn>
                <a:cxn ang="0">
                  <a:pos x="392" y="207"/>
                </a:cxn>
                <a:cxn ang="0">
                  <a:pos x="346" y="224"/>
                </a:cxn>
                <a:cxn ang="0">
                  <a:pos x="312" y="255"/>
                </a:cxn>
                <a:cxn ang="0">
                  <a:pos x="299" y="305"/>
                </a:cxn>
                <a:cxn ang="0">
                  <a:pos x="309" y="348"/>
                </a:cxn>
                <a:cxn ang="0">
                  <a:pos x="341" y="378"/>
                </a:cxn>
                <a:cxn ang="0">
                  <a:pos x="391" y="402"/>
                </a:cxn>
                <a:cxn ang="0">
                  <a:pos x="455" y="424"/>
                </a:cxn>
                <a:cxn ang="0">
                  <a:pos x="564" y="463"/>
                </a:cxn>
                <a:cxn ang="0">
                  <a:pos x="666" y="518"/>
                </a:cxn>
                <a:cxn ang="0">
                  <a:pos x="742" y="603"/>
                </a:cxn>
                <a:cxn ang="0">
                  <a:pos x="772" y="731"/>
                </a:cxn>
                <a:cxn ang="0">
                  <a:pos x="740" y="883"/>
                </a:cxn>
                <a:cxn ang="0">
                  <a:pos x="653" y="988"/>
                </a:cxn>
                <a:cxn ang="0">
                  <a:pos x="527" y="1050"/>
                </a:cxn>
                <a:cxn ang="0">
                  <a:pos x="382" y="1070"/>
                </a:cxn>
                <a:cxn ang="0">
                  <a:pos x="170" y="1032"/>
                </a:cxn>
                <a:cxn ang="0">
                  <a:pos x="0" y="923"/>
                </a:cxn>
                <a:cxn ang="0">
                  <a:pos x="162" y="760"/>
                </a:cxn>
                <a:cxn ang="0">
                  <a:pos x="260" y="837"/>
                </a:cxn>
                <a:cxn ang="0">
                  <a:pos x="382" y="868"/>
                </a:cxn>
                <a:cxn ang="0">
                  <a:pos x="435" y="862"/>
                </a:cxn>
                <a:cxn ang="0">
                  <a:pos x="481" y="843"/>
                </a:cxn>
                <a:cxn ang="0">
                  <a:pos x="512" y="808"/>
                </a:cxn>
                <a:cxn ang="0">
                  <a:pos x="523" y="757"/>
                </a:cxn>
                <a:cxn ang="0">
                  <a:pos x="509" y="708"/>
                </a:cxn>
                <a:cxn ang="0">
                  <a:pos x="468" y="671"/>
                </a:cxn>
                <a:cxn ang="0">
                  <a:pos x="402" y="641"/>
                </a:cxn>
                <a:cxn ang="0">
                  <a:pos x="311" y="611"/>
                </a:cxn>
                <a:cxn ang="0">
                  <a:pos x="216" y="574"/>
                </a:cxn>
                <a:cxn ang="0">
                  <a:pos x="132" y="519"/>
                </a:cxn>
                <a:cxn ang="0">
                  <a:pos x="73" y="437"/>
                </a:cxn>
                <a:cxn ang="0">
                  <a:pos x="51" y="319"/>
                </a:cxn>
                <a:cxn ang="0">
                  <a:pos x="86" y="174"/>
                </a:cxn>
                <a:cxn ang="0">
                  <a:pos x="176" y="75"/>
                </a:cxn>
                <a:cxn ang="0">
                  <a:pos x="303" y="18"/>
                </a:cxn>
                <a:cxn ang="0">
                  <a:pos x="446" y="0"/>
                </a:cxn>
                <a:cxn ang="0">
                  <a:pos x="622" y="32"/>
                </a:cxn>
                <a:cxn ang="0">
                  <a:pos x="780" y="125"/>
                </a:cxn>
                <a:cxn ang="0">
                  <a:pos x="623" y="291"/>
                </a:cxn>
              </a:cxnLst>
              <a:rect l="0" t="0" r="r" b="b"/>
              <a:pathLst>
                <a:path w="780" h="1070">
                  <a:moveTo>
                    <a:pt x="623" y="291"/>
                  </a:moveTo>
                  <a:cubicBezTo>
                    <a:pt x="602" y="264"/>
                    <a:pt x="574" y="243"/>
                    <a:pt x="540" y="227"/>
                  </a:cubicBezTo>
                  <a:cubicBezTo>
                    <a:pt x="506" y="211"/>
                    <a:pt x="473" y="203"/>
                    <a:pt x="441" y="203"/>
                  </a:cubicBezTo>
                  <a:cubicBezTo>
                    <a:pt x="425" y="203"/>
                    <a:pt x="408" y="204"/>
                    <a:pt x="392" y="207"/>
                  </a:cubicBezTo>
                  <a:cubicBezTo>
                    <a:pt x="375" y="210"/>
                    <a:pt x="359" y="216"/>
                    <a:pt x="346" y="224"/>
                  </a:cubicBezTo>
                  <a:cubicBezTo>
                    <a:pt x="333" y="232"/>
                    <a:pt x="321" y="243"/>
                    <a:pt x="312" y="255"/>
                  </a:cubicBezTo>
                  <a:cubicBezTo>
                    <a:pt x="303" y="268"/>
                    <a:pt x="299" y="285"/>
                    <a:pt x="299" y="305"/>
                  </a:cubicBezTo>
                  <a:cubicBezTo>
                    <a:pt x="299" y="322"/>
                    <a:pt x="302" y="337"/>
                    <a:pt x="309" y="348"/>
                  </a:cubicBezTo>
                  <a:cubicBezTo>
                    <a:pt x="317" y="360"/>
                    <a:pt x="327" y="370"/>
                    <a:pt x="341" y="378"/>
                  </a:cubicBezTo>
                  <a:cubicBezTo>
                    <a:pt x="355" y="387"/>
                    <a:pt x="371" y="395"/>
                    <a:pt x="391" y="402"/>
                  </a:cubicBezTo>
                  <a:cubicBezTo>
                    <a:pt x="410" y="409"/>
                    <a:pt x="431" y="417"/>
                    <a:pt x="455" y="424"/>
                  </a:cubicBezTo>
                  <a:cubicBezTo>
                    <a:pt x="490" y="436"/>
                    <a:pt x="526" y="449"/>
                    <a:pt x="564" y="463"/>
                  </a:cubicBezTo>
                  <a:cubicBezTo>
                    <a:pt x="601" y="477"/>
                    <a:pt x="635" y="495"/>
                    <a:pt x="666" y="518"/>
                  </a:cubicBezTo>
                  <a:cubicBezTo>
                    <a:pt x="696" y="541"/>
                    <a:pt x="722" y="569"/>
                    <a:pt x="742" y="603"/>
                  </a:cubicBezTo>
                  <a:cubicBezTo>
                    <a:pt x="762" y="638"/>
                    <a:pt x="772" y="680"/>
                    <a:pt x="772" y="731"/>
                  </a:cubicBezTo>
                  <a:cubicBezTo>
                    <a:pt x="772" y="789"/>
                    <a:pt x="761" y="840"/>
                    <a:pt x="740" y="883"/>
                  </a:cubicBezTo>
                  <a:cubicBezTo>
                    <a:pt x="718" y="925"/>
                    <a:pt x="689" y="960"/>
                    <a:pt x="653" y="988"/>
                  </a:cubicBezTo>
                  <a:cubicBezTo>
                    <a:pt x="616" y="1016"/>
                    <a:pt x="575" y="1037"/>
                    <a:pt x="527" y="1050"/>
                  </a:cubicBezTo>
                  <a:cubicBezTo>
                    <a:pt x="480" y="1064"/>
                    <a:pt x="432" y="1070"/>
                    <a:pt x="382" y="1070"/>
                  </a:cubicBezTo>
                  <a:cubicBezTo>
                    <a:pt x="309" y="1070"/>
                    <a:pt x="239" y="1057"/>
                    <a:pt x="170" y="1032"/>
                  </a:cubicBezTo>
                  <a:cubicBezTo>
                    <a:pt x="102" y="1007"/>
                    <a:pt x="46" y="971"/>
                    <a:pt x="0" y="923"/>
                  </a:cubicBezTo>
                  <a:cubicBezTo>
                    <a:pt x="162" y="760"/>
                    <a:pt x="162" y="760"/>
                    <a:pt x="162" y="760"/>
                  </a:cubicBezTo>
                  <a:cubicBezTo>
                    <a:pt x="187" y="790"/>
                    <a:pt x="220" y="816"/>
                    <a:pt x="260" y="837"/>
                  </a:cubicBezTo>
                  <a:cubicBezTo>
                    <a:pt x="301" y="857"/>
                    <a:pt x="342" y="868"/>
                    <a:pt x="382" y="868"/>
                  </a:cubicBezTo>
                  <a:cubicBezTo>
                    <a:pt x="400" y="868"/>
                    <a:pt x="418" y="866"/>
                    <a:pt x="435" y="862"/>
                  </a:cubicBezTo>
                  <a:cubicBezTo>
                    <a:pt x="453" y="858"/>
                    <a:pt x="468" y="852"/>
                    <a:pt x="481" y="843"/>
                  </a:cubicBezTo>
                  <a:cubicBezTo>
                    <a:pt x="494" y="834"/>
                    <a:pt x="504" y="823"/>
                    <a:pt x="512" y="808"/>
                  </a:cubicBezTo>
                  <a:cubicBezTo>
                    <a:pt x="519" y="794"/>
                    <a:pt x="523" y="777"/>
                    <a:pt x="523" y="757"/>
                  </a:cubicBezTo>
                  <a:cubicBezTo>
                    <a:pt x="523" y="737"/>
                    <a:pt x="518" y="721"/>
                    <a:pt x="509" y="708"/>
                  </a:cubicBezTo>
                  <a:cubicBezTo>
                    <a:pt x="499" y="694"/>
                    <a:pt x="486" y="682"/>
                    <a:pt x="468" y="671"/>
                  </a:cubicBezTo>
                  <a:cubicBezTo>
                    <a:pt x="450" y="660"/>
                    <a:pt x="428" y="650"/>
                    <a:pt x="402" y="641"/>
                  </a:cubicBezTo>
                  <a:cubicBezTo>
                    <a:pt x="375" y="632"/>
                    <a:pt x="345" y="622"/>
                    <a:pt x="311" y="611"/>
                  </a:cubicBezTo>
                  <a:cubicBezTo>
                    <a:pt x="279" y="601"/>
                    <a:pt x="247" y="588"/>
                    <a:pt x="216" y="574"/>
                  </a:cubicBezTo>
                  <a:cubicBezTo>
                    <a:pt x="185" y="560"/>
                    <a:pt x="157" y="541"/>
                    <a:pt x="132" y="519"/>
                  </a:cubicBezTo>
                  <a:cubicBezTo>
                    <a:pt x="108" y="496"/>
                    <a:pt x="88" y="469"/>
                    <a:pt x="73" y="437"/>
                  </a:cubicBezTo>
                  <a:cubicBezTo>
                    <a:pt x="58" y="405"/>
                    <a:pt x="51" y="365"/>
                    <a:pt x="51" y="319"/>
                  </a:cubicBezTo>
                  <a:cubicBezTo>
                    <a:pt x="51" y="263"/>
                    <a:pt x="62" y="214"/>
                    <a:pt x="86" y="174"/>
                  </a:cubicBezTo>
                  <a:cubicBezTo>
                    <a:pt x="108" y="134"/>
                    <a:pt x="139" y="101"/>
                    <a:pt x="176" y="75"/>
                  </a:cubicBezTo>
                  <a:cubicBezTo>
                    <a:pt x="214" y="49"/>
                    <a:pt x="256" y="30"/>
                    <a:pt x="303" y="18"/>
                  </a:cubicBezTo>
                  <a:cubicBezTo>
                    <a:pt x="350" y="6"/>
                    <a:pt x="397" y="0"/>
                    <a:pt x="446" y="0"/>
                  </a:cubicBezTo>
                  <a:cubicBezTo>
                    <a:pt x="503" y="0"/>
                    <a:pt x="562" y="11"/>
                    <a:pt x="622" y="32"/>
                  </a:cubicBezTo>
                  <a:cubicBezTo>
                    <a:pt x="682" y="53"/>
                    <a:pt x="734" y="84"/>
                    <a:pt x="780" y="125"/>
                  </a:cubicBezTo>
                  <a:lnTo>
                    <a:pt x="623" y="291"/>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04015F6-A24C-380D-9107-1A08E74DACC2}"/>
                </a:ext>
              </a:extLst>
            </p:cNvPr>
            <p:cNvSpPr>
              <a:spLocks noChangeArrowheads="1"/>
            </p:cNvSpPr>
            <p:nvPr userDrawn="1"/>
          </p:nvSpPr>
          <p:spPr bwMode="auto">
            <a:xfrm>
              <a:off x="18267363" y="1335088"/>
              <a:ext cx="71437" cy="292100"/>
            </a:xfrm>
            <a:prstGeom prst="rect">
              <a:avLst/>
            </a:prstGeom>
            <a:solidFill>
              <a:srgbClr val="9E0000"/>
            </a:solid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43">
              <a:extLst>
                <a:ext uri="{FF2B5EF4-FFF2-40B4-BE49-F238E27FC236}">
                  <a16:creationId xmlns:a16="http://schemas.microsoft.com/office/drawing/2014/main" id="{F9D88C07-7B4A-DBDB-2F0F-4C71D24241C4}"/>
                </a:ext>
              </a:extLst>
            </p:cNvPr>
            <p:cNvSpPr>
              <a:spLocks/>
            </p:cNvSpPr>
            <p:nvPr userDrawn="1"/>
          </p:nvSpPr>
          <p:spPr bwMode="auto">
            <a:xfrm>
              <a:off x="18376900" y="1335088"/>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4">
              <a:extLst>
                <a:ext uri="{FF2B5EF4-FFF2-40B4-BE49-F238E27FC236}">
                  <a16:creationId xmlns:a16="http://schemas.microsoft.com/office/drawing/2014/main" id="{10CAEFE8-073F-A5D9-ED2B-779883A244DA}"/>
                </a:ext>
              </a:extLst>
            </p:cNvPr>
            <p:cNvSpPr>
              <a:spLocks/>
            </p:cNvSpPr>
            <p:nvPr userDrawn="1"/>
          </p:nvSpPr>
          <p:spPr bwMode="auto">
            <a:xfrm>
              <a:off x="18630900" y="1335088"/>
              <a:ext cx="293688" cy="292100"/>
            </a:xfrm>
            <a:custGeom>
              <a:avLst/>
              <a:gdLst/>
              <a:ahLst/>
              <a:cxnLst>
                <a:cxn ang="0">
                  <a:pos x="114" y="106"/>
                </a:cxn>
                <a:cxn ang="0">
                  <a:pos x="114" y="184"/>
                </a:cxn>
                <a:cxn ang="0">
                  <a:pos x="69" y="184"/>
                </a:cxn>
                <a:cxn ang="0">
                  <a:pos x="69" y="106"/>
                </a:cxn>
                <a:cxn ang="0">
                  <a:pos x="0" y="0"/>
                </a:cxn>
                <a:cxn ang="0">
                  <a:pos x="54" y="0"/>
                </a:cxn>
                <a:cxn ang="0">
                  <a:pos x="93" y="68"/>
                </a:cxn>
                <a:cxn ang="0">
                  <a:pos x="133" y="0"/>
                </a:cxn>
                <a:cxn ang="0">
                  <a:pos x="185" y="0"/>
                </a:cxn>
                <a:cxn ang="0">
                  <a:pos x="114" y="106"/>
                </a:cxn>
              </a:cxnLst>
              <a:rect l="0" t="0" r="r" b="b"/>
              <a:pathLst>
                <a:path w="185" h="184">
                  <a:moveTo>
                    <a:pt x="114" y="106"/>
                  </a:moveTo>
                  <a:lnTo>
                    <a:pt x="114" y="184"/>
                  </a:lnTo>
                  <a:lnTo>
                    <a:pt x="69" y="184"/>
                  </a:lnTo>
                  <a:lnTo>
                    <a:pt x="69" y="106"/>
                  </a:lnTo>
                  <a:lnTo>
                    <a:pt x="0" y="0"/>
                  </a:lnTo>
                  <a:lnTo>
                    <a:pt x="54" y="0"/>
                  </a:lnTo>
                  <a:lnTo>
                    <a:pt x="93" y="68"/>
                  </a:lnTo>
                  <a:lnTo>
                    <a:pt x="133" y="0"/>
                  </a:lnTo>
                  <a:lnTo>
                    <a:pt x="185" y="0"/>
                  </a:lnTo>
                  <a:lnTo>
                    <a:pt x="114" y="106"/>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45">
              <a:extLst>
                <a:ext uri="{FF2B5EF4-FFF2-40B4-BE49-F238E27FC236}">
                  <a16:creationId xmlns:a16="http://schemas.microsoft.com/office/drawing/2014/main" id="{E0125E34-B458-061C-8226-DE22B5450EE7}"/>
                </a:ext>
              </a:extLst>
            </p:cNvPr>
            <p:cNvSpPr>
              <a:spLocks noEditPoints="1"/>
            </p:cNvSpPr>
            <p:nvPr userDrawn="1"/>
          </p:nvSpPr>
          <p:spPr bwMode="auto">
            <a:xfrm>
              <a:off x="19051588" y="1327150"/>
              <a:ext cx="317500" cy="307975"/>
            </a:xfrm>
            <a:custGeom>
              <a:avLst/>
              <a:gdLst/>
              <a:ahLst/>
              <a:cxnLst>
                <a:cxn ang="0">
                  <a:pos x="1110" y="532"/>
                </a:cxn>
                <a:cxn ang="0">
                  <a:pos x="1068" y="753"/>
                </a:cxn>
                <a:cxn ang="0">
                  <a:pos x="952" y="924"/>
                </a:cxn>
                <a:cxn ang="0">
                  <a:pos x="776" y="1034"/>
                </a:cxn>
                <a:cxn ang="0">
                  <a:pos x="554" y="1073"/>
                </a:cxn>
                <a:cxn ang="0">
                  <a:pos x="333" y="1034"/>
                </a:cxn>
                <a:cxn ang="0">
                  <a:pos x="157" y="924"/>
                </a:cxn>
                <a:cxn ang="0">
                  <a:pos x="42" y="753"/>
                </a:cxn>
                <a:cxn ang="0">
                  <a:pos x="0" y="532"/>
                </a:cxn>
                <a:cxn ang="0">
                  <a:pos x="42" y="311"/>
                </a:cxn>
                <a:cxn ang="0">
                  <a:pos x="157" y="143"/>
                </a:cxn>
                <a:cxn ang="0">
                  <a:pos x="333" y="37"/>
                </a:cxn>
                <a:cxn ang="0">
                  <a:pos x="554" y="0"/>
                </a:cxn>
                <a:cxn ang="0">
                  <a:pos x="776" y="37"/>
                </a:cxn>
                <a:cxn ang="0">
                  <a:pos x="952" y="143"/>
                </a:cxn>
                <a:cxn ang="0">
                  <a:pos x="1068" y="311"/>
                </a:cxn>
                <a:cxn ang="0">
                  <a:pos x="1110" y="532"/>
                </a:cxn>
                <a:cxn ang="0">
                  <a:pos x="846"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4" y="759"/>
                </a:cxn>
                <a:cxn ang="0">
                  <a:pos x="825" y="659"/>
                </a:cxn>
                <a:cxn ang="0">
                  <a:pos x="846" y="532"/>
                </a:cxn>
              </a:cxnLst>
              <a:rect l="0" t="0" r="r" b="b"/>
              <a:pathLst>
                <a:path w="1110" h="1073">
                  <a:moveTo>
                    <a:pt x="1110" y="532"/>
                  </a:moveTo>
                  <a:cubicBezTo>
                    <a:pt x="1110" y="612"/>
                    <a:pt x="1096" y="686"/>
                    <a:pt x="1068" y="753"/>
                  </a:cubicBezTo>
                  <a:cubicBezTo>
                    <a:pt x="1040" y="819"/>
                    <a:pt x="1002" y="876"/>
                    <a:pt x="952" y="924"/>
                  </a:cubicBezTo>
                  <a:cubicBezTo>
                    <a:pt x="903" y="971"/>
                    <a:pt x="844" y="1008"/>
                    <a:pt x="776" y="1034"/>
                  </a:cubicBezTo>
                  <a:cubicBezTo>
                    <a:pt x="708" y="1060"/>
                    <a:pt x="634" y="1073"/>
                    <a:pt x="554" y="1073"/>
                  </a:cubicBezTo>
                  <a:cubicBezTo>
                    <a:pt x="474" y="1073"/>
                    <a:pt x="401" y="1060"/>
                    <a:pt x="333" y="1034"/>
                  </a:cubicBezTo>
                  <a:cubicBezTo>
                    <a:pt x="265" y="1008"/>
                    <a:pt x="207" y="971"/>
                    <a:pt x="157" y="924"/>
                  </a:cubicBezTo>
                  <a:cubicBezTo>
                    <a:pt x="108" y="876"/>
                    <a:pt x="69" y="819"/>
                    <a:pt x="42" y="753"/>
                  </a:cubicBezTo>
                  <a:cubicBezTo>
                    <a:pt x="14" y="686"/>
                    <a:pt x="0" y="612"/>
                    <a:pt x="0" y="532"/>
                  </a:cubicBezTo>
                  <a:cubicBezTo>
                    <a:pt x="0" y="450"/>
                    <a:pt x="14" y="377"/>
                    <a:pt x="42" y="311"/>
                  </a:cubicBezTo>
                  <a:cubicBezTo>
                    <a:pt x="69" y="245"/>
                    <a:pt x="108" y="190"/>
                    <a:pt x="157" y="143"/>
                  </a:cubicBezTo>
                  <a:cubicBezTo>
                    <a:pt x="207" y="97"/>
                    <a:pt x="265" y="62"/>
                    <a:pt x="333" y="37"/>
                  </a:cubicBezTo>
                  <a:cubicBezTo>
                    <a:pt x="401" y="12"/>
                    <a:pt x="474" y="0"/>
                    <a:pt x="554" y="0"/>
                  </a:cubicBezTo>
                  <a:cubicBezTo>
                    <a:pt x="634" y="0"/>
                    <a:pt x="708" y="12"/>
                    <a:pt x="776" y="37"/>
                  </a:cubicBezTo>
                  <a:cubicBezTo>
                    <a:pt x="844" y="62"/>
                    <a:pt x="903" y="97"/>
                    <a:pt x="952" y="143"/>
                  </a:cubicBezTo>
                  <a:cubicBezTo>
                    <a:pt x="1002" y="190"/>
                    <a:pt x="1040" y="245"/>
                    <a:pt x="1068" y="311"/>
                  </a:cubicBezTo>
                  <a:cubicBezTo>
                    <a:pt x="1096" y="377"/>
                    <a:pt x="1110" y="450"/>
                    <a:pt x="1110" y="532"/>
                  </a:cubicBezTo>
                  <a:moveTo>
                    <a:pt x="846" y="532"/>
                  </a:moveTo>
                  <a:cubicBezTo>
                    <a:pt x="846" y="488"/>
                    <a:pt x="839" y="446"/>
                    <a:pt x="825" y="408"/>
                  </a:cubicBezTo>
                  <a:cubicBezTo>
                    <a:pt x="811" y="370"/>
                    <a:pt x="790" y="337"/>
                    <a:pt x="765" y="310"/>
                  </a:cubicBezTo>
                  <a:cubicBezTo>
                    <a:pt x="740" y="282"/>
                    <a:pt x="709" y="261"/>
                    <a:pt x="673" y="245"/>
                  </a:cubicBezTo>
                  <a:cubicBezTo>
                    <a:pt x="637" y="229"/>
                    <a:pt x="597"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0" y="620"/>
                    <a:pt x="285" y="659"/>
                  </a:cubicBezTo>
                  <a:cubicBezTo>
                    <a:pt x="299" y="698"/>
                    <a:pt x="319" y="731"/>
                    <a:pt x="345" y="759"/>
                  </a:cubicBezTo>
                  <a:cubicBezTo>
                    <a:pt x="370" y="787"/>
                    <a:pt x="401" y="809"/>
                    <a:pt x="436" y="825"/>
                  </a:cubicBezTo>
                  <a:cubicBezTo>
                    <a:pt x="472" y="840"/>
                    <a:pt x="511" y="848"/>
                    <a:pt x="554" y="848"/>
                  </a:cubicBezTo>
                  <a:cubicBezTo>
                    <a:pt x="597" y="848"/>
                    <a:pt x="637" y="840"/>
                    <a:pt x="672" y="825"/>
                  </a:cubicBezTo>
                  <a:cubicBezTo>
                    <a:pt x="708" y="809"/>
                    <a:pt x="739" y="787"/>
                    <a:pt x="764" y="759"/>
                  </a:cubicBezTo>
                  <a:cubicBezTo>
                    <a:pt x="790" y="731"/>
                    <a:pt x="811" y="698"/>
                    <a:pt x="825" y="659"/>
                  </a:cubicBezTo>
                  <a:cubicBezTo>
                    <a:pt x="839" y="620"/>
                    <a:pt x="846" y="578"/>
                    <a:pt x="846" y="53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6">
              <a:extLst>
                <a:ext uri="{FF2B5EF4-FFF2-40B4-BE49-F238E27FC236}">
                  <a16:creationId xmlns:a16="http://schemas.microsoft.com/office/drawing/2014/main" id="{A29EA2ED-47C1-201A-BF42-9372D13F87D3}"/>
                </a:ext>
              </a:extLst>
            </p:cNvPr>
            <p:cNvSpPr>
              <a:spLocks/>
            </p:cNvSpPr>
            <p:nvPr userDrawn="1"/>
          </p:nvSpPr>
          <p:spPr bwMode="auto">
            <a:xfrm>
              <a:off x="19423063" y="1335088"/>
              <a:ext cx="192087" cy="292100"/>
            </a:xfrm>
            <a:custGeom>
              <a:avLst/>
              <a:gdLst/>
              <a:ahLst/>
              <a:cxnLst>
                <a:cxn ang="0">
                  <a:pos x="44" y="38"/>
                </a:cxn>
                <a:cxn ang="0">
                  <a:pos x="44" y="76"/>
                </a:cxn>
                <a:cxn ang="0">
                  <a:pos x="115" y="76"/>
                </a:cxn>
                <a:cxn ang="0">
                  <a:pos x="115" y="113"/>
                </a:cxn>
                <a:cxn ang="0">
                  <a:pos x="44" y="113"/>
                </a:cxn>
                <a:cxn ang="0">
                  <a:pos x="44" y="184"/>
                </a:cxn>
                <a:cxn ang="0">
                  <a:pos x="0" y="184"/>
                </a:cxn>
                <a:cxn ang="0">
                  <a:pos x="0" y="0"/>
                </a:cxn>
                <a:cxn ang="0">
                  <a:pos x="121" y="0"/>
                </a:cxn>
                <a:cxn ang="0">
                  <a:pos x="121" y="38"/>
                </a:cxn>
                <a:cxn ang="0">
                  <a:pos x="44" y="38"/>
                </a:cxn>
              </a:cxnLst>
              <a:rect l="0" t="0" r="r" b="b"/>
              <a:pathLst>
                <a:path w="121" h="184">
                  <a:moveTo>
                    <a:pt x="44" y="38"/>
                  </a:moveTo>
                  <a:lnTo>
                    <a:pt x="44" y="76"/>
                  </a:lnTo>
                  <a:lnTo>
                    <a:pt x="115" y="76"/>
                  </a:lnTo>
                  <a:lnTo>
                    <a:pt x="115" y="113"/>
                  </a:lnTo>
                  <a:lnTo>
                    <a:pt x="44" y="113"/>
                  </a:lnTo>
                  <a:lnTo>
                    <a:pt x="44" y="184"/>
                  </a:lnTo>
                  <a:lnTo>
                    <a:pt x="0" y="184"/>
                  </a:lnTo>
                  <a:lnTo>
                    <a:pt x="0" y="0"/>
                  </a:lnTo>
                  <a:lnTo>
                    <a:pt x="121" y="0"/>
                  </a:lnTo>
                  <a:lnTo>
                    <a:pt x="121" y="38"/>
                  </a:lnTo>
                  <a:lnTo>
                    <a:pt x="44" y="38"/>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7">
              <a:extLst>
                <a:ext uri="{FF2B5EF4-FFF2-40B4-BE49-F238E27FC236}">
                  <a16:creationId xmlns:a16="http://schemas.microsoft.com/office/drawing/2014/main" id="{AE4F0126-9F28-574C-A362-B9967A6DE7FF}"/>
                </a:ext>
              </a:extLst>
            </p:cNvPr>
            <p:cNvSpPr>
              <a:spLocks/>
            </p:cNvSpPr>
            <p:nvPr userDrawn="1"/>
          </p:nvSpPr>
          <p:spPr bwMode="auto">
            <a:xfrm>
              <a:off x="12106275" y="847725"/>
              <a:ext cx="1049338" cy="1266825"/>
            </a:xfrm>
            <a:custGeom>
              <a:avLst/>
              <a:gdLst/>
              <a:ahLst/>
              <a:cxnLst>
                <a:cxn ang="0">
                  <a:pos x="429" y="164"/>
                </a:cxn>
                <a:cxn ang="0">
                  <a:pos x="429" y="798"/>
                </a:cxn>
                <a:cxn ang="0">
                  <a:pos x="232" y="798"/>
                </a:cxn>
                <a:cxn ang="0">
                  <a:pos x="232" y="164"/>
                </a:cxn>
                <a:cxn ang="0">
                  <a:pos x="0" y="164"/>
                </a:cxn>
                <a:cxn ang="0">
                  <a:pos x="0" y="0"/>
                </a:cxn>
                <a:cxn ang="0">
                  <a:pos x="661" y="0"/>
                </a:cxn>
                <a:cxn ang="0">
                  <a:pos x="661" y="164"/>
                </a:cxn>
                <a:cxn ang="0">
                  <a:pos x="429" y="164"/>
                </a:cxn>
              </a:cxnLst>
              <a:rect l="0" t="0" r="r" b="b"/>
              <a:pathLst>
                <a:path w="661" h="798">
                  <a:moveTo>
                    <a:pt x="429" y="164"/>
                  </a:moveTo>
                  <a:lnTo>
                    <a:pt x="429" y="798"/>
                  </a:lnTo>
                  <a:lnTo>
                    <a:pt x="232" y="798"/>
                  </a:lnTo>
                  <a:lnTo>
                    <a:pt x="232" y="164"/>
                  </a:lnTo>
                  <a:lnTo>
                    <a:pt x="0" y="164"/>
                  </a:lnTo>
                  <a:lnTo>
                    <a:pt x="0" y="0"/>
                  </a:lnTo>
                  <a:lnTo>
                    <a:pt x="661" y="0"/>
                  </a:lnTo>
                  <a:lnTo>
                    <a:pt x="661" y="164"/>
                  </a:lnTo>
                  <a:lnTo>
                    <a:pt x="429" y="16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a:extLst>
                <a:ext uri="{FF2B5EF4-FFF2-40B4-BE49-F238E27FC236}">
                  <a16:creationId xmlns:a16="http://schemas.microsoft.com/office/drawing/2014/main" id="{987F1B2E-5FD6-ACE6-6210-77D38EA7F225}"/>
                </a:ext>
              </a:extLst>
            </p:cNvPr>
            <p:cNvSpPr>
              <a:spLocks/>
            </p:cNvSpPr>
            <p:nvPr userDrawn="1"/>
          </p:nvSpPr>
          <p:spPr bwMode="auto">
            <a:xfrm>
              <a:off x="13276263" y="847725"/>
              <a:ext cx="1112837" cy="1300163"/>
            </a:xfrm>
            <a:custGeom>
              <a:avLst/>
              <a:gdLst/>
              <a:ahLst/>
              <a:cxnLst>
                <a:cxn ang="0">
                  <a:pos x="3753" y="3482"/>
                </a:cxn>
                <a:cxn ang="0">
                  <a:pos x="3359" y="4044"/>
                </a:cxn>
                <a:cxn ang="0">
                  <a:pos x="2740" y="4409"/>
                </a:cxn>
                <a:cxn ang="0">
                  <a:pos x="1936" y="4540"/>
                </a:cxn>
                <a:cxn ang="0">
                  <a:pos x="1128" y="4409"/>
                </a:cxn>
                <a:cxn ang="0">
                  <a:pos x="519" y="4044"/>
                </a:cxn>
                <a:cxn ang="0">
                  <a:pos x="135" y="3482"/>
                </a:cxn>
                <a:cxn ang="0">
                  <a:pos x="0" y="2754"/>
                </a:cxn>
                <a:cxn ang="0">
                  <a:pos x="0" y="0"/>
                </a:cxn>
                <a:cxn ang="0">
                  <a:pos x="1090" y="0"/>
                </a:cxn>
                <a:cxn ang="0">
                  <a:pos x="1090" y="2667"/>
                </a:cxn>
                <a:cxn ang="0">
                  <a:pos x="1138" y="3010"/>
                </a:cxn>
                <a:cxn ang="0">
                  <a:pos x="1285" y="3301"/>
                </a:cxn>
                <a:cxn ang="0">
                  <a:pos x="1548" y="3504"/>
                </a:cxn>
                <a:cxn ang="0">
                  <a:pos x="1942" y="3579"/>
                </a:cxn>
                <a:cxn ang="0">
                  <a:pos x="2336" y="3504"/>
                </a:cxn>
                <a:cxn ang="0">
                  <a:pos x="2602" y="3301"/>
                </a:cxn>
                <a:cxn ang="0">
                  <a:pos x="2750" y="3010"/>
                </a:cxn>
                <a:cxn ang="0">
                  <a:pos x="2795" y="2667"/>
                </a:cxn>
                <a:cxn ang="0">
                  <a:pos x="2795" y="0"/>
                </a:cxn>
                <a:cxn ang="0">
                  <a:pos x="3890" y="0"/>
                </a:cxn>
                <a:cxn ang="0">
                  <a:pos x="3890" y="2754"/>
                </a:cxn>
                <a:cxn ang="0">
                  <a:pos x="3753" y="3482"/>
                </a:cxn>
              </a:cxnLst>
              <a:rect l="0" t="0" r="r" b="b"/>
              <a:pathLst>
                <a:path w="3890" h="4540">
                  <a:moveTo>
                    <a:pt x="3753" y="3482"/>
                  </a:moveTo>
                  <a:cubicBezTo>
                    <a:pt x="3661" y="3700"/>
                    <a:pt x="3529" y="3888"/>
                    <a:pt x="3359" y="4044"/>
                  </a:cubicBezTo>
                  <a:cubicBezTo>
                    <a:pt x="3188" y="4200"/>
                    <a:pt x="2982" y="4322"/>
                    <a:pt x="2740" y="4409"/>
                  </a:cubicBezTo>
                  <a:cubicBezTo>
                    <a:pt x="2499" y="4497"/>
                    <a:pt x="2231" y="4540"/>
                    <a:pt x="1936" y="4540"/>
                  </a:cubicBezTo>
                  <a:cubicBezTo>
                    <a:pt x="1637" y="4540"/>
                    <a:pt x="1368" y="4497"/>
                    <a:pt x="1128" y="4409"/>
                  </a:cubicBezTo>
                  <a:cubicBezTo>
                    <a:pt x="889" y="4322"/>
                    <a:pt x="686" y="4200"/>
                    <a:pt x="519" y="4044"/>
                  </a:cubicBezTo>
                  <a:cubicBezTo>
                    <a:pt x="353" y="3888"/>
                    <a:pt x="225" y="3700"/>
                    <a:pt x="135" y="3482"/>
                  </a:cubicBezTo>
                  <a:cubicBezTo>
                    <a:pt x="45" y="3263"/>
                    <a:pt x="0" y="3021"/>
                    <a:pt x="0" y="2754"/>
                  </a:cubicBezTo>
                  <a:cubicBezTo>
                    <a:pt x="0" y="0"/>
                    <a:pt x="0" y="0"/>
                    <a:pt x="0" y="0"/>
                  </a:cubicBezTo>
                  <a:cubicBezTo>
                    <a:pt x="1090" y="0"/>
                    <a:pt x="1090" y="0"/>
                    <a:pt x="1090" y="0"/>
                  </a:cubicBezTo>
                  <a:cubicBezTo>
                    <a:pt x="1090" y="2667"/>
                    <a:pt x="1090" y="2667"/>
                    <a:pt x="1090" y="2667"/>
                  </a:cubicBezTo>
                  <a:cubicBezTo>
                    <a:pt x="1090" y="2788"/>
                    <a:pt x="1106" y="2902"/>
                    <a:pt x="1138" y="3010"/>
                  </a:cubicBezTo>
                  <a:cubicBezTo>
                    <a:pt x="1170" y="3119"/>
                    <a:pt x="1219" y="3215"/>
                    <a:pt x="1285" y="3301"/>
                  </a:cubicBezTo>
                  <a:cubicBezTo>
                    <a:pt x="1351" y="3386"/>
                    <a:pt x="1439" y="3454"/>
                    <a:pt x="1548" y="3504"/>
                  </a:cubicBezTo>
                  <a:cubicBezTo>
                    <a:pt x="1657" y="3554"/>
                    <a:pt x="1788" y="3579"/>
                    <a:pt x="1942" y="3579"/>
                  </a:cubicBezTo>
                  <a:cubicBezTo>
                    <a:pt x="2096" y="3579"/>
                    <a:pt x="2227" y="3554"/>
                    <a:pt x="2336" y="3504"/>
                  </a:cubicBezTo>
                  <a:cubicBezTo>
                    <a:pt x="2445" y="3454"/>
                    <a:pt x="2534" y="3386"/>
                    <a:pt x="2602" y="3301"/>
                  </a:cubicBezTo>
                  <a:cubicBezTo>
                    <a:pt x="2671" y="3215"/>
                    <a:pt x="2720" y="3119"/>
                    <a:pt x="2750" y="3010"/>
                  </a:cubicBezTo>
                  <a:cubicBezTo>
                    <a:pt x="2780" y="2902"/>
                    <a:pt x="2795" y="2788"/>
                    <a:pt x="2795" y="2667"/>
                  </a:cubicBezTo>
                  <a:cubicBezTo>
                    <a:pt x="2795" y="0"/>
                    <a:pt x="2795" y="0"/>
                    <a:pt x="2795" y="0"/>
                  </a:cubicBezTo>
                  <a:cubicBezTo>
                    <a:pt x="3890" y="0"/>
                    <a:pt x="3890" y="0"/>
                    <a:pt x="3890" y="0"/>
                  </a:cubicBezTo>
                  <a:cubicBezTo>
                    <a:pt x="3890" y="2754"/>
                    <a:pt x="3890" y="2754"/>
                    <a:pt x="3890" y="2754"/>
                  </a:cubicBezTo>
                  <a:cubicBezTo>
                    <a:pt x="3890" y="3021"/>
                    <a:pt x="3845" y="3263"/>
                    <a:pt x="3753" y="348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a:extLst>
                <a:ext uri="{FF2B5EF4-FFF2-40B4-BE49-F238E27FC236}">
                  <a16:creationId xmlns:a16="http://schemas.microsoft.com/office/drawing/2014/main" id="{8B2E665C-930D-FD9E-3F71-0E90EAF35E6B}"/>
                </a:ext>
              </a:extLst>
            </p:cNvPr>
            <p:cNvSpPr>
              <a:spLocks/>
            </p:cNvSpPr>
            <p:nvPr userDrawn="1"/>
          </p:nvSpPr>
          <p:spPr bwMode="auto">
            <a:xfrm>
              <a:off x="14357350" y="750888"/>
              <a:ext cx="863600" cy="1557337"/>
            </a:xfrm>
            <a:custGeom>
              <a:avLst/>
              <a:gdLst/>
              <a:ahLst/>
              <a:cxnLst>
                <a:cxn ang="0">
                  <a:pos x="143" y="981"/>
                </a:cxn>
                <a:cxn ang="0">
                  <a:pos x="544" y="0"/>
                </a:cxn>
                <a:cxn ang="0">
                  <a:pos x="401" y="0"/>
                </a:cxn>
                <a:cxn ang="0">
                  <a:pos x="0" y="981"/>
                </a:cxn>
                <a:cxn ang="0">
                  <a:pos x="143" y="981"/>
                </a:cxn>
              </a:cxnLst>
              <a:rect l="0" t="0" r="r" b="b"/>
              <a:pathLst>
                <a:path w="544" h="981">
                  <a:moveTo>
                    <a:pt x="143" y="981"/>
                  </a:moveTo>
                  <a:lnTo>
                    <a:pt x="544" y="0"/>
                  </a:lnTo>
                  <a:lnTo>
                    <a:pt x="401" y="0"/>
                  </a:lnTo>
                  <a:lnTo>
                    <a:pt x="0" y="981"/>
                  </a:lnTo>
                  <a:lnTo>
                    <a:pt x="143" y="981"/>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0">
              <a:extLst>
                <a:ext uri="{FF2B5EF4-FFF2-40B4-BE49-F238E27FC236}">
                  <a16:creationId xmlns:a16="http://schemas.microsoft.com/office/drawing/2014/main" id="{CFB9F323-F7B0-A101-C4B9-C19125F84A8C}"/>
                </a:ext>
              </a:extLst>
            </p:cNvPr>
            <p:cNvSpPr>
              <a:spLocks noEditPoints="1"/>
            </p:cNvSpPr>
            <p:nvPr userDrawn="1"/>
          </p:nvSpPr>
          <p:spPr bwMode="auto">
            <a:xfrm>
              <a:off x="15055850" y="1200150"/>
              <a:ext cx="947738" cy="947738"/>
            </a:xfrm>
            <a:custGeom>
              <a:avLst/>
              <a:gdLst/>
              <a:ahLst/>
              <a:cxnLst>
                <a:cxn ang="0">
                  <a:pos x="1656" y="0"/>
                </a:cxn>
                <a:cxn ang="0">
                  <a:pos x="0" y="1655"/>
                </a:cxn>
                <a:cxn ang="0">
                  <a:pos x="1656" y="3311"/>
                </a:cxn>
                <a:cxn ang="0">
                  <a:pos x="3166" y="2592"/>
                </a:cxn>
                <a:cxn ang="0">
                  <a:pos x="2415" y="2286"/>
                </a:cxn>
                <a:cxn ang="0">
                  <a:pos x="1656" y="2595"/>
                </a:cxn>
                <a:cxn ang="0">
                  <a:pos x="759" y="1936"/>
                </a:cxn>
                <a:cxn ang="0">
                  <a:pos x="3287" y="1936"/>
                </a:cxn>
                <a:cxn ang="0">
                  <a:pos x="3311" y="1655"/>
                </a:cxn>
                <a:cxn ang="0">
                  <a:pos x="1656" y="0"/>
                </a:cxn>
                <a:cxn ang="0">
                  <a:pos x="1656" y="717"/>
                </a:cxn>
                <a:cxn ang="0">
                  <a:pos x="2525" y="1299"/>
                </a:cxn>
                <a:cxn ang="0">
                  <a:pos x="787" y="1299"/>
                </a:cxn>
                <a:cxn ang="0">
                  <a:pos x="1656" y="717"/>
                </a:cxn>
              </a:cxnLst>
              <a:rect l="0" t="0" r="r" b="b"/>
              <a:pathLst>
                <a:path w="3311" h="3311">
                  <a:moveTo>
                    <a:pt x="1656" y="0"/>
                  </a:moveTo>
                  <a:cubicBezTo>
                    <a:pt x="741" y="0"/>
                    <a:pt x="0" y="741"/>
                    <a:pt x="0" y="1655"/>
                  </a:cubicBezTo>
                  <a:cubicBezTo>
                    <a:pt x="0" y="2570"/>
                    <a:pt x="741" y="3311"/>
                    <a:pt x="1656" y="3311"/>
                  </a:cubicBezTo>
                  <a:cubicBezTo>
                    <a:pt x="2242" y="3311"/>
                    <a:pt x="2842" y="3054"/>
                    <a:pt x="3166" y="2592"/>
                  </a:cubicBezTo>
                  <a:cubicBezTo>
                    <a:pt x="2415" y="2286"/>
                    <a:pt x="2415" y="2286"/>
                    <a:pt x="2415" y="2286"/>
                  </a:cubicBezTo>
                  <a:cubicBezTo>
                    <a:pt x="2215" y="2507"/>
                    <a:pt x="1941" y="2595"/>
                    <a:pt x="1656" y="2595"/>
                  </a:cubicBezTo>
                  <a:cubicBezTo>
                    <a:pt x="1235" y="2595"/>
                    <a:pt x="879" y="2318"/>
                    <a:pt x="759" y="1936"/>
                  </a:cubicBezTo>
                  <a:cubicBezTo>
                    <a:pt x="3287" y="1936"/>
                    <a:pt x="3287" y="1936"/>
                    <a:pt x="3287" y="1936"/>
                  </a:cubicBezTo>
                  <a:cubicBezTo>
                    <a:pt x="3303" y="1845"/>
                    <a:pt x="3311" y="1751"/>
                    <a:pt x="3311" y="1655"/>
                  </a:cubicBezTo>
                  <a:cubicBezTo>
                    <a:pt x="3311" y="741"/>
                    <a:pt x="2570" y="0"/>
                    <a:pt x="1656" y="0"/>
                  </a:cubicBezTo>
                  <a:moveTo>
                    <a:pt x="1656" y="717"/>
                  </a:moveTo>
                  <a:cubicBezTo>
                    <a:pt x="2048" y="717"/>
                    <a:pt x="2384" y="957"/>
                    <a:pt x="2525" y="1299"/>
                  </a:cubicBezTo>
                  <a:cubicBezTo>
                    <a:pt x="787" y="1299"/>
                    <a:pt x="787" y="1299"/>
                    <a:pt x="787" y="1299"/>
                  </a:cubicBezTo>
                  <a:cubicBezTo>
                    <a:pt x="927" y="957"/>
                    <a:pt x="1263" y="717"/>
                    <a:pt x="1656" y="717"/>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Google Shape;12;p3">
            <a:extLst>
              <a:ext uri="{FF2B5EF4-FFF2-40B4-BE49-F238E27FC236}">
                <a16:creationId xmlns:a16="http://schemas.microsoft.com/office/drawing/2014/main" id="{648CE831-B045-6102-BAE1-65D462FE91D0}"/>
              </a:ext>
            </a:extLst>
          </p:cNvPr>
          <p:cNvPicPr preferRelativeResize="0">
            <a:picLocks noChangeAspect="1"/>
          </p:cNvPicPr>
          <p:nvPr/>
        </p:nvPicPr>
        <p:blipFill rotWithShape="1">
          <a:blip r:embed="rId5">
            <a:alphaModFix/>
          </a:blip>
          <a:srcRect/>
          <a:stretch/>
        </p:blipFill>
        <p:spPr>
          <a:xfrm>
            <a:off x="7705899" y="18578"/>
            <a:ext cx="1357714" cy="748949"/>
          </a:xfrm>
          <a:prstGeom prst="rect">
            <a:avLst/>
          </a:prstGeom>
          <a:noFill/>
          <a:ln>
            <a:noFill/>
          </a:ln>
        </p:spPr>
      </p:pic>
      <p:sp>
        <p:nvSpPr>
          <p:cNvPr id="10" name="Slide Number Placeholder 5">
            <a:extLst>
              <a:ext uri="{FF2B5EF4-FFF2-40B4-BE49-F238E27FC236}">
                <a16:creationId xmlns:a16="http://schemas.microsoft.com/office/drawing/2014/main" id="{5641BAAD-1235-9B82-7520-7C603516641F}"/>
              </a:ext>
            </a:extLst>
          </p:cNvPr>
          <p:cNvSpPr txBox="1">
            <a:spLocks/>
          </p:cNvSpPr>
          <p:nvPr/>
        </p:nvSpPr>
        <p:spPr>
          <a:xfrm>
            <a:off x="7086600" y="6474297"/>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92C18A8-F936-CE50-605B-BB468468A4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5655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78D72AD6-90F9-4D4E-BB8C-B3CAE2447857}"/>
              </a:ext>
            </a:extLst>
          </p:cNvPr>
          <p:cNvSpPr/>
          <p:nvPr/>
        </p:nvSpPr>
        <p:spPr>
          <a:xfrm>
            <a:off x="85501" y="5241563"/>
            <a:ext cx="8972997" cy="1251312"/>
          </a:xfrm>
          <a:prstGeom prst="roundRect">
            <a:avLst>
              <a:gd name="adj" fmla="val 4914"/>
            </a:avLst>
          </a:prstGeom>
          <a:solidFill>
            <a:srgbClr val="FFD4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323F9310-436B-2148-9BEE-287B9C8D0845}"/>
              </a:ext>
            </a:extLst>
          </p:cNvPr>
          <p:cNvSpPr/>
          <p:nvPr/>
        </p:nvSpPr>
        <p:spPr>
          <a:xfrm>
            <a:off x="88058" y="3841428"/>
            <a:ext cx="8972997" cy="1339769"/>
          </a:xfrm>
          <a:prstGeom prst="roundRect">
            <a:avLst>
              <a:gd name="adj" fmla="val 4752"/>
            </a:avLst>
          </a:prstGeom>
          <a:solidFill>
            <a:srgbClr val="E2F0D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0E26C6B5-FAA5-AD49-A5C5-27FF882473B7}"/>
              </a:ext>
            </a:extLst>
          </p:cNvPr>
          <p:cNvSpPr/>
          <p:nvPr/>
        </p:nvSpPr>
        <p:spPr>
          <a:xfrm>
            <a:off x="90615" y="2822978"/>
            <a:ext cx="8972997" cy="972833"/>
          </a:xfrm>
          <a:prstGeom prst="roundRect">
            <a:avLst>
              <a:gd name="adj" fmla="val 6118"/>
            </a:avLst>
          </a:pr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245F93DA-41DE-4A4C-9B1D-817B6A0EBC50}"/>
              </a:ext>
            </a:extLst>
          </p:cNvPr>
          <p:cNvSpPr/>
          <p:nvPr/>
        </p:nvSpPr>
        <p:spPr>
          <a:xfrm>
            <a:off x="80387" y="1481183"/>
            <a:ext cx="8972997" cy="1281429"/>
          </a:xfrm>
          <a:prstGeom prst="roundRect">
            <a:avLst>
              <a:gd name="adj" fmla="val 5700"/>
            </a:avLst>
          </a:prstGeom>
          <a:solidFill>
            <a:srgbClr val="FBE5D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a:extLst>
              <a:ext uri="{FF2B5EF4-FFF2-40B4-BE49-F238E27FC236}">
                <a16:creationId xmlns:a16="http://schemas.microsoft.com/office/drawing/2014/main" id="{7D6700DE-A60F-0047-B270-63F9AB574DCC}"/>
              </a:ext>
            </a:extLst>
          </p:cNvPr>
          <p:cNvSpPr/>
          <p:nvPr/>
        </p:nvSpPr>
        <p:spPr>
          <a:xfrm>
            <a:off x="82944" y="901932"/>
            <a:ext cx="8972997" cy="504137"/>
          </a:xfrm>
          <a:prstGeom prst="roundRect">
            <a:avLst>
              <a:gd name="adj" fmla="val 10119"/>
            </a:avLst>
          </a:prstGeom>
          <a:solidFill>
            <a:srgbClr val="DAE3F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70FED3A-E902-9492-033C-94391A40A109}"/>
              </a:ext>
            </a:extLst>
          </p:cNvPr>
          <p:cNvSpPr>
            <a:spLocks noGrp="1"/>
          </p:cNvSpPr>
          <p:nvPr>
            <p:ph type="title"/>
          </p:nvPr>
        </p:nvSpPr>
        <p:spPr/>
        <p:txBody>
          <a:bodyPr/>
          <a:lstStyle/>
          <a:p>
            <a:r>
              <a:rPr lang="en-US" dirty="0"/>
              <a:t>Executive Summary</a:t>
            </a:r>
            <a:endParaRPr lang="en-CH" dirty="0"/>
          </a:p>
        </p:txBody>
      </p:sp>
      <p:sp>
        <p:nvSpPr>
          <p:cNvPr id="3" name="Content Placeholder 2">
            <a:extLst>
              <a:ext uri="{FF2B5EF4-FFF2-40B4-BE49-F238E27FC236}">
                <a16:creationId xmlns:a16="http://schemas.microsoft.com/office/drawing/2014/main" id="{44722C4C-45FE-344B-A79D-CCCD100D937C}"/>
              </a:ext>
            </a:extLst>
          </p:cNvPr>
          <p:cNvSpPr>
            <a:spLocks noGrp="1"/>
          </p:cNvSpPr>
          <p:nvPr>
            <p:ph idx="1"/>
          </p:nvPr>
        </p:nvSpPr>
        <p:spPr>
          <a:xfrm>
            <a:off x="127255" y="901933"/>
            <a:ext cx="8894602" cy="5823734"/>
          </a:xfrm>
        </p:spPr>
        <p:txBody>
          <a:bodyPr>
            <a:normAutofit lnSpcReduction="10000"/>
          </a:bodyPr>
          <a:lstStyle/>
          <a:p>
            <a:pPr algn="just"/>
            <a:r>
              <a:rPr lang="en-US" sz="1800" b="1" dirty="0">
                <a:solidFill>
                  <a:srgbClr val="0070C0"/>
                </a:solidFill>
                <a:latin typeface="Calibri" panose="020F0502020204030204" pitchFamily="34" charset="0"/>
                <a:cs typeface="Calibri" panose="020F0502020204030204" pitchFamily="34" charset="0"/>
              </a:rPr>
              <a:t>Background</a:t>
            </a:r>
            <a:r>
              <a:rPr lang="en-US" sz="1800" dirty="0">
                <a:latin typeface="Calibri" panose="020F0502020204030204" pitchFamily="34" charset="0"/>
                <a:cs typeface="Calibri" panose="020F0502020204030204" pitchFamily="34" charset="0"/>
              </a:rPr>
              <a:t>: A h</a:t>
            </a:r>
            <a:r>
              <a:rPr lang="en-GB" sz="1800" dirty="0" err="1">
                <a:latin typeface="Calibri" panose="020F0502020204030204" pitchFamily="34" charset="0"/>
                <a:cs typeface="Calibri" panose="020F0502020204030204" pitchFamily="34" charset="0"/>
              </a:rPr>
              <a:t>ybrid</a:t>
            </a:r>
            <a:r>
              <a:rPr lang="en-GB" sz="1800" dirty="0">
                <a:latin typeface="Calibri" panose="020F0502020204030204" pitchFamily="34" charset="0"/>
                <a:cs typeface="Calibri" panose="020F0502020204030204" pitchFamily="34" charset="0"/>
              </a:rPr>
              <a:t> storage system (HSS) uses multiple different storage devices to provide high and scalable storage capacity at high performance </a:t>
            </a:r>
          </a:p>
          <a:p>
            <a:pPr algn="just"/>
            <a:r>
              <a:rPr lang="en-US" sz="1800" b="1" dirty="0">
                <a:solidFill>
                  <a:srgbClr val="E30305"/>
                </a:solidFill>
                <a:latin typeface="Calibri" panose="020F0502020204030204" pitchFamily="34" charset="0"/>
                <a:cs typeface="Calibri" panose="020F0502020204030204" pitchFamily="34" charset="0"/>
              </a:rPr>
              <a:t>Problem</a:t>
            </a:r>
            <a:r>
              <a:rPr lang="en-US" sz="1800" dirty="0">
                <a:latin typeface="Calibri" panose="020F0502020204030204" pitchFamily="34" charset="0"/>
                <a:cs typeface="Calibri" panose="020F0502020204030204" pitchFamily="34" charset="0"/>
              </a:rPr>
              <a:t>: Two key shortcomings of prior data placement policies:</a:t>
            </a:r>
          </a:p>
          <a:p>
            <a:pPr marL="536575" lvl="1" indent="-179388" algn="just"/>
            <a:r>
              <a:rPr lang="en-GB" sz="1600" dirty="0">
                <a:latin typeface="Calibri" panose="020F0502020204030204" pitchFamily="34" charset="0"/>
                <a:cs typeface="Calibri" panose="020F0502020204030204" pitchFamily="34" charset="0"/>
              </a:rPr>
              <a:t>Lack of </a:t>
            </a:r>
            <a:r>
              <a:rPr lang="en-GB" sz="1600" b="1" dirty="0">
                <a:solidFill>
                  <a:srgbClr val="C00000"/>
                </a:solidFill>
                <a:latin typeface="Calibri" panose="020F0502020204030204" pitchFamily="34" charset="0"/>
                <a:cs typeface="Calibri" panose="020F0502020204030204" pitchFamily="34" charset="0"/>
              </a:rPr>
              <a:t>adaptivity to:</a:t>
            </a:r>
          </a:p>
          <a:p>
            <a:pPr marL="993775" lvl="2" indent="-179388" algn="just"/>
            <a:r>
              <a:rPr lang="en-GB" sz="1500" b="1" dirty="0">
                <a:solidFill>
                  <a:srgbClr val="C00000"/>
                </a:solidFill>
                <a:latin typeface="Calibri" panose="020F0502020204030204" pitchFamily="34" charset="0"/>
                <a:cs typeface="Calibri" panose="020F0502020204030204" pitchFamily="34" charset="0"/>
              </a:rPr>
              <a:t>Workload changes</a:t>
            </a:r>
          </a:p>
          <a:p>
            <a:pPr marL="993775" lvl="2" indent="-179388" algn="just"/>
            <a:r>
              <a:rPr lang="en-GB" sz="1500" b="1" dirty="0">
                <a:solidFill>
                  <a:srgbClr val="C00000"/>
                </a:solidFill>
                <a:latin typeface="Calibri" panose="020F0502020204030204" pitchFamily="34" charset="0"/>
                <a:cs typeface="Calibri" panose="020F0502020204030204" pitchFamily="34" charset="0"/>
              </a:rPr>
              <a:t>Changes in device types and configurations</a:t>
            </a:r>
            <a:endParaRPr lang="en-GB" sz="1500" dirty="0">
              <a:latin typeface="Calibri" panose="020F0502020204030204" pitchFamily="34" charset="0"/>
              <a:cs typeface="Calibri" panose="020F0502020204030204" pitchFamily="34" charset="0"/>
            </a:endParaRPr>
          </a:p>
          <a:p>
            <a:pPr marL="536575" lvl="1" indent="-179388" algn="just"/>
            <a:r>
              <a:rPr lang="en-GB" sz="1600" dirty="0">
                <a:latin typeface="Calibri" panose="020F0502020204030204" pitchFamily="34" charset="0"/>
                <a:cs typeface="Calibri" panose="020F0502020204030204" pitchFamily="34" charset="0"/>
              </a:rPr>
              <a:t>Lack of</a:t>
            </a:r>
            <a:r>
              <a:rPr lang="en-GB" sz="1600" b="1" dirty="0">
                <a:solidFill>
                  <a:srgbClr val="C00000"/>
                </a:solidFill>
                <a:latin typeface="Calibri" panose="020F0502020204030204" pitchFamily="34" charset="0"/>
                <a:cs typeface="Calibri" panose="020F0502020204030204" pitchFamily="34" charset="0"/>
              </a:rPr>
              <a:t> extensibility </a:t>
            </a:r>
            <a:r>
              <a:rPr lang="en-GB" sz="1600" dirty="0">
                <a:latin typeface="Calibri" panose="020F0502020204030204" pitchFamily="34" charset="0"/>
                <a:cs typeface="Calibri" panose="020F0502020204030204" pitchFamily="34" charset="0"/>
              </a:rPr>
              <a:t>to more devices</a:t>
            </a:r>
            <a:endParaRPr lang="en-US" sz="1600" dirty="0">
              <a:latin typeface="Calibri" panose="020F0502020204030204" pitchFamily="34" charset="0"/>
              <a:cs typeface="Calibri" panose="020F0502020204030204" pitchFamily="34" charset="0"/>
            </a:endParaRPr>
          </a:p>
          <a:p>
            <a:pPr algn="just"/>
            <a:r>
              <a:rPr lang="en-US" sz="1800" b="1" dirty="0">
                <a:solidFill>
                  <a:schemeClr val="accent4">
                    <a:lumMod val="75000"/>
                  </a:schemeClr>
                </a:solidFill>
                <a:latin typeface="Calibri" panose="020F0502020204030204" pitchFamily="34" charset="0"/>
                <a:cs typeface="Calibri" panose="020F0502020204030204" pitchFamily="34" charset="0"/>
              </a:rPr>
              <a:t>Goal</a:t>
            </a:r>
            <a:r>
              <a:rPr lang="en-US" sz="1800" dirty="0">
                <a:latin typeface="Calibri" panose="020F0502020204030204" pitchFamily="34" charset="0"/>
                <a:cs typeface="Calibri" panose="020F0502020204030204" pitchFamily="34" charset="0"/>
              </a:rPr>
              <a:t>: Design a data placement technique that provides:</a:t>
            </a:r>
          </a:p>
          <a:p>
            <a:pPr marL="536575" lvl="1" indent="-179388" algn="just"/>
            <a:r>
              <a:rPr lang="en-US" sz="1600" b="1" i="1" dirty="0">
                <a:solidFill>
                  <a:srgbClr val="C09000"/>
                </a:solidFill>
                <a:latin typeface="Calibri" panose="020F0502020204030204" pitchFamily="34" charset="0"/>
                <a:cs typeface="Calibri" panose="020F0502020204030204" pitchFamily="34" charset="0"/>
              </a:rPr>
              <a:t>Adaptivity</a:t>
            </a:r>
            <a:r>
              <a:rPr lang="en-US" sz="1600" dirty="0">
                <a:latin typeface="Calibri" panose="020F0502020204030204" pitchFamily="34" charset="0"/>
                <a:cs typeface="Calibri" panose="020F0502020204030204" pitchFamily="34" charset="0"/>
              </a:rPr>
              <a:t>, by </a:t>
            </a:r>
            <a:r>
              <a:rPr lang="en-GB" sz="1600" b="1" dirty="0">
                <a:solidFill>
                  <a:srgbClr val="BF9000"/>
                </a:solidFill>
                <a:latin typeface="Calibri" panose="020F0502020204030204" pitchFamily="34" charset="0"/>
                <a:cs typeface="Calibri" panose="020F0502020204030204" pitchFamily="34" charset="0"/>
              </a:rPr>
              <a:t>continuously learning and adapting </a:t>
            </a:r>
            <a:r>
              <a:rPr lang="en-GB" sz="1600" dirty="0">
                <a:latin typeface="Calibri" panose="020F0502020204030204" pitchFamily="34" charset="0"/>
                <a:cs typeface="Calibri" panose="020F0502020204030204" pitchFamily="34" charset="0"/>
              </a:rPr>
              <a:t>to the</a:t>
            </a:r>
            <a:r>
              <a:rPr lang="en-GB" sz="1600" b="1" dirty="0">
                <a:solidFill>
                  <a:srgbClr val="BF9000"/>
                </a:solidFill>
                <a:latin typeface="Calibri" panose="020F0502020204030204" pitchFamily="34" charset="0"/>
                <a:cs typeface="Calibri" panose="020F0502020204030204" pitchFamily="34" charset="0"/>
              </a:rPr>
              <a:t> application and underlying device characteristics</a:t>
            </a:r>
            <a:endParaRPr lang="en-US" sz="1600" b="1" dirty="0">
              <a:solidFill>
                <a:schemeClr val="accent4">
                  <a:lumMod val="75000"/>
                </a:schemeClr>
              </a:solidFill>
              <a:latin typeface="Calibri" panose="020F0502020204030204" pitchFamily="34" charset="0"/>
              <a:cs typeface="Calibri" panose="020F0502020204030204" pitchFamily="34" charset="0"/>
            </a:endParaRPr>
          </a:p>
          <a:p>
            <a:pPr marL="536575" lvl="1" indent="-179388" algn="just"/>
            <a:r>
              <a:rPr lang="en-US" sz="1600" b="1" i="1" dirty="0">
                <a:solidFill>
                  <a:srgbClr val="C09000"/>
                </a:solidFill>
                <a:latin typeface="Calibri" panose="020F0502020204030204" pitchFamily="34" charset="0"/>
                <a:cs typeface="Calibri" panose="020F0502020204030204" pitchFamily="34" charset="0"/>
              </a:rPr>
              <a:t>Easy </a:t>
            </a:r>
            <a:r>
              <a:rPr lang="en-GB" sz="1600" b="1" i="1" dirty="0">
                <a:solidFill>
                  <a:srgbClr val="C09000"/>
                </a:solidFill>
                <a:latin typeface="Calibri" panose="020F0502020204030204" pitchFamily="34" charset="0"/>
                <a:cs typeface="Calibri" panose="020F0502020204030204" pitchFamily="34" charset="0"/>
              </a:rPr>
              <a:t>extensibility </a:t>
            </a:r>
            <a:r>
              <a:rPr lang="en-GB" sz="1600" dirty="0">
                <a:latin typeface="Calibri" panose="020F0502020204030204" pitchFamily="34" charset="0"/>
                <a:cs typeface="Calibri" panose="020F0502020204030204" pitchFamily="34" charset="0"/>
              </a:rPr>
              <a:t>to incorporate a wide range of hybrid storage configurations</a:t>
            </a:r>
            <a:endParaRPr lang="en-US" sz="1600" dirty="0">
              <a:latin typeface="Calibri" panose="020F0502020204030204" pitchFamily="34" charset="0"/>
              <a:cs typeface="Calibri" panose="020F0502020204030204" pitchFamily="34" charset="0"/>
            </a:endParaRPr>
          </a:p>
          <a:p>
            <a:pPr marL="120600" algn="just"/>
            <a:r>
              <a:rPr lang="en-US" sz="1800" b="1" dirty="0">
                <a:solidFill>
                  <a:srgbClr val="00B050"/>
                </a:solidFill>
                <a:latin typeface="Calibri" panose="020F0502020204030204" pitchFamily="34" charset="0"/>
                <a:cs typeface="Calibri" panose="020F0502020204030204" pitchFamily="34" charset="0"/>
              </a:rPr>
              <a:t>Contribution</a:t>
            </a:r>
            <a:r>
              <a:rPr lang="en-US" sz="1800" dirty="0">
                <a:solidFill>
                  <a:srgbClr val="00B050"/>
                </a:solidFill>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rPr>
              <a:t>Sibyl, the first reinforcement learning-based data placement technique in hybrid storage systems that:</a:t>
            </a:r>
            <a:endParaRPr lang="en-US" sz="1800" dirty="0">
              <a:latin typeface="Calibri" panose="020F0502020204030204" pitchFamily="34" charset="0"/>
              <a:cs typeface="Calibri" panose="020F0502020204030204" pitchFamily="34" charset="0"/>
            </a:endParaRPr>
          </a:p>
          <a:p>
            <a:pPr marL="536575" lvl="1" indent="-179388" algn="just"/>
            <a:r>
              <a:rPr lang="en-US" sz="1600" dirty="0">
                <a:latin typeface="Calibri" panose="020F0502020204030204" pitchFamily="34" charset="0"/>
                <a:cs typeface="Calibri" panose="020F0502020204030204" pitchFamily="34" charset="0"/>
              </a:rPr>
              <a:t>Provides </a:t>
            </a:r>
            <a:r>
              <a:rPr lang="en" sz="1600" b="1" dirty="0">
                <a:solidFill>
                  <a:srgbClr val="00B050"/>
                </a:solidFill>
                <a:latin typeface="Calibri" panose="020F0502020204030204" pitchFamily="34" charset="0"/>
                <a:cs typeface="Calibri" panose="020F0502020204030204" pitchFamily="34" charset="0"/>
              </a:rPr>
              <a:t>adaptivity</a:t>
            </a:r>
            <a:r>
              <a:rPr lang="en" sz="1600" b="1" dirty="0">
                <a:solidFill>
                  <a:srgbClr val="38761D"/>
                </a:solidFill>
                <a:latin typeface="Calibri" panose="020F0502020204030204" pitchFamily="34" charset="0"/>
                <a:cs typeface="Calibri" panose="020F0502020204030204" pitchFamily="34" charset="0"/>
              </a:rPr>
              <a:t> </a:t>
            </a:r>
            <a:r>
              <a:rPr lang="en" sz="1600" dirty="0">
                <a:latin typeface="Calibri" panose="020F0502020204030204" pitchFamily="34" charset="0"/>
                <a:cs typeface="Calibri" panose="020F0502020204030204" pitchFamily="34" charset="0"/>
              </a:rPr>
              <a:t>to changing workload demands and underlying device characteristics </a:t>
            </a:r>
          </a:p>
          <a:p>
            <a:pPr marL="536575" lvl="1" indent="-179388" algn="just"/>
            <a:r>
              <a:rPr lang="en" sz="1600" dirty="0">
                <a:latin typeface="Calibri" panose="020F0502020204030204" pitchFamily="34" charset="0"/>
                <a:cs typeface="Calibri" panose="020F0502020204030204" pitchFamily="34" charset="0"/>
              </a:rPr>
              <a:t>Can </a:t>
            </a:r>
            <a:r>
              <a:rPr lang="en" sz="1600" b="1" dirty="0">
                <a:solidFill>
                  <a:srgbClr val="00B050"/>
                </a:solidFill>
                <a:latin typeface="Calibri" panose="020F0502020204030204" pitchFamily="34" charset="0"/>
                <a:cs typeface="Calibri" panose="020F0502020204030204" pitchFamily="34" charset="0"/>
              </a:rPr>
              <a:t>easily extend </a:t>
            </a:r>
            <a:r>
              <a:rPr lang="en" sz="1600" dirty="0">
                <a:latin typeface="Calibri" panose="020F0502020204030204" pitchFamily="34" charset="0"/>
                <a:cs typeface="Calibri" panose="020F0502020204030204" pitchFamily="34" charset="0"/>
              </a:rPr>
              <a:t>to any number of storage devices </a:t>
            </a:r>
          </a:p>
          <a:p>
            <a:pPr marL="536575" lvl="1" indent="-179388" algn="just"/>
            <a:r>
              <a:rPr lang="en" sz="1600" dirty="0">
                <a:latin typeface="Calibri" panose="020F0502020204030204" pitchFamily="34" charset="0"/>
                <a:cs typeface="Calibri" panose="020F0502020204030204" pitchFamily="34" charset="0"/>
              </a:rPr>
              <a:t>Provides </a:t>
            </a:r>
            <a:r>
              <a:rPr lang="en" sz="1600" b="1" dirty="0">
                <a:solidFill>
                  <a:srgbClr val="00B050"/>
                </a:solidFill>
                <a:latin typeface="Calibri" panose="020F0502020204030204" pitchFamily="34" charset="0"/>
                <a:cs typeface="Calibri" panose="020F0502020204030204" pitchFamily="34" charset="0"/>
              </a:rPr>
              <a:t>ease of design and implementation </a:t>
            </a:r>
            <a:r>
              <a:rPr lang="en" sz="1600" dirty="0">
                <a:latin typeface="Calibri" panose="020F0502020204030204" pitchFamily="34" charset="0"/>
                <a:cs typeface="Calibri" panose="020F0502020204030204" pitchFamily="34" charset="0"/>
              </a:rPr>
              <a:t>t</a:t>
            </a:r>
            <a:r>
              <a:rPr lang="en-GB" sz="1600" dirty="0">
                <a:latin typeface="Calibri" panose="020F0502020204030204" pitchFamily="34" charset="0"/>
                <a:cs typeface="Calibri" panose="020F0502020204030204" pitchFamily="34" charset="0"/>
              </a:rPr>
              <a:t>ha</a:t>
            </a:r>
            <a:r>
              <a:rPr lang="en" sz="1600" dirty="0">
                <a:latin typeface="Calibri" panose="020F0502020204030204" pitchFamily="34" charset="0"/>
                <a:cs typeface="Calibri" panose="020F0502020204030204" pitchFamily="34" charset="0"/>
              </a:rPr>
              <a:t>t requires only a small computation over</a:t>
            </a:r>
            <a:r>
              <a:rPr lang="en-GB" sz="1600" dirty="0">
                <a:latin typeface="Calibri" panose="020F0502020204030204" pitchFamily="34" charset="0"/>
                <a:cs typeface="Calibri" panose="020F0502020204030204" pitchFamily="34" charset="0"/>
              </a:rPr>
              <a:t>he</a:t>
            </a:r>
            <a:r>
              <a:rPr lang="en" sz="1600" dirty="0">
                <a:latin typeface="Calibri" panose="020F0502020204030204" pitchFamily="34" charset="0"/>
                <a:cs typeface="Calibri" panose="020F0502020204030204" pitchFamily="34" charset="0"/>
              </a:rPr>
              <a:t>ad                                          </a:t>
            </a:r>
            <a:endParaRPr lang="en-US" sz="1600" b="1" dirty="0">
              <a:solidFill>
                <a:srgbClr val="7030A0"/>
              </a:solidFill>
              <a:latin typeface="Calibri" panose="020F0502020204030204" pitchFamily="34" charset="0"/>
              <a:cs typeface="Calibri" panose="020F0502020204030204" pitchFamily="34" charset="0"/>
            </a:endParaRPr>
          </a:p>
          <a:p>
            <a:pPr marL="79375" indent="-179388" algn="just"/>
            <a:r>
              <a:rPr lang="en-US" sz="1800" b="1" dirty="0">
                <a:solidFill>
                  <a:srgbClr val="7030A0"/>
                </a:solidFill>
                <a:latin typeface="Calibri" panose="020F0502020204030204" pitchFamily="34" charset="0"/>
                <a:cs typeface="Calibri" panose="020F0502020204030204" pitchFamily="34" charset="0"/>
              </a:rPr>
              <a:t>Key Results</a:t>
            </a:r>
            <a:r>
              <a:rPr lang="en-US" sz="1800" dirty="0">
                <a:latin typeface="Calibri" panose="020F0502020204030204" pitchFamily="34" charset="0"/>
                <a:cs typeface="Calibri" panose="020F0502020204030204" pitchFamily="34" charset="0"/>
              </a:rPr>
              <a:t>: Evaluate on </a:t>
            </a:r>
            <a:r>
              <a:rPr lang="en-US" sz="1800" b="1" dirty="0">
                <a:solidFill>
                  <a:srgbClr val="702FA1"/>
                </a:solidFill>
                <a:latin typeface="Calibri" panose="020F0502020204030204" pitchFamily="34" charset="0"/>
                <a:cs typeface="Calibri" panose="020F0502020204030204" pitchFamily="34" charset="0"/>
              </a:rPr>
              <a:t>real systems </a:t>
            </a:r>
            <a:r>
              <a:rPr lang="en-US" sz="1800" dirty="0">
                <a:latin typeface="Calibri" panose="020F0502020204030204" pitchFamily="34" charset="0"/>
                <a:cs typeface="Calibri" panose="020F0502020204030204" pitchFamily="34" charset="0"/>
              </a:rPr>
              <a:t>using a wide range of workloads</a:t>
            </a:r>
            <a:endParaRPr lang="en-US" sz="1600" dirty="0">
              <a:latin typeface="Calibri" panose="020F0502020204030204" pitchFamily="34" charset="0"/>
              <a:cs typeface="Calibri" panose="020F0502020204030204" pitchFamily="34" charset="0"/>
            </a:endParaRPr>
          </a:p>
          <a:p>
            <a:pPr marL="536575" lvl="1" indent="-179388" algn="just"/>
            <a:r>
              <a:rPr lang="en-GB" sz="1600" dirty="0">
                <a:latin typeface="Calibri" panose="020F0502020204030204" pitchFamily="34" charset="0"/>
                <a:cs typeface="Calibri" panose="020F0502020204030204" pitchFamily="34" charset="0"/>
              </a:rPr>
              <a:t>Sibyl </a:t>
            </a:r>
            <a:r>
              <a:rPr lang="en-GB" sz="1600" b="1" dirty="0">
                <a:solidFill>
                  <a:srgbClr val="7030A0"/>
                </a:solidFill>
                <a:latin typeface="Calibri" panose="020F0502020204030204" pitchFamily="34" charset="0"/>
                <a:cs typeface="Calibri" panose="020F0502020204030204" pitchFamily="34" charset="0"/>
              </a:rPr>
              <a:t>improves performance by 21.6% </a:t>
            </a:r>
            <a:r>
              <a:rPr lang="en-GB" sz="1600" dirty="0">
                <a:latin typeface="Calibri" panose="020F0502020204030204" pitchFamily="34" charset="0"/>
                <a:cs typeface="Calibri" panose="020F0502020204030204" pitchFamily="34" charset="0"/>
              </a:rPr>
              <a:t>compared to the best previous data placement technique in dual-HSS configuration</a:t>
            </a:r>
          </a:p>
          <a:p>
            <a:pPr marL="536575" lvl="1" indent="-179388" algn="just"/>
            <a:r>
              <a:rPr lang="en-US" sz="1600" dirty="0">
                <a:latin typeface="Calibri" panose="020F0502020204030204" pitchFamily="34" charset="0"/>
                <a:cs typeface="Calibri" panose="020F0502020204030204" pitchFamily="34" charset="0"/>
              </a:rPr>
              <a:t>In </a:t>
            </a:r>
            <a:r>
              <a:rPr lang="en" sz="1600" dirty="0">
                <a:latin typeface="Calibri" panose="020F0502020204030204" pitchFamily="34" charset="0"/>
                <a:cs typeface="Calibri" panose="020F0502020204030204" pitchFamily="34" charset="0"/>
              </a:rPr>
              <a:t>a tri-HSS configuration, Sibyl outperforms the state-of-the-art-policy policy by </a:t>
            </a:r>
            <a:r>
              <a:rPr lang="en" sz="1600" b="1" dirty="0">
                <a:solidFill>
                  <a:srgbClr val="674EA7"/>
                </a:solidFill>
                <a:latin typeface="Calibri" panose="020F0502020204030204" pitchFamily="34" charset="0"/>
                <a:cs typeface="Calibri" panose="020F0502020204030204" pitchFamily="34" charset="0"/>
              </a:rPr>
              <a:t>48.2%</a:t>
            </a:r>
            <a:r>
              <a:rPr lang="en" sz="1600" dirty="0">
                <a:latin typeface="Calibri" panose="020F0502020204030204" pitchFamily="34" charset="0"/>
                <a:cs typeface="Calibri" panose="020F0502020204030204" pitchFamily="34" charset="0"/>
              </a:rPr>
              <a:t> </a:t>
            </a:r>
          </a:p>
          <a:p>
            <a:pPr marL="536575" lvl="1" indent="-179388" algn="just"/>
            <a:r>
              <a:rPr lang="en-US" sz="1600" dirty="0">
                <a:latin typeface="Calibri" panose="020F0502020204030204" pitchFamily="34" charset="0"/>
                <a:cs typeface="Calibri" panose="020F0502020204030204" pitchFamily="34" charset="0"/>
              </a:rPr>
              <a:t>Sibyl </a:t>
            </a:r>
            <a:r>
              <a:rPr lang="en" sz="1600" dirty="0">
                <a:latin typeface="Calibri" panose="020F0502020204030204" pitchFamily="34" charset="0"/>
                <a:cs typeface="Calibri" panose="020F0502020204030204" pitchFamily="34" charset="0"/>
              </a:rPr>
              <a:t>achieves </a:t>
            </a:r>
            <a:r>
              <a:rPr lang="en" sz="1600" b="1" dirty="0">
                <a:solidFill>
                  <a:srgbClr val="7030A0"/>
                </a:solidFill>
                <a:latin typeface="Calibri" panose="020F0502020204030204" pitchFamily="34" charset="0"/>
                <a:cs typeface="Calibri" panose="020F0502020204030204" pitchFamily="34" charset="0"/>
              </a:rPr>
              <a:t>80% of the </a:t>
            </a:r>
            <a:r>
              <a:rPr lang="en" sz="1600" b="1" dirty="0">
                <a:solidFill>
                  <a:srgbClr val="702FA1"/>
                </a:solidFill>
                <a:latin typeface="Calibri" panose="020F0502020204030204" pitchFamily="34" charset="0"/>
                <a:cs typeface="Calibri" panose="020F0502020204030204" pitchFamily="34" charset="0"/>
              </a:rPr>
              <a:t>performance</a:t>
            </a:r>
            <a:r>
              <a:rPr lang="en" sz="1600" dirty="0">
                <a:latin typeface="Calibri" panose="020F0502020204030204" pitchFamily="34" charset="0"/>
                <a:cs typeface="Calibri" panose="020F0502020204030204" pitchFamily="34" charset="0"/>
              </a:rPr>
              <a:t> of an oracle policy with storage overhead of only </a:t>
            </a:r>
            <a:r>
              <a:rPr lang="en" sz="1600" b="1" dirty="0">
                <a:solidFill>
                  <a:srgbClr val="7030A0"/>
                </a:solidFill>
                <a:latin typeface="Calibri" panose="020F0502020204030204" pitchFamily="34" charset="0"/>
                <a:cs typeface="Calibri" panose="020F0502020204030204" pitchFamily="34" charset="0"/>
              </a:rPr>
              <a:t>124.4 KiB</a:t>
            </a:r>
            <a:endParaRPr lang="en-US" sz="1600" dirty="0">
              <a:latin typeface="Calibri" panose="020F0502020204030204" pitchFamily="34" charset="0"/>
              <a:cs typeface="Calibri" panose="020F0502020204030204" pitchFamily="34" charset="0"/>
            </a:endParaRPr>
          </a:p>
        </p:txBody>
      </p:sp>
      <p:sp>
        <p:nvSpPr>
          <p:cNvPr id="13" name="Title 3">
            <a:extLst>
              <a:ext uri="{FF2B5EF4-FFF2-40B4-BE49-F238E27FC236}">
                <a16:creationId xmlns:a16="http://schemas.microsoft.com/office/drawing/2014/main" id="{CD69E8DC-5681-2035-5488-5B1740A892AE}"/>
              </a:ext>
            </a:extLst>
          </p:cNvPr>
          <p:cNvSpPr txBox="1">
            <a:spLocks/>
          </p:cNvSpPr>
          <p:nvPr/>
        </p:nvSpPr>
        <p:spPr>
          <a:xfrm>
            <a:off x="-3187922" y="1302921"/>
            <a:ext cx="8894602" cy="606084"/>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Lato Black" panose="020F0502020204030203" pitchFamily="34" charset="77"/>
              <a:ea typeface="+mj-ea"/>
              <a:cs typeface="+mj-cs"/>
            </a:endParaRPr>
          </a:p>
        </p:txBody>
      </p:sp>
      <p:sp>
        <p:nvSpPr>
          <p:cNvPr id="14" name="TextBox 13">
            <a:extLst>
              <a:ext uri="{FF2B5EF4-FFF2-40B4-BE49-F238E27FC236}">
                <a16:creationId xmlns:a16="http://schemas.microsoft.com/office/drawing/2014/main" id="{AD4014DC-6A31-44C1-AE15-6B85E8E5A42D}"/>
              </a:ext>
            </a:extLst>
          </p:cNvPr>
          <p:cNvSpPr txBox="1"/>
          <p:nvPr/>
        </p:nvSpPr>
        <p:spPr>
          <a:xfrm>
            <a:off x="2740409" y="6517481"/>
            <a:ext cx="3663182" cy="340519"/>
          </a:xfrm>
          <a:prstGeom prst="roundRect">
            <a:avLst/>
          </a:prstGeom>
          <a:solidFill>
            <a:schemeClr val="bg1">
              <a:lumMod val="9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hlinkClick r:id="rId3">
                  <a:extLst>
                    <a:ext uri="{A12FA001-AC4F-418D-AE19-62706E023703}">
                      <ahyp:hlinkClr xmlns:ahyp="http://schemas.microsoft.com/office/drawing/2018/hyperlinkcolor" val="tx"/>
                    </a:ext>
                  </a:extLst>
                </a:hlinkClick>
              </a:rPr>
              <a:t>https://github.com/CMU-SAFARI/Sibyl</a:t>
            </a:r>
            <a:endParaRPr kumimoji="0" lang="en-US" sz="1400" b="1" i="0" u="sng"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endParaRPr>
          </a:p>
        </p:txBody>
      </p:sp>
      <p:sp>
        <p:nvSpPr>
          <p:cNvPr id="12" name="Slide Number Placeholder 5">
            <a:extLst>
              <a:ext uri="{FF2B5EF4-FFF2-40B4-BE49-F238E27FC236}">
                <a16:creationId xmlns:a16="http://schemas.microsoft.com/office/drawing/2014/main" id="{92DB735E-C030-E1C6-C4CF-D384EA055065}"/>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72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5" end="1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9" grpId="0" animBg="1"/>
      <p:bldP spid="6" grpId="0" animBg="1"/>
      <p:bldP spid="4"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Key Shortcomings of Prior Data Placement Techniques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Formulating Data Placement as Reinforcement Learning</a:t>
            </a: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Sibyl: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Evaluation of Sibyl and Key Results</a:t>
            </a: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Conclusion</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12" name="Slide Number Placeholder 5">
            <a:extLst>
              <a:ext uri="{FF2B5EF4-FFF2-40B4-BE49-F238E27FC236}">
                <a16:creationId xmlns:a16="http://schemas.microsoft.com/office/drawing/2014/main" id="{A7C75597-5CF3-2CB2-B58F-5F5EE9F9C6F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8220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0A20D70-AF08-F3A6-9D77-7252EB238E19}"/>
              </a:ext>
            </a:extLst>
          </p:cNvPr>
          <p:cNvSpPr/>
          <p:nvPr/>
        </p:nvSpPr>
        <p:spPr>
          <a:xfrm>
            <a:off x="553686" y="2850953"/>
            <a:ext cx="8036630" cy="3457358"/>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9D2F6AB2-550F-C1B8-344D-A59F83595155}"/>
              </a:ext>
            </a:extLst>
          </p:cNvPr>
          <p:cNvSpPr/>
          <p:nvPr/>
        </p:nvSpPr>
        <p:spPr>
          <a:xfrm>
            <a:off x="872589" y="4474232"/>
            <a:ext cx="2673589" cy="121146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ounded Rectangle 30">
            <a:extLst>
              <a:ext uri="{FF2B5EF4-FFF2-40B4-BE49-F238E27FC236}">
                <a16:creationId xmlns:a16="http://schemas.microsoft.com/office/drawing/2014/main" id="{21FD840F-D269-7F36-DEAD-AC24D489AE7C}"/>
              </a:ext>
            </a:extLst>
          </p:cNvPr>
          <p:cNvSpPr/>
          <p:nvPr/>
        </p:nvSpPr>
        <p:spPr>
          <a:xfrm>
            <a:off x="5479174" y="4143739"/>
            <a:ext cx="2715300" cy="181028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Intel SSDPED1K375GA01 Optane SSD DC P4800X Series - Walmart.com">
            <a:extLst>
              <a:ext uri="{FF2B5EF4-FFF2-40B4-BE49-F238E27FC236}">
                <a16:creationId xmlns:a16="http://schemas.microsoft.com/office/drawing/2014/main" id="{25C882F4-ADC4-511E-3C52-EB1D22FD761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872589" y="4616366"/>
            <a:ext cx="2520450" cy="10439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7B33661-B2B3-98AF-B262-2C60A94E6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6081836" y="3841973"/>
            <a:ext cx="1509977" cy="237398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3556B905-6000-C2FE-95E5-262C3CAF4235}"/>
              </a:ext>
            </a:extLst>
          </p:cNvPr>
          <p:cNvSpPr/>
          <p:nvPr/>
        </p:nvSpPr>
        <p:spPr>
          <a:xfrm>
            <a:off x="895615" y="3051084"/>
            <a:ext cx="7327944" cy="49869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Helvetica" pitchFamily="2" charset="0"/>
                <a:ea typeface="+mn-ea"/>
                <a:cs typeface="+mn-cs"/>
              </a:rPr>
              <a:t>Storage Management Layer</a:t>
            </a:r>
          </a:p>
        </p:txBody>
      </p:sp>
      <p:sp>
        <p:nvSpPr>
          <p:cNvPr id="4" name="Title 3">
            <a:extLst>
              <a:ext uri="{FF2B5EF4-FFF2-40B4-BE49-F238E27FC236}">
                <a16:creationId xmlns:a16="http://schemas.microsoft.com/office/drawing/2014/main" id="{EE935E46-3B5C-20B9-C86D-48C6DBA47625}"/>
              </a:ext>
            </a:extLst>
          </p:cNvPr>
          <p:cNvSpPr>
            <a:spLocks noGrp="1"/>
          </p:cNvSpPr>
          <p:nvPr>
            <p:ph type="title"/>
          </p:nvPr>
        </p:nvSpPr>
        <p:spPr/>
        <p:txBody>
          <a:bodyPr/>
          <a:lstStyle/>
          <a:p>
            <a:r>
              <a:rPr lang="en-CH" dirty="0"/>
              <a:t>Hybrid Storage System Basics</a:t>
            </a:r>
          </a:p>
        </p:txBody>
      </p:sp>
      <p:pic>
        <p:nvPicPr>
          <p:cNvPr id="6" name="Picture 5">
            <a:extLst>
              <a:ext uri="{FF2B5EF4-FFF2-40B4-BE49-F238E27FC236}">
                <a16:creationId xmlns:a16="http://schemas.microsoft.com/office/drawing/2014/main" id="{8D168FF3-CF7F-4E10-051E-4E380B5E438C}"/>
              </a:ext>
            </a:extLst>
          </p:cNvPr>
          <p:cNvPicPr>
            <a:picLocks noChangeAspect="1"/>
          </p:cNvPicPr>
          <p:nvPr/>
        </p:nvPicPr>
        <p:blipFill rotWithShape="1">
          <a:blip r:embed="rId6"/>
          <a:srcRect t="7910" b="68024"/>
          <a:stretch/>
        </p:blipFill>
        <p:spPr>
          <a:xfrm>
            <a:off x="327550" y="1260227"/>
            <a:ext cx="9351022" cy="1296358"/>
          </a:xfrm>
          <a:prstGeom prst="rect">
            <a:avLst/>
          </a:prstGeom>
        </p:spPr>
      </p:pic>
      <p:cxnSp>
        <p:nvCxnSpPr>
          <p:cNvPr id="9" name="Straight Arrow Connector 8">
            <a:extLst>
              <a:ext uri="{FF2B5EF4-FFF2-40B4-BE49-F238E27FC236}">
                <a16:creationId xmlns:a16="http://schemas.microsoft.com/office/drawing/2014/main" id="{47CA6EC1-82F7-66E4-56FA-93209AAC5824}"/>
              </a:ext>
            </a:extLst>
          </p:cNvPr>
          <p:cNvCxnSpPr>
            <a:cxnSpLocks/>
          </p:cNvCxnSpPr>
          <p:nvPr/>
        </p:nvCxnSpPr>
        <p:spPr>
          <a:xfrm>
            <a:off x="6953713" y="2371135"/>
            <a:ext cx="0" cy="6660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2E79B0B-C6A1-F18A-96D3-D6B44421EF1D}"/>
              </a:ext>
            </a:extLst>
          </p:cNvPr>
          <p:cNvSpPr txBox="1"/>
          <p:nvPr/>
        </p:nvSpPr>
        <p:spPr>
          <a:xfrm>
            <a:off x="7104470" y="2415628"/>
            <a:ext cx="148584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Helvetica" pitchFamily="2" charset="0"/>
                <a:ea typeface="+mn-ea"/>
                <a:cs typeface="+mn-cs"/>
              </a:rPr>
              <a:t>Write</a:t>
            </a:r>
          </a:p>
        </p:txBody>
      </p:sp>
      <p:cxnSp>
        <p:nvCxnSpPr>
          <p:cNvPr id="12" name="Straight Arrow Connector 11">
            <a:extLst>
              <a:ext uri="{FF2B5EF4-FFF2-40B4-BE49-F238E27FC236}">
                <a16:creationId xmlns:a16="http://schemas.microsoft.com/office/drawing/2014/main" id="{32E814BC-1686-72AE-DF9C-5AD42787807F}"/>
              </a:ext>
            </a:extLst>
          </p:cNvPr>
          <p:cNvCxnSpPr>
            <a:cxnSpLocks/>
          </p:cNvCxnSpPr>
          <p:nvPr/>
        </p:nvCxnSpPr>
        <p:spPr>
          <a:xfrm>
            <a:off x="1700335" y="2384035"/>
            <a:ext cx="0" cy="667049"/>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1B839E1-E751-D0F5-1BB2-2DF3A326FE14}"/>
              </a:ext>
            </a:extLst>
          </p:cNvPr>
          <p:cNvSpPr txBox="1"/>
          <p:nvPr/>
        </p:nvSpPr>
        <p:spPr>
          <a:xfrm>
            <a:off x="493322" y="2431108"/>
            <a:ext cx="1188042"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Helvetica" pitchFamily="2" charset="0"/>
                <a:ea typeface="+mn-ea"/>
                <a:cs typeface="+mn-cs"/>
              </a:rPr>
              <a:t>Read</a:t>
            </a:r>
          </a:p>
        </p:txBody>
      </p:sp>
      <p:cxnSp>
        <p:nvCxnSpPr>
          <p:cNvPr id="14" name="Straight Arrow Connector 13">
            <a:extLst>
              <a:ext uri="{FF2B5EF4-FFF2-40B4-BE49-F238E27FC236}">
                <a16:creationId xmlns:a16="http://schemas.microsoft.com/office/drawing/2014/main" id="{7161877B-4032-3625-8D11-45108C948B8C}"/>
              </a:ext>
            </a:extLst>
          </p:cNvPr>
          <p:cNvCxnSpPr>
            <a:cxnSpLocks/>
          </p:cNvCxnSpPr>
          <p:nvPr/>
        </p:nvCxnSpPr>
        <p:spPr>
          <a:xfrm>
            <a:off x="1715951" y="3543112"/>
            <a:ext cx="0" cy="929529"/>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C29BF4C-D1D9-EBA0-4B2C-D1242FFC0E49}"/>
              </a:ext>
            </a:extLst>
          </p:cNvPr>
          <p:cNvSpPr txBox="1"/>
          <p:nvPr/>
        </p:nvSpPr>
        <p:spPr>
          <a:xfrm>
            <a:off x="565956" y="3803070"/>
            <a:ext cx="118804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Read</a:t>
            </a:r>
          </a:p>
        </p:txBody>
      </p:sp>
      <p:cxnSp>
        <p:nvCxnSpPr>
          <p:cNvPr id="18" name="Straight Arrow Connector 17">
            <a:extLst>
              <a:ext uri="{FF2B5EF4-FFF2-40B4-BE49-F238E27FC236}">
                <a16:creationId xmlns:a16="http://schemas.microsoft.com/office/drawing/2014/main" id="{E73E3D14-26B7-8061-EC58-1840675A872F}"/>
              </a:ext>
            </a:extLst>
          </p:cNvPr>
          <p:cNvCxnSpPr>
            <a:cxnSpLocks/>
          </p:cNvCxnSpPr>
          <p:nvPr/>
        </p:nvCxnSpPr>
        <p:spPr>
          <a:xfrm>
            <a:off x="2292564" y="3543112"/>
            <a:ext cx="0" cy="92952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9BE279B-C4A4-8C24-4823-4CCA0B0E4677}"/>
              </a:ext>
            </a:extLst>
          </p:cNvPr>
          <p:cNvSpPr txBox="1"/>
          <p:nvPr/>
        </p:nvSpPr>
        <p:spPr>
          <a:xfrm>
            <a:off x="2298704" y="3824419"/>
            <a:ext cx="14858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Write</a:t>
            </a:r>
          </a:p>
        </p:txBody>
      </p:sp>
      <p:sp>
        <p:nvSpPr>
          <p:cNvPr id="22" name="TextBox 21">
            <a:extLst>
              <a:ext uri="{FF2B5EF4-FFF2-40B4-BE49-F238E27FC236}">
                <a16:creationId xmlns:a16="http://schemas.microsoft.com/office/drawing/2014/main" id="{DF2A080A-435F-B792-B451-B1E025604034}"/>
              </a:ext>
            </a:extLst>
          </p:cNvPr>
          <p:cNvSpPr txBox="1"/>
          <p:nvPr/>
        </p:nvSpPr>
        <p:spPr>
          <a:xfrm>
            <a:off x="5533207" y="3748422"/>
            <a:ext cx="118804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Read</a:t>
            </a:r>
          </a:p>
        </p:txBody>
      </p:sp>
      <p:cxnSp>
        <p:nvCxnSpPr>
          <p:cNvPr id="23" name="Straight Arrow Connector 22">
            <a:extLst>
              <a:ext uri="{FF2B5EF4-FFF2-40B4-BE49-F238E27FC236}">
                <a16:creationId xmlns:a16="http://schemas.microsoft.com/office/drawing/2014/main" id="{CD9C60EC-AF5F-0B9B-C38E-BF48B8861858}"/>
              </a:ext>
            </a:extLst>
          </p:cNvPr>
          <p:cNvCxnSpPr>
            <a:cxnSpLocks/>
          </p:cNvCxnSpPr>
          <p:nvPr/>
        </p:nvCxnSpPr>
        <p:spPr>
          <a:xfrm>
            <a:off x="7220615" y="3559362"/>
            <a:ext cx="0" cy="59903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4D6782D-D88B-CCD3-A5B6-769CEAB44D03}"/>
              </a:ext>
            </a:extLst>
          </p:cNvPr>
          <p:cNvSpPr txBox="1"/>
          <p:nvPr/>
        </p:nvSpPr>
        <p:spPr>
          <a:xfrm>
            <a:off x="7255985" y="3748422"/>
            <a:ext cx="14858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Write</a:t>
            </a:r>
          </a:p>
        </p:txBody>
      </p:sp>
      <p:cxnSp>
        <p:nvCxnSpPr>
          <p:cNvPr id="25" name="Straight Arrow Connector 24">
            <a:extLst>
              <a:ext uri="{FF2B5EF4-FFF2-40B4-BE49-F238E27FC236}">
                <a16:creationId xmlns:a16="http://schemas.microsoft.com/office/drawing/2014/main" id="{0E44695E-57FB-0F95-A1C1-1B980121D83E}"/>
              </a:ext>
            </a:extLst>
          </p:cNvPr>
          <p:cNvCxnSpPr>
            <a:cxnSpLocks/>
          </p:cNvCxnSpPr>
          <p:nvPr/>
        </p:nvCxnSpPr>
        <p:spPr>
          <a:xfrm flipH="1">
            <a:off x="3603070" y="5157280"/>
            <a:ext cx="1772356" cy="0"/>
          </a:xfrm>
          <a:prstGeom prst="straightConnector1">
            <a:avLst/>
          </a:prstGeom>
          <a:ln w="57150">
            <a:solidFill>
              <a:srgbClr val="000BEB"/>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2890727-95DD-6C14-4EC8-EE4A9EFDEB47}"/>
              </a:ext>
            </a:extLst>
          </p:cNvPr>
          <p:cNvCxnSpPr>
            <a:cxnSpLocks/>
          </p:cNvCxnSpPr>
          <p:nvPr/>
        </p:nvCxnSpPr>
        <p:spPr>
          <a:xfrm>
            <a:off x="3591781" y="4869296"/>
            <a:ext cx="1783645" cy="0"/>
          </a:xfrm>
          <a:prstGeom prst="straightConnector1">
            <a:avLst/>
          </a:prstGeom>
          <a:ln w="57150">
            <a:solidFill>
              <a:srgbClr val="000BEB"/>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7E20D9-45EB-5A4F-5C6B-4F9064011EA5}"/>
              </a:ext>
            </a:extLst>
          </p:cNvPr>
          <p:cNvSpPr txBox="1"/>
          <p:nvPr/>
        </p:nvSpPr>
        <p:spPr>
          <a:xfrm>
            <a:off x="3650546" y="4365316"/>
            <a:ext cx="178364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Promotion</a:t>
            </a:r>
          </a:p>
        </p:txBody>
      </p:sp>
      <p:sp>
        <p:nvSpPr>
          <p:cNvPr id="33" name="TextBox 32">
            <a:extLst>
              <a:ext uri="{FF2B5EF4-FFF2-40B4-BE49-F238E27FC236}">
                <a16:creationId xmlns:a16="http://schemas.microsoft.com/office/drawing/2014/main" id="{60EAAB60-20CD-C32F-D658-F49AB995FB6D}"/>
              </a:ext>
            </a:extLst>
          </p:cNvPr>
          <p:cNvSpPr txBox="1"/>
          <p:nvPr/>
        </p:nvSpPr>
        <p:spPr>
          <a:xfrm>
            <a:off x="3814315" y="5216280"/>
            <a:ext cx="178364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Eviction</a:t>
            </a:r>
          </a:p>
        </p:txBody>
      </p:sp>
      <p:sp>
        <p:nvSpPr>
          <p:cNvPr id="26" name="TextBox 25">
            <a:extLst>
              <a:ext uri="{FF2B5EF4-FFF2-40B4-BE49-F238E27FC236}">
                <a16:creationId xmlns:a16="http://schemas.microsoft.com/office/drawing/2014/main" id="{A30C910C-3DFB-B380-A5FC-3A6D1FBBA5B4}"/>
              </a:ext>
            </a:extLst>
          </p:cNvPr>
          <p:cNvSpPr txBox="1"/>
          <p:nvPr/>
        </p:nvSpPr>
        <p:spPr>
          <a:xfrm>
            <a:off x="2495803" y="6209473"/>
            <a:ext cx="4225446"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Hybrid Storage System</a:t>
            </a:r>
          </a:p>
        </p:txBody>
      </p:sp>
      <p:sp>
        <p:nvSpPr>
          <p:cNvPr id="28" name="Rounded Rectangle 27">
            <a:extLst>
              <a:ext uri="{FF2B5EF4-FFF2-40B4-BE49-F238E27FC236}">
                <a16:creationId xmlns:a16="http://schemas.microsoft.com/office/drawing/2014/main" id="{779A7E67-BB09-1F1C-DDA5-CA710EF229AA}"/>
              </a:ext>
            </a:extLst>
          </p:cNvPr>
          <p:cNvSpPr/>
          <p:nvPr/>
        </p:nvSpPr>
        <p:spPr>
          <a:xfrm>
            <a:off x="814616" y="2948644"/>
            <a:ext cx="7475973" cy="689050"/>
          </a:xfrm>
          <a:prstGeom prst="roundRect">
            <a:avLst>
              <a:gd name="adj" fmla="val 2536"/>
            </a:avLst>
          </a:prstGeom>
          <a:noFill/>
          <a:ln w="762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0" name="Rounded Rectangle 29">
            <a:extLst>
              <a:ext uri="{FF2B5EF4-FFF2-40B4-BE49-F238E27FC236}">
                <a16:creationId xmlns:a16="http://schemas.microsoft.com/office/drawing/2014/main" id="{BE1CAFE3-DA25-EA22-C2B3-F0BBC806AB71}"/>
              </a:ext>
            </a:extLst>
          </p:cNvPr>
          <p:cNvSpPr/>
          <p:nvPr/>
        </p:nvSpPr>
        <p:spPr>
          <a:xfrm>
            <a:off x="761804" y="4338451"/>
            <a:ext cx="2903023" cy="1465521"/>
          </a:xfrm>
          <a:prstGeom prst="roundRect">
            <a:avLst>
              <a:gd name="adj" fmla="val 2536"/>
            </a:avLst>
          </a:prstGeom>
          <a:no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72C4"/>
              </a:solidFill>
              <a:effectLst/>
              <a:uLnTx/>
              <a:uFillTx/>
              <a:latin typeface="Calibri" panose="020F0502020204030204"/>
              <a:ea typeface="+mn-ea"/>
              <a:cs typeface="+mn-cs"/>
            </a:endParaRPr>
          </a:p>
        </p:txBody>
      </p:sp>
      <p:cxnSp>
        <p:nvCxnSpPr>
          <p:cNvPr id="21" name="Straight Arrow Connector 20">
            <a:extLst>
              <a:ext uri="{FF2B5EF4-FFF2-40B4-BE49-F238E27FC236}">
                <a16:creationId xmlns:a16="http://schemas.microsoft.com/office/drawing/2014/main" id="{E05DA93E-7D1C-9A16-27AF-0F68CA23CE74}"/>
              </a:ext>
            </a:extLst>
          </p:cNvPr>
          <p:cNvCxnSpPr>
            <a:cxnSpLocks/>
          </p:cNvCxnSpPr>
          <p:nvPr/>
        </p:nvCxnSpPr>
        <p:spPr>
          <a:xfrm>
            <a:off x="6525497" y="3559362"/>
            <a:ext cx="0" cy="599036"/>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A258AC8-E84D-143F-7CB9-4B846B973591}"/>
              </a:ext>
            </a:extLst>
          </p:cNvPr>
          <p:cNvSpPr txBox="1"/>
          <p:nvPr/>
        </p:nvSpPr>
        <p:spPr>
          <a:xfrm>
            <a:off x="1259672" y="5885769"/>
            <a:ext cx="206578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ED7D31">
                    <a:lumMod val="75000"/>
                  </a:srgbClr>
                </a:solidFill>
                <a:effectLst/>
                <a:uLnTx/>
                <a:uFillTx/>
                <a:latin typeface="Helvetica" pitchFamily="2" charset="0"/>
                <a:ea typeface="+mn-ea"/>
                <a:cs typeface="+mn-cs"/>
              </a:rPr>
              <a:t>Fast Device</a:t>
            </a:r>
          </a:p>
        </p:txBody>
      </p:sp>
      <p:sp>
        <p:nvSpPr>
          <p:cNvPr id="35" name="TextBox 34">
            <a:extLst>
              <a:ext uri="{FF2B5EF4-FFF2-40B4-BE49-F238E27FC236}">
                <a16:creationId xmlns:a16="http://schemas.microsoft.com/office/drawing/2014/main" id="{B343CCE4-DECA-19FE-9D53-B6AF54FAD552}"/>
              </a:ext>
            </a:extLst>
          </p:cNvPr>
          <p:cNvSpPr txBox="1"/>
          <p:nvPr/>
        </p:nvSpPr>
        <p:spPr>
          <a:xfrm>
            <a:off x="5917815" y="5876823"/>
            <a:ext cx="206578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ED7D31">
                    <a:lumMod val="75000"/>
                  </a:srgbClr>
                </a:solidFill>
                <a:effectLst/>
                <a:uLnTx/>
                <a:uFillTx/>
                <a:latin typeface="Helvetica" pitchFamily="2" charset="0"/>
                <a:ea typeface="+mn-ea"/>
                <a:cs typeface="+mn-cs"/>
              </a:rPr>
              <a:t>Slow Device</a:t>
            </a:r>
          </a:p>
        </p:txBody>
      </p:sp>
      <p:sp>
        <p:nvSpPr>
          <p:cNvPr id="36" name="TextBox 35">
            <a:extLst>
              <a:ext uri="{FF2B5EF4-FFF2-40B4-BE49-F238E27FC236}">
                <a16:creationId xmlns:a16="http://schemas.microsoft.com/office/drawing/2014/main" id="{4A184FE7-06C6-0B9B-422D-4E9449F8A1AA}"/>
              </a:ext>
            </a:extLst>
          </p:cNvPr>
          <p:cNvSpPr txBox="1"/>
          <p:nvPr/>
        </p:nvSpPr>
        <p:spPr>
          <a:xfrm>
            <a:off x="493322" y="819491"/>
            <a:ext cx="8388497" cy="523220"/>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4472C4"/>
                </a:solidFill>
                <a:effectLst/>
                <a:uLnTx/>
                <a:uFillTx/>
                <a:latin typeface="Helvetica" pitchFamily="2" charset="0"/>
                <a:ea typeface="+mn-ea"/>
                <a:cs typeface="+mn-cs"/>
              </a:rPr>
              <a:t>Address Space (Application/File System View) </a:t>
            </a:r>
          </a:p>
        </p:txBody>
      </p:sp>
      <p:sp>
        <p:nvSpPr>
          <p:cNvPr id="37" name="Slide Number Placeholder 5">
            <a:extLst>
              <a:ext uri="{FF2B5EF4-FFF2-40B4-BE49-F238E27FC236}">
                <a16:creationId xmlns:a16="http://schemas.microsoft.com/office/drawing/2014/main" id="{DC94AF90-A35E-CE85-805C-8A1AB66DA3E1}"/>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67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20" grpId="0"/>
      <p:bldP spid="22" grpId="0"/>
      <p:bldP spid="24" grpId="0"/>
      <p:bldP spid="32" grpId="0"/>
      <p:bldP spid="33" grpId="0"/>
      <p:bldP spid="26" grpId="0"/>
      <p:bldP spid="28" grpId="0" animBg="1"/>
      <p:bldP spid="30" grpId="0" animBg="1"/>
      <p:bldP spid="3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A3EFF-6789-1C90-D6BB-41088BE0D8A6}"/>
              </a:ext>
            </a:extLst>
          </p:cNvPr>
          <p:cNvPicPr>
            <a:picLocks noChangeAspect="1"/>
          </p:cNvPicPr>
          <p:nvPr/>
        </p:nvPicPr>
        <p:blipFill rotWithShape="1">
          <a:blip r:embed="rId3"/>
          <a:srcRect t="38660" r="10737"/>
          <a:stretch/>
        </p:blipFill>
        <p:spPr>
          <a:xfrm>
            <a:off x="369245" y="2999961"/>
            <a:ext cx="8162219" cy="3311647"/>
          </a:xfrm>
          <a:prstGeom prst="rect">
            <a:avLst/>
          </a:prstGeom>
        </p:spPr>
      </p:pic>
      <p:sp>
        <p:nvSpPr>
          <p:cNvPr id="4" name="Title 3">
            <a:extLst>
              <a:ext uri="{FF2B5EF4-FFF2-40B4-BE49-F238E27FC236}">
                <a16:creationId xmlns:a16="http://schemas.microsoft.com/office/drawing/2014/main" id="{EE935E46-3B5C-20B9-C86D-48C6DBA47625}"/>
              </a:ext>
            </a:extLst>
          </p:cNvPr>
          <p:cNvSpPr>
            <a:spLocks noGrp="1"/>
          </p:cNvSpPr>
          <p:nvPr>
            <p:ph type="title"/>
          </p:nvPr>
        </p:nvSpPr>
        <p:spPr/>
        <p:txBody>
          <a:bodyPr/>
          <a:lstStyle/>
          <a:p>
            <a:r>
              <a:rPr lang="en-CH" dirty="0"/>
              <a:t>Hybrid Storage System Basics</a:t>
            </a:r>
          </a:p>
        </p:txBody>
      </p:sp>
      <p:pic>
        <p:nvPicPr>
          <p:cNvPr id="6" name="Picture 5">
            <a:extLst>
              <a:ext uri="{FF2B5EF4-FFF2-40B4-BE49-F238E27FC236}">
                <a16:creationId xmlns:a16="http://schemas.microsoft.com/office/drawing/2014/main" id="{8D168FF3-CF7F-4E10-051E-4E380B5E438C}"/>
              </a:ext>
            </a:extLst>
          </p:cNvPr>
          <p:cNvPicPr>
            <a:picLocks noChangeAspect="1"/>
          </p:cNvPicPr>
          <p:nvPr/>
        </p:nvPicPr>
        <p:blipFill rotWithShape="1">
          <a:blip r:embed="rId4"/>
          <a:srcRect b="67502"/>
          <a:stretch/>
        </p:blipFill>
        <p:spPr>
          <a:xfrm>
            <a:off x="383821" y="902306"/>
            <a:ext cx="9144000" cy="1750584"/>
          </a:xfrm>
          <a:prstGeom prst="rect">
            <a:avLst/>
          </a:prstGeom>
        </p:spPr>
      </p:pic>
      <p:cxnSp>
        <p:nvCxnSpPr>
          <p:cNvPr id="9" name="Straight Arrow Connector 8">
            <a:extLst>
              <a:ext uri="{FF2B5EF4-FFF2-40B4-BE49-F238E27FC236}">
                <a16:creationId xmlns:a16="http://schemas.microsoft.com/office/drawing/2014/main" id="{47CA6EC1-82F7-66E4-56FA-93209AAC5824}"/>
              </a:ext>
            </a:extLst>
          </p:cNvPr>
          <p:cNvCxnSpPr/>
          <p:nvPr/>
        </p:nvCxnSpPr>
        <p:spPr>
          <a:xfrm>
            <a:off x="6536267" y="2438401"/>
            <a:ext cx="0" cy="72248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2E79B0B-C6A1-F18A-96D3-D6B44421EF1D}"/>
              </a:ext>
            </a:extLst>
          </p:cNvPr>
          <p:cNvSpPr txBox="1"/>
          <p:nvPr/>
        </p:nvSpPr>
        <p:spPr>
          <a:xfrm>
            <a:off x="6690811" y="2555168"/>
            <a:ext cx="148584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Helvetica" pitchFamily="2" charset="0"/>
                <a:ea typeface="+mn-ea"/>
                <a:cs typeface="+mn-cs"/>
              </a:rPr>
              <a:t>Write</a:t>
            </a:r>
          </a:p>
        </p:txBody>
      </p:sp>
      <p:cxnSp>
        <p:nvCxnSpPr>
          <p:cNvPr id="12" name="Straight Arrow Connector 11">
            <a:extLst>
              <a:ext uri="{FF2B5EF4-FFF2-40B4-BE49-F238E27FC236}">
                <a16:creationId xmlns:a16="http://schemas.microsoft.com/office/drawing/2014/main" id="{32E814BC-1686-72AE-DF9C-5AD42787807F}"/>
              </a:ext>
            </a:extLst>
          </p:cNvPr>
          <p:cNvCxnSpPr/>
          <p:nvPr/>
        </p:nvCxnSpPr>
        <p:spPr>
          <a:xfrm>
            <a:off x="1710267" y="2430819"/>
            <a:ext cx="0" cy="722489"/>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1B839E1-E751-D0F5-1BB2-2DF3A326FE14}"/>
              </a:ext>
            </a:extLst>
          </p:cNvPr>
          <p:cNvSpPr txBox="1"/>
          <p:nvPr/>
        </p:nvSpPr>
        <p:spPr>
          <a:xfrm>
            <a:off x="512293" y="2555168"/>
            <a:ext cx="1188042"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Helvetica" pitchFamily="2" charset="0"/>
                <a:ea typeface="+mn-ea"/>
                <a:cs typeface="+mn-cs"/>
              </a:rPr>
              <a:t>Read</a:t>
            </a:r>
          </a:p>
        </p:txBody>
      </p:sp>
      <p:cxnSp>
        <p:nvCxnSpPr>
          <p:cNvPr id="14" name="Straight Arrow Connector 13">
            <a:extLst>
              <a:ext uri="{FF2B5EF4-FFF2-40B4-BE49-F238E27FC236}">
                <a16:creationId xmlns:a16="http://schemas.microsoft.com/office/drawing/2014/main" id="{7161877B-4032-3625-8D11-45108C948B8C}"/>
              </a:ext>
            </a:extLst>
          </p:cNvPr>
          <p:cNvCxnSpPr>
            <a:cxnSpLocks/>
          </p:cNvCxnSpPr>
          <p:nvPr/>
        </p:nvCxnSpPr>
        <p:spPr>
          <a:xfrm>
            <a:off x="2126949" y="3714044"/>
            <a:ext cx="0" cy="857956"/>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C29BF4C-D1D9-EBA0-4B2C-D1242FFC0E49}"/>
              </a:ext>
            </a:extLst>
          </p:cNvPr>
          <p:cNvSpPr txBox="1"/>
          <p:nvPr/>
        </p:nvSpPr>
        <p:spPr>
          <a:xfrm>
            <a:off x="1187855" y="3902637"/>
            <a:ext cx="118804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Read</a:t>
            </a:r>
          </a:p>
        </p:txBody>
      </p:sp>
      <p:cxnSp>
        <p:nvCxnSpPr>
          <p:cNvPr id="18" name="Straight Arrow Connector 17">
            <a:extLst>
              <a:ext uri="{FF2B5EF4-FFF2-40B4-BE49-F238E27FC236}">
                <a16:creationId xmlns:a16="http://schemas.microsoft.com/office/drawing/2014/main" id="{E73E3D14-26B7-8061-EC58-1840675A872F}"/>
              </a:ext>
            </a:extLst>
          </p:cNvPr>
          <p:cNvCxnSpPr>
            <a:cxnSpLocks/>
          </p:cNvCxnSpPr>
          <p:nvPr/>
        </p:nvCxnSpPr>
        <p:spPr>
          <a:xfrm>
            <a:off x="2785997" y="3714044"/>
            <a:ext cx="0" cy="85795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9BE279B-C4A4-8C24-4823-4CCA0B0E4677}"/>
              </a:ext>
            </a:extLst>
          </p:cNvPr>
          <p:cNvSpPr txBox="1"/>
          <p:nvPr/>
        </p:nvSpPr>
        <p:spPr>
          <a:xfrm>
            <a:off x="2792137" y="3910418"/>
            <a:ext cx="14858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Write</a:t>
            </a:r>
          </a:p>
        </p:txBody>
      </p:sp>
      <p:sp>
        <p:nvSpPr>
          <p:cNvPr id="22" name="TextBox 21">
            <a:extLst>
              <a:ext uri="{FF2B5EF4-FFF2-40B4-BE49-F238E27FC236}">
                <a16:creationId xmlns:a16="http://schemas.microsoft.com/office/drawing/2014/main" id="{DF2A080A-435F-B792-B451-B1E025604034}"/>
              </a:ext>
            </a:extLst>
          </p:cNvPr>
          <p:cNvSpPr txBox="1"/>
          <p:nvPr/>
        </p:nvSpPr>
        <p:spPr>
          <a:xfrm>
            <a:off x="5098181" y="3917165"/>
            <a:ext cx="118804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Read</a:t>
            </a:r>
          </a:p>
        </p:txBody>
      </p:sp>
      <p:cxnSp>
        <p:nvCxnSpPr>
          <p:cNvPr id="23" name="Straight Arrow Connector 22">
            <a:extLst>
              <a:ext uri="{FF2B5EF4-FFF2-40B4-BE49-F238E27FC236}">
                <a16:creationId xmlns:a16="http://schemas.microsoft.com/office/drawing/2014/main" id="{CD9C60EC-AF5F-0B9B-C38E-BF48B8861858}"/>
              </a:ext>
            </a:extLst>
          </p:cNvPr>
          <p:cNvCxnSpPr>
            <a:cxnSpLocks/>
          </p:cNvCxnSpPr>
          <p:nvPr/>
        </p:nvCxnSpPr>
        <p:spPr>
          <a:xfrm>
            <a:off x="6814822" y="3718062"/>
            <a:ext cx="0" cy="66076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4D6782D-D88B-CCD3-A5B6-769CEAB44D03}"/>
              </a:ext>
            </a:extLst>
          </p:cNvPr>
          <p:cNvSpPr txBox="1"/>
          <p:nvPr/>
        </p:nvSpPr>
        <p:spPr>
          <a:xfrm>
            <a:off x="6874927" y="3917165"/>
            <a:ext cx="14858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Write</a:t>
            </a:r>
          </a:p>
        </p:txBody>
      </p:sp>
      <p:cxnSp>
        <p:nvCxnSpPr>
          <p:cNvPr id="25" name="Straight Arrow Connector 24">
            <a:extLst>
              <a:ext uri="{FF2B5EF4-FFF2-40B4-BE49-F238E27FC236}">
                <a16:creationId xmlns:a16="http://schemas.microsoft.com/office/drawing/2014/main" id="{0E44695E-57FB-0F95-A1C1-1B980121D83E}"/>
              </a:ext>
            </a:extLst>
          </p:cNvPr>
          <p:cNvCxnSpPr>
            <a:cxnSpLocks/>
          </p:cNvCxnSpPr>
          <p:nvPr/>
        </p:nvCxnSpPr>
        <p:spPr>
          <a:xfrm flipH="1">
            <a:off x="3546798" y="5241688"/>
            <a:ext cx="1772356" cy="0"/>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2890727-95DD-6C14-4EC8-EE4A9EFDEB47}"/>
              </a:ext>
            </a:extLst>
          </p:cNvPr>
          <p:cNvCxnSpPr>
            <a:cxnSpLocks/>
          </p:cNvCxnSpPr>
          <p:nvPr/>
        </p:nvCxnSpPr>
        <p:spPr>
          <a:xfrm>
            <a:off x="3535509" y="4953704"/>
            <a:ext cx="1783645" cy="0"/>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7E20D9-45EB-5A4F-5C6B-4F9064011EA5}"/>
              </a:ext>
            </a:extLst>
          </p:cNvPr>
          <p:cNvSpPr txBox="1"/>
          <p:nvPr/>
        </p:nvSpPr>
        <p:spPr>
          <a:xfrm>
            <a:off x="3606677" y="4504459"/>
            <a:ext cx="178364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Promotion</a:t>
            </a:r>
          </a:p>
        </p:txBody>
      </p:sp>
      <p:sp>
        <p:nvSpPr>
          <p:cNvPr id="33" name="TextBox 32">
            <a:extLst>
              <a:ext uri="{FF2B5EF4-FFF2-40B4-BE49-F238E27FC236}">
                <a16:creationId xmlns:a16="http://schemas.microsoft.com/office/drawing/2014/main" id="{60EAAB60-20CD-C32F-D658-F49AB995FB6D}"/>
              </a:ext>
            </a:extLst>
          </p:cNvPr>
          <p:cNvSpPr txBox="1"/>
          <p:nvPr/>
        </p:nvSpPr>
        <p:spPr>
          <a:xfrm>
            <a:off x="3678189" y="5300776"/>
            <a:ext cx="178364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Eviction</a:t>
            </a:r>
          </a:p>
        </p:txBody>
      </p:sp>
      <p:sp>
        <p:nvSpPr>
          <p:cNvPr id="26" name="TextBox 25">
            <a:extLst>
              <a:ext uri="{FF2B5EF4-FFF2-40B4-BE49-F238E27FC236}">
                <a16:creationId xmlns:a16="http://schemas.microsoft.com/office/drawing/2014/main" id="{A30C910C-3DFB-B380-A5FC-3A6D1FBBA5B4}"/>
              </a:ext>
            </a:extLst>
          </p:cNvPr>
          <p:cNvSpPr txBox="1"/>
          <p:nvPr/>
        </p:nvSpPr>
        <p:spPr>
          <a:xfrm>
            <a:off x="2412149" y="5823113"/>
            <a:ext cx="4225446"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Hybrid Storage System</a:t>
            </a:r>
          </a:p>
        </p:txBody>
      </p:sp>
      <p:sp>
        <p:nvSpPr>
          <p:cNvPr id="28" name="Rounded Rectangle 27">
            <a:extLst>
              <a:ext uri="{FF2B5EF4-FFF2-40B4-BE49-F238E27FC236}">
                <a16:creationId xmlns:a16="http://schemas.microsoft.com/office/drawing/2014/main" id="{779A7E67-BB09-1F1C-DDA5-CA710EF229AA}"/>
              </a:ext>
            </a:extLst>
          </p:cNvPr>
          <p:cNvSpPr/>
          <p:nvPr/>
        </p:nvSpPr>
        <p:spPr>
          <a:xfrm>
            <a:off x="776427" y="3064533"/>
            <a:ext cx="7513596" cy="786872"/>
          </a:xfrm>
          <a:prstGeom prst="roundRect">
            <a:avLst>
              <a:gd name="adj" fmla="val 2536"/>
            </a:avLst>
          </a:prstGeom>
          <a:noFill/>
          <a:ln w="762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0" name="Rounded Rectangle 29">
            <a:extLst>
              <a:ext uri="{FF2B5EF4-FFF2-40B4-BE49-F238E27FC236}">
                <a16:creationId xmlns:a16="http://schemas.microsoft.com/office/drawing/2014/main" id="{BE1CAFE3-DA25-EA22-C2B3-F0BBC806AB71}"/>
              </a:ext>
            </a:extLst>
          </p:cNvPr>
          <p:cNvSpPr/>
          <p:nvPr/>
        </p:nvSpPr>
        <p:spPr>
          <a:xfrm>
            <a:off x="1230117" y="4504459"/>
            <a:ext cx="2314135" cy="1131767"/>
          </a:xfrm>
          <a:prstGeom prst="roundRect">
            <a:avLst>
              <a:gd name="adj" fmla="val 2536"/>
            </a:avLst>
          </a:prstGeom>
          <a:noFill/>
          <a:ln w="762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72C4"/>
              </a:solidFill>
              <a:effectLst/>
              <a:uLnTx/>
              <a:uFillTx/>
              <a:latin typeface="Calibri" panose="020F0502020204030204"/>
              <a:ea typeface="+mn-ea"/>
              <a:cs typeface="+mn-cs"/>
            </a:endParaRPr>
          </a:p>
        </p:txBody>
      </p:sp>
      <p:cxnSp>
        <p:nvCxnSpPr>
          <p:cNvPr id="21" name="Straight Arrow Connector 20">
            <a:extLst>
              <a:ext uri="{FF2B5EF4-FFF2-40B4-BE49-F238E27FC236}">
                <a16:creationId xmlns:a16="http://schemas.microsoft.com/office/drawing/2014/main" id="{E05DA93E-7D1C-9A16-27AF-0F68CA23CE74}"/>
              </a:ext>
            </a:extLst>
          </p:cNvPr>
          <p:cNvCxnSpPr>
            <a:cxnSpLocks/>
          </p:cNvCxnSpPr>
          <p:nvPr/>
        </p:nvCxnSpPr>
        <p:spPr>
          <a:xfrm>
            <a:off x="6155774" y="3718062"/>
            <a:ext cx="0" cy="660768"/>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7BCA128-63EB-B29F-37DC-73058B5BE81B}"/>
              </a:ext>
            </a:extLst>
          </p:cNvPr>
          <p:cNvSpPr/>
          <p:nvPr/>
        </p:nvSpPr>
        <p:spPr>
          <a:xfrm>
            <a:off x="2387184" y="5353975"/>
            <a:ext cx="1061106" cy="191677"/>
          </a:xfrm>
          <a:prstGeom prst="rect">
            <a:avLst/>
          </a:prstGeom>
          <a:solidFill>
            <a:srgbClr val="EEEEEE"/>
          </a:solidFill>
          <a:ln>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7C743A8-547A-ECBB-2329-B1DFA4589979}"/>
              </a:ext>
            </a:extLst>
          </p:cNvPr>
          <p:cNvSpPr/>
          <p:nvPr/>
        </p:nvSpPr>
        <p:spPr>
          <a:xfrm>
            <a:off x="169011" y="874643"/>
            <a:ext cx="8736450" cy="572618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CD2D299-A50C-4E7A-5FB3-95FF65121D3F}"/>
              </a:ext>
            </a:extLst>
          </p:cNvPr>
          <p:cNvSpPr/>
          <p:nvPr/>
        </p:nvSpPr>
        <p:spPr>
          <a:xfrm>
            <a:off x="80386" y="3090255"/>
            <a:ext cx="8983227" cy="1612230"/>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Performance of a hybrid storage system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Calibri" panose="020F0502020204030204"/>
                <a:ea typeface="+mn-ea"/>
                <a:cs typeface="+mn-cs"/>
              </a:rPr>
              <a:t>highly depends </a:t>
            </a: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on the ability of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Calibri" panose="020F0502020204030204"/>
                <a:ea typeface="+mn-ea"/>
                <a:cs typeface="+mn-cs"/>
              </a:rPr>
              <a:t>storage management layer</a:t>
            </a:r>
            <a:endParaRPr kumimoji="0" lang="en-US" sz="3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35" name="Slide Number Placeholder 5">
            <a:extLst>
              <a:ext uri="{FF2B5EF4-FFF2-40B4-BE49-F238E27FC236}">
                <a16:creationId xmlns:a16="http://schemas.microsoft.com/office/drawing/2014/main" id="{068D6769-EE4A-323B-720A-690AF8AA3CE1}"/>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4704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BD8FD-8814-1C4A-84D3-B2D6C3AD0CBF}"/>
              </a:ext>
            </a:extLst>
          </p:cNvPr>
          <p:cNvSpPr>
            <a:spLocks noGrp="1"/>
          </p:cNvSpPr>
          <p:nvPr>
            <p:ph type="title"/>
          </p:nvPr>
        </p:nvSpPr>
        <p:spPr/>
        <p:txBody>
          <a:bodyPr/>
          <a:lstStyle/>
          <a:p>
            <a:r>
              <a:rPr lang="en-US" sz="3200" dirty="0"/>
              <a:t>Key Shortcomings in Prior Techniques</a:t>
            </a:r>
          </a:p>
        </p:txBody>
      </p:sp>
      <p:sp>
        <p:nvSpPr>
          <p:cNvPr id="5" name="Content Placeholder 4">
            <a:extLst>
              <a:ext uri="{FF2B5EF4-FFF2-40B4-BE49-F238E27FC236}">
                <a16:creationId xmlns:a16="http://schemas.microsoft.com/office/drawing/2014/main" id="{50C54CB4-985E-7444-B83B-9DD4B2AA78DF}"/>
              </a:ext>
            </a:extLst>
          </p:cNvPr>
          <p:cNvSpPr>
            <a:spLocks noGrp="1"/>
          </p:cNvSpPr>
          <p:nvPr>
            <p:ph idx="1"/>
          </p:nvPr>
        </p:nvSpPr>
        <p:spPr/>
        <p:txBody>
          <a:bodyPr>
            <a:normAutofit lnSpcReduction="10000"/>
          </a:bodyPr>
          <a:lstStyle/>
          <a:p>
            <a:pPr marL="0" indent="0" algn="just">
              <a:buNone/>
            </a:pPr>
            <a:r>
              <a:rPr lang="en-US" sz="3000" dirty="0">
                <a:latin typeface="Calibri" panose="020F0502020204030204" pitchFamily="34" charset="0"/>
                <a:cs typeface="Calibri" panose="020F0502020204030204" pitchFamily="34" charset="0"/>
              </a:rPr>
              <a:t>We observe </a:t>
            </a:r>
            <a:r>
              <a:rPr lang="en-US" sz="3000" b="1" dirty="0">
                <a:solidFill>
                  <a:srgbClr val="C00000"/>
                </a:solidFill>
                <a:latin typeface="Calibri" panose="020F0502020204030204" pitchFamily="34" charset="0"/>
                <a:cs typeface="Calibri" panose="020F0502020204030204" pitchFamily="34" charset="0"/>
              </a:rPr>
              <a:t>two key shortcomings</a:t>
            </a:r>
            <a:r>
              <a:rPr lang="en-US" sz="3000" dirty="0">
                <a:latin typeface="Calibri" panose="020F0502020204030204" pitchFamily="34" charset="0"/>
                <a:cs typeface="Calibri" panose="020F0502020204030204" pitchFamily="34" charset="0"/>
              </a:rPr>
              <a:t> that significantly limit the performance benefits of prior techniques</a:t>
            </a:r>
          </a:p>
          <a:p>
            <a:pPr marL="0" indent="0">
              <a:buNone/>
            </a:pPr>
            <a:endParaRPr lang="en-US" sz="3200" dirty="0">
              <a:latin typeface="Calibri" panose="020F0502020204030204" pitchFamily="34" charset="0"/>
              <a:cs typeface="Calibri" panose="020F0502020204030204" pitchFamily="34" charset="0"/>
            </a:endParaRPr>
          </a:p>
          <a:p>
            <a:pPr marL="0" indent="0">
              <a:buNone/>
            </a:pPr>
            <a:endParaRPr lang="en-US" sz="3200" dirty="0">
              <a:latin typeface="Calibri" panose="020F0502020204030204" pitchFamily="34" charset="0"/>
              <a:cs typeface="Calibri" panose="020F0502020204030204" pitchFamily="34" charset="0"/>
            </a:endParaRPr>
          </a:p>
          <a:p>
            <a:pPr marL="514350" indent="-514350">
              <a:buFont typeface="+mj-lt"/>
              <a:buAutoNum type="arabicPeriod"/>
            </a:pPr>
            <a:r>
              <a:rPr lang="en-US" sz="3000" dirty="0">
                <a:latin typeface="Calibri" panose="020F0502020204030204" pitchFamily="34" charset="0"/>
                <a:cs typeface="Calibri" panose="020F0502020204030204" pitchFamily="34" charset="0"/>
              </a:rPr>
              <a:t>Lack of </a:t>
            </a:r>
            <a:r>
              <a:rPr lang="en-US" sz="3000" b="1" dirty="0">
                <a:solidFill>
                  <a:srgbClr val="C00000"/>
                </a:solidFill>
                <a:latin typeface="Calibri" panose="020F0502020204030204" pitchFamily="34" charset="0"/>
                <a:cs typeface="Calibri" panose="020F0502020204030204" pitchFamily="34" charset="0"/>
              </a:rPr>
              <a:t>adaptivity to</a:t>
            </a:r>
            <a:r>
              <a:rPr lang="en-US" sz="3200" dirty="0">
                <a:solidFill>
                  <a:srgbClr val="C00000"/>
                </a:solidFill>
                <a:latin typeface="Calibri" panose="020F0502020204030204" pitchFamily="34" charset="0"/>
                <a:cs typeface="Calibri" panose="020F0502020204030204" pitchFamily="34" charset="0"/>
              </a:rPr>
              <a:t>:</a:t>
            </a:r>
          </a:p>
          <a:p>
            <a:pPr marL="971550" lvl="1" indent="-514350">
              <a:buFont typeface="+mj-lt"/>
              <a:buAutoNum type="alphaLcParenR"/>
            </a:pPr>
            <a:r>
              <a:rPr lang="en-US" sz="2600" b="1" dirty="0">
                <a:solidFill>
                  <a:schemeClr val="accent1"/>
                </a:solidFill>
                <a:latin typeface="Calibri" panose="020F0502020204030204" pitchFamily="34" charset="0"/>
                <a:cs typeface="Calibri" panose="020F0502020204030204" pitchFamily="34" charset="0"/>
              </a:rPr>
              <a:t>Workload changes</a:t>
            </a:r>
          </a:p>
          <a:p>
            <a:pPr marL="971550" lvl="1" indent="-514350">
              <a:buFont typeface="+mj-lt"/>
              <a:buAutoNum type="alphaLcParenR"/>
            </a:pPr>
            <a:r>
              <a:rPr lang="en-US" sz="2600" b="1" dirty="0">
                <a:solidFill>
                  <a:schemeClr val="accent1"/>
                </a:solidFill>
                <a:latin typeface="Calibri" panose="020F0502020204030204" pitchFamily="34" charset="0"/>
                <a:cs typeface="Calibri" panose="020F0502020204030204" pitchFamily="34" charset="0"/>
              </a:rPr>
              <a:t>Changes in device types and configuration</a:t>
            </a:r>
          </a:p>
          <a:p>
            <a:pPr marL="971550" lvl="1" indent="-514350">
              <a:buFont typeface="+mj-lt"/>
              <a:buAutoNum type="alphaLcParenR"/>
            </a:pPr>
            <a:endParaRPr lang="en-US" sz="3000" dirty="0">
              <a:latin typeface="Calibri" panose="020F0502020204030204" pitchFamily="34" charset="0"/>
              <a:cs typeface="Calibri" panose="020F0502020204030204" pitchFamily="34" charset="0"/>
            </a:endParaRPr>
          </a:p>
          <a:p>
            <a:pPr marL="971550" lvl="1" indent="-514350">
              <a:buFont typeface="+mj-lt"/>
              <a:buAutoNum type="alphaLcParenR"/>
            </a:pPr>
            <a:endParaRPr lang="en-US" sz="3000" dirty="0">
              <a:latin typeface="Calibri" panose="020F0502020204030204" pitchFamily="34" charset="0"/>
              <a:cs typeface="Calibri" panose="020F0502020204030204" pitchFamily="34" charset="0"/>
            </a:endParaRPr>
          </a:p>
          <a:p>
            <a:pPr marL="514350" indent="-514350">
              <a:buFont typeface="+mj-lt"/>
              <a:buAutoNum type="arabicPeriod"/>
            </a:pPr>
            <a:r>
              <a:rPr lang="en-US" sz="3000" dirty="0">
                <a:latin typeface="Calibri" panose="020F0502020204030204" pitchFamily="34" charset="0"/>
                <a:cs typeface="Calibri" panose="020F0502020204030204" pitchFamily="34" charset="0"/>
              </a:rPr>
              <a:t>Lack of </a:t>
            </a:r>
            <a:r>
              <a:rPr lang="en-US" sz="3000" b="1" dirty="0">
                <a:solidFill>
                  <a:srgbClr val="C00000"/>
                </a:solidFill>
                <a:latin typeface="Calibri" panose="020F0502020204030204" pitchFamily="34" charset="0"/>
                <a:cs typeface="Calibri" panose="020F0502020204030204" pitchFamily="34" charset="0"/>
              </a:rPr>
              <a:t>extensibility </a:t>
            </a:r>
            <a:r>
              <a:rPr lang="en-US" sz="3000" dirty="0">
                <a:latin typeface="Calibri" panose="020F0502020204030204" pitchFamily="34" charset="0"/>
                <a:cs typeface="Calibri" panose="020F0502020204030204" pitchFamily="34" charset="0"/>
              </a:rPr>
              <a:t>to more devices	</a:t>
            </a:r>
          </a:p>
          <a:p>
            <a:pPr marL="0" indent="0">
              <a:buNone/>
            </a:pPr>
            <a:r>
              <a:rPr lang="en-US" sz="3000" dirty="0">
                <a:latin typeface="Calibri" panose="020F0502020204030204" pitchFamily="34" charset="0"/>
                <a:cs typeface="Calibri" panose="020F0502020204030204" pitchFamily="34" charset="0"/>
              </a:rPr>
              <a:t>	</a:t>
            </a:r>
          </a:p>
        </p:txBody>
      </p:sp>
      <p:sp>
        <p:nvSpPr>
          <p:cNvPr id="6" name="Slide Number Placeholder 5">
            <a:extLst>
              <a:ext uri="{FF2B5EF4-FFF2-40B4-BE49-F238E27FC236}">
                <a16:creationId xmlns:a16="http://schemas.microsoft.com/office/drawing/2014/main" id="{4BB7C075-AFA0-92BA-C7CC-D96A704FDE28}"/>
              </a:ext>
            </a:extLst>
          </p:cNvPr>
          <p:cNvSpPr>
            <a:spLocks noGrp="1"/>
          </p:cNvSpPr>
          <p:nvPr>
            <p:ph type="sldNum" sz="quarter" idx="4"/>
          </p:nvPr>
        </p:nvSpPr>
        <p:spPr>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744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839420221"/>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ar chart&#10;&#10;Description automatically generated">
            <a:extLst>
              <a:ext uri="{FF2B5EF4-FFF2-40B4-BE49-F238E27FC236}">
                <a16:creationId xmlns:a16="http://schemas.microsoft.com/office/drawing/2014/main" id="{0E51AABA-B290-3821-8B75-625F157F6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600" y="2387053"/>
            <a:ext cx="6422975" cy="4216309"/>
          </a:xfrm>
          <a:prstGeom prst="rect">
            <a:avLst/>
          </a:prstGeom>
        </p:spPr>
      </p:pic>
      <p:sp>
        <p:nvSpPr>
          <p:cNvPr id="4" name="Title 3">
            <a:extLst>
              <a:ext uri="{FF2B5EF4-FFF2-40B4-BE49-F238E27FC236}">
                <a16:creationId xmlns:a16="http://schemas.microsoft.com/office/drawing/2014/main" id="{224D8ABC-7BF9-D945-9910-46C6C2AEF7E1}"/>
              </a:ext>
            </a:extLst>
          </p:cNvPr>
          <p:cNvSpPr>
            <a:spLocks noGrp="1"/>
          </p:cNvSpPr>
          <p:nvPr>
            <p:ph type="title"/>
          </p:nvPr>
        </p:nvSpPr>
        <p:spPr/>
        <p:txBody>
          <a:bodyPr/>
          <a:lstStyle/>
          <a:p>
            <a:r>
              <a:rPr lang="en" sz="4000" dirty="0"/>
              <a:t>Lack of Adaptivity (1/2)</a:t>
            </a:r>
            <a:endParaRPr lang="en-US" sz="4000" dirty="0"/>
          </a:p>
        </p:txBody>
      </p:sp>
      <p:sp>
        <p:nvSpPr>
          <p:cNvPr id="5" name="Content Placeholder 4">
            <a:extLst>
              <a:ext uri="{FF2B5EF4-FFF2-40B4-BE49-F238E27FC236}">
                <a16:creationId xmlns:a16="http://schemas.microsoft.com/office/drawing/2014/main" id="{B7B87274-C6FD-C14D-BAD4-53EEFF0A825A}"/>
              </a:ext>
            </a:extLst>
          </p:cNvPr>
          <p:cNvSpPr>
            <a:spLocks noGrp="1"/>
          </p:cNvSpPr>
          <p:nvPr>
            <p:ph idx="1"/>
          </p:nvPr>
        </p:nvSpPr>
        <p:spPr/>
        <p:txBody>
          <a:bodyPr>
            <a:normAutofit/>
          </a:bodyPr>
          <a:lstStyle/>
          <a:p>
            <a:pPr marL="0" indent="0">
              <a:buSzPts val="2500"/>
              <a:buNone/>
            </a:pPr>
            <a:r>
              <a:rPr lang="en" sz="3200" b="1" dirty="0">
                <a:solidFill>
                  <a:schemeClr val="accent1"/>
                </a:solidFill>
                <a:latin typeface="Lato" panose="020F0502020204030203" pitchFamily="34" charset="0"/>
                <a:ea typeface="Lato" panose="020F0502020204030203" pitchFamily="34" charset="0"/>
                <a:cs typeface="Lato" panose="020F0502020204030203" pitchFamily="34" charset="0"/>
              </a:rPr>
              <a:t>Workload Changes</a:t>
            </a:r>
          </a:p>
          <a:p>
            <a:pPr marL="0" indent="0" algn="just">
              <a:buSzPts val="2500"/>
              <a:buNone/>
            </a:pPr>
            <a:r>
              <a:rPr lang="en" sz="3000" dirty="0">
                <a:latin typeface="Calibri" panose="020F0502020204030204" pitchFamily="34" charset="0"/>
                <a:cs typeface="Calibri" panose="020F0502020204030204" pitchFamily="34" charset="0"/>
              </a:rPr>
              <a:t>Prior data placement techniques consider only a </a:t>
            </a:r>
            <a:r>
              <a:rPr lang="en" sz="3000" b="1" dirty="0">
                <a:solidFill>
                  <a:srgbClr val="C00000"/>
                </a:solidFill>
                <a:latin typeface="Calibri" panose="020F0502020204030204" pitchFamily="34" charset="0"/>
                <a:cs typeface="Calibri" panose="020F0502020204030204" pitchFamily="34" charset="0"/>
              </a:rPr>
              <a:t>few workload characteristics</a:t>
            </a:r>
            <a:r>
              <a:rPr lang="en" sz="3000" dirty="0">
                <a:solidFill>
                  <a:srgbClr val="C00000"/>
                </a:solidFill>
                <a:latin typeface="Calibri" panose="020F0502020204030204" pitchFamily="34" charset="0"/>
                <a:cs typeface="Calibri" panose="020F0502020204030204" pitchFamily="34" charset="0"/>
              </a:rPr>
              <a:t> </a:t>
            </a:r>
            <a:r>
              <a:rPr lang="en" sz="3000" dirty="0">
                <a:latin typeface="Calibri" panose="020F0502020204030204" pitchFamily="34" charset="0"/>
                <a:cs typeface="Calibri" panose="020F0502020204030204" pitchFamily="34" charset="0"/>
              </a:rPr>
              <a:t>that are</a:t>
            </a:r>
            <a:r>
              <a:rPr lang="en" sz="3000" b="1" dirty="0">
                <a:solidFill>
                  <a:srgbClr val="C00000"/>
                </a:solidFill>
                <a:latin typeface="Calibri" panose="020F0502020204030204" pitchFamily="34" charset="0"/>
                <a:cs typeface="Calibri" panose="020F0502020204030204" pitchFamily="34" charset="0"/>
              </a:rPr>
              <a:t> statically tuned</a:t>
            </a:r>
          </a:p>
        </p:txBody>
      </p:sp>
      <p:sp>
        <p:nvSpPr>
          <p:cNvPr id="44" name="TextBox 43">
            <a:extLst>
              <a:ext uri="{FF2B5EF4-FFF2-40B4-BE49-F238E27FC236}">
                <a16:creationId xmlns:a16="http://schemas.microsoft.com/office/drawing/2014/main" id="{8F31EF1B-76D2-815B-882C-1A2EF390B95D}"/>
              </a:ext>
            </a:extLst>
          </p:cNvPr>
          <p:cNvSpPr txBox="1"/>
          <p:nvPr/>
        </p:nvSpPr>
        <p:spPr>
          <a:xfrm>
            <a:off x="3040548" y="2450659"/>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47" name="TextBox 46">
            <a:extLst>
              <a:ext uri="{FF2B5EF4-FFF2-40B4-BE49-F238E27FC236}">
                <a16:creationId xmlns:a16="http://schemas.microsoft.com/office/drawing/2014/main" id="{8C701BF6-7D24-BCF6-A27F-753526475A18}"/>
              </a:ext>
            </a:extLst>
          </p:cNvPr>
          <p:cNvSpPr txBox="1"/>
          <p:nvPr/>
        </p:nvSpPr>
        <p:spPr>
          <a:xfrm>
            <a:off x="4207604" y="2450660"/>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48" name="TextBox 47">
            <a:extLst>
              <a:ext uri="{FF2B5EF4-FFF2-40B4-BE49-F238E27FC236}">
                <a16:creationId xmlns:a16="http://schemas.microsoft.com/office/drawing/2014/main" id="{82CDDC71-64A1-2D72-62F1-8A82D8DE4545}"/>
              </a:ext>
            </a:extLst>
          </p:cNvPr>
          <p:cNvSpPr txBox="1"/>
          <p:nvPr/>
        </p:nvSpPr>
        <p:spPr>
          <a:xfrm>
            <a:off x="5496836" y="2450659"/>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49" name="Rectangle 48">
            <a:extLst>
              <a:ext uri="{FF2B5EF4-FFF2-40B4-BE49-F238E27FC236}">
                <a16:creationId xmlns:a16="http://schemas.microsoft.com/office/drawing/2014/main" id="{3A34DE38-471C-24A6-6059-A3F3CE8B0932}"/>
              </a:ext>
            </a:extLst>
          </p:cNvPr>
          <p:cNvSpPr/>
          <p:nvPr/>
        </p:nvSpPr>
        <p:spPr>
          <a:xfrm>
            <a:off x="2831795" y="2535125"/>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1C760C74-6287-3C98-1688-AEE3778FA7C6}"/>
              </a:ext>
            </a:extLst>
          </p:cNvPr>
          <p:cNvSpPr/>
          <p:nvPr/>
        </p:nvSpPr>
        <p:spPr>
          <a:xfrm>
            <a:off x="3994059" y="2529338"/>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7CF1B489-F9B9-5BBC-DE26-C07861BF0EA1}"/>
              </a:ext>
            </a:extLst>
          </p:cNvPr>
          <p:cNvSpPr/>
          <p:nvPr/>
        </p:nvSpPr>
        <p:spPr>
          <a:xfrm>
            <a:off x="5279249" y="2530908"/>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5" name="Straight Arrow Connector 54">
            <a:extLst>
              <a:ext uri="{FF2B5EF4-FFF2-40B4-BE49-F238E27FC236}">
                <a16:creationId xmlns:a16="http://schemas.microsoft.com/office/drawing/2014/main" id="{87D608AD-10FF-F84E-EDD0-3F7557315AE6}"/>
              </a:ext>
            </a:extLst>
          </p:cNvPr>
          <p:cNvCxnSpPr>
            <a:cxnSpLocks/>
          </p:cNvCxnSpPr>
          <p:nvPr/>
        </p:nvCxnSpPr>
        <p:spPr>
          <a:xfrm>
            <a:off x="6889932" y="3479276"/>
            <a:ext cx="0" cy="767443"/>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0867440-2A35-60D5-A5F3-4BDB59B64951}"/>
              </a:ext>
            </a:extLst>
          </p:cNvPr>
          <p:cNvSpPr txBox="1"/>
          <p:nvPr/>
        </p:nvSpPr>
        <p:spPr>
          <a:xfrm>
            <a:off x="6359966" y="3103534"/>
            <a:ext cx="83067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41.1%</a:t>
            </a:r>
          </a:p>
        </p:txBody>
      </p:sp>
      <p:cxnSp>
        <p:nvCxnSpPr>
          <p:cNvPr id="34" name="Straight Arrow Connector 33">
            <a:extLst>
              <a:ext uri="{FF2B5EF4-FFF2-40B4-BE49-F238E27FC236}">
                <a16:creationId xmlns:a16="http://schemas.microsoft.com/office/drawing/2014/main" id="{F5F7A38B-D96F-8663-14DF-4B4137A1A3FE}"/>
              </a:ext>
            </a:extLst>
          </p:cNvPr>
          <p:cNvCxnSpPr>
            <a:cxnSpLocks/>
          </p:cNvCxnSpPr>
          <p:nvPr/>
        </p:nvCxnSpPr>
        <p:spPr>
          <a:xfrm>
            <a:off x="2766780" y="3490961"/>
            <a:ext cx="0" cy="563708"/>
          </a:xfrm>
          <a:prstGeom prst="straightConnector1">
            <a:avLst/>
          </a:prstGeom>
          <a:ln w="571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65C564A-4D78-B034-BE03-E00E48E8B16E}"/>
              </a:ext>
            </a:extLst>
          </p:cNvPr>
          <p:cNvCxnSpPr>
            <a:cxnSpLocks/>
          </p:cNvCxnSpPr>
          <p:nvPr/>
        </p:nvCxnSpPr>
        <p:spPr>
          <a:xfrm>
            <a:off x="5858137" y="4040601"/>
            <a:ext cx="0" cy="438702"/>
          </a:xfrm>
          <a:prstGeom prst="straightConnector1">
            <a:avLst/>
          </a:prstGeom>
          <a:ln w="571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98283AE-BC0C-C72B-7A01-8660D9A8A5CE}"/>
              </a:ext>
            </a:extLst>
          </p:cNvPr>
          <p:cNvCxnSpPr>
            <a:cxnSpLocks/>
          </p:cNvCxnSpPr>
          <p:nvPr/>
        </p:nvCxnSpPr>
        <p:spPr>
          <a:xfrm>
            <a:off x="3789478" y="3048114"/>
            <a:ext cx="0" cy="1494000"/>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98A2A6D-2071-4B60-F831-7E8FBBADEB20}"/>
              </a:ext>
            </a:extLst>
          </p:cNvPr>
          <p:cNvCxnSpPr>
            <a:cxnSpLocks/>
          </p:cNvCxnSpPr>
          <p:nvPr/>
        </p:nvCxnSpPr>
        <p:spPr>
          <a:xfrm>
            <a:off x="4839631" y="3999235"/>
            <a:ext cx="0" cy="73874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E7423D1D-736A-ADA4-A452-C26ACAE898B6}"/>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46468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Chart, bar chart&#10;&#10;Description automatically generated">
            <a:extLst>
              <a:ext uri="{FF2B5EF4-FFF2-40B4-BE49-F238E27FC236}">
                <a16:creationId xmlns:a16="http://schemas.microsoft.com/office/drawing/2014/main" id="{5F1F2EE1-3FC8-0EE3-B4F1-71F7A98385F7}"/>
              </a:ext>
            </a:extLst>
          </p:cNvPr>
          <p:cNvPicPr>
            <a:picLocks noChangeAspect="1"/>
          </p:cNvPicPr>
          <p:nvPr/>
        </p:nvPicPr>
        <p:blipFill rotWithShape="1">
          <a:blip r:embed="rId3">
            <a:extLst>
              <a:ext uri="{28A0092B-C50C-407E-A947-70E740481C1C}">
                <a14:useLocalDpi xmlns:a14="http://schemas.microsoft.com/office/drawing/2010/main" val="0"/>
              </a:ext>
            </a:extLst>
          </a:blip>
          <a:srcRect l="52170" b="17737"/>
          <a:stretch/>
        </p:blipFill>
        <p:spPr>
          <a:xfrm>
            <a:off x="4647313" y="3158596"/>
            <a:ext cx="4096861" cy="2496499"/>
          </a:xfrm>
          <a:prstGeom prst="rect">
            <a:avLst/>
          </a:prstGeom>
        </p:spPr>
      </p:pic>
      <p:pic>
        <p:nvPicPr>
          <p:cNvPr id="3" name="Picture 2" descr="Chart, bar chart&#10;&#10;Description automatically generated">
            <a:extLst>
              <a:ext uri="{FF2B5EF4-FFF2-40B4-BE49-F238E27FC236}">
                <a16:creationId xmlns:a16="http://schemas.microsoft.com/office/drawing/2014/main" id="{E708291B-C24D-8E67-C20C-2D8B1E46F74B}"/>
              </a:ext>
            </a:extLst>
          </p:cNvPr>
          <p:cNvPicPr>
            <a:picLocks noChangeAspect="1"/>
          </p:cNvPicPr>
          <p:nvPr/>
        </p:nvPicPr>
        <p:blipFill rotWithShape="1">
          <a:blip r:embed="rId3">
            <a:extLst>
              <a:ext uri="{28A0092B-C50C-407E-A947-70E740481C1C}">
                <a14:useLocalDpi xmlns:a14="http://schemas.microsoft.com/office/drawing/2010/main" val="0"/>
              </a:ext>
            </a:extLst>
          </a:blip>
          <a:srcRect r="47830" b="17737"/>
          <a:stretch/>
        </p:blipFill>
        <p:spPr>
          <a:xfrm>
            <a:off x="178665" y="3158596"/>
            <a:ext cx="4468649" cy="2496499"/>
          </a:xfrm>
          <a:prstGeom prst="rect">
            <a:avLst/>
          </a:prstGeom>
        </p:spPr>
      </p:pic>
      <p:sp>
        <p:nvSpPr>
          <p:cNvPr id="4" name="Title 3">
            <a:extLst>
              <a:ext uri="{FF2B5EF4-FFF2-40B4-BE49-F238E27FC236}">
                <a16:creationId xmlns:a16="http://schemas.microsoft.com/office/drawing/2014/main" id="{2891FD26-D123-2742-AB67-D15FA137121B}"/>
              </a:ext>
            </a:extLst>
          </p:cNvPr>
          <p:cNvSpPr>
            <a:spLocks noGrp="1"/>
          </p:cNvSpPr>
          <p:nvPr>
            <p:ph type="title"/>
          </p:nvPr>
        </p:nvSpPr>
        <p:spPr/>
        <p:txBody>
          <a:bodyPr/>
          <a:lstStyle/>
          <a:p>
            <a:r>
              <a:rPr lang="en-US" dirty="0"/>
              <a:t>Lack of Adaptivity</a:t>
            </a:r>
            <a:r>
              <a:rPr lang="en" sz="4000" dirty="0"/>
              <a:t> (2/2)</a:t>
            </a:r>
            <a:endParaRPr lang="en-US" dirty="0"/>
          </a:p>
        </p:txBody>
      </p:sp>
      <p:sp>
        <p:nvSpPr>
          <p:cNvPr id="5" name="Content Placeholder 4">
            <a:extLst>
              <a:ext uri="{FF2B5EF4-FFF2-40B4-BE49-F238E27FC236}">
                <a16:creationId xmlns:a16="http://schemas.microsoft.com/office/drawing/2014/main" id="{E862D879-678B-8D4D-B9F2-D6FC52056B62}"/>
              </a:ext>
            </a:extLst>
          </p:cNvPr>
          <p:cNvSpPr>
            <a:spLocks noGrp="1"/>
          </p:cNvSpPr>
          <p:nvPr>
            <p:ph idx="1"/>
          </p:nvPr>
        </p:nvSpPr>
        <p:spPr/>
        <p:txBody>
          <a:bodyPr>
            <a:normAutofit/>
          </a:bodyPr>
          <a:lstStyle/>
          <a:p>
            <a:pPr marL="0" indent="0">
              <a:buNone/>
            </a:pPr>
            <a:r>
              <a:rPr lang="en-US" sz="3200" b="1" dirty="0">
                <a:solidFill>
                  <a:schemeClr val="accent1"/>
                </a:solidFill>
              </a:rPr>
              <a:t>Changes in Device Types and Configurations </a:t>
            </a:r>
          </a:p>
          <a:p>
            <a:pPr marL="0" indent="0">
              <a:buNone/>
            </a:pPr>
            <a:r>
              <a:rPr lang="en-US" sz="3000" dirty="0">
                <a:latin typeface="Calibri" panose="020F0502020204030204" pitchFamily="34" charset="0"/>
                <a:cs typeface="Calibri" panose="020F0502020204030204" pitchFamily="34" charset="0"/>
              </a:rPr>
              <a:t>Do not consider </a:t>
            </a:r>
            <a:r>
              <a:rPr lang="en-US" sz="3000" b="1" dirty="0">
                <a:solidFill>
                  <a:srgbClr val="C00000"/>
                </a:solidFill>
                <a:latin typeface="Calibri" panose="020F0502020204030204" pitchFamily="34" charset="0"/>
                <a:cs typeface="Calibri" panose="020F0502020204030204" pitchFamily="34" charset="0"/>
              </a:rPr>
              <a:t>underlying storage device characteristics </a:t>
            </a:r>
            <a:r>
              <a:rPr lang="en-US" sz="3000" dirty="0">
                <a:latin typeface="Calibri" panose="020F0502020204030204" pitchFamily="34" charset="0"/>
                <a:cs typeface="Calibri" panose="020F0502020204030204" pitchFamily="34" charset="0"/>
              </a:rPr>
              <a:t>(e.g., changes in the level asymmetry in read/write latencies, garbage collection)</a:t>
            </a:r>
          </a:p>
        </p:txBody>
      </p:sp>
      <p:sp>
        <p:nvSpPr>
          <p:cNvPr id="34" name="TextBox 33">
            <a:extLst>
              <a:ext uri="{FF2B5EF4-FFF2-40B4-BE49-F238E27FC236}">
                <a16:creationId xmlns:a16="http://schemas.microsoft.com/office/drawing/2014/main" id="{6EF82587-BA9F-36E6-BE4E-A24AE309073D}"/>
              </a:ext>
            </a:extLst>
          </p:cNvPr>
          <p:cNvSpPr txBox="1"/>
          <p:nvPr/>
        </p:nvSpPr>
        <p:spPr>
          <a:xfrm>
            <a:off x="641268" y="5738648"/>
            <a:ext cx="4128277"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HSS Configuration 1</a:t>
            </a:r>
          </a:p>
        </p:txBody>
      </p:sp>
      <p:sp>
        <p:nvSpPr>
          <p:cNvPr id="35" name="TextBox 34">
            <a:extLst>
              <a:ext uri="{FF2B5EF4-FFF2-40B4-BE49-F238E27FC236}">
                <a16:creationId xmlns:a16="http://schemas.microsoft.com/office/drawing/2014/main" id="{0935FD46-6B02-9991-0F6E-15C85544B2C5}"/>
              </a:ext>
            </a:extLst>
          </p:cNvPr>
          <p:cNvSpPr txBox="1"/>
          <p:nvPr/>
        </p:nvSpPr>
        <p:spPr>
          <a:xfrm>
            <a:off x="4935336" y="5756728"/>
            <a:ext cx="4128277"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HSS Configuration 2</a:t>
            </a:r>
          </a:p>
        </p:txBody>
      </p:sp>
      <p:sp>
        <p:nvSpPr>
          <p:cNvPr id="18" name="Arc 17">
            <a:extLst>
              <a:ext uri="{FF2B5EF4-FFF2-40B4-BE49-F238E27FC236}">
                <a16:creationId xmlns:a16="http://schemas.microsoft.com/office/drawing/2014/main" id="{8FBE1209-FF2E-BA36-3CE8-047511168520}"/>
              </a:ext>
            </a:extLst>
          </p:cNvPr>
          <p:cNvSpPr/>
          <p:nvPr/>
        </p:nvSpPr>
        <p:spPr>
          <a:xfrm rot="15896661">
            <a:off x="867994" y="3791973"/>
            <a:ext cx="633165" cy="154919"/>
          </a:xfrm>
          <a:prstGeom prst="arc">
            <a:avLst>
              <a:gd name="adj1" fmla="val 12360271"/>
              <a:gd name="adj2" fmla="val 5584543"/>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4" name="Arc 23">
            <a:extLst>
              <a:ext uri="{FF2B5EF4-FFF2-40B4-BE49-F238E27FC236}">
                <a16:creationId xmlns:a16="http://schemas.microsoft.com/office/drawing/2014/main" id="{7893B59A-F1E2-E53B-C7AC-578AB8AB23BE}"/>
              </a:ext>
            </a:extLst>
          </p:cNvPr>
          <p:cNvSpPr/>
          <p:nvPr/>
        </p:nvSpPr>
        <p:spPr>
          <a:xfrm rot="15896661">
            <a:off x="1578814" y="3539463"/>
            <a:ext cx="633165" cy="154919"/>
          </a:xfrm>
          <a:prstGeom prst="arc">
            <a:avLst>
              <a:gd name="adj1" fmla="val 12360271"/>
              <a:gd name="adj2" fmla="val 5584543"/>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6" name="Arc 25">
            <a:extLst>
              <a:ext uri="{FF2B5EF4-FFF2-40B4-BE49-F238E27FC236}">
                <a16:creationId xmlns:a16="http://schemas.microsoft.com/office/drawing/2014/main" id="{31014DC2-FE1E-7CDE-198A-0458A35572F2}"/>
              </a:ext>
            </a:extLst>
          </p:cNvPr>
          <p:cNvSpPr/>
          <p:nvPr/>
        </p:nvSpPr>
        <p:spPr>
          <a:xfrm rot="5703339" flipH="1">
            <a:off x="5076983" y="3979498"/>
            <a:ext cx="633165" cy="154919"/>
          </a:xfrm>
          <a:prstGeom prst="arc">
            <a:avLst>
              <a:gd name="adj1" fmla="val 12360271"/>
              <a:gd name="adj2" fmla="val 5584543"/>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13F96D4-8A21-6359-6319-E6EDF3C4B418}"/>
              </a:ext>
            </a:extLst>
          </p:cNvPr>
          <p:cNvSpPr/>
          <p:nvPr/>
        </p:nvSpPr>
        <p:spPr>
          <a:xfrm>
            <a:off x="811901" y="3082838"/>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EA43A35E-8D3E-A8E8-1F6E-EC66214AFE77}"/>
              </a:ext>
            </a:extLst>
          </p:cNvPr>
          <p:cNvSpPr txBox="1"/>
          <p:nvPr/>
        </p:nvSpPr>
        <p:spPr>
          <a:xfrm>
            <a:off x="983263" y="2994860"/>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60" name="TextBox 59">
            <a:extLst>
              <a:ext uri="{FF2B5EF4-FFF2-40B4-BE49-F238E27FC236}">
                <a16:creationId xmlns:a16="http://schemas.microsoft.com/office/drawing/2014/main" id="{F83E5882-5559-B924-DBC3-9D116D3BD300}"/>
              </a:ext>
            </a:extLst>
          </p:cNvPr>
          <p:cNvSpPr txBox="1"/>
          <p:nvPr/>
        </p:nvSpPr>
        <p:spPr>
          <a:xfrm>
            <a:off x="2248103" y="3004021"/>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61" name="TextBox 60">
            <a:extLst>
              <a:ext uri="{FF2B5EF4-FFF2-40B4-BE49-F238E27FC236}">
                <a16:creationId xmlns:a16="http://schemas.microsoft.com/office/drawing/2014/main" id="{B76AA59D-66C8-51A4-5E68-CB0251E93AF3}"/>
              </a:ext>
            </a:extLst>
          </p:cNvPr>
          <p:cNvSpPr txBox="1"/>
          <p:nvPr/>
        </p:nvSpPr>
        <p:spPr>
          <a:xfrm>
            <a:off x="2926040" y="3010962"/>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63" name="Rectangle 62">
            <a:extLst>
              <a:ext uri="{FF2B5EF4-FFF2-40B4-BE49-F238E27FC236}">
                <a16:creationId xmlns:a16="http://schemas.microsoft.com/office/drawing/2014/main" id="{9398A5BF-2550-F948-4D38-E7204F48C49F}"/>
              </a:ext>
            </a:extLst>
          </p:cNvPr>
          <p:cNvSpPr/>
          <p:nvPr/>
        </p:nvSpPr>
        <p:spPr>
          <a:xfrm>
            <a:off x="2047794" y="3082837"/>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3F118EA0-EA72-35E1-0C0B-06DFC63E0759}"/>
              </a:ext>
            </a:extLst>
          </p:cNvPr>
          <p:cNvSpPr/>
          <p:nvPr/>
        </p:nvSpPr>
        <p:spPr>
          <a:xfrm>
            <a:off x="2759606" y="3098337"/>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0B16D46A-810F-322A-828C-9D6E59FF707E}"/>
              </a:ext>
            </a:extLst>
          </p:cNvPr>
          <p:cNvSpPr/>
          <p:nvPr/>
        </p:nvSpPr>
        <p:spPr>
          <a:xfrm>
            <a:off x="5043350" y="3096692"/>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45892850-D535-EA58-E463-FE58FB1B9118}"/>
              </a:ext>
            </a:extLst>
          </p:cNvPr>
          <p:cNvSpPr txBox="1"/>
          <p:nvPr/>
        </p:nvSpPr>
        <p:spPr>
          <a:xfrm>
            <a:off x="5214712" y="3008714"/>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68" name="TextBox 67">
            <a:extLst>
              <a:ext uri="{FF2B5EF4-FFF2-40B4-BE49-F238E27FC236}">
                <a16:creationId xmlns:a16="http://schemas.microsoft.com/office/drawing/2014/main" id="{C1409413-E56A-D28F-413B-48EA9D76F839}"/>
              </a:ext>
            </a:extLst>
          </p:cNvPr>
          <p:cNvSpPr txBox="1"/>
          <p:nvPr/>
        </p:nvSpPr>
        <p:spPr>
          <a:xfrm>
            <a:off x="6479552" y="3017875"/>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69" name="TextBox 68">
            <a:extLst>
              <a:ext uri="{FF2B5EF4-FFF2-40B4-BE49-F238E27FC236}">
                <a16:creationId xmlns:a16="http://schemas.microsoft.com/office/drawing/2014/main" id="{9413F716-3202-5440-1584-D892F5476A17}"/>
              </a:ext>
            </a:extLst>
          </p:cNvPr>
          <p:cNvSpPr txBox="1"/>
          <p:nvPr/>
        </p:nvSpPr>
        <p:spPr>
          <a:xfrm>
            <a:off x="7157489" y="3024816"/>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71" name="Rectangle 70">
            <a:extLst>
              <a:ext uri="{FF2B5EF4-FFF2-40B4-BE49-F238E27FC236}">
                <a16:creationId xmlns:a16="http://schemas.microsoft.com/office/drawing/2014/main" id="{75C1A60B-38C2-0A73-40A6-75F418AD7AB8}"/>
              </a:ext>
            </a:extLst>
          </p:cNvPr>
          <p:cNvSpPr/>
          <p:nvPr/>
        </p:nvSpPr>
        <p:spPr>
          <a:xfrm>
            <a:off x="6279243" y="3096691"/>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10133A57-256C-DF2A-E0A2-0527629AC488}"/>
              </a:ext>
            </a:extLst>
          </p:cNvPr>
          <p:cNvSpPr/>
          <p:nvPr/>
        </p:nvSpPr>
        <p:spPr>
          <a:xfrm>
            <a:off x="6991055" y="3112191"/>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B7EA3E7D-B4E2-78FD-D03F-EA1F3E6D4C84}"/>
              </a:ext>
            </a:extLst>
          </p:cNvPr>
          <p:cNvSpPr txBox="1"/>
          <p:nvPr/>
        </p:nvSpPr>
        <p:spPr>
          <a:xfrm>
            <a:off x="8305908" y="3024816"/>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75" name="Rectangle 74">
            <a:extLst>
              <a:ext uri="{FF2B5EF4-FFF2-40B4-BE49-F238E27FC236}">
                <a16:creationId xmlns:a16="http://schemas.microsoft.com/office/drawing/2014/main" id="{212DB2D1-A1E5-A99C-1AC8-907D117618BA}"/>
              </a:ext>
            </a:extLst>
          </p:cNvPr>
          <p:cNvSpPr/>
          <p:nvPr/>
        </p:nvSpPr>
        <p:spPr>
          <a:xfrm>
            <a:off x="8145395" y="3114667"/>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75C3628E-7D5A-CF57-DEA6-BFAFDDDD97D0}"/>
              </a:ext>
            </a:extLst>
          </p:cNvPr>
          <p:cNvSpPr txBox="1"/>
          <p:nvPr/>
        </p:nvSpPr>
        <p:spPr>
          <a:xfrm>
            <a:off x="4073791" y="3023822"/>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77" name="Rectangle 76">
            <a:extLst>
              <a:ext uri="{FF2B5EF4-FFF2-40B4-BE49-F238E27FC236}">
                <a16:creationId xmlns:a16="http://schemas.microsoft.com/office/drawing/2014/main" id="{2305224D-B6DC-49C9-C102-BF34FC348A01}"/>
              </a:ext>
            </a:extLst>
          </p:cNvPr>
          <p:cNvSpPr/>
          <p:nvPr/>
        </p:nvSpPr>
        <p:spPr>
          <a:xfrm>
            <a:off x="3913278" y="3113673"/>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Arc 79">
            <a:extLst>
              <a:ext uri="{FF2B5EF4-FFF2-40B4-BE49-F238E27FC236}">
                <a16:creationId xmlns:a16="http://schemas.microsoft.com/office/drawing/2014/main" id="{676F5306-DCCE-C939-6825-234C7E0C92A6}"/>
              </a:ext>
            </a:extLst>
          </p:cNvPr>
          <p:cNvSpPr/>
          <p:nvPr/>
        </p:nvSpPr>
        <p:spPr>
          <a:xfrm rot="5703339" flipH="1">
            <a:off x="5791617" y="3820518"/>
            <a:ext cx="633165" cy="154919"/>
          </a:xfrm>
          <a:prstGeom prst="arc">
            <a:avLst>
              <a:gd name="adj1" fmla="val 12360271"/>
              <a:gd name="adj2" fmla="val 5584543"/>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9" name="Slide Number Placeholder 5">
            <a:extLst>
              <a:ext uri="{FF2B5EF4-FFF2-40B4-BE49-F238E27FC236}">
                <a16:creationId xmlns:a16="http://schemas.microsoft.com/office/drawing/2014/main" id="{F56BB1C2-B34C-F8AC-9099-CEB82A6F7DB6}"/>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92423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a:extLst>
              <a:ext uri="{FF2B5EF4-FFF2-40B4-BE49-F238E27FC236}">
                <a16:creationId xmlns:a16="http://schemas.microsoft.com/office/drawing/2014/main" id="{29E0B728-D26D-C9B3-E948-BD29298DCF16}"/>
              </a:ext>
            </a:extLst>
          </p:cNvPr>
          <p:cNvSpPr/>
          <p:nvPr/>
        </p:nvSpPr>
        <p:spPr>
          <a:xfrm>
            <a:off x="478499" y="4655355"/>
            <a:ext cx="5065200" cy="1508852"/>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6929EC3-A52C-0741-B424-3E741A924C56}"/>
              </a:ext>
            </a:extLst>
          </p:cNvPr>
          <p:cNvSpPr>
            <a:spLocks noGrp="1"/>
          </p:cNvSpPr>
          <p:nvPr>
            <p:ph type="title"/>
          </p:nvPr>
        </p:nvSpPr>
        <p:spPr/>
        <p:txBody>
          <a:bodyPr/>
          <a:lstStyle/>
          <a:p>
            <a:r>
              <a:rPr lang="en-US" dirty="0"/>
              <a:t>Lack of Extensibility (1/2)</a:t>
            </a:r>
          </a:p>
        </p:txBody>
      </p:sp>
      <p:sp>
        <p:nvSpPr>
          <p:cNvPr id="5" name="Content Placeholder 4">
            <a:extLst>
              <a:ext uri="{FF2B5EF4-FFF2-40B4-BE49-F238E27FC236}">
                <a16:creationId xmlns:a16="http://schemas.microsoft.com/office/drawing/2014/main" id="{5B0DD08B-192E-D847-8A82-F13FA8547121}"/>
              </a:ext>
            </a:extLst>
          </p:cNvPr>
          <p:cNvSpPr>
            <a:spLocks noGrp="1"/>
          </p:cNvSpPr>
          <p:nvPr>
            <p:ph idx="1"/>
          </p:nvPr>
        </p:nvSpPr>
        <p:spPr/>
        <p:txBody>
          <a:bodyPr/>
          <a:lstStyle/>
          <a:p>
            <a:pPr marL="0" indent="0" algn="just">
              <a:buNone/>
            </a:pPr>
            <a:r>
              <a:rPr lang="en-US" sz="3000" b="1" dirty="0">
                <a:solidFill>
                  <a:srgbClr val="C00000"/>
                </a:solidFill>
                <a:latin typeface="Calibri" panose="020F0502020204030204" pitchFamily="34" charset="0"/>
                <a:cs typeface="Calibri" panose="020F0502020204030204" pitchFamily="34" charset="0"/>
              </a:rPr>
              <a:t>Rigid techniques </a:t>
            </a:r>
            <a:r>
              <a:rPr lang="en-US" sz="3000" dirty="0">
                <a:latin typeface="Calibri" panose="020F0502020204030204" pitchFamily="34" charset="0"/>
                <a:cs typeface="Calibri" panose="020F0502020204030204" pitchFamily="34" charset="0"/>
              </a:rPr>
              <a:t>that require significant effort to accommodate more than two devices</a:t>
            </a:r>
          </a:p>
        </p:txBody>
      </p:sp>
      <p:sp>
        <p:nvSpPr>
          <p:cNvPr id="33" name="TextBox 32">
            <a:extLst>
              <a:ext uri="{FF2B5EF4-FFF2-40B4-BE49-F238E27FC236}">
                <a16:creationId xmlns:a16="http://schemas.microsoft.com/office/drawing/2014/main" id="{DD64D8E5-076A-FC49-A4A5-64526D0B56B1}"/>
              </a:ext>
            </a:extLst>
          </p:cNvPr>
          <p:cNvSpPr txBox="1"/>
          <p:nvPr/>
        </p:nvSpPr>
        <p:spPr>
          <a:xfrm>
            <a:off x="942357" y="2087823"/>
            <a:ext cx="351237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Change in storage configuration</a:t>
            </a:r>
          </a:p>
        </p:txBody>
      </p:sp>
      <p:pic>
        <p:nvPicPr>
          <p:cNvPr id="1028" name="Picture 4" descr="Technical work in the data center server room. maintenance of • wandsticker  stapeln, Spezialist, Verkabelung | myloview.de">
            <a:extLst>
              <a:ext uri="{FF2B5EF4-FFF2-40B4-BE49-F238E27FC236}">
                <a16:creationId xmlns:a16="http://schemas.microsoft.com/office/drawing/2014/main" id="{BDC1DA03-3D9E-B5C9-76D4-9B0679DAF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591" y="2577455"/>
            <a:ext cx="2577146" cy="17193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ntel SSDPED1K375GA01 Optane SSD DC P4800X Series - Walmart.com">
            <a:extLst>
              <a:ext uri="{FF2B5EF4-FFF2-40B4-BE49-F238E27FC236}">
                <a16:creationId xmlns:a16="http://schemas.microsoft.com/office/drawing/2014/main" id="{44651BD7-AE20-5EBE-F060-03A193CB59E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478500" y="5168409"/>
            <a:ext cx="1729185" cy="71622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28E0B09-0CCD-5462-2742-567FBE54B858}"/>
              </a:ext>
            </a:extLst>
          </p:cNvPr>
          <p:cNvSpPr txBox="1"/>
          <p:nvPr/>
        </p:nvSpPr>
        <p:spPr>
          <a:xfrm>
            <a:off x="644591" y="5812595"/>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Dual-HSS</a:t>
            </a:r>
          </a:p>
        </p:txBody>
      </p:sp>
      <p:pic>
        <p:nvPicPr>
          <p:cNvPr id="47" name="Picture 2">
            <a:extLst>
              <a:ext uri="{FF2B5EF4-FFF2-40B4-BE49-F238E27FC236}">
                <a16:creationId xmlns:a16="http://schemas.microsoft.com/office/drawing/2014/main" id="{CA98EE30-7C2D-8BF3-93AC-5914ADA17B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1864" y="5021740"/>
            <a:ext cx="1207874" cy="837125"/>
          </a:xfrm>
          <a:prstGeom prst="rect">
            <a:avLst/>
          </a:prstGeom>
          <a:noFill/>
          <a:extLst>
            <a:ext uri="{909E8E84-426E-40DD-AFC4-6F175D3DCCD1}">
              <a14:hiddenFill xmlns:a14="http://schemas.microsoft.com/office/drawing/2010/main">
                <a:solidFill>
                  <a:srgbClr val="FFFFFF"/>
                </a:solidFill>
              </a14:hiddenFill>
            </a:ext>
          </a:extLst>
        </p:spPr>
      </p:pic>
      <p:sp>
        <p:nvSpPr>
          <p:cNvPr id="30" name="Left-right Arrow 29">
            <a:extLst>
              <a:ext uri="{FF2B5EF4-FFF2-40B4-BE49-F238E27FC236}">
                <a16:creationId xmlns:a16="http://schemas.microsoft.com/office/drawing/2014/main" id="{8575D261-1723-F43D-982F-3543FCD21A52}"/>
              </a:ext>
            </a:extLst>
          </p:cNvPr>
          <p:cNvSpPr/>
          <p:nvPr/>
        </p:nvSpPr>
        <p:spPr>
          <a:xfrm>
            <a:off x="2186842" y="5309726"/>
            <a:ext cx="785218" cy="280683"/>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lide Number Placeholder 5">
            <a:extLst>
              <a:ext uri="{FF2B5EF4-FFF2-40B4-BE49-F238E27FC236}">
                <a16:creationId xmlns:a16="http://schemas.microsoft.com/office/drawing/2014/main" id="{300B0117-24D6-D1D5-B390-3CA41CD2A90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21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 grpId="0" build="p"/>
      <p:bldP spid="33" grpId="0"/>
      <p:bldP spid="36" grpId="0"/>
      <p:bldP spid="30"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D81F74D-4EBF-B484-5EF2-E6EFEDCCDAF7}"/>
              </a:ext>
            </a:extLst>
          </p:cNvPr>
          <p:cNvSpPr/>
          <p:nvPr/>
        </p:nvSpPr>
        <p:spPr>
          <a:xfrm>
            <a:off x="478498" y="4655354"/>
            <a:ext cx="5065200" cy="1508852"/>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6929EC3-A52C-0741-B424-3E741A924C56}"/>
              </a:ext>
            </a:extLst>
          </p:cNvPr>
          <p:cNvSpPr>
            <a:spLocks noGrp="1"/>
          </p:cNvSpPr>
          <p:nvPr>
            <p:ph type="title"/>
          </p:nvPr>
        </p:nvSpPr>
        <p:spPr/>
        <p:txBody>
          <a:bodyPr/>
          <a:lstStyle/>
          <a:p>
            <a:r>
              <a:rPr lang="en-US" dirty="0"/>
              <a:t>Lack of Extensibility (2/2)</a:t>
            </a:r>
          </a:p>
        </p:txBody>
      </p:sp>
      <p:sp>
        <p:nvSpPr>
          <p:cNvPr id="5" name="Content Placeholder 4">
            <a:extLst>
              <a:ext uri="{FF2B5EF4-FFF2-40B4-BE49-F238E27FC236}">
                <a16:creationId xmlns:a16="http://schemas.microsoft.com/office/drawing/2014/main" id="{5B0DD08B-192E-D847-8A82-F13FA8547121}"/>
              </a:ext>
            </a:extLst>
          </p:cNvPr>
          <p:cNvSpPr>
            <a:spLocks noGrp="1"/>
          </p:cNvSpPr>
          <p:nvPr>
            <p:ph idx="1"/>
          </p:nvPr>
        </p:nvSpPr>
        <p:spPr/>
        <p:txBody>
          <a:bodyPr/>
          <a:lstStyle/>
          <a:p>
            <a:pPr marL="0" indent="0" algn="just">
              <a:buNone/>
            </a:pPr>
            <a:r>
              <a:rPr lang="en-US" sz="3000" b="1" dirty="0">
                <a:solidFill>
                  <a:srgbClr val="C00000"/>
                </a:solidFill>
                <a:latin typeface="Calibri" panose="020F0502020204030204" pitchFamily="34" charset="0"/>
                <a:cs typeface="Calibri" panose="020F0502020204030204" pitchFamily="34" charset="0"/>
              </a:rPr>
              <a:t>Rigid techniques </a:t>
            </a:r>
            <a:r>
              <a:rPr lang="en-US" sz="3000" dirty="0">
                <a:latin typeface="Calibri" panose="020F0502020204030204" pitchFamily="34" charset="0"/>
                <a:cs typeface="Calibri" panose="020F0502020204030204" pitchFamily="34" charset="0"/>
              </a:rPr>
              <a:t>that require significant effort to accommodate more than two devices</a:t>
            </a:r>
          </a:p>
        </p:txBody>
      </p:sp>
      <p:cxnSp>
        <p:nvCxnSpPr>
          <p:cNvPr id="16" name="Straight Arrow Connector 15">
            <a:extLst>
              <a:ext uri="{FF2B5EF4-FFF2-40B4-BE49-F238E27FC236}">
                <a16:creationId xmlns:a16="http://schemas.microsoft.com/office/drawing/2014/main" id="{718C1F4D-DCAA-FF4D-B5E1-9388112814F1}"/>
              </a:ext>
            </a:extLst>
          </p:cNvPr>
          <p:cNvCxnSpPr>
            <a:cxnSpLocks/>
          </p:cNvCxnSpPr>
          <p:nvPr/>
        </p:nvCxnSpPr>
        <p:spPr>
          <a:xfrm>
            <a:off x="4000986" y="3397188"/>
            <a:ext cx="97801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D64D8E5-076A-FC49-A4A5-64526D0B56B1}"/>
              </a:ext>
            </a:extLst>
          </p:cNvPr>
          <p:cNvSpPr txBox="1"/>
          <p:nvPr/>
        </p:nvSpPr>
        <p:spPr>
          <a:xfrm>
            <a:off x="942357" y="2087822"/>
            <a:ext cx="351237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Change in storage configuration</a:t>
            </a:r>
          </a:p>
        </p:txBody>
      </p:sp>
      <p:sp>
        <p:nvSpPr>
          <p:cNvPr id="34" name="TextBox 33">
            <a:extLst>
              <a:ext uri="{FF2B5EF4-FFF2-40B4-BE49-F238E27FC236}">
                <a16:creationId xmlns:a16="http://schemas.microsoft.com/office/drawing/2014/main" id="{4574A212-FF45-A248-8034-EA2B5DC9B9F5}"/>
              </a:ext>
            </a:extLst>
          </p:cNvPr>
          <p:cNvSpPr txBox="1"/>
          <p:nvPr/>
        </p:nvSpPr>
        <p:spPr>
          <a:xfrm>
            <a:off x="5140538" y="2081447"/>
            <a:ext cx="222862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Design a new policy</a:t>
            </a:r>
          </a:p>
        </p:txBody>
      </p:sp>
      <p:pic>
        <p:nvPicPr>
          <p:cNvPr id="1028" name="Picture 4" descr="Technical work in the data center server room. maintenance of • wandsticker  stapeln, Spezialist, Verkabelung | myloview.de">
            <a:extLst>
              <a:ext uri="{FF2B5EF4-FFF2-40B4-BE49-F238E27FC236}">
                <a16:creationId xmlns:a16="http://schemas.microsoft.com/office/drawing/2014/main" id="{BDC1DA03-3D9E-B5C9-76D4-9B0679DAF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591" y="2577454"/>
            <a:ext cx="2577146" cy="17193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erson learning how to start coding on a laptop computer">
            <a:extLst>
              <a:ext uri="{FF2B5EF4-FFF2-40B4-BE49-F238E27FC236}">
                <a16:creationId xmlns:a16="http://schemas.microsoft.com/office/drawing/2014/main" id="{3ED3FD06-CE86-83AA-40A2-738AD58606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5305" y="2577455"/>
            <a:ext cx="2602375" cy="17193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ntel SSDPED1K375GA01 Optane SSD DC P4800X Series - Walmart.com">
            <a:extLst>
              <a:ext uri="{FF2B5EF4-FFF2-40B4-BE49-F238E27FC236}">
                <a16:creationId xmlns:a16="http://schemas.microsoft.com/office/drawing/2014/main" id="{95D98129-B97E-03F4-0730-CFBB75E6209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478500" y="5168408"/>
            <a:ext cx="1729185" cy="7162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F7DA605-F046-74CA-473F-5B1298586F58}"/>
              </a:ext>
            </a:extLst>
          </p:cNvPr>
          <p:cNvSpPr txBox="1"/>
          <p:nvPr/>
        </p:nvSpPr>
        <p:spPr>
          <a:xfrm>
            <a:off x="672281" y="5814841"/>
            <a:ext cx="93237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Tri-HSS</a:t>
            </a:r>
          </a:p>
        </p:txBody>
      </p:sp>
      <p:pic>
        <p:nvPicPr>
          <p:cNvPr id="18" name="Picture 2">
            <a:extLst>
              <a:ext uri="{FF2B5EF4-FFF2-40B4-BE49-F238E27FC236}">
                <a16:creationId xmlns:a16="http://schemas.microsoft.com/office/drawing/2014/main" id="{F9717E22-15D0-4E2F-AD66-783526265A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1864" y="5021739"/>
            <a:ext cx="1207874" cy="837125"/>
          </a:xfrm>
          <a:prstGeom prst="rect">
            <a:avLst/>
          </a:prstGeom>
          <a:noFill/>
          <a:extLst>
            <a:ext uri="{909E8E84-426E-40DD-AFC4-6F175D3DCCD1}">
              <a14:hiddenFill xmlns:a14="http://schemas.microsoft.com/office/drawing/2010/main">
                <a:solidFill>
                  <a:srgbClr val="FFFFFF"/>
                </a:solidFill>
              </a14:hiddenFill>
            </a:ext>
          </a:extLst>
        </p:spPr>
      </p:pic>
      <p:sp>
        <p:nvSpPr>
          <p:cNvPr id="23" name="Left-right Arrow 22">
            <a:extLst>
              <a:ext uri="{FF2B5EF4-FFF2-40B4-BE49-F238E27FC236}">
                <a16:creationId xmlns:a16="http://schemas.microsoft.com/office/drawing/2014/main" id="{E246EC2B-C97B-46E2-2161-42220243F507}"/>
              </a:ext>
            </a:extLst>
          </p:cNvPr>
          <p:cNvSpPr/>
          <p:nvPr/>
        </p:nvSpPr>
        <p:spPr>
          <a:xfrm>
            <a:off x="2186842" y="5309725"/>
            <a:ext cx="785218" cy="280683"/>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4">
            <a:extLst>
              <a:ext uri="{FF2B5EF4-FFF2-40B4-BE49-F238E27FC236}">
                <a16:creationId xmlns:a16="http://schemas.microsoft.com/office/drawing/2014/main" id="{9A86B645-08D5-9D27-31AA-5DF394F585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2109" y="4722731"/>
            <a:ext cx="1038283" cy="1406563"/>
          </a:xfrm>
          <a:prstGeom prst="rect">
            <a:avLst/>
          </a:prstGeom>
          <a:noFill/>
          <a:extLst>
            <a:ext uri="{909E8E84-426E-40DD-AFC4-6F175D3DCCD1}">
              <a14:hiddenFill xmlns:a14="http://schemas.microsoft.com/office/drawing/2010/main">
                <a:solidFill>
                  <a:srgbClr val="FFFFFF"/>
                </a:solidFill>
              </a14:hiddenFill>
            </a:ext>
          </a:extLst>
        </p:spPr>
      </p:pic>
      <p:sp>
        <p:nvSpPr>
          <p:cNvPr id="15" name="Left-right Arrow 14">
            <a:extLst>
              <a:ext uri="{FF2B5EF4-FFF2-40B4-BE49-F238E27FC236}">
                <a16:creationId xmlns:a16="http://schemas.microsoft.com/office/drawing/2014/main" id="{E355985A-B802-38E3-0CF3-9B2026C51C8A}"/>
              </a:ext>
            </a:extLst>
          </p:cNvPr>
          <p:cNvSpPr/>
          <p:nvPr/>
        </p:nvSpPr>
        <p:spPr>
          <a:xfrm>
            <a:off x="3637080" y="5309724"/>
            <a:ext cx="740216" cy="280683"/>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Slide Number Placeholder 5">
            <a:extLst>
              <a:ext uri="{FF2B5EF4-FFF2-40B4-BE49-F238E27FC236}">
                <a16:creationId xmlns:a16="http://schemas.microsoft.com/office/drawing/2014/main" id="{9B6C23EF-AEEA-0439-254A-FCA20677DD8D}"/>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21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AD11F8-F0EF-7C4D-86C5-B76B163FE8AF}"/>
              </a:ext>
            </a:extLst>
          </p:cNvPr>
          <p:cNvSpPr>
            <a:spLocks noGrp="1"/>
          </p:cNvSpPr>
          <p:nvPr>
            <p:ph type="title"/>
          </p:nvPr>
        </p:nvSpPr>
        <p:spPr/>
        <p:txBody>
          <a:bodyPr/>
          <a:lstStyle/>
          <a:p>
            <a:r>
              <a:rPr lang="en-US" dirty="0"/>
              <a:t>Our Goal</a:t>
            </a:r>
          </a:p>
        </p:txBody>
      </p:sp>
      <p:sp>
        <p:nvSpPr>
          <p:cNvPr id="6" name="Rounded Rectangle 5">
            <a:extLst>
              <a:ext uri="{FF2B5EF4-FFF2-40B4-BE49-F238E27FC236}">
                <a16:creationId xmlns:a16="http://schemas.microsoft.com/office/drawing/2014/main" id="{00F8F039-743D-2642-84D6-4D49626B242B}"/>
              </a:ext>
            </a:extLst>
          </p:cNvPr>
          <p:cNvSpPr/>
          <p:nvPr/>
        </p:nvSpPr>
        <p:spPr>
          <a:xfrm>
            <a:off x="517043" y="1174233"/>
            <a:ext cx="8109913" cy="4888874"/>
          </a:xfrm>
          <a:prstGeom prst="roundRect">
            <a:avLst>
              <a:gd name="adj" fmla="val 6175"/>
            </a:avLst>
          </a:prstGeom>
          <a:solidFill>
            <a:srgbClr val="DAE3F3"/>
          </a:solid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 sz="4000" b="1" i="0" u="none" strike="noStrike" kern="0" cap="none" spc="0" normalizeH="0" baseline="0" noProof="0" dirty="0">
                <a:ln>
                  <a:noFill/>
                </a:ln>
                <a:solidFill>
                  <a:srgbClr val="000CFF"/>
                </a:solidFill>
                <a:effectLst/>
                <a:uLnTx/>
                <a:uFillTx/>
                <a:latin typeface="Calibri" panose="020F0502020204030204"/>
                <a:ea typeface="Calibri"/>
                <a:cs typeface="Calibri"/>
                <a:sym typeface="Calibri"/>
              </a:rPr>
              <a:t>data-placement mechanism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that can provide: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Adaptivity,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by </a:t>
            </a:r>
            <a:r>
              <a:rPr kumimoji="0" lang="en" sz="3200" b="1" i="0" u="none" strike="noStrike" kern="0" cap="none" spc="0" normalizeH="0" baseline="0" noProof="0" dirty="0">
                <a:ln>
                  <a:noFill/>
                </a:ln>
                <a:solidFill>
                  <a:srgbClr val="00B050"/>
                </a:solidFill>
                <a:effectLst/>
                <a:uLnTx/>
                <a:uFillTx/>
                <a:latin typeface="Calibri" panose="020F0502020204030204"/>
                <a:ea typeface="Calibri"/>
                <a:cs typeface="Calibri"/>
                <a:sym typeface="Calibri"/>
              </a:rPr>
              <a:t>continuously learning</a:t>
            </a:r>
            <a:r>
              <a:rPr kumimoji="0" lang="en" sz="3200" b="0" i="0" u="none" strike="noStrike" kern="0" cap="none" spc="0" normalizeH="0" baseline="0" noProof="0" dirty="0">
                <a:ln>
                  <a:noFill/>
                </a:ln>
                <a:solidFill>
                  <a:srgbClr val="00B050"/>
                </a:solidFill>
                <a:effectLst/>
                <a:uLnTx/>
                <a:uFillTx/>
                <a:latin typeface="Calibri" panose="020F0502020204030204"/>
                <a:ea typeface="Calibri"/>
                <a:cs typeface="Calibri"/>
                <a:sym typeface="Calibri"/>
              </a:rPr>
              <a:t> </a:t>
            </a:r>
            <a:r>
              <a:rPr kumimoji="0" lang="en" sz="32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and </a:t>
            </a:r>
            <a:r>
              <a:rPr kumimoji="0" lang="en" sz="3200" b="1" i="0" u="none" strike="noStrike" kern="0" cap="none" spc="0" normalizeH="0" baseline="0" noProof="0" dirty="0">
                <a:ln>
                  <a:noFill/>
                </a:ln>
                <a:solidFill>
                  <a:srgbClr val="00B050"/>
                </a:solidFill>
                <a:effectLst/>
                <a:uLnTx/>
                <a:uFillTx/>
                <a:latin typeface="Calibri" panose="020F0502020204030204"/>
                <a:ea typeface="Calibri"/>
                <a:cs typeface="Calibri"/>
                <a:sym typeface="Calibri"/>
              </a:rPr>
              <a:t>adapting</a:t>
            </a:r>
            <a:r>
              <a:rPr kumimoji="0" lang="en" sz="3200" b="0" i="1"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 </a:t>
            </a:r>
            <a:r>
              <a:rPr kumimoji="0" lang="en" sz="32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to the application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and underlying device characteristics</a:t>
            </a: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Easy </a:t>
            </a:r>
            <a:r>
              <a:rPr kumimoji="0" lang="en" sz="3200" b="1" i="0" u="none" strike="noStrike" kern="0" cap="none" spc="0" normalizeH="0" baseline="0" noProof="0" dirty="0">
                <a:ln>
                  <a:noFill/>
                </a:ln>
                <a:solidFill>
                  <a:srgbClr val="C00000"/>
                </a:solidFill>
                <a:effectLst/>
                <a:uLnTx/>
                <a:uFillTx/>
                <a:latin typeface="Calibri" panose="020F0502020204030204"/>
                <a:ea typeface="+mn-ea"/>
                <a:cs typeface="Calibri"/>
                <a:sym typeface="Calibri"/>
              </a:rPr>
              <a:t>extensibility</a:t>
            </a:r>
            <a:r>
              <a:rPr kumimoji="0" lang="en" sz="3200" b="1" i="0" u="none" strike="noStrike" kern="0" cap="none" spc="0" normalizeH="0" baseline="0" noProof="0" dirty="0">
                <a:ln>
                  <a:noFill/>
                </a:ln>
                <a:solidFill>
                  <a:srgbClr val="C00000"/>
                </a:solidFill>
                <a:effectLst/>
                <a:uLnTx/>
                <a:uFillTx/>
                <a:latin typeface="Calibri" panose="020F0502020204030204"/>
                <a:ea typeface="Calibri"/>
                <a:cs typeface="Calibri"/>
                <a:sym typeface="Calibri"/>
              </a:rPr>
              <a:t> </a:t>
            </a:r>
            <a:r>
              <a:rPr kumimoji="0" lang="en" sz="32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to incorporate a wide range of hybrid storage configurations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5">
            <a:extLst>
              <a:ext uri="{FF2B5EF4-FFF2-40B4-BE49-F238E27FC236}">
                <a16:creationId xmlns:a16="http://schemas.microsoft.com/office/drawing/2014/main" id="{AF530A06-0DA5-550B-01A6-5547393B388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5511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ABE630-4151-074F-8263-49EFB5E0D497}"/>
              </a:ext>
            </a:extLst>
          </p:cNvPr>
          <p:cNvSpPr>
            <a:spLocks noGrp="1"/>
          </p:cNvSpPr>
          <p:nvPr>
            <p:ph type="title"/>
          </p:nvPr>
        </p:nvSpPr>
        <p:spPr/>
        <p:txBody>
          <a:bodyPr/>
          <a:lstStyle/>
          <a:p>
            <a:r>
              <a:rPr lang="en-US" dirty="0"/>
              <a:t>Our Proposal</a:t>
            </a:r>
          </a:p>
        </p:txBody>
      </p:sp>
      <p:sp>
        <p:nvSpPr>
          <p:cNvPr id="12" name="TextBox 11">
            <a:extLst>
              <a:ext uri="{FF2B5EF4-FFF2-40B4-BE49-F238E27FC236}">
                <a16:creationId xmlns:a16="http://schemas.microsoft.com/office/drawing/2014/main" id="{AB14BC19-14CB-C74A-8F2C-9DB36EC9727C}"/>
              </a:ext>
            </a:extLst>
          </p:cNvPr>
          <p:cNvSpPr txBox="1"/>
          <p:nvPr/>
        </p:nvSpPr>
        <p:spPr>
          <a:xfrm>
            <a:off x="3690489" y="3896691"/>
            <a:ext cx="139640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Sibyl</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3CFB2216-8DDA-B34B-BDD0-7A67AE10B2F9}"/>
              </a:ext>
            </a:extLst>
          </p:cNvPr>
          <p:cNvSpPr txBox="1"/>
          <p:nvPr/>
        </p:nvSpPr>
        <p:spPr>
          <a:xfrm>
            <a:off x="1797528" y="4609785"/>
            <a:ext cx="5595521"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Formulates data placement in hybrid storage systems as a </a:t>
            </a:r>
            <a:r>
              <a:rPr kumimoji="0" lang="en-US" sz="3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reinforcement learning problem</a:t>
            </a:r>
          </a:p>
        </p:txBody>
      </p:sp>
      <p:sp>
        <p:nvSpPr>
          <p:cNvPr id="15" name="TextBox 14">
            <a:extLst>
              <a:ext uri="{FF2B5EF4-FFF2-40B4-BE49-F238E27FC236}">
                <a16:creationId xmlns:a16="http://schemas.microsoft.com/office/drawing/2014/main" id="{5CF0F5F5-213D-A341-A7B3-42238F9F4941}"/>
              </a:ext>
            </a:extLst>
          </p:cNvPr>
          <p:cNvSpPr txBox="1"/>
          <p:nvPr/>
        </p:nvSpPr>
        <p:spPr>
          <a:xfrm>
            <a:off x="2969723" y="6396335"/>
            <a:ext cx="3221971"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Sibyl is an oracle that makes accurate prophecies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https://</a:t>
            </a:r>
            <a:r>
              <a:rPr kumimoji="0" lang="en-US" sz="1200" b="0" i="1"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en.wikipedia.org</a:t>
            </a:r>
            <a:r>
              <a:rPr kumimoji="0" lang="en-US" sz="1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/wiki/Sibyl</a:t>
            </a:r>
          </a:p>
        </p:txBody>
      </p:sp>
      <p:pic>
        <p:nvPicPr>
          <p:cNvPr id="1026" name="Picture 2" descr="Artwork by Domenichino, THE CUMAEAN SIBYL WITH THE PROPHECY IAM REDIT ET VIRGO REDEUNT SATURNIA REGNA, Made of Oil on canvas">
            <a:extLst>
              <a:ext uri="{FF2B5EF4-FFF2-40B4-BE49-F238E27FC236}">
                <a16:creationId xmlns:a16="http://schemas.microsoft.com/office/drawing/2014/main" id="{1225718B-E686-77CC-3B59-627E2BB747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91" t="14959" r="11291" b="11870"/>
          <a:stretch/>
        </p:blipFill>
        <p:spPr bwMode="auto">
          <a:xfrm>
            <a:off x="3104695" y="1089293"/>
            <a:ext cx="2470915" cy="2736859"/>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a:extLst>
              <a:ext uri="{FF2B5EF4-FFF2-40B4-BE49-F238E27FC236}">
                <a16:creationId xmlns:a16="http://schemas.microsoft.com/office/drawing/2014/main" id="{884934FA-11A9-9C94-7BF6-491515A9EDB6}"/>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6049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Key Shortcomings of Prior Data Placement Techniques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Formulating Data Placement as Reinforcement Learning</a:t>
            </a: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Sibyl: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Evaluation of Sibyl and Key Results</a:t>
            </a: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Conclusion</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12" name="Slide Number Placeholder 5">
            <a:extLst>
              <a:ext uri="{FF2B5EF4-FFF2-40B4-BE49-F238E27FC236}">
                <a16:creationId xmlns:a16="http://schemas.microsoft.com/office/drawing/2014/main" id="{9E9F5E82-A895-E496-EBA3-DCDE408FF7D1}"/>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25862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DBA749-4B46-5846-A229-89C516AB117E}"/>
              </a:ext>
            </a:extLst>
          </p:cNvPr>
          <p:cNvSpPr>
            <a:spLocks noGrp="1"/>
          </p:cNvSpPr>
          <p:nvPr>
            <p:ph type="title"/>
          </p:nvPr>
        </p:nvSpPr>
        <p:spPr>
          <a:xfrm>
            <a:off x="169011" y="132334"/>
            <a:ext cx="7473735" cy="606084"/>
          </a:xfrm>
        </p:spPr>
        <p:txBody>
          <a:bodyPr/>
          <a:lstStyle/>
          <a:p>
            <a:r>
              <a:rPr lang="en-US" sz="3200" dirty="0"/>
              <a:t>Basics of Reinforcement Learning (RL)</a:t>
            </a:r>
          </a:p>
        </p:txBody>
      </p:sp>
      <p:sp>
        <p:nvSpPr>
          <p:cNvPr id="5" name="Content Placeholder 4">
            <a:extLst>
              <a:ext uri="{FF2B5EF4-FFF2-40B4-BE49-F238E27FC236}">
                <a16:creationId xmlns:a16="http://schemas.microsoft.com/office/drawing/2014/main" id="{90772A9A-66E4-0244-83CD-CADE17C6CDDE}"/>
              </a:ext>
            </a:extLst>
          </p:cNvPr>
          <p:cNvSpPr>
            <a:spLocks noGrp="1"/>
          </p:cNvSpPr>
          <p:nvPr>
            <p:ph idx="1"/>
          </p:nvPr>
        </p:nvSpPr>
        <p:spPr>
          <a:xfrm>
            <a:off x="169011" y="936172"/>
            <a:ext cx="8894602" cy="6340928"/>
          </a:xfrm>
        </p:spPr>
        <p:txBody>
          <a:bodyPr>
            <a:normAutofit/>
          </a:bodyPr>
          <a:lstStyle/>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lgn="ctr">
              <a:lnSpc>
                <a:spcPts val="2860"/>
              </a:lnSpc>
              <a:buNone/>
            </a:pPr>
            <a:r>
              <a:rPr lang="en-US" dirty="0">
                <a:latin typeface="Calibri" panose="020F0502020204030204" pitchFamily="34" charset="0"/>
                <a:cs typeface="Calibri" panose="020F0502020204030204" pitchFamily="34" charset="0"/>
              </a:rPr>
              <a:t>Agent learns to take an </a:t>
            </a:r>
            <a:r>
              <a:rPr lang="en-US" b="1" dirty="0">
                <a:solidFill>
                  <a:srgbClr val="000CFF"/>
                </a:solidFill>
                <a:latin typeface="Calibri" panose="020F0502020204030204" pitchFamily="34" charset="0"/>
                <a:cs typeface="Calibri" panose="020F0502020204030204" pitchFamily="34" charset="0"/>
              </a:rPr>
              <a:t>action</a:t>
            </a:r>
            <a:r>
              <a:rPr lang="en-US" dirty="0">
                <a:latin typeface="Calibri" panose="020F0502020204030204" pitchFamily="34" charset="0"/>
                <a:cs typeface="Calibri" panose="020F0502020204030204" pitchFamily="34" charset="0"/>
              </a:rPr>
              <a:t> in a given </a:t>
            </a:r>
            <a:r>
              <a:rPr lang="en-US" b="1" dirty="0">
                <a:solidFill>
                  <a:srgbClr val="000CFF"/>
                </a:solidFill>
                <a:latin typeface="Calibri" panose="020F0502020204030204" pitchFamily="34" charset="0"/>
                <a:cs typeface="Calibri" panose="020F0502020204030204" pitchFamily="34" charset="0"/>
              </a:rPr>
              <a:t>state</a:t>
            </a:r>
            <a:r>
              <a:rPr lang="en-US" dirty="0">
                <a:latin typeface="Calibri" panose="020F0502020204030204" pitchFamily="34" charset="0"/>
                <a:cs typeface="Calibri" panose="020F0502020204030204" pitchFamily="34" charset="0"/>
              </a:rPr>
              <a:t> </a:t>
            </a:r>
          </a:p>
          <a:p>
            <a:pPr marL="0" indent="0" algn="ctr">
              <a:lnSpc>
                <a:spcPts val="2860"/>
              </a:lnSpc>
              <a:buNone/>
            </a:pPr>
            <a:r>
              <a:rPr lang="en-US" dirty="0">
                <a:latin typeface="Calibri" panose="020F0502020204030204" pitchFamily="34" charset="0"/>
                <a:cs typeface="Calibri" panose="020F0502020204030204" pitchFamily="34" charset="0"/>
              </a:rPr>
              <a:t>to maximize a numerical </a:t>
            </a:r>
            <a:r>
              <a:rPr lang="en-US" b="1" dirty="0">
                <a:solidFill>
                  <a:srgbClr val="000CFF"/>
                </a:solidFill>
                <a:latin typeface="Calibri" panose="020F0502020204030204" pitchFamily="34" charset="0"/>
                <a:cs typeface="Calibri" panose="020F0502020204030204" pitchFamily="34" charset="0"/>
              </a:rPr>
              <a:t>reward</a:t>
            </a:r>
          </a:p>
          <a:p>
            <a:endParaRPr lang="en-US" sz="2400" b="1" dirty="0">
              <a:solidFill>
                <a:srgbClr val="C00000"/>
              </a:solidFill>
              <a:latin typeface="Calibri" panose="020F0502020204030204" pitchFamily="34" charset="0"/>
              <a:cs typeface="Calibri" panose="020F0502020204030204" pitchFamily="34" charset="0"/>
            </a:endParaRPr>
          </a:p>
          <a:p>
            <a:endParaRPr lang="en-US" sz="2400" b="1" dirty="0">
              <a:solidFill>
                <a:srgbClr val="C00000"/>
              </a:solidFill>
              <a:latin typeface="Calibri" panose="020F0502020204030204" pitchFamily="34" charset="0"/>
              <a:cs typeface="Calibri" panose="020F0502020204030204" pitchFamily="34" charset="0"/>
            </a:endParaRPr>
          </a:p>
          <a:p>
            <a:endParaRPr lang="en-US" sz="2400" b="1" dirty="0">
              <a:solidFill>
                <a:srgbClr val="C00000"/>
              </a:solidFill>
              <a:latin typeface="Calibri" panose="020F0502020204030204" pitchFamily="34" charset="0"/>
              <a:cs typeface="Calibri" panose="020F0502020204030204" pitchFamily="34" charset="0"/>
            </a:endParaRPr>
          </a:p>
          <a:p>
            <a:endParaRPr lang="en-US" sz="2400" b="1" dirty="0">
              <a:solidFill>
                <a:srgbClr val="C00000"/>
              </a:solidFill>
              <a:latin typeface="Calibri" panose="020F0502020204030204" pitchFamily="34" charset="0"/>
              <a:cs typeface="Calibri" panose="020F0502020204030204" pitchFamily="34" charset="0"/>
            </a:endParaRPr>
          </a:p>
          <a:p>
            <a:endParaRPr lang="en-US" sz="2400" b="1" dirty="0">
              <a:solidFill>
                <a:srgbClr val="C00000"/>
              </a:solidFill>
              <a:latin typeface="Calibri" panose="020F0502020204030204" pitchFamily="34" charset="0"/>
              <a:cs typeface="Calibri" panose="020F0502020204030204" pitchFamily="34" charset="0"/>
            </a:endParaRPr>
          </a:p>
          <a:p>
            <a:endParaRPr lang="en-US" sz="2400" b="1" dirty="0">
              <a:solidFill>
                <a:srgbClr val="C00000"/>
              </a:solidFill>
              <a:latin typeface="Calibri" panose="020F0502020204030204" pitchFamily="34" charset="0"/>
              <a:cs typeface="Calibri" panose="020F0502020204030204" pitchFamily="34" charset="0"/>
            </a:endParaRPr>
          </a:p>
          <a:p>
            <a:endParaRPr lang="en-US" sz="200" dirty="0">
              <a:latin typeface="Calibri" panose="020F0502020204030204" pitchFamily="34" charset="0"/>
              <a:cs typeface="Calibri" panose="020F0502020204030204" pitchFamily="34" charset="0"/>
            </a:endParaRPr>
          </a:p>
          <a:p>
            <a:endParaRPr lang="en-US" b="1" dirty="0">
              <a:solidFill>
                <a:srgbClr val="C0000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5318DA0-969A-3649-BFAC-A2D03EE60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534" y="1646120"/>
            <a:ext cx="6642100" cy="2819400"/>
          </a:xfrm>
          <a:prstGeom prst="rect">
            <a:avLst/>
          </a:prstGeom>
        </p:spPr>
      </p:pic>
      <p:sp>
        <p:nvSpPr>
          <p:cNvPr id="8" name="Rectangle 7">
            <a:extLst>
              <a:ext uri="{FF2B5EF4-FFF2-40B4-BE49-F238E27FC236}">
                <a16:creationId xmlns:a16="http://schemas.microsoft.com/office/drawing/2014/main" id="{C0AB31C9-755A-A641-A5B7-B2FAC56E2924}"/>
              </a:ext>
            </a:extLst>
          </p:cNvPr>
          <p:cNvSpPr/>
          <p:nvPr/>
        </p:nvSpPr>
        <p:spPr>
          <a:xfrm>
            <a:off x="1029114" y="1646120"/>
            <a:ext cx="2520563" cy="1200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4E8297D-305C-904E-9B21-424EB26849AC}"/>
              </a:ext>
            </a:extLst>
          </p:cNvPr>
          <p:cNvSpPr/>
          <p:nvPr/>
        </p:nvSpPr>
        <p:spPr>
          <a:xfrm>
            <a:off x="1029113" y="2891810"/>
            <a:ext cx="2051437" cy="1283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FDC9F6A-4388-6D49-9731-DE2CD9ADC8F7}"/>
              </a:ext>
            </a:extLst>
          </p:cNvPr>
          <p:cNvSpPr/>
          <p:nvPr/>
        </p:nvSpPr>
        <p:spPr>
          <a:xfrm>
            <a:off x="3304512" y="2891811"/>
            <a:ext cx="2392017" cy="790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A86BF9D-0283-7440-900E-6B4D6908B55A}"/>
              </a:ext>
            </a:extLst>
          </p:cNvPr>
          <p:cNvSpPr/>
          <p:nvPr/>
        </p:nvSpPr>
        <p:spPr>
          <a:xfrm>
            <a:off x="4336856" y="2417728"/>
            <a:ext cx="327328" cy="438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F074B86-3F1D-DC43-A0D9-82380326512F}"/>
              </a:ext>
            </a:extLst>
          </p:cNvPr>
          <p:cNvSpPr/>
          <p:nvPr/>
        </p:nvSpPr>
        <p:spPr>
          <a:xfrm>
            <a:off x="5451363" y="1591955"/>
            <a:ext cx="2346271" cy="1255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594AEAD-E8D2-064A-9277-BF53D83E64B8}"/>
              </a:ext>
            </a:extLst>
          </p:cNvPr>
          <p:cNvSpPr/>
          <p:nvPr/>
        </p:nvSpPr>
        <p:spPr>
          <a:xfrm>
            <a:off x="5920491" y="2905815"/>
            <a:ext cx="1877143" cy="1283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lide Number Placeholder 5">
            <a:extLst>
              <a:ext uri="{FF2B5EF4-FFF2-40B4-BE49-F238E27FC236}">
                <a16:creationId xmlns:a16="http://schemas.microsoft.com/office/drawing/2014/main" id="{7941CE67-2ADA-B8E3-F9CA-530A320531BD}"/>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16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animBg="1"/>
      <p:bldP spid="9" grpId="0" animBg="1"/>
      <p:bldP spid="10" grpId="0" animBg="1"/>
      <p:bldP spid="11" grpId="0" animBg="1"/>
      <p:bldP spid="12" grpId="0" animBg="1"/>
      <p:bldP spid="13"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6E1681-0436-2046-A6E8-E391907CBE2D}"/>
              </a:ext>
            </a:extLst>
          </p:cNvPr>
          <p:cNvSpPr>
            <a:spLocks noGrp="1"/>
          </p:cNvSpPr>
          <p:nvPr>
            <p:ph type="title"/>
          </p:nvPr>
        </p:nvSpPr>
        <p:spPr/>
        <p:txBody>
          <a:bodyPr/>
          <a:lstStyle/>
          <a:p>
            <a:r>
              <a:rPr lang="en-US" sz="3600" dirty="0"/>
              <a:t>Formulating Data Placement as RL</a:t>
            </a:r>
          </a:p>
        </p:txBody>
      </p:sp>
      <p:cxnSp>
        <p:nvCxnSpPr>
          <p:cNvPr id="29" name="Straight Connector 28">
            <a:extLst>
              <a:ext uri="{FF2B5EF4-FFF2-40B4-BE49-F238E27FC236}">
                <a16:creationId xmlns:a16="http://schemas.microsoft.com/office/drawing/2014/main" id="{ED122E0C-22F0-6747-A99C-5BF96DC1691A}"/>
              </a:ext>
            </a:extLst>
          </p:cNvPr>
          <p:cNvCxnSpPr/>
          <p:nvPr/>
        </p:nvCxnSpPr>
        <p:spPr>
          <a:xfrm>
            <a:off x="954157" y="3426088"/>
            <a:ext cx="7243638" cy="0"/>
          </a:xfrm>
          <a:prstGeom prst="line">
            <a:avLst/>
          </a:prstGeom>
          <a:ln w="28575">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3A11CBA-4E5A-685C-6709-FCF3820FB6E1}"/>
              </a:ext>
            </a:extLst>
          </p:cNvPr>
          <p:cNvSpPr txBox="1"/>
          <p:nvPr/>
        </p:nvSpPr>
        <p:spPr>
          <a:xfrm>
            <a:off x="5420139" y="-278296"/>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ounded Rectangle 39">
            <a:extLst>
              <a:ext uri="{FF2B5EF4-FFF2-40B4-BE49-F238E27FC236}">
                <a16:creationId xmlns:a16="http://schemas.microsoft.com/office/drawing/2014/main" id="{60BEEFF9-D470-28C0-9859-231C154854D7}"/>
              </a:ext>
            </a:extLst>
          </p:cNvPr>
          <p:cNvSpPr/>
          <p:nvPr/>
        </p:nvSpPr>
        <p:spPr>
          <a:xfrm>
            <a:off x="2985601" y="980482"/>
            <a:ext cx="2631969" cy="56034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libri" panose="020F0502020204030204"/>
                <a:ea typeface="+mn-ea"/>
                <a:cs typeface="+mn-cs"/>
              </a:rPr>
              <a:t>Agent</a:t>
            </a:r>
          </a:p>
        </p:txBody>
      </p:sp>
      <p:sp>
        <p:nvSpPr>
          <p:cNvPr id="42" name="Rounded Rectangle 41">
            <a:extLst>
              <a:ext uri="{FF2B5EF4-FFF2-40B4-BE49-F238E27FC236}">
                <a16:creationId xmlns:a16="http://schemas.microsoft.com/office/drawing/2014/main" id="{8BE6B2B1-D9C0-A79E-AFBE-C47CD9CD47B9}"/>
              </a:ext>
            </a:extLst>
          </p:cNvPr>
          <p:cNvSpPr/>
          <p:nvPr/>
        </p:nvSpPr>
        <p:spPr>
          <a:xfrm>
            <a:off x="2987891" y="2583045"/>
            <a:ext cx="2631969" cy="674247"/>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libri" panose="020F0502020204030204"/>
                <a:ea typeface="+mn-ea"/>
                <a:cs typeface="+mn-cs"/>
              </a:rPr>
              <a:t>Environment</a:t>
            </a:r>
          </a:p>
        </p:txBody>
      </p:sp>
      <p:cxnSp>
        <p:nvCxnSpPr>
          <p:cNvPr id="45" name="Elbow Connector 44">
            <a:extLst>
              <a:ext uri="{FF2B5EF4-FFF2-40B4-BE49-F238E27FC236}">
                <a16:creationId xmlns:a16="http://schemas.microsoft.com/office/drawing/2014/main" id="{EC720AE5-6DDD-91F7-8F5F-B75E5DEB75B7}"/>
              </a:ext>
            </a:extLst>
          </p:cNvPr>
          <p:cNvCxnSpPr>
            <a:cxnSpLocks/>
            <a:stCxn id="42" idx="1"/>
            <a:endCxn id="40" idx="1"/>
          </p:cNvCxnSpPr>
          <p:nvPr/>
        </p:nvCxnSpPr>
        <p:spPr>
          <a:xfrm rot="10800000">
            <a:off x="2985601" y="1260653"/>
            <a:ext cx="2290" cy="1659516"/>
          </a:xfrm>
          <a:prstGeom prst="bentConnector3">
            <a:avLst>
              <a:gd name="adj1" fmla="val 4608510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54E6533C-B269-C9B5-21BB-F9CC887114D3}"/>
              </a:ext>
            </a:extLst>
          </p:cNvPr>
          <p:cNvCxnSpPr>
            <a:cxnSpLocks/>
            <a:stCxn id="40" idx="3"/>
            <a:endCxn id="42" idx="3"/>
          </p:cNvCxnSpPr>
          <p:nvPr/>
        </p:nvCxnSpPr>
        <p:spPr>
          <a:xfrm>
            <a:off x="5617570" y="1260653"/>
            <a:ext cx="2290" cy="1659516"/>
          </a:xfrm>
          <a:prstGeom prst="bentConnector3">
            <a:avLst>
              <a:gd name="adj1" fmla="val 6148847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856B8B8A-52CE-0D99-5A81-F003D28DACDA}"/>
              </a:ext>
            </a:extLst>
          </p:cNvPr>
          <p:cNvSpPr txBox="1"/>
          <p:nvPr/>
        </p:nvSpPr>
        <p:spPr>
          <a:xfrm>
            <a:off x="1242533" y="1841597"/>
            <a:ext cx="1730366" cy="40011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State (S</a:t>
            </a:r>
            <a:r>
              <a:rPr kumimoji="0" lang="en-US" sz="2000" b="0" i="1" u="none" strike="noStrike" kern="1200" cap="none" spc="0" normalizeH="0" baseline="-25000" noProof="0" dirty="0">
                <a:ln>
                  <a:noFill/>
                </a:ln>
                <a:solidFill>
                  <a:prstClr val="black"/>
                </a:solidFill>
                <a:effectLst/>
                <a:uLnTx/>
                <a:uFillTx/>
                <a:latin typeface="Calibri" panose="020F0502020204030204"/>
                <a:ea typeface="+mn-ea"/>
                <a:cs typeface="+mn-cs"/>
              </a:rPr>
              <a:t>t</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CH"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C28D1FE8-A954-FAEA-E568-09B3AC5FF802}"/>
              </a:ext>
            </a:extLst>
          </p:cNvPr>
          <p:cNvSpPr txBox="1"/>
          <p:nvPr/>
        </p:nvSpPr>
        <p:spPr>
          <a:xfrm>
            <a:off x="6246688" y="1884779"/>
            <a:ext cx="1730366" cy="40011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Action (A</a:t>
            </a:r>
            <a:r>
              <a:rPr kumimoji="0" lang="en-US" sz="2000" b="0" i="1" u="none" strike="noStrike" kern="1200" cap="none" spc="0" normalizeH="0" baseline="-25000" noProof="0" dirty="0">
                <a:ln>
                  <a:noFill/>
                </a:ln>
                <a:solidFill>
                  <a:prstClr val="black"/>
                </a:solidFill>
                <a:effectLst/>
                <a:uLnTx/>
                <a:uFillTx/>
                <a:latin typeface="Calibri" panose="020F0502020204030204"/>
                <a:ea typeface="+mn-ea"/>
                <a:cs typeface="+mn-cs"/>
              </a:rPr>
              <a:t>t</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CH"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9" name="Elbow Connector 68">
            <a:extLst>
              <a:ext uri="{FF2B5EF4-FFF2-40B4-BE49-F238E27FC236}">
                <a16:creationId xmlns:a16="http://schemas.microsoft.com/office/drawing/2014/main" id="{188FCD6E-FD60-DF66-3F34-1D0AD863F376}"/>
              </a:ext>
            </a:extLst>
          </p:cNvPr>
          <p:cNvCxnSpPr>
            <a:cxnSpLocks/>
            <a:stCxn id="42" idx="0"/>
            <a:endCxn id="40" idx="2"/>
          </p:cNvCxnSpPr>
          <p:nvPr/>
        </p:nvCxnSpPr>
        <p:spPr>
          <a:xfrm rot="16200000" flipV="1">
            <a:off x="3781620" y="2060789"/>
            <a:ext cx="1042222" cy="229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01D22670-1F5D-DDCC-B34A-27C547D662A9}"/>
              </a:ext>
            </a:extLst>
          </p:cNvPr>
          <p:cNvSpPr txBox="1"/>
          <p:nvPr/>
        </p:nvSpPr>
        <p:spPr>
          <a:xfrm>
            <a:off x="3229117" y="1857305"/>
            <a:ext cx="2147226" cy="40011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Reward (R</a:t>
            </a:r>
            <a:r>
              <a:rPr kumimoji="0" lang="en-US" sz="2000" b="0" i="1" u="none" strike="noStrike" kern="1200" cap="none" spc="0" normalizeH="0" baseline="-25000" noProof="0" dirty="0">
                <a:ln>
                  <a:noFill/>
                </a:ln>
                <a:solidFill>
                  <a:prstClr val="black"/>
                </a:solidFill>
                <a:effectLst/>
                <a:uLnTx/>
                <a:uFillTx/>
                <a:latin typeface="Calibri" panose="020F0502020204030204"/>
                <a:ea typeface="+mn-ea"/>
                <a:cs typeface="+mn-cs"/>
              </a:rPr>
              <a:t>t+1</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CH"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ounded Rectangle 40">
            <a:extLst>
              <a:ext uri="{FF2B5EF4-FFF2-40B4-BE49-F238E27FC236}">
                <a16:creationId xmlns:a16="http://schemas.microsoft.com/office/drawing/2014/main" id="{740AD724-A7E5-2FAD-6395-F43001BBBDFB}"/>
              </a:ext>
            </a:extLst>
          </p:cNvPr>
          <p:cNvSpPr/>
          <p:nvPr/>
        </p:nvSpPr>
        <p:spPr>
          <a:xfrm>
            <a:off x="3074029" y="5571587"/>
            <a:ext cx="2631969" cy="89207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libri" panose="020F0502020204030204"/>
                <a:ea typeface="+mn-ea"/>
                <a:cs typeface="+mn-cs"/>
              </a:rPr>
              <a:t>Hybrid Storage System</a:t>
            </a:r>
          </a:p>
        </p:txBody>
      </p:sp>
      <p:sp>
        <p:nvSpPr>
          <p:cNvPr id="43" name="Rounded Rectangle 42">
            <a:extLst>
              <a:ext uri="{FF2B5EF4-FFF2-40B4-BE49-F238E27FC236}">
                <a16:creationId xmlns:a16="http://schemas.microsoft.com/office/drawing/2014/main" id="{69F3DCBE-1CE4-1DD2-FC2C-4A0FA09C76A1}"/>
              </a:ext>
            </a:extLst>
          </p:cNvPr>
          <p:cNvSpPr/>
          <p:nvPr/>
        </p:nvSpPr>
        <p:spPr>
          <a:xfrm>
            <a:off x="3080329" y="3654026"/>
            <a:ext cx="2631969" cy="70510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cxnSp>
        <p:nvCxnSpPr>
          <p:cNvPr id="60" name="Elbow Connector 59">
            <a:extLst>
              <a:ext uri="{FF2B5EF4-FFF2-40B4-BE49-F238E27FC236}">
                <a16:creationId xmlns:a16="http://schemas.microsoft.com/office/drawing/2014/main" id="{994453D9-47FB-B2B0-9CCC-F08D86F6D452}"/>
              </a:ext>
            </a:extLst>
          </p:cNvPr>
          <p:cNvCxnSpPr>
            <a:cxnSpLocks/>
            <a:stCxn id="41" idx="1"/>
            <a:endCxn id="43" idx="1"/>
          </p:cNvCxnSpPr>
          <p:nvPr/>
        </p:nvCxnSpPr>
        <p:spPr>
          <a:xfrm rot="10800000" flipH="1">
            <a:off x="3074029" y="4006577"/>
            <a:ext cx="6300" cy="2011050"/>
          </a:xfrm>
          <a:prstGeom prst="bentConnector3">
            <a:avLst>
              <a:gd name="adj1" fmla="val -1814285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Elbow Connector 62">
            <a:extLst>
              <a:ext uri="{FF2B5EF4-FFF2-40B4-BE49-F238E27FC236}">
                <a16:creationId xmlns:a16="http://schemas.microsoft.com/office/drawing/2014/main" id="{82BE644A-8B17-FABE-7BA1-148CA97A7E75}"/>
              </a:ext>
            </a:extLst>
          </p:cNvPr>
          <p:cNvCxnSpPr>
            <a:cxnSpLocks/>
            <a:stCxn id="43" idx="3"/>
            <a:endCxn id="41" idx="3"/>
          </p:cNvCxnSpPr>
          <p:nvPr/>
        </p:nvCxnSpPr>
        <p:spPr>
          <a:xfrm flipH="1">
            <a:off x="5705998" y="4006577"/>
            <a:ext cx="6300" cy="2011050"/>
          </a:xfrm>
          <a:prstGeom prst="bentConnector3">
            <a:avLst>
              <a:gd name="adj1" fmla="val -2059287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a:extLst>
              <a:ext uri="{FF2B5EF4-FFF2-40B4-BE49-F238E27FC236}">
                <a16:creationId xmlns:a16="http://schemas.microsoft.com/office/drawing/2014/main" id="{ACBCC6DB-0576-62BC-F55E-CA2F8AED27DE}"/>
              </a:ext>
            </a:extLst>
          </p:cNvPr>
          <p:cNvCxnSpPr>
            <a:cxnSpLocks/>
            <a:stCxn id="41" idx="0"/>
            <a:endCxn id="43" idx="2"/>
          </p:cNvCxnSpPr>
          <p:nvPr/>
        </p:nvCxnSpPr>
        <p:spPr>
          <a:xfrm rot="5400000" flipH="1" flipV="1">
            <a:off x="3786934" y="4962207"/>
            <a:ext cx="1212460" cy="630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7AA5A27F-C74D-EC56-6227-141B9F9CB494}"/>
              </a:ext>
            </a:extLst>
          </p:cNvPr>
          <p:cNvSpPr txBox="1"/>
          <p:nvPr/>
        </p:nvSpPr>
        <p:spPr>
          <a:xfrm>
            <a:off x="1074744" y="4555924"/>
            <a:ext cx="1850496" cy="1015663"/>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Features of the current request and system</a:t>
            </a:r>
            <a:endParaRPr kumimoji="0" lang="en-CH"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308ACA3C-C184-3C17-01B8-840E819FB116}"/>
              </a:ext>
            </a:extLst>
          </p:cNvPr>
          <p:cNvSpPr txBox="1"/>
          <p:nvPr/>
        </p:nvSpPr>
        <p:spPr>
          <a:xfrm>
            <a:off x="3222815" y="4687426"/>
            <a:ext cx="2631968" cy="707886"/>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Request latency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(of last served request)</a:t>
            </a:r>
            <a:endParaRPr kumimoji="0" lang="en-CH"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172EC3CA-0AB7-CD27-DF9E-6706ACF095B4}"/>
              </a:ext>
            </a:extLst>
          </p:cNvPr>
          <p:cNvSpPr txBox="1"/>
          <p:nvPr/>
        </p:nvSpPr>
        <p:spPr>
          <a:xfrm>
            <a:off x="5840386" y="4658159"/>
            <a:ext cx="2631968" cy="707886"/>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Select storage device to place the current page</a:t>
            </a:r>
            <a:endParaRPr kumimoji="0" lang="en-CH"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Slide Number Placeholder 5">
            <a:extLst>
              <a:ext uri="{FF2B5EF4-FFF2-40B4-BE49-F238E27FC236}">
                <a16:creationId xmlns:a16="http://schemas.microsoft.com/office/drawing/2014/main" id="{1A00DF3B-E228-1B78-9957-4CEB271DC185}"/>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25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67" grpId="0" animBg="1"/>
      <p:bldP spid="68" grpId="0" animBg="1"/>
      <p:bldP spid="77" grpId="0" animBg="1"/>
      <p:bldP spid="41" grpId="0" animBg="1"/>
      <p:bldP spid="43" grpId="0" animBg="1"/>
      <p:bldP spid="78" grpId="0" animBg="1"/>
      <p:bldP spid="79" grpId="0" animBg="1"/>
      <p:bldP spid="100"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F3464D-E8C5-F846-A6A2-D57C7D040E38}"/>
              </a:ext>
            </a:extLst>
          </p:cNvPr>
          <p:cNvSpPr>
            <a:spLocks noGrp="1"/>
          </p:cNvSpPr>
          <p:nvPr>
            <p:ph type="title"/>
          </p:nvPr>
        </p:nvSpPr>
        <p:spPr/>
        <p:txBody>
          <a:bodyPr/>
          <a:lstStyle/>
          <a:p>
            <a:r>
              <a:rPr lang="en-US" dirty="0"/>
              <a:t>What is State?</a:t>
            </a:r>
          </a:p>
        </p:txBody>
      </p:sp>
      <p:sp>
        <p:nvSpPr>
          <p:cNvPr id="5" name="Content Placeholder 4">
            <a:extLst>
              <a:ext uri="{FF2B5EF4-FFF2-40B4-BE49-F238E27FC236}">
                <a16:creationId xmlns:a16="http://schemas.microsoft.com/office/drawing/2014/main" id="{47CBB5E1-34CD-1E40-B494-0360BBA12ACB}"/>
              </a:ext>
            </a:extLst>
          </p:cNvPr>
          <p:cNvSpPr>
            <a:spLocks noGrp="1"/>
          </p:cNvSpPr>
          <p:nvPr>
            <p:ph idx="1"/>
          </p:nvPr>
        </p:nvSpPr>
        <p:spPr>
          <a:xfrm>
            <a:off x="92467" y="936172"/>
            <a:ext cx="8971146" cy="5834464"/>
          </a:xfrm>
        </p:spPr>
        <p:txBody>
          <a:bodyPr>
            <a:normAutofit/>
          </a:bodyPr>
          <a:lstStyle/>
          <a:p>
            <a:r>
              <a:rPr lang="en-US" sz="3000" b="1" dirty="0">
                <a:solidFill>
                  <a:srgbClr val="C00000"/>
                </a:solidFill>
                <a:latin typeface="Calibri" panose="020F0502020204030204" pitchFamily="34" charset="0"/>
                <a:ea typeface="Lato" panose="020F0502020204030203" pitchFamily="34" charset="0"/>
                <a:cs typeface="Calibri" panose="020F0502020204030204" pitchFamily="34" charset="0"/>
              </a:rPr>
              <a:t>Limited number of state features:</a:t>
            </a:r>
          </a:p>
          <a:p>
            <a:pPr lvl="1"/>
            <a:r>
              <a:rPr lang="en-US" sz="2600" dirty="0">
                <a:latin typeface="Calibri" panose="020F0502020204030204" pitchFamily="34" charset="0"/>
                <a:ea typeface="Lato" panose="020F0502020204030203" pitchFamily="34" charset="0"/>
                <a:cs typeface="Calibri" panose="020F0502020204030204" pitchFamily="34" charset="0"/>
              </a:rPr>
              <a:t>Reduce the implementation overhead</a:t>
            </a:r>
          </a:p>
          <a:p>
            <a:pPr lvl="1"/>
            <a:r>
              <a:rPr lang="en-US" sz="2600" dirty="0">
                <a:latin typeface="Calibri" panose="020F0502020204030204" pitchFamily="34" charset="0"/>
                <a:ea typeface="Lato" panose="020F0502020204030203" pitchFamily="34" charset="0"/>
                <a:cs typeface="Calibri" panose="020F0502020204030204" pitchFamily="34" charset="0"/>
              </a:rPr>
              <a:t>RL agent is more sensitive to reward</a:t>
            </a:r>
          </a:p>
          <a:p>
            <a:endParaRPr lang="en-US" sz="3200" dirty="0">
              <a:latin typeface="Calibri" panose="020F0502020204030204" pitchFamily="34" charset="0"/>
              <a:ea typeface="Lato" panose="020F0502020204030203" pitchFamily="34" charset="0"/>
              <a:cs typeface="Calibri" panose="020F0502020204030204" pitchFamily="34" charset="0"/>
            </a:endParaRPr>
          </a:p>
          <a:p>
            <a:endParaRPr lang="en-US" sz="3000" b="1" i="1" dirty="0">
              <a:solidFill>
                <a:srgbClr val="C00000"/>
              </a:solidFill>
              <a:latin typeface="Calibri" panose="020F0502020204030204" pitchFamily="34" charset="0"/>
              <a:ea typeface="Lato" panose="020F0502020204030203" pitchFamily="34" charset="0"/>
              <a:cs typeface="Calibri" panose="020F0502020204030204" pitchFamily="34" charset="0"/>
            </a:endParaRPr>
          </a:p>
          <a:p>
            <a:r>
              <a:rPr lang="en-US" sz="3000" b="1" i="1" dirty="0">
                <a:solidFill>
                  <a:srgbClr val="C00000"/>
                </a:solidFill>
                <a:latin typeface="Calibri" panose="020F0502020204030204" pitchFamily="34" charset="0"/>
                <a:ea typeface="Lato" panose="020F0502020204030203" pitchFamily="34" charset="0"/>
                <a:cs typeface="Calibri" panose="020F0502020204030204" pitchFamily="34" charset="0"/>
              </a:rPr>
              <a:t>6</a:t>
            </a:r>
            <a:r>
              <a:rPr lang="en-US" sz="3000" b="1" dirty="0">
                <a:solidFill>
                  <a:srgbClr val="C00000"/>
                </a:solidFill>
                <a:latin typeface="Calibri" panose="020F0502020204030204" pitchFamily="34" charset="0"/>
                <a:ea typeface="Lato" panose="020F0502020204030203" pitchFamily="34" charset="0"/>
                <a:cs typeface="Calibri" panose="020F0502020204030204" pitchFamily="34" charset="0"/>
              </a:rPr>
              <a:t>-dimensional</a:t>
            </a:r>
            <a:r>
              <a:rPr lang="en-US" sz="3000" dirty="0">
                <a:solidFill>
                  <a:srgbClr val="C00000"/>
                </a:solidFill>
                <a:latin typeface="Calibri" panose="020F0502020204030204" pitchFamily="34" charset="0"/>
                <a:ea typeface="Lato" panose="020F0502020204030203" pitchFamily="34" charset="0"/>
                <a:cs typeface="Calibri" panose="020F0502020204030204" pitchFamily="34" charset="0"/>
              </a:rPr>
              <a:t> </a:t>
            </a:r>
            <a:r>
              <a:rPr lang="en-US" sz="3000" dirty="0">
                <a:latin typeface="Calibri" panose="020F0502020204030204" pitchFamily="34" charset="0"/>
                <a:ea typeface="Lato" panose="020F0502020204030203" pitchFamily="34" charset="0"/>
                <a:cs typeface="Calibri" panose="020F0502020204030204" pitchFamily="34" charset="0"/>
              </a:rPr>
              <a:t>vector of state features</a:t>
            </a:r>
          </a:p>
          <a:p>
            <a:endParaRPr lang="en-US" sz="3000" b="1" i="1" dirty="0">
              <a:solidFill>
                <a:srgbClr val="C00000"/>
              </a:solidFill>
              <a:latin typeface="Calibri" panose="020F0502020204030204" pitchFamily="34" charset="0"/>
              <a:ea typeface="Lato" panose="020F0502020204030203" pitchFamily="34" charset="0"/>
              <a:cs typeface="Calibri" panose="020F0502020204030204" pitchFamily="34" charset="0"/>
            </a:endParaRPr>
          </a:p>
          <a:p>
            <a:endParaRPr lang="en-US" sz="3000" b="1" i="1" dirty="0">
              <a:solidFill>
                <a:srgbClr val="C00000"/>
              </a:solidFill>
              <a:latin typeface="Calibri" panose="020F0502020204030204" pitchFamily="34" charset="0"/>
              <a:ea typeface="Lato" panose="020F0502020204030203" pitchFamily="34" charset="0"/>
              <a:cs typeface="Calibri" panose="020F0502020204030204" pitchFamily="34" charset="0"/>
            </a:endParaRPr>
          </a:p>
          <a:p>
            <a:pPr marL="457200" lvl="1" indent="0">
              <a:buNone/>
            </a:pPr>
            <a:endParaRPr lang="en-US" sz="2600" dirty="0">
              <a:latin typeface="Calibri" panose="020F0502020204030204" pitchFamily="34" charset="0"/>
              <a:ea typeface="Lato" panose="020F0502020204030203" pitchFamily="34" charset="0"/>
              <a:cs typeface="Calibri" panose="020F0502020204030204" pitchFamily="34" charset="0"/>
            </a:endParaRPr>
          </a:p>
          <a:p>
            <a:pPr algn="just"/>
            <a:r>
              <a:rPr lang="en-US" sz="3000" dirty="0">
                <a:latin typeface="Calibri" panose="020F0502020204030204" pitchFamily="34" charset="0"/>
                <a:ea typeface="Lato" panose="020F0502020204030203" pitchFamily="34" charset="0"/>
                <a:cs typeface="Calibri" panose="020F0502020204030204" pitchFamily="34" charset="0"/>
              </a:rPr>
              <a:t>We </a:t>
            </a:r>
            <a:r>
              <a:rPr lang="en-US" sz="3000" b="1" dirty="0">
                <a:solidFill>
                  <a:srgbClr val="C00000"/>
                </a:solidFill>
                <a:latin typeface="Calibri" panose="020F0502020204030204" pitchFamily="34" charset="0"/>
                <a:ea typeface="Lato" panose="020F0502020204030203" pitchFamily="34" charset="0"/>
                <a:cs typeface="Calibri" panose="020F0502020204030204" pitchFamily="34" charset="0"/>
              </a:rPr>
              <a:t>quantize the state representation </a:t>
            </a:r>
            <a:r>
              <a:rPr lang="en-US" sz="3000" dirty="0">
                <a:latin typeface="Calibri" panose="020F0502020204030204" pitchFamily="34" charset="0"/>
                <a:ea typeface="Lato" panose="020F0502020204030203" pitchFamily="34" charset="0"/>
                <a:cs typeface="Calibri" panose="020F0502020204030204" pitchFamily="34" charset="0"/>
              </a:rPr>
              <a:t>into bins to reduce storage overhead</a:t>
            </a:r>
          </a:p>
          <a:p>
            <a:pPr lvl="1"/>
            <a:endParaRPr lang="en-US" sz="2600" dirty="0">
              <a:latin typeface="Calibri" panose="020F0502020204030204" pitchFamily="34" charset="0"/>
              <a:ea typeface="Lato" panose="020F0502020204030203" pitchFamily="34" charset="0"/>
              <a:cs typeface="Calibri" panose="020F0502020204030204" pitchFamily="34" charset="0"/>
            </a:endParaRPr>
          </a:p>
          <a:p>
            <a:endParaRPr lang="en-US" sz="1400" dirty="0">
              <a:latin typeface="Calibri" panose="020F0502020204030204" pitchFamily="34" charset="0"/>
              <a:ea typeface="Lato" panose="020F0502020204030203" pitchFamily="34" charset="0"/>
              <a:cs typeface="Calibri" panose="020F0502020204030204" pitchFamily="34" charset="0"/>
            </a:endParaRPr>
          </a:p>
        </p:txBody>
      </p:sp>
      <p:sp>
        <p:nvSpPr>
          <p:cNvPr id="17" name="Slide Number Placeholder 5">
            <a:extLst>
              <a:ext uri="{FF2B5EF4-FFF2-40B4-BE49-F238E27FC236}">
                <a16:creationId xmlns:a16="http://schemas.microsoft.com/office/drawing/2014/main" id="{0E69682B-997F-0E16-F6B0-0ECBBE94E046}"/>
              </a:ext>
            </a:extLst>
          </p:cNvPr>
          <p:cNvSpPr>
            <a:spLocks noGrp="1"/>
          </p:cNvSpPr>
          <p:nvPr>
            <p:ph type="sldNum" sz="quarter" idx="4"/>
          </p:nvPr>
        </p:nvSpPr>
        <p:spPr>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DCE908F3-BCB7-3A10-9024-3A5EE55FBB7D}"/>
              </a:ext>
            </a:extLst>
          </p:cNvPr>
          <p:cNvGrpSpPr/>
          <p:nvPr/>
        </p:nvGrpSpPr>
        <p:grpSpPr>
          <a:xfrm>
            <a:off x="5696264" y="87364"/>
            <a:ext cx="3582329" cy="1686275"/>
            <a:chOff x="1056563" y="3886042"/>
            <a:chExt cx="7207112" cy="3219864"/>
          </a:xfrm>
        </p:grpSpPr>
        <p:sp>
          <p:nvSpPr>
            <p:cNvPr id="22" name="Rounded Rectangle 21">
              <a:extLst>
                <a:ext uri="{FF2B5EF4-FFF2-40B4-BE49-F238E27FC236}">
                  <a16:creationId xmlns:a16="http://schemas.microsoft.com/office/drawing/2014/main" id="{483E2EB3-A31A-8BC0-2EC2-5C27562A3CB5}"/>
                </a:ext>
              </a:extLst>
            </p:cNvPr>
            <p:cNvSpPr/>
            <p:nvPr/>
          </p:nvSpPr>
          <p:spPr>
            <a:xfrm>
              <a:off x="3074030" y="6213828"/>
              <a:ext cx="2631969" cy="892078"/>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rPr>
                <a:t>Hybrid Storage System</a:t>
              </a:r>
            </a:p>
          </p:txBody>
        </p:sp>
        <p:sp>
          <p:nvSpPr>
            <p:cNvPr id="23" name="Rounded Rectangle 22">
              <a:extLst>
                <a:ext uri="{FF2B5EF4-FFF2-40B4-BE49-F238E27FC236}">
                  <a16:creationId xmlns:a16="http://schemas.microsoft.com/office/drawing/2014/main" id="{4DE55E83-C306-0A62-AF5E-EE6DC70158C0}"/>
                </a:ext>
              </a:extLst>
            </p:cNvPr>
            <p:cNvSpPr/>
            <p:nvPr/>
          </p:nvSpPr>
          <p:spPr>
            <a:xfrm>
              <a:off x="3080329" y="3886042"/>
              <a:ext cx="2631969" cy="705101"/>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cxnSp>
          <p:nvCxnSpPr>
            <p:cNvPr id="24" name="Elbow Connector 23">
              <a:extLst>
                <a:ext uri="{FF2B5EF4-FFF2-40B4-BE49-F238E27FC236}">
                  <a16:creationId xmlns:a16="http://schemas.microsoft.com/office/drawing/2014/main" id="{2C94E4F5-8376-30E4-8DBD-922F93517D61}"/>
                </a:ext>
              </a:extLst>
            </p:cNvPr>
            <p:cNvCxnSpPr>
              <a:cxnSpLocks/>
              <a:stCxn id="22" idx="1"/>
              <a:endCxn id="23" idx="1"/>
            </p:cNvCxnSpPr>
            <p:nvPr/>
          </p:nvCxnSpPr>
          <p:spPr>
            <a:xfrm rot="10800000" flipH="1">
              <a:off x="3074030" y="4238595"/>
              <a:ext cx="6299" cy="2421274"/>
            </a:xfrm>
            <a:prstGeom prst="bentConnector3">
              <a:avLst>
                <a:gd name="adj1" fmla="val -19742784"/>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266026CB-7394-36EB-8C17-3B87BD68D938}"/>
                </a:ext>
              </a:extLst>
            </p:cNvPr>
            <p:cNvCxnSpPr>
              <a:cxnSpLocks/>
            </p:cNvCxnSpPr>
            <p:nvPr/>
          </p:nvCxnSpPr>
          <p:spPr>
            <a:xfrm flipH="1">
              <a:off x="5678155" y="4238592"/>
              <a:ext cx="6299" cy="2421273"/>
            </a:xfrm>
            <a:prstGeom prst="bentConnector3">
              <a:avLst>
                <a:gd name="adj1" fmla="val -2022139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4C70F615-FE9B-9CD9-1931-C9DA18CD9CD6}"/>
                </a:ext>
              </a:extLst>
            </p:cNvPr>
            <p:cNvCxnSpPr>
              <a:cxnSpLocks/>
              <a:stCxn id="22" idx="0"/>
              <a:endCxn id="23" idx="2"/>
            </p:cNvCxnSpPr>
            <p:nvPr/>
          </p:nvCxnSpPr>
          <p:spPr>
            <a:xfrm rot="5400000" flipH="1" flipV="1">
              <a:off x="3581821" y="5399336"/>
              <a:ext cx="1622686" cy="6299"/>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4D886FF-1CCB-445E-D387-33DD52BA39CD}"/>
                </a:ext>
              </a:extLst>
            </p:cNvPr>
            <p:cNvSpPr txBox="1"/>
            <p:nvPr/>
          </p:nvSpPr>
          <p:spPr>
            <a:xfrm>
              <a:off x="1056563" y="4668073"/>
              <a:ext cx="2128053" cy="1516104"/>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Features of the current request and system</a:t>
              </a:r>
              <a:endParaRPr kumimoji="0" lang="en-CH"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5AD35A31-F2F1-213F-DC98-547075E0B10A}"/>
                </a:ext>
              </a:extLst>
            </p:cNvPr>
            <p:cNvSpPr txBox="1"/>
            <p:nvPr/>
          </p:nvSpPr>
          <p:spPr>
            <a:xfrm>
              <a:off x="3222814" y="4830796"/>
              <a:ext cx="2631969" cy="1179192"/>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Request latency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(of last served request)</a:t>
              </a:r>
              <a:endParaRPr kumimoji="0" lang="en-CH"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239CB715-E79C-EFC2-C181-93DA7A39C8E1}"/>
                </a:ext>
              </a:extLst>
            </p:cNvPr>
            <p:cNvSpPr txBox="1"/>
            <p:nvPr/>
          </p:nvSpPr>
          <p:spPr>
            <a:xfrm>
              <a:off x="5631707" y="4880302"/>
              <a:ext cx="2631968" cy="123413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Select storage device to place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the current page</a:t>
              </a:r>
              <a:endParaRPr kumimoji="0" lang="en-CH"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80E192D2-1AC0-5A4A-8331-5D2444C9F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58321" flipH="1">
            <a:off x="5152800" y="219496"/>
            <a:ext cx="1473091" cy="1205745"/>
          </a:xfrm>
          <a:prstGeom prst="rect">
            <a:avLst/>
          </a:prstGeom>
        </p:spPr>
      </p:pic>
      <p:pic>
        <p:nvPicPr>
          <p:cNvPr id="30" name="Picture 29">
            <a:extLst>
              <a:ext uri="{FF2B5EF4-FFF2-40B4-BE49-F238E27FC236}">
                <a16:creationId xmlns:a16="http://schemas.microsoft.com/office/drawing/2014/main" id="{8F4A272B-C4B5-93D0-8A1E-BB7F8B813509}"/>
              </a:ext>
            </a:extLst>
          </p:cNvPr>
          <p:cNvPicPr>
            <a:picLocks noChangeAspect="1"/>
          </p:cNvPicPr>
          <p:nvPr/>
        </p:nvPicPr>
        <p:blipFill rotWithShape="1">
          <a:blip r:embed="rId4"/>
          <a:srcRect t="9235" b="1"/>
          <a:stretch/>
        </p:blipFill>
        <p:spPr>
          <a:xfrm>
            <a:off x="654197" y="3971077"/>
            <a:ext cx="4449192" cy="354974"/>
          </a:xfrm>
          <a:prstGeom prst="rect">
            <a:avLst/>
          </a:prstGeom>
        </p:spPr>
      </p:pic>
    </p:spTree>
    <p:extLst>
      <p:ext uri="{BB962C8B-B14F-4D97-AF65-F5344CB8AC3E}">
        <p14:creationId xmlns:p14="http://schemas.microsoft.com/office/powerpoint/2010/main" val="272371894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4F852-247E-8E45-911F-917B88B448CC}"/>
              </a:ext>
            </a:extLst>
          </p:cNvPr>
          <p:cNvSpPr>
            <a:spLocks noGrp="1"/>
          </p:cNvSpPr>
          <p:nvPr>
            <p:ph type="title"/>
          </p:nvPr>
        </p:nvSpPr>
        <p:spPr>
          <a:xfrm>
            <a:off x="228600" y="152400"/>
            <a:ext cx="8879904" cy="1066800"/>
          </a:xfrm>
        </p:spPr>
        <p:txBody>
          <a:bodyPr/>
          <a:lstStyle/>
          <a:p>
            <a:r>
              <a:rPr lang="en-US" sz="3400" dirty="0"/>
              <a:t>A Blueprint for Fundamentally Better Architectures</a:t>
            </a:r>
          </a:p>
        </p:txBody>
      </p:sp>
      <p:sp>
        <p:nvSpPr>
          <p:cNvPr id="3" name="Content Placeholder 2">
            <a:extLst>
              <a:ext uri="{FF2B5EF4-FFF2-40B4-BE49-F238E27FC236}">
                <a16:creationId xmlns:a16="http://schemas.microsoft.com/office/drawing/2014/main" id="{33D775C0-662F-E944-BE80-00AD35D75816}"/>
              </a:ext>
            </a:extLst>
          </p:cNvPr>
          <p:cNvSpPr>
            <a:spLocks noGrp="1"/>
          </p:cNvSpPr>
          <p:nvPr>
            <p:ph idx="1"/>
          </p:nvPr>
        </p:nvSpPr>
        <p:spPr>
          <a:xfrm>
            <a:off x="228600" y="1052736"/>
            <a:ext cx="8610600" cy="5195664"/>
          </a:xfrm>
        </p:spPr>
        <p:txBody>
          <a:bodyPr/>
          <a:lstStyle/>
          <a:p>
            <a:r>
              <a:rPr lang="en-US" sz="2000" dirty="0"/>
              <a:t>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"Intelligent Architectures for Intelligent Computing Systems"</a:t>
            </a:r>
            <a:br>
              <a:rPr lang="en-US" sz="2000" dirty="0"/>
            </a:br>
            <a:r>
              <a:rPr lang="en-US" sz="2000" i="1" dirty="0"/>
              <a:t>Invited Paper in Proceedings of the </a:t>
            </a:r>
            <a:r>
              <a:rPr lang="en-US" sz="2000" i="1" dirty="0">
                <a:hlinkClick r:id="rId3"/>
              </a:rPr>
              <a:t>Design, Automation, and Test in Europe Conference</a:t>
            </a:r>
            <a:r>
              <a:rPr lang="en-US" sz="2000" i="1" dirty="0"/>
              <a:t> (</a:t>
            </a:r>
            <a:r>
              <a:rPr lang="en-US" sz="2000" b="1" i="1" dirty="0"/>
              <a:t>DATE</a:t>
            </a:r>
            <a:r>
              <a:rPr lang="en-US" sz="2000" i="1" dirty="0"/>
              <a:t>)</a:t>
            </a:r>
            <a:r>
              <a:rPr lang="en-US" sz="2000" dirty="0"/>
              <a:t>, Virtual, February 2021.</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IEDM Tutorial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Short DATE Talk Video</a:t>
            </a:r>
            <a:r>
              <a:rPr lang="en-US" sz="2000" dirty="0"/>
              <a:t> (11 minutes)]</a:t>
            </a:r>
            <a:br>
              <a:rPr lang="en-US" sz="2000" dirty="0"/>
            </a:br>
            <a:r>
              <a:rPr lang="en-US" sz="2000" dirty="0"/>
              <a:t>[</a:t>
            </a:r>
            <a:r>
              <a:rPr lang="en-US" sz="2000" dirty="0">
                <a:hlinkClick r:id="rId9"/>
              </a:rPr>
              <a:t>Longer IEDM Tutorial Video</a:t>
            </a:r>
            <a:r>
              <a:rPr lang="en-US" sz="2000" dirty="0"/>
              <a:t> (1 </a:t>
            </a:r>
            <a:r>
              <a:rPr lang="en-US" sz="2000" dirty="0" err="1"/>
              <a:t>hr</a:t>
            </a:r>
            <a:r>
              <a:rPr lang="en-US" sz="2000" dirty="0"/>
              <a:t> 51 minutes)]</a:t>
            </a:r>
          </a:p>
          <a:p>
            <a:endParaRPr lang="en-US" sz="2000" dirty="0"/>
          </a:p>
        </p:txBody>
      </p:sp>
      <p:sp>
        <p:nvSpPr>
          <p:cNvPr id="4" name="Slide Number Placeholder 3">
            <a:extLst>
              <a:ext uri="{FF2B5EF4-FFF2-40B4-BE49-F238E27FC236}">
                <a16:creationId xmlns:a16="http://schemas.microsoft.com/office/drawing/2014/main" id="{A902EC93-2093-4A4C-9A55-4B63386A8DC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A91863D-16AC-D747-BA17-510BFEEF04EF}"/>
              </a:ext>
            </a:extLst>
          </p:cNvPr>
          <p:cNvPicPr>
            <a:picLocks noChangeAspect="1"/>
          </p:cNvPicPr>
          <p:nvPr/>
        </p:nvPicPr>
        <p:blipFill>
          <a:blip r:embed="rId10"/>
          <a:stretch>
            <a:fillRect/>
          </a:stretch>
        </p:blipFill>
        <p:spPr>
          <a:xfrm>
            <a:off x="0" y="4399550"/>
            <a:ext cx="9144000" cy="1549730"/>
          </a:xfrm>
          <a:prstGeom prst="rect">
            <a:avLst/>
          </a:prstGeom>
        </p:spPr>
      </p:pic>
    </p:spTree>
    <p:extLst>
      <p:ext uri="{BB962C8B-B14F-4D97-AF65-F5344CB8AC3E}">
        <p14:creationId xmlns:p14="http://schemas.microsoft.com/office/powerpoint/2010/main" val="71667779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05153-A414-C0CA-C98B-7C328BD820AF}"/>
              </a:ext>
            </a:extLst>
          </p:cNvPr>
          <p:cNvSpPr>
            <a:spLocks noGrp="1"/>
          </p:cNvSpPr>
          <p:nvPr>
            <p:ph type="title"/>
          </p:nvPr>
        </p:nvSpPr>
        <p:spPr/>
        <p:txBody>
          <a:bodyPr/>
          <a:lstStyle/>
          <a:p>
            <a:r>
              <a:rPr lang="en-US" dirty="0"/>
              <a:t>Selected State Attributes</a:t>
            </a:r>
          </a:p>
        </p:txBody>
      </p:sp>
      <p:sp>
        <p:nvSpPr>
          <p:cNvPr id="3" name="Content Placeholder 2">
            <a:extLst>
              <a:ext uri="{FF2B5EF4-FFF2-40B4-BE49-F238E27FC236}">
                <a16:creationId xmlns:a16="http://schemas.microsoft.com/office/drawing/2014/main" id="{488ADF2E-7EC2-7500-0044-A2F78025D95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36729ED-068D-2D9D-ADDC-DED15C39E1B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73D9E96-1CE5-A9B3-FC0A-66DC95E057D2}"/>
              </a:ext>
            </a:extLst>
          </p:cNvPr>
          <p:cNvPicPr>
            <a:picLocks noChangeAspect="1"/>
          </p:cNvPicPr>
          <p:nvPr/>
        </p:nvPicPr>
        <p:blipFill>
          <a:blip r:embed="rId2"/>
          <a:stretch>
            <a:fillRect/>
          </a:stretch>
        </p:blipFill>
        <p:spPr>
          <a:xfrm>
            <a:off x="169010" y="2204864"/>
            <a:ext cx="8997151" cy="2232248"/>
          </a:xfrm>
          <a:prstGeom prst="rect">
            <a:avLst/>
          </a:prstGeom>
        </p:spPr>
      </p:pic>
    </p:spTree>
    <p:extLst>
      <p:ext uri="{BB962C8B-B14F-4D97-AF65-F5344CB8AC3E}">
        <p14:creationId xmlns:p14="http://schemas.microsoft.com/office/powerpoint/2010/main" val="139871223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2F76FD-4BFA-E34F-834F-47578491C1FE}"/>
              </a:ext>
            </a:extLst>
          </p:cNvPr>
          <p:cNvSpPr>
            <a:spLocks noGrp="1"/>
          </p:cNvSpPr>
          <p:nvPr>
            <p:ph type="title"/>
          </p:nvPr>
        </p:nvSpPr>
        <p:spPr/>
        <p:txBody>
          <a:bodyPr/>
          <a:lstStyle/>
          <a:p>
            <a:r>
              <a:rPr lang="en-US" dirty="0"/>
              <a:t>What is Reward?</a:t>
            </a:r>
          </a:p>
        </p:txBody>
      </p:sp>
      <p:sp>
        <p:nvSpPr>
          <p:cNvPr id="5" name="Content Placeholder 4">
            <a:extLst>
              <a:ext uri="{FF2B5EF4-FFF2-40B4-BE49-F238E27FC236}">
                <a16:creationId xmlns:a16="http://schemas.microsoft.com/office/drawing/2014/main" id="{1E369784-F53F-BE49-AD5C-10EBE35B9584}"/>
              </a:ext>
            </a:extLst>
          </p:cNvPr>
          <p:cNvSpPr>
            <a:spLocks noGrp="1"/>
          </p:cNvSpPr>
          <p:nvPr>
            <p:ph idx="1"/>
          </p:nvPr>
        </p:nvSpPr>
        <p:spPr>
          <a:xfrm>
            <a:off x="62934" y="936172"/>
            <a:ext cx="9000679" cy="5889341"/>
          </a:xfrm>
        </p:spPr>
        <p:txBody>
          <a:bodyPr>
            <a:normAutofit lnSpcReduction="10000"/>
          </a:bodyPr>
          <a:lstStyle/>
          <a:p>
            <a:r>
              <a:rPr lang="en-US" sz="3000" dirty="0">
                <a:latin typeface="Calibri" panose="020F0502020204030204" pitchFamily="34" charset="0"/>
                <a:cs typeface="Calibri" panose="020F0502020204030204" pitchFamily="34" charset="0"/>
              </a:rPr>
              <a:t>Defines the </a:t>
            </a:r>
            <a:r>
              <a:rPr lang="en-US" sz="3000" b="1" dirty="0">
                <a:solidFill>
                  <a:srgbClr val="000CFF"/>
                </a:solidFill>
                <a:latin typeface="Calibri" panose="020F0502020204030204" pitchFamily="34" charset="0"/>
                <a:cs typeface="Calibri" panose="020F0502020204030204" pitchFamily="34" charset="0"/>
              </a:rPr>
              <a:t>objective</a:t>
            </a:r>
            <a:r>
              <a:rPr lang="en-US" sz="3000" dirty="0">
                <a:latin typeface="Calibri" panose="020F0502020204030204" pitchFamily="34" charset="0"/>
                <a:cs typeface="Calibri" panose="020F0502020204030204" pitchFamily="34" charset="0"/>
              </a:rPr>
              <a:t> of Sibyl</a:t>
            </a:r>
          </a:p>
          <a:p>
            <a:pPr marL="457200" lvl="1" indent="0">
              <a:buNone/>
            </a:pPr>
            <a:endParaRPr lang="en-US" dirty="0">
              <a:latin typeface="Calibri" panose="020F0502020204030204" pitchFamily="34" charset="0"/>
              <a:cs typeface="Calibri" panose="020F0502020204030204" pitchFamily="34" charset="0"/>
            </a:endParaRPr>
          </a:p>
          <a:p>
            <a:pPr marL="457200" lvl="1" indent="0">
              <a:buNone/>
            </a:pPr>
            <a:endParaRPr lang="en-US"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We formulate the reward as a function of the     </a:t>
            </a:r>
            <a:r>
              <a:rPr lang="en-US" sz="3000" b="1" dirty="0">
                <a:solidFill>
                  <a:srgbClr val="00B050"/>
                </a:solidFill>
                <a:latin typeface="Calibri" panose="020F0502020204030204" pitchFamily="34" charset="0"/>
                <a:cs typeface="Calibri" panose="020F0502020204030204" pitchFamily="34" charset="0"/>
              </a:rPr>
              <a:t>request latency</a:t>
            </a:r>
          </a:p>
          <a:p>
            <a:pPr marL="0" indent="0">
              <a:buNone/>
            </a:pPr>
            <a:endParaRPr lang="en-US" sz="3000"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Encapsulates three key aspects:</a:t>
            </a:r>
          </a:p>
          <a:p>
            <a:pPr lvl="1">
              <a:lnSpc>
                <a:spcPct val="100000"/>
              </a:lnSpc>
            </a:pPr>
            <a:r>
              <a:rPr lang="en-US" sz="2600" b="1" dirty="0">
                <a:solidFill>
                  <a:srgbClr val="C00000"/>
                </a:solidFill>
                <a:latin typeface="Calibri" panose="020F0502020204030204" pitchFamily="34" charset="0"/>
                <a:cs typeface="Calibri" panose="020F0502020204030204" pitchFamily="34" charset="0"/>
              </a:rPr>
              <a:t>Internal state of the device </a:t>
            </a:r>
            <a:r>
              <a:rPr lang="en-US" sz="2600" dirty="0">
                <a:latin typeface="Calibri" panose="020F0502020204030204" pitchFamily="34" charset="0"/>
                <a:cs typeface="Calibri" panose="020F0502020204030204" pitchFamily="34" charset="0"/>
              </a:rPr>
              <a:t>(e.g., read/write latencies, the latency of garbage collection, queuing delays, …)</a:t>
            </a:r>
            <a:endParaRPr lang="en-US" sz="2600" b="1" dirty="0">
              <a:solidFill>
                <a:srgbClr val="C00000"/>
              </a:solidFill>
              <a:latin typeface="Calibri" panose="020F0502020204030204" pitchFamily="34" charset="0"/>
              <a:cs typeface="Calibri" panose="020F0502020204030204" pitchFamily="34" charset="0"/>
            </a:endParaRPr>
          </a:p>
          <a:p>
            <a:pPr lvl="1">
              <a:lnSpc>
                <a:spcPct val="100000"/>
              </a:lnSpc>
            </a:pPr>
            <a:r>
              <a:rPr lang="en-US" sz="2600" b="1" dirty="0">
                <a:solidFill>
                  <a:srgbClr val="C00000"/>
                </a:solidFill>
                <a:latin typeface="Calibri" panose="020F0502020204030204" pitchFamily="34" charset="0"/>
                <a:cs typeface="Calibri" panose="020F0502020204030204" pitchFamily="34" charset="0"/>
              </a:rPr>
              <a:t>Throughput</a:t>
            </a:r>
          </a:p>
          <a:p>
            <a:pPr lvl="1">
              <a:lnSpc>
                <a:spcPct val="100000"/>
              </a:lnSpc>
            </a:pPr>
            <a:r>
              <a:rPr lang="en-US" sz="2600" b="1" dirty="0">
                <a:solidFill>
                  <a:srgbClr val="C00000"/>
                </a:solidFill>
                <a:latin typeface="Calibri" panose="020F0502020204030204" pitchFamily="34" charset="0"/>
                <a:cs typeface="Calibri" panose="020F0502020204030204" pitchFamily="34" charset="0"/>
              </a:rPr>
              <a:t>Evictions</a:t>
            </a:r>
          </a:p>
          <a:p>
            <a:pPr marL="457200" lvl="1" indent="0">
              <a:lnSpc>
                <a:spcPct val="100000"/>
              </a:lnSpc>
              <a:buNone/>
            </a:pPr>
            <a:r>
              <a:rPr lang="en-US" sz="2600" b="1" dirty="0">
                <a:solidFill>
                  <a:srgbClr val="C00000"/>
                </a:solidFill>
                <a:latin typeface="Calibri" panose="020F0502020204030204" pitchFamily="34" charset="0"/>
                <a:cs typeface="Calibri" panose="020F0502020204030204" pitchFamily="34" charset="0"/>
              </a:rPr>
              <a:t> </a:t>
            </a:r>
            <a:endParaRPr lang="en-US" sz="3000" b="1" dirty="0">
              <a:solidFill>
                <a:srgbClr val="C00000"/>
              </a:solidFill>
              <a:latin typeface="Calibri" panose="020F0502020204030204" pitchFamily="34" charset="0"/>
              <a:cs typeface="Calibri" panose="020F0502020204030204" pitchFamily="34" charset="0"/>
            </a:endParaRPr>
          </a:p>
          <a:p>
            <a:pPr>
              <a:lnSpc>
                <a:spcPct val="100000"/>
              </a:lnSpc>
            </a:pPr>
            <a:r>
              <a:rPr lang="en-US" sz="3000" b="1" dirty="0">
                <a:latin typeface="Calibri" panose="020F0502020204030204" pitchFamily="34" charset="0"/>
                <a:cs typeface="Calibri" panose="020F0502020204030204" pitchFamily="34" charset="0"/>
              </a:rPr>
              <a:t>More details in the paper</a:t>
            </a:r>
          </a:p>
        </p:txBody>
      </p:sp>
      <p:sp>
        <p:nvSpPr>
          <p:cNvPr id="23" name="Slide Number Placeholder 5">
            <a:extLst>
              <a:ext uri="{FF2B5EF4-FFF2-40B4-BE49-F238E27FC236}">
                <a16:creationId xmlns:a16="http://schemas.microsoft.com/office/drawing/2014/main" id="{0370C0C4-AFF5-AB5B-44F6-92191E69688D}"/>
              </a:ext>
            </a:extLst>
          </p:cNvPr>
          <p:cNvSpPr>
            <a:spLocks noGrp="1"/>
          </p:cNvSpPr>
          <p:nvPr>
            <p:ph type="sldNum" sz="quarter" idx="4"/>
          </p:nvPr>
        </p:nvSpPr>
        <p:spPr>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0C27802-FC06-1144-877A-A3E6E143C52D}"/>
              </a:ext>
            </a:extLst>
          </p:cNvPr>
          <p:cNvSpPr/>
          <p:nvPr/>
        </p:nvSpPr>
        <p:spPr>
          <a:xfrm>
            <a:off x="6496214" y="991830"/>
            <a:ext cx="954157" cy="107550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1A81345-D771-524E-AA7A-E1D042D90BAF}"/>
              </a:ext>
            </a:extLst>
          </p:cNvPr>
          <p:cNvSpPr/>
          <p:nvPr/>
        </p:nvSpPr>
        <p:spPr>
          <a:xfrm>
            <a:off x="7450371" y="1667926"/>
            <a:ext cx="676538" cy="39565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3D5EFDC-C65C-B14B-96C7-F52EEED8CF6F}"/>
              </a:ext>
            </a:extLst>
          </p:cNvPr>
          <p:cNvSpPr/>
          <p:nvPr/>
        </p:nvSpPr>
        <p:spPr>
          <a:xfrm>
            <a:off x="7450371" y="991830"/>
            <a:ext cx="676538" cy="24062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1FE03BE-37EF-8E47-8482-E4D73E487E8F}"/>
              </a:ext>
            </a:extLst>
          </p:cNvPr>
          <p:cNvSpPr/>
          <p:nvPr/>
        </p:nvSpPr>
        <p:spPr>
          <a:xfrm>
            <a:off x="8126909" y="991830"/>
            <a:ext cx="954157" cy="107175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9F6716AF-EDE4-5E82-19CA-61800C1E0BFF}"/>
              </a:ext>
            </a:extLst>
          </p:cNvPr>
          <p:cNvGrpSpPr/>
          <p:nvPr/>
        </p:nvGrpSpPr>
        <p:grpSpPr>
          <a:xfrm>
            <a:off x="5696264" y="87364"/>
            <a:ext cx="3582329" cy="1686275"/>
            <a:chOff x="1056563" y="3886042"/>
            <a:chExt cx="7207112" cy="3219864"/>
          </a:xfrm>
        </p:grpSpPr>
        <p:sp>
          <p:nvSpPr>
            <p:cNvPr id="15" name="Rounded Rectangle 14">
              <a:extLst>
                <a:ext uri="{FF2B5EF4-FFF2-40B4-BE49-F238E27FC236}">
                  <a16:creationId xmlns:a16="http://schemas.microsoft.com/office/drawing/2014/main" id="{42FEEC79-0CFD-7613-0CA8-F54FA2F73FB6}"/>
                </a:ext>
              </a:extLst>
            </p:cNvPr>
            <p:cNvSpPr/>
            <p:nvPr/>
          </p:nvSpPr>
          <p:spPr>
            <a:xfrm>
              <a:off x="3074030" y="6213828"/>
              <a:ext cx="2631969" cy="892078"/>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rPr>
                <a:t>Hybrid Storage System</a:t>
              </a:r>
            </a:p>
          </p:txBody>
        </p:sp>
        <p:sp>
          <p:nvSpPr>
            <p:cNvPr id="16" name="Rounded Rectangle 15">
              <a:extLst>
                <a:ext uri="{FF2B5EF4-FFF2-40B4-BE49-F238E27FC236}">
                  <a16:creationId xmlns:a16="http://schemas.microsoft.com/office/drawing/2014/main" id="{05DCBB5F-6654-F30F-892C-93284E68277C}"/>
                </a:ext>
              </a:extLst>
            </p:cNvPr>
            <p:cNvSpPr/>
            <p:nvPr/>
          </p:nvSpPr>
          <p:spPr>
            <a:xfrm>
              <a:off x="3080329" y="3886042"/>
              <a:ext cx="2631969" cy="705101"/>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cxnSp>
          <p:nvCxnSpPr>
            <p:cNvPr id="17" name="Elbow Connector 16">
              <a:extLst>
                <a:ext uri="{FF2B5EF4-FFF2-40B4-BE49-F238E27FC236}">
                  <a16:creationId xmlns:a16="http://schemas.microsoft.com/office/drawing/2014/main" id="{CBFDF969-7BC7-93A7-8183-81AC633FF5D2}"/>
                </a:ext>
              </a:extLst>
            </p:cNvPr>
            <p:cNvCxnSpPr>
              <a:cxnSpLocks/>
              <a:stCxn id="15" idx="1"/>
              <a:endCxn id="16" idx="1"/>
            </p:cNvCxnSpPr>
            <p:nvPr/>
          </p:nvCxnSpPr>
          <p:spPr>
            <a:xfrm rot="10800000" flipH="1">
              <a:off x="3074030" y="4238595"/>
              <a:ext cx="6299" cy="2421274"/>
            </a:xfrm>
            <a:prstGeom prst="bentConnector3">
              <a:avLst>
                <a:gd name="adj1" fmla="val -19742784"/>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76EE8A20-4F1F-382F-1B25-C6D36880171B}"/>
                </a:ext>
              </a:extLst>
            </p:cNvPr>
            <p:cNvCxnSpPr>
              <a:cxnSpLocks/>
            </p:cNvCxnSpPr>
            <p:nvPr/>
          </p:nvCxnSpPr>
          <p:spPr>
            <a:xfrm flipH="1">
              <a:off x="5678155" y="4238592"/>
              <a:ext cx="6299" cy="2421273"/>
            </a:xfrm>
            <a:prstGeom prst="bentConnector3">
              <a:avLst>
                <a:gd name="adj1" fmla="val -2022139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D9476E80-B684-A47F-CEC6-30978AF212A7}"/>
                </a:ext>
              </a:extLst>
            </p:cNvPr>
            <p:cNvCxnSpPr>
              <a:cxnSpLocks/>
              <a:stCxn id="15" idx="0"/>
              <a:endCxn id="16" idx="2"/>
            </p:cNvCxnSpPr>
            <p:nvPr/>
          </p:nvCxnSpPr>
          <p:spPr>
            <a:xfrm rot="5400000" flipH="1" flipV="1">
              <a:off x="3581821" y="5399336"/>
              <a:ext cx="1622686" cy="6299"/>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1EE2DEC-5DFE-88E8-1A28-28335BD48DDB}"/>
                </a:ext>
              </a:extLst>
            </p:cNvPr>
            <p:cNvSpPr txBox="1"/>
            <p:nvPr/>
          </p:nvSpPr>
          <p:spPr>
            <a:xfrm>
              <a:off x="1056563" y="4668073"/>
              <a:ext cx="2128053" cy="1516104"/>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Features of the current request and system</a:t>
              </a:r>
              <a:endParaRPr kumimoji="0" lang="en-CH"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0BA0B8C-5B8F-A93C-3E72-4960B379FBED}"/>
                </a:ext>
              </a:extLst>
            </p:cNvPr>
            <p:cNvSpPr txBox="1"/>
            <p:nvPr/>
          </p:nvSpPr>
          <p:spPr>
            <a:xfrm>
              <a:off x="3222814" y="4830796"/>
              <a:ext cx="2631969" cy="1179192"/>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Request latency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(of last served request)</a:t>
              </a:r>
              <a:endParaRPr kumimoji="0" lang="en-CH"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CAB80405-92E0-99ED-E0FE-E213F1E7AEB8}"/>
                </a:ext>
              </a:extLst>
            </p:cNvPr>
            <p:cNvSpPr txBox="1"/>
            <p:nvPr/>
          </p:nvSpPr>
          <p:spPr>
            <a:xfrm>
              <a:off x="5631707" y="4880302"/>
              <a:ext cx="2631968" cy="123413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Select storage device to place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the current page</a:t>
              </a:r>
              <a:endParaRPr kumimoji="0" lang="en-CH"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4" name="Picture 23">
            <a:extLst>
              <a:ext uri="{FF2B5EF4-FFF2-40B4-BE49-F238E27FC236}">
                <a16:creationId xmlns:a16="http://schemas.microsoft.com/office/drawing/2014/main" id="{91B393AC-05D7-0C09-8811-6DF188220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58321" flipH="1">
            <a:off x="6329914" y="196139"/>
            <a:ext cx="1473091" cy="1205745"/>
          </a:xfrm>
          <a:prstGeom prst="rect">
            <a:avLst/>
          </a:prstGeom>
        </p:spPr>
      </p:pic>
    </p:spTree>
    <p:extLst>
      <p:ext uri="{BB962C8B-B14F-4D97-AF65-F5344CB8AC3E}">
        <p14:creationId xmlns:p14="http://schemas.microsoft.com/office/powerpoint/2010/main" val="138211736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4AEE0-BB9C-3BE7-E7F9-B995C190BB0F}"/>
              </a:ext>
            </a:extLst>
          </p:cNvPr>
          <p:cNvSpPr>
            <a:spLocks noGrp="1"/>
          </p:cNvSpPr>
          <p:nvPr>
            <p:ph type="title"/>
          </p:nvPr>
        </p:nvSpPr>
        <p:spPr/>
        <p:txBody>
          <a:bodyPr/>
          <a:lstStyle/>
          <a:p>
            <a:r>
              <a:rPr lang="en-US" dirty="0"/>
              <a:t>Reward Function</a:t>
            </a:r>
          </a:p>
        </p:txBody>
      </p:sp>
      <p:sp>
        <p:nvSpPr>
          <p:cNvPr id="3" name="Content Placeholder 2">
            <a:extLst>
              <a:ext uri="{FF2B5EF4-FFF2-40B4-BE49-F238E27FC236}">
                <a16:creationId xmlns:a16="http://schemas.microsoft.com/office/drawing/2014/main" id="{A510EC90-DDB5-2714-C63F-0009F29D059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1C91F5D-9418-FB22-2B8E-4D215EB477B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0442C82-331C-E822-F1BA-1585BAF4D8F5}"/>
              </a:ext>
            </a:extLst>
          </p:cNvPr>
          <p:cNvPicPr>
            <a:picLocks noChangeAspect="1"/>
          </p:cNvPicPr>
          <p:nvPr/>
        </p:nvPicPr>
        <p:blipFill>
          <a:blip r:embed="rId2"/>
          <a:stretch>
            <a:fillRect/>
          </a:stretch>
        </p:blipFill>
        <p:spPr>
          <a:xfrm>
            <a:off x="1517854" y="936172"/>
            <a:ext cx="6108292" cy="3042792"/>
          </a:xfrm>
          <a:prstGeom prst="rect">
            <a:avLst/>
          </a:prstGeom>
        </p:spPr>
      </p:pic>
      <p:pic>
        <p:nvPicPr>
          <p:cNvPr id="6" name="Picture 5">
            <a:extLst>
              <a:ext uri="{FF2B5EF4-FFF2-40B4-BE49-F238E27FC236}">
                <a16:creationId xmlns:a16="http://schemas.microsoft.com/office/drawing/2014/main" id="{6A25CF11-8493-D1C9-E998-A5D6240A3A76}"/>
              </a:ext>
            </a:extLst>
          </p:cNvPr>
          <p:cNvPicPr>
            <a:picLocks noChangeAspect="1"/>
          </p:cNvPicPr>
          <p:nvPr/>
        </p:nvPicPr>
        <p:blipFill>
          <a:blip r:embed="rId3"/>
          <a:stretch>
            <a:fillRect/>
          </a:stretch>
        </p:blipFill>
        <p:spPr>
          <a:xfrm>
            <a:off x="1517854" y="4130998"/>
            <a:ext cx="6108292" cy="1608054"/>
          </a:xfrm>
          <a:prstGeom prst="rect">
            <a:avLst/>
          </a:prstGeom>
        </p:spPr>
      </p:pic>
    </p:spTree>
    <p:extLst>
      <p:ext uri="{BB962C8B-B14F-4D97-AF65-F5344CB8AC3E}">
        <p14:creationId xmlns:p14="http://schemas.microsoft.com/office/powerpoint/2010/main" val="192866775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98EB7-C480-E248-AAA0-053789CF853F}"/>
              </a:ext>
            </a:extLst>
          </p:cNvPr>
          <p:cNvSpPr>
            <a:spLocks noGrp="1"/>
          </p:cNvSpPr>
          <p:nvPr>
            <p:ph type="title"/>
          </p:nvPr>
        </p:nvSpPr>
        <p:spPr/>
        <p:txBody>
          <a:bodyPr/>
          <a:lstStyle/>
          <a:p>
            <a:r>
              <a:rPr lang="en-US" dirty="0"/>
              <a:t>What is Action?</a:t>
            </a:r>
          </a:p>
        </p:txBody>
      </p:sp>
      <p:sp>
        <p:nvSpPr>
          <p:cNvPr id="5" name="Content Placeholder 4">
            <a:extLst>
              <a:ext uri="{FF2B5EF4-FFF2-40B4-BE49-F238E27FC236}">
                <a16:creationId xmlns:a16="http://schemas.microsoft.com/office/drawing/2014/main" id="{65401E91-B6BC-F74A-A960-415F9C172F1B}"/>
              </a:ext>
            </a:extLst>
          </p:cNvPr>
          <p:cNvSpPr>
            <a:spLocks noGrp="1"/>
          </p:cNvSpPr>
          <p:nvPr>
            <p:ph idx="1"/>
          </p:nvPr>
        </p:nvSpPr>
        <p:spPr>
          <a:xfrm>
            <a:off x="92467" y="936172"/>
            <a:ext cx="8971146" cy="5889341"/>
          </a:xfrm>
        </p:spPr>
        <p:txBody>
          <a:bodyPr>
            <a:normAutofit/>
          </a:bodyPr>
          <a:lstStyle/>
          <a:p>
            <a:pPr>
              <a:lnSpc>
                <a:spcPct val="100000"/>
              </a:lnSpc>
            </a:pPr>
            <a:r>
              <a:rPr lang="en-US" sz="3000" dirty="0">
                <a:latin typeface="Calibri" panose="020F0502020204030204" pitchFamily="34" charset="0"/>
                <a:cs typeface="Calibri" panose="020F0502020204030204" pitchFamily="34" charset="0"/>
              </a:rPr>
              <a:t>At every new page request, the                                     action is to </a:t>
            </a:r>
            <a:r>
              <a:rPr lang="en-US" sz="3000" b="1" dirty="0">
                <a:solidFill>
                  <a:srgbClr val="000CFF"/>
                </a:solidFill>
                <a:latin typeface="Calibri" panose="020F0502020204030204" pitchFamily="34" charset="0"/>
                <a:cs typeface="Calibri" panose="020F0502020204030204" pitchFamily="34" charset="0"/>
              </a:rPr>
              <a:t>select a storage device</a:t>
            </a:r>
          </a:p>
          <a:p>
            <a:pPr>
              <a:lnSpc>
                <a:spcPct val="100000"/>
              </a:lnSpc>
            </a:pPr>
            <a:endParaRPr lang="en-US" sz="3000" b="1" dirty="0">
              <a:solidFill>
                <a:srgbClr val="000CFF"/>
              </a:solidFill>
              <a:latin typeface="Calibri" panose="020F0502020204030204" pitchFamily="34" charset="0"/>
              <a:cs typeface="Calibri" panose="020F0502020204030204" pitchFamily="34" charset="0"/>
            </a:endParaRPr>
          </a:p>
          <a:p>
            <a:pPr>
              <a:lnSpc>
                <a:spcPct val="100000"/>
              </a:lnSpc>
            </a:pPr>
            <a:endParaRPr lang="en-US" sz="3000" b="1" dirty="0">
              <a:solidFill>
                <a:srgbClr val="000CFF"/>
              </a:solidFill>
              <a:latin typeface="Calibri" panose="020F0502020204030204" pitchFamily="34" charset="0"/>
              <a:cs typeface="Calibri" panose="020F0502020204030204" pitchFamily="34" charset="0"/>
            </a:endParaRPr>
          </a:p>
          <a:p>
            <a:pPr>
              <a:lnSpc>
                <a:spcPct val="100000"/>
              </a:lnSpc>
            </a:pPr>
            <a:r>
              <a:rPr lang="en-US" sz="3000" dirty="0">
                <a:latin typeface="Calibri" panose="020F0502020204030204" pitchFamily="34" charset="0"/>
                <a:cs typeface="Calibri" panose="020F0502020204030204" pitchFamily="34" charset="0"/>
              </a:rPr>
              <a:t>Action can be </a:t>
            </a:r>
            <a:r>
              <a:rPr lang="en-US" sz="3000" b="1" dirty="0">
                <a:solidFill>
                  <a:srgbClr val="00B050"/>
                </a:solidFill>
                <a:latin typeface="Calibri" panose="020F0502020204030204" pitchFamily="34" charset="0"/>
                <a:cs typeface="Calibri" panose="020F0502020204030204" pitchFamily="34" charset="0"/>
              </a:rPr>
              <a:t>easily extended</a:t>
            </a:r>
            <a:r>
              <a:rPr lang="en-US" sz="3000" dirty="0">
                <a:solidFill>
                  <a:srgbClr val="00B050"/>
                </a:solidFill>
                <a:latin typeface="Calibri" panose="020F0502020204030204" pitchFamily="34" charset="0"/>
                <a:cs typeface="Calibri" panose="020F0502020204030204" pitchFamily="34" charset="0"/>
              </a:rPr>
              <a:t> </a:t>
            </a:r>
            <a:r>
              <a:rPr lang="en-US" sz="3000" dirty="0">
                <a:latin typeface="Calibri" panose="020F0502020204030204" pitchFamily="34" charset="0"/>
                <a:cs typeface="Calibri" panose="020F0502020204030204" pitchFamily="34" charset="0"/>
              </a:rPr>
              <a:t>to any number of storage devices</a:t>
            </a:r>
          </a:p>
          <a:p>
            <a:pPr>
              <a:lnSpc>
                <a:spcPct val="100000"/>
              </a:lnSpc>
            </a:pPr>
            <a:endParaRPr lang="en-US" sz="3000" dirty="0">
              <a:latin typeface="Calibri" panose="020F0502020204030204" pitchFamily="34" charset="0"/>
              <a:cs typeface="Calibri" panose="020F0502020204030204" pitchFamily="34" charset="0"/>
            </a:endParaRPr>
          </a:p>
          <a:p>
            <a:pPr>
              <a:lnSpc>
                <a:spcPct val="100000"/>
              </a:lnSpc>
            </a:pPr>
            <a:endParaRPr lang="en-US" sz="3000" dirty="0">
              <a:latin typeface="Calibri" panose="020F0502020204030204" pitchFamily="34" charset="0"/>
              <a:cs typeface="Calibri" panose="020F0502020204030204" pitchFamily="34" charset="0"/>
            </a:endParaRPr>
          </a:p>
          <a:p>
            <a:pPr>
              <a:lnSpc>
                <a:spcPct val="100000"/>
              </a:lnSpc>
            </a:pPr>
            <a:r>
              <a:rPr lang="en-US" sz="3000" dirty="0">
                <a:latin typeface="Calibri" panose="020F0502020204030204" pitchFamily="34" charset="0"/>
                <a:cs typeface="Calibri" panose="020F0502020204030204" pitchFamily="34" charset="0"/>
              </a:rPr>
              <a:t>Sibyl learns to </a:t>
            </a:r>
            <a:r>
              <a:rPr lang="en-US" sz="3000" b="1" dirty="0">
                <a:solidFill>
                  <a:srgbClr val="C00000"/>
                </a:solidFill>
                <a:latin typeface="Calibri" panose="020F0502020204030204" pitchFamily="34" charset="0"/>
                <a:cs typeface="Calibri" panose="020F0502020204030204" pitchFamily="34" charset="0"/>
              </a:rPr>
              <a:t>proactively evict or promote</a:t>
            </a:r>
            <a:r>
              <a:rPr lang="en-US" sz="3000" dirty="0">
                <a:latin typeface="Calibri" panose="020F0502020204030204" pitchFamily="34" charset="0"/>
                <a:cs typeface="Calibri" panose="020F0502020204030204" pitchFamily="34" charset="0"/>
              </a:rPr>
              <a:t> a page</a:t>
            </a:r>
          </a:p>
        </p:txBody>
      </p:sp>
      <p:sp>
        <p:nvSpPr>
          <p:cNvPr id="19" name="Slide Number Placeholder 5">
            <a:extLst>
              <a:ext uri="{FF2B5EF4-FFF2-40B4-BE49-F238E27FC236}">
                <a16:creationId xmlns:a16="http://schemas.microsoft.com/office/drawing/2014/main" id="{83F32CBA-3C26-CFAC-72CD-D0715FACAF14}"/>
              </a:ext>
            </a:extLst>
          </p:cNvPr>
          <p:cNvSpPr>
            <a:spLocks noGrp="1"/>
          </p:cNvSpPr>
          <p:nvPr>
            <p:ph type="sldNum" sz="quarter" idx="4"/>
          </p:nvPr>
        </p:nvSpPr>
        <p:spPr>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E5757DC4-0CF8-A57F-5FB3-68F04E4C84F4}"/>
              </a:ext>
            </a:extLst>
          </p:cNvPr>
          <p:cNvGrpSpPr/>
          <p:nvPr/>
        </p:nvGrpSpPr>
        <p:grpSpPr>
          <a:xfrm>
            <a:off x="5696264" y="87364"/>
            <a:ext cx="3582329" cy="1686275"/>
            <a:chOff x="1056563" y="3886042"/>
            <a:chExt cx="7207112" cy="3219864"/>
          </a:xfrm>
        </p:grpSpPr>
        <p:sp>
          <p:nvSpPr>
            <p:cNvPr id="11" name="Rounded Rectangle 10">
              <a:extLst>
                <a:ext uri="{FF2B5EF4-FFF2-40B4-BE49-F238E27FC236}">
                  <a16:creationId xmlns:a16="http://schemas.microsoft.com/office/drawing/2014/main" id="{3E44A074-6DFE-9002-5C0A-5AB32B2BAA24}"/>
                </a:ext>
              </a:extLst>
            </p:cNvPr>
            <p:cNvSpPr/>
            <p:nvPr/>
          </p:nvSpPr>
          <p:spPr>
            <a:xfrm>
              <a:off x="3074030" y="6213828"/>
              <a:ext cx="2631969" cy="892078"/>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rPr>
                <a:t>Hybrid Storage System</a:t>
              </a:r>
            </a:p>
          </p:txBody>
        </p:sp>
        <p:sp>
          <p:nvSpPr>
            <p:cNvPr id="12" name="Rounded Rectangle 11">
              <a:extLst>
                <a:ext uri="{FF2B5EF4-FFF2-40B4-BE49-F238E27FC236}">
                  <a16:creationId xmlns:a16="http://schemas.microsoft.com/office/drawing/2014/main" id="{AA5EC240-33D4-08B1-968E-39E4EBF3A2FA}"/>
                </a:ext>
              </a:extLst>
            </p:cNvPr>
            <p:cNvSpPr/>
            <p:nvPr/>
          </p:nvSpPr>
          <p:spPr>
            <a:xfrm>
              <a:off x="3080329" y="3886042"/>
              <a:ext cx="2631969" cy="705101"/>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cxnSp>
          <p:nvCxnSpPr>
            <p:cNvPr id="13" name="Elbow Connector 12">
              <a:extLst>
                <a:ext uri="{FF2B5EF4-FFF2-40B4-BE49-F238E27FC236}">
                  <a16:creationId xmlns:a16="http://schemas.microsoft.com/office/drawing/2014/main" id="{48F0AEF8-C658-B8E4-14FC-DBA2146EA8E2}"/>
                </a:ext>
              </a:extLst>
            </p:cNvPr>
            <p:cNvCxnSpPr>
              <a:cxnSpLocks/>
              <a:stCxn id="11" idx="1"/>
              <a:endCxn id="12" idx="1"/>
            </p:cNvCxnSpPr>
            <p:nvPr/>
          </p:nvCxnSpPr>
          <p:spPr>
            <a:xfrm rot="10800000" flipH="1">
              <a:off x="3074030" y="4238595"/>
              <a:ext cx="6299" cy="2421274"/>
            </a:xfrm>
            <a:prstGeom prst="bentConnector3">
              <a:avLst>
                <a:gd name="adj1" fmla="val -19742784"/>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E7DF71D3-6EC6-5777-852C-54F77AFBA66B}"/>
                </a:ext>
              </a:extLst>
            </p:cNvPr>
            <p:cNvCxnSpPr>
              <a:cxnSpLocks/>
            </p:cNvCxnSpPr>
            <p:nvPr/>
          </p:nvCxnSpPr>
          <p:spPr>
            <a:xfrm flipH="1">
              <a:off x="5678155" y="4238592"/>
              <a:ext cx="6299" cy="2421273"/>
            </a:xfrm>
            <a:prstGeom prst="bentConnector3">
              <a:avLst>
                <a:gd name="adj1" fmla="val -2022139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6BA8AC69-FEF1-2298-BD86-F120FD7AF8C3}"/>
                </a:ext>
              </a:extLst>
            </p:cNvPr>
            <p:cNvCxnSpPr>
              <a:cxnSpLocks/>
              <a:stCxn id="11" idx="0"/>
              <a:endCxn id="12" idx="2"/>
            </p:cNvCxnSpPr>
            <p:nvPr/>
          </p:nvCxnSpPr>
          <p:spPr>
            <a:xfrm rot="5400000" flipH="1" flipV="1">
              <a:off x="3581821" y="5399336"/>
              <a:ext cx="1622686" cy="6299"/>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2932478-DD9D-740A-07FB-2D5C934901C2}"/>
                </a:ext>
              </a:extLst>
            </p:cNvPr>
            <p:cNvSpPr txBox="1"/>
            <p:nvPr/>
          </p:nvSpPr>
          <p:spPr>
            <a:xfrm>
              <a:off x="1056563" y="4668073"/>
              <a:ext cx="2128053" cy="1516104"/>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Features of the current request and system</a:t>
              </a:r>
              <a:endParaRPr kumimoji="0" lang="en-CH"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4733476-8D34-60FA-B4E4-1A1D512FCA26}"/>
                </a:ext>
              </a:extLst>
            </p:cNvPr>
            <p:cNvSpPr txBox="1"/>
            <p:nvPr/>
          </p:nvSpPr>
          <p:spPr>
            <a:xfrm>
              <a:off x="3222814" y="4830796"/>
              <a:ext cx="2631969" cy="1179192"/>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Request latency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(of last served request)</a:t>
              </a:r>
              <a:endParaRPr kumimoji="0" lang="en-CH"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8A2BE58-A60D-283D-5B8A-7C3887EBC67A}"/>
                </a:ext>
              </a:extLst>
            </p:cNvPr>
            <p:cNvSpPr txBox="1"/>
            <p:nvPr/>
          </p:nvSpPr>
          <p:spPr>
            <a:xfrm>
              <a:off x="5631707" y="4880302"/>
              <a:ext cx="2631968" cy="123413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Select storage device to place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the current page</a:t>
              </a:r>
              <a:endParaRPr kumimoji="0" lang="en-CH"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0" name="Picture 19">
            <a:extLst>
              <a:ext uri="{FF2B5EF4-FFF2-40B4-BE49-F238E27FC236}">
                <a16:creationId xmlns:a16="http://schemas.microsoft.com/office/drawing/2014/main" id="{3753296C-D900-910B-254F-B295CDEC4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58321" flipH="1">
            <a:off x="7505840" y="202766"/>
            <a:ext cx="1473091" cy="1205745"/>
          </a:xfrm>
          <a:prstGeom prst="rect">
            <a:avLst/>
          </a:prstGeom>
        </p:spPr>
      </p:pic>
    </p:spTree>
    <p:extLst>
      <p:ext uri="{BB962C8B-B14F-4D97-AF65-F5344CB8AC3E}">
        <p14:creationId xmlns:p14="http://schemas.microsoft.com/office/powerpoint/2010/main" val="41076237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Key Shortcomings of Prior Data Placement Techniques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Formulating Data Placement as Reinforcement Learning</a:t>
            </a: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rgbClr val="002060"/>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Sibyl: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Evaluation of Sibyl and Key Results</a:t>
            </a: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Conclusion</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11" name="Slide Number Placeholder 5">
            <a:extLst>
              <a:ext uri="{FF2B5EF4-FFF2-40B4-BE49-F238E27FC236}">
                <a16:creationId xmlns:a16="http://schemas.microsoft.com/office/drawing/2014/main" id="{FEE99BB1-F693-BBA7-D16E-25A7DC2A5C0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9783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E85E612E-99F1-67DA-E586-D5C9D640EA58}"/>
              </a:ext>
            </a:extLst>
          </p:cNvPr>
          <p:cNvSpPr/>
          <p:nvPr/>
        </p:nvSpPr>
        <p:spPr>
          <a:xfrm>
            <a:off x="2434222" y="1336432"/>
            <a:ext cx="4332339" cy="4895556"/>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ounded Rectangle 17">
            <a:extLst>
              <a:ext uri="{FF2B5EF4-FFF2-40B4-BE49-F238E27FC236}">
                <a16:creationId xmlns:a16="http://schemas.microsoft.com/office/drawing/2014/main" id="{F2EB44F9-51AE-39B7-8DE9-A73ADD2315ED}"/>
              </a:ext>
            </a:extLst>
          </p:cNvPr>
          <p:cNvSpPr/>
          <p:nvPr/>
        </p:nvSpPr>
        <p:spPr>
          <a:xfrm>
            <a:off x="3490026" y="4136136"/>
            <a:ext cx="2163948" cy="1510641"/>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alibri" panose="020F0502020204030204"/>
                <a:ea typeface="+mn-ea"/>
                <a:cs typeface="+mn-cs"/>
              </a:rPr>
              <a:t>RL Decision Thread</a:t>
            </a: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Sibyl Execution</a:t>
            </a:r>
          </a:p>
        </p:txBody>
      </p:sp>
      <p:sp>
        <p:nvSpPr>
          <p:cNvPr id="48" name="TextBox 47">
            <a:extLst>
              <a:ext uri="{FF2B5EF4-FFF2-40B4-BE49-F238E27FC236}">
                <a16:creationId xmlns:a16="http://schemas.microsoft.com/office/drawing/2014/main" id="{1470FA86-0121-ECB5-DD3E-6985DDF83CD3}"/>
              </a:ext>
            </a:extLst>
          </p:cNvPr>
          <p:cNvSpPr txBox="1"/>
          <p:nvPr/>
        </p:nvSpPr>
        <p:spPr>
          <a:xfrm>
            <a:off x="697909" y="4136136"/>
            <a:ext cx="1424876"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alibri" panose="020F0502020204030204"/>
                <a:ea typeface="+mn-ea"/>
                <a:cs typeface="+mn-cs"/>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alibri" panose="020F0502020204030204"/>
                <a:ea typeface="+mn-ea"/>
                <a:cs typeface="+mn-cs"/>
              </a:rPr>
              <a:t>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alibri" panose="020F0502020204030204"/>
                <a:ea typeface="+mn-ea"/>
                <a:cs typeface="+mn-cs"/>
              </a:rPr>
              <a:t>(from OS)</a:t>
            </a:r>
          </a:p>
        </p:txBody>
      </p:sp>
      <p:sp>
        <p:nvSpPr>
          <p:cNvPr id="50" name="Rounded Rectangle 49">
            <a:extLst>
              <a:ext uri="{FF2B5EF4-FFF2-40B4-BE49-F238E27FC236}">
                <a16:creationId xmlns:a16="http://schemas.microsoft.com/office/drawing/2014/main" id="{22926551-8D61-8894-CFFC-9EF9ABB49000}"/>
              </a:ext>
            </a:extLst>
          </p:cNvPr>
          <p:cNvSpPr/>
          <p:nvPr/>
        </p:nvSpPr>
        <p:spPr>
          <a:xfrm>
            <a:off x="3445689" y="1486722"/>
            <a:ext cx="2163948" cy="1510641"/>
          </a:xfrm>
          <a:prstGeom prst="roundRect">
            <a:avLst/>
          </a:prstGeom>
          <a:solidFill>
            <a:srgbClr val="C4C4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alibri" panose="020F0502020204030204"/>
                <a:ea typeface="+mn-ea"/>
                <a:cs typeface="+mn-cs"/>
              </a:rPr>
              <a:t>RL Training Thread</a:t>
            </a:r>
          </a:p>
        </p:txBody>
      </p:sp>
      <p:cxnSp>
        <p:nvCxnSpPr>
          <p:cNvPr id="3" name="Curved Connector 2">
            <a:extLst>
              <a:ext uri="{FF2B5EF4-FFF2-40B4-BE49-F238E27FC236}">
                <a16:creationId xmlns:a16="http://schemas.microsoft.com/office/drawing/2014/main" id="{9A3F527C-4DF0-5E1B-4BD4-08A592060771}"/>
              </a:ext>
            </a:extLst>
          </p:cNvPr>
          <p:cNvCxnSpPr>
            <a:cxnSpLocks/>
          </p:cNvCxnSpPr>
          <p:nvPr/>
        </p:nvCxnSpPr>
        <p:spPr>
          <a:xfrm rot="16200000" flipV="1">
            <a:off x="3568830" y="3418234"/>
            <a:ext cx="1164343" cy="271462"/>
          </a:xfrm>
          <a:prstGeom prst="curvedConnector3">
            <a:avLst/>
          </a:prstGeom>
          <a:ln w="762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Curved Connector 52">
            <a:extLst>
              <a:ext uri="{FF2B5EF4-FFF2-40B4-BE49-F238E27FC236}">
                <a16:creationId xmlns:a16="http://schemas.microsoft.com/office/drawing/2014/main" id="{5E5B092E-95C4-52FD-58DE-5C85E56B306C}"/>
              </a:ext>
            </a:extLst>
          </p:cNvPr>
          <p:cNvCxnSpPr>
            <a:cxnSpLocks/>
          </p:cNvCxnSpPr>
          <p:nvPr/>
        </p:nvCxnSpPr>
        <p:spPr>
          <a:xfrm rot="16200000" flipH="1">
            <a:off x="4421501" y="3418233"/>
            <a:ext cx="1164343" cy="271462"/>
          </a:xfrm>
          <a:prstGeom prst="curvedConnector3">
            <a:avLst/>
          </a:prstGeom>
          <a:ln w="762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BE93C79-8514-D5AE-5D93-7FED68642B74}"/>
              </a:ext>
            </a:extLst>
          </p:cNvPr>
          <p:cNvSpPr txBox="1"/>
          <p:nvPr/>
        </p:nvSpPr>
        <p:spPr>
          <a:xfrm>
            <a:off x="5171445" y="3382083"/>
            <a:ext cx="177780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none" strike="noStrike" kern="1200" cap="none" spc="0" normalizeH="0" baseline="0" noProof="0" dirty="0">
                <a:ln>
                  <a:noFill/>
                </a:ln>
                <a:solidFill>
                  <a:prstClr val="black"/>
                </a:solidFill>
                <a:effectLst/>
                <a:uLnTx/>
                <a:uFillTx/>
                <a:latin typeface="Calibri" panose="020F0502020204030204"/>
                <a:ea typeface="+mn-ea"/>
                <a:cs typeface="+mn-cs"/>
              </a:rPr>
              <a:t>Periodic Policy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none" strike="noStrike" kern="1200" cap="none" spc="0" normalizeH="0" baseline="0" noProof="0" dirty="0">
                <a:ln>
                  <a:noFill/>
                </a:ln>
                <a:solidFill>
                  <a:prstClr val="black"/>
                </a:solidFill>
                <a:effectLst/>
                <a:uLnTx/>
                <a:uFillTx/>
                <a:latin typeface="Calibri" panose="020F0502020204030204"/>
                <a:ea typeface="+mn-ea"/>
                <a:cs typeface="+mn-cs"/>
              </a:rPr>
              <a:t>Weight Update</a:t>
            </a:r>
          </a:p>
        </p:txBody>
      </p:sp>
      <p:sp>
        <p:nvSpPr>
          <p:cNvPr id="55" name="TextBox 54">
            <a:extLst>
              <a:ext uri="{FF2B5EF4-FFF2-40B4-BE49-F238E27FC236}">
                <a16:creationId xmlns:a16="http://schemas.microsoft.com/office/drawing/2014/main" id="{D428AC81-1D78-B261-B81D-ED1A1A7192F3}"/>
              </a:ext>
            </a:extLst>
          </p:cNvPr>
          <p:cNvSpPr txBox="1"/>
          <p:nvPr/>
        </p:nvSpPr>
        <p:spPr>
          <a:xfrm>
            <a:off x="2237470" y="3243584"/>
            <a:ext cx="1777800"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none" strike="noStrike" kern="1200" cap="none" spc="0" normalizeH="0" baseline="0" noProof="0" dirty="0">
                <a:ln>
                  <a:noFill/>
                </a:ln>
                <a:solidFill>
                  <a:prstClr val="black"/>
                </a:solidFill>
                <a:effectLst/>
                <a:uLnTx/>
                <a:uFillTx/>
                <a:latin typeface="Calibri" panose="020F0502020204030204"/>
                <a:ea typeface="+mn-ea"/>
                <a:cs typeface="+mn-cs"/>
              </a:rPr>
              <a:t>State, Reward, and Action Information</a:t>
            </a:r>
          </a:p>
        </p:txBody>
      </p:sp>
      <p:cxnSp>
        <p:nvCxnSpPr>
          <p:cNvPr id="19" name="Straight Arrow Connector 18">
            <a:extLst>
              <a:ext uri="{FF2B5EF4-FFF2-40B4-BE49-F238E27FC236}">
                <a16:creationId xmlns:a16="http://schemas.microsoft.com/office/drawing/2014/main" id="{F6269D57-C54F-0AA1-C808-4A2C2F0ADEC3}"/>
              </a:ext>
            </a:extLst>
          </p:cNvPr>
          <p:cNvCxnSpPr/>
          <p:nvPr/>
        </p:nvCxnSpPr>
        <p:spPr>
          <a:xfrm>
            <a:off x="2016026" y="4891456"/>
            <a:ext cx="147060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834CC480-AE45-F2B4-073C-7DDDD9C5B1F4}"/>
              </a:ext>
            </a:extLst>
          </p:cNvPr>
          <p:cNvCxnSpPr/>
          <p:nvPr/>
        </p:nvCxnSpPr>
        <p:spPr>
          <a:xfrm>
            <a:off x="5653974" y="4820394"/>
            <a:ext cx="147060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87B686F-DA29-C954-56DF-F3CD5D551AE5}"/>
              </a:ext>
            </a:extLst>
          </p:cNvPr>
          <p:cNvSpPr txBox="1"/>
          <p:nvPr/>
        </p:nvSpPr>
        <p:spPr>
          <a:xfrm>
            <a:off x="6963480" y="4220229"/>
            <a:ext cx="1837619"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alibri" panose="020F0502020204030204"/>
                <a:ea typeface="+mn-ea"/>
                <a:cs typeface="+mn-cs"/>
              </a:rPr>
              <a:t>Data Placement Decision</a:t>
            </a:r>
          </a:p>
        </p:txBody>
      </p:sp>
      <p:sp>
        <p:nvSpPr>
          <p:cNvPr id="69" name="TextBox 68">
            <a:extLst>
              <a:ext uri="{FF2B5EF4-FFF2-40B4-BE49-F238E27FC236}">
                <a16:creationId xmlns:a16="http://schemas.microsoft.com/office/drawing/2014/main" id="{21561CB8-E130-F770-14FD-E05F114996E8}"/>
              </a:ext>
            </a:extLst>
          </p:cNvPr>
          <p:cNvSpPr txBox="1"/>
          <p:nvPr/>
        </p:nvSpPr>
        <p:spPr>
          <a:xfrm>
            <a:off x="5921074" y="2323829"/>
            <a:ext cx="3922430"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srgbClr val="4472C4"/>
                </a:solidFill>
                <a:effectLst/>
                <a:uLnTx/>
                <a:uFillTx/>
                <a:latin typeface="Calibri" panose="020F0502020204030204"/>
                <a:ea typeface="+mn-ea"/>
                <a:cs typeface="+mn-cs"/>
              </a:rPr>
              <a:t>Asynchronous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srgbClr val="4472C4"/>
                </a:solidFill>
                <a:effectLst/>
                <a:uLnTx/>
                <a:uFillTx/>
                <a:latin typeface="Calibri" panose="020F0502020204030204"/>
                <a:ea typeface="+mn-ea"/>
                <a:cs typeface="+mn-cs"/>
              </a:rPr>
              <a:t>Execution</a:t>
            </a:r>
          </a:p>
        </p:txBody>
      </p:sp>
      <p:sp>
        <p:nvSpPr>
          <p:cNvPr id="16" name="TextBox 15">
            <a:extLst>
              <a:ext uri="{FF2B5EF4-FFF2-40B4-BE49-F238E27FC236}">
                <a16:creationId xmlns:a16="http://schemas.microsoft.com/office/drawing/2014/main" id="{7990C49A-E44F-7181-9625-6DD27CEE60E2}"/>
              </a:ext>
            </a:extLst>
          </p:cNvPr>
          <p:cNvSpPr txBox="1"/>
          <p:nvPr/>
        </p:nvSpPr>
        <p:spPr>
          <a:xfrm>
            <a:off x="2639176" y="5685248"/>
            <a:ext cx="392243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srgbClr val="4472C4"/>
                </a:solidFill>
                <a:effectLst/>
                <a:uLnTx/>
                <a:uFillTx/>
                <a:latin typeface="Calibri" panose="020F0502020204030204"/>
                <a:ea typeface="+mn-ea"/>
                <a:cs typeface="+mn-cs"/>
              </a:rPr>
              <a:t>Sibyl</a:t>
            </a:r>
          </a:p>
        </p:txBody>
      </p:sp>
      <p:sp>
        <p:nvSpPr>
          <p:cNvPr id="17" name="Slide Number Placeholder 5">
            <a:extLst>
              <a:ext uri="{FF2B5EF4-FFF2-40B4-BE49-F238E27FC236}">
                <a16:creationId xmlns:a16="http://schemas.microsoft.com/office/drawing/2014/main" id="{7E634696-C17C-B546-5F97-26AE1E31155D}"/>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81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48" grpId="0"/>
      <p:bldP spid="50" grpId="0" animBg="1"/>
      <p:bldP spid="54" grpId="0"/>
      <p:bldP spid="55" grpId="0"/>
      <p:bldP spid="60" grpId="0"/>
      <p:bldP spid="69" grpId="0"/>
      <p:bldP spid="16"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Sibyl Design: Overview</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Inference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rgbClr val="99D6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rgbClr val="CED5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Collect</a:t>
            </a:r>
          </a:p>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793836" y="4070561"/>
            <a:ext cx="2122585" cy="52432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Observation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Sibyl Policy</a:t>
            </a:r>
          </a:p>
        </p:txBody>
      </p:sp>
      <p:cxnSp>
        <p:nvCxnSpPr>
          <p:cNvPr id="76" name="Elbow Connector 75">
            <a:extLst>
              <a:ext uri="{FF2B5EF4-FFF2-40B4-BE49-F238E27FC236}">
                <a16:creationId xmlns:a16="http://schemas.microsoft.com/office/drawing/2014/main" id="{674CF30D-306B-CA9D-F9C5-B91BCF68B518}"/>
              </a:ext>
            </a:extLst>
          </p:cNvPr>
          <p:cNvCxnSpPr>
            <a:cxnSpLocks/>
            <a:stCxn id="16" idx="1"/>
          </p:cNvCxnSpPr>
          <p:nvPr/>
        </p:nvCxnSpPr>
        <p:spPr>
          <a:xfrm rot="16200000" flipV="1">
            <a:off x="5652998" y="2071983"/>
            <a:ext cx="968161" cy="111278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1AD2DEC-297F-7ABA-4EA3-24455E4D7040}"/>
              </a:ext>
            </a:extLst>
          </p:cNvPr>
          <p:cNvSpPr txBox="1"/>
          <p:nvPr/>
        </p:nvSpPr>
        <p:spPr>
          <a:xfrm>
            <a:off x="1098927" y="2365193"/>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Periodic Weights update</a:t>
            </a:r>
          </a:p>
        </p:txBody>
      </p: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srcRect l="38572" t="30978" r="47203" b="51531"/>
          <a:stretch/>
        </p:blipFill>
        <p:spPr>
          <a:xfrm>
            <a:off x="2605339" y="3281926"/>
            <a:ext cx="950578" cy="1013037"/>
          </a:xfrm>
          <a:prstGeom prst="rect">
            <a:avLst/>
          </a:prstGeom>
        </p:spPr>
      </p:pic>
      <p:grpSp>
        <p:nvGrpSpPr>
          <p:cNvPr id="155" name="Group 154">
            <a:extLst>
              <a:ext uri="{FF2B5EF4-FFF2-40B4-BE49-F238E27FC236}">
                <a16:creationId xmlns:a16="http://schemas.microsoft.com/office/drawing/2014/main" id="{375397F5-D7AD-1B30-C159-B31D7C5D1BEF}"/>
              </a:ext>
            </a:extLst>
          </p:cNvPr>
          <p:cNvGrpSpPr/>
          <p:nvPr/>
        </p:nvGrpSpPr>
        <p:grpSpPr>
          <a:xfrm>
            <a:off x="3127418" y="2575857"/>
            <a:ext cx="524639" cy="338554"/>
            <a:chOff x="3086606" y="2492382"/>
            <a:chExt cx="524639" cy="338554"/>
          </a:xfrm>
        </p:grpSpPr>
        <p:sp>
          <p:nvSpPr>
            <p:cNvPr id="156" name="Oval 155">
              <a:extLst>
                <a:ext uri="{FF2B5EF4-FFF2-40B4-BE49-F238E27FC236}">
                  <a16:creationId xmlns:a16="http://schemas.microsoft.com/office/drawing/2014/main" id="{15F1007A-F3B7-BA7D-D40A-A12D32A96C17}"/>
                </a:ext>
              </a:extLst>
            </p:cNvPr>
            <p:cNvSpPr/>
            <p:nvPr/>
          </p:nvSpPr>
          <p:spPr>
            <a:xfrm>
              <a:off x="3191320" y="2523296"/>
              <a:ext cx="312627" cy="2516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3AD391AA-FEC9-BEBA-ED4A-1A21933DB253}"/>
                </a:ext>
              </a:extLst>
            </p:cNvPr>
            <p:cNvSpPr txBox="1"/>
            <p:nvPr/>
          </p:nvSpPr>
          <p:spPr>
            <a:xfrm>
              <a:off x="3086606" y="2492382"/>
              <a:ext cx="524639"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grpSp>
      <p:sp>
        <p:nvSpPr>
          <p:cNvPr id="186" name="Rounded Rectangle 185">
            <a:extLst>
              <a:ext uri="{FF2B5EF4-FFF2-40B4-BE49-F238E27FC236}">
                <a16:creationId xmlns:a16="http://schemas.microsoft.com/office/drawing/2014/main" id="{2A6C46CC-51A7-F34F-563A-BC0030F4375C}"/>
              </a:ext>
            </a:extLst>
          </p:cNvPr>
          <p:cNvSpPr/>
          <p:nvPr/>
        </p:nvSpPr>
        <p:spPr>
          <a:xfrm>
            <a:off x="811727" y="1555149"/>
            <a:ext cx="8130867" cy="1319585"/>
          </a:xfrm>
          <a:prstGeom prst="roundRect">
            <a:avLst/>
          </a:prstGeom>
          <a:solidFill>
            <a:srgbClr val="D0D0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7" name="Elbow Connector 186">
            <a:extLst>
              <a:ext uri="{FF2B5EF4-FFF2-40B4-BE49-F238E27FC236}">
                <a16:creationId xmlns:a16="http://schemas.microsoft.com/office/drawing/2014/main" id="{2E6A2C66-09BA-3D5E-AECD-C2E35BB22455}"/>
              </a:ext>
            </a:extLst>
          </p:cNvPr>
          <p:cNvCxnSpPr>
            <a:cxnSpLocks/>
            <a:endCxn id="199" idx="3"/>
          </p:cNvCxnSpPr>
          <p:nvPr/>
        </p:nvCxnSpPr>
        <p:spPr>
          <a:xfrm rot="16200000" flipV="1">
            <a:off x="5626723" y="2045708"/>
            <a:ext cx="968161" cy="116533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96E34FA3-D3D3-701D-E341-AAE52AB495DE}"/>
              </a:ext>
            </a:extLst>
          </p:cNvPr>
          <p:cNvCxnSpPr>
            <a:cxnSpLocks/>
          </p:cNvCxnSpPr>
          <p:nvPr/>
        </p:nvCxnSpPr>
        <p:spPr>
          <a:xfrm rot="10800000" flipV="1">
            <a:off x="3602882" y="2144296"/>
            <a:ext cx="603017" cy="30938"/>
          </a:xfrm>
          <a:prstGeom prst="bentConnector3">
            <a:avLst>
              <a:gd name="adj1" fmla="val 29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511C62C9-EAA7-364A-DA2D-671DF2D1AED5}"/>
              </a:ext>
            </a:extLst>
          </p:cNvPr>
          <p:cNvSpPr txBox="1"/>
          <p:nvPr/>
        </p:nvSpPr>
        <p:spPr>
          <a:xfrm>
            <a:off x="1665230" y="1749368"/>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Training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Network</a:t>
            </a:r>
          </a:p>
        </p:txBody>
      </p:sp>
      <p:sp>
        <p:nvSpPr>
          <p:cNvPr id="191" name="TextBox 190">
            <a:extLst>
              <a:ext uri="{FF2B5EF4-FFF2-40B4-BE49-F238E27FC236}">
                <a16:creationId xmlns:a16="http://schemas.microsoft.com/office/drawing/2014/main" id="{77131A3B-152C-8176-D93D-8AD57E9592BA}"/>
              </a:ext>
            </a:extLst>
          </p:cNvPr>
          <p:cNvSpPr txBox="1"/>
          <p:nvPr/>
        </p:nvSpPr>
        <p:spPr>
          <a:xfrm>
            <a:off x="7420548" y="1561838"/>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Training Thread</a:t>
            </a:r>
          </a:p>
        </p:txBody>
      </p:sp>
      <p:sp>
        <p:nvSpPr>
          <p:cNvPr id="192" name="TextBox 191">
            <a:extLst>
              <a:ext uri="{FF2B5EF4-FFF2-40B4-BE49-F238E27FC236}">
                <a16:creationId xmlns:a16="http://schemas.microsoft.com/office/drawing/2014/main" id="{4EF89A6D-128C-319D-FFE3-3F9745B0B038}"/>
              </a:ext>
            </a:extLst>
          </p:cNvPr>
          <p:cNvSpPr txBox="1"/>
          <p:nvPr/>
        </p:nvSpPr>
        <p:spPr>
          <a:xfrm>
            <a:off x="5458373" y="185438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libri" panose="020F0502020204030204"/>
                <a:ea typeface="+mn-ea"/>
                <a:cs typeface="+mn-cs"/>
              </a:rPr>
              <a:t>Batch</a:t>
            </a:r>
          </a:p>
        </p:txBody>
      </p:sp>
      <p:sp>
        <p:nvSpPr>
          <p:cNvPr id="199" name="Rounded Rectangle 198">
            <a:extLst>
              <a:ext uri="{FF2B5EF4-FFF2-40B4-BE49-F238E27FC236}">
                <a16:creationId xmlns:a16="http://schemas.microsoft.com/office/drawing/2014/main" id="{6A44D447-1CFA-4A3D-2D9C-21AA0698F8C5}"/>
              </a:ext>
            </a:extLst>
          </p:cNvPr>
          <p:cNvSpPr/>
          <p:nvPr/>
        </p:nvSpPr>
        <p:spPr>
          <a:xfrm>
            <a:off x="4174368" y="1875170"/>
            <a:ext cx="1353766" cy="538251"/>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Training Dataset</a:t>
            </a:r>
          </a:p>
        </p:txBody>
      </p:sp>
      <p:cxnSp>
        <p:nvCxnSpPr>
          <p:cNvPr id="96" name="Elbow Connector 95">
            <a:extLst>
              <a:ext uri="{FF2B5EF4-FFF2-40B4-BE49-F238E27FC236}">
                <a16:creationId xmlns:a16="http://schemas.microsoft.com/office/drawing/2014/main" id="{BD6BAEED-45F7-F1E4-1E52-26B52B1DC07F}"/>
              </a:ext>
            </a:extLst>
          </p:cNvPr>
          <p:cNvCxnSpPr>
            <a:cxnSpLocks/>
          </p:cNvCxnSpPr>
          <p:nvPr/>
        </p:nvCxnSpPr>
        <p:spPr>
          <a:xfrm rot="16200000" flipH="1">
            <a:off x="2730637" y="2932298"/>
            <a:ext cx="842946" cy="20258"/>
          </a:xfrm>
          <a:prstGeom prst="bentConnector3">
            <a:avLst>
              <a:gd name="adj1" fmla="val 141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3" name="Picture 202">
            <a:extLst>
              <a:ext uri="{FF2B5EF4-FFF2-40B4-BE49-F238E27FC236}">
                <a16:creationId xmlns:a16="http://schemas.microsoft.com/office/drawing/2014/main" id="{A60E3BB0-BE2E-BBA9-32DA-29AB044B46ED}"/>
              </a:ext>
            </a:extLst>
          </p:cNvPr>
          <p:cNvPicPr>
            <a:picLocks noChangeAspect="1"/>
          </p:cNvPicPr>
          <p:nvPr/>
        </p:nvPicPr>
        <p:blipFill rotWithShape="1">
          <a:blip r:embed="rId3"/>
          <a:srcRect l="38572" t="30978" r="47203" b="51531"/>
          <a:stretch/>
        </p:blipFill>
        <p:spPr>
          <a:xfrm>
            <a:off x="2673323" y="1668715"/>
            <a:ext cx="950578" cy="1013037"/>
          </a:xfrm>
          <a:prstGeom prst="rect">
            <a:avLst/>
          </a:prstGeom>
        </p:spPr>
      </p:pic>
      <p:sp>
        <p:nvSpPr>
          <p:cNvPr id="46" name="TextBox 45">
            <a:extLst>
              <a:ext uri="{FF2B5EF4-FFF2-40B4-BE49-F238E27FC236}">
                <a16:creationId xmlns:a16="http://schemas.microsoft.com/office/drawing/2014/main" id="{CE234BED-2E2E-9D91-83FB-BBA4E714E003}"/>
              </a:ext>
            </a:extLst>
          </p:cNvPr>
          <p:cNvSpPr txBox="1"/>
          <p:nvPr/>
        </p:nvSpPr>
        <p:spPr>
          <a:xfrm>
            <a:off x="946529" y="2314394"/>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libri" panose="020F0502020204030204"/>
                <a:ea typeface="+mn-ea"/>
                <a:cs typeface="+mn-cs"/>
              </a:rPr>
              <a:t>Periodic Policy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libri" panose="020F0502020204030204"/>
                <a:ea typeface="+mn-ea"/>
                <a:cs typeface="+mn-cs"/>
              </a:rPr>
              <a:t>Weight Update</a:t>
            </a:r>
          </a:p>
        </p:txBody>
      </p:sp>
      <p:sp>
        <p:nvSpPr>
          <p:cNvPr id="48" name="Slide Number Placeholder 5">
            <a:extLst>
              <a:ext uri="{FF2B5EF4-FFF2-40B4-BE49-F238E27FC236}">
                <a16:creationId xmlns:a16="http://schemas.microsoft.com/office/drawing/2014/main" id="{630C58FD-608D-94BB-8450-062B866A150D}"/>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05369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RL Decision Thread</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Inference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rgbClr val="99D6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rgbClr val="CED5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Collect</a:t>
            </a:r>
          </a:p>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793836" y="4070561"/>
            <a:ext cx="2122585" cy="52432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Observation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Sibyl Policy</a:t>
            </a:r>
          </a:p>
        </p:txBody>
      </p: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srcRect l="38572" t="30978" r="47203" b="51531"/>
          <a:stretch/>
        </p:blipFill>
        <p:spPr>
          <a:xfrm>
            <a:off x="2605339" y="3281926"/>
            <a:ext cx="950578" cy="1013037"/>
          </a:xfrm>
          <a:prstGeom prst="rect">
            <a:avLst/>
          </a:prstGeom>
        </p:spPr>
      </p:pic>
      <p:cxnSp>
        <p:nvCxnSpPr>
          <p:cNvPr id="71" name="Elbow Connector 70">
            <a:extLst>
              <a:ext uri="{FF2B5EF4-FFF2-40B4-BE49-F238E27FC236}">
                <a16:creationId xmlns:a16="http://schemas.microsoft.com/office/drawing/2014/main" id="{412947B0-BCD4-88AC-F9CB-52E340AB7424}"/>
              </a:ext>
            </a:extLst>
          </p:cNvPr>
          <p:cNvCxnSpPr>
            <a:cxnSpLocks/>
          </p:cNvCxnSpPr>
          <p:nvPr/>
        </p:nvCxnSpPr>
        <p:spPr>
          <a:xfrm rot="16200000" flipV="1">
            <a:off x="5642193" y="2061178"/>
            <a:ext cx="937223" cy="1165336"/>
          </a:xfrm>
          <a:prstGeom prst="bentConnector2">
            <a:avLst/>
          </a:prstGeom>
          <a:ln w="28575">
            <a:solidFill>
              <a:schemeClr val="tx1">
                <a:alpha val="12329"/>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Rounded Rectangle 72">
            <a:extLst>
              <a:ext uri="{FF2B5EF4-FFF2-40B4-BE49-F238E27FC236}">
                <a16:creationId xmlns:a16="http://schemas.microsoft.com/office/drawing/2014/main" id="{6A1FBD11-F58A-7272-AE61-B125E88DABC5}"/>
              </a:ext>
            </a:extLst>
          </p:cNvPr>
          <p:cNvSpPr/>
          <p:nvPr/>
        </p:nvSpPr>
        <p:spPr>
          <a:xfrm>
            <a:off x="811727" y="1555149"/>
            <a:ext cx="8130867" cy="1319585"/>
          </a:xfrm>
          <a:prstGeom prst="roundRect">
            <a:avLst/>
          </a:prstGeom>
          <a:solidFill>
            <a:srgbClr val="D0D0E3">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4" name="Elbow Connector 73">
            <a:extLst>
              <a:ext uri="{FF2B5EF4-FFF2-40B4-BE49-F238E27FC236}">
                <a16:creationId xmlns:a16="http://schemas.microsoft.com/office/drawing/2014/main" id="{39DADA25-B4A5-FD09-C700-401BEF401A48}"/>
              </a:ext>
            </a:extLst>
          </p:cNvPr>
          <p:cNvCxnSpPr>
            <a:cxnSpLocks/>
            <a:stCxn id="81" idx="1"/>
          </p:cNvCxnSpPr>
          <p:nvPr/>
        </p:nvCxnSpPr>
        <p:spPr>
          <a:xfrm rot="10800000" flipV="1">
            <a:off x="3602886" y="2175234"/>
            <a:ext cx="57148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6DEAC5DB-594D-DC2C-6F95-30CE8417FA97}"/>
              </a:ext>
            </a:extLst>
          </p:cNvPr>
          <p:cNvSpPr txBox="1"/>
          <p:nvPr/>
        </p:nvSpPr>
        <p:spPr>
          <a:xfrm>
            <a:off x="1665230" y="1749368"/>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Training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Network</a:t>
            </a:r>
          </a:p>
        </p:txBody>
      </p:sp>
      <p:sp>
        <p:nvSpPr>
          <p:cNvPr id="78" name="TextBox 77">
            <a:extLst>
              <a:ext uri="{FF2B5EF4-FFF2-40B4-BE49-F238E27FC236}">
                <a16:creationId xmlns:a16="http://schemas.microsoft.com/office/drawing/2014/main" id="{7AA46954-666F-81AF-C1A6-37F9A40A5E55}"/>
              </a:ext>
            </a:extLst>
          </p:cNvPr>
          <p:cNvSpPr txBox="1"/>
          <p:nvPr/>
        </p:nvSpPr>
        <p:spPr>
          <a:xfrm>
            <a:off x="7420548" y="1561838"/>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alpha val="15000"/>
                  </a:srgbClr>
                </a:solidFill>
                <a:effectLst/>
                <a:uLnTx/>
                <a:uFillTx/>
                <a:latin typeface="Calibri" panose="020F0502020204030204"/>
                <a:ea typeface="+mn-ea"/>
                <a:cs typeface="+mn-cs"/>
              </a:rPr>
              <a:t>RL Training Thread</a:t>
            </a:r>
          </a:p>
        </p:txBody>
      </p:sp>
      <p:sp>
        <p:nvSpPr>
          <p:cNvPr id="79" name="TextBox 78">
            <a:extLst>
              <a:ext uri="{FF2B5EF4-FFF2-40B4-BE49-F238E27FC236}">
                <a16:creationId xmlns:a16="http://schemas.microsoft.com/office/drawing/2014/main" id="{167B529B-93AA-90EE-4EA1-65AAB75CE8FF}"/>
              </a:ext>
            </a:extLst>
          </p:cNvPr>
          <p:cNvSpPr txBox="1"/>
          <p:nvPr/>
        </p:nvSpPr>
        <p:spPr>
          <a:xfrm>
            <a:off x="5458373" y="185438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Batch</a:t>
            </a:r>
          </a:p>
        </p:txBody>
      </p:sp>
      <p:pic>
        <p:nvPicPr>
          <p:cNvPr id="80" name="Picture 79">
            <a:extLst>
              <a:ext uri="{FF2B5EF4-FFF2-40B4-BE49-F238E27FC236}">
                <a16:creationId xmlns:a16="http://schemas.microsoft.com/office/drawing/2014/main" id="{066658DE-CBAC-EB28-F534-312E8AA5A45B}"/>
              </a:ext>
            </a:extLst>
          </p:cNvPr>
          <p:cNvPicPr>
            <a:picLocks noChangeAspect="1"/>
          </p:cNvPicPr>
          <p:nvPr/>
        </p:nvPicPr>
        <p:blipFill rotWithShape="1">
          <a:blip r:embed="rId3">
            <a:alphaModFix amt="15000"/>
          </a:blip>
          <a:srcRect l="38572" t="30978" r="47203" b="51531"/>
          <a:stretch/>
        </p:blipFill>
        <p:spPr>
          <a:xfrm>
            <a:off x="2673323" y="1668715"/>
            <a:ext cx="950578" cy="1013037"/>
          </a:xfrm>
          <a:prstGeom prst="rect">
            <a:avLst/>
          </a:prstGeom>
        </p:spPr>
      </p:pic>
      <p:sp>
        <p:nvSpPr>
          <p:cNvPr id="81" name="Rounded Rectangle 80">
            <a:extLst>
              <a:ext uri="{FF2B5EF4-FFF2-40B4-BE49-F238E27FC236}">
                <a16:creationId xmlns:a16="http://schemas.microsoft.com/office/drawing/2014/main" id="{4FA5B506-E1E4-34A8-F067-2C8A779BD37D}"/>
              </a:ext>
            </a:extLst>
          </p:cNvPr>
          <p:cNvSpPr/>
          <p:nvPr/>
        </p:nvSpPr>
        <p:spPr>
          <a:xfrm>
            <a:off x="4174368" y="1875170"/>
            <a:ext cx="1353766" cy="538251"/>
          </a:xfrm>
          <a:prstGeom prst="roundRect">
            <a:avLst/>
          </a:prstGeom>
          <a:solidFill>
            <a:schemeClr val="bg2">
              <a:lumMod val="9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Training Dataset</a:t>
            </a:r>
          </a:p>
        </p:txBody>
      </p:sp>
      <p:cxnSp>
        <p:nvCxnSpPr>
          <p:cNvPr id="82" name="Elbow Connector 81">
            <a:extLst>
              <a:ext uri="{FF2B5EF4-FFF2-40B4-BE49-F238E27FC236}">
                <a16:creationId xmlns:a16="http://schemas.microsoft.com/office/drawing/2014/main" id="{347384BB-A7DB-35C1-1E5C-1B5B53EEA4ED}"/>
              </a:ext>
            </a:extLst>
          </p:cNvPr>
          <p:cNvCxnSpPr>
            <a:cxnSpLocks/>
          </p:cNvCxnSpPr>
          <p:nvPr/>
        </p:nvCxnSpPr>
        <p:spPr>
          <a:xfrm rot="5400000">
            <a:off x="2774568" y="2976228"/>
            <a:ext cx="78804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7A1848DC-CF81-C577-FCB6-9418B3E3999C}"/>
              </a:ext>
            </a:extLst>
          </p:cNvPr>
          <p:cNvSpPr txBox="1"/>
          <p:nvPr/>
        </p:nvSpPr>
        <p:spPr>
          <a:xfrm>
            <a:off x="946529" y="2314394"/>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Periodic  Policy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Weight Update</a:t>
            </a:r>
          </a:p>
        </p:txBody>
      </p:sp>
      <p:sp>
        <p:nvSpPr>
          <p:cNvPr id="41" name="Slide Number Placeholder 5">
            <a:extLst>
              <a:ext uri="{FF2B5EF4-FFF2-40B4-BE49-F238E27FC236}">
                <a16:creationId xmlns:a16="http://schemas.microsoft.com/office/drawing/2014/main" id="{10FA5B1A-5CFB-201C-523B-76D2D700D897}"/>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40930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RL Decision Thread</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Inference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Collect</a:t>
            </a:r>
          </a:p>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793836" y="4070561"/>
            <a:ext cx="2122585" cy="52432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Observation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Sibyl Policy</a:t>
            </a:r>
          </a:p>
        </p:txBody>
      </p: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alphaModFix amt="15000"/>
          </a:blip>
          <a:srcRect l="38572" t="30978" r="47203" b="51531"/>
          <a:stretch/>
        </p:blipFill>
        <p:spPr>
          <a:xfrm>
            <a:off x="2605339" y="3281926"/>
            <a:ext cx="950578" cy="1013037"/>
          </a:xfrm>
          <a:prstGeom prst="rect">
            <a:avLst/>
          </a:prstGeom>
        </p:spPr>
      </p:pic>
      <p:cxnSp>
        <p:nvCxnSpPr>
          <p:cNvPr id="71" name="Elbow Connector 70">
            <a:extLst>
              <a:ext uri="{FF2B5EF4-FFF2-40B4-BE49-F238E27FC236}">
                <a16:creationId xmlns:a16="http://schemas.microsoft.com/office/drawing/2014/main" id="{C0C6CBB8-5528-07CF-FDCF-46899310C743}"/>
              </a:ext>
            </a:extLst>
          </p:cNvPr>
          <p:cNvCxnSpPr>
            <a:cxnSpLocks/>
          </p:cNvCxnSpPr>
          <p:nvPr/>
        </p:nvCxnSpPr>
        <p:spPr>
          <a:xfrm rot="16200000" flipV="1">
            <a:off x="5642193" y="2061178"/>
            <a:ext cx="937223" cy="1165336"/>
          </a:xfrm>
          <a:prstGeom prst="bentConnector2">
            <a:avLst/>
          </a:prstGeom>
          <a:ln w="28575">
            <a:solidFill>
              <a:schemeClr val="tx1">
                <a:alpha val="12329"/>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Rounded Rectangle 72">
            <a:extLst>
              <a:ext uri="{FF2B5EF4-FFF2-40B4-BE49-F238E27FC236}">
                <a16:creationId xmlns:a16="http://schemas.microsoft.com/office/drawing/2014/main" id="{6FD9528A-2C3C-8110-EA53-D553219ECA72}"/>
              </a:ext>
            </a:extLst>
          </p:cNvPr>
          <p:cNvSpPr/>
          <p:nvPr/>
        </p:nvSpPr>
        <p:spPr>
          <a:xfrm>
            <a:off x="811727" y="1555149"/>
            <a:ext cx="8130867" cy="1319585"/>
          </a:xfrm>
          <a:prstGeom prst="roundRect">
            <a:avLst/>
          </a:prstGeom>
          <a:solidFill>
            <a:srgbClr val="D0D0E3">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4" name="Elbow Connector 73">
            <a:extLst>
              <a:ext uri="{FF2B5EF4-FFF2-40B4-BE49-F238E27FC236}">
                <a16:creationId xmlns:a16="http://schemas.microsoft.com/office/drawing/2014/main" id="{E9841BF0-E620-A526-8B07-47266BCDF4DC}"/>
              </a:ext>
            </a:extLst>
          </p:cNvPr>
          <p:cNvCxnSpPr>
            <a:cxnSpLocks/>
            <a:stCxn id="81" idx="1"/>
          </p:cNvCxnSpPr>
          <p:nvPr/>
        </p:nvCxnSpPr>
        <p:spPr>
          <a:xfrm rot="10800000" flipV="1">
            <a:off x="3602886" y="2175234"/>
            <a:ext cx="57148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1498C280-FB20-FEDE-46DE-7B6936E37E6A}"/>
              </a:ext>
            </a:extLst>
          </p:cNvPr>
          <p:cNvSpPr txBox="1"/>
          <p:nvPr/>
        </p:nvSpPr>
        <p:spPr>
          <a:xfrm>
            <a:off x="1665230" y="1749368"/>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Training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Network</a:t>
            </a:r>
          </a:p>
        </p:txBody>
      </p:sp>
      <p:sp>
        <p:nvSpPr>
          <p:cNvPr id="78" name="TextBox 77">
            <a:extLst>
              <a:ext uri="{FF2B5EF4-FFF2-40B4-BE49-F238E27FC236}">
                <a16:creationId xmlns:a16="http://schemas.microsoft.com/office/drawing/2014/main" id="{03C62614-97E5-49B9-36DA-ED3B016BC291}"/>
              </a:ext>
            </a:extLst>
          </p:cNvPr>
          <p:cNvSpPr txBox="1"/>
          <p:nvPr/>
        </p:nvSpPr>
        <p:spPr>
          <a:xfrm>
            <a:off x="7420548" y="1561838"/>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alpha val="15000"/>
                  </a:srgbClr>
                </a:solidFill>
                <a:effectLst/>
                <a:uLnTx/>
                <a:uFillTx/>
                <a:latin typeface="Calibri" panose="020F0502020204030204"/>
                <a:ea typeface="+mn-ea"/>
                <a:cs typeface="+mn-cs"/>
              </a:rPr>
              <a:t>RL Training Thread</a:t>
            </a:r>
          </a:p>
        </p:txBody>
      </p:sp>
      <p:sp>
        <p:nvSpPr>
          <p:cNvPr id="79" name="TextBox 78">
            <a:extLst>
              <a:ext uri="{FF2B5EF4-FFF2-40B4-BE49-F238E27FC236}">
                <a16:creationId xmlns:a16="http://schemas.microsoft.com/office/drawing/2014/main" id="{F47C3563-D936-44CB-E665-A2CC726F648E}"/>
              </a:ext>
            </a:extLst>
          </p:cNvPr>
          <p:cNvSpPr txBox="1"/>
          <p:nvPr/>
        </p:nvSpPr>
        <p:spPr>
          <a:xfrm>
            <a:off x="5458373" y="185438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Batch</a:t>
            </a:r>
          </a:p>
        </p:txBody>
      </p:sp>
      <p:pic>
        <p:nvPicPr>
          <p:cNvPr id="80" name="Picture 79">
            <a:extLst>
              <a:ext uri="{FF2B5EF4-FFF2-40B4-BE49-F238E27FC236}">
                <a16:creationId xmlns:a16="http://schemas.microsoft.com/office/drawing/2014/main" id="{9A7F4C87-FAD1-FD18-8300-EDC41525EC16}"/>
              </a:ext>
            </a:extLst>
          </p:cNvPr>
          <p:cNvPicPr>
            <a:picLocks noChangeAspect="1"/>
          </p:cNvPicPr>
          <p:nvPr/>
        </p:nvPicPr>
        <p:blipFill rotWithShape="1">
          <a:blip r:embed="rId3">
            <a:alphaModFix amt="15000"/>
          </a:blip>
          <a:srcRect l="38572" t="30978" r="47203" b="51531"/>
          <a:stretch/>
        </p:blipFill>
        <p:spPr>
          <a:xfrm>
            <a:off x="2673323" y="1668715"/>
            <a:ext cx="950578" cy="1013037"/>
          </a:xfrm>
          <a:prstGeom prst="rect">
            <a:avLst/>
          </a:prstGeom>
        </p:spPr>
      </p:pic>
      <p:sp>
        <p:nvSpPr>
          <p:cNvPr id="81" name="Rounded Rectangle 80">
            <a:extLst>
              <a:ext uri="{FF2B5EF4-FFF2-40B4-BE49-F238E27FC236}">
                <a16:creationId xmlns:a16="http://schemas.microsoft.com/office/drawing/2014/main" id="{A44BD47A-C716-083D-5BE0-B8859BAE52F9}"/>
              </a:ext>
            </a:extLst>
          </p:cNvPr>
          <p:cNvSpPr/>
          <p:nvPr/>
        </p:nvSpPr>
        <p:spPr>
          <a:xfrm>
            <a:off x="4174368" y="1875170"/>
            <a:ext cx="1353766" cy="538251"/>
          </a:xfrm>
          <a:prstGeom prst="roundRect">
            <a:avLst/>
          </a:prstGeom>
          <a:solidFill>
            <a:schemeClr val="bg2">
              <a:lumMod val="9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Training Dataset</a:t>
            </a:r>
          </a:p>
        </p:txBody>
      </p:sp>
      <p:cxnSp>
        <p:nvCxnSpPr>
          <p:cNvPr id="82" name="Elbow Connector 81">
            <a:extLst>
              <a:ext uri="{FF2B5EF4-FFF2-40B4-BE49-F238E27FC236}">
                <a16:creationId xmlns:a16="http://schemas.microsoft.com/office/drawing/2014/main" id="{E46E9FC9-C7E4-FE6F-CEF8-64851E2ED417}"/>
              </a:ext>
            </a:extLst>
          </p:cNvPr>
          <p:cNvCxnSpPr>
            <a:cxnSpLocks/>
          </p:cNvCxnSpPr>
          <p:nvPr/>
        </p:nvCxnSpPr>
        <p:spPr>
          <a:xfrm rot="5400000">
            <a:off x="2774568" y="2976228"/>
            <a:ext cx="78804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8E20B89F-4675-A9AE-604A-9AF4A996F981}"/>
              </a:ext>
            </a:extLst>
          </p:cNvPr>
          <p:cNvSpPr txBox="1"/>
          <p:nvPr/>
        </p:nvSpPr>
        <p:spPr>
          <a:xfrm>
            <a:off x="946529" y="2314394"/>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Periodic  Policy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Weight Update</a:t>
            </a:r>
          </a:p>
        </p:txBody>
      </p:sp>
      <p:sp>
        <p:nvSpPr>
          <p:cNvPr id="41" name="Slide Number Placeholder 5">
            <a:extLst>
              <a:ext uri="{FF2B5EF4-FFF2-40B4-BE49-F238E27FC236}">
                <a16:creationId xmlns:a16="http://schemas.microsoft.com/office/drawing/2014/main" id="{8B156DCC-8DAC-4434-43CA-BB6A4884A207}"/>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22561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RL Decision Thread</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rgbClr val="DBDB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Inference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rgbClr val="99D6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Collect</a:t>
            </a:r>
          </a:p>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793836" y="4070561"/>
            <a:ext cx="2122585" cy="52432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Observation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Sibyl Policy</a:t>
            </a:r>
          </a:p>
        </p:txBody>
      </p: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alphaModFix/>
          </a:blip>
          <a:srcRect l="38572" t="30978" r="47203" b="51531"/>
          <a:stretch/>
        </p:blipFill>
        <p:spPr>
          <a:xfrm>
            <a:off x="2605339" y="3281926"/>
            <a:ext cx="950578" cy="1013037"/>
          </a:xfrm>
          <a:prstGeom prst="rect">
            <a:avLst/>
          </a:prstGeom>
        </p:spPr>
      </p:pic>
      <p:cxnSp>
        <p:nvCxnSpPr>
          <p:cNvPr id="69" name="Elbow Connector 68">
            <a:extLst>
              <a:ext uri="{FF2B5EF4-FFF2-40B4-BE49-F238E27FC236}">
                <a16:creationId xmlns:a16="http://schemas.microsoft.com/office/drawing/2014/main" id="{16609499-47FF-35F7-46F2-B2C6DD2BBCD6}"/>
              </a:ext>
            </a:extLst>
          </p:cNvPr>
          <p:cNvCxnSpPr>
            <a:cxnSpLocks/>
          </p:cNvCxnSpPr>
          <p:nvPr/>
        </p:nvCxnSpPr>
        <p:spPr>
          <a:xfrm flipV="1">
            <a:off x="-4193992" y="2726281"/>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a:extLst>
              <a:ext uri="{FF2B5EF4-FFF2-40B4-BE49-F238E27FC236}">
                <a16:creationId xmlns:a16="http://schemas.microsoft.com/office/drawing/2014/main" id="{E876B8A9-6A18-BD5C-AE4F-12F60AA88FDF}"/>
              </a:ext>
            </a:extLst>
          </p:cNvPr>
          <p:cNvCxnSpPr>
            <a:cxnSpLocks/>
          </p:cNvCxnSpPr>
          <p:nvPr/>
        </p:nvCxnSpPr>
        <p:spPr>
          <a:xfrm rot="16200000" flipV="1">
            <a:off x="5642193" y="2061178"/>
            <a:ext cx="937223" cy="1165336"/>
          </a:xfrm>
          <a:prstGeom prst="bentConnector2">
            <a:avLst/>
          </a:prstGeom>
          <a:ln w="28575">
            <a:solidFill>
              <a:schemeClr val="tx1">
                <a:alpha val="12329"/>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895742D9-360A-6308-81F5-4864381D7B00}"/>
              </a:ext>
            </a:extLst>
          </p:cNvPr>
          <p:cNvSpPr/>
          <p:nvPr/>
        </p:nvSpPr>
        <p:spPr>
          <a:xfrm>
            <a:off x="811727" y="1555149"/>
            <a:ext cx="8130867" cy="1319585"/>
          </a:xfrm>
          <a:prstGeom prst="roundRect">
            <a:avLst/>
          </a:prstGeom>
          <a:solidFill>
            <a:srgbClr val="D0D0E3">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8" name="Elbow Connector 77">
            <a:extLst>
              <a:ext uri="{FF2B5EF4-FFF2-40B4-BE49-F238E27FC236}">
                <a16:creationId xmlns:a16="http://schemas.microsoft.com/office/drawing/2014/main" id="{1EADADA7-5BDE-2A73-8B05-F3A9FB6D2A6E}"/>
              </a:ext>
            </a:extLst>
          </p:cNvPr>
          <p:cNvCxnSpPr>
            <a:cxnSpLocks/>
            <a:stCxn id="83" idx="1"/>
          </p:cNvCxnSpPr>
          <p:nvPr/>
        </p:nvCxnSpPr>
        <p:spPr>
          <a:xfrm rot="10800000" flipV="1">
            <a:off x="3602886" y="2175234"/>
            <a:ext cx="57148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02B7A4BA-5907-F5B5-ABE6-70E07DF2D218}"/>
              </a:ext>
            </a:extLst>
          </p:cNvPr>
          <p:cNvSpPr txBox="1"/>
          <p:nvPr/>
        </p:nvSpPr>
        <p:spPr>
          <a:xfrm>
            <a:off x="1665230" y="1749368"/>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Training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Network</a:t>
            </a:r>
          </a:p>
        </p:txBody>
      </p:sp>
      <p:sp>
        <p:nvSpPr>
          <p:cNvPr id="80" name="TextBox 79">
            <a:extLst>
              <a:ext uri="{FF2B5EF4-FFF2-40B4-BE49-F238E27FC236}">
                <a16:creationId xmlns:a16="http://schemas.microsoft.com/office/drawing/2014/main" id="{B4193EC4-8AF6-6E4E-85DB-806467C719EA}"/>
              </a:ext>
            </a:extLst>
          </p:cNvPr>
          <p:cNvSpPr txBox="1"/>
          <p:nvPr/>
        </p:nvSpPr>
        <p:spPr>
          <a:xfrm>
            <a:off x="7420548" y="1561838"/>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alpha val="15000"/>
                  </a:srgbClr>
                </a:solidFill>
                <a:effectLst/>
                <a:uLnTx/>
                <a:uFillTx/>
                <a:latin typeface="Calibri" panose="020F0502020204030204"/>
                <a:ea typeface="+mn-ea"/>
                <a:cs typeface="+mn-cs"/>
              </a:rPr>
              <a:t>RL Training Thread</a:t>
            </a:r>
          </a:p>
        </p:txBody>
      </p:sp>
      <p:sp>
        <p:nvSpPr>
          <p:cNvPr id="81" name="TextBox 80">
            <a:extLst>
              <a:ext uri="{FF2B5EF4-FFF2-40B4-BE49-F238E27FC236}">
                <a16:creationId xmlns:a16="http://schemas.microsoft.com/office/drawing/2014/main" id="{35292A67-EA5C-FEFB-856A-49E8DF6E0AF1}"/>
              </a:ext>
            </a:extLst>
          </p:cNvPr>
          <p:cNvSpPr txBox="1"/>
          <p:nvPr/>
        </p:nvSpPr>
        <p:spPr>
          <a:xfrm>
            <a:off x="5458373" y="185438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Batch</a:t>
            </a:r>
          </a:p>
        </p:txBody>
      </p:sp>
      <p:pic>
        <p:nvPicPr>
          <p:cNvPr id="82" name="Picture 81">
            <a:extLst>
              <a:ext uri="{FF2B5EF4-FFF2-40B4-BE49-F238E27FC236}">
                <a16:creationId xmlns:a16="http://schemas.microsoft.com/office/drawing/2014/main" id="{A1A210A0-2D93-9C79-B559-E7E6D860B80A}"/>
              </a:ext>
            </a:extLst>
          </p:cNvPr>
          <p:cNvPicPr>
            <a:picLocks noChangeAspect="1"/>
          </p:cNvPicPr>
          <p:nvPr/>
        </p:nvPicPr>
        <p:blipFill rotWithShape="1">
          <a:blip r:embed="rId3">
            <a:alphaModFix amt="15000"/>
          </a:blip>
          <a:srcRect l="38572" t="30978" r="47203" b="51531"/>
          <a:stretch/>
        </p:blipFill>
        <p:spPr>
          <a:xfrm>
            <a:off x="2673323" y="1668715"/>
            <a:ext cx="950578" cy="1013037"/>
          </a:xfrm>
          <a:prstGeom prst="rect">
            <a:avLst/>
          </a:prstGeom>
        </p:spPr>
      </p:pic>
      <p:sp>
        <p:nvSpPr>
          <p:cNvPr id="83" name="Rounded Rectangle 82">
            <a:extLst>
              <a:ext uri="{FF2B5EF4-FFF2-40B4-BE49-F238E27FC236}">
                <a16:creationId xmlns:a16="http://schemas.microsoft.com/office/drawing/2014/main" id="{9979778E-A582-2919-A1D6-5A12C312A9C8}"/>
              </a:ext>
            </a:extLst>
          </p:cNvPr>
          <p:cNvSpPr/>
          <p:nvPr/>
        </p:nvSpPr>
        <p:spPr>
          <a:xfrm>
            <a:off x="4174368" y="1875170"/>
            <a:ext cx="1353766" cy="538251"/>
          </a:xfrm>
          <a:prstGeom prst="roundRect">
            <a:avLst/>
          </a:prstGeom>
          <a:solidFill>
            <a:schemeClr val="bg2">
              <a:lumMod val="9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Training Dataset</a:t>
            </a:r>
          </a:p>
        </p:txBody>
      </p:sp>
      <p:cxnSp>
        <p:nvCxnSpPr>
          <p:cNvPr id="84" name="Elbow Connector 83">
            <a:extLst>
              <a:ext uri="{FF2B5EF4-FFF2-40B4-BE49-F238E27FC236}">
                <a16:creationId xmlns:a16="http://schemas.microsoft.com/office/drawing/2014/main" id="{5B4B3E71-E604-A32A-686F-A0C848680255}"/>
              </a:ext>
            </a:extLst>
          </p:cNvPr>
          <p:cNvCxnSpPr>
            <a:cxnSpLocks/>
          </p:cNvCxnSpPr>
          <p:nvPr/>
        </p:nvCxnSpPr>
        <p:spPr>
          <a:xfrm rot="5400000">
            <a:off x="2774568" y="2976228"/>
            <a:ext cx="78804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EBABDBFD-B0C1-F468-6E8E-0D58EB69D5A6}"/>
              </a:ext>
            </a:extLst>
          </p:cNvPr>
          <p:cNvSpPr txBox="1"/>
          <p:nvPr/>
        </p:nvSpPr>
        <p:spPr>
          <a:xfrm>
            <a:off x="946529" y="2314394"/>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Periodic  Policy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Weight Update</a:t>
            </a:r>
          </a:p>
        </p:txBody>
      </p:sp>
      <p:sp>
        <p:nvSpPr>
          <p:cNvPr id="43" name="Slide Number Placeholder 5">
            <a:extLst>
              <a:ext uri="{FF2B5EF4-FFF2-40B4-BE49-F238E27FC236}">
                <a16:creationId xmlns:a16="http://schemas.microsoft.com/office/drawing/2014/main" id="{FB7D3447-853F-CEB3-E66B-4B5B4882C5B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589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Data-Driven (Self-Optimizing)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9909372"/>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RL Decision Thread</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Inference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rgbClr val="CED6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Collect</a:t>
            </a:r>
          </a:p>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alpha val="15000"/>
                </a:prst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793836" y="4070561"/>
            <a:ext cx="2122585" cy="52432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Observation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Sibyl Policy</a:t>
            </a:r>
          </a:p>
        </p:txBody>
      </p: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alphaModFix amt="15000"/>
          </a:blip>
          <a:srcRect l="38572" t="30978" r="47203" b="51531"/>
          <a:stretch/>
        </p:blipFill>
        <p:spPr>
          <a:xfrm>
            <a:off x="2605339" y="3281926"/>
            <a:ext cx="950578" cy="1013037"/>
          </a:xfrm>
          <a:prstGeom prst="rect">
            <a:avLst/>
          </a:prstGeom>
        </p:spPr>
      </p:pic>
      <p:sp>
        <p:nvSpPr>
          <p:cNvPr id="2" name="TextBox 1">
            <a:extLst>
              <a:ext uri="{FF2B5EF4-FFF2-40B4-BE49-F238E27FC236}">
                <a16:creationId xmlns:a16="http://schemas.microsoft.com/office/drawing/2014/main" id="{03B8F8B0-EE93-387B-67EB-F9D7DFBDE9A8}"/>
              </a:ext>
            </a:extLst>
          </p:cNvPr>
          <p:cNvSpPr txBox="1"/>
          <p:nvPr/>
        </p:nvSpPr>
        <p:spPr>
          <a:xfrm>
            <a:off x="-1490133" y="470746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0" name="Elbow Connector 59">
            <a:extLst>
              <a:ext uri="{FF2B5EF4-FFF2-40B4-BE49-F238E27FC236}">
                <a16:creationId xmlns:a16="http://schemas.microsoft.com/office/drawing/2014/main" id="{F18AE126-9096-6565-8A62-7FE752D782FD}"/>
              </a:ext>
            </a:extLst>
          </p:cNvPr>
          <p:cNvCxnSpPr>
            <a:cxnSpLocks/>
          </p:cNvCxnSpPr>
          <p:nvPr/>
        </p:nvCxnSpPr>
        <p:spPr>
          <a:xfrm rot="16200000" flipV="1">
            <a:off x="5642193" y="2061178"/>
            <a:ext cx="937223" cy="1165336"/>
          </a:xfrm>
          <a:prstGeom prst="bentConnector2">
            <a:avLst/>
          </a:prstGeom>
          <a:ln w="28575">
            <a:solidFill>
              <a:schemeClr val="tx1">
                <a:alpha val="12329"/>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Rounded Rectangle 62">
            <a:extLst>
              <a:ext uri="{FF2B5EF4-FFF2-40B4-BE49-F238E27FC236}">
                <a16:creationId xmlns:a16="http://schemas.microsoft.com/office/drawing/2014/main" id="{37BE9C96-1B5E-B449-0A7D-A7EF04E334E9}"/>
              </a:ext>
            </a:extLst>
          </p:cNvPr>
          <p:cNvSpPr/>
          <p:nvPr/>
        </p:nvSpPr>
        <p:spPr>
          <a:xfrm>
            <a:off x="811727" y="1555149"/>
            <a:ext cx="8130867" cy="1319585"/>
          </a:xfrm>
          <a:prstGeom prst="roundRect">
            <a:avLst/>
          </a:prstGeom>
          <a:solidFill>
            <a:srgbClr val="D0D0E3">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9" name="Elbow Connector 68">
            <a:extLst>
              <a:ext uri="{FF2B5EF4-FFF2-40B4-BE49-F238E27FC236}">
                <a16:creationId xmlns:a16="http://schemas.microsoft.com/office/drawing/2014/main" id="{72907183-E266-91C7-9973-7C5B16AF8218}"/>
              </a:ext>
            </a:extLst>
          </p:cNvPr>
          <p:cNvCxnSpPr>
            <a:cxnSpLocks/>
            <a:stCxn id="75" idx="1"/>
          </p:cNvCxnSpPr>
          <p:nvPr/>
        </p:nvCxnSpPr>
        <p:spPr>
          <a:xfrm rot="10800000" flipV="1">
            <a:off x="3602886" y="2175234"/>
            <a:ext cx="57148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4F915D5E-216B-59A2-5254-6FB3FBC0397D}"/>
              </a:ext>
            </a:extLst>
          </p:cNvPr>
          <p:cNvSpPr txBox="1"/>
          <p:nvPr/>
        </p:nvSpPr>
        <p:spPr>
          <a:xfrm>
            <a:off x="1665230" y="1749368"/>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Training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Network</a:t>
            </a:r>
          </a:p>
        </p:txBody>
      </p:sp>
      <p:sp>
        <p:nvSpPr>
          <p:cNvPr id="71" name="TextBox 70">
            <a:extLst>
              <a:ext uri="{FF2B5EF4-FFF2-40B4-BE49-F238E27FC236}">
                <a16:creationId xmlns:a16="http://schemas.microsoft.com/office/drawing/2014/main" id="{D2E110CE-272B-F7D4-61DC-778C81978857}"/>
              </a:ext>
            </a:extLst>
          </p:cNvPr>
          <p:cNvSpPr txBox="1"/>
          <p:nvPr/>
        </p:nvSpPr>
        <p:spPr>
          <a:xfrm>
            <a:off x="7420548" y="1561838"/>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alpha val="15000"/>
                  </a:srgbClr>
                </a:solidFill>
                <a:effectLst/>
                <a:uLnTx/>
                <a:uFillTx/>
                <a:latin typeface="Calibri" panose="020F0502020204030204"/>
                <a:ea typeface="+mn-ea"/>
                <a:cs typeface="+mn-cs"/>
              </a:rPr>
              <a:t>RL Training Thread</a:t>
            </a:r>
          </a:p>
        </p:txBody>
      </p:sp>
      <p:sp>
        <p:nvSpPr>
          <p:cNvPr id="73" name="TextBox 72">
            <a:extLst>
              <a:ext uri="{FF2B5EF4-FFF2-40B4-BE49-F238E27FC236}">
                <a16:creationId xmlns:a16="http://schemas.microsoft.com/office/drawing/2014/main" id="{1437B04C-B584-D622-2B6C-B1BA8B316621}"/>
              </a:ext>
            </a:extLst>
          </p:cNvPr>
          <p:cNvSpPr txBox="1"/>
          <p:nvPr/>
        </p:nvSpPr>
        <p:spPr>
          <a:xfrm>
            <a:off x="5458373" y="185438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Batch</a:t>
            </a:r>
          </a:p>
        </p:txBody>
      </p:sp>
      <p:pic>
        <p:nvPicPr>
          <p:cNvPr id="74" name="Picture 73">
            <a:extLst>
              <a:ext uri="{FF2B5EF4-FFF2-40B4-BE49-F238E27FC236}">
                <a16:creationId xmlns:a16="http://schemas.microsoft.com/office/drawing/2014/main" id="{86D15E7F-89EB-01CE-3CF7-8E08FACFE7B3}"/>
              </a:ext>
            </a:extLst>
          </p:cNvPr>
          <p:cNvPicPr>
            <a:picLocks noChangeAspect="1"/>
          </p:cNvPicPr>
          <p:nvPr/>
        </p:nvPicPr>
        <p:blipFill rotWithShape="1">
          <a:blip r:embed="rId3">
            <a:alphaModFix amt="15000"/>
          </a:blip>
          <a:srcRect l="38572" t="30978" r="47203" b="51531"/>
          <a:stretch/>
        </p:blipFill>
        <p:spPr>
          <a:xfrm>
            <a:off x="2673323" y="1668715"/>
            <a:ext cx="950578" cy="1013037"/>
          </a:xfrm>
          <a:prstGeom prst="rect">
            <a:avLst/>
          </a:prstGeom>
        </p:spPr>
      </p:pic>
      <p:sp>
        <p:nvSpPr>
          <p:cNvPr id="75" name="Rounded Rectangle 74">
            <a:extLst>
              <a:ext uri="{FF2B5EF4-FFF2-40B4-BE49-F238E27FC236}">
                <a16:creationId xmlns:a16="http://schemas.microsoft.com/office/drawing/2014/main" id="{0ABBE709-BE24-950B-7B9F-2922C76E649C}"/>
              </a:ext>
            </a:extLst>
          </p:cNvPr>
          <p:cNvSpPr/>
          <p:nvPr/>
        </p:nvSpPr>
        <p:spPr>
          <a:xfrm>
            <a:off x="4174368" y="1875170"/>
            <a:ext cx="1353766" cy="538251"/>
          </a:xfrm>
          <a:prstGeom prst="roundRect">
            <a:avLst/>
          </a:prstGeom>
          <a:solidFill>
            <a:schemeClr val="bg2">
              <a:lumMod val="9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Training Dataset</a:t>
            </a:r>
          </a:p>
        </p:txBody>
      </p:sp>
      <p:cxnSp>
        <p:nvCxnSpPr>
          <p:cNvPr id="78" name="Elbow Connector 77">
            <a:extLst>
              <a:ext uri="{FF2B5EF4-FFF2-40B4-BE49-F238E27FC236}">
                <a16:creationId xmlns:a16="http://schemas.microsoft.com/office/drawing/2014/main" id="{645173EC-446E-3BFF-E10D-A91DFB4C879A}"/>
              </a:ext>
            </a:extLst>
          </p:cNvPr>
          <p:cNvCxnSpPr>
            <a:cxnSpLocks/>
          </p:cNvCxnSpPr>
          <p:nvPr/>
        </p:nvCxnSpPr>
        <p:spPr>
          <a:xfrm rot="5400000">
            <a:off x="2774568" y="2976228"/>
            <a:ext cx="78804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3B114B38-02A1-6E2F-A348-407EB32290C5}"/>
              </a:ext>
            </a:extLst>
          </p:cNvPr>
          <p:cNvSpPr txBox="1"/>
          <p:nvPr/>
        </p:nvSpPr>
        <p:spPr>
          <a:xfrm>
            <a:off x="946529" y="2314394"/>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Periodic  Policy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Weight Update</a:t>
            </a:r>
          </a:p>
        </p:txBody>
      </p:sp>
      <p:sp>
        <p:nvSpPr>
          <p:cNvPr id="43" name="Slide Number Placeholder 5">
            <a:extLst>
              <a:ext uri="{FF2B5EF4-FFF2-40B4-BE49-F238E27FC236}">
                <a16:creationId xmlns:a16="http://schemas.microsoft.com/office/drawing/2014/main" id="{1B097C1B-A36F-5413-FFDA-B12D6DC45818}"/>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51574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RL Decision Thread</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Inference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rgbClr val="CED6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Collect</a:t>
            </a:r>
          </a:p>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Observation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Sibyl Policy</a:t>
            </a:r>
          </a:p>
        </p:txBody>
      </p:sp>
      <p:cxnSp>
        <p:nvCxnSpPr>
          <p:cNvPr id="76" name="Elbow Connector 75">
            <a:extLst>
              <a:ext uri="{FF2B5EF4-FFF2-40B4-BE49-F238E27FC236}">
                <a16:creationId xmlns:a16="http://schemas.microsoft.com/office/drawing/2014/main" id="{674CF30D-306B-CA9D-F9C5-B91BCF68B518}"/>
              </a:ext>
            </a:extLst>
          </p:cNvPr>
          <p:cNvCxnSpPr>
            <a:cxnSpLocks/>
            <a:stCxn id="16" idx="1"/>
          </p:cNvCxnSpPr>
          <p:nvPr/>
        </p:nvCxnSpPr>
        <p:spPr>
          <a:xfrm rot="16200000" flipV="1">
            <a:off x="5642193" y="2061178"/>
            <a:ext cx="937223" cy="1165336"/>
          </a:xfrm>
          <a:prstGeom prst="bentConnector2">
            <a:avLst/>
          </a:prstGeom>
          <a:ln w="28575">
            <a:solidFill>
              <a:schemeClr val="tx1">
                <a:alpha val="12329"/>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alphaModFix amt="15000"/>
          </a:blip>
          <a:srcRect l="38572" t="30978" r="47203" b="51531"/>
          <a:stretch/>
        </p:blipFill>
        <p:spPr>
          <a:xfrm>
            <a:off x="2605339" y="3281926"/>
            <a:ext cx="950578" cy="1013037"/>
          </a:xfrm>
          <a:prstGeom prst="rect">
            <a:avLst/>
          </a:prstGeom>
        </p:spPr>
      </p:pic>
      <p:sp>
        <p:nvSpPr>
          <p:cNvPr id="86" name="Rounded Rectangle 85">
            <a:extLst>
              <a:ext uri="{FF2B5EF4-FFF2-40B4-BE49-F238E27FC236}">
                <a16:creationId xmlns:a16="http://schemas.microsoft.com/office/drawing/2014/main" id="{06949DC0-E2BC-2A86-2380-522CF37E364F}"/>
              </a:ext>
            </a:extLst>
          </p:cNvPr>
          <p:cNvSpPr/>
          <p:nvPr/>
        </p:nvSpPr>
        <p:spPr>
          <a:xfrm>
            <a:off x="811727" y="1555149"/>
            <a:ext cx="8130867" cy="1319585"/>
          </a:xfrm>
          <a:prstGeom prst="roundRect">
            <a:avLst/>
          </a:prstGeom>
          <a:solidFill>
            <a:srgbClr val="D0D0E3">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Elbow Connector 87">
            <a:extLst>
              <a:ext uri="{FF2B5EF4-FFF2-40B4-BE49-F238E27FC236}">
                <a16:creationId xmlns:a16="http://schemas.microsoft.com/office/drawing/2014/main" id="{E91B6F5C-F411-053B-C08C-EF20815E675B}"/>
              </a:ext>
            </a:extLst>
          </p:cNvPr>
          <p:cNvCxnSpPr>
            <a:cxnSpLocks/>
            <a:stCxn id="95" idx="1"/>
          </p:cNvCxnSpPr>
          <p:nvPr/>
        </p:nvCxnSpPr>
        <p:spPr>
          <a:xfrm rot="10800000" flipV="1">
            <a:off x="3602886" y="2175234"/>
            <a:ext cx="57148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E2268D67-D539-A572-06E6-BCF9A8D9D678}"/>
              </a:ext>
            </a:extLst>
          </p:cNvPr>
          <p:cNvSpPr txBox="1"/>
          <p:nvPr/>
        </p:nvSpPr>
        <p:spPr>
          <a:xfrm>
            <a:off x="1665230" y="1749368"/>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Training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Network</a:t>
            </a:r>
          </a:p>
        </p:txBody>
      </p:sp>
      <p:sp>
        <p:nvSpPr>
          <p:cNvPr id="92" name="TextBox 91">
            <a:extLst>
              <a:ext uri="{FF2B5EF4-FFF2-40B4-BE49-F238E27FC236}">
                <a16:creationId xmlns:a16="http://schemas.microsoft.com/office/drawing/2014/main" id="{68906693-2F16-9A6D-914D-1C12E62FDBA7}"/>
              </a:ext>
            </a:extLst>
          </p:cNvPr>
          <p:cNvSpPr txBox="1"/>
          <p:nvPr/>
        </p:nvSpPr>
        <p:spPr>
          <a:xfrm>
            <a:off x="7420548" y="1561838"/>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RL Training Thread</a:t>
            </a:r>
          </a:p>
        </p:txBody>
      </p:sp>
      <p:sp>
        <p:nvSpPr>
          <p:cNvPr id="93" name="TextBox 92">
            <a:extLst>
              <a:ext uri="{FF2B5EF4-FFF2-40B4-BE49-F238E27FC236}">
                <a16:creationId xmlns:a16="http://schemas.microsoft.com/office/drawing/2014/main" id="{A7AD4408-3394-2DB1-D79F-5F4B69C71E70}"/>
              </a:ext>
            </a:extLst>
          </p:cNvPr>
          <p:cNvSpPr txBox="1"/>
          <p:nvPr/>
        </p:nvSpPr>
        <p:spPr>
          <a:xfrm>
            <a:off x="5458373" y="185438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Batch</a:t>
            </a:r>
          </a:p>
        </p:txBody>
      </p:sp>
      <p:pic>
        <p:nvPicPr>
          <p:cNvPr id="94" name="Picture 93">
            <a:extLst>
              <a:ext uri="{FF2B5EF4-FFF2-40B4-BE49-F238E27FC236}">
                <a16:creationId xmlns:a16="http://schemas.microsoft.com/office/drawing/2014/main" id="{742474A7-1551-8C11-E4F4-78FF790D4E60}"/>
              </a:ext>
            </a:extLst>
          </p:cNvPr>
          <p:cNvPicPr>
            <a:picLocks noChangeAspect="1"/>
          </p:cNvPicPr>
          <p:nvPr/>
        </p:nvPicPr>
        <p:blipFill rotWithShape="1">
          <a:blip r:embed="rId3">
            <a:alphaModFix amt="15000"/>
          </a:blip>
          <a:srcRect l="38572" t="30978" r="47203" b="51531"/>
          <a:stretch/>
        </p:blipFill>
        <p:spPr>
          <a:xfrm>
            <a:off x="2673323" y="1668715"/>
            <a:ext cx="950578" cy="1013037"/>
          </a:xfrm>
          <a:prstGeom prst="rect">
            <a:avLst/>
          </a:prstGeom>
        </p:spPr>
      </p:pic>
      <p:sp>
        <p:nvSpPr>
          <p:cNvPr id="95" name="Rounded Rectangle 94">
            <a:extLst>
              <a:ext uri="{FF2B5EF4-FFF2-40B4-BE49-F238E27FC236}">
                <a16:creationId xmlns:a16="http://schemas.microsoft.com/office/drawing/2014/main" id="{43DAEB10-0A21-0649-2CCB-70A94CC0B29D}"/>
              </a:ext>
            </a:extLst>
          </p:cNvPr>
          <p:cNvSpPr/>
          <p:nvPr/>
        </p:nvSpPr>
        <p:spPr>
          <a:xfrm>
            <a:off x="4174368" y="1875170"/>
            <a:ext cx="1353766" cy="538251"/>
          </a:xfrm>
          <a:prstGeom prst="roundRect">
            <a:avLst/>
          </a:prstGeom>
          <a:solidFill>
            <a:schemeClr val="bg2">
              <a:lumMod val="9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Training Dataset</a:t>
            </a:r>
          </a:p>
        </p:txBody>
      </p:sp>
      <p:cxnSp>
        <p:nvCxnSpPr>
          <p:cNvPr id="96" name="Elbow Connector 95">
            <a:extLst>
              <a:ext uri="{FF2B5EF4-FFF2-40B4-BE49-F238E27FC236}">
                <a16:creationId xmlns:a16="http://schemas.microsoft.com/office/drawing/2014/main" id="{BD6BAEED-45F7-F1E4-1E52-26B52B1DC07F}"/>
              </a:ext>
            </a:extLst>
          </p:cNvPr>
          <p:cNvCxnSpPr>
            <a:cxnSpLocks/>
          </p:cNvCxnSpPr>
          <p:nvPr/>
        </p:nvCxnSpPr>
        <p:spPr>
          <a:xfrm rot="5400000">
            <a:off x="2774568" y="2976228"/>
            <a:ext cx="78804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B048547D-920C-5036-FC55-0B8A4B3C836B}"/>
              </a:ext>
            </a:extLst>
          </p:cNvPr>
          <p:cNvSpPr txBox="1"/>
          <p:nvPr/>
        </p:nvSpPr>
        <p:spPr>
          <a:xfrm>
            <a:off x="946529" y="2314394"/>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Periodic  Policy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Weight Update</a:t>
            </a:r>
          </a:p>
        </p:txBody>
      </p: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839033" y="4070561"/>
            <a:ext cx="2077388" cy="52432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Slide Number Placeholder 5">
            <a:extLst>
              <a:ext uri="{FF2B5EF4-FFF2-40B4-BE49-F238E27FC236}">
                <a16:creationId xmlns:a16="http://schemas.microsoft.com/office/drawing/2014/main" id="{FA157BC5-AFF3-9734-AC05-32832708C7F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27495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RL Training Thread</a:t>
            </a:r>
          </a:p>
        </p:txBody>
      </p:sp>
      <p:cxnSp>
        <p:nvCxnSpPr>
          <p:cNvPr id="76" name="Elbow Connector 75">
            <a:extLst>
              <a:ext uri="{FF2B5EF4-FFF2-40B4-BE49-F238E27FC236}">
                <a16:creationId xmlns:a16="http://schemas.microsoft.com/office/drawing/2014/main" id="{674CF30D-306B-CA9D-F9C5-B91BCF68B518}"/>
              </a:ext>
            </a:extLst>
          </p:cNvPr>
          <p:cNvCxnSpPr>
            <a:cxnSpLocks/>
          </p:cNvCxnSpPr>
          <p:nvPr/>
        </p:nvCxnSpPr>
        <p:spPr>
          <a:xfrm rot="16200000" flipV="1">
            <a:off x="5652998" y="2071983"/>
            <a:ext cx="968161" cy="111278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1AD2DEC-297F-7ABA-4EA3-24455E4D7040}"/>
              </a:ext>
            </a:extLst>
          </p:cNvPr>
          <p:cNvSpPr txBox="1"/>
          <p:nvPr/>
        </p:nvSpPr>
        <p:spPr>
          <a:xfrm>
            <a:off x="1098927" y="2365193"/>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Periodic Weights update</a:t>
            </a:r>
          </a:p>
        </p:txBody>
      </p:sp>
      <p:grpSp>
        <p:nvGrpSpPr>
          <p:cNvPr id="155" name="Group 154">
            <a:extLst>
              <a:ext uri="{FF2B5EF4-FFF2-40B4-BE49-F238E27FC236}">
                <a16:creationId xmlns:a16="http://schemas.microsoft.com/office/drawing/2014/main" id="{375397F5-D7AD-1B30-C159-B31D7C5D1BEF}"/>
              </a:ext>
            </a:extLst>
          </p:cNvPr>
          <p:cNvGrpSpPr/>
          <p:nvPr/>
        </p:nvGrpSpPr>
        <p:grpSpPr>
          <a:xfrm>
            <a:off x="3127418" y="2575857"/>
            <a:ext cx="524639" cy="338554"/>
            <a:chOff x="3086606" y="2492382"/>
            <a:chExt cx="524639" cy="338554"/>
          </a:xfrm>
        </p:grpSpPr>
        <p:sp>
          <p:nvSpPr>
            <p:cNvPr id="156" name="Oval 155">
              <a:extLst>
                <a:ext uri="{FF2B5EF4-FFF2-40B4-BE49-F238E27FC236}">
                  <a16:creationId xmlns:a16="http://schemas.microsoft.com/office/drawing/2014/main" id="{15F1007A-F3B7-BA7D-D40A-A12D32A96C17}"/>
                </a:ext>
              </a:extLst>
            </p:cNvPr>
            <p:cNvSpPr/>
            <p:nvPr/>
          </p:nvSpPr>
          <p:spPr>
            <a:xfrm>
              <a:off x="3191320" y="2523296"/>
              <a:ext cx="312627" cy="2516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3AD391AA-FEC9-BEBA-ED4A-1A21933DB253}"/>
                </a:ext>
              </a:extLst>
            </p:cNvPr>
            <p:cNvSpPr txBox="1"/>
            <p:nvPr/>
          </p:nvSpPr>
          <p:spPr>
            <a:xfrm>
              <a:off x="3086606" y="2492382"/>
              <a:ext cx="524639"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grpSp>
      <p:sp>
        <p:nvSpPr>
          <p:cNvPr id="186" name="Rounded Rectangle 185">
            <a:extLst>
              <a:ext uri="{FF2B5EF4-FFF2-40B4-BE49-F238E27FC236}">
                <a16:creationId xmlns:a16="http://schemas.microsoft.com/office/drawing/2014/main" id="{2A6C46CC-51A7-F34F-563A-BC0030F4375C}"/>
              </a:ext>
            </a:extLst>
          </p:cNvPr>
          <p:cNvSpPr/>
          <p:nvPr/>
        </p:nvSpPr>
        <p:spPr>
          <a:xfrm>
            <a:off x="811727" y="1555149"/>
            <a:ext cx="8130867" cy="1319585"/>
          </a:xfrm>
          <a:prstGeom prst="roundRect">
            <a:avLst/>
          </a:prstGeom>
          <a:solidFill>
            <a:srgbClr val="D0D0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8" name="Elbow Connector 187">
            <a:extLst>
              <a:ext uri="{FF2B5EF4-FFF2-40B4-BE49-F238E27FC236}">
                <a16:creationId xmlns:a16="http://schemas.microsoft.com/office/drawing/2014/main" id="{96E34FA3-D3D3-701D-E341-AAE52AB495DE}"/>
              </a:ext>
            </a:extLst>
          </p:cNvPr>
          <p:cNvCxnSpPr>
            <a:cxnSpLocks/>
          </p:cNvCxnSpPr>
          <p:nvPr/>
        </p:nvCxnSpPr>
        <p:spPr>
          <a:xfrm rot="10800000" flipV="1">
            <a:off x="3602882" y="2144296"/>
            <a:ext cx="603017" cy="30938"/>
          </a:xfrm>
          <a:prstGeom prst="bentConnector3">
            <a:avLst>
              <a:gd name="adj1" fmla="val 29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77131A3B-152C-8176-D93D-8AD57E9592BA}"/>
              </a:ext>
            </a:extLst>
          </p:cNvPr>
          <p:cNvSpPr txBox="1"/>
          <p:nvPr/>
        </p:nvSpPr>
        <p:spPr>
          <a:xfrm>
            <a:off x="7420548" y="1561838"/>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Training Thread</a:t>
            </a:r>
          </a:p>
        </p:txBody>
      </p:sp>
      <p:sp>
        <p:nvSpPr>
          <p:cNvPr id="192" name="TextBox 191">
            <a:extLst>
              <a:ext uri="{FF2B5EF4-FFF2-40B4-BE49-F238E27FC236}">
                <a16:creationId xmlns:a16="http://schemas.microsoft.com/office/drawing/2014/main" id="{4EF89A6D-128C-319D-FFE3-3F9745B0B038}"/>
              </a:ext>
            </a:extLst>
          </p:cNvPr>
          <p:cNvSpPr txBox="1"/>
          <p:nvPr/>
        </p:nvSpPr>
        <p:spPr>
          <a:xfrm>
            <a:off x="5458373" y="185438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libri" panose="020F0502020204030204"/>
                <a:ea typeface="+mn-ea"/>
                <a:cs typeface="+mn-cs"/>
              </a:rPr>
              <a:t>Batch</a:t>
            </a:r>
          </a:p>
        </p:txBody>
      </p:sp>
      <p:sp>
        <p:nvSpPr>
          <p:cNvPr id="199" name="Rounded Rectangle 198">
            <a:extLst>
              <a:ext uri="{FF2B5EF4-FFF2-40B4-BE49-F238E27FC236}">
                <a16:creationId xmlns:a16="http://schemas.microsoft.com/office/drawing/2014/main" id="{6A44D447-1CFA-4A3D-2D9C-21AA0698F8C5}"/>
              </a:ext>
            </a:extLst>
          </p:cNvPr>
          <p:cNvSpPr/>
          <p:nvPr/>
        </p:nvSpPr>
        <p:spPr>
          <a:xfrm>
            <a:off x="4174368" y="1875170"/>
            <a:ext cx="1353766" cy="538251"/>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Training Dataset</a:t>
            </a:r>
          </a:p>
        </p:txBody>
      </p:sp>
      <p:cxnSp>
        <p:nvCxnSpPr>
          <p:cNvPr id="96" name="Elbow Connector 95">
            <a:extLst>
              <a:ext uri="{FF2B5EF4-FFF2-40B4-BE49-F238E27FC236}">
                <a16:creationId xmlns:a16="http://schemas.microsoft.com/office/drawing/2014/main" id="{BD6BAEED-45F7-F1E4-1E52-26B52B1DC07F}"/>
              </a:ext>
            </a:extLst>
          </p:cNvPr>
          <p:cNvCxnSpPr>
            <a:cxnSpLocks/>
          </p:cNvCxnSpPr>
          <p:nvPr/>
        </p:nvCxnSpPr>
        <p:spPr>
          <a:xfrm rot="16200000" flipH="1">
            <a:off x="2730637" y="2932298"/>
            <a:ext cx="842946" cy="20258"/>
          </a:xfrm>
          <a:prstGeom prst="bentConnector3">
            <a:avLst>
              <a:gd name="adj1" fmla="val 141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3" name="Picture 202">
            <a:extLst>
              <a:ext uri="{FF2B5EF4-FFF2-40B4-BE49-F238E27FC236}">
                <a16:creationId xmlns:a16="http://schemas.microsoft.com/office/drawing/2014/main" id="{A60E3BB0-BE2E-BBA9-32DA-29AB044B46ED}"/>
              </a:ext>
            </a:extLst>
          </p:cNvPr>
          <p:cNvPicPr>
            <a:picLocks noChangeAspect="1"/>
          </p:cNvPicPr>
          <p:nvPr/>
        </p:nvPicPr>
        <p:blipFill rotWithShape="1">
          <a:blip r:embed="rId3"/>
          <a:srcRect l="38572" t="30978" r="47203" b="51531"/>
          <a:stretch/>
        </p:blipFill>
        <p:spPr>
          <a:xfrm>
            <a:off x="2673323" y="1668715"/>
            <a:ext cx="950578" cy="1013037"/>
          </a:xfrm>
          <a:prstGeom prst="rect">
            <a:avLst/>
          </a:prstGeom>
        </p:spPr>
      </p:pic>
      <p:sp>
        <p:nvSpPr>
          <p:cNvPr id="52" name="Rounded Rectangle 51">
            <a:extLst>
              <a:ext uri="{FF2B5EF4-FFF2-40B4-BE49-F238E27FC236}">
                <a16:creationId xmlns:a16="http://schemas.microsoft.com/office/drawing/2014/main" id="{9942CF74-E3B8-E83D-2D8E-DB07BD69D816}"/>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ounded Rectangle 52">
            <a:extLst>
              <a:ext uri="{FF2B5EF4-FFF2-40B4-BE49-F238E27FC236}">
                <a16:creationId xmlns:a16="http://schemas.microsoft.com/office/drawing/2014/main" id="{1A843487-3067-8B0B-A057-02FB0638D080}"/>
              </a:ext>
            </a:extLst>
          </p:cNvPr>
          <p:cNvSpPr/>
          <p:nvPr/>
        </p:nvSpPr>
        <p:spPr>
          <a:xfrm>
            <a:off x="870715" y="4296178"/>
            <a:ext cx="1129928" cy="794479"/>
          </a:xfrm>
          <a:prstGeom prst="roundRect">
            <a:avLst/>
          </a:prstGeom>
          <a:solidFill>
            <a:srgbClr val="D0E4FF">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54" name="Rounded Rectangle 53">
            <a:extLst>
              <a:ext uri="{FF2B5EF4-FFF2-40B4-BE49-F238E27FC236}">
                <a16:creationId xmlns:a16="http://schemas.microsoft.com/office/drawing/2014/main" id="{38B60ACF-EF94-3EFF-C8E6-0A7A5019FF47}"/>
              </a:ext>
            </a:extLst>
          </p:cNvPr>
          <p:cNvSpPr/>
          <p:nvPr/>
        </p:nvSpPr>
        <p:spPr>
          <a:xfrm>
            <a:off x="2443319" y="3269859"/>
            <a:ext cx="2650761" cy="1325026"/>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0A5B672D-3026-FA00-6FF2-E7302131518A}"/>
              </a:ext>
            </a:extLst>
          </p:cNvPr>
          <p:cNvSpPr txBox="1"/>
          <p:nvPr/>
        </p:nvSpPr>
        <p:spPr>
          <a:xfrm>
            <a:off x="2635694" y="4178692"/>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Inference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Network</a:t>
            </a:r>
          </a:p>
        </p:txBody>
      </p:sp>
      <p:sp>
        <p:nvSpPr>
          <p:cNvPr id="56" name="Rounded Rectangle 55">
            <a:extLst>
              <a:ext uri="{FF2B5EF4-FFF2-40B4-BE49-F238E27FC236}">
                <a16:creationId xmlns:a16="http://schemas.microsoft.com/office/drawing/2014/main" id="{BF618CAD-A1E9-E45A-A2A9-661A4DFE6CAD}"/>
              </a:ext>
            </a:extLst>
          </p:cNvPr>
          <p:cNvSpPr/>
          <p:nvPr/>
        </p:nvSpPr>
        <p:spPr>
          <a:xfrm>
            <a:off x="4012291" y="3736697"/>
            <a:ext cx="759500" cy="47197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Max</a:t>
            </a:r>
          </a:p>
        </p:txBody>
      </p:sp>
      <p:sp>
        <p:nvSpPr>
          <p:cNvPr id="58" name="Rounded Rectangle 57">
            <a:extLst>
              <a:ext uri="{FF2B5EF4-FFF2-40B4-BE49-F238E27FC236}">
                <a16:creationId xmlns:a16="http://schemas.microsoft.com/office/drawing/2014/main" id="{90B4E2AF-34AE-E41C-3AAE-19575A06E14E}"/>
              </a:ext>
            </a:extLst>
          </p:cNvPr>
          <p:cNvSpPr/>
          <p:nvPr/>
        </p:nvSpPr>
        <p:spPr>
          <a:xfrm>
            <a:off x="5314378" y="4594884"/>
            <a:ext cx="1049311" cy="60608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HSS</a:t>
            </a:r>
          </a:p>
        </p:txBody>
      </p:sp>
      <p:sp>
        <p:nvSpPr>
          <p:cNvPr id="59" name="Rounded Rectangle 58">
            <a:extLst>
              <a:ext uri="{FF2B5EF4-FFF2-40B4-BE49-F238E27FC236}">
                <a16:creationId xmlns:a16="http://schemas.microsoft.com/office/drawing/2014/main" id="{298AB555-B33E-3F86-D163-038214D18CFE}"/>
              </a:ext>
            </a:extLst>
          </p:cNvPr>
          <p:cNvSpPr/>
          <p:nvPr/>
        </p:nvSpPr>
        <p:spPr>
          <a:xfrm>
            <a:off x="7308070" y="4594883"/>
            <a:ext cx="1216701" cy="60608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DAC3265D-E75D-F8A4-0E48-BD112B504246}"/>
              </a:ext>
            </a:extLst>
          </p:cNvPr>
          <p:cNvSpPr txBox="1"/>
          <p:nvPr/>
        </p:nvSpPr>
        <p:spPr>
          <a:xfrm>
            <a:off x="7203982" y="4668570"/>
            <a:ext cx="1424876"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Collect</a:t>
            </a:r>
          </a:p>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Experiences</a:t>
            </a:r>
          </a:p>
        </p:txBody>
      </p:sp>
      <p:sp>
        <p:nvSpPr>
          <p:cNvPr id="63" name="Magnetic Disk 62">
            <a:extLst>
              <a:ext uri="{FF2B5EF4-FFF2-40B4-BE49-F238E27FC236}">
                <a16:creationId xmlns:a16="http://schemas.microsoft.com/office/drawing/2014/main" id="{8DB73716-4CC1-7CD2-11AC-CEFFFBF44775}"/>
              </a:ext>
            </a:extLst>
          </p:cNvPr>
          <p:cNvSpPr/>
          <p:nvPr/>
        </p:nvSpPr>
        <p:spPr>
          <a:xfrm>
            <a:off x="5839033" y="3112457"/>
            <a:ext cx="1708878" cy="884420"/>
          </a:xfrm>
          <a:prstGeom prst="flowChartMagneticDisk">
            <a:avLst/>
          </a:prstGeom>
          <a:solidFill>
            <a:srgbClr val="FFBC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191D0CEC-BC9E-BD9E-4DA1-8B07021B2F4D}"/>
              </a:ext>
            </a:extLst>
          </p:cNvPr>
          <p:cNvSpPr txBox="1"/>
          <p:nvPr/>
        </p:nvSpPr>
        <p:spPr>
          <a:xfrm>
            <a:off x="5680129" y="3421262"/>
            <a:ext cx="2023673"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 Buffer (in host DRAM)</a:t>
            </a:r>
          </a:p>
        </p:txBody>
      </p:sp>
      <p:cxnSp>
        <p:nvCxnSpPr>
          <p:cNvPr id="70" name="Elbow Connector 69">
            <a:extLst>
              <a:ext uri="{FF2B5EF4-FFF2-40B4-BE49-F238E27FC236}">
                <a16:creationId xmlns:a16="http://schemas.microsoft.com/office/drawing/2014/main" id="{F7764EC3-6799-4DDE-99C0-6417E670AFC9}"/>
              </a:ext>
            </a:extLst>
          </p:cNvPr>
          <p:cNvCxnSpPr>
            <a:cxnSpLocks/>
            <a:stCxn id="53" idx="3"/>
            <a:endCxn id="54" idx="1"/>
          </p:cNvCxnSpPr>
          <p:nvPr/>
        </p:nvCxnSpPr>
        <p:spPr>
          <a:xfrm flipV="1">
            <a:off x="2000643" y="3932372"/>
            <a:ext cx="442676" cy="761046"/>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70">
            <a:extLst>
              <a:ext uri="{FF2B5EF4-FFF2-40B4-BE49-F238E27FC236}">
                <a16:creationId xmlns:a16="http://schemas.microsoft.com/office/drawing/2014/main" id="{FF1BF0E5-D757-3F44-91D6-B03F27EF2746}"/>
              </a:ext>
            </a:extLst>
          </p:cNvPr>
          <p:cNvCxnSpPr>
            <a:cxnSpLocks/>
            <a:stCxn id="53" idx="3"/>
            <a:endCxn id="59" idx="2"/>
          </p:cNvCxnSpPr>
          <p:nvPr/>
        </p:nvCxnSpPr>
        <p:spPr>
          <a:xfrm>
            <a:off x="2000643" y="4693418"/>
            <a:ext cx="5915778" cy="507550"/>
          </a:xfrm>
          <a:prstGeom prst="bentConnector4">
            <a:avLst>
              <a:gd name="adj1" fmla="val 3768"/>
              <a:gd name="adj2" fmla="val 14504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Elbow Connector 72">
            <a:extLst>
              <a:ext uri="{FF2B5EF4-FFF2-40B4-BE49-F238E27FC236}">
                <a16:creationId xmlns:a16="http://schemas.microsoft.com/office/drawing/2014/main" id="{650152C3-D07C-1194-7A9E-376E4B94D93A}"/>
              </a:ext>
            </a:extLst>
          </p:cNvPr>
          <p:cNvCxnSpPr>
            <a:cxnSpLocks/>
            <a:endCxn id="58" idx="0"/>
          </p:cNvCxnSpPr>
          <p:nvPr/>
        </p:nvCxnSpPr>
        <p:spPr>
          <a:xfrm>
            <a:off x="5086659" y="4070561"/>
            <a:ext cx="752375" cy="524323"/>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a:extLst>
              <a:ext uri="{FF2B5EF4-FFF2-40B4-BE49-F238E27FC236}">
                <a16:creationId xmlns:a16="http://schemas.microsoft.com/office/drawing/2014/main" id="{BA4473C4-6060-308C-0ABE-5B9A6794EADF}"/>
              </a:ext>
            </a:extLst>
          </p:cNvPr>
          <p:cNvCxnSpPr>
            <a:cxnSpLocks/>
            <a:endCxn id="59" idx="0"/>
          </p:cNvCxnSpPr>
          <p:nvPr/>
        </p:nvCxnSpPr>
        <p:spPr>
          <a:xfrm>
            <a:off x="5793836" y="4070561"/>
            <a:ext cx="2122585" cy="52432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74">
            <a:extLst>
              <a:ext uri="{FF2B5EF4-FFF2-40B4-BE49-F238E27FC236}">
                <a16:creationId xmlns:a16="http://schemas.microsoft.com/office/drawing/2014/main" id="{B326359A-64A7-A7C0-C113-6666E7E18408}"/>
              </a:ext>
            </a:extLst>
          </p:cNvPr>
          <p:cNvCxnSpPr>
            <a:cxnSpLocks/>
            <a:endCxn id="63" idx="4"/>
          </p:cNvCxnSpPr>
          <p:nvPr/>
        </p:nvCxnSpPr>
        <p:spPr>
          <a:xfrm rot="16200000" flipV="1">
            <a:off x="7389336" y="3713243"/>
            <a:ext cx="1037453" cy="72030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1842B261-DB35-B8BB-E64B-E994418B4A4B}"/>
              </a:ext>
            </a:extLst>
          </p:cNvPr>
          <p:cNvSpPr txBox="1"/>
          <p:nvPr/>
        </p:nvSpPr>
        <p:spPr>
          <a:xfrm>
            <a:off x="728677" y="4403224"/>
            <a:ext cx="142487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Observation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Vector</a:t>
            </a:r>
          </a:p>
        </p:txBody>
      </p:sp>
      <p:cxnSp>
        <p:nvCxnSpPr>
          <p:cNvPr id="78" name="Elbow Connector 77">
            <a:extLst>
              <a:ext uri="{FF2B5EF4-FFF2-40B4-BE49-F238E27FC236}">
                <a16:creationId xmlns:a16="http://schemas.microsoft.com/office/drawing/2014/main" id="{89856194-0925-A8DD-7819-E39DFCB69AB7}"/>
              </a:ext>
            </a:extLst>
          </p:cNvPr>
          <p:cNvCxnSpPr>
            <a:cxnSpLocks/>
            <a:stCxn id="58" idx="3"/>
          </p:cNvCxnSpPr>
          <p:nvPr/>
        </p:nvCxnSpPr>
        <p:spPr>
          <a:xfrm>
            <a:off x="6363689" y="4897927"/>
            <a:ext cx="958523" cy="2792"/>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BD905FD3-4B51-2DAB-86A4-BC4972AEC479}"/>
              </a:ext>
            </a:extLst>
          </p:cNvPr>
          <p:cNvCxnSpPr>
            <a:cxnSpLocks/>
            <a:endCxn id="53" idx="1"/>
          </p:cNvCxnSpPr>
          <p:nvPr/>
        </p:nvCxnSpPr>
        <p:spPr>
          <a:xfrm flipV="1">
            <a:off x="176552" y="4693418"/>
            <a:ext cx="694163" cy="2791"/>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27294FE9-DEFA-9262-C30A-861CBC6963BD}"/>
              </a:ext>
            </a:extLst>
          </p:cNvPr>
          <p:cNvSpPr txBox="1"/>
          <p:nvPr/>
        </p:nvSpPr>
        <p:spPr>
          <a:xfrm>
            <a:off x="-314124" y="4144600"/>
            <a:ext cx="1424876" cy="86177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(from OS)</a:t>
            </a:r>
          </a:p>
        </p:txBody>
      </p:sp>
      <p:sp>
        <p:nvSpPr>
          <p:cNvPr id="81" name="TextBox 80">
            <a:extLst>
              <a:ext uri="{FF2B5EF4-FFF2-40B4-BE49-F238E27FC236}">
                <a16:creationId xmlns:a16="http://schemas.microsoft.com/office/drawing/2014/main" id="{FD697263-64F1-4DFF-73EA-EF86B9CB47A2}"/>
              </a:ext>
            </a:extLst>
          </p:cNvPr>
          <p:cNvSpPr txBox="1"/>
          <p:nvPr/>
        </p:nvSpPr>
        <p:spPr>
          <a:xfrm>
            <a:off x="1173864" y="3827600"/>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State</a:t>
            </a:r>
          </a:p>
        </p:txBody>
      </p:sp>
      <p:sp>
        <p:nvSpPr>
          <p:cNvPr id="82" name="TextBox 81">
            <a:extLst>
              <a:ext uri="{FF2B5EF4-FFF2-40B4-BE49-F238E27FC236}">
                <a16:creationId xmlns:a16="http://schemas.microsoft.com/office/drawing/2014/main" id="{BB7686AF-8DA7-3F6B-8FF6-5BFE9AA4B1B3}"/>
              </a:ext>
            </a:extLst>
          </p:cNvPr>
          <p:cNvSpPr txBox="1"/>
          <p:nvPr/>
        </p:nvSpPr>
        <p:spPr>
          <a:xfrm>
            <a:off x="1110752" y="514759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State</a:t>
            </a:r>
          </a:p>
        </p:txBody>
      </p:sp>
      <p:sp>
        <p:nvSpPr>
          <p:cNvPr id="83" name="TextBox 82">
            <a:extLst>
              <a:ext uri="{FF2B5EF4-FFF2-40B4-BE49-F238E27FC236}">
                <a16:creationId xmlns:a16="http://schemas.microsoft.com/office/drawing/2014/main" id="{52875955-D035-83C3-721D-350A114DB086}"/>
              </a:ext>
            </a:extLst>
          </p:cNvPr>
          <p:cNvSpPr txBox="1"/>
          <p:nvPr/>
        </p:nvSpPr>
        <p:spPr>
          <a:xfrm>
            <a:off x="4745935" y="3766711"/>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Action</a:t>
            </a:r>
          </a:p>
        </p:txBody>
      </p:sp>
      <p:sp>
        <p:nvSpPr>
          <p:cNvPr id="84" name="TextBox 83">
            <a:extLst>
              <a:ext uri="{FF2B5EF4-FFF2-40B4-BE49-F238E27FC236}">
                <a16:creationId xmlns:a16="http://schemas.microsoft.com/office/drawing/2014/main" id="{C1FC963A-D1D1-B358-306B-01BD5F216C5D}"/>
              </a:ext>
            </a:extLst>
          </p:cNvPr>
          <p:cNvSpPr txBox="1"/>
          <p:nvPr/>
        </p:nvSpPr>
        <p:spPr>
          <a:xfrm>
            <a:off x="6100956" y="4553474"/>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Reward</a:t>
            </a:r>
          </a:p>
        </p:txBody>
      </p:sp>
      <p:sp>
        <p:nvSpPr>
          <p:cNvPr id="85" name="TextBox 84">
            <a:extLst>
              <a:ext uri="{FF2B5EF4-FFF2-40B4-BE49-F238E27FC236}">
                <a16:creationId xmlns:a16="http://schemas.microsoft.com/office/drawing/2014/main" id="{4BCBD6B4-65EB-B87A-13F8-E98B5C6DC2C7}"/>
              </a:ext>
            </a:extLst>
          </p:cNvPr>
          <p:cNvSpPr txBox="1"/>
          <p:nvPr/>
        </p:nvSpPr>
        <p:spPr>
          <a:xfrm>
            <a:off x="7420548" y="2874734"/>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Decision Thread</a:t>
            </a:r>
          </a:p>
        </p:txBody>
      </p:sp>
      <p:cxnSp>
        <p:nvCxnSpPr>
          <p:cNvPr id="86" name="Elbow Connector 85">
            <a:extLst>
              <a:ext uri="{FF2B5EF4-FFF2-40B4-BE49-F238E27FC236}">
                <a16:creationId xmlns:a16="http://schemas.microsoft.com/office/drawing/2014/main" id="{54661C36-A0AA-1771-03B4-292AB399A608}"/>
              </a:ext>
            </a:extLst>
          </p:cNvPr>
          <p:cNvCxnSpPr>
            <a:cxnSpLocks/>
            <a:endCxn id="56" idx="1"/>
          </p:cNvCxnSpPr>
          <p:nvPr/>
        </p:nvCxnSpPr>
        <p:spPr>
          <a:xfrm>
            <a:off x="3526526" y="3972684"/>
            <a:ext cx="485765" cy="1"/>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8639A8C3-B11A-A923-9D2E-D0B534E94D40}"/>
              </a:ext>
            </a:extLst>
          </p:cNvPr>
          <p:cNvSpPr txBox="1"/>
          <p:nvPr/>
        </p:nvSpPr>
        <p:spPr>
          <a:xfrm>
            <a:off x="3771036" y="4225899"/>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Sibyl Policy</a:t>
            </a:r>
          </a:p>
        </p:txBody>
      </p:sp>
      <p:pic>
        <p:nvPicPr>
          <p:cNvPr id="88" name="Picture 87">
            <a:extLst>
              <a:ext uri="{FF2B5EF4-FFF2-40B4-BE49-F238E27FC236}">
                <a16:creationId xmlns:a16="http://schemas.microsoft.com/office/drawing/2014/main" id="{3117C6A7-87C4-D097-307E-89076FF2E479}"/>
              </a:ext>
            </a:extLst>
          </p:cNvPr>
          <p:cNvPicPr>
            <a:picLocks noChangeAspect="1"/>
          </p:cNvPicPr>
          <p:nvPr/>
        </p:nvPicPr>
        <p:blipFill rotWithShape="1">
          <a:blip r:embed="rId3">
            <a:alphaModFix amt="15000"/>
          </a:blip>
          <a:srcRect l="38572" t="30978" r="47203" b="51531"/>
          <a:stretch/>
        </p:blipFill>
        <p:spPr>
          <a:xfrm>
            <a:off x="2605339" y="3281926"/>
            <a:ext cx="950578" cy="1013037"/>
          </a:xfrm>
          <a:prstGeom prst="rect">
            <a:avLst/>
          </a:prstGeom>
        </p:spPr>
      </p:pic>
      <p:cxnSp>
        <p:nvCxnSpPr>
          <p:cNvPr id="187" name="Elbow Connector 186">
            <a:extLst>
              <a:ext uri="{FF2B5EF4-FFF2-40B4-BE49-F238E27FC236}">
                <a16:creationId xmlns:a16="http://schemas.microsoft.com/office/drawing/2014/main" id="{2E6A2C66-09BA-3D5E-AECD-C2E35BB22455}"/>
              </a:ext>
            </a:extLst>
          </p:cNvPr>
          <p:cNvCxnSpPr>
            <a:cxnSpLocks/>
            <a:endCxn id="199" idx="3"/>
          </p:cNvCxnSpPr>
          <p:nvPr/>
        </p:nvCxnSpPr>
        <p:spPr>
          <a:xfrm rot="16200000" flipV="1">
            <a:off x="5626723" y="2045708"/>
            <a:ext cx="968161" cy="116533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43DA9A6C-5775-E4C8-78F8-F725EF4A6E76}"/>
              </a:ext>
            </a:extLst>
          </p:cNvPr>
          <p:cNvSpPr txBox="1"/>
          <p:nvPr/>
        </p:nvSpPr>
        <p:spPr>
          <a:xfrm>
            <a:off x="946529" y="2314394"/>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libri" panose="020F0502020204030204"/>
                <a:ea typeface="+mn-ea"/>
                <a:cs typeface="+mn-cs"/>
              </a:rPr>
              <a:t>Periodic Policy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libri" panose="020F0502020204030204"/>
                <a:ea typeface="+mn-ea"/>
                <a:cs typeface="+mn-cs"/>
              </a:rPr>
              <a:t>Weight Update</a:t>
            </a:r>
          </a:p>
        </p:txBody>
      </p:sp>
      <p:sp>
        <p:nvSpPr>
          <p:cNvPr id="47" name="TextBox 46">
            <a:extLst>
              <a:ext uri="{FF2B5EF4-FFF2-40B4-BE49-F238E27FC236}">
                <a16:creationId xmlns:a16="http://schemas.microsoft.com/office/drawing/2014/main" id="{5C33D44A-394D-EA00-E4E1-808B67AEB89A}"/>
              </a:ext>
            </a:extLst>
          </p:cNvPr>
          <p:cNvSpPr txBox="1"/>
          <p:nvPr/>
        </p:nvSpPr>
        <p:spPr>
          <a:xfrm>
            <a:off x="1637520" y="1749368"/>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Training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Network</a:t>
            </a:r>
          </a:p>
        </p:txBody>
      </p:sp>
      <p:sp>
        <p:nvSpPr>
          <p:cNvPr id="46" name="Slide Number Placeholder 5">
            <a:extLst>
              <a:ext uri="{FF2B5EF4-FFF2-40B4-BE49-F238E27FC236}">
                <a16:creationId xmlns:a16="http://schemas.microsoft.com/office/drawing/2014/main" id="{05FFA163-E649-9CF2-58CE-E9029FC0DCE8}"/>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56156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Periodic Weight Transfer</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Inference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rgbClr val="99D6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rgbClr val="CED5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Collect</a:t>
            </a:r>
          </a:p>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793836" y="4070561"/>
            <a:ext cx="2122585" cy="52432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Observation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Sibyl Policy</a:t>
            </a:r>
          </a:p>
        </p:txBody>
      </p:sp>
      <p:cxnSp>
        <p:nvCxnSpPr>
          <p:cNvPr id="76" name="Elbow Connector 75">
            <a:extLst>
              <a:ext uri="{FF2B5EF4-FFF2-40B4-BE49-F238E27FC236}">
                <a16:creationId xmlns:a16="http://schemas.microsoft.com/office/drawing/2014/main" id="{674CF30D-306B-CA9D-F9C5-B91BCF68B518}"/>
              </a:ext>
            </a:extLst>
          </p:cNvPr>
          <p:cNvCxnSpPr>
            <a:cxnSpLocks/>
            <a:stCxn id="16" idx="1"/>
          </p:cNvCxnSpPr>
          <p:nvPr/>
        </p:nvCxnSpPr>
        <p:spPr>
          <a:xfrm rot="16200000" flipV="1">
            <a:off x="5652998" y="2071983"/>
            <a:ext cx="968161" cy="111278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1AD2DEC-297F-7ABA-4EA3-24455E4D7040}"/>
              </a:ext>
            </a:extLst>
          </p:cNvPr>
          <p:cNvSpPr txBox="1"/>
          <p:nvPr/>
        </p:nvSpPr>
        <p:spPr>
          <a:xfrm>
            <a:off x="1098927" y="2365193"/>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Periodic Weights update</a:t>
            </a:r>
          </a:p>
        </p:txBody>
      </p: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srcRect l="38572" t="30978" r="47203" b="51531"/>
          <a:stretch/>
        </p:blipFill>
        <p:spPr>
          <a:xfrm>
            <a:off x="2605339" y="3281926"/>
            <a:ext cx="950578" cy="1013037"/>
          </a:xfrm>
          <a:prstGeom prst="rect">
            <a:avLst/>
          </a:prstGeom>
        </p:spPr>
      </p:pic>
      <p:grpSp>
        <p:nvGrpSpPr>
          <p:cNvPr id="155" name="Group 154">
            <a:extLst>
              <a:ext uri="{FF2B5EF4-FFF2-40B4-BE49-F238E27FC236}">
                <a16:creationId xmlns:a16="http://schemas.microsoft.com/office/drawing/2014/main" id="{375397F5-D7AD-1B30-C159-B31D7C5D1BEF}"/>
              </a:ext>
            </a:extLst>
          </p:cNvPr>
          <p:cNvGrpSpPr/>
          <p:nvPr/>
        </p:nvGrpSpPr>
        <p:grpSpPr>
          <a:xfrm>
            <a:off x="3127418" y="2575857"/>
            <a:ext cx="524639" cy="338554"/>
            <a:chOff x="3086606" y="2492382"/>
            <a:chExt cx="524639" cy="338554"/>
          </a:xfrm>
        </p:grpSpPr>
        <p:sp>
          <p:nvSpPr>
            <p:cNvPr id="156" name="Oval 155">
              <a:extLst>
                <a:ext uri="{FF2B5EF4-FFF2-40B4-BE49-F238E27FC236}">
                  <a16:creationId xmlns:a16="http://schemas.microsoft.com/office/drawing/2014/main" id="{15F1007A-F3B7-BA7D-D40A-A12D32A96C17}"/>
                </a:ext>
              </a:extLst>
            </p:cNvPr>
            <p:cNvSpPr/>
            <p:nvPr/>
          </p:nvSpPr>
          <p:spPr>
            <a:xfrm>
              <a:off x="3191320" y="2523296"/>
              <a:ext cx="312627" cy="2516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3AD391AA-FEC9-BEBA-ED4A-1A21933DB253}"/>
                </a:ext>
              </a:extLst>
            </p:cNvPr>
            <p:cNvSpPr txBox="1"/>
            <p:nvPr/>
          </p:nvSpPr>
          <p:spPr>
            <a:xfrm>
              <a:off x="3086606" y="2492382"/>
              <a:ext cx="524639"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grpSp>
      <p:sp>
        <p:nvSpPr>
          <p:cNvPr id="186" name="Rounded Rectangle 185">
            <a:extLst>
              <a:ext uri="{FF2B5EF4-FFF2-40B4-BE49-F238E27FC236}">
                <a16:creationId xmlns:a16="http://schemas.microsoft.com/office/drawing/2014/main" id="{2A6C46CC-51A7-F34F-563A-BC0030F4375C}"/>
              </a:ext>
            </a:extLst>
          </p:cNvPr>
          <p:cNvSpPr/>
          <p:nvPr/>
        </p:nvSpPr>
        <p:spPr>
          <a:xfrm>
            <a:off x="811727" y="1555149"/>
            <a:ext cx="8130867" cy="1319585"/>
          </a:xfrm>
          <a:prstGeom prst="roundRect">
            <a:avLst/>
          </a:prstGeom>
          <a:solidFill>
            <a:srgbClr val="D0D0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7" name="Elbow Connector 186">
            <a:extLst>
              <a:ext uri="{FF2B5EF4-FFF2-40B4-BE49-F238E27FC236}">
                <a16:creationId xmlns:a16="http://schemas.microsoft.com/office/drawing/2014/main" id="{2E6A2C66-09BA-3D5E-AECD-C2E35BB22455}"/>
              </a:ext>
            </a:extLst>
          </p:cNvPr>
          <p:cNvCxnSpPr>
            <a:cxnSpLocks/>
            <a:endCxn id="199" idx="3"/>
          </p:cNvCxnSpPr>
          <p:nvPr/>
        </p:nvCxnSpPr>
        <p:spPr>
          <a:xfrm rot="16200000" flipV="1">
            <a:off x="5626723" y="2045708"/>
            <a:ext cx="968161" cy="116533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96E34FA3-D3D3-701D-E341-AAE52AB495DE}"/>
              </a:ext>
            </a:extLst>
          </p:cNvPr>
          <p:cNvCxnSpPr>
            <a:cxnSpLocks/>
          </p:cNvCxnSpPr>
          <p:nvPr/>
        </p:nvCxnSpPr>
        <p:spPr>
          <a:xfrm rot="10800000" flipV="1">
            <a:off x="3602882" y="2144296"/>
            <a:ext cx="603017" cy="30938"/>
          </a:xfrm>
          <a:prstGeom prst="bentConnector3">
            <a:avLst>
              <a:gd name="adj1" fmla="val 29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511C62C9-EAA7-364A-DA2D-671DF2D1AED5}"/>
              </a:ext>
            </a:extLst>
          </p:cNvPr>
          <p:cNvSpPr txBox="1"/>
          <p:nvPr/>
        </p:nvSpPr>
        <p:spPr>
          <a:xfrm>
            <a:off x="1637520" y="1749368"/>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Training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Network</a:t>
            </a:r>
          </a:p>
        </p:txBody>
      </p:sp>
      <p:sp>
        <p:nvSpPr>
          <p:cNvPr id="190" name="TextBox 189">
            <a:extLst>
              <a:ext uri="{FF2B5EF4-FFF2-40B4-BE49-F238E27FC236}">
                <a16:creationId xmlns:a16="http://schemas.microsoft.com/office/drawing/2014/main" id="{C5B529ED-49FE-5468-19FF-C5EFF84FB10C}"/>
              </a:ext>
            </a:extLst>
          </p:cNvPr>
          <p:cNvSpPr txBox="1"/>
          <p:nvPr/>
        </p:nvSpPr>
        <p:spPr>
          <a:xfrm>
            <a:off x="946529" y="2314394"/>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1" u="none" strike="noStrike" kern="1200" cap="none" spc="0" normalizeH="0" baseline="0" noProof="0" dirty="0">
                <a:ln>
                  <a:noFill/>
                </a:ln>
                <a:solidFill>
                  <a:srgbClr val="C00000"/>
                </a:solidFill>
                <a:effectLst/>
                <a:uLnTx/>
                <a:uFillTx/>
                <a:latin typeface="Calibri" panose="020F0502020204030204"/>
                <a:ea typeface="+mn-ea"/>
                <a:cs typeface="+mn-cs"/>
              </a:rPr>
              <a:t>Periodic Policy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1" u="none" strike="noStrike" kern="1200" cap="none" spc="0" normalizeH="0" baseline="0" noProof="0" dirty="0">
                <a:ln>
                  <a:noFill/>
                </a:ln>
                <a:solidFill>
                  <a:srgbClr val="C00000"/>
                </a:solidFill>
                <a:effectLst/>
                <a:uLnTx/>
                <a:uFillTx/>
                <a:latin typeface="Calibri" panose="020F0502020204030204"/>
                <a:ea typeface="+mn-ea"/>
                <a:cs typeface="+mn-cs"/>
              </a:rPr>
              <a:t>Weight Update</a:t>
            </a:r>
          </a:p>
        </p:txBody>
      </p:sp>
      <p:sp>
        <p:nvSpPr>
          <p:cNvPr id="191" name="TextBox 190">
            <a:extLst>
              <a:ext uri="{FF2B5EF4-FFF2-40B4-BE49-F238E27FC236}">
                <a16:creationId xmlns:a16="http://schemas.microsoft.com/office/drawing/2014/main" id="{77131A3B-152C-8176-D93D-8AD57E9592BA}"/>
              </a:ext>
            </a:extLst>
          </p:cNvPr>
          <p:cNvSpPr txBox="1"/>
          <p:nvPr/>
        </p:nvSpPr>
        <p:spPr>
          <a:xfrm>
            <a:off x="7420548" y="1561838"/>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Training Thread</a:t>
            </a:r>
          </a:p>
        </p:txBody>
      </p:sp>
      <p:sp>
        <p:nvSpPr>
          <p:cNvPr id="192" name="TextBox 191">
            <a:extLst>
              <a:ext uri="{FF2B5EF4-FFF2-40B4-BE49-F238E27FC236}">
                <a16:creationId xmlns:a16="http://schemas.microsoft.com/office/drawing/2014/main" id="{4EF89A6D-128C-319D-FFE3-3F9745B0B038}"/>
              </a:ext>
            </a:extLst>
          </p:cNvPr>
          <p:cNvSpPr txBox="1"/>
          <p:nvPr/>
        </p:nvSpPr>
        <p:spPr>
          <a:xfrm>
            <a:off x="5458373" y="185438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libri" panose="020F0502020204030204"/>
                <a:ea typeface="+mn-ea"/>
                <a:cs typeface="+mn-cs"/>
              </a:rPr>
              <a:t>Batch</a:t>
            </a:r>
          </a:p>
        </p:txBody>
      </p:sp>
      <p:sp>
        <p:nvSpPr>
          <p:cNvPr id="199" name="Rounded Rectangle 198">
            <a:extLst>
              <a:ext uri="{FF2B5EF4-FFF2-40B4-BE49-F238E27FC236}">
                <a16:creationId xmlns:a16="http://schemas.microsoft.com/office/drawing/2014/main" id="{6A44D447-1CFA-4A3D-2D9C-21AA0698F8C5}"/>
              </a:ext>
            </a:extLst>
          </p:cNvPr>
          <p:cNvSpPr/>
          <p:nvPr/>
        </p:nvSpPr>
        <p:spPr>
          <a:xfrm>
            <a:off x="4174368" y="1875170"/>
            <a:ext cx="1353766" cy="538251"/>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Training Dataset</a:t>
            </a:r>
          </a:p>
        </p:txBody>
      </p:sp>
      <p:cxnSp>
        <p:nvCxnSpPr>
          <p:cNvPr id="96" name="Elbow Connector 95">
            <a:extLst>
              <a:ext uri="{FF2B5EF4-FFF2-40B4-BE49-F238E27FC236}">
                <a16:creationId xmlns:a16="http://schemas.microsoft.com/office/drawing/2014/main" id="{BD6BAEED-45F7-F1E4-1E52-26B52B1DC07F}"/>
              </a:ext>
            </a:extLst>
          </p:cNvPr>
          <p:cNvCxnSpPr>
            <a:cxnSpLocks/>
          </p:cNvCxnSpPr>
          <p:nvPr/>
        </p:nvCxnSpPr>
        <p:spPr>
          <a:xfrm rot="16200000" flipH="1">
            <a:off x="2730637" y="2932298"/>
            <a:ext cx="842946" cy="20258"/>
          </a:xfrm>
          <a:prstGeom prst="bentConnector3">
            <a:avLst>
              <a:gd name="adj1" fmla="val 141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3" name="Picture 202">
            <a:extLst>
              <a:ext uri="{FF2B5EF4-FFF2-40B4-BE49-F238E27FC236}">
                <a16:creationId xmlns:a16="http://schemas.microsoft.com/office/drawing/2014/main" id="{A60E3BB0-BE2E-BBA9-32DA-29AB044B46ED}"/>
              </a:ext>
            </a:extLst>
          </p:cNvPr>
          <p:cNvPicPr>
            <a:picLocks noChangeAspect="1"/>
          </p:cNvPicPr>
          <p:nvPr/>
        </p:nvPicPr>
        <p:blipFill rotWithShape="1">
          <a:blip r:embed="rId3"/>
          <a:srcRect l="38572" t="30978" r="47203" b="51531"/>
          <a:stretch/>
        </p:blipFill>
        <p:spPr>
          <a:xfrm>
            <a:off x="2673323" y="1668715"/>
            <a:ext cx="950578" cy="1013037"/>
          </a:xfrm>
          <a:prstGeom prst="rect">
            <a:avLst/>
          </a:prstGeom>
        </p:spPr>
      </p:pic>
      <p:sp>
        <p:nvSpPr>
          <p:cNvPr id="48" name="Rounded Rectangle 47">
            <a:extLst>
              <a:ext uri="{FF2B5EF4-FFF2-40B4-BE49-F238E27FC236}">
                <a16:creationId xmlns:a16="http://schemas.microsoft.com/office/drawing/2014/main" id="{3DE7731C-0D6C-F2A3-BC13-065EC2C185AB}"/>
              </a:ext>
            </a:extLst>
          </p:cNvPr>
          <p:cNvSpPr/>
          <p:nvPr/>
        </p:nvSpPr>
        <p:spPr>
          <a:xfrm>
            <a:off x="2579592" y="1643607"/>
            <a:ext cx="1221961" cy="3083059"/>
          </a:xfrm>
          <a:prstGeom prst="roundRect">
            <a:avLst>
              <a:gd name="adj" fmla="val 2536"/>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Slide Number Placeholder 5">
            <a:extLst>
              <a:ext uri="{FF2B5EF4-FFF2-40B4-BE49-F238E27FC236}">
                <a16:creationId xmlns:a16="http://schemas.microsoft.com/office/drawing/2014/main" id="{91A40A63-A646-7D01-330C-9E9D472A5605}"/>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87283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7326A4-679F-9841-A145-63EF811EE9E1}"/>
              </a:ext>
            </a:extLst>
          </p:cNvPr>
          <p:cNvSpPr>
            <a:spLocks noGrp="1"/>
          </p:cNvSpPr>
          <p:nvPr>
            <p:ph type="title"/>
          </p:nvPr>
        </p:nvSpPr>
        <p:spPr/>
        <p:txBody>
          <a:bodyPr/>
          <a:lstStyle/>
          <a:p>
            <a:r>
              <a:rPr lang="en-US" dirty="0"/>
              <a:t>Training and Inference Networks</a:t>
            </a:r>
          </a:p>
        </p:txBody>
      </p:sp>
      <p:sp>
        <p:nvSpPr>
          <p:cNvPr id="5" name="Content Placeholder 4">
            <a:extLst>
              <a:ext uri="{FF2B5EF4-FFF2-40B4-BE49-F238E27FC236}">
                <a16:creationId xmlns:a16="http://schemas.microsoft.com/office/drawing/2014/main" id="{463F66CE-890C-0142-86C0-48D6A261B351}"/>
              </a:ext>
            </a:extLst>
          </p:cNvPr>
          <p:cNvSpPr>
            <a:spLocks noGrp="1"/>
          </p:cNvSpPr>
          <p:nvPr>
            <p:ph idx="1"/>
          </p:nvPr>
        </p:nvSpPr>
        <p:spPr>
          <a:xfrm>
            <a:off x="169011" y="936172"/>
            <a:ext cx="4245334" cy="5921828"/>
          </a:xfrm>
        </p:spPr>
        <p:txBody>
          <a:bodyPr>
            <a:normAutofit/>
          </a:bodyPr>
          <a:lstStyle/>
          <a:p>
            <a:r>
              <a:rPr lang="en-US" sz="3000" dirty="0">
                <a:latin typeface="Calibri" panose="020F0502020204030204" pitchFamily="34" charset="0"/>
                <a:cs typeface="Calibri" panose="020F0502020204030204" pitchFamily="34" charset="0"/>
              </a:rPr>
              <a:t>Training and inference networks </a:t>
            </a:r>
            <a:r>
              <a:rPr lang="en-US" sz="3000" b="1" dirty="0">
                <a:solidFill>
                  <a:srgbClr val="000CFF"/>
                </a:solidFill>
                <a:latin typeface="Calibri" panose="020F0502020204030204" pitchFamily="34" charset="0"/>
                <a:cs typeface="Calibri" panose="020F0502020204030204" pitchFamily="34" charset="0"/>
              </a:rPr>
              <a:t>allow parallel execution </a:t>
            </a:r>
          </a:p>
          <a:p>
            <a:endParaRPr lang="en-US" sz="3000" b="1" dirty="0">
              <a:solidFill>
                <a:schemeClr val="accent1"/>
              </a:solidFill>
              <a:latin typeface="Calibri" panose="020F0502020204030204" pitchFamily="34" charset="0"/>
              <a:cs typeface="Calibri" panose="020F0502020204030204" pitchFamily="34" charset="0"/>
            </a:endParaRPr>
          </a:p>
          <a:p>
            <a:endParaRPr lang="en-US" sz="3000" b="1" dirty="0">
              <a:solidFill>
                <a:schemeClr val="accent1"/>
              </a:solidFill>
              <a:latin typeface="Calibri" panose="020F0502020204030204" pitchFamily="34" charset="0"/>
              <a:cs typeface="Calibri" panose="020F0502020204030204" pitchFamily="34" charset="0"/>
            </a:endParaRPr>
          </a:p>
          <a:p>
            <a:r>
              <a:rPr lang="en-US" sz="3000" b="1" dirty="0">
                <a:solidFill>
                  <a:srgbClr val="702FA1"/>
                </a:solidFill>
                <a:latin typeface="Calibri" panose="020F0502020204030204" pitchFamily="34" charset="0"/>
                <a:cs typeface="Calibri" panose="020F0502020204030204" pitchFamily="34" charset="0"/>
              </a:rPr>
              <a:t>Observation vector as the input </a:t>
            </a:r>
          </a:p>
          <a:p>
            <a:endParaRPr lang="en-US" sz="3000" b="1" dirty="0">
              <a:solidFill>
                <a:schemeClr val="accent6">
                  <a:lumMod val="75000"/>
                </a:schemeClr>
              </a:solidFill>
              <a:latin typeface="Calibri" panose="020F0502020204030204" pitchFamily="34" charset="0"/>
              <a:cs typeface="Calibri" panose="020F0502020204030204" pitchFamily="34" charset="0"/>
            </a:endParaRPr>
          </a:p>
          <a:p>
            <a:endParaRPr lang="en-US" sz="3000" b="1" dirty="0">
              <a:solidFill>
                <a:schemeClr val="accent6">
                  <a:lumMod val="75000"/>
                </a:schemeClr>
              </a:solidFill>
              <a:latin typeface="Calibri" panose="020F0502020204030204" pitchFamily="34" charset="0"/>
              <a:cs typeface="Calibri" panose="020F0502020204030204" pitchFamily="34" charset="0"/>
            </a:endParaRPr>
          </a:p>
          <a:p>
            <a:r>
              <a:rPr lang="en-US" sz="3000" b="1" dirty="0">
                <a:solidFill>
                  <a:schemeClr val="accent2">
                    <a:lumMod val="75000"/>
                  </a:schemeClr>
                </a:solidFill>
                <a:latin typeface="Calibri" panose="020F0502020204030204" pitchFamily="34" charset="0"/>
                <a:cs typeface="Calibri" panose="020F0502020204030204" pitchFamily="34" charset="0"/>
              </a:rPr>
              <a:t>Produces probability distribution of Q-values</a:t>
            </a:r>
            <a:endParaRPr lang="en-US" sz="2600" b="1" dirty="0">
              <a:solidFill>
                <a:schemeClr val="accent2">
                  <a:lumMod val="75000"/>
                </a:schemeClr>
              </a:solidFill>
              <a:latin typeface="Calibri" panose="020F0502020204030204" pitchFamily="34" charset="0"/>
              <a:cs typeface="Calibri" panose="020F0502020204030204" pitchFamily="34" charset="0"/>
            </a:endParaRPr>
          </a:p>
          <a:p>
            <a:endParaRPr lang="en-US" sz="3000" b="1" dirty="0">
              <a:solidFill>
                <a:srgbClr val="000CFF"/>
              </a:solidFill>
              <a:latin typeface="Calibri" panose="020F0502020204030204" pitchFamily="34" charset="0"/>
              <a:cs typeface="Calibri" panose="020F0502020204030204" pitchFamily="34" charset="0"/>
            </a:endParaRPr>
          </a:p>
          <a:p>
            <a:endParaRPr lang="en-US" sz="3000" b="1" dirty="0">
              <a:solidFill>
                <a:srgbClr val="000CFF"/>
              </a:solidFill>
              <a:latin typeface="Calibri" panose="020F0502020204030204" pitchFamily="34" charset="0"/>
              <a:cs typeface="Calibri" panose="020F0502020204030204" pitchFamily="34" charset="0"/>
            </a:endParaRPr>
          </a:p>
          <a:p>
            <a:endParaRPr lang="en-US" sz="3000" b="1" dirty="0">
              <a:solidFill>
                <a:srgbClr val="000CFF"/>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639D0A2-22B3-4407-0019-91814DA44E09}"/>
              </a:ext>
            </a:extLst>
          </p:cNvPr>
          <p:cNvPicPr>
            <a:picLocks noChangeAspect="1"/>
          </p:cNvPicPr>
          <p:nvPr/>
        </p:nvPicPr>
        <p:blipFill>
          <a:blip r:embed="rId3"/>
          <a:stretch>
            <a:fillRect/>
          </a:stretch>
        </p:blipFill>
        <p:spPr>
          <a:xfrm>
            <a:off x="3905249" y="1197028"/>
            <a:ext cx="5333345" cy="5528638"/>
          </a:xfrm>
          <a:prstGeom prst="rect">
            <a:avLst/>
          </a:prstGeom>
        </p:spPr>
      </p:pic>
      <p:sp>
        <p:nvSpPr>
          <p:cNvPr id="6" name="Slide Number Placeholder 5">
            <a:extLst>
              <a:ext uri="{FF2B5EF4-FFF2-40B4-BE49-F238E27FC236}">
                <a16:creationId xmlns:a16="http://schemas.microsoft.com/office/drawing/2014/main" id="{D71B6FAF-34EC-2787-2E90-A232B1BC816D}"/>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21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D3C93-1084-0742-BF7B-453B4A485679}"/>
              </a:ext>
            </a:extLst>
          </p:cNvPr>
          <p:cNvSpPr>
            <a:spLocks noGrp="1"/>
          </p:cNvSpPr>
          <p:nvPr>
            <p:ph type="title"/>
          </p:nvPr>
        </p:nvSpPr>
        <p:spPr/>
        <p:txBody>
          <a:bodyPr/>
          <a:lstStyle/>
          <a:p>
            <a:r>
              <a:rPr lang="en-US" dirty="0"/>
              <a:t>RL-Based Data Placement Algorithm</a:t>
            </a:r>
          </a:p>
        </p:txBody>
      </p:sp>
      <p:sp>
        <p:nvSpPr>
          <p:cNvPr id="3" name="Content Placeholder 2">
            <a:extLst>
              <a:ext uri="{FF2B5EF4-FFF2-40B4-BE49-F238E27FC236}">
                <a16:creationId xmlns:a16="http://schemas.microsoft.com/office/drawing/2014/main" id="{9D1C1E0D-1C5B-38BF-78A4-B57B97C2F2B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607BBDF-7EC6-89FA-3D55-26FDABE63C3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BC9B6EF-3356-4F66-573E-ACA6EB701609}"/>
              </a:ext>
            </a:extLst>
          </p:cNvPr>
          <p:cNvPicPr>
            <a:picLocks noChangeAspect="1"/>
          </p:cNvPicPr>
          <p:nvPr/>
        </p:nvPicPr>
        <p:blipFill>
          <a:blip r:embed="rId2"/>
          <a:stretch>
            <a:fillRect/>
          </a:stretch>
        </p:blipFill>
        <p:spPr>
          <a:xfrm>
            <a:off x="1466850" y="1111250"/>
            <a:ext cx="6210300" cy="4635500"/>
          </a:xfrm>
          <a:prstGeom prst="rect">
            <a:avLst/>
          </a:prstGeom>
        </p:spPr>
      </p:pic>
    </p:spTree>
    <p:extLst>
      <p:ext uri="{BB962C8B-B14F-4D97-AF65-F5344CB8AC3E}">
        <p14:creationId xmlns:p14="http://schemas.microsoft.com/office/powerpoint/2010/main" val="399820345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4A00E-87D8-98AE-A6BE-CFBC5908A5F7}"/>
              </a:ext>
            </a:extLst>
          </p:cNvPr>
          <p:cNvSpPr>
            <a:spLocks noGrp="1"/>
          </p:cNvSpPr>
          <p:nvPr>
            <p:ph type="title"/>
          </p:nvPr>
        </p:nvSpPr>
        <p:spPr/>
        <p:txBody>
          <a:bodyPr/>
          <a:lstStyle/>
          <a:p>
            <a:r>
              <a:rPr lang="en-US" dirty="0"/>
              <a:t>Hyperparameter Tuning</a:t>
            </a:r>
          </a:p>
        </p:txBody>
      </p:sp>
      <p:sp>
        <p:nvSpPr>
          <p:cNvPr id="3" name="Content Placeholder 2">
            <a:extLst>
              <a:ext uri="{FF2B5EF4-FFF2-40B4-BE49-F238E27FC236}">
                <a16:creationId xmlns:a16="http://schemas.microsoft.com/office/drawing/2014/main" id="{A0C46E04-417E-E000-117B-176543E3E07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481FD9E-5292-E16A-0CCF-DA1DE8C4433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E21A1A0-6EB1-B7FF-C2AA-022E995766E9}"/>
              </a:ext>
            </a:extLst>
          </p:cNvPr>
          <p:cNvPicPr>
            <a:picLocks noChangeAspect="1"/>
          </p:cNvPicPr>
          <p:nvPr/>
        </p:nvPicPr>
        <p:blipFill>
          <a:blip r:embed="rId2"/>
          <a:stretch>
            <a:fillRect/>
          </a:stretch>
        </p:blipFill>
        <p:spPr>
          <a:xfrm>
            <a:off x="1403648" y="824880"/>
            <a:ext cx="6045200" cy="1524000"/>
          </a:xfrm>
          <a:prstGeom prst="rect">
            <a:avLst/>
          </a:prstGeom>
        </p:spPr>
      </p:pic>
      <p:pic>
        <p:nvPicPr>
          <p:cNvPr id="6" name="Picture 5">
            <a:extLst>
              <a:ext uri="{FF2B5EF4-FFF2-40B4-BE49-F238E27FC236}">
                <a16:creationId xmlns:a16="http://schemas.microsoft.com/office/drawing/2014/main" id="{18BA3A02-8C78-FF30-617F-2CFD62844B12}"/>
              </a:ext>
            </a:extLst>
          </p:cNvPr>
          <p:cNvPicPr>
            <a:picLocks noChangeAspect="1"/>
          </p:cNvPicPr>
          <p:nvPr/>
        </p:nvPicPr>
        <p:blipFill>
          <a:blip r:embed="rId3"/>
          <a:stretch>
            <a:fillRect/>
          </a:stretch>
        </p:blipFill>
        <p:spPr>
          <a:xfrm>
            <a:off x="1403648" y="2372980"/>
            <a:ext cx="6184900" cy="4483100"/>
          </a:xfrm>
          <a:prstGeom prst="rect">
            <a:avLst/>
          </a:prstGeom>
        </p:spPr>
      </p:pic>
    </p:spTree>
    <p:extLst>
      <p:ext uri="{BB962C8B-B14F-4D97-AF65-F5344CB8AC3E}">
        <p14:creationId xmlns:p14="http://schemas.microsoft.com/office/powerpoint/2010/main" val="340584624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Key Shortcomings of Prior Data Placement Techniques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Formulating Data Placement as Reinforcement Learning</a:t>
            </a: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Sibyl: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Evaluation of Sibyl and Key Results</a:t>
            </a: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Conclusion</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11" name="Slide Number Placeholder 5">
            <a:extLst>
              <a:ext uri="{FF2B5EF4-FFF2-40B4-BE49-F238E27FC236}">
                <a16:creationId xmlns:a16="http://schemas.microsoft.com/office/drawing/2014/main" id="{14A2FE5B-0AD8-7D76-A043-0BFCC54AA709}"/>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48630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45FFF8-C389-6FED-789C-E67A1F34B1C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6074" t="17894" r="20862"/>
          <a:stretch/>
        </p:blipFill>
        <p:spPr>
          <a:xfrm>
            <a:off x="2000247" y="1847695"/>
            <a:ext cx="4997715" cy="4757656"/>
          </a:xfrm>
          <a:prstGeom prst="rect">
            <a:avLst/>
          </a:prstGeom>
        </p:spPr>
      </p:pic>
      <p:sp>
        <p:nvSpPr>
          <p:cNvPr id="4" name="Title 3">
            <a:extLst>
              <a:ext uri="{FF2B5EF4-FFF2-40B4-BE49-F238E27FC236}">
                <a16:creationId xmlns:a16="http://schemas.microsoft.com/office/drawing/2014/main" id="{C4BC26D8-06D7-3D42-8BD9-27A2266EE1ED}"/>
              </a:ext>
            </a:extLst>
          </p:cNvPr>
          <p:cNvSpPr>
            <a:spLocks noGrp="1"/>
          </p:cNvSpPr>
          <p:nvPr>
            <p:ph type="title"/>
          </p:nvPr>
        </p:nvSpPr>
        <p:spPr/>
        <p:txBody>
          <a:bodyPr/>
          <a:lstStyle/>
          <a:p>
            <a:r>
              <a:rPr lang="en-US" dirty="0"/>
              <a:t>Evaluation Methodology (1/3)</a:t>
            </a:r>
          </a:p>
        </p:txBody>
      </p:sp>
      <p:sp>
        <p:nvSpPr>
          <p:cNvPr id="5" name="Content Placeholder 4">
            <a:extLst>
              <a:ext uri="{FF2B5EF4-FFF2-40B4-BE49-F238E27FC236}">
                <a16:creationId xmlns:a16="http://schemas.microsoft.com/office/drawing/2014/main" id="{EBED96BD-B5B0-524D-AF57-C1B3FE166193}"/>
              </a:ext>
            </a:extLst>
          </p:cNvPr>
          <p:cNvSpPr>
            <a:spLocks noGrp="1"/>
          </p:cNvSpPr>
          <p:nvPr>
            <p:ph idx="1"/>
          </p:nvPr>
        </p:nvSpPr>
        <p:spPr>
          <a:xfrm>
            <a:off x="169011" y="936172"/>
            <a:ext cx="8894602" cy="5921828"/>
          </a:xfrm>
        </p:spPr>
        <p:txBody>
          <a:bodyPr>
            <a:normAutofit/>
          </a:bodyPr>
          <a:lstStyle/>
          <a:p>
            <a:r>
              <a:rPr lang="en-US" sz="3000" b="1" dirty="0">
                <a:solidFill>
                  <a:srgbClr val="C00000"/>
                </a:solidFill>
                <a:latin typeface="Calibri" panose="020F0502020204030204" pitchFamily="34" charset="0"/>
                <a:cs typeface="Calibri" panose="020F0502020204030204" pitchFamily="34" charset="0"/>
              </a:rPr>
              <a:t>Real system </a:t>
            </a:r>
            <a:r>
              <a:rPr lang="en-US" sz="3000" b="1" dirty="0">
                <a:latin typeface="Calibri" panose="020F0502020204030204" pitchFamily="34" charset="0"/>
                <a:cs typeface="Calibri" panose="020F0502020204030204" pitchFamily="34" charset="0"/>
              </a:rPr>
              <a:t>with various HSS configurations</a:t>
            </a:r>
          </a:p>
          <a:p>
            <a:pPr lvl="1"/>
            <a:r>
              <a:rPr lang="en-US" dirty="0">
                <a:latin typeface="Calibri" panose="020F0502020204030204" pitchFamily="34" charset="0"/>
                <a:cs typeface="Calibri" panose="020F0502020204030204" pitchFamily="34" charset="0"/>
              </a:rPr>
              <a:t>Dual-hybrid and tri-hybrid systems</a:t>
            </a:r>
            <a:endParaRPr lang="en-US" b="1" dirty="0">
              <a:solidFill>
                <a:srgbClr val="C00000"/>
              </a:solidFill>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pPr lvl="1"/>
            <a:endParaRPr lang="en-US" sz="26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72F251D2-537E-84DB-D34A-9D4ACC450251}"/>
              </a:ext>
            </a:extLst>
          </p:cNvPr>
          <p:cNvSpPr/>
          <p:nvPr/>
        </p:nvSpPr>
        <p:spPr>
          <a:xfrm>
            <a:off x="4497079" y="1919884"/>
            <a:ext cx="1399748" cy="586864"/>
          </a:xfrm>
          <a:prstGeom prst="rect">
            <a:avLst/>
          </a:prstGeom>
          <a:solidFill>
            <a:schemeClr val="accent2"/>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AMD Ryzen7 2700G CPU</a:t>
            </a:r>
          </a:p>
        </p:txBody>
      </p:sp>
      <p:sp>
        <p:nvSpPr>
          <p:cNvPr id="14" name="Rectangle 13">
            <a:extLst>
              <a:ext uri="{FF2B5EF4-FFF2-40B4-BE49-F238E27FC236}">
                <a16:creationId xmlns:a16="http://schemas.microsoft.com/office/drawing/2014/main" id="{ADD8B689-95CC-B02D-D2B4-42296BBC6DB4}"/>
              </a:ext>
            </a:extLst>
          </p:cNvPr>
          <p:cNvSpPr/>
          <p:nvPr/>
        </p:nvSpPr>
        <p:spPr>
          <a:xfrm>
            <a:off x="4621074" y="4504176"/>
            <a:ext cx="1386274" cy="1966599"/>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E1B6765-74E2-E655-EE20-A89271D616DA}"/>
              </a:ext>
            </a:extLst>
          </p:cNvPr>
          <p:cNvSpPr/>
          <p:nvPr/>
        </p:nvSpPr>
        <p:spPr>
          <a:xfrm>
            <a:off x="4600292" y="3995993"/>
            <a:ext cx="1435915" cy="47705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9132CE3-EF98-63E8-C60F-B420D7C7BA20}"/>
              </a:ext>
            </a:extLst>
          </p:cNvPr>
          <p:cNvSpPr txBox="1"/>
          <p:nvPr/>
        </p:nvSpPr>
        <p:spPr>
          <a:xfrm>
            <a:off x="4493078" y="3923862"/>
            <a:ext cx="1679913"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Seagate HDD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ST1000DM010</a:t>
            </a:r>
            <a:endParaRPr kumimoji="0" lang="en-US"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8" name="Rectangle 17">
            <a:extLst>
              <a:ext uri="{FF2B5EF4-FFF2-40B4-BE49-F238E27FC236}">
                <a16:creationId xmlns:a16="http://schemas.microsoft.com/office/drawing/2014/main" id="{B63231DC-C69C-0D03-BA77-2E8451524798}"/>
              </a:ext>
            </a:extLst>
          </p:cNvPr>
          <p:cNvSpPr/>
          <p:nvPr/>
        </p:nvSpPr>
        <p:spPr>
          <a:xfrm>
            <a:off x="2215898" y="3313874"/>
            <a:ext cx="2289212" cy="4536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E3F163E-6F1D-E9C7-B770-B2231B61EFC4}"/>
              </a:ext>
            </a:extLst>
          </p:cNvPr>
          <p:cNvSpPr/>
          <p:nvPr/>
        </p:nvSpPr>
        <p:spPr>
          <a:xfrm>
            <a:off x="4517141" y="3280012"/>
            <a:ext cx="1472400" cy="518227"/>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88F57C8-4CE7-B551-E444-09FF0CC9B534}"/>
              </a:ext>
            </a:extLst>
          </p:cNvPr>
          <p:cNvSpPr txBox="1"/>
          <p:nvPr/>
        </p:nvSpPr>
        <p:spPr>
          <a:xfrm>
            <a:off x="4413384" y="3227752"/>
            <a:ext cx="1679913"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Intel Optane SSD P4800X</a:t>
            </a:r>
            <a:endParaRPr kumimoji="0" lang="en-US"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1" name="Rectangle 20">
            <a:extLst>
              <a:ext uri="{FF2B5EF4-FFF2-40B4-BE49-F238E27FC236}">
                <a16:creationId xmlns:a16="http://schemas.microsoft.com/office/drawing/2014/main" id="{743FC2BD-FC47-8C42-DCA9-B86BCEB62EE2}"/>
              </a:ext>
            </a:extLst>
          </p:cNvPr>
          <p:cNvSpPr/>
          <p:nvPr/>
        </p:nvSpPr>
        <p:spPr>
          <a:xfrm>
            <a:off x="2215898" y="5247494"/>
            <a:ext cx="1061243" cy="1354129"/>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A080B1F-331A-9F9F-5E6C-88BD0F09CFA6}"/>
              </a:ext>
            </a:extLst>
          </p:cNvPr>
          <p:cNvSpPr/>
          <p:nvPr/>
        </p:nvSpPr>
        <p:spPr>
          <a:xfrm>
            <a:off x="2211405" y="4829130"/>
            <a:ext cx="1061243" cy="397341"/>
          </a:xfrm>
          <a:prstGeom prst="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4112AC8-7937-7525-39A3-BA53DFB84FC6}"/>
              </a:ext>
            </a:extLst>
          </p:cNvPr>
          <p:cNvSpPr txBox="1"/>
          <p:nvPr/>
        </p:nvSpPr>
        <p:spPr>
          <a:xfrm>
            <a:off x="1882961" y="4761485"/>
            <a:ext cx="1679913"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Intel SSD         D3-S4510</a:t>
            </a:r>
            <a:endParaRPr kumimoji="0" lang="en-US"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2" name="Rectangle 21">
            <a:extLst>
              <a:ext uri="{FF2B5EF4-FFF2-40B4-BE49-F238E27FC236}">
                <a16:creationId xmlns:a16="http://schemas.microsoft.com/office/drawing/2014/main" id="{4FC2C513-A59B-DCFF-72A6-E8001007D470}"/>
              </a:ext>
            </a:extLst>
          </p:cNvPr>
          <p:cNvSpPr/>
          <p:nvPr/>
        </p:nvSpPr>
        <p:spPr>
          <a:xfrm>
            <a:off x="3460757" y="5182260"/>
            <a:ext cx="981193" cy="1419363"/>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5FECAB9-5C81-1E84-62B2-1CDEE9925269}"/>
              </a:ext>
            </a:extLst>
          </p:cNvPr>
          <p:cNvSpPr/>
          <p:nvPr/>
        </p:nvSpPr>
        <p:spPr>
          <a:xfrm>
            <a:off x="3456264" y="4763896"/>
            <a:ext cx="981193" cy="424619"/>
          </a:xfrm>
          <a:prstGeom prst="rect">
            <a:avLst/>
          </a:prstGeom>
          <a:solidFill>
            <a:srgbClr val="7030A0"/>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100AD58-FB9A-70AC-7204-8D6D05BC8E17}"/>
              </a:ext>
            </a:extLst>
          </p:cNvPr>
          <p:cNvSpPr txBox="1"/>
          <p:nvPr/>
        </p:nvSpPr>
        <p:spPr>
          <a:xfrm>
            <a:off x="3111704" y="4653489"/>
            <a:ext cx="167991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ADATA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SU630 SSD </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925D3798-143B-DA3D-EC9D-8993931FD5A7}"/>
              </a:ext>
            </a:extLst>
          </p:cNvPr>
          <p:cNvSpPr txBox="1"/>
          <p:nvPr/>
        </p:nvSpPr>
        <p:spPr>
          <a:xfrm>
            <a:off x="-3465095" y="4764505"/>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4A9F4DDB-7572-C1E3-FB78-63CD3118D92D}"/>
              </a:ext>
            </a:extLst>
          </p:cNvPr>
          <p:cNvPicPr>
            <a:picLocks noChangeAspect="1"/>
          </p:cNvPicPr>
          <p:nvPr/>
        </p:nvPicPr>
        <p:blipFill rotWithShape="1">
          <a:blip r:embed="rId5"/>
          <a:srcRect l="25448" t="16132" r="58941" b="61644"/>
          <a:stretch/>
        </p:blipFill>
        <p:spPr>
          <a:xfrm>
            <a:off x="3111704" y="1896242"/>
            <a:ext cx="1120675" cy="1196563"/>
          </a:xfrm>
          <a:prstGeom prst="rect">
            <a:avLst/>
          </a:prstGeom>
        </p:spPr>
      </p:pic>
      <p:sp>
        <p:nvSpPr>
          <p:cNvPr id="15" name="Rectangle 14">
            <a:extLst>
              <a:ext uri="{FF2B5EF4-FFF2-40B4-BE49-F238E27FC236}">
                <a16:creationId xmlns:a16="http://schemas.microsoft.com/office/drawing/2014/main" id="{2746BFB3-F6FE-D585-9C41-72ADC9B3A5D7}"/>
              </a:ext>
            </a:extLst>
          </p:cNvPr>
          <p:cNvSpPr/>
          <p:nvPr/>
        </p:nvSpPr>
        <p:spPr>
          <a:xfrm>
            <a:off x="2980859" y="1919884"/>
            <a:ext cx="1512219" cy="1196563"/>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8" name="Slide Number Placeholder 5">
            <a:extLst>
              <a:ext uri="{FF2B5EF4-FFF2-40B4-BE49-F238E27FC236}">
                <a16:creationId xmlns:a16="http://schemas.microsoft.com/office/drawing/2014/main" id="{0E9C97ED-0321-95EF-062F-5F98A0FB290C}"/>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21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9" grpId="0" animBg="1"/>
      <p:bldP spid="12" grpId="0"/>
      <p:bldP spid="18" grpId="0" animBg="1"/>
      <p:bldP spid="19" grpId="0" animBg="1"/>
      <p:bldP spid="20" grpId="0"/>
      <p:bldP spid="21" grpId="0" animBg="1"/>
      <p:bldP spid="24" grpId="0" animBg="1"/>
      <p:bldP spid="23" grpId="0"/>
      <p:bldP spid="22" grpId="0" animBg="1"/>
      <p:bldP spid="25" grpId="0" animBg="1"/>
      <p:bldP spid="26" grpId="0"/>
      <p:bldP spid="15"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C26D8-06D7-3D42-8BD9-27A2266EE1ED}"/>
              </a:ext>
            </a:extLst>
          </p:cNvPr>
          <p:cNvSpPr>
            <a:spLocks noGrp="1"/>
          </p:cNvSpPr>
          <p:nvPr>
            <p:ph type="title"/>
          </p:nvPr>
        </p:nvSpPr>
        <p:spPr/>
        <p:txBody>
          <a:bodyPr/>
          <a:lstStyle/>
          <a:p>
            <a:r>
              <a:rPr lang="en-US" dirty="0"/>
              <a:t>Evaluation Methodology (2/3)</a:t>
            </a:r>
          </a:p>
        </p:txBody>
      </p:sp>
      <p:pic>
        <p:nvPicPr>
          <p:cNvPr id="23" name="Picture 2" descr="Intel SSDPED1K375GA01 Optane SSD DC P4800X Series - Walmart.com">
            <a:extLst>
              <a:ext uri="{FF2B5EF4-FFF2-40B4-BE49-F238E27FC236}">
                <a16:creationId xmlns:a16="http://schemas.microsoft.com/office/drawing/2014/main" id="{D1D49F32-3020-1529-4670-13F9164CF01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1249600" y="2274092"/>
            <a:ext cx="2819044" cy="11595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FC46A790-D4D3-BA9C-D5BF-58DBE8632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2068" y="1645584"/>
            <a:ext cx="1399361" cy="1895716"/>
          </a:xfrm>
          <a:prstGeom prst="rect">
            <a:avLst/>
          </a:prstGeom>
          <a:noFill/>
          <a:extLst>
            <a:ext uri="{909E8E84-426E-40DD-AFC4-6F175D3DCCD1}">
              <a14:hiddenFill xmlns:a14="http://schemas.microsoft.com/office/drawing/2010/main">
                <a:solidFill>
                  <a:srgbClr val="FFFFFF"/>
                </a:solidFill>
              </a14:hiddenFill>
            </a:ext>
          </a:extLst>
        </p:spPr>
      </p:pic>
      <p:sp>
        <p:nvSpPr>
          <p:cNvPr id="25" name="Left-right Arrow 24">
            <a:extLst>
              <a:ext uri="{FF2B5EF4-FFF2-40B4-BE49-F238E27FC236}">
                <a16:creationId xmlns:a16="http://schemas.microsoft.com/office/drawing/2014/main" id="{81638EAF-5F7E-CE0C-2B61-98AA6DA47331}"/>
              </a:ext>
            </a:extLst>
          </p:cNvPr>
          <p:cNvSpPr/>
          <p:nvPr/>
        </p:nvSpPr>
        <p:spPr>
          <a:xfrm>
            <a:off x="3985296" y="2510821"/>
            <a:ext cx="1280120" cy="454436"/>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362" name="Picture 2">
            <a:extLst>
              <a:ext uri="{FF2B5EF4-FFF2-40B4-BE49-F238E27FC236}">
                <a16:creationId xmlns:a16="http://schemas.microsoft.com/office/drawing/2014/main" id="{547C6FFD-C544-AF7E-0618-80F9E66F9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3700" y="4856265"/>
            <a:ext cx="2061184" cy="14285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ntel SSDPED1K375GA01 Optane SSD DC P4800X Series - Walmart.com">
            <a:extLst>
              <a:ext uri="{FF2B5EF4-FFF2-40B4-BE49-F238E27FC236}">
                <a16:creationId xmlns:a16="http://schemas.microsoft.com/office/drawing/2014/main" id="{20EFD3C9-26A4-E047-CBB4-FFD42DA000DA}"/>
              </a:ext>
            </a:extLst>
          </p:cNvPr>
          <p:cNvPicPr>
            <a:picLocks noChangeAspect="1" noChangeArrowheads="1"/>
          </p:cNvPicPr>
          <p:nvPr/>
        </p:nvPicPr>
        <p:blipFill rotWithShape="1">
          <a:blip r:embed="rId3">
            <a:extLst>
              <a:ext uri="{BEBA8EAE-BF5A-486C-A8C5-ECC9F3942E4B}">
                <a14:imgProps xmlns:a14="http://schemas.microsoft.com/office/drawing/2010/main">
                  <a14:imgLayer r:embed="rId7">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1249600" y="5053262"/>
            <a:ext cx="2819044" cy="1159596"/>
          </a:xfrm>
          <a:prstGeom prst="rect">
            <a:avLst/>
          </a:prstGeom>
          <a:noFill/>
          <a:extLst>
            <a:ext uri="{909E8E84-426E-40DD-AFC4-6F175D3DCCD1}">
              <a14:hiddenFill xmlns:a14="http://schemas.microsoft.com/office/drawing/2010/main">
                <a:solidFill>
                  <a:srgbClr val="FFFFFF"/>
                </a:solidFill>
              </a14:hiddenFill>
            </a:ext>
          </a:extLst>
        </p:spPr>
      </p:pic>
      <p:sp>
        <p:nvSpPr>
          <p:cNvPr id="29" name="Left-right Arrow 28">
            <a:extLst>
              <a:ext uri="{FF2B5EF4-FFF2-40B4-BE49-F238E27FC236}">
                <a16:creationId xmlns:a16="http://schemas.microsoft.com/office/drawing/2014/main" id="{D8432C87-62C3-E260-676A-16BBEA455D3F}"/>
              </a:ext>
            </a:extLst>
          </p:cNvPr>
          <p:cNvSpPr/>
          <p:nvPr/>
        </p:nvSpPr>
        <p:spPr>
          <a:xfrm>
            <a:off x="4007258" y="5230548"/>
            <a:ext cx="1280120" cy="454436"/>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4358A152-9242-E828-ECA6-BA33BB788C1C}"/>
              </a:ext>
            </a:extLst>
          </p:cNvPr>
          <p:cNvSpPr txBox="1"/>
          <p:nvPr/>
        </p:nvSpPr>
        <p:spPr>
          <a:xfrm>
            <a:off x="172748" y="890427"/>
            <a:ext cx="6820408"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Cost-Oriented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1" name="TextBox 30">
            <a:extLst>
              <a:ext uri="{FF2B5EF4-FFF2-40B4-BE49-F238E27FC236}">
                <a16:creationId xmlns:a16="http://schemas.microsoft.com/office/drawing/2014/main" id="{FA9725D1-33D8-0905-6E9D-70F0A9FFCDCC}"/>
              </a:ext>
            </a:extLst>
          </p:cNvPr>
          <p:cNvSpPr txBox="1"/>
          <p:nvPr/>
        </p:nvSpPr>
        <p:spPr>
          <a:xfrm>
            <a:off x="2121026" y="3670210"/>
            <a:ext cx="160973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32" name="TextBox 31">
            <a:extLst>
              <a:ext uri="{FF2B5EF4-FFF2-40B4-BE49-F238E27FC236}">
                <a16:creationId xmlns:a16="http://schemas.microsoft.com/office/drawing/2014/main" id="{E86B3702-1AE1-C9B3-F68E-9F0D1A01D080}"/>
              </a:ext>
            </a:extLst>
          </p:cNvPr>
          <p:cNvSpPr txBox="1"/>
          <p:nvPr/>
        </p:nvSpPr>
        <p:spPr>
          <a:xfrm>
            <a:off x="5063832" y="3668419"/>
            <a:ext cx="163583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Low-end HDD</a:t>
            </a:r>
          </a:p>
        </p:txBody>
      </p:sp>
      <p:sp>
        <p:nvSpPr>
          <p:cNvPr id="33" name="TextBox 32">
            <a:extLst>
              <a:ext uri="{FF2B5EF4-FFF2-40B4-BE49-F238E27FC236}">
                <a16:creationId xmlns:a16="http://schemas.microsoft.com/office/drawing/2014/main" id="{198EC392-560F-1D62-594E-32DA4CF2735C}"/>
              </a:ext>
            </a:extLst>
          </p:cNvPr>
          <p:cNvSpPr txBox="1"/>
          <p:nvPr/>
        </p:nvSpPr>
        <p:spPr>
          <a:xfrm>
            <a:off x="172748" y="4187047"/>
            <a:ext cx="8794906"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Performance-Oriented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4" name="TextBox 33">
            <a:extLst>
              <a:ext uri="{FF2B5EF4-FFF2-40B4-BE49-F238E27FC236}">
                <a16:creationId xmlns:a16="http://schemas.microsoft.com/office/drawing/2014/main" id="{63650F28-329D-50F2-4945-79E9C2CE2CB1}"/>
              </a:ext>
            </a:extLst>
          </p:cNvPr>
          <p:cNvSpPr txBox="1"/>
          <p:nvPr/>
        </p:nvSpPr>
        <p:spPr>
          <a:xfrm>
            <a:off x="2121026" y="6359906"/>
            <a:ext cx="160973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35" name="TextBox 34">
            <a:extLst>
              <a:ext uri="{FF2B5EF4-FFF2-40B4-BE49-F238E27FC236}">
                <a16:creationId xmlns:a16="http://schemas.microsoft.com/office/drawing/2014/main" id="{D7AE500C-02BE-AA7A-EB25-01DE8B5EDF1C}"/>
              </a:ext>
            </a:extLst>
          </p:cNvPr>
          <p:cNvSpPr txBox="1"/>
          <p:nvPr/>
        </p:nvSpPr>
        <p:spPr>
          <a:xfrm>
            <a:off x="5271936" y="6375343"/>
            <a:ext cx="186140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Middle-end SSD</a:t>
            </a:r>
          </a:p>
        </p:txBody>
      </p:sp>
      <p:sp>
        <p:nvSpPr>
          <p:cNvPr id="16" name="Slide Number Placeholder 5">
            <a:extLst>
              <a:ext uri="{FF2B5EF4-FFF2-40B4-BE49-F238E27FC236}">
                <a16:creationId xmlns:a16="http://schemas.microsoft.com/office/drawing/2014/main" id="{EAB55A44-319A-719E-660D-2FA179BE983F}"/>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880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Can we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fundamentally intelligent architectures?</a:t>
            </a:r>
          </a:p>
        </p:txBody>
      </p:sp>
    </p:spTree>
    <p:extLst>
      <p:ext uri="{BB962C8B-B14F-4D97-AF65-F5344CB8AC3E}">
        <p14:creationId xmlns:p14="http://schemas.microsoft.com/office/powerpoint/2010/main" val="2405062366"/>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C26D8-06D7-3D42-8BD9-27A2266EE1ED}"/>
              </a:ext>
            </a:extLst>
          </p:cNvPr>
          <p:cNvSpPr>
            <a:spLocks noGrp="1"/>
          </p:cNvSpPr>
          <p:nvPr>
            <p:ph type="title"/>
          </p:nvPr>
        </p:nvSpPr>
        <p:spPr/>
        <p:txBody>
          <a:bodyPr/>
          <a:lstStyle/>
          <a:p>
            <a:r>
              <a:rPr lang="en-US" dirty="0"/>
              <a:t>Evaluation Methodology (3/3)</a:t>
            </a:r>
          </a:p>
        </p:txBody>
      </p:sp>
      <p:sp>
        <p:nvSpPr>
          <p:cNvPr id="5" name="Content Placeholder 4">
            <a:extLst>
              <a:ext uri="{FF2B5EF4-FFF2-40B4-BE49-F238E27FC236}">
                <a16:creationId xmlns:a16="http://schemas.microsoft.com/office/drawing/2014/main" id="{EBED96BD-B5B0-524D-AF57-C1B3FE166193}"/>
              </a:ext>
            </a:extLst>
          </p:cNvPr>
          <p:cNvSpPr>
            <a:spLocks noGrp="1"/>
          </p:cNvSpPr>
          <p:nvPr>
            <p:ph idx="1"/>
          </p:nvPr>
        </p:nvSpPr>
        <p:spPr>
          <a:xfrm>
            <a:off x="169011" y="936172"/>
            <a:ext cx="8894602" cy="5921828"/>
          </a:xfrm>
        </p:spPr>
        <p:txBody>
          <a:bodyPr>
            <a:normAutofit/>
          </a:bodyPr>
          <a:lstStyle/>
          <a:p>
            <a:r>
              <a:rPr lang="en-US" sz="3000" b="1" dirty="0">
                <a:solidFill>
                  <a:srgbClr val="C00000"/>
                </a:solidFill>
                <a:latin typeface="Calibri" panose="020F0502020204030204" pitchFamily="34" charset="0"/>
                <a:cs typeface="Calibri" panose="020F0502020204030204" pitchFamily="34" charset="0"/>
              </a:rPr>
              <a:t>18 different workloads </a:t>
            </a:r>
            <a:r>
              <a:rPr lang="en-US" sz="3000" dirty="0">
                <a:latin typeface="Calibri" panose="020F0502020204030204" pitchFamily="34" charset="0"/>
                <a:cs typeface="Calibri" panose="020F0502020204030204" pitchFamily="34" charset="0"/>
              </a:rPr>
              <a:t>from:</a:t>
            </a:r>
          </a:p>
          <a:p>
            <a:pPr lvl="1"/>
            <a:r>
              <a:rPr lang="en-US" sz="2600" dirty="0">
                <a:latin typeface="Calibri" panose="020F0502020204030204" pitchFamily="34" charset="0"/>
                <a:cs typeface="Calibri" panose="020F0502020204030204" pitchFamily="34" charset="0"/>
              </a:rPr>
              <a:t>MSR Cambridge and </a:t>
            </a:r>
            <a:r>
              <a:rPr lang="en-US" sz="2600" dirty="0" err="1">
                <a:latin typeface="Calibri" panose="020F0502020204030204" pitchFamily="34" charset="0"/>
                <a:cs typeface="Calibri" panose="020F0502020204030204" pitchFamily="34" charset="0"/>
              </a:rPr>
              <a:t>Filebench</a:t>
            </a:r>
            <a:r>
              <a:rPr lang="en-US" sz="2600" dirty="0">
                <a:latin typeface="Calibri" panose="020F0502020204030204" pitchFamily="34" charset="0"/>
                <a:cs typeface="Calibri" panose="020F0502020204030204" pitchFamily="34" charset="0"/>
              </a:rPr>
              <a:t> Suites</a:t>
            </a:r>
            <a:endParaRPr lang="en-US"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r>
              <a:rPr lang="en-US" sz="3200" b="1" dirty="0">
                <a:solidFill>
                  <a:srgbClr val="C00000"/>
                </a:solidFill>
                <a:latin typeface="Calibri" panose="020F0502020204030204" pitchFamily="34" charset="0"/>
                <a:cs typeface="Calibri" panose="020F0502020204030204" pitchFamily="34" charset="0"/>
              </a:rPr>
              <a:t>Four</a:t>
            </a:r>
            <a:r>
              <a:rPr lang="en-US" sz="3200" dirty="0">
                <a:latin typeface="Calibri" panose="020F0502020204030204" pitchFamily="34" charset="0"/>
                <a:cs typeface="Calibri" panose="020F0502020204030204" pitchFamily="34" charset="0"/>
              </a:rPr>
              <a:t> state-of-the-art data placement baselines:</a:t>
            </a:r>
          </a:p>
          <a:p>
            <a:pPr lvl="1">
              <a:lnSpc>
                <a:spcPct val="100000"/>
              </a:lnSpc>
            </a:pPr>
            <a:r>
              <a:rPr lang="en-US" sz="2600" dirty="0">
                <a:latin typeface="Calibri" panose="020F0502020204030204" pitchFamily="34" charset="0"/>
                <a:cs typeface="Calibri" panose="020F0502020204030204" pitchFamily="34" charset="0"/>
              </a:rPr>
              <a:t>CDE</a:t>
            </a:r>
            <a:r>
              <a:rPr lang="en-US" dirty="0">
                <a:latin typeface="Calibri" panose="020F0502020204030204" pitchFamily="34" charset="0"/>
                <a:cs typeface="Calibri" panose="020F0502020204030204" pitchFamily="34" charset="0"/>
              </a:rPr>
              <a:t> </a:t>
            </a:r>
            <a:r>
              <a:rPr lang="en-US" sz="1800" b="1" dirty="0">
                <a:solidFill>
                  <a:schemeClr val="bg2">
                    <a:lumMod val="75000"/>
                  </a:schemeClr>
                </a:solidFill>
                <a:latin typeface="Calibri" panose="020F0502020204030204" pitchFamily="34" charset="0"/>
                <a:cs typeface="Calibri" panose="020F0502020204030204" pitchFamily="34" charset="0"/>
              </a:rPr>
              <a:t>[Matsui+, Proc. IEEE’17] </a:t>
            </a:r>
            <a:endParaRPr lang="en-US" b="1" dirty="0">
              <a:solidFill>
                <a:schemeClr val="bg2">
                  <a:lumMod val="75000"/>
                </a:schemeClr>
              </a:solidFill>
              <a:latin typeface="Calibri" panose="020F0502020204030204" pitchFamily="34" charset="0"/>
              <a:cs typeface="Calibri" panose="020F0502020204030204" pitchFamily="34" charset="0"/>
            </a:endParaRPr>
          </a:p>
          <a:p>
            <a:pPr lvl="1">
              <a:lnSpc>
                <a:spcPct val="100000"/>
              </a:lnSpc>
            </a:pPr>
            <a:r>
              <a:rPr lang="en-US" sz="2600" dirty="0">
                <a:latin typeface="Calibri" panose="020F0502020204030204" pitchFamily="34" charset="0"/>
                <a:cs typeface="Calibri" panose="020F0502020204030204" pitchFamily="34" charset="0"/>
              </a:rPr>
              <a:t>HPS</a:t>
            </a:r>
            <a:r>
              <a:rPr lang="en-US" dirty="0">
                <a:latin typeface="Calibri" panose="020F0502020204030204" pitchFamily="34" charset="0"/>
                <a:cs typeface="Calibri" panose="020F0502020204030204" pitchFamily="34" charset="0"/>
              </a:rPr>
              <a:t> </a:t>
            </a:r>
            <a:r>
              <a:rPr lang="en-US" sz="1800" b="1" dirty="0">
                <a:solidFill>
                  <a:schemeClr val="bg2">
                    <a:lumMod val="75000"/>
                  </a:schemeClr>
                </a:solidFill>
                <a:latin typeface="Calibri" panose="020F0502020204030204" pitchFamily="34" charset="0"/>
                <a:cs typeface="Calibri" panose="020F0502020204030204" pitchFamily="34" charset="0"/>
              </a:rPr>
              <a:t>[</a:t>
            </a:r>
            <a:r>
              <a:rPr lang="en-US" sz="1800" b="1" dirty="0" err="1">
                <a:solidFill>
                  <a:schemeClr val="bg2">
                    <a:lumMod val="75000"/>
                  </a:schemeClr>
                </a:solidFill>
                <a:latin typeface="Calibri" panose="020F0502020204030204" pitchFamily="34" charset="0"/>
                <a:cs typeface="Calibri" panose="020F0502020204030204" pitchFamily="34" charset="0"/>
              </a:rPr>
              <a:t>Meswani</a:t>
            </a:r>
            <a:r>
              <a:rPr lang="en-US" sz="1800" b="1" dirty="0">
                <a:solidFill>
                  <a:schemeClr val="bg2">
                    <a:lumMod val="75000"/>
                  </a:schemeClr>
                </a:solidFill>
                <a:latin typeface="Calibri" panose="020F0502020204030204" pitchFamily="34" charset="0"/>
                <a:cs typeface="Calibri" panose="020F0502020204030204" pitchFamily="34" charset="0"/>
              </a:rPr>
              <a:t>+, HPCA’15]</a:t>
            </a:r>
          </a:p>
          <a:p>
            <a:pPr lvl="1">
              <a:lnSpc>
                <a:spcPct val="100000"/>
              </a:lnSpc>
            </a:pPr>
            <a:r>
              <a:rPr lang="en-US" sz="2600" dirty="0">
                <a:latin typeface="Calibri" panose="020F0502020204030204" pitchFamily="34" charset="0"/>
                <a:cs typeface="Calibri" panose="020F0502020204030204" pitchFamily="34" charset="0"/>
              </a:rPr>
              <a:t>Archivist</a:t>
            </a:r>
            <a:r>
              <a:rPr lang="en-US" dirty="0">
                <a:latin typeface="Calibri" panose="020F0502020204030204" pitchFamily="34" charset="0"/>
                <a:cs typeface="Calibri" panose="020F0502020204030204" pitchFamily="34" charset="0"/>
              </a:rPr>
              <a:t> </a:t>
            </a:r>
            <a:r>
              <a:rPr lang="en-US" sz="1800" b="1" dirty="0">
                <a:solidFill>
                  <a:schemeClr val="bg2">
                    <a:lumMod val="75000"/>
                  </a:schemeClr>
                </a:solidFill>
                <a:latin typeface="Calibri" panose="020F0502020204030204" pitchFamily="34" charset="0"/>
                <a:cs typeface="Calibri" panose="020F0502020204030204" pitchFamily="34" charset="0"/>
              </a:rPr>
              <a:t>[Ren+, ICCD’19]</a:t>
            </a:r>
          </a:p>
          <a:p>
            <a:pPr lvl="1">
              <a:lnSpc>
                <a:spcPct val="100000"/>
              </a:lnSpc>
            </a:pPr>
            <a:r>
              <a:rPr lang="en-US" sz="2600" dirty="0">
                <a:latin typeface="Calibri" panose="020F0502020204030204" pitchFamily="34" charset="0"/>
                <a:cs typeface="Calibri" panose="020F0502020204030204" pitchFamily="34" charset="0"/>
              </a:rPr>
              <a:t>RNN-HSS </a:t>
            </a:r>
            <a:r>
              <a:rPr lang="en-US" sz="1800" b="1" dirty="0">
                <a:solidFill>
                  <a:schemeClr val="bg2">
                    <a:lumMod val="75000"/>
                  </a:schemeClr>
                </a:solidFill>
                <a:latin typeface="Calibri" panose="020F0502020204030204" pitchFamily="34" charset="0"/>
                <a:cs typeface="Calibri" panose="020F0502020204030204" pitchFamily="34" charset="0"/>
              </a:rPr>
              <a:t>[</a:t>
            </a:r>
            <a:r>
              <a:rPr lang="en-US" sz="1800" b="1" dirty="0" err="1">
                <a:solidFill>
                  <a:schemeClr val="bg2">
                    <a:lumMod val="75000"/>
                  </a:schemeClr>
                </a:solidFill>
                <a:latin typeface="Calibri" panose="020F0502020204030204" pitchFamily="34" charset="0"/>
                <a:cs typeface="Calibri" panose="020F0502020204030204" pitchFamily="34" charset="0"/>
              </a:rPr>
              <a:t>Doudali</a:t>
            </a:r>
            <a:r>
              <a:rPr lang="en-US" sz="1800" b="1" dirty="0">
                <a:solidFill>
                  <a:schemeClr val="bg2">
                    <a:lumMod val="75000"/>
                  </a:schemeClr>
                </a:solidFill>
                <a:latin typeface="Calibri" panose="020F0502020204030204" pitchFamily="34" charset="0"/>
                <a:cs typeface="Calibri" panose="020F0502020204030204" pitchFamily="34" charset="0"/>
              </a:rPr>
              <a:t>+, HPDC’19]</a:t>
            </a:r>
          </a:p>
        </p:txBody>
      </p:sp>
      <p:sp>
        <p:nvSpPr>
          <p:cNvPr id="8" name="TextBox 7">
            <a:extLst>
              <a:ext uri="{FF2B5EF4-FFF2-40B4-BE49-F238E27FC236}">
                <a16:creationId xmlns:a16="http://schemas.microsoft.com/office/drawing/2014/main" id="{39BD066A-C887-A224-C512-2E46FE90D4A5}"/>
              </a:ext>
            </a:extLst>
          </p:cNvPr>
          <p:cNvSpPr txBox="1"/>
          <p:nvPr/>
        </p:nvSpPr>
        <p:spPr>
          <a:xfrm>
            <a:off x="5813069" y="4038799"/>
            <a:ext cx="3144038"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srgbClr val="4472C4"/>
                </a:solidFill>
                <a:effectLst/>
                <a:uLnTx/>
                <a:uFillTx/>
                <a:latin typeface="Calibri" panose="020F0502020204030204"/>
                <a:ea typeface="+mn-ea"/>
                <a:cs typeface="+mn-cs"/>
              </a:rPr>
              <a:t>Heuristic-based</a:t>
            </a:r>
          </a:p>
        </p:txBody>
      </p:sp>
      <p:cxnSp>
        <p:nvCxnSpPr>
          <p:cNvPr id="23" name="Curved Connector 22">
            <a:extLst>
              <a:ext uri="{FF2B5EF4-FFF2-40B4-BE49-F238E27FC236}">
                <a16:creationId xmlns:a16="http://schemas.microsoft.com/office/drawing/2014/main" id="{F625E352-052F-3CE1-5DC8-B075CA0B9EC3}"/>
              </a:ext>
            </a:extLst>
          </p:cNvPr>
          <p:cNvCxnSpPr>
            <a:cxnSpLocks/>
          </p:cNvCxnSpPr>
          <p:nvPr/>
        </p:nvCxnSpPr>
        <p:spPr>
          <a:xfrm rot="10800000" flipV="1">
            <a:off x="4121836" y="4318693"/>
            <a:ext cx="1856138" cy="243325"/>
          </a:xfrm>
          <a:prstGeom prst="curvedConnector3">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06FA6C66-41C8-F678-1011-26211E70F0CE}"/>
              </a:ext>
            </a:extLst>
          </p:cNvPr>
          <p:cNvCxnSpPr>
            <a:cxnSpLocks/>
          </p:cNvCxnSpPr>
          <p:nvPr/>
        </p:nvCxnSpPr>
        <p:spPr>
          <a:xfrm rot="10800000">
            <a:off x="4121837" y="4122653"/>
            <a:ext cx="1856135" cy="177757"/>
          </a:xfrm>
          <a:prstGeom prst="curvedConnector3">
            <a:avLst>
              <a:gd name="adj1" fmla="val 50000"/>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4C390E8-8DF2-D08B-6765-05A89DDA6D02}"/>
              </a:ext>
            </a:extLst>
          </p:cNvPr>
          <p:cNvSpPr txBox="1"/>
          <p:nvPr/>
        </p:nvSpPr>
        <p:spPr>
          <a:xfrm>
            <a:off x="5894823" y="4939310"/>
            <a:ext cx="2880007"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srgbClr val="702FA1"/>
                </a:solidFill>
                <a:effectLst/>
                <a:uLnTx/>
                <a:uFillTx/>
                <a:latin typeface="Calibri" panose="020F0502020204030204"/>
                <a:ea typeface="+mn-ea"/>
                <a:cs typeface="+mn-cs"/>
              </a:rPr>
              <a:t>Learning-based</a:t>
            </a:r>
          </a:p>
        </p:txBody>
      </p:sp>
      <p:cxnSp>
        <p:nvCxnSpPr>
          <p:cNvPr id="54" name="Curved Connector 53">
            <a:extLst>
              <a:ext uri="{FF2B5EF4-FFF2-40B4-BE49-F238E27FC236}">
                <a16:creationId xmlns:a16="http://schemas.microsoft.com/office/drawing/2014/main" id="{03D0C8B3-E720-B945-127E-ED32FF0575EC}"/>
              </a:ext>
            </a:extLst>
          </p:cNvPr>
          <p:cNvCxnSpPr>
            <a:cxnSpLocks/>
          </p:cNvCxnSpPr>
          <p:nvPr/>
        </p:nvCxnSpPr>
        <p:spPr>
          <a:xfrm rot="10800000">
            <a:off x="4245515" y="5027651"/>
            <a:ext cx="1649309" cy="157118"/>
          </a:xfrm>
          <a:prstGeom prst="curvedConnector3">
            <a:avLst/>
          </a:prstGeom>
          <a:ln w="76200">
            <a:solidFill>
              <a:srgbClr val="702FA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Curved Connector 54">
            <a:extLst>
              <a:ext uri="{FF2B5EF4-FFF2-40B4-BE49-F238E27FC236}">
                <a16:creationId xmlns:a16="http://schemas.microsoft.com/office/drawing/2014/main" id="{8A5BB308-2A8C-1894-40D5-1891094C530B}"/>
              </a:ext>
            </a:extLst>
          </p:cNvPr>
          <p:cNvCxnSpPr>
            <a:cxnSpLocks/>
          </p:cNvCxnSpPr>
          <p:nvPr/>
        </p:nvCxnSpPr>
        <p:spPr>
          <a:xfrm rot="10800000" flipV="1">
            <a:off x="4286392" y="5200920"/>
            <a:ext cx="1608431" cy="319741"/>
          </a:xfrm>
          <a:prstGeom prst="curvedConnector3">
            <a:avLst/>
          </a:prstGeom>
          <a:ln w="76200">
            <a:solidFill>
              <a:srgbClr val="702FA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18612BF-BDAB-9A99-3BEC-E81E8894A04A}"/>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00099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pic>
        <p:nvPicPr>
          <p:cNvPr id="3" name="Picture 2">
            <a:extLst>
              <a:ext uri="{FF2B5EF4-FFF2-40B4-BE49-F238E27FC236}">
                <a16:creationId xmlns:a16="http://schemas.microsoft.com/office/drawing/2014/main" id="{A70E93B4-793F-4EB0-0518-E0826F56F5AA}"/>
              </a:ext>
            </a:extLst>
          </p:cNvPr>
          <p:cNvPicPr>
            <a:picLocks noChangeAspect="1"/>
          </p:cNvPicPr>
          <p:nvPr/>
        </p:nvPicPr>
        <p:blipFill>
          <a:blip r:embed="rId3"/>
          <a:stretch>
            <a:fillRect/>
          </a:stretch>
        </p:blipFill>
        <p:spPr>
          <a:xfrm>
            <a:off x="-1" y="1890793"/>
            <a:ext cx="9144000" cy="3076414"/>
          </a:xfrm>
          <a:prstGeom prst="rect">
            <a:avLst/>
          </a:prstGeom>
        </p:spPr>
      </p:pic>
      <p:sp>
        <p:nvSpPr>
          <p:cNvPr id="33" name="TextBox 32">
            <a:extLst>
              <a:ext uri="{FF2B5EF4-FFF2-40B4-BE49-F238E27FC236}">
                <a16:creationId xmlns:a16="http://schemas.microsoft.com/office/drawing/2014/main" id="{C69F64FD-B8A7-CF8B-D273-E8A7037D4402}"/>
              </a:ext>
            </a:extLst>
          </p:cNvPr>
          <p:cNvSpPr txBox="1"/>
          <p:nvPr/>
        </p:nvSpPr>
        <p:spPr>
          <a:xfrm>
            <a:off x="172748" y="890427"/>
            <a:ext cx="6820408"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Cost-Oriented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4" name="Rectangle 33">
            <a:extLst>
              <a:ext uri="{FF2B5EF4-FFF2-40B4-BE49-F238E27FC236}">
                <a16:creationId xmlns:a16="http://schemas.microsoft.com/office/drawing/2014/main" id="{3BE72922-79E8-2ED8-7D83-FF1230410F87}"/>
              </a:ext>
            </a:extLst>
          </p:cNvPr>
          <p:cNvSpPr/>
          <p:nvPr/>
        </p:nvSpPr>
        <p:spPr>
          <a:xfrm>
            <a:off x="1036346" y="1795793"/>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C928876A-8D70-9AFA-1D96-C998F26D0C90}"/>
              </a:ext>
            </a:extLst>
          </p:cNvPr>
          <p:cNvSpPr txBox="1"/>
          <p:nvPr/>
        </p:nvSpPr>
        <p:spPr>
          <a:xfrm>
            <a:off x="1221036" y="1698428"/>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37" name="TextBox 36">
            <a:extLst>
              <a:ext uri="{FF2B5EF4-FFF2-40B4-BE49-F238E27FC236}">
                <a16:creationId xmlns:a16="http://schemas.microsoft.com/office/drawing/2014/main" id="{1384B9BD-8927-D0FD-7CD0-A3825A79B350}"/>
              </a:ext>
            </a:extLst>
          </p:cNvPr>
          <p:cNvSpPr txBox="1"/>
          <p:nvPr/>
        </p:nvSpPr>
        <p:spPr>
          <a:xfrm>
            <a:off x="2511036" y="1698428"/>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38" name="TextBox 37">
            <a:extLst>
              <a:ext uri="{FF2B5EF4-FFF2-40B4-BE49-F238E27FC236}">
                <a16:creationId xmlns:a16="http://schemas.microsoft.com/office/drawing/2014/main" id="{D45BE161-D11D-A30F-E5B8-05ED7D186131}"/>
              </a:ext>
            </a:extLst>
          </p:cNvPr>
          <p:cNvSpPr txBox="1"/>
          <p:nvPr/>
        </p:nvSpPr>
        <p:spPr>
          <a:xfrm>
            <a:off x="3430894" y="1704904"/>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39" name="TextBox 38">
            <a:extLst>
              <a:ext uri="{FF2B5EF4-FFF2-40B4-BE49-F238E27FC236}">
                <a16:creationId xmlns:a16="http://schemas.microsoft.com/office/drawing/2014/main" id="{0ABC6CAD-FBD5-D3DB-3B0C-6D1CC018EFBD}"/>
              </a:ext>
            </a:extLst>
          </p:cNvPr>
          <p:cNvSpPr txBox="1"/>
          <p:nvPr/>
        </p:nvSpPr>
        <p:spPr>
          <a:xfrm>
            <a:off x="4360045" y="1699856"/>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40" name="TextBox 39">
            <a:extLst>
              <a:ext uri="{FF2B5EF4-FFF2-40B4-BE49-F238E27FC236}">
                <a16:creationId xmlns:a16="http://schemas.microsoft.com/office/drawing/2014/main" id="{D586DF3C-ED06-ACBF-0151-45E6A6AD1A18}"/>
              </a:ext>
            </a:extLst>
          </p:cNvPr>
          <p:cNvSpPr txBox="1"/>
          <p:nvPr/>
        </p:nvSpPr>
        <p:spPr>
          <a:xfrm>
            <a:off x="5622761" y="1705971"/>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41" name="TextBox 40">
            <a:extLst>
              <a:ext uri="{FF2B5EF4-FFF2-40B4-BE49-F238E27FC236}">
                <a16:creationId xmlns:a16="http://schemas.microsoft.com/office/drawing/2014/main" id="{CCD5D867-B09A-3E40-5124-AF6CECAE4804}"/>
              </a:ext>
            </a:extLst>
          </p:cNvPr>
          <p:cNvSpPr txBox="1"/>
          <p:nvPr/>
        </p:nvSpPr>
        <p:spPr>
          <a:xfrm>
            <a:off x="7003365" y="170370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sp>
        <p:nvSpPr>
          <p:cNvPr id="42" name="Rectangle 41">
            <a:extLst>
              <a:ext uri="{FF2B5EF4-FFF2-40B4-BE49-F238E27FC236}">
                <a16:creationId xmlns:a16="http://schemas.microsoft.com/office/drawing/2014/main" id="{59E068E0-8470-D1CC-7605-8751B16EB55F}"/>
              </a:ext>
            </a:extLst>
          </p:cNvPr>
          <p:cNvSpPr/>
          <p:nvPr/>
        </p:nvSpPr>
        <p:spPr>
          <a:xfrm>
            <a:off x="2304342" y="1792744"/>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2364C730-777F-AA0B-EE66-ABF624E81CAC}"/>
              </a:ext>
            </a:extLst>
          </p:cNvPr>
          <p:cNvSpPr/>
          <p:nvPr/>
        </p:nvSpPr>
        <p:spPr>
          <a:xfrm>
            <a:off x="3212545" y="1799221"/>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AD20C141-F6E5-0035-0DB4-73F37F592235}"/>
              </a:ext>
            </a:extLst>
          </p:cNvPr>
          <p:cNvSpPr/>
          <p:nvPr/>
        </p:nvSpPr>
        <p:spPr>
          <a:xfrm>
            <a:off x="4178478" y="1799221"/>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04DF95A2-5FDA-9D8D-FCB8-0F97BB196C7C}"/>
              </a:ext>
            </a:extLst>
          </p:cNvPr>
          <p:cNvSpPr/>
          <p:nvPr/>
        </p:nvSpPr>
        <p:spPr>
          <a:xfrm>
            <a:off x="5438977" y="1799220"/>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2AF8EE9F-C61C-9634-9E6D-22C33659DEE5}"/>
              </a:ext>
            </a:extLst>
          </p:cNvPr>
          <p:cNvSpPr/>
          <p:nvPr/>
        </p:nvSpPr>
        <p:spPr>
          <a:xfrm>
            <a:off x="6790592" y="1797853"/>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5E7F1661-F007-6DF7-E0AC-0BFB7229AAA6}"/>
              </a:ext>
            </a:extLst>
          </p:cNvPr>
          <p:cNvSpPr/>
          <p:nvPr/>
        </p:nvSpPr>
        <p:spPr>
          <a:xfrm>
            <a:off x="7685942" y="1797853"/>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62DE823F-43D6-A018-034B-EF6EFE9EE559}"/>
              </a:ext>
            </a:extLst>
          </p:cNvPr>
          <p:cNvSpPr txBox="1"/>
          <p:nvPr/>
        </p:nvSpPr>
        <p:spPr>
          <a:xfrm>
            <a:off x="7947410" y="1698427"/>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66" name="Rounded Rectangle 65">
            <a:extLst>
              <a:ext uri="{FF2B5EF4-FFF2-40B4-BE49-F238E27FC236}">
                <a16:creationId xmlns:a16="http://schemas.microsoft.com/office/drawing/2014/main" id="{B88073FB-AF32-07F2-7115-F1F994CA44BC}"/>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7" name="Picture 2" descr="Intel SSDPED1K375GA01 Optane SSD DC P4800X Series - Walmart.com">
            <a:extLst>
              <a:ext uri="{FF2B5EF4-FFF2-40B4-BE49-F238E27FC236}">
                <a16:creationId xmlns:a16="http://schemas.microsoft.com/office/drawing/2014/main" id="{0FFE52A3-DC41-499B-1C73-BADC11B9407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sp>
        <p:nvSpPr>
          <p:cNvPr id="68" name="Left-right Arrow 67">
            <a:extLst>
              <a:ext uri="{FF2B5EF4-FFF2-40B4-BE49-F238E27FC236}">
                <a16:creationId xmlns:a16="http://schemas.microsoft.com/office/drawing/2014/main" id="{6ACB0966-50E3-5E93-FBA3-050C74378562}"/>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7DDB4B38-B25D-E8F1-B654-ED23C8A83A3D}"/>
              </a:ext>
            </a:extLst>
          </p:cNvPr>
          <p:cNvSpPr txBox="1"/>
          <p:nvPr/>
        </p:nvSpPr>
        <p:spPr>
          <a:xfrm>
            <a:off x="6798768" y="67433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70" name="TextBox 69">
            <a:extLst>
              <a:ext uri="{FF2B5EF4-FFF2-40B4-BE49-F238E27FC236}">
                <a16:creationId xmlns:a16="http://schemas.microsoft.com/office/drawing/2014/main" id="{7430495D-3340-6777-5639-360BB83AED9F}"/>
              </a:ext>
            </a:extLst>
          </p:cNvPr>
          <p:cNvSpPr txBox="1"/>
          <p:nvPr/>
        </p:nvSpPr>
        <p:spPr>
          <a:xfrm>
            <a:off x="7982175" y="683503"/>
            <a:ext cx="117987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Low-end HDD</a:t>
            </a:r>
          </a:p>
        </p:txBody>
      </p:sp>
      <p:pic>
        <p:nvPicPr>
          <p:cNvPr id="71" name="Picture 4">
            <a:extLst>
              <a:ext uri="{FF2B5EF4-FFF2-40B4-BE49-F238E27FC236}">
                <a16:creationId xmlns:a16="http://schemas.microsoft.com/office/drawing/2014/main" id="{A0F8678E-B8A6-3F07-A980-73C8822A3C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2380" y="74867"/>
            <a:ext cx="558542" cy="690076"/>
          </a:xfrm>
          <a:prstGeom prst="rect">
            <a:avLst/>
          </a:prstGeom>
          <a:noFill/>
          <a:extLst>
            <a:ext uri="{909E8E84-426E-40DD-AFC4-6F175D3DCCD1}">
              <a14:hiddenFill xmlns:a14="http://schemas.microsoft.com/office/drawing/2010/main">
                <a:solidFill>
                  <a:srgbClr val="FFFFFF"/>
                </a:solidFill>
              </a14:hiddenFill>
            </a:ext>
          </a:extLst>
        </p:spPr>
      </p:pic>
      <p:sp>
        <p:nvSpPr>
          <p:cNvPr id="26" name="Slide Number Placeholder 5">
            <a:extLst>
              <a:ext uri="{FF2B5EF4-FFF2-40B4-BE49-F238E27FC236}">
                <a16:creationId xmlns:a16="http://schemas.microsoft.com/office/drawing/2014/main" id="{8622CB1B-D681-2F11-B5FF-0E8315318370}"/>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62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7" grpId="0"/>
      <p:bldP spid="38" grpId="0"/>
      <p:bldP spid="39" grpId="0"/>
      <p:bldP spid="40" grpId="0"/>
      <p:bldP spid="41" grpId="0"/>
      <p:bldP spid="42" grpId="0" animBg="1"/>
      <p:bldP spid="43" grpId="0" animBg="1"/>
      <p:bldP spid="44" grpId="0" animBg="1"/>
      <p:bldP spid="45" grpId="0" animBg="1"/>
      <p:bldP spid="46" grpId="0" animBg="1"/>
      <p:bldP spid="47" grpId="0" animBg="1"/>
      <p:bldP spid="48"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B011558F-9DDF-93E1-950E-F5C35BBA9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894230"/>
            <a:ext cx="9144000" cy="3069541"/>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sp>
        <p:nvSpPr>
          <p:cNvPr id="35" name="Rectangle 34">
            <a:extLst>
              <a:ext uri="{FF2B5EF4-FFF2-40B4-BE49-F238E27FC236}">
                <a16:creationId xmlns:a16="http://schemas.microsoft.com/office/drawing/2014/main" id="{1649AF83-A201-2835-AEFF-BCC258A943C1}"/>
              </a:ext>
            </a:extLst>
          </p:cNvPr>
          <p:cNvSpPr/>
          <p:nvPr/>
        </p:nvSpPr>
        <p:spPr>
          <a:xfrm>
            <a:off x="80386" y="5120944"/>
            <a:ext cx="8983227" cy="1113102"/>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Sibyl consistently </a:t>
            </a:r>
            <a:r>
              <a:rPr kumimoji="0" lang="en-GB" sz="3200" b="1" i="0" u="none" strike="noStrike" kern="1200" cap="none" spc="0" normalizeH="0" baseline="0" noProof="0" dirty="0">
                <a:ln>
                  <a:noFill/>
                </a:ln>
                <a:solidFill>
                  <a:srgbClr val="00B050"/>
                </a:solidFill>
                <a:effectLst/>
                <a:uLnTx/>
                <a:uFillTx/>
                <a:latin typeface="Calibri" panose="020F0502020204030204"/>
                <a:ea typeface="+mn-ea"/>
                <a:cs typeface="+mn-cs"/>
              </a:rPr>
              <a:t>outperforms all the baselines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50"/>
                </a:solidFill>
                <a:effectLst/>
                <a:uLnTx/>
                <a:uFillTx/>
                <a:latin typeface="Calibri" panose="020F0502020204030204"/>
                <a:ea typeface="+mn-ea"/>
                <a:cs typeface="+mn-cs"/>
              </a:rPr>
              <a:t>for all </a:t>
            </a:r>
            <a:r>
              <a:rPr kumimoji="0" lang="en-GB" sz="3400" b="1" i="0" u="none" strike="noStrike" kern="1200" cap="none" spc="0" normalizeH="0" baseline="0" noProof="0" dirty="0">
                <a:ln>
                  <a:noFill/>
                </a:ln>
                <a:solidFill>
                  <a:srgbClr val="00B050"/>
                </a:solidFill>
                <a:effectLst/>
                <a:uLnTx/>
                <a:uFillTx/>
                <a:latin typeface="Calibri" panose="020F0502020204030204"/>
                <a:ea typeface="+mn-ea"/>
                <a:cs typeface="+mn-cs"/>
              </a:rPr>
              <a:t>the</a:t>
            </a:r>
            <a:r>
              <a:rPr kumimoji="0" lang="en-GB" sz="3200" b="1" i="0" u="none" strike="noStrike" kern="1200" cap="none" spc="0" normalizeH="0" baseline="0" noProof="0" dirty="0">
                <a:ln>
                  <a:noFill/>
                </a:ln>
                <a:solidFill>
                  <a:srgbClr val="00B050"/>
                </a:solidFill>
                <a:effectLst/>
                <a:uLnTx/>
                <a:uFillTx/>
                <a:latin typeface="Calibri" panose="020F0502020204030204"/>
                <a:ea typeface="+mn-ea"/>
                <a:cs typeface="+mn-cs"/>
              </a:rPr>
              <a:t> workloads</a:t>
            </a:r>
            <a:endPar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id="{A20A7161-44AE-B050-E712-FFB44F4AC579}"/>
              </a:ext>
            </a:extLst>
          </p:cNvPr>
          <p:cNvSpPr txBox="1"/>
          <p:nvPr/>
        </p:nvSpPr>
        <p:spPr>
          <a:xfrm>
            <a:off x="172748" y="890427"/>
            <a:ext cx="692814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Cost-Oriented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7" name="Rectangle 36">
            <a:extLst>
              <a:ext uri="{FF2B5EF4-FFF2-40B4-BE49-F238E27FC236}">
                <a16:creationId xmlns:a16="http://schemas.microsoft.com/office/drawing/2014/main" id="{194B1012-961F-380E-07E7-4CDB3ECA02B7}"/>
              </a:ext>
            </a:extLst>
          </p:cNvPr>
          <p:cNvSpPr/>
          <p:nvPr/>
        </p:nvSpPr>
        <p:spPr>
          <a:xfrm>
            <a:off x="1036346" y="1795793"/>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A84E91F5-BEF7-CA7B-8235-4227C8D9B294}"/>
              </a:ext>
            </a:extLst>
          </p:cNvPr>
          <p:cNvSpPr txBox="1"/>
          <p:nvPr/>
        </p:nvSpPr>
        <p:spPr>
          <a:xfrm>
            <a:off x="1221036" y="1698428"/>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39" name="TextBox 38">
            <a:extLst>
              <a:ext uri="{FF2B5EF4-FFF2-40B4-BE49-F238E27FC236}">
                <a16:creationId xmlns:a16="http://schemas.microsoft.com/office/drawing/2014/main" id="{6442511D-9CAD-D3CA-EE05-62747B7D4E49}"/>
              </a:ext>
            </a:extLst>
          </p:cNvPr>
          <p:cNvSpPr txBox="1"/>
          <p:nvPr/>
        </p:nvSpPr>
        <p:spPr>
          <a:xfrm>
            <a:off x="2511036" y="1698428"/>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40" name="TextBox 39">
            <a:extLst>
              <a:ext uri="{FF2B5EF4-FFF2-40B4-BE49-F238E27FC236}">
                <a16:creationId xmlns:a16="http://schemas.microsoft.com/office/drawing/2014/main" id="{F7814FFF-EFF8-5B9F-1274-D2008BBD1CCA}"/>
              </a:ext>
            </a:extLst>
          </p:cNvPr>
          <p:cNvSpPr txBox="1"/>
          <p:nvPr/>
        </p:nvSpPr>
        <p:spPr>
          <a:xfrm>
            <a:off x="3430894" y="1704904"/>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41" name="TextBox 40">
            <a:extLst>
              <a:ext uri="{FF2B5EF4-FFF2-40B4-BE49-F238E27FC236}">
                <a16:creationId xmlns:a16="http://schemas.microsoft.com/office/drawing/2014/main" id="{126CE780-7C1D-8152-F069-C7E29EAADDF1}"/>
              </a:ext>
            </a:extLst>
          </p:cNvPr>
          <p:cNvSpPr txBox="1"/>
          <p:nvPr/>
        </p:nvSpPr>
        <p:spPr>
          <a:xfrm>
            <a:off x="4360045" y="1699856"/>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42" name="TextBox 41">
            <a:extLst>
              <a:ext uri="{FF2B5EF4-FFF2-40B4-BE49-F238E27FC236}">
                <a16:creationId xmlns:a16="http://schemas.microsoft.com/office/drawing/2014/main" id="{D006B434-42DB-4989-5D16-A8D4335F72A9}"/>
              </a:ext>
            </a:extLst>
          </p:cNvPr>
          <p:cNvSpPr txBox="1"/>
          <p:nvPr/>
        </p:nvSpPr>
        <p:spPr>
          <a:xfrm>
            <a:off x="5622761" y="1705971"/>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43" name="TextBox 42">
            <a:extLst>
              <a:ext uri="{FF2B5EF4-FFF2-40B4-BE49-F238E27FC236}">
                <a16:creationId xmlns:a16="http://schemas.microsoft.com/office/drawing/2014/main" id="{AD569AFB-2416-8C12-E89C-26022AA7F0CB}"/>
              </a:ext>
            </a:extLst>
          </p:cNvPr>
          <p:cNvSpPr txBox="1"/>
          <p:nvPr/>
        </p:nvSpPr>
        <p:spPr>
          <a:xfrm>
            <a:off x="7003365" y="170370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sp>
        <p:nvSpPr>
          <p:cNvPr id="44" name="Rectangle 43">
            <a:extLst>
              <a:ext uri="{FF2B5EF4-FFF2-40B4-BE49-F238E27FC236}">
                <a16:creationId xmlns:a16="http://schemas.microsoft.com/office/drawing/2014/main" id="{C77FA198-1452-924F-BDAB-8CD5620F67D3}"/>
              </a:ext>
            </a:extLst>
          </p:cNvPr>
          <p:cNvSpPr/>
          <p:nvPr/>
        </p:nvSpPr>
        <p:spPr>
          <a:xfrm>
            <a:off x="2304342" y="1792744"/>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A59A5693-0932-C185-37A3-E44B2ECF9EAF}"/>
              </a:ext>
            </a:extLst>
          </p:cNvPr>
          <p:cNvSpPr/>
          <p:nvPr/>
        </p:nvSpPr>
        <p:spPr>
          <a:xfrm>
            <a:off x="3212545" y="1799221"/>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E708F8F2-247C-D218-C64B-5981F7A380F7}"/>
              </a:ext>
            </a:extLst>
          </p:cNvPr>
          <p:cNvSpPr/>
          <p:nvPr/>
        </p:nvSpPr>
        <p:spPr>
          <a:xfrm>
            <a:off x="4178478" y="1799221"/>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EFDF6FAE-D003-C599-FF88-0CDE4E46E05D}"/>
              </a:ext>
            </a:extLst>
          </p:cNvPr>
          <p:cNvSpPr/>
          <p:nvPr/>
        </p:nvSpPr>
        <p:spPr>
          <a:xfrm>
            <a:off x="5438977" y="1799220"/>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F7BB58AC-149A-64C1-5C30-72BCF176528B}"/>
              </a:ext>
            </a:extLst>
          </p:cNvPr>
          <p:cNvSpPr/>
          <p:nvPr/>
        </p:nvSpPr>
        <p:spPr>
          <a:xfrm>
            <a:off x="6790592" y="1797853"/>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3412B47D-1388-BCBE-BCCB-F5DF46E04AC6}"/>
              </a:ext>
            </a:extLst>
          </p:cNvPr>
          <p:cNvSpPr/>
          <p:nvPr/>
        </p:nvSpPr>
        <p:spPr>
          <a:xfrm>
            <a:off x="7685942" y="1797853"/>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D88F2CB4-A589-FCA1-4FCA-F800B1C403D7}"/>
              </a:ext>
            </a:extLst>
          </p:cNvPr>
          <p:cNvSpPr txBox="1"/>
          <p:nvPr/>
        </p:nvSpPr>
        <p:spPr>
          <a:xfrm>
            <a:off x="7947410" y="1698427"/>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51" name="Rectangle 50">
            <a:extLst>
              <a:ext uri="{FF2B5EF4-FFF2-40B4-BE49-F238E27FC236}">
                <a16:creationId xmlns:a16="http://schemas.microsoft.com/office/drawing/2014/main" id="{2670FFB5-3DB0-923C-DED0-8722DCC5588C}"/>
              </a:ext>
            </a:extLst>
          </p:cNvPr>
          <p:cNvSpPr/>
          <p:nvPr/>
        </p:nvSpPr>
        <p:spPr>
          <a:xfrm>
            <a:off x="986874" y="1555985"/>
            <a:ext cx="5678606"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ounded Rectangle 70">
            <a:extLst>
              <a:ext uri="{FF2B5EF4-FFF2-40B4-BE49-F238E27FC236}">
                <a16:creationId xmlns:a16="http://schemas.microsoft.com/office/drawing/2014/main" id="{A6B6212F-683F-36EF-6035-C72FCF1AD669}"/>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2" descr="Intel SSDPED1K375GA01 Optane SSD DC P4800X Series - Walmart.com">
            <a:extLst>
              <a:ext uri="{FF2B5EF4-FFF2-40B4-BE49-F238E27FC236}">
                <a16:creationId xmlns:a16="http://schemas.microsoft.com/office/drawing/2014/main" id="{1FD125BD-778D-DAC2-432E-F3CCB2C7A58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sp>
        <p:nvSpPr>
          <p:cNvPr id="74" name="Left-right Arrow 73">
            <a:extLst>
              <a:ext uri="{FF2B5EF4-FFF2-40B4-BE49-F238E27FC236}">
                <a16:creationId xmlns:a16="http://schemas.microsoft.com/office/drawing/2014/main" id="{16ECFD9E-497B-6CFF-3C5D-CFC008639FF0}"/>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1A659C62-2684-AB64-F26E-38CB22D3B12F}"/>
              </a:ext>
            </a:extLst>
          </p:cNvPr>
          <p:cNvSpPr txBox="1"/>
          <p:nvPr/>
        </p:nvSpPr>
        <p:spPr>
          <a:xfrm>
            <a:off x="6798768" y="67433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76" name="TextBox 75">
            <a:extLst>
              <a:ext uri="{FF2B5EF4-FFF2-40B4-BE49-F238E27FC236}">
                <a16:creationId xmlns:a16="http://schemas.microsoft.com/office/drawing/2014/main" id="{458B196D-814E-8D88-2FC2-78AFAB0E2E84}"/>
              </a:ext>
            </a:extLst>
          </p:cNvPr>
          <p:cNvSpPr txBox="1"/>
          <p:nvPr/>
        </p:nvSpPr>
        <p:spPr>
          <a:xfrm>
            <a:off x="7982175" y="683503"/>
            <a:ext cx="117987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Low-end HDD</a:t>
            </a:r>
          </a:p>
        </p:txBody>
      </p:sp>
      <p:pic>
        <p:nvPicPr>
          <p:cNvPr id="64" name="Picture 4">
            <a:extLst>
              <a:ext uri="{FF2B5EF4-FFF2-40B4-BE49-F238E27FC236}">
                <a16:creationId xmlns:a16="http://schemas.microsoft.com/office/drawing/2014/main" id="{F4E4F583-AE23-40D4-4C54-2A051B03D9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2380" y="74867"/>
            <a:ext cx="558542" cy="690076"/>
          </a:xfrm>
          <a:prstGeom prst="rect">
            <a:avLst/>
          </a:prstGeom>
          <a:noFill/>
          <a:extLst>
            <a:ext uri="{909E8E84-426E-40DD-AFC4-6F175D3DCCD1}">
              <a14:hiddenFill xmlns:a14="http://schemas.microsoft.com/office/drawing/2010/main">
                <a:solidFill>
                  <a:srgbClr val="FFFFFF"/>
                </a:solidFill>
              </a14:hiddenFill>
            </a:ext>
          </a:extLst>
        </p:spPr>
      </p:pic>
      <p:sp>
        <p:nvSpPr>
          <p:cNvPr id="28" name="Slide Number Placeholder 5">
            <a:extLst>
              <a:ext uri="{FF2B5EF4-FFF2-40B4-BE49-F238E27FC236}">
                <a16:creationId xmlns:a16="http://schemas.microsoft.com/office/drawing/2014/main" id="{DBB66CBC-EF8A-D9C4-7011-16F15771FFB5}"/>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21588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pic>
        <p:nvPicPr>
          <p:cNvPr id="2" name="Picture 1">
            <a:extLst>
              <a:ext uri="{FF2B5EF4-FFF2-40B4-BE49-F238E27FC236}">
                <a16:creationId xmlns:a16="http://schemas.microsoft.com/office/drawing/2014/main" id="{6B2F4476-EFC5-AAC0-3B9F-14CA66DD889E}"/>
              </a:ext>
            </a:extLst>
          </p:cNvPr>
          <p:cNvPicPr>
            <a:picLocks noChangeAspect="1"/>
          </p:cNvPicPr>
          <p:nvPr/>
        </p:nvPicPr>
        <p:blipFill>
          <a:blip r:embed="rId3"/>
          <a:stretch>
            <a:fillRect/>
          </a:stretch>
        </p:blipFill>
        <p:spPr>
          <a:xfrm>
            <a:off x="0" y="1847917"/>
            <a:ext cx="9144000" cy="3162167"/>
          </a:xfrm>
          <a:prstGeom prst="rect">
            <a:avLst/>
          </a:prstGeom>
        </p:spPr>
      </p:pic>
      <p:sp>
        <p:nvSpPr>
          <p:cNvPr id="34" name="TextBox 33">
            <a:extLst>
              <a:ext uri="{FF2B5EF4-FFF2-40B4-BE49-F238E27FC236}">
                <a16:creationId xmlns:a16="http://schemas.microsoft.com/office/drawing/2014/main" id="{68465C18-85A3-D0B0-7136-1FDDC572BC27}"/>
              </a:ext>
            </a:extLst>
          </p:cNvPr>
          <p:cNvSpPr txBox="1"/>
          <p:nvPr/>
        </p:nvSpPr>
        <p:spPr>
          <a:xfrm>
            <a:off x="5556110" y="1757219"/>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35" name="TextBox 34">
            <a:extLst>
              <a:ext uri="{FF2B5EF4-FFF2-40B4-BE49-F238E27FC236}">
                <a16:creationId xmlns:a16="http://schemas.microsoft.com/office/drawing/2014/main" id="{4C51A4AA-D66D-EAE1-D6AC-649FEB9614EB}"/>
              </a:ext>
            </a:extLst>
          </p:cNvPr>
          <p:cNvSpPr txBox="1"/>
          <p:nvPr/>
        </p:nvSpPr>
        <p:spPr>
          <a:xfrm>
            <a:off x="6936714" y="1754953"/>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sp>
        <p:nvSpPr>
          <p:cNvPr id="40" name="Rectangle 39">
            <a:extLst>
              <a:ext uri="{FF2B5EF4-FFF2-40B4-BE49-F238E27FC236}">
                <a16:creationId xmlns:a16="http://schemas.microsoft.com/office/drawing/2014/main" id="{F8462F84-D72B-42FE-CB9F-53AD59E9A7D1}"/>
              </a:ext>
            </a:extLst>
          </p:cNvPr>
          <p:cNvSpPr/>
          <p:nvPr/>
        </p:nvSpPr>
        <p:spPr>
          <a:xfrm>
            <a:off x="6723941" y="184910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C7A32471-9F66-57B9-D3BF-0435928FD753}"/>
              </a:ext>
            </a:extLst>
          </p:cNvPr>
          <p:cNvSpPr/>
          <p:nvPr/>
        </p:nvSpPr>
        <p:spPr>
          <a:xfrm>
            <a:off x="7619291" y="1849101"/>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A370D355-9088-5D12-4E60-79AE2BDAF946}"/>
              </a:ext>
            </a:extLst>
          </p:cNvPr>
          <p:cNvSpPr txBox="1"/>
          <p:nvPr/>
        </p:nvSpPr>
        <p:spPr>
          <a:xfrm>
            <a:off x="7880759" y="174967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18" name="Rectangle 17">
            <a:extLst>
              <a:ext uri="{FF2B5EF4-FFF2-40B4-BE49-F238E27FC236}">
                <a16:creationId xmlns:a16="http://schemas.microsoft.com/office/drawing/2014/main" id="{0DEAF478-32CD-75CD-63D0-43E95AC3A840}"/>
              </a:ext>
            </a:extLst>
          </p:cNvPr>
          <p:cNvSpPr/>
          <p:nvPr/>
        </p:nvSpPr>
        <p:spPr>
          <a:xfrm>
            <a:off x="969695" y="1847041"/>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B503029-3F49-7492-835A-9FDE844C361D}"/>
              </a:ext>
            </a:extLst>
          </p:cNvPr>
          <p:cNvSpPr txBox="1"/>
          <p:nvPr/>
        </p:nvSpPr>
        <p:spPr>
          <a:xfrm>
            <a:off x="1154385" y="1749676"/>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20" name="TextBox 19">
            <a:extLst>
              <a:ext uri="{FF2B5EF4-FFF2-40B4-BE49-F238E27FC236}">
                <a16:creationId xmlns:a16="http://schemas.microsoft.com/office/drawing/2014/main" id="{3C5B3508-E42A-2EEF-3A73-0026003E2B31}"/>
              </a:ext>
            </a:extLst>
          </p:cNvPr>
          <p:cNvSpPr txBox="1"/>
          <p:nvPr/>
        </p:nvSpPr>
        <p:spPr>
          <a:xfrm>
            <a:off x="2444385" y="1749676"/>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32" name="TextBox 31">
            <a:extLst>
              <a:ext uri="{FF2B5EF4-FFF2-40B4-BE49-F238E27FC236}">
                <a16:creationId xmlns:a16="http://schemas.microsoft.com/office/drawing/2014/main" id="{8676EE8A-C001-9B09-F919-0137C38E68AD}"/>
              </a:ext>
            </a:extLst>
          </p:cNvPr>
          <p:cNvSpPr txBox="1"/>
          <p:nvPr/>
        </p:nvSpPr>
        <p:spPr>
          <a:xfrm>
            <a:off x="3364243" y="1756152"/>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33" name="TextBox 32">
            <a:extLst>
              <a:ext uri="{FF2B5EF4-FFF2-40B4-BE49-F238E27FC236}">
                <a16:creationId xmlns:a16="http://schemas.microsoft.com/office/drawing/2014/main" id="{3F7DAF6B-AB1E-EB29-AF9D-5C9058704685}"/>
              </a:ext>
            </a:extLst>
          </p:cNvPr>
          <p:cNvSpPr txBox="1"/>
          <p:nvPr/>
        </p:nvSpPr>
        <p:spPr>
          <a:xfrm>
            <a:off x="4293394" y="1751104"/>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36" name="Rectangle 35">
            <a:extLst>
              <a:ext uri="{FF2B5EF4-FFF2-40B4-BE49-F238E27FC236}">
                <a16:creationId xmlns:a16="http://schemas.microsoft.com/office/drawing/2014/main" id="{9FEA4047-521D-4A84-E1E2-2D03B1681954}"/>
              </a:ext>
            </a:extLst>
          </p:cNvPr>
          <p:cNvSpPr/>
          <p:nvPr/>
        </p:nvSpPr>
        <p:spPr>
          <a:xfrm>
            <a:off x="2237691" y="1843992"/>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DBC1A2E-C01A-971C-B042-7E981477613C}"/>
              </a:ext>
            </a:extLst>
          </p:cNvPr>
          <p:cNvSpPr/>
          <p:nvPr/>
        </p:nvSpPr>
        <p:spPr>
          <a:xfrm>
            <a:off x="3145894" y="1850469"/>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281F1510-E2CD-4503-E077-852DB4A1EB68}"/>
              </a:ext>
            </a:extLst>
          </p:cNvPr>
          <p:cNvSpPr/>
          <p:nvPr/>
        </p:nvSpPr>
        <p:spPr>
          <a:xfrm>
            <a:off x="4111827" y="1850469"/>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33B48937-60C1-C334-0F6C-4ED4C16B6F77}"/>
              </a:ext>
            </a:extLst>
          </p:cNvPr>
          <p:cNvSpPr/>
          <p:nvPr/>
        </p:nvSpPr>
        <p:spPr>
          <a:xfrm>
            <a:off x="5372326" y="1850468"/>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63AFF9F-1490-06DC-F60F-09E066E111F8}"/>
              </a:ext>
            </a:extLst>
          </p:cNvPr>
          <p:cNvSpPr txBox="1"/>
          <p:nvPr/>
        </p:nvSpPr>
        <p:spPr>
          <a:xfrm>
            <a:off x="172746" y="890427"/>
            <a:ext cx="8585491"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Performance-Oriented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50" name="Rounded Rectangle 49">
            <a:extLst>
              <a:ext uri="{FF2B5EF4-FFF2-40B4-BE49-F238E27FC236}">
                <a16:creationId xmlns:a16="http://schemas.microsoft.com/office/drawing/2014/main" id="{150135D9-B4B9-98EA-A570-ECD3EB586807}"/>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2" descr="Intel SSDPED1K375GA01 Optane SSD DC P4800X Series - Walmart.com">
            <a:extLst>
              <a:ext uri="{FF2B5EF4-FFF2-40B4-BE49-F238E27FC236}">
                <a16:creationId xmlns:a16="http://schemas.microsoft.com/office/drawing/2014/main" id="{C8782145-DA19-5273-93FF-158B4B278EA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a:extLst>
              <a:ext uri="{FF2B5EF4-FFF2-40B4-BE49-F238E27FC236}">
                <a16:creationId xmlns:a16="http://schemas.microsoft.com/office/drawing/2014/main" id="{58CCCED6-CE47-A4B0-A4E0-47898DFD6C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9873" y="165516"/>
            <a:ext cx="843763" cy="584775"/>
          </a:xfrm>
          <a:prstGeom prst="rect">
            <a:avLst/>
          </a:prstGeom>
          <a:noFill/>
          <a:extLst>
            <a:ext uri="{909E8E84-426E-40DD-AFC4-6F175D3DCCD1}">
              <a14:hiddenFill xmlns:a14="http://schemas.microsoft.com/office/drawing/2010/main">
                <a:solidFill>
                  <a:srgbClr val="FFFFFF"/>
                </a:solidFill>
              </a14:hiddenFill>
            </a:ext>
          </a:extLst>
        </p:spPr>
      </p:pic>
      <p:sp>
        <p:nvSpPr>
          <p:cNvPr id="53" name="Left-right Arrow 52">
            <a:extLst>
              <a:ext uri="{FF2B5EF4-FFF2-40B4-BE49-F238E27FC236}">
                <a16:creationId xmlns:a16="http://schemas.microsoft.com/office/drawing/2014/main" id="{793F2E69-713A-9F88-FFE8-9D820998FE99}"/>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FBBA589E-EE17-6678-2D7F-656EDB539188}"/>
              </a:ext>
            </a:extLst>
          </p:cNvPr>
          <p:cNvSpPr txBox="1"/>
          <p:nvPr/>
        </p:nvSpPr>
        <p:spPr>
          <a:xfrm>
            <a:off x="6798768" y="67433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55" name="TextBox 54">
            <a:extLst>
              <a:ext uri="{FF2B5EF4-FFF2-40B4-BE49-F238E27FC236}">
                <a16:creationId xmlns:a16="http://schemas.microsoft.com/office/drawing/2014/main" id="{970D3568-859C-4323-0705-09FBD9F11915}"/>
              </a:ext>
            </a:extLst>
          </p:cNvPr>
          <p:cNvSpPr txBox="1"/>
          <p:nvPr/>
        </p:nvSpPr>
        <p:spPr>
          <a:xfrm>
            <a:off x="8060914" y="674337"/>
            <a:ext cx="11038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Mid-end SSD</a:t>
            </a:r>
          </a:p>
        </p:txBody>
      </p:sp>
      <p:sp>
        <p:nvSpPr>
          <p:cNvPr id="26" name="Slide Number Placeholder 5">
            <a:extLst>
              <a:ext uri="{FF2B5EF4-FFF2-40B4-BE49-F238E27FC236}">
                <a16:creationId xmlns:a16="http://schemas.microsoft.com/office/drawing/2014/main" id="{4C7DA014-2AA7-1830-A92E-D73E076E0B4B}"/>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57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0" grpId="0" animBg="1"/>
      <p:bldP spid="41" grpId="0" animBg="1"/>
      <p:bldP spid="42" grpId="0"/>
      <p:bldP spid="18" grpId="0" animBg="1"/>
      <p:bldP spid="19" grpId="0"/>
      <p:bldP spid="20" grpId="0"/>
      <p:bldP spid="32" grpId="0"/>
      <p:bldP spid="33" grpId="0"/>
      <p:bldP spid="36" grpId="0" animBg="1"/>
      <p:bldP spid="37" grpId="0" animBg="1"/>
      <p:bldP spid="38" grpId="0" animBg="1"/>
      <p:bldP spid="39"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pic>
        <p:nvPicPr>
          <p:cNvPr id="26" name="Picture 25">
            <a:extLst>
              <a:ext uri="{FF2B5EF4-FFF2-40B4-BE49-F238E27FC236}">
                <a16:creationId xmlns:a16="http://schemas.microsoft.com/office/drawing/2014/main" id="{42E40C94-2A1F-7CB4-5D4F-43818420E7FD}"/>
              </a:ext>
            </a:extLst>
          </p:cNvPr>
          <p:cNvPicPr>
            <a:picLocks noChangeAspect="1"/>
          </p:cNvPicPr>
          <p:nvPr/>
        </p:nvPicPr>
        <p:blipFill>
          <a:blip r:embed="rId3"/>
          <a:stretch>
            <a:fillRect/>
          </a:stretch>
        </p:blipFill>
        <p:spPr>
          <a:xfrm>
            <a:off x="0" y="1847917"/>
            <a:ext cx="9144000" cy="3162167"/>
          </a:xfrm>
          <a:prstGeom prst="rect">
            <a:avLst/>
          </a:prstGeom>
        </p:spPr>
      </p:pic>
      <p:sp>
        <p:nvSpPr>
          <p:cNvPr id="20" name="TextBox 19">
            <a:extLst>
              <a:ext uri="{FF2B5EF4-FFF2-40B4-BE49-F238E27FC236}">
                <a16:creationId xmlns:a16="http://schemas.microsoft.com/office/drawing/2014/main" id="{80ABC434-B4A3-B39B-0F18-4D8B28640CF2}"/>
              </a:ext>
            </a:extLst>
          </p:cNvPr>
          <p:cNvSpPr txBox="1"/>
          <p:nvPr/>
        </p:nvSpPr>
        <p:spPr>
          <a:xfrm>
            <a:off x="5556110" y="1757219"/>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21" name="TextBox 20">
            <a:extLst>
              <a:ext uri="{FF2B5EF4-FFF2-40B4-BE49-F238E27FC236}">
                <a16:creationId xmlns:a16="http://schemas.microsoft.com/office/drawing/2014/main" id="{E7012CA2-4D49-9F11-7CAD-053BA9B35D00}"/>
              </a:ext>
            </a:extLst>
          </p:cNvPr>
          <p:cNvSpPr txBox="1"/>
          <p:nvPr/>
        </p:nvSpPr>
        <p:spPr>
          <a:xfrm>
            <a:off x="6936714" y="1754953"/>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sp>
        <p:nvSpPr>
          <p:cNvPr id="23" name="Rectangle 22">
            <a:extLst>
              <a:ext uri="{FF2B5EF4-FFF2-40B4-BE49-F238E27FC236}">
                <a16:creationId xmlns:a16="http://schemas.microsoft.com/office/drawing/2014/main" id="{03E8C15C-8D5A-9CAB-C589-22630690B776}"/>
              </a:ext>
            </a:extLst>
          </p:cNvPr>
          <p:cNvSpPr/>
          <p:nvPr/>
        </p:nvSpPr>
        <p:spPr>
          <a:xfrm>
            <a:off x="6723941" y="184910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09A59F8-4313-62AD-29FA-0E1333293ECE}"/>
              </a:ext>
            </a:extLst>
          </p:cNvPr>
          <p:cNvSpPr/>
          <p:nvPr/>
        </p:nvSpPr>
        <p:spPr>
          <a:xfrm>
            <a:off x="7619291" y="1849101"/>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32405CD-A34B-158A-1FFF-57E925CA3881}"/>
              </a:ext>
            </a:extLst>
          </p:cNvPr>
          <p:cNvSpPr txBox="1"/>
          <p:nvPr/>
        </p:nvSpPr>
        <p:spPr>
          <a:xfrm>
            <a:off x="7880759" y="174967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32" name="Rectangle 31">
            <a:extLst>
              <a:ext uri="{FF2B5EF4-FFF2-40B4-BE49-F238E27FC236}">
                <a16:creationId xmlns:a16="http://schemas.microsoft.com/office/drawing/2014/main" id="{CD4BBA03-094A-E4EC-139B-D38EE58527BB}"/>
              </a:ext>
            </a:extLst>
          </p:cNvPr>
          <p:cNvSpPr/>
          <p:nvPr/>
        </p:nvSpPr>
        <p:spPr>
          <a:xfrm>
            <a:off x="969695" y="1847041"/>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C7AD66FC-80C8-75C9-2EE0-C5A342CE6595}"/>
              </a:ext>
            </a:extLst>
          </p:cNvPr>
          <p:cNvSpPr txBox="1"/>
          <p:nvPr/>
        </p:nvSpPr>
        <p:spPr>
          <a:xfrm>
            <a:off x="1154385" y="1749676"/>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34" name="TextBox 33">
            <a:extLst>
              <a:ext uri="{FF2B5EF4-FFF2-40B4-BE49-F238E27FC236}">
                <a16:creationId xmlns:a16="http://schemas.microsoft.com/office/drawing/2014/main" id="{D0A52B74-4140-FEA5-190C-C0ED384B502D}"/>
              </a:ext>
            </a:extLst>
          </p:cNvPr>
          <p:cNvSpPr txBox="1"/>
          <p:nvPr/>
        </p:nvSpPr>
        <p:spPr>
          <a:xfrm>
            <a:off x="2444385" y="1749676"/>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35" name="TextBox 34">
            <a:extLst>
              <a:ext uri="{FF2B5EF4-FFF2-40B4-BE49-F238E27FC236}">
                <a16:creationId xmlns:a16="http://schemas.microsoft.com/office/drawing/2014/main" id="{12204D85-EA5F-A6A7-4A64-218F201D9F0E}"/>
              </a:ext>
            </a:extLst>
          </p:cNvPr>
          <p:cNvSpPr txBox="1"/>
          <p:nvPr/>
        </p:nvSpPr>
        <p:spPr>
          <a:xfrm>
            <a:off x="3364243" y="1756152"/>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36" name="TextBox 35">
            <a:extLst>
              <a:ext uri="{FF2B5EF4-FFF2-40B4-BE49-F238E27FC236}">
                <a16:creationId xmlns:a16="http://schemas.microsoft.com/office/drawing/2014/main" id="{A5124BF3-CAA2-9484-27CC-98F5BC594EEA}"/>
              </a:ext>
            </a:extLst>
          </p:cNvPr>
          <p:cNvSpPr txBox="1"/>
          <p:nvPr/>
        </p:nvSpPr>
        <p:spPr>
          <a:xfrm>
            <a:off x="4293394" y="1751104"/>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37" name="Rectangle 36">
            <a:extLst>
              <a:ext uri="{FF2B5EF4-FFF2-40B4-BE49-F238E27FC236}">
                <a16:creationId xmlns:a16="http://schemas.microsoft.com/office/drawing/2014/main" id="{CDC00A7C-1EC1-77BB-F31A-456973F60942}"/>
              </a:ext>
            </a:extLst>
          </p:cNvPr>
          <p:cNvSpPr/>
          <p:nvPr/>
        </p:nvSpPr>
        <p:spPr>
          <a:xfrm>
            <a:off x="2237691" y="1843992"/>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BA17570E-D4D5-C39E-CC5E-47C881B16119}"/>
              </a:ext>
            </a:extLst>
          </p:cNvPr>
          <p:cNvSpPr/>
          <p:nvPr/>
        </p:nvSpPr>
        <p:spPr>
          <a:xfrm>
            <a:off x="3145894" y="1850469"/>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D255F378-3A7E-549F-C38F-429A9E919573}"/>
              </a:ext>
            </a:extLst>
          </p:cNvPr>
          <p:cNvSpPr/>
          <p:nvPr/>
        </p:nvSpPr>
        <p:spPr>
          <a:xfrm>
            <a:off x="4111827" y="1850469"/>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9AE89F4-78FE-252D-2080-DB83F4C53F92}"/>
              </a:ext>
            </a:extLst>
          </p:cNvPr>
          <p:cNvSpPr/>
          <p:nvPr/>
        </p:nvSpPr>
        <p:spPr>
          <a:xfrm>
            <a:off x="5372326" y="1850468"/>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D856BFA3-F57D-A2C7-E955-2811E1C7D1B9}"/>
              </a:ext>
            </a:extLst>
          </p:cNvPr>
          <p:cNvSpPr txBox="1"/>
          <p:nvPr/>
        </p:nvSpPr>
        <p:spPr>
          <a:xfrm>
            <a:off x="172746" y="890427"/>
            <a:ext cx="8585491"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Performance-Oriented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7" name="Rectangle 26">
            <a:extLst>
              <a:ext uri="{FF2B5EF4-FFF2-40B4-BE49-F238E27FC236}">
                <a16:creationId xmlns:a16="http://schemas.microsoft.com/office/drawing/2014/main" id="{4D95714F-80E3-CEFD-3FF1-F83C835F1FE6}"/>
              </a:ext>
            </a:extLst>
          </p:cNvPr>
          <p:cNvSpPr/>
          <p:nvPr/>
        </p:nvSpPr>
        <p:spPr>
          <a:xfrm>
            <a:off x="80385" y="4999931"/>
            <a:ext cx="8983227" cy="1201212"/>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150" normalizeH="0" baseline="0" noProof="0" dirty="0">
                <a:ln>
                  <a:noFill/>
                </a:ln>
                <a:solidFill>
                  <a:prstClr val="black"/>
                </a:solidFill>
                <a:effectLst/>
                <a:uLnTx/>
                <a:uFillTx/>
                <a:latin typeface="Calibri" panose="020F0502020204030204"/>
                <a:ea typeface="+mn-ea"/>
                <a:cs typeface="+mn-cs"/>
              </a:rPr>
              <a:t>Sibyl provides </a:t>
            </a:r>
            <a:r>
              <a:rPr kumimoji="0" lang="en-GB" sz="3400" b="1" i="0" u="none" strike="noStrike" kern="1200" cap="none" spc="0" normalizeH="0" baseline="0" noProof="0" dirty="0">
                <a:ln>
                  <a:noFill/>
                </a:ln>
                <a:solidFill>
                  <a:srgbClr val="00B050"/>
                </a:solidFill>
                <a:effectLst/>
                <a:uLnTx/>
                <a:uFillTx/>
                <a:latin typeface="Calibri" panose="020F0502020204030204"/>
                <a:ea typeface="+mn-ea"/>
                <a:cs typeface="+mn-cs"/>
              </a:rPr>
              <a:t>21.6% performance improvement</a:t>
            </a:r>
            <a:r>
              <a:rPr kumimoji="0" lang="en-GB" sz="3400" b="1" i="0" u="none" strike="noStrike" kern="1200" cap="none" spc="-150" normalizeH="0" baseline="0" noProof="0" dirty="0">
                <a:ln>
                  <a:noFill/>
                </a:ln>
                <a:solidFill>
                  <a:srgbClr val="00B050"/>
                </a:solidFill>
                <a:effectLst/>
                <a:uLnTx/>
                <a:uFillTx/>
                <a:latin typeface="Calibri" panose="020F0502020204030204"/>
                <a:ea typeface="+mn-ea"/>
                <a:cs typeface="+mn-cs"/>
              </a:rPr>
              <a:t> </a:t>
            </a:r>
            <a:r>
              <a:rPr kumimoji="0" lang="en-GB" sz="3400" b="0" i="0" u="none" strike="noStrike" kern="1200" cap="none" spc="-150" normalizeH="0" baseline="0" noProof="0" dirty="0">
                <a:ln>
                  <a:noFill/>
                </a:ln>
                <a:solidFill>
                  <a:prstClr val="black"/>
                </a:solidFill>
                <a:effectLst/>
                <a:uLnTx/>
                <a:uFillTx/>
                <a:latin typeface="Calibri" panose="020F0502020204030204"/>
                <a:ea typeface="+mn-ea"/>
                <a:cs typeface="+mn-cs"/>
              </a:rPr>
              <a:t>by </a:t>
            </a:r>
            <a:r>
              <a:rPr kumimoji="0" lang="en-GB" sz="3400" b="1" i="0" u="none" strike="noStrike" kern="1200" cap="none" spc="0" normalizeH="0" baseline="0" noProof="0" dirty="0">
                <a:ln>
                  <a:noFill/>
                </a:ln>
                <a:solidFill>
                  <a:srgbClr val="00B050"/>
                </a:solidFill>
                <a:effectLst/>
                <a:uLnTx/>
                <a:uFillTx/>
                <a:latin typeface="Calibri" panose="020F0502020204030204"/>
                <a:ea typeface="+mn-ea"/>
                <a:cs typeface="+mn-cs"/>
              </a:rPr>
              <a:t>dynamically adapting its data placement policy </a:t>
            </a:r>
            <a:endParaRPr kumimoji="0" lang="en-US" sz="3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28" name="Rectangle 27">
            <a:extLst>
              <a:ext uri="{FF2B5EF4-FFF2-40B4-BE49-F238E27FC236}">
                <a16:creationId xmlns:a16="http://schemas.microsoft.com/office/drawing/2014/main" id="{78CB0AB7-D1C3-82E1-26ED-0EEA959EBC9F}"/>
              </a:ext>
            </a:extLst>
          </p:cNvPr>
          <p:cNvSpPr/>
          <p:nvPr/>
        </p:nvSpPr>
        <p:spPr>
          <a:xfrm>
            <a:off x="945309" y="1611405"/>
            <a:ext cx="5678606"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ounded Rectangle 50">
            <a:extLst>
              <a:ext uri="{FF2B5EF4-FFF2-40B4-BE49-F238E27FC236}">
                <a16:creationId xmlns:a16="http://schemas.microsoft.com/office/drawing/2014/main" id="{5F7AB164-90A5-F988-A39B-9DFFF1A19889}"/>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2" descr="Intel SSDPED1K375GA01 Optane SSD DC P4800X Series - Walmart.com">
            <a:extLst>
              <a:ext uri="{FF2B5EF4-FFF2-40B4-BE49-F238E27FC236}">
                <a16:creationId xmlns:a16="http://schemas.microsoft.com/office/drawing/2014/main" id="{38366E06-12E8-8BEF-163C-C1C73D15655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1665678F-E365-15F7-AA01-299395C41F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9873" y="165516"/>
            <a:ext cx="843763" cy="584775"/>
          </a:xfrm>
          <a:prstGeom prst="rect">
            <a:avLst/>
          </a:prstGeom>
          <a:noFill/>
          <a:extLst>
            <a:ext uri="{909E8E84-426E-40DD-AFC4-6F175D3DCCD1}">
              <a14:hiddenFill xmlns:a14="http://schemas.microsoft.com/office/drawing/2010/main">
                <a:solidFill>
                  <a:srgbClr val="FFFFFF"/>
                </a:solidFill>
              </a14:hiddenFill>
            </a:ext>
          </a:extLst>
        </p:spPr>
      </p:pic>
      <p:sp>
        <p:nvSpPr>
          <p:cNvPr id="54" name="Left-right Arrow 53">
            <a:extLst>
              <a:ext uri="{FF2B5EF4-FFF2-40B4-BE49-F238E27FC236}">
                <a16:creationId xmlns:a16="http://schemas.microsoft.com/office/drawing/2014/main" id="{1E3DE896-C296-FCD0-DB71-BCF40F824373}"/>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6CE215F8-0857-77AA-B2B0-9334AAE68E26}"/>
              </a:ext>
            </a:extLst>
          </p:cNvPr>
          <p:cNvSpPr txBox="1"/>
          <p:nvPr/>
        </p:nvSpPr>
        <p:spPr>
          <a:xfrm>
            <a:off x="6798768" y="67433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56" name="TextBox 55">
            <a:extLst>
              <a:ext uri="{FF2B5EF4-FFF2-40B4-BE49-F238E27FC236}">
                <a16:creationId xmlns:a16="http://schemas.microsoft.com/office/drawing/2014/main" id="{4E180E3C-9CBF-5CAC-C9B6-3E2CC98BBA9B}"/>
              </a:ext>
            </a:extLst>
          </p:cNvPr>
          <p:cNvSpPr txBox="1"/>
          <p:nvPr/>
        </p:nvSpPr>
        <p:spPr>
          <a:xfrm>
            <a:off x="8060914" y="674337"/>
            <a:ext cx="11038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Mid-end SSD</a:t>
            </a:r>
          </a:p>
        </p:txBody>
      </p:sp>
      <p:sp>
        <p:nvSpPr>
          <p:cNvPr id="29" name="Slide Number Placeholder 5">
            <a:extLst>
              <a:ext uri="{FF2B5EF4-FFF2-40B4-BE49-F238E27FC236}">
                <a16:creationId xmlns:a16="http://schemas.microsoft.com/office/drawing/2014/main" id="{114C033E-6349-A21B-B4E2-74A280FB6952}"/>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40298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9CFA469-3D04-C059-3985-D0554A6AE7B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063" y="1850468"/>
            <a:ext cx="9140400" cy="3160800"/>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pic>
        <p:nvPicPr>
          <p:cNvPr id="23" name="Picture 22">
            <a:extLst>
              <a:ext uri="{FF2B5EF4-FFF2-40B4-BE49-F238E27FC236}">
                <a16:creationId xmlns:a16="http://schemas.microsoft.com/office/drawing/2014/main" id="{1C917E37-7841-3570-E5A2-FD2473B89042}"/>
              </a:ext>
            </a:extLst>
          </p:cNvPr>
          <p:cNvPicPr>
            <a:picLocks noChangeAspect="1"/>
          </p:cNvPicPr>
          <p:nvPr/>
        </p:nvPicPr>
        <p:blipFill rotWithShape="1">
          <a:blip r:embed="rId4"/>
          <a:srcRect l="9941" r="83427"/>
          <a:stretch/>
        </p:blipFill>
        <p:spPr>
          <a:xfrm>
            <a:off x="909145" y="1847917"/>
            <a:ext cx="606392" cy="3162167"/>
          </a:xfrm>
          <a:prstGeom prst="rect">
            <a:avLst/>
          </a:prstGeom>
        </p:spPr>
      </p:pic>
      <p:pic>
        <p:nvPicPr>
          <p:cNvPr id="24" name="Picture 23">
            <a:extLst>
              <a:ext uri="{FF2B5EF4-FFF2-40B4-BE49-F238E27FC236}">
                <a16:creationId xmlns:a16="http://schemas.microsoft.com/office/drawing/2014/main" id="{4B027E18-1C37-F1A9-42CE-E23785EC527A}"/>
              </a:ext>
            </a:extLst>
          </p:cNvPr>
          <p:cNvPicPr>
            <a:picLocks noChangeAspect="1"/>
          </p:cNvPicPr>
          <p:nvPr/>
        </p:nvPicPr>
        <p:blipFill rotWithShape="1">
          <a:blip r:embed="rId4"/>
          <a:srcRect l="45006" r="49014"/>
          <a:stretch/>
        </p:blipFill>
        <p:spPr>
          <a:xfrm>
            <a:off x="4115126" y="1847917"/>
            <a:ext cx="546809" cy="3162167"/>
          </a:xfrm>
          <a:prstGeom prst="rect">
            <a:avLst/>
          </a:prstGeom>
        </p:spPr>
      </p:pic>
      <p:sp>
        <p:nvSpPr>
          <p:cNvPr id="11" name="Arc 10">
            <a:extLst>
              <a:ext uri="{FF2B5EF4-FFF2-40B4-BE49-F238E27FC236}">
                <a16:creationId xmlns:a16="http://schemas.microsoft.com/office/drawing/2014/main" id="{5675EB76-5EB2-DB86-0DCF-3AFCD513A4B7}"/>
              </a:ext>
            </a:extLst>
          </p:cNvPr>
          <p:cNvSpPr/>
          <p:nvPr/>
        </p:nvSpPr>
        <p:spPr>
          <a:xfrm rot="15896661">
            <a:off x="899408" y="2875468"/>
            <a:ext cx="764916" cy="153772"/>
          </a:xfrm>
          <a:prstGeom prst="arc">
            <a:avLst>
              <a:gd name="adj1" fmla="val 15747287"/>
              <a:gd name="adj2" fmla="val 5584543"/>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66D073CB-7362-F73A-6F04-C47F175EC782}"/>
              </a:ext>
            </a:extLst>
          </p:cNvPr>
          <p:cNvSpPr/>
          <p:nvPr/>
        </p:nvSpPr>
        <p:spPr>
          <a:xfrm rot="15896661">
            <a:off x="4031906" y="3341220"/>
            <a:ext cx="764916" cy="290688"/>
          </a:xfrm>
          <a:prstGeom prst="arc">
            <a:avLst>
              <a:gd name="adj1" fmla="val 15747287"/>
              <a:gd name="adj2" fmla="val 5584543"/>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C3D750A4-14D8-CF21-1FC2-AE2654CA0E9F}"/>
              </a:ext>
            </a:extLst>
          </p:cNvPr>
          <p:cNvSpPr txBox="1"/>
          <p:nvPr/>
        </p:nvSpPr>
        <p:spPr>
          <a:xfrm>
            <a:off x="5556110" y="1757219"/>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54" name="TextBox 53">
            <a:extLst>
              <a:ext uri="{FF2B5EF4-FFF2-40B4-BE49-F238E27FC236}">
                <a16:creationId xmlns:a16="http://schemas.microsoft.com/office/drawing/2014/main" id="{1BF02095-A8C3-1567-1B84-0C6F75A78557}"/>
              </a:ext>
            </a:extLst>
          </p:cNvPr>
          <p:cNvSpPr txBox="1"/>
          <p:nvPr/>
        </p:nvSpPr>
        <p:spPr>
          <a:xfrm>
            <a:off x="6936714" y="1754953"/>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sp>
        <p:nvSpPr>
          <p:cNvPr id="55" name="Rectangle 54">
            <a:extLst>
              <a:ext uri="{FF2B5EF4-FFF2-40B4-BE49-F238E27FC236}">
                <a16:creationId xmlns:a16="http://schemas.microsoft.com/office/drawing/2014/main" id="{4311379E-3FD0-C229-E3F2-75BABD85C5FF}"/>
              </a:ext>
            </a:extLst>
          </p:cNvPr>
          <p:cNvSpPr/>
          <p:nvPr/>
        </p:nvSpPr>
        <p:spPr>
          <a:xfrm>
            <a:off x="6723941" y="184910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AD00A790-7CB0-45CB-37E8-722E67873E07}"/>
              </a:ext>
            </a:extLst>
          </p:cNvPr>
          <p:cNvSpPr/>
          <p:nvPr/>
        </p:nvSpPr>
        <p:spPr>
          <a:xfrm>
            <a:off x="7619291" y="1849101"/>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D8D64182-9E87-27DA-7291-0BE9FDF479A5}"/>
              </a:ext>
            </a:extLst>
          </p:cNvPr>
          <p:cNvSpPr txBox="1"/>
          <p:nvPr/>
        </p:nvSpPr>
        <p:spPr>
          <a:xfrm>
            <a:off x="7880759" y="174967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58" name="Rectangle 57">
            <a:extLst>
              <a:ext uri="{FF2B5EF4-FFF2-40B4-BE49-F238E27FC236}">
                <a16:creationId xmlns:a16="http://schemas.microsoft.com/office/drawing/2014/main" id="{8A51D2D9-5E91-9861-C5C1-B69F5FC23719}"/>
              </a:ext>
            </a:extLst>
          </p:cNvPr>
          <p:cNvSpPr/>
          <p:nvPr/>
        </p:nvSpPr>
        <p:spPr>
          <a:xfrm>
            <a:off x="969695" y="1847041"/>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EA33F26A-192E-F3BD-0937-221FC1F8E90F}"/>
              </a:ext>
            </a:extLst>
          </p:cNvPr>
          <p:cNvSpPr txBox="1"/>
          <p:nvPr/>
        </p:nvSpPr>
        <p:spPr>
          <a:xfrm>
            <a:off x="1154385" y="1749676"/>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60" name="TextBox 59">
            <a:extLst>
              <a:ext uri="{FF2B5EF4-FFF2-40B4-BE49-F238E27FC236}">
                <a16:creationId xmlns:a16="http://schemas.microsoft.com/office/drawing/2014/main" id="{5D2D05F0-B4D5-5BC4-923C-D6489007B4DD}"/>
              </a:ext>
            </a:extLst>
          </p:cNvPr>
          <p:cNvSpPr txBox="1"/>
          <p:nvPr/>
        </p:nvSpPr>
        <p:spPr>
          <a:xfrm>
            <a:off x="2444385" y="1749676"/>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61" name="TextBox 60">
            <a:extLst>
              <a:ext uri="{FF2B5EF4-FFF2-40B4-BE49-F238E27FC236}">
                <a16:creationId xmlns:a16="http://schemas.microsoft.com/office/drawing/2014/main" id="{61B69913-5A78-0E00-4A58-CE2E4BDACF7B}"/>
              </a:ext>
            </a:extLst>
          </p:cNvPr>
          <p:cNvSpPr txBox="1"/>
          <p:nvPr/>
        </p:nvSpPr>
        <p:spPr>
          <a:xfrm>
            <a:off x="3364243" y="1756152"/>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62" name="TextBox 61">
            <a:extLst>
              <a:ext uri="{FF2B5EF4-FFF2-40B4-BE49-F238E27FC236}">
                <a16:creationId xmlns:a16="http://schemas.microsoft.com/office/drawing/2014/main" id="{C22413F5-7C73-68C4-D8A4-5F1F40ED87E5}"/>
              </a:ext>
            </a:extLst>
          </p:cNvPr>
          <p:cNvSpPr txBox="1"/>
          <p:nvPr/>
        </p:nvSpPr>
        <p:spPr>
          <a:xfrm>
            <a:off x="4293394" y="1751104"/>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63" name="Rectangle 62">
            <a:extLst>
              <a:ext uri="{FF2B5EF4-FFF2-40B4-BE49-F238E27FC236}">
                <a16:creationId xmlns:a16="http://schemas.microsoft.com/office/drawing/2014/main" id="{AB876321-CC9E-49A1-9F11-2C6AA57137FA}"/>
              </a:ext>
            </a:extLst>
          </p:cNvPr>
          <p:cNvSpPr/>
          <p:nvPr/>
        </p:nvSpPr>
        <p:spPr>
          <a:xfrm>
            <a:off x="2237691" y="1843992"/>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CC26B93F-DEE3-5A1B-8398-74D78DBA4E8C}"/>
              </a:ext>
            </a:extLst>
          </p:cNvPr>
          <p:cNvSpPr/>
          <p:nvPr/>
        </p:nvSpPr>
        <p:spPr>
          <a:xfrm>
            <a:off x="3145894" y="1850469"/>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8B08E2E4-A720-2C47-27E9-B9A6E0B9DA11}"/>
              </a:ext>
            </a:extLst>
          </p:cNvPr>
          <p:cNvSpPr/>
          <p:nvPr/>
        </p:nvSpPr>
        <p:spPr>
          <a:xfrm>
            <a:off x="4111827" y="1850469"/>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16741FB6-9239-62CE-D202-B3DBA2ACFBB8}"/>
              </a:ext>
            </a:extLst>
          </p:cNvPr>
          <p:cNvSpPr/>
          <p:nvPr/>
        </p:nvSpPr>
        <p:spPr>
          <a:xfrm>
            <a:off x="5372326" y="1850468"/>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16EF6CC1-6DCB-F20B-D3DC-13F4D6ABDBB8}"/>
              </a:ext>
            </a:extLst>
          </p:cNvPr>
          <p:cNvSpPr txBox="1"/>
          <p:nvPr/>
        </p:nvSpPr>
        <p:spPr>
          <a:xfrm>
            <a:off x="172746" y="890427"/>
            <a:ext cx="8585491"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Performance-Oriented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3" name="Rounded Rectangle 32">
            <a:extLst>
              <a:ext uri="{FF2B5EF4-FFF2-40B4-BE49-F238E27FC236}">
                <a16:creationId xmlns:a16="http://schemas.microsoft.com/office/drawing/2014/main" id="{8909949E-0B1D-7717-0FE0-027B3A5D165F}"/>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2" descr="Intel SSDPED1K375GA01 Optane SSD DC P4800X Series - Walmart.com">
            <a:extLst>
              <a:ext uri="{FF2B5EF4-FFF2-40B4-BE49-F238E27FC236}">
                <a16:creationId xmlns:a16="http://schemas.microsoft.com/office/drawing/2014/main" id="{F2A39EC4-D740-191D-D3F7-8B31EE96E0C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12A847AB-F286-A8E6-1908-B62AA39D7B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9873" y="165516"/>
            <a:ext cx="843763" cy="584775"/>
          </a:xfrm>
          <a:prstGeom prst="rect">
            <a:avLst/>
          </a:prstGeom>
          <a:noFill/>
          <a:extLst>
            <a:ext uri="{909E8E84-426E-40DD-AFC4-6F175D3DCCD1}">
              <a14:hiddenFill xmlns:a14="http://schemas.microsoft.com/office/drawing/2010/main">
                <a:solidFill>
                  <a:srgbClr val="FFFFFF"/>
                </a:solidFill>
              </a14:hiddenFill>
            </a:ext>
          </a:extLst>
        </p:spPr>
      </p:pic>
      <p:sp>
        <p:nvSpPr>
          <p:cNvPr id="36" name="Left-right Arrow 35">
            <a:extLst>
              <a:ext uri="{FF2B5EF4-FFF2-40B4-BE49-F238E27FC236}">
                <a16:creationId xmlns:a16="http://schemas.microsoft.com/office/drawing/2014/main" id="{A8BBAF86-5D56-E2EA-EB5A-9BC826A3922B}"/>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BFA539AC-9CAA-BB22-6A20-AC61416430CA}"/>
              </a:ext>
            </a:extLst>
          </p:cNvPr>
          <p:cNvSpPr txBox="1"/>
          <p:nvPr/>
        </p:nvSpPr>
        <p:spPr>
          <a:xfrm>
            <a:off x="6798768" y="67433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38" name="TextBox 37">
            <a:extLst>
              <a:ext uri="{FF2B5EF4-FFF2-40B4-BE49-F238E27FC236}">
                <a16:creationId xmlns:a16="http://schemas.microsoft.com/office/drawing/2014/main" id="{5598334A-1FC3-8967-D241-DEA2BD06214A}"/>
              </a:ext>
            </a:extLst>
          </p:cNvPr>
          <p:cNvSpPr txBox="1"/>
          <p:nvPr/>
        </p:nvSpPr>
        <p:spPr>
          <a:xfrm>
            <a:off x="8060914" y="674337"/>
            <a:ext cx="11038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Mid-end SSD</a:t>
            </a:r>
          </a:p>
        </p:txBody>
      </p:sp>
      <p:sp>
        <p:nvSpPr>
          <p:cNvPr id="30" name="Slide Number Placeholder 5">
            <a:extLst>
              <a:ext uri="{FF2B5EF4-FFF2-40B4-BE49-F238E27FC236}">
                <a16:creationId xmlns:a16="http://schemas.microsoft.com/office/drawing/2014/main" id="{1F4CF6A6-350C-A8B1-013E-1A698695D2D6}"/>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44784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C396E64-0610-C39B-125E-D6951FB281DA}"/>
              </a:ext>
            </a:extLst>
          </p:cNvPr>
          <p:cNvPicPr>
            <a:picLocks noChangeAspect="1"/>
          </p:cNvPicPr>
          <p:nvPr/>
        </p:nvPicPr>
        <p:blipFill>
          <a:blip r:embed="rId3"/>
          <a:stretch>
            <a:fillRect/>
          </a:stretch>
        </p:blipFill>
        <p:spPr>
          <a:xfrm>
            <a:off x="0" y="1847917"/>
            <a:ext cx="9144000" cy="3162167"/>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sp>
        <p:nvSpPr>
          <p:cNvPr id="53" name="TextBox 52">
            <a:extLst>
              <a:ext uri="{FF2B5EF4-FFF2-40B4-BE49-F238E27FC236}">
                <a16:creationId xmlns:a16="http://schemas.microsoft.com/office/drawing/2014/main" id="{C3D750A4-14D8-CF21-1FC2-AE2654CA0E9F}"/>
              </a:ext>
            </a:extLst>
          </p:cNvPr>
          <p:cNvSpPr txBox="1"/>
          <p:nvPr/>
        </p:nvSpPr>
        <p:spPr>
          <a:xfrm>
            <a:off x="5556110" y="1757219"/>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54" name="TextBox 53">
            <a:extLst>
              <a:ext uri="{FF2B5EF4-FFF2-40B4-BE49-F238E27FC236}">
                <a16:creationId xmlns:a16="http://schemas.microsoft.com/office/drawing/2014/main" id="{1BF02095-A8C3-1567-1B84-0C6F75A78557}"/>
              </a:ext>
            </a:extLst>
          </p:cNvPr>
          <p:cNvSpPr txBox="1"/>
          <p:nvPr/>
        </p:nvSpPr>
        <p:spPr>
          <a:xfrm>
            <a:off x="6936714" y="1754953"/>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sp>
        <p:nvSpPr>
          <p:cNvPr id="55" name="Rectangle 54">
            <a:extLst>
              <a:ext uri="{FF2B5EF4-FFF2-40B4-BE49-F238E27FC236}">
                <a16:creationId xmlns:a16="http://schemas.microsoft.com/office/drawing/2014/main" id="{4311379E-3FD0-C229-E3F2-75BABD85C5FF}"/>
              </a:ext>
            </a:extLst>
          </p:cNvPr>
          <p:cNvSpPr/>
          <p:nvPr/>
        </p:nvSpPr>
        <p:spPr>
          <a:xfrm>
            <a:off x="6723941" y="184910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AD00A790-7CB0-45CB-37E8-722E67873E07}"/>
              </a:ext>
            </a:extLst>
          </p:cNvPr>
          <p:cNvSpPr/>
          <p:nvPr/>
        </p:nvSpPr>
        <p:spPr>
          <a:xfrm>
            <a:off x="7619291" y="1849101"/>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D8D64182-9E87-27DA-7291-0BE9FDF479A5}"/>
              </a:ext>
            </a:extLst>
          </p:cNvPr>
          <p:cNvSpPr txBox="1"/>
          <p:nvPr/>
        </p:nvSpPr>
        <p:spPr>
          <a:xfrm>
            <a:off x="7880759" y="174967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58" name="Rectangle 57">
            <a:extLst>
              <a:ext uri="{FF2B5EF4-FFF2-40B4-BE49-F238E27FC236}">
                <a16:creationId xmlns:a16="http://schemas.microsoft.com/office/drawing/2014/main" id="{8A51D2D9-5E91-9861-C5C1-B69F5FC23719}"/>
              </a:ext>
            </a:extLst>
          </p:cNvPr>
          <p:cNvSpPr/>
          <p:nvPr/>
        </p:nvSpPr>
        <p:spPr>
          <a:xfrm>
            <a:off x="969695" y="1847041"/>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EA33F26A-192E-F3BD-0937-221FC1F8E90F}"/>
              </a:ext>
            </a:extLst>
          </p:cNvPr>
          <p:cNvSpPr txBox="1"/>
          <p:nvPr/>
        </p:nvSpPr>
        <p:spPr>
          <a:xfrm>
            <a:off x="1154385" y="1749676"/>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60" name="TextBox 59">
            <a:extLst>
              <a:ext uri="{FF2B5EF4-FFF2-40B4-BE49-F238E27FC236}">
                <a16:creationId xmlns:a16="http://schemas.microsoft.com/office/drawing/2014/main" id="{5D2D05F0-B4D5-5BC4-923C-D6489007B4DD}"/>
              </a:ext>
            </a:extLst>
          </p:cNvPr>
          <p:cNvSpPr txBox="1"/>
          <p:nvPr/>
        </p:nvSpPr>
        <p:spPr>
          <a:xfrm>
            <a:off x="2444385" y="1749676"/>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61" name="TextBox 60">
            <a:extLst>
              <a:ext uri="{FF2B5EF4-FFF2-40B4-BE49-F238E27FC236}">
                <a16:creationId xmlns:a16="http://schemas.microsoft.com/office/drawing/2014/main" id="{61B69913-5A78-0E00-4A58-CE2E4BDACF7B}"/>
              </a:ext>
            </a:extLst>
          </p:cNvPr>
          <p:cNvSpPr txBox="1"/>
          <p:nvPr/>
        </p:nvSpPr>
        <p:spPr>
          <a:xfrm>
            <a:off x="3364243" y="1756152"/>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62" name="TextBox 61">
            <a:extLst>
              <a:ext uri="{FF2B5EF4-FFF2-40B4-BE49-F238E27FC236}">
                <a16:creationId xmlns:a16="http://schemas.microsoft.com/office/drawing/2014/main" id="{C22413F5-7C73-68C4-D8A4-5F1F40ED87E5}"/>
              </a:ext>
            </a:extLst>
          </p:cNvPr>
          <p:cNvSpPr txBox="1"/>
          <p:nvPr/>
        </p:nvSpPr>
        <p:spPr>
          <a:xfrm>
            <a:off x="4293394" y="1751104"/>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63" name="Rectangle 62">
            <a:extLst>
              <a:ext uri="{FF2B5EF4-FFF2-40B4-BE49-F238E27FC236}">
                <a16:creationId xmlns:a16="http://schemas.microsoft.com/office/drawing/2014/main" id="{AB876321-CC9E-49A1-9F11-2C6AA57137FA}"/>
              </a:ext>
            </a:extLst>
          </p:cNvPr>
          <p:cNvSpPr/>
          <p:nvPr/>
        </p:nvSpPr>
        <p:spPr>
          <a:xfrm>
            <a:off x="2237691" y="1843992"/>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CC26B93F-DEE3-5A1B-8398-74D78DBA4E8C}"/>
              </a:ext>
            </a:extLst>
          </p:cNvPr>
          <p:cNvSpPr/>
          <p:nvPr/>
        </p:nvSpPr>
        <p:spPr>
          <a:xfrm>
            <a:off x="3145894" y="1850469"/>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8B08E2E4-A720-2C47-27E9-B9A6E0B9DA11}"/>
              </a:ext>
            </a:extLst>
          </p:cNvPr>
          <p:cNvSpPr/>
          <p:nvPr/>
        </p:nvSpPr>
        <p:spPr>
          <a:xfrm>
            <a:off x="4111827" y="1850469"/>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16741FB6-9239-62CE-D202-B3DBA2ACFBB8}"/>
              </a:ext>
            </a:extLst>
          </p:cNvPr>
          <p:cNvSpPr/>
          <p:nvPr/>
        </p:nvSpPr>
        <p:spPr>
          <a:xfrm>
            <a:off x="5372326" y="1850468"/>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16EF6CC1-6DCB-F20B-D3DC-13F4D6ABDBB8}"/>
              </a:ext>
            </a:extLst>
          </p:cNvPr>
          <p:cNvSpPr txBox="1"/>
          <p:nvPr/>
        </p:nvSpPr>
        <p:spPr>
          <a:xfrm>
            <a:off x="172746" y="890427"/>
            <a:ext cx="8585491"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Performance-Oriented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5" name="Rectangle 24">
            <a:extLst>
              <a:ext uri="{FF2B5EF4-FFF2-40B4-BE49-F238E27FC236}">
                <a16:creationId xmlns:a16="http://schemas.microsoft.com/office/drawing/2014/main" id="{BE4D08D8-D7F5-D6CE-9EA4-436A7A5A730C}"/>
              </a:ext>
            </a:extLst>
          </p:cNvPr>
          <p:cNvSpPr/>
          <p:nvPr/>
        </p:nvSpPr>
        <p:spPr>
          <a:xfrm>
            <a:off x="147038" y="890427"/>
            <a:ext cx="8846553" cy="561729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4736C16-D923-95C1-4DCA-05DDD57E8AAF}"/>
              </a:ext>
            </a:extLst>
          </p:cNvPr>
          <p:cNvSpPr/>
          <p:nvPr/>
        </p:nvSpPr>
        <p:spPr>
          <a:xfrm>
            <a:off x="80386" y="3189275"/>
            <a:ext cx="8983227" cy="1555720"/>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Sibyl achieves </a:t>
            </a:r>
            <a:r>
              <a:rPr kumimoji="0" lang="en-GB" sz="3400" b="1" i="0" u="none" strike="noStrike" kern="1200" cap="none" spc="0" normalizeH="0" baseline="0" noProof="0" dirty="0">
                <a:ln>
                  <a:noFill/>
                </a:ln>
                <a:solidFill>
                  <a:srgbClr val="00B050"/>
                </a:solidFill>
                <a:effectLst/>
                <a:uLnTx/>
                <a:uFillTx/>
                <a:latin typeface="Calibri" panose="020F0502020204030204"/>
                <a:ea typeface="+mn-ea"/>
                <a:cs typeface="+mn-cs"/>
              </a:rPr>
              <a:t>80% of the 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srgbClr val="00B050"/>
                </a:solidFill>
                <a:effectLst/>
                <a:uLnTx/>
                <a:uFillTx/>
                <a:latin typeface="Calibri" panose="020F0502020204030204"/>
                <a:ea typeface="+mn-ea"/>
                <a:cs typeface="+mn-cs"/>
              </a:rPr>
              <a:t>of an oracle policy </a:t>
            </a: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that has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complete knowledge of future access patterns</a:t>
            </a:r>
            <a:endParaRPr kumimoji="0" lang="en-US" sz="3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Rounded Rectangle 30">
            <a:extLst>
              <a:ext uri="{FF2B5EF4-FFF2-40B4-BE49-F238E27FC236}">
                <a16:creationId xmlns:a16="http://schemas.microsoft.com/office/drawing/2014/main" id="{C2937ED7-7888-ACF1-1526-9359BE1316B8}"/>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2" descr="Intel SSDPED1K375GA01 Optane SSD DC P4800X Series - Walmart.com">
            <a:extLst>
              <a:ext uri="{FF2B5EF4-FFF2-40B4-BE49-F238E27FC236}">
                <a16:creationId xmlns:a16="http://schemas.microsoft.com/office/drawing/2014/main" id="{9DFF3568-DCE3-9D8F-2C20-00814811953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806C2A87-F5F5-648D-C747-9698F828F9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9873" y="165516"/>
            <a:ext cx="843763" cy="584775"/>
          </a:xfrm>
          <a:prstGeom prst="rect">
            <a:avLst/>
          </a:prstGeom>
          <a:noFill/>
          <a:extLst>
            <a:ext uri="{909E8E84-426E-40DD-AFC4-6F175D3DCCD1}">
              <a14:hiddenFill xmlns:a14="http://schemas.microsoft.com/office/drawing/2010/main">
                <a:solidFill>
                  <a:srgbClr val="FFFFFF"/>
                </a:solidFill>
              </a14:hiddenFill>
            </a:ext>
          </a:extLst>
        </p:spPr>
      </p:pic>
      <p:sp>
        <p:nvSpPr>
          <p:cNvPr id="34" name="Left-right Arrow 33">
            <a:extLst>
              <a:ext uri="{FF2B5EF4-FFF2-40B4-BE49-F238E27FC236}">
                <a16:creationId xmlns:a16="http://schemas.microsoft.com/office/drawing/2014/main" id="{850339D9-6A7D-6870-197B-55247F0007E2}"/>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40A698E2-80CD-31C5-F44E-47A5750E1E1D}"/>
              </a:ext>
            </a:extLst>
          </p:cNvPr>
          <p:cNvSpPr txBox="1"/>
          <p:nvPr/>
        </p:nvSpPr>
        <p:spPr>
          <a:xfrm>
            <a:off x="6798768" y="67433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36" name="TextBox 35">
            <a:extLst>
              <a:ext uri="{FF2B5EF4-FFF2-40B4-BE49-F238E27FC236}">
                <a16:creationId xmlns:a16="http://schemas.microsoft.com/office/drawing/2014/main" id="{A0B9D3DC-C3AA-E57A-BD92-322804ECB381}"/>
              </a:ext>
            </a:extLst>
          </p:cNvPr>
          <p:cNvSpPr txBox="1"/>
          <p:nvPr/>
        </p:nvSpPr>
        <p:spPr>
          <a:xfrm>
            <a:off x="8060914" y="674337"/>
            <a:ext cx="11038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Mid-end SSD</a:t>
            </a:r>
          </a:p>
        </p:txBody>
      </p:sp>
      <p:sp>
        <p:nvSpPr>
          <p:cNvPr id="28" name="Slide Number Placeholder 5">
            <a:extLst>
              <a:ext uri="{FF2B5EF4-FFF2-40B4-BE49-F238E27FC236}">
                <a16:creationId xmlns:a16="http://schemas.microsoft.com/office/drawing/2014/main" id="{2B6EE0B5-6101-7B8A-BA67-FED63C4B5F30}"/>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16165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CH" dirty="0"/>
              <a:t>Performance on Tri-HSS</a:t>
            </a:r>
            <a:endParaRPr lang="en-US" dirty="0"/>
          </a:p>
        </p:txBody>
      </p:sp>
      <p:sp>
        <p:nvSpPr>
          <p:cNvPr id="14" name="TextBox 13">
            <a:extLst>
              <a:ext uri="{FF2B5EF4-FFF2-40B4-BE49-F238E27FC236}">
                <a16:creationId xmlns:a16="http://schemas.microsoft.com/office/drawing/2014/main" id="{13CA8934-A5AD-00A0-069D-DE5A1C957021}"/>
              </a:ext>
            </a:extLst>
          </p:cNvPr>
          <p:cNvSpPr txBox="1"/>
          <p:nvPr/>
        </p:nvSpPr>
        <p:spPr>
          <a:xfrm>
            <a:off x="0" y="1021013"/>
            <a:ext cx="9063613" cy="98488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3000" b="0" i="0" u="none" strike="noStrike" kern="1200" cap="none" spc="0" normalizeH="0" baseline="0" noProof="0" dirty="0">
                <a:ln>
                  <a:noFill/>
                </a:ln>
                <a:solidFill>
                  <a:prstClr val="black"/>
                </a:solidFill>
                <a:effectLst/>
                <a:uLnTx/>
                <a:uFillTx/>
                <a:latin typeface="Calibri" panose="020F0502020204030204"/>
                <a:ea typeface="+mn-ea"/>
                <a:cs typeface="+mn-cs"/>
              </a:rPr>
              <a:t>Extending Sibyl for </a:t>
            </a:r>
            <a:r>
              <a:rPr kumimoji="0" lang="en-CH" sz="3000" b="1" i="0" u="none" strike="noStrike" kern="1200" cap="none" spc="0" normalizeH="0" baseline="0" noProof="0" dirty="0">
                <a:ln>
                  <a:noFill/>
                </a:ln>
                <a:solidFill>
                  <a:srgbClr val="000BEB"/>
                </a:solidFill>
                <a:effectLst/>
                <a:uLnTx/>
                <a:uFillTx/>
                <a:latin typeface="Calibri" panose="020F0502020204030204"/>
                <a:ea typeface="+mn-ea"/>
                <a:cs typeface="+mn-cs"/>
              </a:rPr>
              <a:t>more devices</a:t>
            </a:r>
            <a:r>
              <a:rPr kumimoji="0" lang="en-CH" sz="3000" b="0" i="0" u="none" strike="noStrike" kern="1200" cap="none" spc="0" normalizeH="0" baseline="0" noProof="0" dirty="0">
                <a:ln>
                  <a:noFill/>
                </a:ln>
                <a:solidFill>
                  <a:srgbClr val="000BEB"/>
                </a:solidFill>
                <a:effectLst/>
                <a:uLnTx/>
                <a:uFillTx/>
                <a:latin typeface="Calibri" panose="020F0502020204030204"/>
                <a:ea typeface="+mn-ea"/>
                <a:cs typeface="+mn-cs"/>
              </a:rPr>
              <a:t>:</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8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5" name="Picture 4" descr="Chart, histogram&#10;&#10;Description automatically generated">
            <a:extLst>
              <a:ext uri="{FF2B5EF4-FFF2-40B4-BE49-F238E27FC236}">
                <a16:creationId xmlns:a16="http://schemas.microsoft.com/office/drawing/2014/main" id="{55DC1386-CECE-D832-4F75-88F19E88546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171" y="3282995"/>
            <a:ext cx="9140400" cy="3117600"/>
          </a:xfrm>
          <a:prstGeom prst="rect">
            <a:avLst/>
          </a:prstGeom>
        </p:spPr>
      </p:pic>
      <p:sp>
        <p:nvSpPr>
          <p:cNvPr id="8" name="Rectangle 7">
            <a:extLst>
              <a:ext uri="{FF2B5EF4-FFF2-40B4-BE49-F238E27FC236}">
                <a16:creationId xmlns:a16="http://schemas.microsoft.com/office/drawing/2014/main" id="{2B6C90E5-6A71-6989-9819-9F83DC13CDA4}"/>
              </a:ext>
            </a:extLst>
          </p:cNvPr>
          <p:cNvSpPr/>
          <p:nvPr/>
        </p:nvSpPr>
        <p:spPr>
          <a:xfrm>
            <a:off x="4835441" y="323421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79E595B-C8D5-6485-7274-CBEB5E080919}"/>
              </a:ext>
            </a:extLst>
          </p:cNvPr>
          <p:cNvSpPr txBox="1"/>
          <p:nvPr/>
        </p:nvSpPr>
        <p:spPr>
          <a:xfrm>
            <a:off x="5096909" y="3119490"/>
            <a:ext cx="147279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Tri</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-hybrid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E269C6E-5788-291D-9487-56378352015D}"/>
              </a:ext>
            </a:extLst>
          </p:cNvPr>
          <p:cNvSpPr/>
          <p:nvPr/>
        </p:nvSpPr>
        <p:spPr>
          <a:xfrm>
            <a:off x="2871839" y="3275019"/>
            <a:ext cx="217587" cy="180699"/>
          </a:xfrm>
          <a:prstGeom prst="rect">
            <a:avLst/>
          </a:prstGeom>
          <a:solidFill>
            <a:srgbClr val="5D99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87070FB-2619-A8B9-2CE8-8AA84DB366E3}"/>
              </a:ext>
            </a:extLst>
          </p:cNvPr>
          <p:cNvSpPr txBox="1"/>
          <p:nvPr/>
        </p:nvSpPr>
        <p:spPr>
          <a:xfrm>
            <a:off x="3133307" y="3160299"/>
            <a:ext cx="256926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Heuristic</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Tri</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-hybrid</a:t>
            </a:r>
          </a:p>
        </p:txBody>
      </p:sp>
      <p:sp>
        <p:nvSpPr>
          <p:cNvPr id="12" name="Rectangle 11">
            <a:extLst>
              <a:ext uri="{FF2B5EF4-FFF2-40B4-BE49-F238E27FC236}">
                <a16:creationId xmlns:a16="http://schemas.microsoft.com/office/drawing/2014/main" id="{2BEFC33A-39B8-19CD-503A-3798914FB80D}"/>
              </a:ext>
            </a:extLst>
          </p:cNvPr>
          <p:cNvSpPr/>
          <p:nvPr/>
        </p:nvSpPr>
        <p:spPr>
          <a:xfrm>
            <a:off x="4669443" y="3028399"/>
            <a:ext cx="5678606"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78226596-F5E8-C97D-0E37-FACAFC99CA41}"/>
              </a:ext>
            </a:extLst>
          </p:cNvPr>
          <p:cNvSpPr/>
          <p:nvPr/>
        </p:nvSpPr>
        <p:spPr>
          <a:xfrm>
            <a:off x="5820102" y="0"/>
            <a:ext cx="3310696" cy="102101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2" descr="Intel SSDPED1K375GA01 Optane SSD DC P4800X Series - Walmart.com">
            <a:extLst>
              <a:ext uri="{FF2B5EF4-FFF2-40B4-BE49-F238E27FC236}">
                <a16:creationId xmlns:a16="http://schemas.microsoft.com/office/drawing/2014/main" id="{AE4E8F2B-696D-B9C0-EBA8-4AC2F55FE42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5820103" y="325993"/>
            <a:ext cx="1093985" cy="4550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235CD15A-EC8C-7736-38CA-C2C55E506F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3171" y="249112"/>
            <a:ext cx="791035" cy="548232"/>
          </a:xfrm>
          <a:prstGeom prst="rect">
            <a:avLst/>
          </a:prstGeom>
          <a:noFill/>
          <a:extLst>
            <a:ext uri="{909E8E84-426E-40DD-AFC4-6F175D3DCCD1}">
              <a14:hiddenFill xmlns:a14="http://schemas.microsoft.com/office/drawing/2010/main">
                <a:solidFill>
                  <a:srgbClr val="FFFFFF"/>
                </a:solidFill>
              </a14:hiddenFill>
            </a:ext>
          </a:extLst>
        </p:spPr>
      </p:pic>
      <p:sp>
        <p:nvSpPr>
          <p:cNvPr id="18" name="Left-right Arrow 17">
            <a:extLst>
              <a:ext uri="{FF2B5EF4-FFF2-40B4-BE49-F238E27FC236}">
                <a16:creationId xmlns:a16="http://schemas.microsoft.com/office/drawing/2014/main" id="{3DA7B61C-79D4-5D40-7F4F-B037AEC37E80}"/>
              </a:ext>
            </a:extLst>
          </p:cNvPr>
          <p:cNvSpPr/>
          <p:nvPr/>
        </p:nvSpPr>
        <p:spPr>
          <a:xfrm>
            <a:off x="6900901" y="415786"/>
            <a:ext cx="496776"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7C6A37D6-089C-006B-FB0B-97C554D89B00}"/>
              </a:ext>
            </a:extLst>
          </p:cNvPr>
          <p:cNvSpPr txBox="1"/>
          <p:nvPr/>
        </p:nvSpPr>
        <p:spPr>
          <a:xfrm>
            <a:off x="5926636" y="73584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28" name="TextBox 27">
            <a:extLst>
              <a:ext uri="{FF2B5EF4-FFF2-40B4-BE49-F238E27FC236}">
                <a16:creationId xmlns:a16="http://schemas.microsoft.com/office/drawing/2014/main" id="{6CD57E9D-7128-4278-F765-5013EFF29EF8}"/>
              </a:ext>
            </a:extLst>
          </p:cNvPr>
          <p:cNvSpPr txBox="1"/>
          <p:nvPr/>
        </p:nvSpPr>
        <p:spPr>
          <a:xfrm>
            <a:off x="7977054" y="726157"/>
            <a:ext cx="122092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Low-end HDD</a:t>
            </a:r>
          </a:p>
        </p:txBody>
      </p:sp>
      <p:sp>
        <p:nvSpPr>
          <p:cNvPr id="29" name="TextBox 28">
            <a:extLst>
              <a:ext uri="{FF2B5EF4-FFF2-40B4-BE49-F238E27FC236}">
                <a16:creationId xmlns:a16="http://schemas.microsoft.com/office/drawing/2014/main" id="{EB6E669E-F93A-9DC3-11A2-0BC4A531FCE1}"/>
              </a:ext>
            </a:extLst>
          </p:cNvPr>
          <p:cNvSpPr txBox="1"/>
          <p:nvPr/>
        </p:nvSpPr>
        <p:spPr>
          <a:xfrm>
            <a:off x="7029623" y="731770"/>
            <a:ext cx="11038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Mid-end SSD</a:t>
            </a:r>
          </a:p>
        </p:txBody>
      </p:sp>
      <p:pic>
        <p:nvPicPr>
          <p:cNvPr id="30" name="Picture 4">
            <a:extLst>
              <a:ext uri="{FF2B5EF4-FFF2-40B4-BE49-F238E27FC236}">
                <a16:creationId xmlns:a16="http://schemas.microsoft.com/office/drawing/2014/main" id="{FE57D6F1-4A4E-503B-26BE-78375FB782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1022" y="16341"/>
            <a:ext cx="587878" cy="796399"/>
          </a:xfrm>
          <a:prstGeom prst="rect">
            <a:avLst/>
          </a:prstGeom>
          <a:noFill/>
          <a:extLst>
            <a:ext uri="{909E8E84-426E-40DD-AFC4-6F175D3DCCD1}">
              <a14:hiddenFill xmlns:a14="http://schemas.microsoft.com/office/drawing/2010/main">
                <a:solidFill>
                  <a:srgbClr val="FFFFFF"/>
                </a:solidFill>
              </a14:hiddenFill>
            </a:ext>
          </a:extLst>
        </p:spPr>
      </p:pic>
      <p:sp>
        <p:nvSpPr>
          <p:cNvPr id="20" name="Left-right Arrow 19">
            <a:extLst>
              <a:ext uri="{FF2B5EF4-FFF2-40B4-BE49-F238E27FC236}">
                <a16:creationId xmlns:a16="http://schemas.microsoft.com/office/drawing/2014/main" id="{72EFB20C-7D6A-0F12-DD82-37BBCD2AE1E1}"/>
              </a:ext>
            </a:extLst>
          </p:cNvPr>
          <p:cNvSpPr/>
          <p:nvPr/>
        </p:nvSpPr>
        <p:spPr>
          <a:xfrm>
            <a:off x="7904136" y="415785"/>
            <a:ext cx="468305"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785C7D4-5990-9D90-1CCE-483C76A692B5}"/>
              </a:ext>
            </a:extLst>
          </p:cNvPr>
          <p:cNvSpPr txBox="1"/>
          <p:nvPr/>
        </p:nvSpPr>
        <p:spPr>
          <a:xfrm>
            <a:off x="0" y="1021013"/>
            <a:ext cx="9063613" cy="184665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3000" b="0" i="0" u="none" strike="noStrike" kern="1200" cap="none" spc="0" normalizeH="0" baseline="0" noProof="0" dirty="0">
                <a:ln>
                  <a:noFill/>
                </a:ln>
                <a:solidFill>
                  <a:prstClr val="black"/>
                </a:solidFill>
                <a:effectLst/>
                <a:uLnTx/>
                <a:uFillTx/>
                <a:latin typeface="Calibri" panose="020F0502020204030204"/>
                <a:ea typeface="+mn-ea"/>
                <a:cs typeface="+mn-cs"/>
              </a:rPr>
              <a:t>Extending Sibyl for </a:t>
            </a:r>
            <a:r>
              <a:rPr kumimoji="0" lang="en-CH" sz="3000" b="1" i="0" u="none" strike="noStrike" kern="1200" cap="none" spc="0" normalizeH="0" baseline="0" noProof="0" dirty="0">
                <a:ln>
                  <a:noFill/>
                </a:ln>
                <a:solidFill>
                  <a:srgbClr val="000BEB"/>
                </a:solidFill>
                <a:effectLst/>
                <a:uLnTx/>
                <a:uFillTx/>
                <a:latin typeface="Calibri" panose="020F0502020204030204"/>
                <a:ea typeface="+mn-ea"/>
                <a:cs typeface="+mn-cs"/>
              </a:rPr>
              <a:t>more devices</a:t>
            </a:r>
            <a:r>
              <a:rPr kumimoji="0" lang="en-CH" sz="3000" b="0" i="0" u="none" strike="noStrike" kern="1200" cap="none" spc="0" normalizeH="0" baseline="0" noProof="0" dirty="0">
                <a:ln>
                  <a:noFill/>
                </a:ln>
                <a:solidFill>
                  <a:srgbClr val="000BEB"/>
                </a:solidFill>
                <a:effectLst/>
                <a:uLnTx/>
                <a:uFillTx/>
                <a:latin typeface="Calibri" panose="020F0502020204030204"/>
                <a:ea typeface="+mn-ea"/>
                <a:cs typeface="+mn-cs"/>
              </a:rPr>
              <a:t>:</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1" i="0" u="none" strike="noStrike" kern="1200" cap="none" spc="0" normalizeH="0" baseline="0" noProof="0" dirty="0">
                <a:ln>
                  <a:noFill/>
                </a:ln>
                <a:solidFill>
                  <a:srgbClr val="7030A0"/>
                </a:solidFill>
                <a:effectLst/>
                <a:uLnTx/>
                <a:uFillTx/>
                <a:latin typeface="Calibri" panose="020F0502020204030204"/>
                <a:ea typeface="+mn-ea"/>
                <a:cs typeface="+mn-cs"/>
              </a:rPr>
              <a:t>A</a:t>
            </a:r>
            <a:r>
              <a:rPr kumimoji="0" lang="en-CH" sz="2800" b="1" i="0" u="none" strike="noStrike" kern="1200" cap="none" spc="0" normalizeH="0" baseline="0" noProof="0" dirty="0">
                <a:ln>
                  <a:noFill/>
                </a:ln>
                <a:solidFill>
                  <a:srgbClr val="7030A0"/>
                </a:solidFill>
                <a:effectLst/>
                <a:uLnTx/>
                <a:uFillTx/>
                <a:latin typeface="Calibri" panose="020F0502020204030204"/>
                <a:ea typeface="+mn-ea"/>
                <a:cs typeface="+mn-cs"/>
              </a:rPr>
              <a:t>dd a new action</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1" i="0" u="none" strike="noStrike" kern="1200" cap="none" spc="0" normalizeH="0" baseline="0" noProof="0" dirty="0">
                <a:ln>
                  <a:noFill/>
                </a:ln>
                <a:solidFill>
                  <a:srgbClr val="7030A0"/>
                </a:solidFill>
                <a:effectLst/>
                <a:uLnTx/>
                <a:uFillTx/>
                <a:latin typeface="Calibri" panose="020F0502020204030204"/>
                <a:ea typeface="+mn-ea"/>
                <a:cs typeface="+mn-cs"/>
              </a:rPr>
              <a:t>A</a:t>
            </a:r>
            <a:r>
              <a:rPr kumimoji="0" lang="en-CH" sz="2800" b="1" i="0" u="none" strike="noStrike" kern="1200" cap="none" spc="0" normalizeH="0" baseline="0" noProof="0" dirty="0">
                <a:ln>
                  <a:noFill/>
                </a:ln>
                <a:solidFill>
                  <a:srgbClr val="7030A0"/>
                </a:solidFill>
                <a:effectLst/>
                <a:uLnTx/>
                <a:uFillTx/>
                <a:latin typeface="Calibri" panose="020F0502020204030204"/>
                <a:ea typeface="+mn-ea"/>
                <a:cs typeface="+mn-cs"/>
              </a:rPr>
              <a:t>dd the remaining capacity </a:t>
            </a:r>
            <a:r>
              <a:rPr kumimoji="0" lang="en-CH" sz="2800" b="0" i="0" u="none" strike="noStrike" kern="1200" cap="none" spc="0" normalizeH="0" baseline="0" noProof="0" dirty="0">
                <a:ln>
                  <a:noFill/>
                </a:ln>
                <a:solidFill>
                  <a:prstClr val="black"/>
                </a:solidFill>
                <a:effectLst/>
                <a:uLnTx/>
                <a:uFillTx/>
                <a:latin typeface="Calibri" panose="020F0502020204030204"/>
                <a:ea typeface="+mn-ea"/>
                <a:cs typeface="+mn-cs"/>
              </a:rPr>
              <a:t>of the new device as a state feature</a:t>
            </a:r>
          </a:p>
        </p:txBody>
      </p:sp>
      <p:sp>
        <p:nvSpPr>
          <p:cNvPr id="21" name="Slide Number Placeholder 5">
            <a:extLst>
              <a:ext uri="{FF2B5EF4-FFF2-40B4-BE49-F238E27FC236}">
                <a16:creationId xmlns:a16="http://schemas.microsoft.com/office/drawing/2014/main" id="{569596B2-5BD6-9E03-B2C9-8B86679EF61C}"/>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38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CH" dirty="0"/>
              <a:t>Performance on Tri-HSS</a:t>
            </a:r>
            <a:endParaRPr lang="en-US" dirty="0"/>
          </a:p>
        </p:txBody>
      </p:sp>
      <p:pic>
        <p:nvPicPr>
          <p:cNvPr id="3" name="Picture 2">
            <a:extLst>
              <a:ext uri="{FF2B5EF4-FFF2-40B4-BE49-F238E27FC236}">
                <a16:creationId xmlns:a16="http://schemas.microsoft.com/office/drawing/2014/main" id="{A7455222-47CF-2A88-503F-0BF881991162}"/>
              </a:ext>
            </a:extLst>
          </p:cNvPr>
          <p:cNvPicPr>
            <a:picLocks noChangeAspect="1"/>
          </p:cNvPicPr>
          <p:nvPr/>
        </p:nvPicPr>
        <p:blipFill>
          <a:blip r:embed="rId3"/>
          <a:stretch>
            <a:fillRect/>
          </a:stretch>
        </p:blipFill>
        <p:spPr>
          <a:xfrm>
            <a:off x="0" y="3284184"/>
            <a:ext cx="9144000" cy="3118701"/>
          </a:xfrm>
          <a:prstGeom prst="rect">
            <a:avLst/>
          </a:prstGeom>
        </p:spPr>
      </p:pic>
      <p:sp>
        <p:nvSpPr>
          <p:cNvPr id="8" name="Rectangle 7">
            <a:extLst>
              <a:ext uri="{FF2B5EF4-FFF2-40B4-BE49-F238E27FC236}">
                <a16:creationId xmlns:a16="http://schemas.microsoft.com/office/drawing/2014/main" id="{2B6C90E5-6A71-6989-9819-9F83DC13CDA4}"/>
              </a:ext>
            </a:extLst>
          </p:cNvPr>
          <p:cNvSpPr/>
          <p:nvPr/>
        </p:nvSpPr>
        <p:spPr>
          <a:xfrm>
            <a:off x="4835441" y="323421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79E595B-C8D5-6485-7274-CBEB5E080919}"/>
              </a:ext>
            </a:extLst>
          </p:cNvPr>
          <p:cNvSpPr txBox="1"/>
          <p:nvPr/>
        </p:nvSpPr>
        <p:spPr>
          <a:xfrm>
            <a:off x="5096909" y="3119490"/>
            <a:ext cx="147279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Tri</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-hybrid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E269C6E-5788-291D-9487-56378352015D}"/>
              </a:ext>
            </a:extLst>
          </p:cNvPr>
          <p:cNvSpPr/>
          <p:nvPr/>
        </p:nvSpPr>
        <p:spPr>
          <a:xfrm>
            <a:off x="2871839" y="3275019"/>
            <a:ext cx="217587" cy="180699"/>
          </a:xfrm>
          <a:prstGeom prst="rect">
            <a:avLst/>
          </a:prstGeom>
          <a:solidFill>
            <a:srgbClr val="5D99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87070FB-2619-A8B9-2CE8-8AA84DB366E3}"/>
              </a:ext>
            </a:extLst>
          </p:cNvPr>
          <p:cNvSpPr txBox="1"/>
          <p:nvPr/>
        </p:nvSpPr>
        <p:spPr>
          <a:xfrm>
            <a:off x="3133307" y="3160299"/>
            <a:ext cx="256926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Heuristic</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Tri</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-hybrid</a:t>
            </a:r>
          </a:p>
        </p:txBody>
      </p:sp>
      <p:sp>
        <p:nvSpPr>
          <p:cNvPr id="14" name="TextBox 13">
            <a:extLst>
              <a:ext uri="{FF2B5EF4-FFF2-40B4-BE49-F238E27FC236}">
                <a16:creationId xmlns:a16="http://schemas.microsoft.com/office/drawing/2014/main" id="{13CA8934-A5AD-00A0-069D-DE5A1C957021}"/>
              </a:ext>
            </a:extLst>
          </p:cNvPr>
          <p:cNvSpPr txBox="1"/>
          <p:nvPr/>
        </p:nvSpPr>
        <p:spPr>
          <a:xfrm>
            <a:off x="0" y="1021013"/>
            <a:ext cx="9063613" cy="184665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3000" b="0" i="0" u="none" strike="noStrike" kern="1200" cap="none" spc="0" normalizeH="0" baseline="0" noProof="0" dirty="0">
                <a:ln>
                  <a:noFill/>
                </a:ln>
                <a:solidFill>
                  <a:prstClr val="black"/>
                </a:solidFill>
                <a:effectLst/>
                <a:uLnTx/>
                <a:uFillTx/>
                <a:latin typeface="Calibri" panose="020F0502020204030204"/>
                <a:ea typeface="+mn-ea"/>
                <a:cs typeface="+mn-cs"/>
              </a:rPr>
              <a:t>Extending Sibyl for </a:t>
            </a:r>
            <a:r>
              <a:rPr kumimoji="0" lang="en-CH" sz="3000" b="1" i="0" u="none" strike="noStrike" kern="1200" cap="none" spc="0" normalizeH="0" baseline="0" noProof="0" dirty="0">
                <a:ln>
                  <a:noFill/>
                </a:ln>
                <a:solidFill>
                  <a:srgbClr val="000BEB"/>
                </a:solidFill>
                <a:effectLst/>
                <a:uLnTx/>
                <a:uFillTx/>
                <a:latin typeface="Calibri" panose="020F0502020204030204"/>
                <a:ea typeface="+mn-ea"/>
                <a:cs typeface="+mn-cs"/>
              </a:rPr>
              <a:t>more devices</a:t>
            </a:r>
            <a:r>
              <a:rPr kumimoji="0" lang="en-CH" sz="3000" b="0" i="0" u="none" strike="noStrike" kern="1200" cap="none" spc="0" normalizeH="0" baseline="0" noProof="0" dirty="0">
                <a:ln>
                  <a:noFill/>
                </a:ln>
                <a:solidFill>
                  <a:srgbClr val="000BEB"/>
                </a:solidFill>
                <a:effectLst/>
                <a:uLnTx/>
                <a:uFillTx/>
                <a:latin typeface="Calibri" panose="020F0502020204030204"/>
                <a:ea typeface="+mn-ea"/>
                <a:cs typeface="+mn-cs"/>
              </a:rPr>
              <a:t>:</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1" i="0" u="none" strike="noStrike" kern="1200" cap="none" spc="0" normalizeH="0" baseline="0" noProof="0" dirty="0">
                <a:ln>
                  <a:noFill/>
                </a:ln>
                <a:solidFill>
                  <a:srgbClr val="7030A0"/>
                </a:solidFill>
                <a:effectLst/>
                <a:uLnTx/>
                <a:uFillTx/>
                <a:latin typeface="Calibri" panose="020F0502020204030204"/>
                <a:ea typeface="+mn-ea"/>
                <a:cs typeface="+mn-cs"/>
              </a:rPr>
              <a:t>A</a:t>
            </a:r>
            <a:r>
              <a:rPr kumimoji="0" lang="en-CH" sz="2800" b="1" i="0" u="none" strike="noStrike" kern="1200" cap="none" spc="0" normalizeH="0" baseline="0" noProof="0" dirty="0">
                <a:ln>
                  <a:noFill/>
                </a:ln>
                <a:solidFill>
                  <a:srgbClr val="7030A0"/>
                </a:solidFill>
                <a:effectLst/>
                <a:uLnTx/>
                <a:uFillTx/>
                <a:latin typeface="Calibri" panose="020F0502020204030204"/>
                <a:ea typeface="+mn-ea"/>
                <a:cs typeface="+mn-cs"/>
              </a:rPr>
              <a:t>dd a new action</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1" i="0" u="none" strike="noStrike" kern="1200" cap="none" spc="0" normalizeH="0" baseline="0" noProof="0" dirty="0">
                <a:ln>
                  <a:noFill/>
                </a:ln>
                <a:solidFill>
                  <a:srgbClr val="7030A0"/>
                </a:solidFill>
                <a:effectLst/>
                <a:uLnTx/>
                <a:uFillTx/>
                <a:latin typeface="Calibri" panose="020F0502020204030204"/>
                <a:ea typeface="+mn-ea"/>
                <a:cs typeface="+mn-cs"/>
              </a:rPr>
              <a:t>A</a:t>
            </a:r>
            <a:r>
              <a:rPr kumimoji="0" lang="en-CH" sz="2800" b="1" i="0" u="none" strike="noStrike" kern="1200" cap="none" spc="0" normalizeH="0" baseline="0" noProof="0" dirty="0">
                <a:ln>
                  <a:noFill/>
                </a:ln>
                <a:solidFill>
                  <a:srgbClr val="7030A0"/>
                </a:solidFill>
                <a:effectLst/>
                <a:uLnTx/>
                <a:uFillTx/>
                <a:latin typeface="Calibri" panose="020F0502020204030204"/>
                <a:ea typeface="+mn-ea"/>
                <a:cs typeface="+mn-cs"/>
              </a:rPr>
              <a:t>dd the remaining capacity </a:t>
            </a:r>
            <a:r>
              <a:rPr kumimoji="0" lang="en-CH" sz="2800" b="0" i="0" u="none" strike="noStrike" kern="1200" cap="none" spc="0" normalizeH="0" baseline="0" noProof="0" dirty="0">
                <a:ln>
                  <a:noFill/>
                </a:ln>
                <a:solidFill>
                  <a:prstClr val="black"/>
                </a:solidFill>
                <a:effectLst/>
                <a:uLnTx/>
                <a:uFillTx/>
                <a:latin typeface="Calibri" panose="020F0502020204030204"/>
                <a:ea typeface="+mn-ea"/>
                <a:cs typeface="+mn-cs"/>
              </a:rPr>
              <a:t>of the new device as a state feature</a:t>
            </a:r>
          </a:p>
        </p:txBody>
      </p:sp>
      <p:sp>
        <p:nvSpPr>
          <p:cNvPr id="34" name="Rounded Rectangle 33">
            <a:extLst>
              <a:ext uri="{FF2B5EF4-FFF2-40B4-BE49-F238E27FC236}">
                <a16:creationId xmlns:a16="http://schemas.microsoft.com/office/drawing/2014/main" id="{3D087BAF-F542-71A2-28A9-0F401886EB31}"/>
              </a:ext>
            </a:extLst>
          </p:cNvPr>
          <p:cNvSpPr/>
          <p:nvPr/>
        </p:nvSpPr>
        <p:spPr>
          <a:xfrm>
            <a:off x="5820102" y="0"/>
            <a:ext cx="3310696" cy="102101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2" descr="Intel SSDPED1K375GA01 Optane SSD DC P4800X Series - Walmart.com">
            <a:extLst>
              <a:ext uri="{FF2B5EF4-FFF2-40B4-BE49-F238E27FC236}">
                <a16:creationId xmlns:a16="http://schemas.microsoft.com/office/drawing/2014/main" id="{F035BC5A-160B-2468-C1E1-53945DD463A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5820103" y="325993"/>
            <a:ext cx="1093985" cy="45508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991C3ACC-5ABF-CE3D-12FE-506C3359A0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3171" y="249112"/>
            <a:ext cx="791035" cy="548232"/>
          </a:xfrm>
          <a:prstGeom prst="rect">
            <a:avLst/>
          </a:prstGeom>
          <a:noFill/>
          <a:extLst>
            <a:ext uri="{909E8E84-426E-40DD-AFC4-6F175D3DCCD1}">
              <a14:hiddenFill xmlns:a14="http://schemas.microsoft.com/office/drawing/2010/main">
                <a:solidFill>
                  <a:srgbClr val="FFFFFF"/>
                </a:solidFill>
              </a14:hiddenFill>
            </a:ext>
          </a:extLst>
        </p:spPr>
      </p:pic>
      <p:sp>
        <p:nvSpPr>
          <p:cNvPr id="37" name="Left-right Arrow 36">
            <a:extLst>
              <a:ext uri="{FF2B5EF4-FFF2-40B4-BE49-F238E27FC236}">
                <a16:creationId xmlns:a16="http://schemas.microsoft.com/office/drawing/2014/main" id="{58A6C222-68E9-8579-E1BB-22E37B74A80B}"/>
              </a:ext>
            </a:extLst>
          </p:cNvPr>
          <p:cNvSpPr/>
          <p:nvPr/>
        </p:nvSpPr>
        <p:spPr>
          <a:xfrm>
            <a:off x="6900901" y="415786"/>
            <a:ext cx="496776"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1AE2D9C0-972C-95E2-0938-62F1833468D0}"/>
              </a:ext>
            </a:extLst>
          </p:cNvPr>
          <p:cNvSpPr txBox="1"/>
          <p:nvPr/>
        </p:nvSpPr>
        <p:spPr>
          <a:xfrm>
            <a:off x="5926636" y="73584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39" name="TextBox 38">
            <a:extLst>
              <a:ext uri="{FF2B5EF4-FFF2-40B4-BE49-F238E27FC236}">
                <a16:creationId xmlns:a16="http://schemas.microsoft.com/office/drawing/2014/main" id="{2A27020F-349B-2DF1-FCA0-9C9BB2454681}"/>
              </a:ext>
            </a:extLst>
          </p:cNvPr>
          <p:cNvSpPr txBox="1"/>
          <p:nvPr/>
        </p:nvSpPr>
        <p:spPr>
          <a:xfrm>
            <a:off x="7977054" y="726157"/>
            <a:ext cx="122092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Low-end HDD</a:t>
            </a:r>
          </a:p>
        </p:txBody>
      </p:sp>
      <p:sp>
        <p:nvSpPr>
          <p:cNvPr id="40" name="TextBox 39">
            <a:extLst>
              <a:ext uri="{FF2B5EF4-FFF2-40B4-BE49-F238E27FC236}">
                <a16:creationId xmlns:a16="http://schemas.microsoft.com/office/drawing/2014/main" id="{0825DC5D-81AB-04E4-457E-1AE474601F09}"/>
              </a:ext>
            </a:extLst>
          </p:cNvPr>
          <p:cNvSpPr txBox="1"/>
          <p:nvPr/>
        </p:nvSpPr>
        <p:spPr>
          <a:xfrm>
            <a:off x="7029623" y="731770"/>
            <a:ext cx="11038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Mid-end SSD</a:t>
            </a:r>
          </a:p>
        </p:txBody>
      </p:sp>
      <p:pic>
        <p:nvPicPr>
          <p:cNvPr id="41" name="Picture 4">
            <a:extLst>
              <a:ext uri="{FF2B5EF4-FFF2-40B4-BE49-F238E27FC236}">
                <a16:creationId xmlns:a16="http://schemas.microsoft.com/office/drawing/2014/main" id="{7A274462-FEE9-D47C-5E9D-EE76150DC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1022" y="16341"/>
            <a:ext cx="587878" cy="796399"/>
          </a:xfrm>
          <a:prstGeom prst="rect">
            <a:avLst/>
          </a:prstGeom>
          <a:noFill/>
          <a:extLst>
            <a:ext uri="{909E8E84-426E-40DD-AFC4-6F175D3DCCD1}">
              <a14:hiddenFill xmlns:a14="http://schemas.microsoft.com/office/drawing/2010/main">
                <a:solidFill>
                  <a:srgbClr val="FFFFFF"/>
                </a:solidFill>
              </a14:hiddenFill>
            </a:ext>
          </a:extLst>
        </p:spPr>
      </p:pic>
      <p:sp>
        <p:nvSpPr>
          <p:cNvPr id="42" name="Left-right Arrow 41">
            <a:extLst>
              <a:ext uri="{FF2B5EF4-FFF2-40B4-BE49-F238E27FC236}">
                <a16:creationId xmlns:a16="http://schemas.microsoft.com/office/drawing/2014/main" id="{C61D758D-9E4E-D4DE-BA25-1A64998766D7}"/>
              </a:ext>
            </a:extLst>
          </p:cNvPr>
          <p:cNvSpPr/>
          <p:nvPr/>
        </p:nvSpPr>
        <p:spPr>
          <a:xfrm>
            <a:off x="7904136" y="415785"/>
            <a:ext cx="468305"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lide Number Placeholder 5">
            <a:extLst>
              <a:ext uri="{FF2B5EF4-FFF2-40B4-BE49-F238E27FC236}">
                <a16:creationId xmlns:a16="http://schemas.microsoft.com/office/drawing/2014/main" id="{D1F5921F-81A9-F349-6760-3D0B4055412F}"/>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51824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CH" dirty="0"/>
              <a:t>Performance on Tri-HSS</a:t>
            </a:r>
            <a:endParaRPr lang="en-US" dirty="0"/>
          </a:p>
        </p:txBody>
      </p:sp>
      <p:pic>
        <p:nvPicPr>
          <p:cNvPr id="3" name="Picture 2">
            <a:extLst>
              <a:ext uri="{FF2B5EF4-FFF2-40B4-BE49-F238E27FC236}">
                <a16:creationId xmlns:a16="http://schemas.microsoft.com/office/drawing/2014/main" id="{A7455222-47CF-2A88-503F-0BF881991162}"/>
              </a:ext>
            </a:extLst>
          </p:cNvPr>
          <p:cNvPicPr>
            <a:picLocks noChangeAspect="1"/>
          </p:cNvPicPr>
          <p:nvPr/>
        </p:nvPicPr>
        <p:blipFill>
          <a:blip r:embed="rId3"/>
          <a:stretch>
            <a:fillRect/>
          </a:stretch>
        </p:blipFill>
        <p:spPr>
          <a:xfrm>
            <a:off x="0" y="3284184"/>
            <a:ext cx="9144000" cy="3118701"/>
          </a:xfrm>
          <a:prstGeom prst="rect">
            <a:avLst/>
          </a:prstGeom>
        </p:spPr>
      </p:pic>
      <p:sp>
        <p:nvSpPr>
          <p:cNvPr id="8" name="Rectangle 7">
            <a:extLst>
              <a:ext uri="{FF2B5EF4-FFF2-40B4-BE49-F238E27FC236}">
                <a16:creationId xmlns:a16="http://schemas.microsoft.com/office/drawing/2014/main" id="{2B6C90E5-6A71-6989-9819-9F83DC13CDA4}"/>
              </a:ext>
            </a:extLst>
          </p:cNvPr>
          <p:cNvSpPr/>
          <p:nvPr/>
        </p:nvSpPr>
        <p:spPr>
          <a:xfrm>
            <a:off x="4835441" y="323421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79E595B-C8D5-6485-7274-CBEB5E080919}"/>
              </a:ext>
            </a:extLst>
          </p:cNvPr>
          <p:cNvSpPr txBox="1"/>
          <p:nvPr/>
        </p:nvSpPr>
        <p:spPr>
          <a:xfrm>
            <a:off x="5096909" y="3119490"/>
            <a:ext cx="147279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Tri</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-hybrid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E269C6E-5788-291D-9487-56378352015D}"/>
              </a:ext>
            </a:extLst>
          </p:cNvPr>
          <p:cNvSpPr/>
          <p:nvPr/>
        </p:nvSpPr>
        <p:spPr>
          <a:xfrm>
            <a:off x="2871839" y="3275019"/>
            <a:ext cx="217587" cy="180699"/>
          </a:xfrm>
          <a:prstGeom prst="rect">
            <a:avLst/>
          </a:prstGeom>
          <a:solidFill>
            <a:srgbClr val="5D99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87070FB-2619-A8B9-2CE8-8AA84DB366E3}"/>
              </a:ext>
            </a:extLst>
          </p:cNvPr>
          <p:cNvSpPr txBox="1"/>
          <p:nvPr/>
        </p:nvSpPr>
        <p:spPr>
          <a:xfrm>
            <a:off x="3133307" y="3160299"/>
            <a:ext cx="256926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Heuristic</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Tri</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-hybrid</a:t>
            </a:r>
          </a:p>
        </p:txBody>
      </p:sp>
      <p:sp>
        <p:nvSpPr>
          <p:cNvPr id="14" name="TextBox 13">
            <a:extLst>
              <a:ext uri="{FF2B5EF4-FFF2-40B4-BE49-F238E27FC236}">
                <a16:creationId xmlns:a16="http://schemas.microsoft.com/office/drawing/2014/main" id="{13CA8934-A5AD-00A0-069D-DE5A1C957021}"/>
              </a:ext>
            </a:extLst>
          </p:cNvPr>
          <p:cNvSpPr txBox="1"/>
          <p:nvPr/>
        </p:nvSpPr>
        <p:spPr>
          <a:xfrm>
            <a:off x="0" y="1021013"/>
            <a:ext cx="9063613" cy="184665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3000" b="0" i="0" u="none" strike="noStrike" kern="1200" cap="none" spc="0" normalizeH="0" baseline="0" noProof="0" dirty="0">
                <a:ln>
                  <a:noFill/>
                </a:ln>
                <a:solidFill>
                  <a:prstClr val="black"/>
                </a:solidFill>
                <a:effectLst/>
                <a:uLnTx/>
                <a:uFillTx/>
                <a:latin typeface="Calibri" panose="020F0502020204030204"/>
                <a:ea typeface="+mn-ea"/>
                <a:cs typeface="+mn-cs"/>
              </a:rPr>
              <a:t>Extending Sibyl for </a:t>
            </a:r>
            <a:r>
              <a:rPr kumimoji="0" lang="en-CH" sz="3000" b="1" i="0" u="none" strike="noStrike" kern="1200" cap="none" spc="0" normalizeH="0" baseline="0" noProof="0" dirty="0">
                <a:ln>
                  <a:noFill/>
                </a:ln>
                <a:solidFill>
                  <a:srgbClr val="4472C4"/>
                </a:solidFill>
                <a:effectLst/>
                <a:uLnTx/>
                <a:uFillTx/>
                <a:latin typeface="Calibri" panose="020F0502020204030204"/>
                <a:ea typeface="+mn-ea"/>
                <a:cs typeface="+mn-cs"/>
              </a:rPr>
              <a:t>more devices</a:t>
            </a:r>
            <a:r>
              <a:rPr kumimoji="0" lang="en-CH" sz="3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1" i="0" u="none" strike="noStrike" kern="1200" cap="none" spc="0" normalizeH="0" baseline="0" noProof="0" dirty="0">
                <a:ln>
                  <a:noFill/>
                </a:ln>
                <a:solidFill>
                  <a:srgbClr val="7030A0"/>
                </a:solidFill>
                <a:effectLst/>
                <a:uLnTx/>
                <a:uFillTx/>
                <a:latin typeface="Calibri" panose="020F0502020204030204"/>
                <a:ea typeface="+mn-ea"/>
                <a:cs typeface="+mn-cs"/>
              </a:rPr>
              <a:t>A</a:t>
            </a:r>
            <a:r>
              <a:rPr kumimoji="0" lang="en-CH" sz="2800" b="1" i="0" u="none" strike="noStrike" kern="1200" cap="none" spc="0" normalizeH="0" baseline="0" noProof="0" dirty="0">
                <a:ln>
                  <a:noFill/>
                </a:ln>
                <a:solidFill>
                  <a:srgbClr val="7030A0"/>
                </a:solidFill>
                <a:effectLst/>
                <a:uLnTx/>
                <a:uFillTx/>
                <a:latin typeface="Calibri" panose="020F0502020204030204"/>
                <a:ea typeface="+mn-ea"/>
                <a:cs typeface="+mn-cs"/>
              </a:rPr>
              <a:t>dd a new action</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1" i="0" u="none" strike="noStrike" kern="1200" cap="none" spc="0" normalizeH="0" baseline="0" noProof="0" dirty="0">
                <a:ln>
                  <a:noFill/>
                </a:ln>
                <a:solidFill>
                  <a:srgbClr val="7030A0"/>
                </a:solidFill>
                <a:effectLst/>
                <a:uLnTx/>
                <a:uFillTx/>
                <a:latin typeface="Calibri" panose="020F0502020204030204"/>
                <a:ea typeface="+mn-ea"/>
                <a:cs typeface="+mn-cs"/>
              </a:rPr>
              <a:t>A</a:t>
            </a:r>
            <a:r>
              <a:rPr kumimoji="0" lang="en-CH" sz="2800" b="1" i="0" u="none" strike="noStrike" kern="1200" cap="none" spc="0" normalizeH="0" baseline="0" noProof="0" dirty="0">
                <a:ln>
                  <a:noFill/>
                </a:ln>
                <a:solidFill>
                  <a:srgbClr val="7030A0"/>
                </a:solidFill>
                <a:effectLst/>
                <a:uLnTx/>
                <a:uFillTx/>
                <a:latin typeface="Calibri" panose="020F0502020204030204"/>
                <a:ea typeface="+mn-ea"/>
                <a:cs typeface="+mn-cs"/>
              </a:rPr>
              <a:t>dd the remaining capacity </a:t>
            </a:r>
            <a:r>
              <a:rPr kumimoji="0" lang="en-CH" sz="2800" b="0" i="0" u="none" strike="noStrike" kern="1200" cap="none" spc="0" normalizeH="0" baseline="0" noProof="0" dirty="0">
                <a:ln>
                  <a:noFill/>
                </a:ln>
                <a:solidFill>
                  <a:prstClr val="black"/>
                </a:solidFill>
                <a:effectLst/>
                <a:uLnTx/>
                <a:uFillTx/>
                <a:latin typeface="Calibri" panose="020F0502020204030204"/>
                <a:ea typeface="+mn-ea"/>
                <a:cs typeface="+mn-cs"/>
              </a:rPr>
              <a:t>of the new device as a state feature</a:t>
            </a:r>
          </a:p>
        </p:txBody>
      </p:sp>
      <p:sp>
        <p:nvSpPr>
          <p:cNvPr id="12" name="Rectangle 11">
            <a:extLst>
              <a:ext uri="{FF2B5EF4-FFF2-40B4-BE49-F238E27FC236}">
                <a16:creationId xmlns:a16="http://schemas.microsoft.com/office/drawing/2014/main" id="{15081936-E33F-1DF7-A450-E7ACF6F81108}"/>
              </a:ext>
            </a:extLst>
          </p:cNvPr>
          <p:cNvSpPr/>
          <p:nvPr/>
        </p:nvSpPr>
        <p:spPr>
          <a:xfrm>
            <a:off x="88625" y="738418"/>
            <a:ext cx="9055376" cy="564859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0AEF87A-A5AA-2F24-D251-F46138901EEB}"/>
              </a:ext>
            </a:extLst>
          </p:cNvPr>
          <p:cNvSpPr/>
          <p:nvPr/>
        </p:nvSpPr>
        <p:spPr>
          <a:xfrm>
            <a:off x="80386" y="2051525"/>
            <a:ext cx="8983227" cy="1612230"/>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Sibyl </a:t>
            </a:r>
            <a:r>
              <a:rPr kumimoji="0" lang="en-GB" sz="3400" b="1" i="0" u="none" strike="noStrike" kern="1200" cap="none" spc="0" normalizeH="0" baseline="0" noProof="0" dirty="0">
                <a:ln>
                  <a:noFill/>
                </a:ln>
                <a:solidFill>
                  <a:srgbClr val="00B050"/>
                </a:solidFill>
                <a:effectLst/>
                <a:uLnTx/>
                <a:uFillTx/>
                <a:latin typeface="Calibri" panose="020F0502020204030204"/>
                <a:ea typeface="+mn-ea"/>
                <a:cs typeface="+mn-cs"/>
              </a:rPr>
              <a:t>outperforms</a:t>
            </a: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 the state-of-the-art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data placement policy by</a:t>
            </a:r>
            <a:r>
              <a:rPr kumimoji="0" lang="en-GB" sz="3400" b="1" i="0" u="none" strike="noStrike" kern="1200" cap="none" spc="0" normalizeH="0" baseline="0" noProof="0" dirty="0">
                <a:ln>
                  <a:noFill/>
                </a:ln>
                <a:solidFill>
                  <a:srgbClr val="70AD47"/>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srgbClr val="00B050"/>
                </a:solidFill>
                <a:effectLst/>
                <a:uLnTx/>
                <a:uFillTx/>
                <a:latin typeface="Calibri" panose="020F0502020204030204"/>
                <a:ea typeface="+mn-ea"/>
                <a:cs typeface="+mn-cs"/>
              </a:rPr>
              <a:t>48.2% in a real tri-hybrid system</a:t>
            </a:r>
            <a:endParaRPr kumimoji="0" lang="en-US" sz="3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2ADBECC2-B717-036A-ABD7-09C0EE0BD6E5}"/>
              </a:ext>
            </a:extLst>
          </p:cNvPr>
          <p:cNvSpPr/>
          <p:nvPr/>
        </p:nvSpPr>
        <p:spPr>
          <a:xfrm>
            <a:off x="72149" y="4227205"/>
            <a:ext cx="8983227" cy="1612230"/>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Sibyl reduces the system architect's burden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by</a:t>
            </a:r>
            <a:r>
              <a:rPr kumimoji="0" lang="en-GB" sz="3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3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providing </a:t>
            </a:r>
            <a:r>
              <a:rPr kumimoji="0" lang="en-GB" sz="3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ease of extensibility</a:t>
            </a:r>
            <a:endParaRPr kumimoji="0" lang="en-US" sz="3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26" name="Rounded Rectangle 25">
            <a:extLst>
              <a:ext uri="{FF2B5EF4-FFF2-40B4-BE49-F238E27FC236}">
                <a16:creationId xmlns:a16="http://schemas.microsoft.com/office/drawing/2014/main" id="{D58DB376-8ABB-5CF2-9F1C-92CB3ECB358C}"/>
              </a:ext>
            </a:extLst>
          </p:cNvPr>
          <p:cNvSpPr/>
          <p:nvPr/>
        </p:nvSpPr>
        <p:spPr>
          <a:xfrm>
            <a:off x="5820102" y="0"/>
            <a:ext cx="3310696" cy="102101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 descr="Intel SSDPED1K375GA01 Optane SSD DC P4800X Series - Walmart.com">
            <a:extLst>
              <a:ext uri="{FF2B5EF4-FFF2-40B4-BE49-F238E27FC236}">
                <a16:creationId xmlns:a16="http://schemas.microsoft.com/office/drawing/2014/main" id="{0565A329-DBD9-9186-0262-48DB10B4E4A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5820103" y="325993"/>
            <a:ext cx="1093985" cy="4550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80BEF869-4B69-3C63-834C-3335CE05A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3171" y="249112"/>
            <a:ext cx="791035" cy="548232"/>
          </a:xfrm>
          <a:prstGeom prst="rect">
            <a:avLst/>
          </a:prstGeom>
          <a:noFill/>
          <a:extLst>
            <a:ext uri="{909E8E84-426E-40DD-AFC4-6F175D3DCCD1}">
              <a14:hiddenFill xmlns:a14="http://schemas.microsoft.com/office/drawing/2010/main">
                <a:solidFill>
                  <a:srgbClr val="FFFFFF"/>
                </a:solidFill>
              </a14:hiddenFill>
            </a:ext>
          </a:extLst>
        </p:spPr>
      </p:pic>
      <p:sp>
        <p:nvSpPr>
          <p:cNvPr id="29" name="Left-right Arrow 28">
            <a:extLst>
              <a:ext uri="{FF2B5EF4-FFF2-40B4-BE49-F238E27FC236}">
                <a16:creationId xmlns:a16="http://schemas.microsoft.com/office/drawing/2014/main" id="{60D1D6D0-5A41-28A7-F5F9-AA8B453587A4}"/>
              </a:ext>
            </a:extLst>
          </p:cNvPr>
          <p:cNvSpPr/>
          <p:nvPr/>
        </p:nvSpPr>
        <p:spPr>
          <a:xfrm>
            <a:off x="6900901" y="415786"/>
            <a:ext cx="496776"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9458CBAB-6F90-86A4-C2A0-EA3587CFD4D2}"/>
              </a:ext>
            </a:extLst>
          </p:cNvPr>
          <p:cNvSpPr txBox="1"/>
          <p:nvPr/>
        </p:nvSpPr>
        <p:spPr>
          <a:xfrm>
            <a:off x="5926636" y="73584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31" name="TextBox 30">
            <a:extLst>
              <a:ext uri="{FF2B5EF4-FFF2-40B4-BE49-F238E27FC236}">
                <a16:creationId xmlns:a16="http://schemas.microsoft.com/office/drawing/2014/main" id="{737CE180-567D-84E2-4F12-31755C2B607A}"/>
              </a:ext>
            </a:extLst>
          </p:cNvPr>
          <p:cNvSpPr txBox="1"/>
          <p:nvPr/>
        </p:nvSpPr>
        <p:spPr>
          <a:xfrm>
            <a:off x="7977054" y="726157"/>
            <a:ext cx="122092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Low-end HDD</a:t>
            </a:r>
          </a:p>
        </p:txBody>
      </p:sp>
      <p:sp>
        <p:nvSpPr>
          <p:cNvPr id="32" name="TextBox 31">
            <a:extLst>
              <a:ext uri="{FF2B5EF4-FFF2-40B4-BE49-F238E27FC236}">
                <a16:creationId xmlns:a16="http://schemas.microsoft.com/office/drawing/2014/main" id="{ED44C1A0-9412-9280-B68B-470246F50FAA}"/>
              </a:ext>
            </a:extLst>
          </p:cNvPr>
          <p:cNvSpPr txBox="1"/>
          <p:nvPr/>
        </p:nvSpPr>
        <p:spPr>
          <a:xfrm>
            <a:off x="7029623" y="731770"/>
            <a:ext cx="11038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Mid-end SSD</a:t>
            </a:r>
          </a:p>
        </p:txBody>
      </p:sp>
      <p:pic>
        <p:nvPicPr>
          <p:cNvPr id="33" name="Picture 4">
            <a:extLst>
              <a:ext uri="{FF2B5EF4-FFF2-40B4-BE49-F238E27FC236}">
                <a16:creationId xmlns:a16="http://schemas.microsoft.com/office/drawing/2014/main" id="{C1AE79A3-C444-EB97-D356-5E346E669C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1022" y="16341"/>
            <a:ext cx="587878" cy="796399"/>
          </a:xfrm>
          <a:prstGeom prst="rect">
            <a:avLst/>
          </a:prstGeom>
          <a:noFill/>
          <a:extLst>
            <a:ext uri="{909E8E84-426E-40DD-AFC4-6F175D3DCCD1}">
              <a14:hiddenFill xmlns:a14="http://schemas.microsoft.com/office/drawing/2010/main">
                <a:solidFill>
                  <a:srgbClr val="FFFFFF"/>
                </a:solidFill>
              </a14:hiddenFill>
            </a:ext>
          </a:extLst>
        </p:spPr>
      </p:pic>
      <p:sp>
        <p:nvSpPr>
          <p:cNvPr id="34" name="Left-right Arrow 33">
            <a:extLst>
              <a:ext uri="{FF2B5EF4-FFF2-40B4-BE49-F238E27FC236}">
                <a16:creationId xmlns:a16="http://schemas.microsoft.com/office/drawing/2014/main" id="{490F921D-4AC2-5186-E4A5-73D4E0275D93}"/>
              </a:ext>
            </a:extLst>
          </p:cNvPr>
          <p:cNvSpPr/>
          <p:nvPr/>
        </p:nvSpPr>
        <p:spPr>
          <a:xfrm>
            <a:off x="7904136" y="415785"/>
            <a:ext cx="468305"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lide Number Placeholder 5">
            <a:extLst>
              <a:ext uri="{FF2B5EF4-FFF2-40B4-BE49-F238E27FC236}">
                <a16:creationId xmlns:a16="http://schemas.microsoft.com/office/drawing/2014/main" id="{2C4775AB-0B7B-6694-453A-40832BFAE3F2}"/>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83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10E96F68-4894-F54D-B5A2-CDFF3992AC23}"/>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1759944229"/>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F170E7-5437-B241-B8D8-8F3300D03E7C}"/>
              </a:ext>
            </a:extLst>
          </p:cNvPr>
          <p:cNvSpPr>
            <a:spLocks noGrp="1"/>
          </p:cNvSpPr>
          <p:nvPr>
            <p:ph type="title"/>
          </p:nvPr>
        </p:nvSpPr>
        <p:spPr/>
        <p:txBody>
          <a:bodyPr/>
          <a:lstStyle/>
          <a:p>
            <a:r>
              <a:rPr lang="en-US" dirty="0"/>
              <a:t>Sibyl’s Overhead</a:t>
            </a:r>
          </a:p>
        </p:txBody>
      </p:sp>
      <p:sp>
        <p:nvSpPr>
          <p:cNvPr id="5" name="Content Placeholder 4">
            <a:extLst>
              <a:ext uri="{FF2B5EF4-FFF2-40B4-BE49-F238E27FC236}">
                <a16:creationId xmlns:a16="http://schemas.microsoft.com/office/drawing/2014/main" id="{63E193EB-0456-824E-AABB-C7B93318976B}"/>
              </a:ext>
            </a:extLst>
          </p:cNvPr>
          <p:cNvSpPr>
            <a:spLocks noGrp="1"/>
          </p:cNvSpPr>
          <p:nvPr>
            <p:ph idx="1"/>
          </p:nvPr>
        </p:nvSpPr>
        <p:spPr/>
        <p:txBody>
          <a:bodyPr/>
          <a:lstStyle/>
          <a:p>
            <a:pPr>
              <a:lnSpc>
                <a:spcPct val="100000"/>
              </a:lnSpc>
              <a:spcBef>
                <a:spcPts val="400"/>
              </a:spcBef>
            </a:pPr>
            <a:r>
              <a:rPr lang="en-US" sz="3000" b="1" dirty="0">
                <a:solidFill>
                  <a:srgbClr val="000CFF"/>
                </a:solidFill>
                <a:latin typeface="+mn-lt"/>
              </a:rPr>
              <a:t>124.4 KiB </a:t>
            </a:r>
            <a:r>
              <a:rPr lang="en-US" sz="3000" dirty="0">
                <a:latin typeface="+mn-lt"/>
              </a:rPr>
              <a:t>of total storage cost </a:t>
            </a:r>
          </a:p>
          <a:p>
            <a:pPr lvl="1">
              <a:lnSpc>
                <a:spcPct val="100000"/>
              </a:lnSpc>
              <a:spcBef>
                <a:spcPts val="400"/>
              </a:spcBef>
            </a:pPr>
            <a:r>
              <a:rPr lang="en-US" sz="2600" dirty="0">
                <a:latin typeface="+mn-lt"/>
              </a:rPr>
              <a:t>Experience buffer, inference and training network</a:t>
            </a:r>
          </a:p>
          <a:p>
            <a:pPr>
              <a:lnSpc>
                <a:spcPct val="100000"/>
              </a:lnSpc>
              <a:spcBef>
                <a:spcPts val="1600"/>
              </a:spcBef>
            </a:pPr>
            <a:r>
              <a:rPr lang="en-US" sz="3000" b="1" dirty="0">
                <a:solidFill>
                  <a:srgbClr val="010BFF"/>
                </a:solidFill>
                <a:latin typeface="+mn-lt"/>
              </a:rPr>
              <a:t>40-bit </a:t>
            </a:r>
            <a:r>
              <a:rPr lang="en-US" sz="3000" dirty="0">
                <a:latin typeface="+mn-lt"/>
              </a:rPr>
              <a:t>metadata overhead per page for state features</a:t>
            </a:r>
          </a:p>
          <a:p>
            <a:pPr>
              <a:lnSpc>
                <a:spcPct val="100000"/>
              </a:lnSpc>
              <a:spcBef>
                <a:spcPts val="1600"/>
              </a:spcBef>
            </a:pPr>
            <a:r>
              <a:rPr lang="en-US" sz="3000" dirty="0">
                <a:latin typeface="+mn-lt"/>
              </a:rPr>
              <a:t>Inference latency of </a:t>
            </a:r>
            <a:r>
              <a:rPr lang="en-US" sz="3000" b="1" dirty="0">
                <a:solidFill>
                  <a:srgbClr val="010BFF"/>
                </a:solidFill>
                <a:latin typeface="+mn-lt"/>
              </a:rPr>
              <a:t>~10ns</a:t>
            </a:r>
            <a:endParaRPr lang="en-US" sz="3000" dirty="0">
              <a:latin typeface="+mn-lt"/>
            </a:endParaRPr>
          </a:p>
          <a:p>
            <a:pPr>
              <a:lnSpc>
                <a:spcPct val="100000"/>
              </a:lnSpc>
              <a:spcBef>
                <a:spcPts val="1600"/>
              </a:spcBef>
            </a:pPr>
            <a:r>
              <a:rPr lang="en-US" sz="3000" dirty="0">
                <a:latin typeface="+mn-lt"/>
              </a:rPr>
              <a:t>Training latency of </a:t>
            </a:r>
            <a:r>
              <a:rPr lang="en-US" sz="3000" b="1" dirty="0">
                <a:solidFill>
                  <a:srgbClr val="010BFF"/>
                </a:solidFill>
                <a:latin typeface="+mn-lt"/>
              </a:rPr>
              <a:t>~2us</a:t>
            </a:r>
          </a:p>
        </p:txBody>
      </p:sp>
      <p:grpSp>
        <p:nvGrpSpPr>
          <p:cNvPr id="9" name="Group 8">
            <a:extLst>
              <a:ext uri="{FF2B5EF4-FFF2-40B4-BE49-F238E27FC236}">
                <a16:creationId xmlns:a16="http://schemas.microsoft.com/office/drawing/2014/main" id="{247084E2-CBF9-2C99-1A36-E4C99F434140}"/>
              </a:ext>
            </a:extLst>
          </p:cNvPr>
          <p:cNvGrpSpPr/>
          <p:nvPr/>
        </p:nvGrpSpPr>
        <p:grpSpPr>
          <a:xfrm>
            <a:off x="2104604" y="3898672"/>
            <a:ext cx="5154097" cy="893459"/>
            <a:chOff x="2118672" y="4050512"/>
            <a:chExt cx="5154097" cy="893459"/>
          </a:xfrm>
        </p:grpSpPr>
        <p:sp>
          <p:nvSpPr>
            <p:cNvPr id="6" name="Rounded Rectangle 5">
              <a:extLst>
                <a:ext uri="{FF2B5EF4-FFF2-40B4-BE49-F238E27FC236}">
                  <a16:creationId xmlns:a16="http://schemas.microsoft.com/office/drawing/2014/main" id="{B9CE33B3-3879-9E48-945B-53C67109D76C}"/>
                </a:ext>
              </a:extLst>
            </p:cNvPr>
            <p:cNvSpPr/>
            <p:nvPr/>
          </p:nvSpPr>
          <p:spPr>
            <a:xfrm>
              <a:off x="2539714" y="4175232"/>
              <a:ext cx="4733055" cy="65063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Small area</a:t>
              </a:r>
              <a:r>
                <a:rPr kumimoji="0" lang="en-US" sz="27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overhead</a:t>
              </a:r>
            </a:p>
          </p:txBody>
        </p:sp>
        <p:pic>
          <p:nvPicPr>
            <p:cNvPr id="15" name="Picture 14">
              <a:extLst>
                <a:ext uri="{FF2B5EF4-FFF2-40B4-BE49-F238E27FC236}">
                  <a16:creationId xmlns:a16="http://schemas.microsoft.com/office/drawing/2014/main" id="{8499BC97-2BA5-584E-8758-5898A9ACB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672" y="4050512"/>
              <a:ext cx="893459" cy="893459"/>
            </a:xfrm>
            <a:prstGeom prst="rect">
              <a:avLst/>
            </a:prstGeom>
            <a:effectLst>
              <a:outerShdw blurRad="50800" dist="38100" dir="2700000" algn="tl" rotWithShape="0">
                <a:prstClr val="black">
                  <a:alpha val="40000"/>
                </a:prstClr>
              </a:outerShdw>
            </a:effectLst>
          </p:spPr>
        </p:pic>
      </p:grpSp>
      <p:grpSp>
        <p:nvGrpSpPr>
          <p:cNvPr id="10" name="Group 9">
            <a:extLst>
              <a:ext uri="{FF2B5EF4-FFF2-40B4-BE49-F238E27FC236}">
                <a16:creationId xmlns:a16="http://schemas.microsoft.com/office/drawing/2014/main" id="{08C69947-9982-D475-FE3C-B440D83CE6A6}"/>
              </a:ext>
            </a:extLst>
          </p:cNvPr>
          <p:cNvGrpSpPr/>
          <p:nvPr/>
        </p:nvGrpSpPr>
        <p:grpSpPr>
          <a:xfrm>
            <a:off x="2047430" y="4865440"/>
            <a:ext cx="5179784" cy="893459"/>
            <a:chOff x="2092984" y="4994507"/>
            <a:chExt cx="5179784" cy="893459"/>
          </a:xfrm>
        </p:grpSpPr>
        <p:sp>
          <p:nvSpPr>
            <p:cNvPr id="14" name="Rounded Rectangle 13">
              <a:extLst>
                <a:ext uri="{FF2B5EF4-FFF2-40B4-BE49-F238E27FC236}">
                  <a16:creationId xmlns:a16="http://schemas.microsoft.com/office/drawing/2014/main" id="{AE42B20C-E77C-7C39-B375-0D15BBCCDF36}"/>
                </a:ext>
              </a:extLst>
            </p:cNvPr>
            <p:cNvSpPr/>
            <p:nvPr/>
          </p:nvSpPr>
          <p:spPr>
            <a:xfrm>
              <a:off x="2539713" y="5131671"/>
              <a:ext cx="4733055" cy="65063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Small inference</a:t>
              </a:r>
              <a:r>
                <a:rPr kumimoji="0" lang="en-US" sz="27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overhead</a:t>
              </a:r>
            </a:p>
          </p:txBody>
        </p:sp>
        <p:pic>
          <p:nvPicPr>
            <p:cNvPr id="16" name="Picture 15">
              <a:extLst>
                <a:ext uri="{FF2B5EF4-FFF2-40B4-BE49-F238E27FC236}">
                  <a16:creationId xmlns:a16="http://schemas.microsoft.com/office/drawing/2014/main" id="{7A4B1068-5964-E378-B8E2-ABB3A7474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984" y="4994507"/>
              <a:ext cx="893459" cy="893459"/>
            </a:xfrm>
            <a:prstGeom prst="rect">
              <a:avLst/>
            </a:prstGeom>
            <a:effectLst>
              <a:outerShdw blurRad="50800" dist="38100" dir="2700000" algn="tl" rotWithShape="0">
                <a:prstClr val="black">
                  <a:alpha val="40000"/>
                </a:prstClr>
              </a:outerShdw>
            </a:effectLst>
          </p:spPr>
        </p:pic>
      </p:grpSp>
      <p:grpSp>
        <p:nvGrpSpPr>
          <p:cNvPr id="12" name="Group 11">
            <a:extLst>
              <a:ext uri="{FF2B5EF4-FFF2-40B4-BE49-F238E27FC236}">
                <a16:creationId xmlns:a16="http://schemas.microsoft.com/office/drawing/2014/main" id="{03A45AA6-9DE7-F1ED-8BCA-B82E3F122A26}"/>
              </a:ext>
            </a:extLst>
          </p:cNvPr>
          <p:cNvGrpSpPr/>
          <p:nvPr/>
        </p:nvGrpSpPr>
        <p:grpSpPr>
          <a:xfrm>
            <a:off x="2078916" y="5832207"/>
            <a:ext cx="5091125" cy="893459"/>
            <a:chOff x="2092984" y="5984047"/>
            <a:chExt cx="5091125" cy="893459"/>
          </a:xfrm>
        </p:grpSpPr>
        <p:sp>
          <p:nvSpPr>
            <p:cNvPr id="8" name="Rounded Rectangle 7">
              <a:extLst>
                <a:ext uri="{FF2B5EF4-FFF2-40B4-BE49-F238E27FC236}">
                  <a16:creationId xmlns:a16="http://schemas.microsoft.com/office/drawing/2014/main" id="{1FCF103B-80E0-0B4F-96B7-2C7E8AA094DF}"/>
                </a:ext>
              </a:extLst>
            </p:cNvPr>
            <p:cNvSpPr/>
            <p:nvPr/>
          </p:nvSpPr>
          <p:spPr>
            <a:xfrm>
              <a:off x="2451054" y="6101150"/>
              <a:ext cx="4733055" cy="65063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Satisfies prediction latency</a:t>
              </a:r>
              <a:endParaRPr kumimoji="0" lang="en-US" sz="27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1078F5DB-2D7A-2763-5D7D-93206301A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984" y="5984047"/>
              <a:ext cx="893459" cy="893459"/>
            </a:xfrm>
            <a:prstGeom prst="rect">
              <a:avLst/>
            </a:prstGeom>
            <a:effectLst>
              <a:outerShdw blurRad="50800" dist="38100" dir="2700000" algn="tl" rotWithShape="0">
                <a:prstClr val="black">
                  <a:alpha val="40000"/>
                </a:prstClr>
              </a:outerShdw>
            </a:effectLst>
          </p:spPr>
        </p:pic>
      </p:grpSp>
      <p:sp>
        <p:nvSpPr>
          <p:cNvPr id="17" name="Slide Number Placeholder 5">
            <a:extLst>
              <a:ext uri="{FF2B5EF4-FFF2-40B4-BE49-F238E27FC236}">
                <a16:creationId xmlns:a16="http://schemas.microsoft.com/office/drawing/2014/main" id="{150B6291-5364-2E32-BC43-CA86E2BFF7AB}"/>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6738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BF3B2-EBA2-284D-B1A6-0A4796392EF5}"/>
              </a:ext>
            </a:extLst>
          </p:cNvPr>
          <p:cNvSpPr>
            <a:spLocks noGrp="1"/>
          </p:cNvSpPr>
          <p:nvPr>
            <p:ph type="title"/>
          </p:nvPr>
        </p:nvSpPr>
        <p:spPr/>
        <p:txBody>
          <a:bodyPr/>
          <a:lstStyle/>
          <a:p>
            <a:r>
              <a:rPr lang="en-US" dirty="0"/>
              <a:t>More in the Paper (1/3)</a:t>
            </a:r>
          </a:p>
        </p:txBody>
      </p:sp>
      <p:sp>
        <p:nvSpPr>
          <p:cNvPr id="5" name="Content Placeholder 4">
            <a:extLst>
              <a:ext uri="{FF2B5EF4-FFF2-40B4-BE49-F238E27FC236}">
                <a16:creationId xmlns:a16="http://schemas.microsoft.com/office/drawing/2014/main" id="{3A584A94-F8C7-C549-8266-83090A961D82}"/>
              </a:ext>
            </a:extLst>
          </p:cNvPr>
          <p:cNvSpPr>
            <a:spLocks noGrp="1"/>
          </p:cNvSpPr>
          <p:nvPr>
            <p:ph idx="1"/>
          </p:nvPr>
        </p:nvSpPr>
        <p:spPr/>
        <p:txBody>
          <a:bodyPr>
            <a:noAutofit/>
          </a:bodyPr>
          <a:lstStyle/>
          <a:p>
            <a:pPr algn="just">
              <a:lnSpc>
                <a:spcPts val="2280"/>
              </a:lnSpc>
            </a:pPr>
            <a:r>
              <a:rPr lang="en-US" sz="3000" b="1" dirty="0">
                <a:solidFill>
                  <a:srgbClr val="00B050"/>
                </a:solidFill>
                <a:latin typeface="Calibri" panose="020F0502020204030204" pitchFamily="34" charset="0"/>
                <a:cs typeface="Calibri" panose="020F0502020204030204" pitchFamily="34" charset="0"/>
              </a:rPr>
              <a:t>Throughput (IOPS) evaluation</a:t>
            </a:r>
          </a:p>
          <a:p>
            <a:pPr lvl="1" algn="just">
              <a:lnSpc>
                <a:spcPts val="2280"/>
              </a:lnSpc>
            </a:pPr>
            <a:r>
              <a:rPr lang="en-US" dirty="0">
                <a:latin typeface="Calibri" panose="020F0502020204030204" pitchFamily="34" charset="0"/>
                <a:cs typeface="Calibri" panose="020F0502020204030204" pitchFamily="34" charset="0"/>
              </a:rPr>
              <a:t>Sibyl provides high IOPS compared to baseline policies because it</a:t>
            </a:r>
            <a:r>
              <a:rPr lang="en-US" b="1" dirty="0">
                <a:solidFill>
                  <a:schemeClr val="accent6">
                    <a:lumMod val="75000"/>
                  </a:schemeClr>
                </a:solidFill>
                <a:latin typeface="Calibri" panose="020F0502020204030204" pitchFamily="34" charset="0"/>
                <a:cs typeface="Calibri" panose="020F0502020204030204" pitchFamily="34" charset="0"/>
              </a:rPr>
              <a:t> </a:t>
            </a:r>
            <a:r>
              <a:rPr lang="en-US" dirty="0">
                <a:solidFill>
                  <a:srgbClr val="00B050"/>
                </a:solidFill>
                <a:latin typeface="Calibri" panose="020F0502020204030204" pitchFamily="34" charset="0"/>
                <a:cs typeface="Calibri" panose="020F0502020204030204" pitchFamily="34" charset="0"/>
              </a:rPr>
              <a:t>indirectly captures throughput (size/latency)</a:t>
            </a:r>
          </a:p>
          <a:p>
            <a:pPr lvl="1" algn="just">
              <a:lnSpc>
                <a:spcPts val="2280"/>
              </a:lnSpc>
            </a:pPr>
            <a:endParaRPr lang="en-US" b="1" dirty="0">
              <a:solidFill>
                <a:schemeClr val="accent6">
                  <a:lumMod val="75000"/>
                </a:schemeClr>
              </a:solidFill>
              <a:latin typeface="Calibri" panose="020F0502020204030204" pitchFamily="34" charset="0"/>
              <a:cs typeface="Calibri" panose="020F0502020204030204" pitchFamily="34" charset="0"/>
            </a:endParaRPr>
          </a:p>
          <a:p>
            <a:pPr lvl="1" algn="just">
              <a:lnSpc>
                <a:spcPts val="2280"/>
              </a:lnSpc>
            </a:pPr>
            <a:endParaRPr lang="en-US" b="1" dirty="0">
              <a:solidFill>
                <a:schemeClr val="accent6">
                  <a:lumMod val="75000"/>
                </a:schemeClr>
              </a:solidFill>
              <a:latin typeface="Calibri" panose="020F0502020204030204" pitchFamily="34" charset="0"/>
              <a:cs typeface="Calibri" panose="020F0502020204030204" pitchFamily="34" charset="0"/>
            </a:endParaRPr>
          </a:p>
          <a:p>
            <a:pPr lvl="1" algn="just">
              <a:lnSpc>
                <a:spcPts val="2280"/>
              </a:lnSpc>
            </a:pPr>
            <a:endParaRPr lang="en-US" b="1" dirty="0">
              <a:solidFill>
                <a:schemeClr val="accent6">
                  <a:lumMod val="75000"/>
                </a:schemeClr>
              </a:solidFill>
              <a:latin typeface="Calibri" panose="020F0502020204030204" pitchFamily="34" charset="0"/>
              <a:cs typeface="Calibri" panose="020F0502020204030204" pitchFamily="34" charset="0"/>
            </a:endParaRPr>
          </a:p>
          <a:p>
            <a:pPr algn="just">
              <a:lnSpc>
                <a:spcPts val="2280"/>
              </a:lnSpc>
              <a:spcBef>
                <a:spcPts val="1600"/>
              </a:spcBef>
            </a:pPr>
            <a:r>
              <a:rPr lang="en-US" sz="3000" dirty="0">
                <a:latin typeface="Calibri" panose="020F0502020204030204" pitchFamily="34" charset="0"/>
                <a:cs typeface="Calibri" panose="020F0502020204030204" pitchFamily="34" charset="0"/>
              </a:rPr>
              <a:t>Evaluation on </a:t>
            </a:r>
            <a:r>
              <a:rPr lang="en-US" sz="3000" b="1" dirty="0">
                <a:solidFill>
                  <a:schemeClr val="accent2"/>
                </a:solidFill>
                <a:latin typeface="Calibri" panose="020F0502020204030204" pitchFamily="34" charset="0"/>
                <a:cs typeface="Calibri" panose="020F0502020204030204" pitchFamily="34" charset="0"/>
              </a:rPr>
              <a:t>unseen workloads</a:t>
            </a:r>
          </a:p>
          <a:p>
            <a:pPr lvl="1" algn="just">
              <a:lnSpc>
                <a:spcPts val="2280"/>
              </a:lnSpc>
            </a:pPr>
            <a:r>
              <a:rPr lang="en-US" dirty="0">
                <a:latin typeface="Calibri" panose="020F0502020204030204" pitchFamily="34" charset="0"/>
                <a:cs typeface="Calibri" panose="020F0502020204030204" pitchFamily="34" charset="0"/>
              </a:rPr>
              <a:t>Sibyl can </a:t>
            </a:r>
            <a:r>
              <a:rPr lang="en-US" dirty="0">
                <a:solidFill>
                  <a:schemeClr val="accent2"/>
                </a:solidFill>
                <a:latin typeface="Calibri" panose="020F0502020204030204" pitchFamily="34" charset="0"/>
                <a:cs typeface="Calibri" panose="020F0502020204030204" pitchFamily="34" charset="0"/>
              </a:rPr>
              <a:t>effectively adapt </a:t>
            </a:r>
            <a:r>
              <a:rPr lang="en-US" dirty="0">
                <a:latin typeface="Calibri" panose="020F0502020204030204" pitchFamily="34" charset="0"/>
                <a:cs typeface="Calibri" panose="020F0502020204030204" pitchFamily="34" charset="0"/>
              </a:rPr>
              <a:t>its policy to highly dynamic workloads</a:t>
            </a:r>
          </a:p>
          <a:p>
            <a:pPr lvl="1" algn="just">
              <a:lnSpc>
                <a:spcPts val="2280"/>
              </a:lnSpc>
            </a:pPr>
            <a:endParaRPr lang="en-US" dirty="0">
              <a:latin typeface="Calibri" panose="020F0502020204030204" pitchFamily="34" charset="0"/>
              <a:cs typeface="Calibri" panose="020F0502020204030204" pitchFamily="34" charset="0"/>
            </a:endParaRPr>
          </a:p>
          <a:p>
            <a:pPr lvl="1" algn="just">
              <a:lnSpc>
                <a:spcPts val="2280"/>
              </a:lnSpc>
            </a:pPr>
            <a:endParaRPr lang="en-US" dirty="0">
              <a:latin typeface="Calibri" panose="020F0502020204030204" pitchFamily="34" charset="0"/>
              <a:cs typeface="Calibri" panose="020F0502020204030204" pitchFamily="34" charset="0"/>
            </a:endParaRPr>
          </a:p>
          <a:p>
            <a:pPr marL="457200" lvl="1" indent="0" algn="just">
              <a:lnSpc>
                <a:spcPts val="2280"/>
              </a:lnSpc>
              <a:buNone/>
            </a:pPr>
            <a:endParaRPr lang="en-US" dirty="0">
              <a:latin typeface="Calibri" panose="020F0502020204030204" pitchFamily="34" charset="0"/>
              <a:cs typeface="Calibri" panose="020F0502020204030204" pitchFamily="34" charset="0"/>
            </a:endParaRPr>
          </a:p>
          <a:p>
            <a:pPr algn="just">
              <a:lnSpc>
                <a:spcPts val="2280"/>
              </a:lnSpc>
              <a:spcBef>
                <a:spcPts val="1600"/>
              </a:spcBef>
            </a:pPr>
            <a:r>
              <a:rPr lang="en-US" sz="3000" dirty="0">
                <a:latin typeface="Calibri" panose="020F0502020204030204" pitchFamily="34" charset="0"/>
                <a:cs typeface="Calibri" panose="020F0502020204030204" pitchFamily="34" charset="0"/>
              </a:rPr>
              <a:t>Evaluation on </a:t>
            </a:r>
            <a:r>
              <a:rPr lang="en-US" sz="3000" b="1" dirty="0">
                <a:solidFill>
                  <a:srgbClr val="C00000"/>
                </a:solidFill>
                <a:latin typeface="Calibri" panose="020F0502020204030204" pitchFamily="34" charset="0"/>
                <a:cs typeface="Calibri" panose="020F0502020204030204" pitchFamily="34" charset="0"/>
              </a:rPr>
              <a:t>mixed workloads</a:t>
            </a:r>
          </a:p>
          <a:p>
            <a:pPr lvl="1" algn="just">
              <a:lnSpc>
                <a:spcPts val="2280"/>
              </a:lnSpc>
            </a:pPr>
            <a:r>
              <a:rPr lang="en-US" dirty="0">
                <a:latin typeface="Calibri" panose="020F0502020204030204" pitchFamily="34" charset="0"/>
                <a:cs typeface="Calibri" panose="020F0502020204030204" pitchFamily="34" charset="0"/>
              </a:rPr>
              <a:t>Sibyl provides </a:t>
            </a:r>
            <a:r>
              <a:rPr lang="en-US" dirty="0">
                <a:solidFill>
                  <a:srgbClr val="C00000"/>
                </a:solidFill>
                <a:latin typeface="Calibri" panose="020F0502020204030204" pitchFamily="34" charset="0"/>
                <a:cs typeface="Calibri" panose="020F0502020204030204" pitchFamily="34" charset="0"/>
              </a:rPr>
              <a:t>equally-high performance</a:t>
            </a:r>
            <a:r>
              <a:rPr lang="en-US" dirty="0">
                <a:latin typeface="Calibri" panose="020F0502020204030204" pitchFamily="34" charset="0"/>
                <a:cs typeface="Calibri" panose="020F0502020204030204" pitchFamily="34" charset="0"/>
              </a:rPr>
              <a:t> benefits as in single workloads</a:t>
            </a:r>
            <a:endParaRPr lang="en-US" sz="2800" dirty="0">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24E9D0D5-BB63-92A5-4782-07FE03B6C85F}"/>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23254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BF3B2-EBA2-284D-B1A6-0A4796392EF5}"/>
              </a:ext>
            </a:extLst>
          </p:cNvPr>
          <p:cNvSpPr>
            <a:spLocks noGrp="1"/>
          </p:cNvSpPr>
          <p:nvPr>
            <p:ph type="title"/>
          </p:nvPr>
        </p:nvSpPr>
        <p:spPr/>
        <p:txBody>
          <a:bodyPr/>
          <a:lstStyle/>
          <a:p>
            <a:r>
              <a:rPr lang="en-US" dirty="0"/>
              <a:t>More in the Paper (2/3)</a:t>
            </a:r>
          </a:p>
        </p:txBody>
      </p:sp>
      <p:sp>
        <p:nvSpPr>
          <p:cNvPr id="5" name="Content Placeholder 4">
            <a:extLst>
              <a:ext uri="{FF2B5EF4-FFF2-40B4-BE49-F238E27FC236}">
                <a16:creationId xmlns:a16="http://schemas.microsoft.com/office/drawing/2014/main" id="{3A584A94-F8C7-C549-8266-83090A961D82}"/>
              </a:ext>
            </a:extLst>
          </p:cNvPr>
          <p:cNvSpPr>
            <a:spLocks noGrp="1"/>
          </p:cNvSpPr>
          <p:nvPr>
            <p:ph idx="1"/>
          </p:nvPr>
        </p:nvSpPr>
        <p:spPr>
          <a:xfrm>
            <a:off x="169011" y="936172"/>
            <a:ext cx="8894602" cy="5921827"/>
          </a:xfrm>
        </p:spPr>
        <p:txBody>
          <a:bodyPr>
            <a:noAutofit/>
          </a:bodyPr>
          <a:lstStyle/>
          <a:p>
            <a:pPr>
              <a:lnSpc>
                <a:spcPts val="2280"/>
              </a:lnSpc>
              <a:spcBef>
                <a:spcPts val="1600"/>
              </a:spcBef>
            </a:pPr>
            <a:r>
              <a:rPr lang="en-US" sz="3000" dirty="0">
                <a:latin typeface="Calibri" panose="020F0502020204030204" pitchFamily="34" charset="0"/>
                <a:cs typeface="Calibri" panose="020F0502020204030204" pitchFamily="34" charset="0"/>
              </a:rPr>
              <a:t>Evaluation using </a:t>
            </a:r>
            <a:r>
              <a:rPr lang="en-US" sz="3000" b="1" dirty="0">
                <a:solidFill>
                  <a:srgbClr val="000CFF"/>
                </a:solidFill>
                <a:latin typeface="Calibri" panose="020F0502020204030204" pitchFamily="34" charset="0"/>
                <a:cs typeface="Calibri" panose="020F0502020204030204" pitchFamily="34" charset="0"/>
              </a:rPr>
              <a:t>different features</a:t>
            </a:r>
            <a:endParaRPr lang="en-US" sz="3000" b="1" dirty="0">
              <a:solidFill>
                <a:srgbClr val="C00000"/>
              </a:solidFill>
              <a:latin typeface="Calibri" panose="020F0502020204030204" pitchFamily="34" charset="0"/>
              <a:cs typeface="Calibri" panose="020F0502020204030204" pitchFamily="34" charset="0"/>
            </a:endParaRPr>
          </a:p>
          <a:p>
            <a:pPr lvl="1">
              <a:lnSpc>
                <a:spcPts val="2280"/>
              </a:lnSpc>
              <a:spcBef>
                <a:spcPts val="1000"/>
              </a:spcBef>
            </a:pPr>
            <a:r>
              <a:rPr lang="en-GB" dirty="0"/>
              <a:t>Sibyl </a:t>
            </a:r>
            <a:r>
              <a:rPr lang="en-GB" dirty="0">
                <a:solidFill>
                  <a:srgbClr val="000BEB"/>
                </a:solidFill>
              </a:rPr>
              <a:t>autonomously decides </a:t>
            </a:r>
            <a:r>
              <a:rPr lang="en-GB" dirty="0"/>
              <a:t>which features are important to maximize the performance</a:t>
            </a:r>
            <a:endParaRPr lang="en-US" dirty="0"/>
          </a:p>
          <a:p>
            <a:pPr>
              <a:lnSpc>
                <a:spcPct val="100000"/>
              </a:lnSpc>
              <a:spcBef>
                <a:spcPts val="3400"/>
              </a:spcBef>
              <a:spcAft>
                <a:spcPts val="600"/>
              </a:spcAft>
            </a:pPr>
            <a:r>
              <a:rPr lang="en-US" sz="3000" dirty="0">
                <a:latin typeface="Calibri" panose="020F0502020204030204" pitchFamily="34" charset="0"/>
                <a:cs typeface="Calibri" panose="020F0502020204030204" pitchFamily="34" charset="0"/>
              </a:rPr>
              <a:t>Evaluation with </a:t>
            </a:r>
            <a:r>
              <a:rPr lang="en-US" sz="3000" b="1" dirty="0">
                <a:solidFill>
                  <a:srgbClr val="00B0F0"/>
                </a:solidFill>
                <a:latin typeface="Calibri" panose="020F0502020204030204" pitchFamily="34" charset="0"/>
                <a:cs typeface="Calibri" panose="020F0502020204030204" pitchFamily="34" charset="0"/>
              </a:rPr>
              <a:t>different hyperparameter values</a:t>
            </a:r>
          </a:p>
          <a:p>
            <a:pPr lvl="1">
              <a:lnSpc>
                <a:spcPct val="100000"/>
              </a:lnSpc>
              <a:spcBef>
                <a:spcPts val="1600"/>
              </a:spcBef>
              <a:spcAft>
                <a:spcPts val="600"/>
              </a:spcAft>
            </a:pPr>
            <a:endParaRPr lang="en-US" sz="1800" dirty="0">
              <a:latin typeface="Calibri" panose="020F0502020204030204" pitchFamily="34" charset="0"/>
              <a:cs typeface="Calibri" panose="020F0502020204030204" pitchFamily="34" charset="0"/>
            </a:endParaRPr>
          </a:p>
          <a:p>
            <a:pPr>
              <a:lnSpc>
                <a:spcPts val="2280"/>
              </a:lnSpc>
              <a:spcBef>
                <a:spcPts val="1600"/>
              </a:spcBef>
            </a:pPr>
            <a:r>
              <a:rPr lang="en-US" sz="3000" dirty="0">
                <a:latin typeface="Calibri" panose="020F0502020204030204" pitchFamily="34" charset="0"/>
                <a:cs typeface="Calibri" panose="020F0502020204030204" pitchFamily="34" charset="0"/>
              </a:rPr>
              <a:t>Sensitivity to </a:t>
            </a:r>
            <a:r>
              <a:rPr lang="en-US" sz="3000" b="1" dirty="0">
                <a:solidFill>
                  <a:srgbClr val="7030A0"/>
                </a:solidFill>
                <a:latin typeface="Calibri" panose="020F0502020204030204" pitchFamily="34" charset="0"/>
                <a:cs typeface="Calibri" panose="020F0502020204030204" pitchFamily="34" charset="0"/>
              </a:rPr>
              <a:t>fast storage capacity</a:t>
            </a:r>
          </a:p>
          <a:p>
            <a:pPr lvl="1">
              <a:lnSpc>
                <a:spcPct val="100000"/>
              </a:lnSpc>
            </a:pPr>
            <a:r>
              <a:rPr lang="en-US" dirty="0">
                <a:latin typeface="Calibri" panose="020F0502020204030204" pitchFamily="34" charset="0"/>
                <a:cs typeface="Calibri" panose="020F0502020204030204" pitchFamily="34" charset="0"/>
              </a:rPr>
              <a:t>Sibyl </a:t>
            </a:r>
            <a:r>
              <a:rPr lang="en-US" dirty="0">
                <a:solidFill>
                  <a:srgbClr val="7030A0"/>
                </a:solidFill>
                <a:latin typeface="Calibri" panose="020F0502020204030204" pitchFamily="34" charset="0"/>
                <a:cs typeface="Calibri" panose="020F0502020204030204" pitchFamily="34" charset="0"/>
              </a:rPr>
              <a:t>provides scalability by dynamically adapting </a:t>
            </a:r>
            <a:r>
              <a:rPr lang="en-US" dirty="0">
                <a:latin typeface="Calibri" panose="020F0502020204030204" pitchFamily="34" charset="0"/>
                <a:cs typeface="Calibri" panose="020F0502020204030204" pitchFamily="34" charset="0"/>
              </a:rPr>
              <a:t>its policy to available storage size</a:t>
            </a:r>
          </a:p>
          <a:p>
            <a:pPr lvl="1">
              <a:lnSpc>
                <a:spcPts val="2280"/>
              </a:lnSpc>
            </a:pPr>
            <a:endParaRPr lang="en-US" sz="2800" dirty="0">
              <a:latin typeface="Calibri" panose="020F0502020204030204" pitchFamily="34" charset="0"/>
              <a:cs typeface="Calibri" panose="020F0502020204030204" pitchFamily="34" charset="0"/>
            </a:endParaRPr>
          </a:p>
          <a:p>
            <a:pPr>
              <a:lnSpc>
                <a:spcPts val="2280"/>
              </a:lnSpc>
            </a:pPr>
            <a:r>
              <a:rPr lang="en-GB" sz="3000" b="1" dirty="0" err="1">
                <a:solidFill>
                  <a:schemeClr val="accent2"/>
                </a:solidFill>
                <a:latin typeface="Calibri" panose="020F0502020204030204" pitchFamily="34" charset="0"/>
                <a:cs typeface="Calibri" panose="020F0502020204030204" pitchFamily="34" charset="0"/>
              </a:rPr>
              <a:t>Explainability</a:t>
            </a:r>
            <a:r>
              <a:rPr lang="en-GB" sz="3000" b="1" dirty="0">
                <a:solidFill>
                  <a:schemeClr val="accent2"/>
                </a:solidFill>
                <a:latin typeface="Calibri" panose="020F0502020204030204" pitchFamily="34" charset="0"/>
                <a:cs typeface="Calibri" panose="020F0502020204030204" pitchFamily="34" charset="0"/>
              </a:rPr>
              <a:t> analysis </a:t>
            </a:r>
            <a:r>
              <a:rPr lang="en-GB" sz="3000" dirty="0">
                <a:latin typeface="Calibri" panose="020F0502020204030204" pitchFamily="34" charset="0"/>
                <a:cs typeface="Calibri" panose="020F0502020204030204" pitchFamily="34" charset="0"/>
              </a:rPr>
              <a:t>of Sibyl's decision making</a:t>
            </a:r>
          </a:p>
          <a:p>
            <a:pPr lvl="1">
              <a:lnSpc>
                <a:spcPts val="2280"/>
              </a:lnSpc>
            </a:pPr>
            <a:r>
              <a:rPr lang="en-US" dirty="0">
                <a:solidFill>
                  <a:schemeClr val="accent2"/>
                </a:solidFill>
                <a:latin typeface="Calibri" panose="020F0502020204030204" pitchFamily="34" charset="0"/>
                <a:cs typeface="Calibri" panose="020F0502020204030204" pitchFamily="34" charset="0"/>
              </a:rPr>
              <a:t>Explain Sibyl’s actions </a:t>
            </a:r>
            <a:r>
              <a:rPr lang="en-US" dirty="0">
                <a:latin typeface="Calibri" panose="020F0502020204030204" pitchFamily="34" charset="0"/>
                <a:cs typeface="Calibri" panose="020F0502020204030204" pitchFamily="34" charset="0"/>
              </a:rPr>
              <a:t>for different workload characteristics and device configurations</a:t>
            </a:r>
            <a:endParaRPr lang="en-US" b="1" dirty="0">
              <a:solidFill>
                <a:srgbClr val="C00000"/>
              </a:solidFill>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975D93DF-CB9D-6BA7-FDDA-E3B35DF83F64}"/>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6558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BF3B2-EBA2-284D-B1A6-0A4796392EF5}"/>
              </a:ext>
            </a:extLst>
          </p:cNvPr>
          <p:cNvSpPr>
            <a:spLocks noGrp="1"/>
          </p:cNvSpPr>
          <p:nvPr>
            <p:ph type="title"/>
          </p:nvPr>
        </p:nvSpPr>
        <p:spPr/>
        <p:txBody>
          <a:bodyPr/>
          <a:lstStyle/>
          <a:p>
            <a:r>
              <a:rPr lang="en-US" dirty="0"/>
              <a:t>More in the Paper (3/3)</a:t>
            </a:r>
          </a:p>
        </p:txBody>
      </p:sp>
      <p:pic>
        <p:nvPicPr>
          <p:cNvPr id="8" name="Picture 7">
            <a:extLst>
              <a:ext uri="{FF2B5EF4-FFF2-40B4-BE49-F238E27FC236}">
                <a16:creationId xmlns:a16="http://schemas.microsoft.com/office/drawing/2014/main" id="{6E506BC9-2310-7F40-077A-460D0095D9FB}"/>
              </a:ext>
            </a:extLst>
          </p:cNvPr>
          <p:cNvPicPr>
            <a:picLocks noChangeAspect="1"/>
          </p:cNvPicPr>
          <p:nvPr/>
        </p:nvPicPr>
        <p:blipFill>
          <a:blip r:embed="rId3"/>
          <a:stretch>
            <a:fillRect/>
          </a:stretch>
        </p:blipFill>
        <p:spPr>
          <a:xfrm>
            <a:off x="260350" y="2400650"/>
            <a:ext cx="8623300" cy="1790700"/>
          </a:xfrm>
          <a:prstGeom prst="rect">
            <a:avLst/>
          </a:prstGeom>
          <a:ln w="19050">
            <a:solidFill>
              <a:schemeClr val="tx1"/>
            </a:solid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604C4DDB-B2BA-D672-9C32-CC70AA618958}"/>
              </a:ext>
            </a:extLst>
          </p:cNvPr>
          <p:cNvSpPr txBox="1"/>
          <p:nvPr/>
        </p:nvSpPr>
        <p:spPr>
          <a:xfrm>
            <a:off x="1236467" y="4960737"/>
            <a:ext cx="6417425" cy="46166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hlinkClick r:id="rId4">
                  <a:extLst>
                    <a:ext uri="{A12FA001-AC4F-418D-AE19-62706E023703}">
                      <ahyp:hlinkClr xmlns:ahyp="http://schemas.microsoft.com/office/drawing/2018/hyperlinkcolor" val="tx"/>
                    </a:ext>
                  </a:extLst>
                </a:hlinkClick>
              </a:rPr>
              <a:t>https://arxiv.org/pdf/2205.07394.pdf</a:t>
            </a:r>
            <a:endParaRPr kumimoji="0" lang="en-US" sz="24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endParaRPr>
          </a:p>
        </p:txBody>
      </p:sp>
      <p:sp>
        <p:nvSpPr>
          <p:cNvPr id="10" name="TextBox 9">
            <a:extLst>
              <a:ext uri="{FF2B5EF4-FFF2-40B4-BE49-F238E27FC236}">
                <a16:creationId xmlns:a16="http://schemas.microsoft.com/office/drawing/2014/main" id="{77FAD9B3-EA3D-F309-C29E-C92A69B0C19A}"/>
              </a:ext>
            </a:extLst>
          </p:cNvPr>
          <p:cNvSpPr txBox="1"/>
          <p:nvPr/>
        </p:nvSpPr>
        <p:spPr>
          <a:xfrm>
            <a:off x="1363287" y="5936400"/>
            <a:ext cx="6163786" cy="510778"/>
          </a:xfrm>
          <a:prstGeom prst="round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hlinkClick r:id="rId5">
                  <a:extLst>
                    <a:ext uri="{A12FA001-AC4F-418D-AE19-62706E023703}">
                      <ahyp:hlinkClr xmlns:ahyp="http://schemas.microsoft.com/office/drawing/2018/hyperlinkcolor" val="tx"/>
                    </a:ext>
                  </a:extLst>
                </a:hlinkClick>
              </a:rPr>
              <a:t>https://github.com/CMU-SAFARI/Sibyl</a:t>
            </a:r>
            <a:endParaRPr kumimoji="0" lang="en-US" sz="24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endParaRPr>
          </a:p>
        </p:txBody>
      </p:sp>
      <p:sp>
        <p:nvSpPr>
          <p:cNvPr id="7" name="Slide Number Placeholder 5">
            <a:extLst>
              <a:ext uri="{FF2B5EF4-FFF2-40B4-BE49-F238E27FC236}">
                <a16:creationId xmlns:a16="http://schemas.microsoft.com/office/drawing/2014/main" id="{99A04D57-5758-613C-1D1E-8DA6BFC53E12}"/>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16157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Key Shortcomings of Prior Data Placement Techniques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Formulating Data Placement as Reinforcement Learning</a:t>
            </a: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Sibyl: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Evaluation of Sibyl and Key Results</a:t>
            </a: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Conclusion</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12" name="Slide Number Placeholder 5">
            <a:extLst>
              <a:ext uri="{FF2B5EF4-FFF2-40B4-BE49-F238E27FC236}">
                <a16:creationId xmlns:a16="http://schemas.microsoft.com/office/drawing/2014/main" id="{74ADBBE5-F927-D9CC-7E27-64F2C6DD9734}"/>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14309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0FED3A-E902-9492-033C-94391A40A109}"/>
              </a:ext>
            </a:extLst>
          </p:cNvPr>
          <p:cNvSpPr>
            <a:spLocks noGrp="1"/>
          </p:cNvSpPr>
          <p:nvPr>
            <p:ph type="title"/>
          </p:nvPr>
        </p:nvSpPr>
        <p:spPr/>
        <p:txBody>
          <a:bodyPr/>
          <a:lstStyle/>
          <a:p>
            <a:r>
              <a:rPr lang="en-US" dirty="0"/>
              <a:t>Conclusion</a:t>
            </a:r>
            <a:endParaRPr lang="en-CH" dirty="0"/>
          </a:p>
        </p:txBody>
      </p:sp>
      <p:sp>
        <p:nvSpPr>
          <p:cNvPr id="3" name="Content Placeholder 2">
            <a:extLst>
              <a:ext uri="{FF2B5EF4-FFF2-40B4-BE49-F238E27FC236}">
                <a16:creationId xmlns:a16="http://schemas.microsoft.com/office/drawing/2014/main" id="{44722C4C-45FE-344B-A79D-CCCD100D937C}"/>
              </a:ext>
            </a:extLst>
          </p:cNvPr>
          <p:cNvSpPr>
            <a:spLocks noGrp="1"/>
          </p:cNvSpPr>
          <p:nvPr>
            <p:ph idx="1"/>
          </p:nvPr>
        </p:nvSpPr>
        <p:spPr>
          <a:xfrm>
            <a:off x="124699" y="837502"/>
            <a:ext cx="8842955" cy="4920361"/>
          </a:xfrm>
        </p:spPr>
        <p:txBody>
          <a:bodyPr>
            <a:noAutofit/>
          </a:bodyPr>
          <a:lstStyle/>
          <a:p>
            <a:pPr algn="just"/>
            <a:r>
              <a:rPr lang="en-US" sz="3000" b="1" dirty="0">
                <a:solidFill>
                  <a:srgbClr val="00B050"/>
                </a:solidFill>
                <a:latin typeface="Calibri" panose="020F0502020204030204" pitchFamily="34" charset="0"/>
                <a:cs typeface="Calibri" panose="020F0502020204030204" pitchFamily="34" charset="0"/>
              </a:rPr>
              <a:t>We introduced </a:t>
            </a:r>
            <a:r>
              <a:rPr lang="en-GB" sz="3000" b="1" dirty="0">
                <a:solidFill>
                  <a:srgbClr val="00B050"/>
                </a:solidFill>
                <a:latin typeface="Calibri" panose="020F0502020204030204" pitchFamily="34" charset="0"/>
                <a:cs typeface="Calibri" panose="020F0502020204030204" pitchFamily="34" charset="0"/>
              </a:rPr>
              <a:t>Sibyl</a:t>
            </a:r>
            <a:r>
              <a:rPr lang="en-GB" sz="3000" dirty="0">
                <a:solidFill>
                  <a:srgbClr val="00B050"/>
                </a:solidFill>
                <a:latin typeface="Calibri" panose="020F0502020204030204" pitchFamily="34" charset="0"/>
                <a:cs typeface="Calibri" panose="020F0502020204030204" pitchFamily="34" charset="0"/>
              </a:rPr>
              <a:t>, </a:t>
            </a:r>
            <a:r>
              <a:rPr lang="en-GB" sz="3000" dirty="0">
                <a:latin typeface="Calibri" panose="020F0502020204030204" pitchFamily="34" charset="0"/>
                <a:cs typeface="Calibri" panose="020F0502020204030204" pitchFamily="34" charset="0"/>
              </a:rPr>
              <a:t>the first reinforcement learning-based data placement technique in hybrid storage systems that provides</a:t>
            </a:r>
            <a:endParaRPr lang="en-US" sz="3000" dirty="0">
              <a:latin typeface="Calibri" panose="020F0502020204030204" pitchFamily="34" charset="0"/>
              <a:cs typeface="Calibri" panose="020F0502020204030204" pitchFamily="34" charset="0"/>
            </a:endParaRPr>
          </a:p>
          <a:p>
            <a:pPr marL="536575" lvl="1" indent="-179388" algn="just"/>
            <a:r>
              <a:rPr lang="en" b="1" dirty="0">
                <a:solidFill>
                  <a:srgbClr val="000BEB"/>
                </a:solidFill>
                <a:latin typeface="Calibri" panose="020F0502020204030204" pitchFamily="34" charset="0"/>
                <a:cs typeface="Calibri" panose="020F0502020204030204" pitchFamily="34" charset="0"/>
              </a:rPr>
              <a:t>Adaptivity </a:t>
            </a:r>
          </a:p>
          <a:p>
            <a:pPr marL="536575" lvl="1" indent="-179388" algn="just"/>
            <a:r>
              <a:rPr lang="en" b="1" dirty="0">
                <a:solidFill>
                  <a:srgbClr val="000BEB"/>
                </a:solidFill>
                <a:latin typeface="Calibri" panose="020F0502020204030204" pitchFamily="34" charset="0"/>
                <a:cs typeface="Calibri" panose="020F0502020204030204" pitchFamily="34" charset="0"/>
              </a:rPr>
              <a:t>Easily extensibility </a:t>
            </a:r>
          </a:p>
          <a:p>
            <a:pPr marL="536575" lvl="1" indent="-179388" algn="just"/>
            <a:r>
              <a:rPr lang="en" b="1" dirty="0">
                <a:solidFill>
                  <a:srgbClr val="000BEB"/>
                </a:solidFill>
                <a:latin typeface="Calibri" panose="020F0502020204030204" pitchFamily="34" charset="0"/>
                <a:cs typeface="Calibri" panose="020F0502020204030204" pitchFamily="34" charset="0"/>
              </a:rPr>
              <a:t>Ease of design and implementation</a:t>
            </a:r>
            <a:endParaRPr lang="en-US" sz="2200" b="1" dirty="0">
              <a:solidFill>
                <a:srgbClr val="7030A0"/>
              </a:solidFill>
              <a:latin typeface="Calibri" panose="020F0502020204030204" pitchFamily="34" charset="0"/>
              <a:cs typeface="Calibri" panose="020F0502020204030204" pitchFamily="34" charset="0"/>
            </a:endParaRPr>
          </a:p>
          <a:p>
            <a:pPr marL="79375" indent="-179388" algn="just"/>
            <a:r>
              <a:rPr lang="en-US" sz="3000" b="1" dirty="0">
                <a:solidFill>
                  <a:srgbClr val="00B0F0"/>
                </a:solidFill>
                <a:latin typeface="Calibri" panose="020F0502020204030204" pitchFamily="34" charset="0"/>
                <a:cs typeface="Calibri" panose="020F0502020204030204" pitchFamily="34" charset="0"/>
              </a:rPr>
              <a:t>We evaluated Sibyl </a:t>
            </a:r>
            <a:r>
              <a:rPr lang="en-US" sz="3000" dirty="0">
                <a:latin typeface="Calibri" panose="020F0502020204030204" pitchFamily="34" charset="0"/>
                <a:cs typeface="Calibri" panose="020F0502020204030204" pitchFamily="34" charset="0"/>
              </a:rPr>
              <a:t>on</a:t>
            </a:r>
            <a:r>
              <a:rPr lang="en-US" sz="3000" dirty="0">
                <a:solidFill>
                  <a:srgbClr val="00B0F0"/>
                </a:solidFill>
                <a:latin typeface="Calibri" panose="020F0502020204030204" pitchFamily="34" charset="0"/>
                <a:cs typeface="Calibri" panose="020F0502020204030204" pitchFamily="34" charset="0"/>
              </a:rPr>
              <a:t> </a:t>
            </a:r>
            <a:r>
              <a:rPr lang="en-US" sz="3000" b="1" dirty="0">
                <a:solidFill>
                  <a:srgbClr val="00B0F0"/>
                </a:solidFill>
                <a:latin typeface="Calibri" panose="020F0502020204030204" pitchFamily="34" charset="0"/>
                <a:cs typeface="Calibri" panose="020F0502020204030204" pitchFamily="34" charset="0"/>
              </a:rPr>
              <a:t>real systems </a:t>
            </a:r>
            <a:r>
              <a:rPr lang="en-US" sz="3000" dirty="0">
                <a:latin typeface="Calibri" panose="020F0502020204030204" pitchFamily="34" charset="0"/>
                <a:cs typeface="Calibri" panose="020F0502020204030204" pitchFamily="34" charset="0"/>
              </a:rPr>
              <a:t>using many different workloads</a:t>
            </a:r>
          </a:p>
          <a:p>
            <a:pPr marL="536575" lvl="1" indent="-179388" algn="just"/>
            <a:r>
              <a:rPr lang="en-GB" dirty="0">
                <a:latin typeface="Calibri" panose="020F0502020204030204" pitchFamily="34" charset="0"/>
                <a:cs typeface="Calibri" panose="020F0502020204030204" pitchFamily="34" charset="0"/>
              </a:rPr>
              <a:t>Sibyl </a:t>
            </a:r>
            <a:r>
              <a:rPr lang="en-GB" b="1" dirty="0">
                <a:solidFill>
                  <a:srgbClr val="C00000"/>
                </a:solidFill>
                <a:latin typeface="Calibri" panose="020F0502020204030204" pitchFamily="34" charset="0"/>
                <a:cs typeface="Calibri" panose="020F0502020204030204" pitchFamily="34" charset="0"/>
              </a:rPr>
              <a:t>improves performance by 21.6% </a:t>
            </a:r>
            <a:r>
              <a:rPr lang="en-GB" dirty="0">
                <a:latin typeface="Calibri" panose="020F0502020204030204" pitchFamily="34" charset="0"/>
                <a:cs typeface="Calibri" panose="020F0502020204030204" pitchFamily="34" charset="0"/>
              </a:rPr>
              <a:t>compared to the best prior data placement policy in a dual-HSS configuration</a:t>
            </a:r>
          </a:p>
          <a:p>
            <a:pPr marL="536575" lvl="1" indent="-179388" algn="just"/>
            <a:r>
              <a:rPr lang="en-US" dirty="0">
                <a:latin typeface="Calibri" panose="020F0502020204030204" pitchFamily="34" charset="0"/>
                <a:cs typeface="Calibri" panose="020F0502020204030204" pitchFamily="34" charset="0"/>
              </a:rPr>
              <a:t>In </a:t>
            </a:r>
            <a:r>
              <a:rPr lang="en" dirty="0">
                <a:latin typeface="Calibri" panose="020F0502020204030204" pitchFamily="34" charset="0"/>
                <a:cs typeface="Calibri" panose="020F0502020204030204" pitchFamily="34" charset="0"/>
              </a:rPr>
              <a:t>a tri-HSS configuration, Sibyl </a:t>
            </a:r>
            <a:r>
              <a:rPr lang="en" b="1" dirty="0">
                <a:solidFill>
                  <a:srgbClr val="7030A0"/>
                </a:solidFill>
                <a:latin typeface="Calibri" panose="020F0502020204030204" pitchFamily="34" charset="0"/>
                <a:cs typeface="Calibri" panose="020F0502020204030204" pitchFamily="34" charset="0"/>
              </a:rPr>
              <a:t>outperforms</a:t>
            </a:r>
            <a:r>
              <a:rPr lang="en" dirty="0">
                <a:solidFill>
                  <a:srgbClr val="FFC000"/>
                </a:solidFill>
                <a:latin typeface="Calibri" panose="020F0502020204030204" pitchFamily="34" charset="0"/>
                <a:cs typeface="Calibri" panose="020F0502020204030204" pitchFamily="34" charset="0"/>
              </a:rPr>
              <a:t> </a:t>
            </a:r>
            <a:r>
              <a:rPr lang="en" dirty="0">
                <a:latin typeface="Calibri" panose="020F0502020204030204" pitchFamily="34" charset="0"/>
                <a:cs typeface="Calibri" panose="020F0502020204030204" pitchFamily="34" charset="0"/>
              </a:rPr>
              <a:t>the state-of-the-art-data placement policy by </a:t>
            </a:r>
            <a:r>
              <a:rPr lang="en" b="1" dirty="0">
                <a:solidFill>
                  <a:srgbClr val="7030A0"/>
                </a:solidFill>
                <a:latin typeface="Calibri" panose="020F0502020204030204" pitchFamily="34" charset="0"/>
                <a:cs typeface="Calibri" panose="020F0502020204030204" pitchFamily="34" charset="0"/>
              </a:rPr>
              <a:t>48.2%</a:t>
            </a:r>
            <a:r>
              <a:rPr lang="en" dirty="0">
                <a:solidFill>
                  <a:srgbClr val="7030A0"/>
                </a:solidFill>
                <a:latin typeface="Calibri" panose="020F0502020204030204" pitchFamily="34" charset="0"/>
                <a:cs typeface="Calibri" panose="020F0502020204030204" pitchFamily="34" charset="0"/>
              </a:rPr>
              <a:t> </a:t>
            </a:r>
          </a:p>
          <a:p>
            <a:pPr marL="536575" lvl="1" indent="-179388" algn="just"/>
            <a:r>
              <a:rPr lang="en-US" dirty="0">
                <a:latin typeface="Calibri" panose="020F0502020204030204" pitchFamily="34" charset="0"/>
                <a:cs typeface="Calibri" panose="020F0502020204030204" pitchFamily="34" charset="0"/>
              </a:rPr>
              <a:t>Sibyl </a:t>
            </a:r>
            <a:r>
              <a:rPr lang="en" dirty="0">
                <a:latin typeface="Calibri" panose="020F0502020204030204" pitchFamily="34" charset="0"/>
                <a:cs typeface="Calibri" panose="020F0502020204030204" pitchFamily="34" charset="0"/>
              </a:rPr>
              <a:t>achieves </a:t>
            </a:r>
            <a:r>
              <a:rPr lang="en" b="1" dirty="0">
                <a:solidFill>
                  <a:schemeClr val="accent2"/>
                </a:solidFill>
                <a:latin typeface="Calibri" panose="020F0502020204030204" pitchFamily="34" charset="0"/>
                <a:cs typeface="Calibri" panose="020F0502020204030204" pitchFamily="34" charset="0"/>
              </a:rPr>
              <a:t>80% of the performance</a:t>
            </a:r>
            <a:r>
              <a:rPr lang="en" dirty="0">
                <a:solidFill>
                  <a:schemeClr val="accent2"/>
                </a:solidFill>
                <a:latin typeface="Calibri" panose="020F0502020204030204" pitchFamily="34" charset="0"/>
                <a:cs typeface="Calibri" panose="020F0502020204030204" pitchFamily="34" charset="0"/>
              </a:rPr>
              <a:t> </a:t>
            </a:r>
            <a:r>
              <a:rPr lang="en" dirty="0">
                <a:latin typeface="Calibri" panose="020F0502020204030204" pitchFamily="34" charset="0"/>
                <a:cs typeface="Calibri" panose="020F0502020204030204" pitchFamily="34" charset="0"/>
              </a:rPr>
              <a:t>of an oracle policy with a storage overhead of only </a:t>
            </a:r>
            <a:r>
              <a:rPr lang="en" b="1" dirty="0">
                <a:solidFill>
                  <a:schemeClr val="accent2"/>
                </a:solidFill>
                <a:latin typeface="Calibri" panose="020F0502020204030204" pitchFamily="34" charset="0"/>
                <a:cs typeface="Calibri" panose="020F0502020204030204" pitchFamily="34" charset="0"/>
              </a:rPr>
              <a:t>124.4 KiB</a:t>
            </a:r>
            <a:endParaRPr lang="en-US" dirty="0">
              <a:solidFill>
                <a:schemeClr val="accent2"/>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D4014DC-6A31-44C1-AE15-6B85E8E5A42D}"/>
              </a:ext>
            </a:extLst>
          </p:cNvPr>
          <p:cNvSpPr txBox="1"/>
          <p:nvPr/>
        </p:nvSpPr>
        <p:spPr>
          <a:xfrm>
            <a:off x="2740409" y="6517481"/>
            <a:ext cx="3663182" cy="340519"/>
          </a:xfrm>
          <a:prstGeom prst="round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hlinkClick r:id="rId3">
                  <a:extLst>
                    <a:ext uri="{A12FA001-AC4F-418D-AE19-62706E023703}">
                      <ahyp:hlinkClr xmlns:ahyp="http://schemas.microsoft.com/office/drawing/2018/hyperlinkcolor" val="tx"/>
                    </a:ext>
                  </a:extLst>
                </a:hlinkClick>
              </a:rPr>
              <a:t>https://github.com/CMU-SAFARI/Sibyl</a:t>
            </a:r>
            <a:endParaRPr kumimoji="0" lang="en-US" sz="14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endParaRPr>
          </a:p>
        </p:txBody>
      </p:sp>
      <p:sp>
        <p:nvSpPr>
          <p:cNvPr id="6" name="Slide Number Placeholder 5">
            <a:extLst>
              <a:ext uri="{FF2B5EF4-FFF2-40B4-BE49-F238E27FC236}">
                <a16:creationId xmlns:a16="http://schemas.microsoft.com/office/drawing/2014/main" id="{40BF882D-7906-0853-272A-8DFA1E7A5ACC}"/>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96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329F96-A644-1147-8C8D-3FEBAACCA52B}"/>
              </a:ext>
            </a:extLst>
          </p:cNvPr>
          <p:cNvSpPr/>
          <p:nvPr/>
        </p:nvSpPr>
        <p:spPr>
          <a:xfrm>
            <a:off x="0" y="1"/>
            <a:ext cx="9144000" cy="3429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Sibyl</a:t>
            </a:r>
            <a:r>
              <a:rPr kumimoji="0" lang="en-GB" sz="60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br>
              <a:rPr kumimoji="0" lang="en-GB" sz="44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br>
            <a:r>
              <a:rPr kumimoji="0" lang="en-GB" sz="44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Adaptive and Extensible Data Placement in Hybrid Storage Systems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Using Online Reinforcement Learning</a:t>
            </a:r>
            <a:endParaRPr kumimoji="0" lang="en-US" sz="6600" b="1" i="0" u="none" strike="noStrike" kern="1200" cap="none" spc="-150" normalizeH="0" baseline="0" noProof="0" dirty="0">
              <a:ln>
                <a:noFill/>
              </a:ln>
              <a:solidFill>
                <a:srgbClr val="002060"/>
              </a:solidFill>
              <a:effectLst/>
              <a:uLnTx/>
              <a:uFillTx/>
              <a:latin typeface="Calibri" panose="020F0502020204030204" pitchFamily="34" charset="0"/>
              <a:ea typeface="Segoe UI Historic" panose="020B0502040204020203" pitchFamily="34" charset="0"/>
              <a:cs typeface="Calibri" panose="020F0502020204030204" pitchFamily="34" charset="0"/>
            </a:endParaRPr>
          </a:p>
        </p:txBody>
      </p:sp>
      <p:sp>
        <p:nvSpPr>
          <p:cNvPr id="22" name="TextBox 21">
            <a:extLst>
              <a:ext uri="{FF2B5EF4-FFF2-40B4-BE49-F238E27FC236}">
                <a16:creationId xmlns:a16="http://schemas.microsoft.com/office/drawing/2014/main" id="{9918E52C-4B7C-9144-BB78-21CE44F089CF}"/>
              </a:ext>
            </a:extLst>
          </p:cNvPr>
          <p:cNvSpPr txBox="1"/>
          <p:nvPr/>
        </p:nvSpPr>
        <p:spPr>
          <a:xfrm>
            <a:off x="328274" y="3777455"/>
            <a:ext cx="8487452"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Gagandeep Singh, Rakesh Nadig, Jisung Park,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Rahul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Bera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Nastaran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Hajinazar</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David Novo,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Juan G</a:t>
            </a:r>
            <a:r>
              <a:rPr kumimoji="0" lang="en-GB"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ómez</a:t>
            </a: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Luna, Sander </a:t>
            </a:r>
            <a:r>
              <a:rPr kumimoji="0" lang="en-GB"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Stuijk</a:t>
            </a: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Henk </a:t>
            </a:r>
            <a:r>
              <a:rPr kumimoji="0" lang="en-GB"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Corporaal</a:t>
            </a: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Onur</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Mutlu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7265" y="5956287"/>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3355808" y="6026932"/>
            <a:ext cx="2190541" cy="415402"/>
          </a:xfrm>
          <a:prstGeom prst="rect">
            <a:avLst/>
          </a:prstGeom>
        </p:spPr>
      </p:pic>
      <p:grpSp>
        <p:nvGrpSpPr>
          <p:cNvPr id="13" name="Group 44">
            <a:extLst>
              <a:ext uri="{FF2B5EF4-FFF2-40B4-BE49-F238E27FC236}">
                <a16:creationId xmlns:a16="http://schemas.microsoft.com/office/drawing/2014/main" id="{5871F636-E439-3600-1527-C77454665BA5}"/>
              </a:ext>
            </a:extLst>
          </p:cNvPr>
          <p:cNvGrpSpPr>
            <a:grpSpLocks/>
          </p:cNvGrpSpPr>
          <p:nvPr/>
        </p:nvGrpSpPr>
        <p:grpSpPr bwMode="auto">
          <a:xfrm>
            <a:off x="6065199" y="5786811"/>
            <a:ext cx="3078801" cy="826618"/>
            <a:chOff x="11717338" y="360363"/>
            <a:chExt cx="8572500" cy="2338387"/>
          </a:xfrm>
        </p:grpSpPr>
        <p:sp>
          <p:nvSpPr>
            <p:cNvPr id="14" name="AutoShape 5">
              <a:extLst>
                <a:ext uri="{FF2B5EF4-FFF2-40B4-BE49-F238E27FC236}">
                  <a16:creationId xmlns:a16="http://schemas.microsoft.com/office/drawing/2014/main" id="{1A6BF8A0-9041-CDE3-B16A-282736D6AC35}"/>
                </a:ext>
              </a:extLst>
            </p:cNvPr>
            <p:cNvSpPr>
              <a:spLocks noChangeAspect="1" noChangeArrowheads="1" noTextEdit="1"/>
            </p:cNvSpPr>
            <p:nvPr userDrawn="1"/>
          </p:nvSpPr>
          <p:spPr bwMode="auto">
            <a:xfrm>
              <a:off x="11717338" y="360363"/>
              <a:ext cx="8572500" cy="2338387"/>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B5A1B428-63FC-6B0B-47C6-B584619775C2}"/>
                </a:ext>
              </a:extLst>
            </p:cNvPr>
            <p:cNvSpPr>
              <a:spLocks noChangeArrowheads="1"/>
            </p:cNvSpPr>
            <p:nvPr userDrawn="1"/>
          </p:nvSpPr>
          <p:spPr bwMode="auto">
            <a:xfrm>
              <a:off x="11717338" y="360363"/>
              <a:ext cx="8572500" cy="2338387"/>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8155AA0A-A688-9B57-47DF-B617D281B083}"/>
                </a:ext>
              </a:extLst>
            </p:cNvPr>
            <p:cNvSpPr>
              <a:spLocks/>
            </p:cNvSpPr>
            <p:nvPr userDrawn="1"/>
          </p:nvSpPr>
          <p:spPr bwMode="auto">
            <a:xfrm>
              <a:off x="16394113" y="847725"/>
              <a:ext cx="203200" cy="292100"/>
            </a:xfrm>
            <a:custGeom>
              <a:avLst/>
              <a:gdLst/>
              <a:ahLst/>
              <a:cxnLst>
                <a:cxn ang="0">
                  <a:pos x="0" y="184"/>
                </a:cxn>
                <a:cxn ang="0">
                  <a:pos x="0" y="0"/>
                </a:cxn>
                <a:cxn ang="0">
                  <a:pos x="124" y="0"/>
                </a:cxn>
                <a:cxn ang="0">
                  <a:pos x="124"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C71ECCD-BC4E-1DCC-3C63-FC50294323FA}"/>
                </a:ext>
              </a:extLst>
            </p:cNvPr>
            <p:cNvSpPr>
              <a:spLocks noChangeArrowheads="1"/>
            </p:cNvSpPr>
            <p:nvPr userDrawn="1"/>
          </p:nvSpPr>
          <p:spPr bwMode="auto">
            <a:xfrm>
              <a:off x="16654463" y="847725"/>
              <a:ext cx="71437" cy="292100"/>
            </a:xfrm>
            <a:prstGeom prst="rect">
              <a:avLst/>
            </a:prstGeom>
            <a:solidFill>
              <a:srgbClr val="9E0000"/>
            </a:solid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7">
              <a:extLst>
                <a:ext uri="{FF2B5EF4-FFF2-40B4-BE49-F238E27FC236}">
                  <a16:creationId xmlns:a16="http://schemas.microsoft.com/office/drawing/2014/main" id="{61C7563B-2AF4-2E64-40BC-06BB5BC4C5DB}"/>
                </a:ext>
              </a:extLst>
            </p:cNvPr>
            <p:cNvSpPr>
              <a:spLocks/>
            </p:cNvSpPr>
            <p:nvPr userDrawn="1"/>
          </p:nvSpPr>
          <p:spPr bwMode="auto">
            <a:xfrm>
              <a:off x="16794163" y="847725"/>
              <a:ext cx="265112" cy="292100"/>
            </a:xfrm>
            <a:custGeom>
              <a:avLst/>
              <a:gdLst/>
              <a:ahLst/>
              <a:cxnLst>
                <a:cxn ang="0">
                  <a:pos x="116" y="184"/>
                </a:cxn>
                <a:cxn ang="0">
                  <a:pos x="42" y="64"/>
                </a:cxn>
                <a:cxn ang="0">
                  <a:pos x="42" y="64"/>
                </a:cxn>
                <a:cxn ang="0">
                  <a:pos x="43" y="184"/>
                </a:cxn>
                <a:cxn ang="0">
                  <a:pos x="0" y="184"/>
                </a:cxn>
                <a:cxn ang="0">
                  <a:pos x="0" y="0"/>
                </a:cxn>
                <a:cxn ang="0">
                  <a:pos x="50" y="0"/>
                </a:cxn>
                <a:cxn ang="0">
                  <a:pos x="124" y="120"/>
                </a:cxn>
                <a:cxn ang="0">
                  <a:pos x="125" y="120"/>
                </a:cxn>
                <a:cxn ang="0">
                  <a:pos x="124" y="0"/>
                </a:cxn>
                <a:cxn ang="0">
                  <a:pos x="167" y="0"/>
                </a:cxn>
                <a:cxn ang="0">
                  <a:pos x="167" y="184"/>
                </a:cxn>
                <a:cxn ang="0">
                  <a:pos x="116" y="184"/>
                </a:cxn>
              </a:cxnLst>
              <a:rect l="0" t="0" r="r" b="b"/>
              <a:pathLst>
                <a:path w="167" h="184">
                  <a:moveTo>
                    <a:pt x="116" y="184"/>
                  </a:moveTo>
                  <a:lnTo>
                    <a:pt x="42" y="64"/>
                  </a:lnTo>
                  <a:lnTo>
                    <a:pt x="42" y="64"/>
                  </a:lnTo>
                  <a:lnTo>
                    <a:pt x="43" y="184"/>
                  </a:lnTo>
                  <a:lnTo>
                    <a:pt x="0" y="184"/>
                  </a:lnTo>
                  <a:lnTo>
                    <a:pt x="0" y="0"/>
                  </a:lnTo>
                  <a:lnTo>
                    <a:pt x="50" y="0"/>
                  </a:lnTo>
                  <a:lnTo>
                    <a:pt x="124" y="120"/>
                  </a:lnTo>
                  <a:lnTo>
                    <a:pt x="125" y="120"/>
                  </a:lnTo>
                  <a:lnTo>
                    <a:pt x="124" y="0"/>
                  </a:lnTo>
                  <a:lnTo>
                    <a:pt x="167" y="0"/>
                  </a:lnTo>
                  <a:lnTo>
                    <a:pt x="167" y="184"/>
                  </a:lnTo>
                  <a:lnTo>
                    <a:pt x="116"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7CF24EA0-5764-2810-9A32-988926B52CD3}"/>
                </a:ext>
              </a:extLst>
            </p:cNvPr>
            <p:cNvSpPr>
              <a:spLocks noEditPoints="1"/>
            </p:cNvSpPr>
            <p:nvPr userDrawn="1"/>
          </p:nvSpPr>
          <p:spPr bwMode="auto">
            <a:xfrm>
              <a:off x="17127538" y="847725"/>
              <a:ext cx="271462" cy="292100"/>
            </a:xfrm>
            <a:custGeom>
              <a:avLst/>
              <a:gdLst/>
              <a:ahLst/>
              <a:cxnLst>
                <a:cxn ang="0">
                  <a:pos x="952" y="506"/>
                </a:cxn>
                <a:cxn ang="0">
                  <a:pos x="902" y="737"/>
                </a:cxn>
                <a:cxn ang="0">
                  <a:pos x="771" y="897"/>
                </a:cxn>
                <a:cxn ang="0">
                  <a:pos x="587" y="989"/>
                </a:cxn>
                <a:cxn ang="0">
                  <a:pos x="380" y="1019"/>
                </a:cxn>
                <a:cxn ang="0">
                  <a:pos x="0" y="1019"/>
                </a:cxn>
                <a:cxn ang="0">
                  <a:pos x="0" y="0"/>
                </a:cxn>
                <a:cxn ang="0">
                  <a:pos x="368" y="0"/>
                </a:cxn>
                <a:cxn ang="0">
                  <a:pos x="582" y="25"/>
                </a:cxn>
                <a:cxn ang="0">
                  <a:pos x="769" y="109"/>
                </a:cxn>
                <a:cxn ang="0">
                  <a:pos x="901" y="265"/>
                </a:cxn>
                <a:cxn ang="0">
                  <a:pos x="952" y="506"/>
                </a:cxn>
                <a:cxn ang="0">
                  <a:pos x="695" y="506"/>
                </a:cxn>
                <a:cxn ang="0">
                  <a:pos x="667" y="363"/>
                </a:cxn>
                <a:cxn ang="0">
                  <a:pos x="592" y="273"/>
                </a:cxn>
                <a:cxn ang="0">
                  <a:pos x="486" y="225"/>
                </a:cxn>
                <a:cxn ang="0">
                  <a:pos x="363" y="210"/>
                </a:cxn>
                <a:cxn ang="0">
                  <a:pos x="240" y="210"/>
                </a:cxn>
                <a:cxn ang="0">
                  <a:pos x="240" y="806"/>
                </a:cxn>
                <a:cxn ang="0">
                  <a:pos x="357" y="806"/>
                </a:cxn>
                <a:cxn ang="0">
                  <a:pos x="484" y="791"/>
                </a:cxn>
                <a:cxn ang="0">
                  <a:pos x="592" y="741"/>
                </a:cxn>
                <a:cxn ang="0">
                  <a:pos x="667" y="649"/>
                </a:cxn>
                <a:cxn ang="0">
                  <a:pos x="695" y="506"/>
                </a:cxn>
              </a:cxnLst>
              <a:rect l="0" t="0" r="r" b="b"/>
              <a:pathLst>
                <a:path w="952" h="1019">
                  <a:moveTo>
                    <a:pt x="952" y="506"/>
                  </a:moveTo>
                  <a:cubicBezTo>
                    <a:pt x="952" y="596"/>
                    <a:pt x="935" y="673"/>
                    <a:pt x="902" y="737"/>
                  </a:cubicBezTo>
                  <a:cubicBezTo>
                    <a:pt x="869" y="802"/>
                    <a:pt x="825" y="855"/>
                    <a:pt x="771" y="897"/>
                  </a:cubicBezTo>
                  <a:cubicBezTo>
                    <a:pt x="717" y="939"/>
                    <a:pt x="655" y="969"/>
                    <a:pt x="587" y="989"/>
                  </a:cubicBezTo>
                  <a:cubicBezTo>
                    <a:pt x="519" y="1009"/>
                    <a:pt x="450" y="1019"/>
                    <a:pt x="380" y="1019"/>
                  </a:cubicBezTo>
                  <a:cubicBezTo>
                    <a:pt x="0" y="1019"/>
                    <a:pt x="0" y="1019"/>
                    <a:pt x="0" y="1019"/>
                  </a:cubicBezTo>
                  <a:cubicBezTo>
                    <a:pt x="0" y="0"/>
                    <a:pt x="0" y="0"/>
                    <a:pt x="0" y="0"/>
                  </a:cubicBezTo>
                  <a:cubicBezTo>
                    <a:pt x="368" y="0"/>
                    <a:pt x="368" y="0"/>
                    <a:pt x="368" y="0"/>
                  </a:cubicBezTo>
                  <a:cubicBezTo>
                    <a:pt x="440" y="0"/>
                    <a:pt x="511" y="9"/>
                    <a:pt x="582" y="25"/>
                  </a:cubicBezTo>
                  <a:cubicBezTo>
                    <a:pt x="652" y="42"/>
                    <a:pt x="714" y="70"/>
                    <a:pt x="769" y="109"/>
                  </a:cubicBezTo>
                  <a:cubicBezTo>
                    <a:pt x="823" y="148"/>
                    <a:pt x="868" y="200"/>
                    <a:pt x="901" y="265"/>
                  </a:cubicBezTo>
                  <a:cubicBezTo>
                    <a:pt x="935" y="330"/>
                    <a:pt x="952" y="411"/>
                    <a:pt x="952" y="506"/>
                  </a:cubicBezTo>
                  <a:moveTo>
                    <a:pt x="695" y="506"/>
                  </a:moveTo>
                  <a:cubicBezTo>
                    <a:pt x="695" y="449"/>
                    <a:pt x="686" y="401"/>
                    <a:pt x="667" y="363"/>
                  </a:cubicBezTo>
                  <a:cubicBezTo>
                    <a:pt x="649" y="326"/>
                    <a:pt x="624" y="295"/>
                    <a:pt x="592" y="273"/>
                  </a:cubicBezTo>
                  <a:cubicBezTo>
                    <a:pt x="561" y="250"/>
                    <a:pt x="526" y="234"/>
                    <a:pt x="486" y="225"/>
                  </a:cubicBezTo>
                  <a:cubicBezTo>
                    <a:pt x="446" y="215"/>
                    <a:pt x="405" y="210"/>
                    <a:pt x="363" y="210"/>
                  </a:cubicBezTo>
                  <a:cubicBezTo>
                    <a:pt x="240" y="210"/>
                    <a:pt x="240" y="210"/>
                    <a:pt x="240" y="210"/>
                  </a:cubicBezTo>
                  <a:cubicBezTo>
                    <a:pt x="240" y="806"/>
                    <a:pt x="240" y="806"/>
                    <a:pt x="240" y="806"/>
                  </a:cubicBezTo>
                  <a:cubicBezTo>
                    <a:pt x="357" y="806"/>
                    <a:pt x="357" y="806"/>
                    <a:pt x="357" y="806"/>
                  </a:cubicBezTo>
                  <a:cubicBezTo>
                    <a:pt x="401" y="806"/>
                    <a:pt x="444" y="801"/>
                    <a:pt x="484" y="791"/>
                  </a:cubicBezTo>
                  <a:cubicBezTo>
                    <a:pt x="525" y="781"/>
                    <a:pt x="561" y="764"/>
                    <a:pt x="592" y="741"/>
                  </a:cubicBezTo>
                  <a:cubicBezTo>
                    <a:pt x="624" y="718"/>
                    <a:pt x="649" y="687"/>
                    <a:pt x="667" y="649"/>
                  </a:cubicBezTo>
                  <a:cubicBezTo>
                    <a:pt x="686" y="611"/>
                    <a:pt x="695" y="563"/>
                    <a:pt x="695" y="506"/>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9">
              <a:extLst>
                <a:ext uri="{FF2B5EF4-FFF2-40B4-BE49-F238E27FC236}">
                  <a16:creationId xmlns:a16="http://schemas.microsoft.com/office/drawing/2014/main" id="{9A0CDB88-6763-50A5-8383-FED6B7CD991F}"/>
                </a:ext>
              </a:extLst>
            </p:cNvPr>
            <p:cNvSpPr>
              <a:spLocks/>
            </p:cNvSpPr>
            <p:nvPr userDrawn="1"/>
          </p:nvSpPr>
          <p:spPr bwMode="auto">
            <a:xfrm>
              <a:off x="17452975" y="847725"/>
              <a:ext cx="254000" cy="292100"/>
            </a:xfrm>
            <a:custGeom>
              <a:avLst/>
              <a:gdLst/>
              <a:ahLst/>
              <a:cxnLst>
                <a:cxn ang="0">
                  <a:pos x="116" y="184"/>
                </a:cxn>
                <a:cxn ang="0">
                  <a:pos x="116" y="107"/>
                </a:cxn>
                <a:cxn ang="0">
                  <a:pos x="44" y="107"/>
                </a:cxn>
                <a:cxn ang="0">
                  <a:pos x="44" y="184"/>
                </a:cxn>
                <a:cxn ang="0">
                  <a:pos x="0" y="184"/>
                </a:cxn>
                <a:cxn ang="0">
                  <a:pos x="0" y="0"/>
                </a:cxn>
                <a:cxn ang="0">
                  <a:pos x="44" y="0"/>
                </a:cxn>
                <a:cxn ang="0">
                  <a:pos x="44" y="70"/>
                </a:cxn>
                <a:cxn ang="0">
                  <a:pos x="116" y="70"/>
                </a:cxn>
                <a:cxn ang="0">
                  <a:pos x="116" y="0"/>
                </a:cxn>
                <a:cxn ang="0">
                  <a:pos x="160" y="0"/>
                </a:cxn>
                <a:cxn ang="0">
                  <a:pos x="160" y="184"/>
                </a:cxn>
                <a:cxn ang="0">
                  <a:pos x="116" y="184"/>
                </a:cxn>
              </a:cxnLst>
              <a:rect l="0" t="0" r="r" b="b"/>
              <a:pathLst>
                <a:path w="160" h="184">
                  <a:moveTo>
                    <a:pt x="116" y="184"/>
                  </a:moveTo>
                  <a:lnTo>
                    <a:pt x="116" y="107"/>
                  </a:lnTo>
                  <a:lnTo>
                    <a:pt x="44" y="107"/>
                  </a:lnTo>
                  <a:lnTo>
                    <a:pt x="44" y="184"/>
                  </a:lnTo>
                  <a:lnTo>
                    <a:pt x="0" y="184"/>
                  </a:lnTo>
                  <a:lnTo>
                    <a:pt x="0" y="0"/>
                  </a:lnTo>
                  <a:lnTo>
                    <a:pt x="44" y="0"/>
                  </a:lnTo>
                  <a:lnTo>
                    <a:pt x="44" y="70"/>
                  </a:lnTo>
                  <a:lnTo>
                    <a:pt x="116" y="70"/>
                  </a:lnTo>
                  <a:lnTo>
                    <a:pt x="116" y="0"/>
                  </a:lnTo>
                  <a:lnTo>
                    <a:pt x="160" y="0"/>
                  </a:lnTo>
                  <a:lnTo>
                    <a:pt x="160" y="184"/>
                  </a:lnTo>
                  <a:lnTo>
                    <a:pt x="116"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408B25AE-7D35-38CA-C374-D5AE57D74748}"/>
                </a:ext>
              </a:extLst>
            </p:cNvPr>
            <p:cNvSpPr>
              <a:spLocks noEditPoints="1"/>
            </p:cNvSpPr>
            <p:nvPr userDrawn="1"/>
          </p:nvSpPr>
          <p:spPr bwMode="auto">
            <a:xfrm>
              <a:off x="17760950" y="839788"/>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4"/>
                </a:cxn>
                <a:cxn ang="0">
                  <a:pos x="333" y="37"/>
                </a:cxn>
                <a:cxn ang="0">
                  <a:pos x="554" y="0"/>
                </a:cxn>
                <a:cxn ang="0">
                  <a:pos x="776" y="37"/>
                </a:cxn>
                <a:cxn ang="0">
                  <a:pos x="953" y="144"/>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5" y="759"/>
                </a:cxn>
                <a:cxn ang="0">
                  <a:pos x="825" y="659"/>
                </a:cxn>
                <a:cxn ang="0">
                  <a:pos x="847" y="532"/>
                </a:cxn>
              </a:cxnLst>
              <a:rect l="0" t="0" r="r" b="b"/>
              <a:pathLst>
                <a:path w="1110" h="1073">
                  <a:moveTo>
                    <a:pt x="1110" y="532"/>
                  </a:moveTo>
                  <a:cubicBezTo>
                    <a:pt x="1110" y="613"/>
                    <a:pt x="1096" y="686"/>
                    <a:pt x="1068" y="753"/>
                  </a:cubicBezTo>
                  <a:cubicBezTo>
                    <a:pt x="1040" y="819"/>
                    <a:pt x="1002" y="877"/>
                    <a:pt x="953" y="924"/>
                  </a:cubicBezTo>
                  <a:cubicBezTo>
                    <a:pt x="903" y="972"/>
                    <a:pt x="844" y="1008"/>
                    <a:pt x="776" y="1034"/>
                  </a:cubicBezTo>
                  <a:cubicBezTo>
                    <a:pt x="708" y="1060"/>
                    <a:pt x="634" y="1073"/>
                    <a:pt x="554" y="1073"/>
                  </a:cubicBezTo>
                  <a:cubicBezTo>
                    <a:pt x="475" y="1073"/>
                    <a:pt x="401" y="1060"/>
                    <a:pt x="333" y="1034"/>
                  </a:cubicBezTo>
                  <a:cubicBezTo>
                    <a:pt x="266" y="1008"/>
                    <a:pt x="207" y="972"/>
                    <a:pt x="158" y="924"/>
                  </a:cubicBezTo>
                  <a:cubicBezTo>
                    <a:pt x="108" y="877"/>
                    <a:pt x="69" y="819"/>
                    <a:pt x="42" y="753"/>
                  </a:cubicBezTo>
                  <a:cubicBezTo>
                    <a:pt x="14" y="686"/>
                    <a:pt x="0" y="613"/>
                    <a:pt x="0" y="532"/>
                  </a:cubicBezTo>
                  <a:cubicBezTo>
                    <a:pt x="0" y="451"/>
                    <a:pt x="14" y="377"/>
                    <a:pt x="42" y="311"/>
                  </a:cubicBezTo>
                  <a:cubicBezTo>
                    <a:pt x="69" y="246"/>
                    <a:pt x="108" y="190"/>
                    <a:pt x="158" y="144"/>
                  </a:cubicBezTo>
                  <a:cubicBezTo>
                    <a:pt x="207" y="98"/>
                    <a:pt x="266" y="62"/>
                    <a:pt x="333" y="37"/>
                  </a:cubicBezTo>
                  <a:cubicBezTo>
                    <a:pt x="401" y="12"/>
                    <a:pt x="475" y="0"/>
                    <a:pt x="554" y="0"/>
                  </a:cubicBezTo>
                  <a:cubicBezTo>
                    <a:pt x="634" y="0"/>
                    <a:pt x="708" y="12"/>
                    <a:pt x="776" y="37"/>
                  </a:cubicBezTo>
                  <a:cubicBezTo>
                    <a:pt x="844" y="62"/>
                    <a:pt x="903" y="98"/>
                    <a:pt x="953" y="144"/>
                  </a:cubicBezTo>
                  <a:cubicBezTo>
                    <a:pt x="1002" y="190"/>
                    <a:pt x="1040" y="246"/>
                    <a:pt x="1068" y="311"/>
                  </a:cubicBezTo>
                  <a:cubicBezTo>
                    <a:pt x="1096" y="377"/>
                    <a:pt x="1110" y="451"/>
                    <a:pt x="1110" y="532"/>
                  </a:cubicBezTo>
                  <a:moveTo>
                    <a:pt x="847" y="532"/>
                  </a:moveTo>
                  <a:cubicBezTo>
                    <a:pt x="847" y="488"/>
                    <a:pt x="839" y="447"/>
                    <a:pt x="825" y="408"/>
                  </a:cubicBezTo>
                  <a:cubicBezTo>
                    <a:pt x="811" y="370"/>
                    <a:pt x="791" y="337"/>
                    <a:pt x="765" y="310"/>
                  </a:cubicBezTo>
                  <a:cubicBezTo>
                    <a:pt x="740" y="283"/>
                    <a:pt x="709" y="261"/>
                    <a:pt x="673" y="245"/>
                  </a:cubicBezTo>
                  <a:cubicBezTo>
                    <a:pt x="637" y="229"/>
                    <a:pt x="598" y="221"/>
                    <a:pt x="554" y="221"/>
                  </a:cubicBezTo>
                  <a:cubicBezTo>
                    <a:pt x="511" y="221"/>
                    <a:pt x="472" y="229"/>
                    <a:pt x="436" y="245"/>
                  </a:cubicBezTo>
                  <a:cubicBezTo>
                    <a:pt x="401" y="261"/>
                    <a:pt x="370" y="283"/>
                    <a:pt x="344" y="310"/>
                  </a:cubicBezTo>
                  <a:cubicBezTo>
                    <a:pt x="318" y="337"/>
                    <a:pt x="298" y="370"/>
                    <a:pt x="284" y="408"/>
                  </a:cubicBezTo>
                  <a:cubicBezTo>
                    <a:pt x="270" y="447"/>
                    <a:pt x="263" y="488"/>
                    <a:pt x="263" y="532"/>
                  </a:cubicBezTo>
                  <a:cubicBezTo>
                    <a:pt x="263" y="578"/>
                    <a:pt x="271" y="620"/>
                    <a:pt x="285" y="659"/>
                  </a:cubicBezTo>
                  <a:cubicBezTo>
                    <a:pt x="299" y="698"/>
                    <a:pt x="319" y="732"/>
                    <a:pt x="345" y="759"/>
                  </a:cubicBezTo>
                  <a:cubicBezTo>
                    <a:pt x="370" y="787"/>
                    <a:pt x="401" y="809"/>
                    <a:pt x="436" y="825"/>
                  </a:cubicBezTo>
                  <a:cubicBezTo>
                    <a:pt x="472" y="841"/>
                    <a:pt x="511" y="848"/>
                    <a:pt x="554" y="848"/>
                  </a:cubicBezTo>
                  <a:cubicBezTo>
                    <a:pt x="598" y="848"/>
                    <a:pt x="637" y="841"/>
                    <a:pt x="672" y="825"/>
                  </a:cubicBezTo>
                  <a:cubicBezTo>
                    <a:pt x="708" y="809"/>
                    <a:pt x="739" y="787"/>
                    <a:pt x="765" y="759"/>
                  </a:cubicBezTo>
                  <a:cubicBezTo>
                    <a:pt x="790" y="732"/>
                    <a:pt x="811" y="698"/>
                    <a:pt x="825" y="659"/>
                  </a:cubicBezTo>
                  <a:cubicBezTo>
                    <a:pt x="839" y="620"/>
                    <a:pt x="847" y="578"/>
                    <a:pt x="847" y="53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2">
              <a:extLst>
                <a:ext uri="{FF2B5EF4-FFF2-40B4-BE49-F238E27FC236}">
                  <a16:creationId xmlns:a16="http://schemas.microsoft.com/office/drawing/2014/main" id="{AB04B5F7-DD58-CBAE-206E-1E7C4FCEFBCC}"/>
                </a:ext>
              </a:extLst>
            </p:cNvPr>
            <p:cNvSpPr>
              <a:spLocks/>
            </p:cNvSpPr>
            <p:nvPr userDrawn="1"/>
          </p:nvSpPr>
          <p:spPr bwMode="auto">
            <a:xfrm>
              <a:off x="18086388" y="847725"/>
              <a:ext cx="293687" cy="292100"/>
            </a:xfrm>
            <a:custGeom>
              <a:avLst/>
              <a:gdLst/>
              <a:ahLst/>
              <a:cxnLst>
                <a:cxn ang="0">
                  <a:pos x="114" y="184"/>
                </a:cxn>
                <a:cxn ang="0">
                  <a:pos x="69" y="184"/>
                </a:cxn>
                <a:cxn ang="0">
                  <a:pos x="0" y="0"/>
                </a:cxn>
                <a:cxn ang="0">
                  <a:pos x="49" y="0"/>
                </a:cxn>
                <a:cxn ang="0">
                  <a:pos x="92" y="131"/>
                </a:cxn>
                <a:cxn ang="0">
                  <a:pos x="93" y="131"/>
                </a:cxn>
                <a:cxn ang="0">
                  <a:pos x="136" y="0"/>
                </a:cxn>
                <a:cxn ang="0">
                  <a:pos x="185" y="0"/>
                </a:cxn>
                <a:cxn ang="0">
                  <a:pos x="114" y="184"/>
                </a:cxn>
              </a:cxnLst>
              <a:rect l="0" t="0" r="r" b="b"/>
              <a:pathLst>
                <a:path w="185" h="184">
                  <a:moveTo>
                    <a:pt x="114" y="184"/>
                  </a:moveTo>
                  <a:lnTo>
                    <a:pt x="69" y="184"/>
                  </a:lnTo>
                  <a:lnTo>
                    <a:pt x="0" y="0"/>
                  </a:lnTo>
                  <a:lnTo>
                    <a:pt x="49" y="0"/>
                  </a:lnTo>
                  <a:lnTo>
                    <a:pt x="92" y="131"/>
                  </a:lnTo>
                  <a:lnTo>
                    <a:pt x="93" y="131"/>
                  </a:lnTo>
                  <a:lnTo>
                    <a:pt x="136" y="0"/>
                  </a:lnTo>
                  <a:lnTo>
                    <a:pt x="185" y="0"/>
                  </a:lnTo>
                  <a:lnTo>
                    <a:pt x="114"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078B6F1F-5147-43ED-A04A-4058365B75FD}"/>
                </a:ext>
              </a:extLst>
            </p:cNvPr>
            <p:cNvSpPr>
              <a:spLocks/>
            </p:cNvSpPr>
            <p:nvPr userDrawn="1"/>
          </p:nvSpPr>
          <p:spPr bwMode="auto">
            <a:xfrm>
              <a:off x="18413413" y="847725"/>
              <a:ext cx="203200" cy="292100"/>
            </a:xfrm>
            <a:custGeom>
              <a:avLst/>
              <a:gdLst/>
              <a:ahLst/>
              <a:cxnLst>
                <a:cxn ang="0">
                  <a:pos x="0" y="184"/>
                </a:cxn>
                <a:cxn ang="0">
                  <a:pos x="0" y="0"/>
                </a:cxn>
                <a:cxn ang="0">
                  <a:pos x="123" y="0"/>
                </a:cxn>
                <a:cxn ang="0">
                  <a:pos x="123"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4">
              <a:extLst>
                <a:ext uri="{FF2B5EF4-FFF2-40B4-BE49-F238E27FC236}">
                  <a16:creationId xmlns:a16="http://schemas.microsoft.com/office/drawing/2014/main" id="{6362EFB9-2D2E-0DD4-1FCB-DB5EF0FBA7ED}"/>
                </a:ext>
              </a:extLst>
            </p:cNvPr>
            <p:cNvSpPr>
              <a:spLocks/>
            </p:cNvSpPr>
            <p:nvPr userDrawn="1"/>
          </p:nvSpPr>
          <p:spPr bwMode="auto">
            <a:xfrm>
              <a:off x="18673763" y="847725"/>
              <a:ext cx="265112"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0135DE5D-967A-14B2-26C6-8C2AAF332386}"/>
                </a:ext>
              </a:extLst>
            </p:cNvPr>
            <p:cNvSpPr>
              <a:spLocks/>
            </p:cNvSpPr>
            <p:nvPr userDrawn="1"/>
          </p:nvSpPr>
          <p:spPr bwMode="auto">
            <a:xfrm>
              <a:off x="16394113" y="1822450"/>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6">
              <a:extLst>
                <a:ext uri="{FF2B5EF4-FFF2-40B4-BE49-F238E27FC236}">
                  <a16:creationId xmlns:a16="http://schemas.microsoft.com/office/drawing/2014/main" id="{5C9CCE49-B664-EB91-9240-0D0CC725277A}"/>
                </a:ext>
              </a:extLst>
            </p:cNvPr>
            <p:cNvSpPr>
              <a:spLocks/>
            </p:cNvSpPr>
            <p:nvPr userDrawn="1"/>
          </p:nvSpPr>
          <p:spPr bwMode="auto">
            <a:xfrm>
              <a:off x="16667163" y="1822450"/>
              <a:ext cx="203200" cy="292100"/>
            </a:xfrm>
            <a:custGeom>
              <a:avLst/>
              <a:gdLst/>
              <a:ahLst/>
              <a:cxnLst>
                <a:cxn ang="0">
                  <a:pos x="0" y="184"/>
                </a:cxn>
                <a:cxn ang="0">
                  <a:pos x="0" y="0"/>
                </a:cxn>
                <a:cxn ang="0">
                  <a:pos x="124" y="0"/>
                </a:cxn>
                <a:cxn ang="0">
                  <a:pos x="124"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7">
              <a:extLst>
                <a:ext uri="{FF2B5EF4-FFF2-40B4-BE49-F238E27FC236}">
                  <a16:creationId xmlns:a16="http://schemas.microsoft.com/office/drawing/2014/main" id="{E1CC3506-DDD0-AC5E-6559-7BE7C1E25B55}"/>
                </a:ext>
              </a:extLst>
            </p:cNvPr>
            <p:cNvSpPr>
              <a:spLocks/>
            </p:cNvSpPr>
            <p:nvPr userDrawn="1"/>
          </p:nvSpPr>
          <p:spPr bwMode="auto">
            <a:xfrm>
              <a:off x="16908463" y="1814513"/>
              <a:ext cx="271462" cy="307975"/>
            </a:xfrm>
            <a:custGeom>
              <a:avLst/>
              <a:gdLst/>
              <a:ahLst/>
              <a:cxnLst>
                <a:cxn ang="0">
                  <a:pos x="778" y="1027"/>
                </a:cxn>
                <a:cxn ang="0">
                  <a:pos x="549" y="1073"/>
                </a:cxn>
                <a:cxn ang="0">
                  <a:pos x="331" y="1034"/>
                </a:cxn>
                <a:cxn ang="0">
                  <a:pos x="157" y="924"/>
                </a:cxn>
                <a:cxn ang="0">
                  <a:pos x="42" y="753"/>
                </a:cxn>
                <a:cxn ang="0">
                  <a:pos x="0" y="535"/>
                </a:cxn>
                <a:cxn ang="0">
                  <a:pos x="43" y="313"/>
                </a:cxn>
                <a:cxn ang="0">
                  <a:pos x="160" y="144"/>
                </a:cxn>
                <a:cxn ang="0">
                  <a:pos x="336" y="37"/>
                </a:cxn>
                <a:cxn ang="0">
                  <a:pos x="553" y="0"/>
                </a:cxn>
                <a:cxn ang="0">
                  <a:pos x="766" y="38"/>
                </a:cxn>
                <a:cxn ang="0">
                  <a:pos x="935" y="149"/>
                </a:cxn>
                <a:cxn ang="0">
                  <a:pos x="768" y="316"/>
                </a:cxn>
                <a:cxn ang="0">
                  <a:pos x="677" y="245"/>
                </a:cxn>
                <a:cxn ang="0">
                  <a:pos x="562" y="222"/>
                </a:cxn>
                <a:cxn ang="0">
                  <a:pos x="443" y="246"/>
                </a:cxn>
                <a:cxn ang="0">
                  <a:pos x="350" y="312"/>
                </a:cxn>
                <a:cxn ang="0">
                  <a:pos x="290" y="410"/>
                </a:cxn>
                <a:cxn ang="0">
                  <a:pos x="268" y="535"/>
                </a:cxn>
                <a:cxn ang="0">
                  <a:pos x="290" y="661"/>
                </a:cxn>
                <a:cxn ang="0">
                  <a:pos x="350" y="760"/>
                </a:cxn>
                <a:cxn ang="0">
                  <a:pos x="441" y="824"/>
                </a:cxn>
                <a:cxn ang="0">
                  <a:pos x="558" y="847"/>
                </a:cxn>
                <a:cxn ang="0">
                  <a:pos x="686" y="818"/>
                </a:cxn>
                <a:cxn ang="0">
                  <a:pos x="774" y="743"/>
                </a:cxn>
                <a:cxn ang="0">
                  <a:pos x="945" y="904"/>
                </a:cxn>
                <a:cxn ang="0">
                  <a:pos x="778" y="1027"/>
                </a:cxn>
              </a:cxnLst>
              <a:rect l="0" t="0" r="r" b="b"/>
              <a:pathLst>
                <a:path w="945" h="1073">
                  <a:moveTo>
                    <a:pt x="778" y="1027"/>
                  </a:moveTo>
                  <a:cubicBezTo>
                    <a:pt x="712" y="1057"/>
                    <a:pt x="635" y="1073"/>
                    <a:pt x="549" y="1073"/>
                  </a:cubicBezTo>
                  <a:cubicBezTo>
                    <a:pt x="470" y="1073"/>
                    <a:pt x="397" y="1060"/>
                    <a:pt x="331" y="1034"/>
                  </a:cubicBezTo>
                  <a:cubicBezTo>
                    <a:pt x="264" y="1008"/>
                    <a:pt x="206" y="971"/>
                    <a:pt x="157" y="924"/>
                  </a:cubicBezTo>
                  <a:cubicBezTo>
                    <a:pt x="108" y="876"/>
                    <a:pt x="70" y="819"/>
                    <a:pt x="42" y="753"/>
                  </a:cubicBezTo>
                  <a:cubicBezTo>
                    <a:pt x="14" y="687"/>
                    <a:pt x="0" y="614"/>
                    <a:pt x="0" y="535"/>
                  </a:cubicBezTo>
                  <a:cubicBezTo>
                    <a:pt x="0" y="453"/>
                    <a:pt x="14" y="379"/>
                    <a:pt x="43" y="313"/>
                  </a:cubicBezTo>
                  <a:cubicBezTo>
                    <a:pt x="71" y="247"/>
                    <a:pt x="110" y="191"/>
                    <a:pt x="160" y="144"/>
                  </a:cubicBezTo>
                  <a:cubicBezTo>
                    <a:pt x="210" y="98"/>
                    <a:pt x="269" y="62"/>
                    <a:pt x="336" y="37"/>
                  </a:cubicBezTo>
                  <a:cubicBezTo>
                    <a:pt x="403" y="12"/>
                    <a:pt x="475" y="0"/>
                    <a:pt x="553" y="0"/>
                  </a:cubicBezTo>
                  <a:cubicBezTo>
                    <a:pt x="625" y="0"/>
                    <a:pt x="696" y="12"/>
                    <a:pt x="766" y="38"/>
                  </a:cubicBezTo>
                  <a:cubicBezTo>
                    <a:pt x="835" y="63"/>
                    <a:pt x="892" y="100"/>
                    <a:pt x="935" y="149"/>
                  </a:cubicBezTo>
                  <a:cubicBezTo>
                    <a:pt x="768" y="316"/>
                    <a:pt x="768" y="316"/>
                    <a:pt x="768" y="316"/>
                  </a:cubicBezTo>
                  <a:cubicBezTo>
                    <a:pt x="745" y="284"/>
                    <a:pt x="715" y="261"/>
                    <a:pt x="677" y="245"/>
                  </a:cubicBezTo>
                  <a:cubicBezTo>
                    <a:pt x="640" y="230"/>
                    <a:pt x="601" y="222"/>
                    <a:pt x="562" y="222"/>
                  </a:cubicBezTo>
                  <a:cubicBezTo>
                    <a:pt x="519" y="222"/>
                    <a:pt x="479" y="230"/>
                    <a:pt x="443" y="246"/>
                  </a:cubicBezTo>
                  <a:cubicBezTo>
                    <a:pt x="407" y="262"/>
                    <a:pt x="376" y="284"/>
                    <a:pt x="350" y="312"/>
                  </a:cubicBezTo>
                  <a:cubicBezTo>
                    <a:pt x="324" y="340"/>
                    <a:pt x="304" y="372"/>
                    <a:pt x="290" y="410"/>
                  </a:cubicBezTo>
                  <a:cubicBezTo>
                    <a:pt x="275" y="448"/>
                    <a:pt x="268" y="490"/>
                    <a:pt x="268" y="535"/>
                  </a:cubicBezTo>
                  <a:cubicBezTo>
                    <a:pt x="268" y="581"/>
                    <a:pt x="275" y="623"/>
                    <a:pt x="290" y="661"/>
                  </a:cubicBezTo>
                  <a:cubicBezTo>
                    <a:pt x="304" y="700"/>
                    <a:pt x="324" y="732"/>
                    <a:pt x="350" y="760"/>
                  </a:cubicBezTo>
                  <a:cubicBezTo>
                    <a:pt x="375" y="787"/>
                    <a:pt x="405" y="808"/>
                    <a:pt x="441" y="824"/>
                  </a:cubicBezTo>
                  <a:cubicBezTo>
                    <a:pt x="477" y="839"/>
                    <a:pt x="515" y="847"/>
                    <a:pt x="558" y="847"/>
                  </a:cubicBezTo>
                  <a:cubicBezTo>
                    <a:pt x="607" y="847"/>
                    <a:pt x="649" y="837"/>
                    <a:pt x="686" y="818"/>
                  </a:cubicBezTo>
                  <a:cubicBezTo>
                    <a:pt x="722" y="799"/>
                    <a:pt x="752" y="774"/>
                    <a:pt x="774" y="743"/>
                  </a:cubicBezTo>
                  <a:cubicBezTo>
                    <a:pt x="945" y="904"/>
                    <a:pt x="945" y="904"/>
                    <a:pt x="945" y="904"/>
                  </a:cubicBezTo>
                  <a:cubicBezTo>
                    <a:pt x="900" y="956"/>
                    <a:pt x="844" y="997"/>
                    <a:pt x="778" y="1027"/>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8">
              <a:extLst>
                <a:ext uri="{FF2B5EF4-FFF2-40B4-BE49-F238E27FC236}">
                  <a16:creationId xmlns:a16="http://schemas.microsoft.com/office/drawing/2014/main" id="{FEBBD825-B301-8226-04AD-A0CC1E8DEFB0}"/>
                </a:ext>
              </a:extLst>
            </p:cNvPr>
            <p:cNvSpPr>
              <a:spLocks/>
            </p:cNvSpPr>
            <p:nvPr userDrawn="1"/>
          </p:nvSpPr>
          <p:spPr bwMode="auto">
            <a:xfrm>
              <a:off x="17216438" y="1822450"/>
              <a:ext cx="255587" cy="292100"/>
            </a:xfrm>
            <a:custGeom>
              <a:avLst/>
              <a:gdLst/>
              <a:ahLst/>
              <a:cxnLst>
                <a:cxn ang="0">
                  <a:pos x="116" y="184"/>
                </a:cxn>
                <a:cxn ang="0">
                  <a:pos x="116" y="107"/>
                </a:cxn>
                <a:cxn ang="0">
                  <a:pos x="45" y="107"/>
                </a:cxn>
                <a:cxn ang="0">
                  <a:pos x="45" y="184"/>
                </a:cxn>
                <a:cxn ang="0">
                  <a:pos x="0" y="184"/>
                </a:cxn>
                <a:cxn ang="0">
                  <a:pos x="0" y="0"/>
                </a:cxn>
                <a:cxn ang="0">
                  <a:pos x="45" y="0"/>
                </a:cxn>
                <a:cxn ang="0">
                  <a:pos x="45" y="70"/>
                </a:cxn>
                <a:cxn ang="0">
                  <a:pos x="116" y="70"/>
                </a:cxn>
                <a:cxn ang="0">
                  <a:pos x="116" y="0"/>
                </a:cxn>
                <a:cxn ang="0">
                  <a:pos x="161" y="0"/>
                </a:cxn>
                <a:cxn ang="0">
                  <a:pos x="161" y="184"/>
                </a:cxn>
                <a:cxn ang="0">
                  <a:pos x="116" y="184"/>
                </a:cxn>
              </a:cxnLst>
              <a:rect l="0" t="0" r="r" b="b"/>
              <a:pathLst>
                <a:path w="161" h="184">
                  <a:moveTo>
                    <a:pt x="116" y="184"/>
                  </a:moveTo>
                  <a:lnTo>
                    <a:pt x="116" y="107"/>
                  </a:lnTo>
                  <a:lnTo>
                    <a:pt x="45" y="107"/>
                  </a:lnTo>
                  <a:lnTo>
                    <a:pt x="45" y="184"/>
                  </a:lnTo>
                  <a:lnTo>
                    <a:pt x="0" y="184"/>
                  </a:lnTo>
                  <a:lnTo>
                    <a:pt x="0" y="0"/>
                  </a:lnTo>
                  <a:lnTo>
                    <a:pt x="45" y="0"/>
                  </a:lnTo>
                  <a:lnTo>
                    <a:pt x="45" y="70"/>
                  </a:lnTo>
                  <a:lnTo>
                    <a:pt x="116" y="70"/>
                  </a:lnTo>
                  <a:lnTo>
                    <a:pt x="116" y="0"/>
                  </a:lnTo>
                  <a:lnTo>
                    <a:pt x="161" y="0"/>
                  </a:lnTo>
                  <a:lnTo>
                    <a:pt x="161" y="184"/>
                  </a:lnTo>
                  <a:lnTo>
                    <a:pt x="116"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a:extLst>
                <a:ext uri="{FF2B5EF4-FFF2-40B4-BE49-F238E27FC236}">
                  <a16:creationId xmlns:a16="http://schemas.microsoft.com/office/drawing/2014/main" id="{839D8B33-B57B-171B-4FB1-2354B0FECCE6}"/>
                </a:ext>
              </a:extLst>
            </p:cNvPr>
            <p:cNvSpPr>
              <a:spLocks/>
            </p:cNvSpPr>
            <p:nvPr userDrawn="1"/>
          </p:nvSpPr>
          <p:spPr bwMode="auto">
            <a:xfrm>
              <a:off x="17538700" y="1822450"/>
              <a:ext cx="266700" cy="292100"/>
            </a:xfrm>
            <a:custGeom>
              <a:avLst/>
              <a:gdLst/>
              <a:ahLst/>
              <a:cxnLst>
                <a:cxn ang="0">
                  <a:pos x="117" y="184"/>
                </a:cxn>
                <a:cxn ang="0">
                  <a:pos x="43" y="64"/>
                </a:cxn>
                <a:cxn ang="0">
                  <a:pos x="43" y="64"/>
                </a:cxn>
                <a:cxn ang="0">
                  <a:pos x="44" y="184"/>
                </a:cxn>
                <a:cxn ang="0">
                  <a:pos x="0" y="184"/>
                </a:cxn>
                <a:cxn ang="0">
                  <a:pos x="0" y="0"/>
                </a:cxn>
                <a:cxn ang="0">
                  <a:pos x="51" y="0"/>
                </a:cxn>
                <a:cxn ang="0">
                  <a:pos x="125" y="120"/>
                </a:cxn>
                <a:cxn ang="0">
                  <a:pos x="126" y="120"/>
                </a:cxn>
                <a:cxn ang="0">
                  <a:pos x="125" y="0"/>
                </a:cxn>
                <a:cxn ang="0">
                  <a:pos x="168" y="0"/>
                </a:cxn>
                <a:cxn ang="0">
                  <a:pos x="168" y="184"/>
                </a:cxn>
                <a:cxn ang="0">
                  <a:pos x="117" y="184"/>
                </a:cxn>
              </a:cxnLst>
              <a:rect l="0" t="0" r="r" b="b"/>
              <a:pathLst>
                <a:path w="168" h="184">
                  <a:moveTo>
                    <a:pt x="117" y="184"/>
                  </a:moveTo>
                  <a:lnTo>
                    <a:pt x="43" y="64"/>
                  </a:lnTo>
                  <a:lnTo>
                    <a:pt x="43" y="64"/>
                  </a:lnTo>
                  <a:lnTo>
                    <a:pt x="44" y="184"/>
                  </a:lnTo>
                  <a:lnTo>
                    <a:pt x="0" y="184"/>
                  </a:lnTo>
                  <a:lnTo>
                    <a:pt x="0" y="0"/>
                  </a:lnTo>
                  <a:lnTo>
                    <a:pt x="51" y="0"/>
                  </a:lnTo>
                  <a:lnTo>
                    <a:pt x="125" y="120"/>
                  </a:lnTo>
                  <a:lnTo>
                    <a:pt x="126" y="120"/>
                  </a:lnTo>
                  <a:lnTo>
                    <a:pt x="125" y="0"/>
                  </a:lnTo>
                  <a:lnTo>
                    <a:pt x="168" y="0"/>
                  </a:lnTo>
                  <a:lnTo>
                    <a:pt x="168" y="184"/>
                  </a:lnTo>
                  <a:lnTo>
                    <a:pt x="117"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0">
              <a:extLst>
                <a:ext uri="{FF2B5EF4-FFF2-40B4-BE49-F238E27FC236}">
                  <a16:creationId xmlns:a16="http://schemas.microsoft.com/office/drawing/2014/main" id="{D8654BE7-EFC1-A936-8E83-C0D88CBC817F}"/>
                </a:ext>
              </a:extLst>
            </p:cNvPr>
            <p:cNvSpPr>
              <a:spLocks noEditPoints="1"/>
            </p:cNvSpPr>
            <p:nvPr userDrawn="1"/>
          </p:nvSpPr>
          <p:spPr bwMode="auto">
            <a:xfrm>
              <a:off x="17859375" y="1814513"/>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4" y="532"/>
                </a:cxn>
                <a:cxn ang="0">
                  <a:pos x="285" y="659"/>
                </a:cxn>
                <a:cxn ang="0">
                  <a:pos x="345" y="759"/>
                </a:cxn>
                <a:cxn ang="0">
                  <a:pos x="436" y="824"/>
                </a:cxn>
                <a:cxn ang="0">
                  <a:pos x="554" y="848"/>
                </a:cxn>
                <a:cxn ang="0">
                  <a:pos x="672" y="824"/>
                </a:cxn>
                <a:cxn ang="0">
                  <a:pos x="765"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70" y="819"/>
                    <a:pt x="42" y="753"/>
                  </a:cubicBezTo>
                  <a:cubicBezTo>
                    <a:pt x="14" y="686"/>
                    <a:pt x="0" y="612"/>
                    <a:pt x="0" y="532"/>
                  </a:cubicBezTo>
                  <a:cubicBezTo>
                    <a:pt x="0" y="450"/>
                    <a:pt x="14" y="377"/>
                    <a:pt x="42" y="311"/>
                  </a:cubicBezTo>
                  <a:cubicBezTo>
                    <a:pt x="70"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4" y="488"/>
                    <a:pt x="264" y="532"/>
                  </a:cubicBezTo>
                  <a:cubicBezTo>
                    <a:pt x="264"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5"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31">
              <a:extLst>
                <a:ext uri="{FF2B5EF4-FFF2-40B4-BE49-F238E27FC236}">
                  <a16:creationId xmlns:a16="http://schemas.microsoft.com/office/drawing/2014/main" id="{78929911-A34D-AFF4-6F2A-0BA98B1F7C11}"/>
                </a:ext>
              </a:extLst>
            </p:cNvPr>
            <p:cNvSpPr>
              <a:spLocks/>
            </p:cNvSpPr>
            <p:nvPr userDrawn="1"/>
          </p:nvSpPr>
          <p:spPr bwMode="auto">
            <a:xfrm>
              <a:off x="18229263" y="1822450"/>
              <a:ext cx="184150" cy="292100"/>
            </a:xfrm>
            <a:custGeom>
              <a:avLst/>
              <a:gdLst/>
              <a:ahLst/>
              <a:cxnLst>
                <a:cxn ang="0">
                  <a:pos x="0" y="184"/>
                </a:cxn>
                <a:cxn ang="0">
                  <a:pos x="0" y="0"/>
                </a:cxn>
                <a:cxn ang="0">
                  <a:pos x="45" y="0"/>
                </a:cxn>
                <a:cxn ang="0">
                  <a:pos x="45" y="145"/>
                </a:cxn>
                <a:cxn ang="0">
                  <a:pos x="116" y="145"/>
                </a:cxn>
                <a:cxn ang="0">
                  <a:pos x="116" y="184"/>
                </a:cxn>
                <a:cxn ang="0">
                  <a:pos x="0" y="184"/>
                </a:cxn>
              </a:cxnLst>
              <a:rect l="0" t="0" r="r" b="b"/>
              <a:pathLst>
                <a:path w="116" h="184">
                  <a:moveTo>
                    <a:pt x="0" y="184"/>
                  </a:moveTo>
                  <a:lnTo>
                    <a:pt x="0" y="0"/>
                  </a:lnTo>
                  <a:lnTo>
                    <a:pt x="45" y="0"/>
                  </a:lnTo>
                  <a:lnTo>
                    <a:pt x="45" y="145"/>
                  </a:lnTo>
                  <a:lnTo>
                    <a:pt x="116" y="145"/>
                  </a:lnTo>
                  <a:lnTo>
                    <a:pt x="116"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2">
              <a:extLst>
                <a:ext uri="{FF2B5EF4-FFF2-40B4-BE49-F238E27FC236}">
                  <a16:creationId xmlns:a16="http://schemas.microsoft.com/office/drawing/2014/main" id="{FBA565FE-C4EC-3D20-D7F3-576FEFB7FC35}"/>
                </a:ext>
              </a:extLst>
            </p:cNvPr>
            <p:cNvSpPr>
              <a:spLocks noEditPoints="1"/>
            </p:cNvSpPr>
            <p:nvPr userDrawn="1"/>
          </p:nvSpPr>
          <p:spPr bwMode="auto">
            <a:xfrm>
              <a:off x="18434050" y="1814513"/>
              <a:ext cx="319088"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4"/>
                </a:cxn>
                <a:cxn ang="0">
                  <a:pos x="554" y="848"/>
                </a:cxn>
                <a:cxn ang="0">
                  <a:pos x="672" y="824"/>
                </a:cxn>
                <a:cxn ang="0">
                  <a:pos x="764"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69" y="819"/>
                    <a:pt x="42" y="753"/>
                  </a:cubicBezTo>
                  <a:cubicBezTo>
                    <a:pt x="14" y="686"/>
                    <a:pt x="0" y="612"/>
                    <a:pt x="0" y="532"/>
                  </a:cubicBezTo>
                  <a:cubicBezTo>
                    <a:pt x="0" y="450"/>
                    <a:pt x="14" y="377"/>
                    <a:pt x="42" y="311"/>
                  </a:cubicBezTo>
                  <a:cubicBezTo>
                    <a:pt x="69"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4"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3">
              <a:extLst>
                <a:ext uri="{FF2B5EF4-FFF2-40B4-BE49-F238E27FC236}">
                  <a16:creationId xmlns:a16="http://schemas.microsoft.com/office/drawing/2014/main" id="{67947F3E-8E69-9CF5-8A0E-DC4148EB8045}"/>
                </a:ext>
              </a:extLst>
            </p:cNvPr>
            <p:cNvSpPr>
              <a:spLocks/>
            </p:cNvSpPr>
            <p:nvPr userDrawn="1"/>
          </p:nvSpPr>
          <p:spPr bwMode="auto">
            <a:xfrm>
              <a:off x="18791238" y="1814513"/>
              <a:ext cx="273050" cy="306387"/>
            </a:xfrm>
            <a:custGeom>
              <a:avLst/>
              <a:gdLst/>
              <a:ahLst/>
              <a:cxnLst>
                <a:cxn ang="0">
                  <a:pos x="778" y="1047"/>
                </a:cxn>
                <a:cxn ang="0">
                  <a:pos x="560" y="1071"/>
                </a:cxn>
                <a:cxn ang="0">
                  <a:pos x="334" y="1032"/>
                </a:cxn>
                <a:cxn ang="0">
                  <a:pos x="157" y="923"/>
                </a:cxn>
                <a:cxn ang="0">
                  <a:pos x="41" y="754"/>
                </a:cxn>
                <a:cxn ang="0">
                  <a:pos x="0" y="535"/>
                </a:cxn>
                <a:cxn ang="0">
                  <a:pos x="42" y="313"/>
                </a:cxn>
                <a:cxn ang="0">
                  <a:pos x="159" y="144"/>
                </a:cxn>
                <a:cxn ang="0">
                  <a:pos x="335" y="37"/>
                </a:cxn>
                <a:cxn ang="0">
                  <a:pos x="553" y="0"/>
                </a:cxn>
                <a:cxn ang="0">
                  <a:pos x="777" y="36"/>
                </a:cxn>
                <a:cxn ang="0">
                  <a:pos x="946" y="135"/>
                </a:cxn>
                <a:cxn ang="0">
                  <a:pos x="790" y="312"/>
                </a:cxn>
                <a:cxn ang="0">
                  <a:pos x="695" y="243"/>
                </a:cxn>
                <a:cxn ang="0">
                  <a:pos x="561" y="217"/>
                </a:cxn>
                <a:cxn ang="0">
                  <a:pos x="442" y="241"/>
                </a:cxn>
                <a:cxn ang="0">
                  <a:pos x="347" y="307"/>
                </a:cxn>
                <a:cxn ang="0">
                  <a:pos x="284" y="407"/>
                </a:cxn>
                <a:cxn ang="0">
                  <a:pos x="262" y="535"/>
                </a:cxn>
                <a:cxn ang="0">
                  <a:pos x="282" y="664"/>
                </a:cxn>
                <a:cxn ang="0">
                  <a:pos x="342" y="765"/>
                </a:cxn>
                <a:cxn ang="0">
                  <a:pos x="440" y="832"/>
                </a:cxn>
                <a:cxn ang="0">
                  <a:pos x="573" y="855"/>
                </a:cxn>
                <a:cxn ang="0">
                  <a:pos x="655" y="849"/>
                </a:cxn>
                <a:cxn ang="0">
                  <a:pos x="727" y="828"/>
                </a:cxn>
                <a:cxn ang="0">
                  <a:pos x="727" y="643"/>
                </a:cxn>
                <a:cxn ang="0">
                  <a:pos x="532" y="643"/>
                </a:cxn>
                <a:cxn ang="0">
                  <a:pos x="532" y="444"/>
                </a:cxn>
                <a:cxn ang="0">
                  <a:pos x="953" y="444"/>
                </a:cxn>
                <a:cxn ang="0">
                  <a:pos x="953" y="983"/>
                </a:cxn>
                <a:cxn ang="0">
                  <a:pos x="778" y="1047"/>
                </a:cxn>
              </a:cxnLst>
              <a:rect l="0" t="0" r="r" b="b"/>
              <a:pathLst>
                <a:path w="953" h="1071">
                  <a:moveTo>
                    <a:pt x="778" y="1047"/>
                  </a:moveTo>
                  <a:cubicBezTo>
                    <a:pt x="711" y="1063"/>
                    <a:pt x="638" y="1071"/>
                    <a:pt x="560" y="1071"/>
                  </a:cubicBezTo>
                  <a:cubicBezTo>
                    <a:pt x="478" y="1071"/>
                    <a:pt x="403" y="1058"/>
                    <a:pt x="334" y="1032"/>
                  </a:cubicBezTo>
                  <a:cubicBezTo>
                    <a:pt x="266" y="1006"/>
                    <a:pt x="207" y="970"/>
                    <a:pt x="157" y="923"/>
                  </a:cubicBezTo>
                  <a:cubicBezTo>
                    <a:pt x="108" y="876"/>
                    <a:pt x="69" y="820"/>
                    <a:pt x="41" y="754"/>
                  </a:cubicBezTo>
                  <a:cubicBezTo>
                    <a:pt x="13" y="688"/>
                    <a:pt x="0" y="615"/>
                    <a:pt x="0" y="535"/>
                  </a:cubicBezTo>
                  <a:cubicBezTo>
                    <a:pt x="0" y="453"/>
                    <a:pt x="14" y="379"/>
                    <a:pt x="42" y="313"/>
                  </a:cubicBezTo>
                  <a:cubicBezTo>
                    <a:pt x="70" y="247"/>
                    <a:pt x="110" y="191"/>
                    <a:pt x="159" y="144"/>
                  </a:cubicBezTo>
                  <a:cubicBezTo>
                    <a:pt x="209" y="98"/>
                    <a:pt x="268" y="62"/>
                    <a:pt x="335" y="37"/>
                  </a:cubicBezTo>
                  <a:cubicBezTo>
                    <a:pt x="402" y="12"/>
                    <a:pt x="475" y="0"/>
                    <a:pt x="553" y="0"/>
                  </a:cubicBezTo>
                  <a:cubicBezTo>
                    <a:pt x="633" y="0"/>
                    <a:pt x="708" y="12"/>
                    <a:pt x="777" y="36"/>
                  </a:cubicBezTo>
                  <a:cubicBezTo>
                    <a:pt x="846" y="61"/>
                    <a:pt x="902" y="94"/>
                    <a:pt x="946" y="135"/>
                  </a:cubicBezTo>
                  <a:cubicBezTo>
                    <a:pt x="790" y="312"/>
                    <a:pt x="790" y="312"/>
                    <a:pt x="790" y="312"/>
                  </a:cubicBezTo>
                  <a:cubicBezTo>
                    <a:pt x="766" y="284"/>
                    <a:pt x="734" y="261"/>
                    <a:pt x="695" y="243"/>
                  </a:cubicBezTo>
                  <a:cubicBezTo>
                    <a:pt x="656" y="226"/>
                    <a:pt x="611" y="217"/>
                    <a:pt x="561" y="217"/>
                  </a:cubicBezTo>
                  <a:cubicBezTo>
                    <a:pt x="518" y="217"/>
                    <a:pt x="478" y="225"/>
                    <a:pt x="442" y="241"/>
                  </a:cubicBezTo>
                  <a:cubicBezTo>
                    <a:pt x="405" y="256"/>
                    <a:pt x="373" y="278"/>
                    <a:pt x="347" y="307"/>
                  </a:cubicBezTo>
                  <a:cubicBezTo>
                    <a:pt x="320" y="335"/>
                    <a:pt x="299" y="369"/>
                    <a:pt x="284" y="407"/>
                  </a:cubicBezTo>
                  <a:cubicBezTo>
                    <a:pt x="269" y="446"/>
                    <a:pt x="262" y="489"/>
                    <a:pt x="262" y="535"/>
                  </a:cubicBezTo>
                  <a:cubicBezTo>
                    <a:pt x="262" y="582"/>
                    <a:pt x="268" y="625"/>
                    <a:pt x="282" y="664"/>
                  </a:cubicBezTo>
                  <a:cubicBezTo>
                    <a:pt x="295" y="703"/>
                    <a:pt x="315" y="737"/>
                    <a:pt x="342" y="765"/>
                  </a:cubicBezTo>
                  <a:cubicBezTo>
                    <a:pt x="368" y="794"/>
                    <a:pt x="401" y="816"/>
                    <a:pt x="440" y="832"/>
                  </a:cubicBezTo>
                  <a:cubicBezTo>
                    <a:pt x="478" y="847"/>
                    <a:pt x="523" y="855"/>
                    <a:pt x="573" y="855"/>
                  </a:cubicBezTo>
                  <a:cubicBezTo>
                    <a:pt x="601" y="855"/>
                    <a:pt x="629" y="853"/>
                    <a:pt x="655" y="849"/>
                  </a:cubicBezTo>
                  <a:cubicBezTo>
                    <a:pt x="681" y="845"/>
                    <a:pt x="705" y="838"/>
                    <a:pt x="727" y="828"/>
                  </a:cubicBezTo>
                  <a:cubicBezTo>
                    <a:pt x="727" y="643"/>
                    <a:pt x="727" y="643"/>
                    <a:pt x="727" y="643"/>
                  </a:cubicBezTo>
                  <a:cubicBezTo>
                    <a:pt x="532" y="643"/>
                    <a:pt x="532" y="643"/>
                    <a:pt x="532" y="643"/>
                  </a:cubicBezTo>
                  <a:cubicBezTo>
                    <a:pt x="532" y="444"/>
                    <a:pt x="532" y="444"/>
                    <a:pt x="532" y="444"/>
                  </a:cubicBezTo>
                  <a:cubicBezTo>
                    <a:pt x="953" y="444"/>
                    <a:pt x="953" y="444"/>
                    <a:pt x="953" y="444"/>
                  </a:cubicBezTo>
                  <a:cubicBezTo>
                    <a:pt x="953" y="983"/>
                    <a:pt x="953" y="983"/>
                    <a:pt x="953" y="983"/>
                  </a:cubicBezTo>
                  <a:cubicBezTo>
                    <a:pt x="903" y="1009"/>
                    <a:pt x="845" y="1030"/>
                    <a:pt x="778" y="1047"/>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4">
              <a:extLst>
                <a:ext uri="{FF2B5EF4-FFF2-40B4-BE49-F238E27FC236}">
                  <a16:creationId xmlns:a16="http://schemas.microsoft.com/office/drawing/2014/main" id="{2F4EE934-1D5E-4369-4CEB-C574790FD528}"/>
                </a:ext>
              </a:extLst>
            </p:cNvPr>
            <p:cNvSpPr>
              <a:spLocks/>
            </p:cNvSpPr>
            <p:nvPr userDrawn="1"/>
          </p:nvSpPr>
          <p:spPr bwMode="auto">
            <a:xfrm>
              <a:off x="19086513" y="1822450"/>
              <a:ext cx="292100" cy="292100"/>
            </a:xfrm>
            <a:custGeom>
              <a:avLst/>
              <a:gdLst/>
              <a:ahLst/>
              <a:cxnLst>
                <a:cxn ang="0">
                  <a:pos x="113" y="106"/>
                </a:cxn>
                <a:cxn ang="0">
                  <a:pos x="113" y="184"/>
                </a:cxn>
                <a:cxn ang="0">
                  <a:pos x="69" y="184"/>
                </a:cxn>
                <a:cxn ang="0">
                  <a:pos x="69" y="106"/>
                </a:cxn>
                <a:cxn ang="0">
                  <a:pos x="0" y="0"/>
                </a:cxn>
                <a:cxn ang="0">
                  <a:pos x="54" y="0"/>
                </a:cxn>
                <a:cxn ang="0">
                  <a:pos x="93" y="68"/>
                </a:cxn>
                <a:cxn ang="0">
                  <a:pos x="132" y="0"/>
                </a:cxn>
                <a:cxn ang="0">
                  <a:pos x="184" y="0"/>
                </a:cxn>
                <a:cxn ang="0">
                  <a:pos x="113" y="106"/>
                </a:cxn>
              </a:cxnLst>
              <a:rect l="0" t="0" r="r" b="b"/>
              <a:pathLst>
                <a:path w="184" h="184">
                  <a:moveTo>
                    <a:pt x="113" y="106"/>
                  </a:moveTo>
                  <a:lnTo>
                    <a:pt x="113" y="184"/>
                  </a:lnTo>
                  <a:lnTo>
                    <a:pt x="69" y="184"/>
                  </a:lnTo>
                  <a:lnTo>
                    <a:pt x="69" y="106"/>
                  </a:lnTo>
                  <a:lnTo>
                    <a:pt x="0" y="0"/>
                  </a:lnTo>
                  <a:lnTo>
                    <a:pt x="54" y="0"/>
                  </a:lnTo>
                  <a:lnTo>
                    <a:pt x="93" y="68"/>
                  </a:lnTo>
                  <a:lnTo>
                    <a:pt x="132" y="0"/>
                  </a:lnTo>
                  <a:lnTo>
                    <a:pt x="184" y="0"/>
                  </a:lnTo>
                  <a:lnTo>
                    <a:pt x="113" y="106"/>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5">
              <a:extLst>
                <a:ext uri="{FF2B5EF4-FFF2-40B4-BE49-F238E27FC236}">
                  <a16:creationId xmlns:a16="http://schemas.microsoft.com/office/drawing/2014/main" id="{04B51FAD-155E-7205-80BC-19226FCA0741}"/>
                </a:ext>
              </a:extLst>
            </p:cNvPr>
            <p:cNvSpPr>
              <a:spLocks/>
            </p:cNvSpPr>
            <p:nvPr userDrawn="1"/>
          </p:nvSpPr>
          <p:spPr bwMode="auto">
            <a:xfrm>
              <a:off x="16394113" y="1335088"/>
              <a:ext cx="250825" cy="300037"/>
            </a:xfrm>
            <a:custGeom>
              <a:avLst/>
              <a:gdLst/>
              <a:ahLst/>
              <a:cxnLst>
                <a:cxn ang="0">
                  <a:pos x="843" y="802"/>
                </a:cxn>
                <a:cxn ang="0">
                  <a:pos x="755" y="931"/>
                </a:cxn>
                <a:cxn ang="0">
                  <a:pos x="616" y="1015"/>
                </a:cxn>
                <a:cxn ang="0">
                  <a:pos x="435" y="1046"/>
                </a:cxn>
                <a:cxn ang="0">
                  <a:pos x="254" y="1015"/>
                </a:cxn>
                <a:cxn ang="0">
                  <a:pos x="117" y="931"/>
                </a:cxn>
                <a:cxn ang="0">
                  <a:pos x="30" y="802"/>
                </a:cxn>
                <a:cxn ang="0">
                  <a:pos x="0" y="634"/>
                </a:cxn>
                <a:cxn ang="0">
                  <a:pos x="0" y="0"/>
                </a:cxn>
                <a:cxn ang="0">
                  <a:pos x="245" y="0"/>
                </a:cxn>
                <a:cxn ang="0">
                  <a:pos x="245" y="614"/>
                </a:cxn>
                <a:cxn ang="0">
                  <a:pos x="256" y="693"/>
                </a:cxn>
                <a:cxn ang="0">
                  <a:pos x="289" y="760"/>
                </a:cxn>
                <a:cxn ang="0">
                  <a:pos x="348" y="807"/>
                </a:cxn>
                <a:cxn ang="0">
                  <a:pos x="436" y="824"/>
                </a:cxn>
                <a:cxn ang="0">
                  <a:pos x="525" y="807"/>
                </a:cxn>
                <a:cxn ang="0">
                  <a:pos x="585" y="760"/>
                </a:cxn>
                <a:cxn ang="0">
                  <a:pos x="618" y="693"/>
                </a:cxn>
                <a:cxn ang="0">
                  <a:pos x="628" y="614"/>
                </a:cxn>
                <a:cxn ang="0">
                  <a:pos x="628" y="0"/>
                </a:cxn>
                <a:cxn ang="0">
                  <a:pos x="874" y="0"/>
                </a:cxn>
                <a:cxn ang="0">
                  <a:pos x="874" y="634"/>
                </a:cxn>
                <a:cxn ang="0">
                  <a:pos x="843" y="802"/>
                </a:cxn>
              </a:cxnLst>
              <a:rect l="0" t="0" r="r" b="b"/>
              <a:pathLst>
                <a:path w="874" h="1046">
                  <a:moveTo>
                    <a:pt x="843" y="802"/>
                  </a:moveTo>
                  <a:cubicBezTo>
                    <a:pt x="823" y="852"/>
                    <a:pt x="793" y="895"/>
                    <a:pt x="755" y="931"/>
                  </a:cubicBezTo>
                  <a:cubicBezTo>
                    <a:pt x="716" y="967"/>
                    <a:pt x="670" y="995"/>
                    <a:pt x="616" y="1015"/>
                  </a:cubicBezTo>
                  <a:cubicBezTo>
                    <a:pt x="561" y="1036"/>
                    <a:pt x="501" y="1046"/>
                    <a:pt x="435" y="1046"/>
                  </a:cubicBezTo>
                  <a:cubicBezTo>
                    <a:pt x="368" y="1046"/>
                    <a:pt x="307" y="1036"/>
                    <a:pt x="254" y="1015"/>
                  </a:cubicBezTo>
                  <a:cubicBezTo>
                    <a:pt x="200" y="995"/>
                    <a:pt x="154" y="967"/>
                    <a:pt x="117" y="931"/>
                  </a:cubicBezTo>
                  <a:cubicBezTo>
                    <a:pt x="79" y="895"/>
                    <a:pt x="51" y="852"/>
                    <a:pt x="30" y="802"/>
                  </a:cubicBezTo>
                  <a:cubicBezTo>
                    <a:pt x="10" y="752"/>
                    <a:pt x="0" y="696"/>
                    <a:pt x="0" y="634"/>
                  </a:cubicBezTo>
                  <a:cubicBezTo>
                    <a:pt x="0" y="0"/>
                    <a:pt x="0" y="0"/>
                    <a:pt x="0" y="0"/>
                  </a:cubicBezTo>
                  <a:cubicBezTo>
                    <a:pt x="245" y="0"/>
                    <a:pt x="245" y="0"/>
                    <a:pt x="245" y="0"/>
                  </a:cubicBezTo>
                  <a:cubicBezTo>
                    <a:pt x="245" y="614"/>
                    <a:pt x="245" y="614"/>
                    <a:pt x="245" y="614"/>
                  </a:cubicBezTo>
                  <a:cubicBezTo>
                    <a:pt x="245" y="642"/>
                    <a:pt x="249" y="668"/>
                    <a:pt x="256" y="693"/>
                  </a:cubicBezTo>
                  <a:cubicBezTo>
                    <a:pt x="263" y="718"/>
                    <a:pt x="274" y="741"/>
                    <a:pt x="289" y="760"/>
                  </a:cubicBezTo>
                  <a:cubicBezTo>
                    <a:pt x="304" y="780"/>
                    <a:pt x="323" y="795"/>
                    <a:pt x="348" y="807"/>
                  </a:cubicBezTo>
                  <a:cubicBezTo>
                    <a:pt x="372" y="818"/>
                    <a:pt x="402" y="824"/>
                    <a:pt x="436" y="824"/>
                  </a:cubicBezTo>
                  <a:cubicBezTo>
                    <a:pt x="471" y="824"/>
                    <a:pt x="501" y="818"/>
                    <a:pt x="525" y="807"/>
                  </a:cubicBezTo>
                  <a:cubicBezTo>
                    <a:pt x="549" y="795"/>
                    <a:pt x="569" y="780"/>
                    <a:pt x="585" y="760"/>
                  </a:cubicBezTo>
                  <a:cubicBezTo>
                    <a:pt x="600" y="741"/>
                    <a:pt x="611" y="718"/>
                    <a:pt x="618" y="693"/>
                  </a:cubicBezTo>
                  <a:cubicBezTo>
                    <a:pt x="624" y="668"/>
                    <a:pt x="628" y="642"/>
                    <a:pt x="628" y="614"/>
                  </a:cubicBezTo>
                  <a:cubicBezTo>
                    <a:pt x="628" y="0"/>
                    <a:pt x="628" y="0"/>
                    <a:pt x="628" y="0"/>
                  </a:cubicBezTo>
                  <a:cubicBezTo>
                    <a:pt x="874" y="0"/>
                    <a:pt x="874" y="0"/>
                    <a:pt x="874" y="0"/>
                  </a:cubicBezTo>
                  <a:cubicBezTo>
                    <a:pt x="874" y="634"/>
                    <a:pt x="874" y="634"/>
                    <a:pt x="874" y="634"/>
                  </a:cubicBezTo>
                  <a:cubicBezTo>
                    <a:pt x="874" y="696"/>
                    <a:pt x="864" y="752"/>
                    <a:pt x="843" y="80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6">
              <a:extLst>
                <a:ext uri="{FF2B5EF4-FFF2-40B4-BE49-F238E27FC236}">
                  <a16:creationId xmlns:a16="http://schemas.microsoft.com/office/drawing/2014/main" id="{C60C1B84-20DA-1F34-EF33-9E05A25A7F05}"/>
                </a:ext>
              </a:extLst>
            </p:cNvPr>
            <p:cNvSpPr>
              <a:spLocks/>
            </p:cNvSpPr>
            <p:nvPr userDrawn="1"/>
          </p:nvSpPr>
          <p:spPr bwMode="auto">
            <a:xfrm>
              <a:off x="16710025" y="1335088"/>
              <a:ext cx="265113"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D602EF7-D07D-BC06-FEF3-C6A5199C0C71}"/>
                </a:ext>
              </a:extLst>
            </p:cNvPr>
            <p:cNvSpPr>
              <a:spLocks noChangeArrowheads="1"/>
            </p:cNvSpPr>
            <p:nvPr userDrawn="1"/>
          </p:nvSpPr>
          <p:spPr bwMode="auto">
            <a:xfrm>
              <a:off x="17043400" y="1335088"/>
              <a:ext cx="71438" cy="292100"/>
            </a:xfrm>
            <a:prstGeom prst="rect">
              <a:avLst/>
            </a:prstGeom>
            <a:solidFill>
              <a:srgbClr val="9E0000"/>
            </a:solid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8">
              <a:extLst>
                <a:ext uri="{FF2B5EF4-FFF2-40B4-BE49-F238E27FC236}">
                  <a16:creationId xmlns:a16="http://schemas.microsoft.com/office/drawing/2014/main" id="{92B6EA73-2D1C-1264-8B9A-67DAD5315021}"/>
                </a:ext>
              </a:extLst>
            </p:cNvPr>
            <p:cNvSpPr>
              <a:spLocks/>
            </p:cNvSpPr>
            <p:nvPr userDrawn="1"/>
          </p:nvSpPr>
          <p:spPr bwMode="auto">
            <a:xfrm>
              <a:off x="17148175" y="1335088"/>
              <a:ext cx="293688" cy="292100"/>
            </a:xfrm>
            <a:custGeom>
              <a:avLst/>
              <a:gdLst/>
              <a:ahLst/>
              <a:cxnLst>
                <a:cxn ang="0">
                  <a:pos x="114" y="184"/>
                </a:cxn>
                <a:cxn ang="0">
                  <a:pos x="69" y="184"/>
                </a:cxn>
                <a:cxn ang="0">
                  <a:pos x="0" y="0"/>
                </a:cxn>
                <a:cxn ang="0">
                  <a:pos x="49" y="0"/>
                </a:cxn>
                <a:cxn ang="0">
                  <a:pos x="92" y="130"/>
                </a:cxn>
                <a:cxn ang="0">
                  <a:pos x="93" y="130"/>
                </a:cxn>
                <a:cxn ang="0">
                  <a:pos x="136" y="0"/>
                </a:cxn>
                <a:cxn ang="0">
                  <a:pos x="185" y="0"/>
                </a:cxn>
                <a:cxn ang="0">
                  <a:pos x="114" y="184"/>
                </a:cxn>
              </a:cxnLst>
              <a:rect l="0" t="0" r="r" b="b"/>
              <a:pathLst>
                <a:path w="185" h="184">
                  <a:moveTo>
                    <a:pt x="114" y="184"/>
                  </a:moveTo>
                  <a:lnTo>
                    <a:pt x="69" y="184"/>
                  </a:lnTo>
                  <a:lnTo>
                    <a:pt x="0" y="0"/>
                  </a:lnTo>
                  <a:lnTo>
                    <a:pt x="49" y="0"/>
                  </a:lnTo>
                  <a:lnTo>
                    <a:pt x="92" y="130"/>
                  </a:lnTo>
                  <a:lnTo>
                    <a:pt x="93" y="130"/>
                  </a:lnTo>
                  <a:lnTo>
                    <a:pt x="136" y="0"/>
                  </a:lnTo>
                  <a:lnTo>
                    <a:pt x="185" y="0"/>
                  </a:lnTo>
                  <a:lnTo>
                    <a:pt x="114"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9">
              <a:extLst>
                <a:ext uri="{FF2B5EF4-FFF2-40B4-BE49-F238E27FC236}">
                  <a16:creationId xmlns:a16="http://schemas.microsoft.com/office/drawing/2014/main" id="{5EE61FB0-9AB9-BD08-ED33-9DCD0613F934}"/>
                </a:ext>
              </a:extLst>
            </p:cNvPr>
            <p:cNvSpPr>
              <a:spLocks/>
            </p:cNvSpPr>
            <p:nvPr userDrawn="1"/>
          </p:nvSpPr>
          <p:spPr bwMode="auto">
            <a:xfrm>
              <a:off x="17475200" y="1335088"/>
              <a:ext cx="203200" cy="292100"/>
            </a:xfrm>
            <a:custGeom>
              <a:avLst/>
              <a:gdLst/>
              <a:ahLst/>
              <a:cxnLst>
                <a:cxn ang="0">
                  <a:pos x="0" y="184"/>
                </a:cxn>
                <a:cxn ang="0">
                  <a:pos x="0" y="0"/>
                </a:cxn>
                <a:cxn ang="0">
                  <a:pos x="123" y="0"/>
                </a:cxn>
                <a:cxn ang="0">
                  <a:pos x="123"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0">
              <a:extLst>
                <a:ext uri="{FF2B5EF4-FFF2-40B4-BE49-F238E27FC236}">
                  <a16:creationId xmlns:a16="http://schemas.microsoft.com/office/drawing/2014/main" id="{A3B55EBB-F49B-C5D4-139B-36F3C3496A28}"/>
                </a:ext>
              </a:extLst>
            </p:cNvPr>
            <p:cNvSpPr>
              <a:spLocks noEditPoints="1"/>
            </p:cNvSpPr>
            <p:nvPr userDrawn="1"/>
          </p:nvSpPr>
          <p:spPr bwMode="auto">
            <a:xfrm>
              <a:off x="17735550" y="1335088"/>
              <a:ext cx="238125" cy="292100"/>
            </a:xfrm>
            <a:custGeom>
              <a:avLst/>
              <a:gdLst/>
              <a:ahLst/>
              <a:cxnLst>
                <a:cxn ang="0">
                  <a:pos x="546" y="1018"/>
                </a:cxn>
                <a:cxn ang="0">
                  <a:pos x="325" y="614"/>
                </a:cxn>
                <a:cxn ang="0">
                  <a:pos x="241" y="614"/>
                </a:cxn>
                <a:cxn ang="0">
                  <a:pos x="241" y="1018"/>
                </a:cxn>
                <a:cxn ang="0">
                  <a:pos x="0" y="1018"/>
                </a:cxn>
                <a:cxn ang="0">
                  <a:pos x="0" y="0"/>
                </a:cxn>
                <a:cxn ang="0">
                  <a:pos x="389" y="0"/>
                </a:cxn>
                <a:cxn ang="0">
                  <a:pos x="533" y="15"/>
                </a:cxn>
                <a:cxn ang="0">
                  <a:pos x="658" y="66"/>
                </a:cxn>
                <a:cxn ang="0">
                  <a:pos x="746" y="161"/>
                </a:cxn>
                <a:cxn ang="0">
                  <a:pos x="780" y="308"/>
                </a:cxn>
                <a:cxn ang="0">
                  <a:pos x="723" y="482"/>
                </a:cxn>
                <a:cxn ang="0">
                  <a:pos x="568" y="583"/>
                </a:cxn>
                <a:cxn ang="0">
                  <a:pos x="834" y="1018"/>
                </a:cxn>
                <a:cxn ang="0">
                  <a:pos x="546" y="1018"/>
                </a:cxn>
                <a:cxn ang="0">
                  <a:pos x="536" y="312"/>
                </a:cxn>
                <a:cxn ang="0">
                  <a:pos x="521" y="254"/>
                </a:cxn>
                <a:cxn ang="0">
                  <a:pos x="482" y="219"/>
                </a:cxn>
                <a:cxn ang="0">
                  <a:pos x="428" y="203"/>
                </a:cxn>
                <a:cxn ang="0">
                  <a:pos x="371" y="199"/>
                </a:cxn>
                <a:cxn ang="0">
                  <a:pos x="239" y="199"/>
                </a:cxn>
                <a:cxn ang="0">
                  <a:pos x="239" y="436"/>
                </a:cxn>
                <a:cxn ang="0">
                  <a:pos x="357" y="436"/>
                </a:cxn>
                <a:cxn ang="0">
                  <a:pos x="419" y="431"/>
                </a:cxn>
                <a:cxn ang="0">
                  <a:pos x="477" y="413"/>
                </a:cxn>
                <a:cxn ang="0">
                  <a:pos x="520" y="375"/>
                </a:cxn>
                <a:cxn ang="0">
                  <a:pos x="536" y="312"/>
                </a:cxn>
              </a:cxnLst>
              <a:rect l="0" t="0" r="r" b="b"/>
              <a:pathLst>
                <a:path w="834" h="1018">
                  <a:moveTo>
                    <a:pt x="546" y="1018"/>
                  </a:moveTo>
                  <a:cubicBezTo>
                    <a:pt x="325" y="614"/>
                    <a:pt x="325" y="614"/>
                    <a:pt x="325" y="614"/>
                  </a:cubicBezTo>
                  <a:cubicBezTo>
                    <a:pt x="241" y="614"/>
                    <a:pt x="241" y="614"/>
                    <a:pt x="241" y="614"/>
                  </a:cubicBezTo>
                  <a:cubicBezTo>
                    <a:pt x="241" y="1018"/>
                    <a:pt x="241" y="1018"/>
                    <a:pt x="241" y="1018"/>
                  </a:cubicBezTo>
                  <a:cubicBezTo>
                    <a:pt x="0" y="1018"/>
                    <a:pt x="0" y="1018"/>
                    <a:pt x="0" y="1018"/>
                  </a:cubicBezTo>
                  <a:cubicBezTo>
                    <a:pt x="0" y="0"/>
                    <a:pt x="0" y="0"/>
                    <a:pt x="0" y="0"/>
                  </a:cubicBezTo>
                  <a:cubicBezTo>
                    <a:pt x="389" y="0"/>
                    <a:pt x="389" y="0"/>
                    <a:pt x="389" y="0"/>
                  </a:cubicBezTo>
                  <a:cubicBezTo>
                    <a:pt x="438" y="0"/>
                    <a:pt x="486" y="5"/>
                    <a:pt x="533" y="15"/>
                  </a:cubicBezTo>
                  <a:cubicBezTo>
                    <a:pt x="579" y="25"/>
                    <a:pt x="621" y="42"/>
                    <a:pt x="658" y="66"/>
                  </a:cubicBezTo>
                  <a:cubicBezTo>
                    <a:pt x="695" y="90"/>
                    <a:pt x="724" y="122"/>
                    <a:pt x="746" y="161"/>
                  </a:cubicBezTo>
                  <a:cubicBezTo>
                    <a:pt x="768" y="200"/>
                    <a:pt x="780" y="249"/>
                    <a:pt x="780" y="308"/>
                  </a:cubicBezTo>
                  <a:cubicBezTo>
                    <a:pt x="780" y="377"/>
                    <a:pt x="761" y="435"/>
                    <a:pt x="723" y="482"/>
                  </a:cubicBezTo>
                  <a:cubicBezTo>
                    <a:pt x="686" y="529"/>
                    <a:pt x="634" y="562"/>
                    <a:pt x="568" y="583"/>
                  </a:cubicBezTo>
                  <a:cubicBezTo>
                    <a:pt x="834" y="1018"/>
                    <a:pt x="834" y="1018"/>
                    <a:pt x="834" y="1018"/>
                  </a:cubicBezTo>
                  <a:lnTo>
                    <a:pt x="546" y="1018"/>
                  </a:lnTo>
                  <a:close/>
                  <a:moveTo>
                    <a:pt x="536" y="312"/>
                  </a:moveTo>
                  <a:cubicBezTo>
                    <a:pt x="536" y="288"/>
                    <a:pt x="531" y="269"/>
                    <a:pt x="521" y="254"/>
                  </a:cubicBezTo>
                  <a:cubicBezTo>
                    <a:pt x="511" y="239"/>
                    <a:pt x="498" y="227"/>
                    <a:pt x="482" y="219"/>
                  </a:cubicBezTo>
                  <a:cubicBezTo>
                    <a:pt x="466" y="211"/>
                    <a:pt x="448" y="206"/>
                    <a:pt x="428" y="203"/>
                  </a:cubicBezTo>
                  <a:cubicBezTo>
                    <a:pt x="409" y="200"/>
                    <a:pt x="389" y="199"/>
                    <a:pt x="371" y="199"/>
                  </a:cubicBezTo>
                  <a:cubicBezTo>
                    <a:pt x="239" y="199"/>
                    <a:pt x="239" y="199"/>
                    <a:pt x="239" y="199"/>
                  </a:cubicBezTo>
                  <a:cubicBezTo>
                    <a:pt x="239" y="436"/>
                    <a:pt x="239" y="436"/>
                    <a:pt x="239" y="436"/>
                  </a:cubicBezTo>
                  <a:cubicBezTo>
                    <a:pt x="357" y="436"/>
                    <a:pt x="357" y="436"/>
                    <a:pt x="357" y="436"/>
                  </a:cubicBezTo>
                  <a:cubicBezTo>
                    <a:pt x="377" y="436"/>
                    <a:pt x="398" y="434"/>
                    <a:pt x="419" y="431"/>
                  </a:cubicBezTo>
                  <a:cubicBezTo>
                    <a:pt x="440" y="427"/>
                    <a:pt x="459" y="422"/>
                    <a:pt x="477" y="413"/>
                  </a:cubicBezTo>
                  <a:cubicBezTo>
                    <a:pt x="494" y="404"/>
                    <a:pt x="508" y="392"/>
                    <a:pt x="520" y="375"/>
                  </a:cubicBezTo>
                  <a:cubicBezTo>
                    <a:pt x="531" y="359"/>
                    <a:pt x="536" y="338"/>
                    <a:pt x="536" y="31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41">
              <a:extLst>
                <a:ext uri="{FF2B5EF4-FFF2-40B4-BE49-F238E27FC236}">
                  <a16:creationId xmlns:a16="http://schemas.microsoft.com/office/drawing/2014/main" id="{6B8AB107-D80E-30AF-1D95-14661046AD7C}"/>
                </a:ext>
              </a:extLst>
            </p:cNvPr>
            <p:cNvSpPr>
              <a:spLocks/>
            </p:cNvSpPr>
            <p:nvPr userDrawn="1"/>
          </p:nvSpPr>
          <p:spPr bwMode="auto">
            <a:xfrm>
              <a:off x="17992725" y="1327150"/>
              <a:ext cx="223838" cy="307975"/>
            </a:xfrm>
            <a:custGeom>
              <a:avLst/>
              <a:gdLst/>
              <a:ahLst/>
              <a:cxnLst>
                <a:cxn ang="0">
                  <a:pos x="623" y="291"/>
                </a:cxn>
                <a:cxn ang="0">
                  <a:pos x="540" y="227"/>
                </a:cxn>
                <a:cxn ang="0">
                  <a:pos x="441" y="203"/>
                </a:cxn>
                <a:cxn ang="0">
                  <a:pos x="392" y="207"/>
                </a:cxn>
                <a:cxn ang="0">
                  <a:pos x="346" y="224"/>
                </a:cxn>
                <a:cxn ang="0">
                  <a:pos x="312" y="255"/>
                </a:cxn>
                <a:cxn ang="0">
                  <a:pos x="299" y="305"/>
                </a:cxn>
                <a:cxn ang="0">
                  <a:pos x="309" y="348"/>
                </a:cxn>
                <a:cxn ang="0">
                  <a:pos x="341" y="378"/>
                </a:cxn>
                <a:cxn ang="0">
                  <a:pos x="391" y="402"/>
                </a:cxn>
                <a:cxn ang="0">
                  <a:pos x="455" y="424"/>
                </a:cxn>
                <a:cxn ang="0">
                  <a:pos x="564" y="463"/>
                </a:cxn>
                <a:cxn ang="0">
                  <a:pos x="666" y="518"/>
                </a:cxn>
                <a:cxn ang="0">
                  <a:pos x="742" y="603"/>
                </a:cxn>
                <a:cxn ang="0">
                  <a:pos x="772" y="731"/>
                </a:cxn>
                <a:cxn ang="0">
                  <a:pos x="740" y="883"/>
                </a:cxn>
                <a:cxn ang="0">
                  <a:pos x="653" y="988"/>
                </a:cxn>
                <a:cxn ang="0">
                  <a:pos x="527" y="1050"/>
                </a:cxn>
                <a:cxn ang="0">
                  <a:pos x="382" y="1070"/>
                </a:cxn>
                <a:cxn ang="0">
                  <a:pos x="170" y="1032"/>
                </a:cxn>
                <a:cxn ang="0">
                  <a:pos x="0" y="923"/>
                </a:cxn>
                <a:cxn ang="0">
                  <a:pos x="162" y="760"/>
                </a:cxn>
                <a:cxn ang="0">
                  <a:pos x="260" y="837"/>
                </a:cxn>
                <a:cxn ang="0">
                  <a:pos x="382" y="868"/>
                </a:cxn>
                <a:cxn ang="0">
                  <a:pos x="435" y="862"/>
                </a:cxn>
                <a:cxn ang="0">
                  <a:pos x="481" y="843"/>
                </a:cxn>
                <a:cxn ang="0">
                  <a:pos x="512" y="808"/>
                </a:cxn>
                <a:cxn ang="0">
                  <a:pos x="523" y="757"/>
                </a:cxn>
                <a:cxn ang="0">
                  <a:pos x="509" y="708"/>
                </a:cxn>
                <a:cxn ang="0">
                  <a:pos x="468" y="671"/>
                </a:cxn>
                <a:cxn ang="0">
                  <a:pos x="402" y="641"/>
                </a:cxn>
                <a:cxn ang="0">
                  <a:pos x="311" y="611"/>
                </a:cxn>
                <a:cxn ang="0">
                  <a:pos x="216" y="574"/>
                </a:cxn>
                <a:cxn ang="0">
                  <a:pos x="132" y="519"/>
                </a:cxn>
                <a:cxn ang="0">
                  <a:pos x="73" y="437"/>
                </a:cxn>
                <a:cxn ang="0">
                  <a:pos x="51" y="319"/>
                </a:cxn>
                <a:cxn ang="0">
                  <a:pos x="86" y="174"/>
                </a:cxn>
                <a:cxn ang="0">
                  <a:pos x="176" y="75"/>
                </a:cxn>
                <a:cxn ang="0">
                  <a:pos x="303" y="18"/>
                </a:cxn>
                <a:cxn ang="0">
                  <a:pos x="446" y="0"/>
                </a:cxn>
                <a:cxn ang="0">
                  <a:pos x="622" y="32"/>
                </a:cxn>
                <a:cxn ang="0">
                  <a:pos x="780" y="125"/>
                </a:cxn>
                <a:cxn ang="0">
                  <a:pos x="623" y="291"/>
                </a:cxn>
              </a:cxnLst>
              <a:rect l="0" t="0" r="r" b="b"/>
              <a:pathLst>
                <a:path w="780" h="1070">
                  <a:moveTo>
                    <a:pt x="623" y="291"/>
                  </a:moveTo>
                  <a:cubicBezTo>
                    <a:pt x="602" y="264"/>
                    <a:pt x="574" y="243"/>
                    <a:pt x="540" y="227"/>
                  </a:cubicBezTo>
                  <a:cubicBezTo>
                    <a:pt x="506" y="211"/>
                    <a:pt x="473" y="203"/>
                    <a:pt x="441" y="203"/>
                  </a:cubicBezTo>
                  <a:cubicBezTo>
                    <a:pt x="425" y="203"/>
                    <a:pt x="408" y="204"/>
                    <a:pt x="392" y="207"/>
                  </a:cubicBezTo>
                  <a:cubicBezTo>
                    <a:pt x="375" y="210"/>
                    <a:pt x="359" y="216"/>
                    <a:pt x="346" y="224"/>
                  </a:cubicBezTo>
                  <a:cubicBezTo>
                    <a:pt x="333" y="232"/>
                    <a:pt x="321" y="243"/>
                    <a:pt x="312" y="255"/>
                  </a:cubicBezTo>
                  <a:cubicBezTo>
                    <a:pt x="303" y="268"/>
                    <a:pt x="299" y="285"/>
                    <a:pt x="299" y="305"/>
                  </a:cubicBezTo>
                  <a:cubicBezTo>
                    <a:pt x="299" y="322"/>
                    <a:pt x="302" y="337"/>
                    <a:pt x="309" y="348"/>
                  </a:cubicBezTo>
                  <a:cubicBezTo>
                    <a:pt x="317" y="360"/>
                    <a:pt x="327" y="370"/>
                    <a:pt x="341" y="378"/>
                  </a:cubicBezTo>
                  <a:cubicBezTo>
                    <a:pt x="355" y="387"/>
                    <a:pt x="371" y="395"/>
                    <a:pt x="391" y="402"/>
                  </a:cubicBezTo>
                  <a:cubicBezTo>
                    <a:pt x="410" y="409"/>
                    <a:pt x="431" y="417"/>
                    <a:pt x="455" y="424"/>
                  </a:cubicBezTo>
                  <a:cubicBezTo>
                    <a:pt x="490" y="436"/>
                    <a:pt x="526" y="449"/>
                    <a:pt x="564" y="463"/>
                  </a:cubicBezTo>
                  <a:cubicBezTo>
                    <a:pt x="601" y="477"/>
                    <a:pt x="635" y="495"/>
                    <a:pt x="666" y="518"/>
                  </a:cubicBezTo>
                  <a:cubicBezTo>
                    <a:pt x="696" y="541"/>
                    <a:pt x="722" y="569"/>
                    <a:pt x="742" y="603"/>
                  </a:cubicBezTo>
                  <a:cubicBezTo>
                    <a:pt x="762" y="638"/>
                    <a:pt x="772" y="680"/>
                    <a:pt x="772" y="731"/>
                  </a:cubicBezTo>
                  <a:cubicBezTo>
                    <a:pt x="772" y="789"/>
                    <a:pt x="761" y="840"/>
                    <a:pt x="740" y="883"/>
                  </a:cubicBezTo>
                  <a:cubicBezTo>
                    <a:pt x="718" y="925"/>
                    <a:pt x="689" y="960"/>
                    <a:pt x="653" y="988"/>
                  </a:cubicBezTo>
                  <a:cubicBezTo>
                    <a:pt x="616" y="1016"/>
                    <a:pt x="575" y="1037"/>
                    <a:pt x="527" y="1050"/>
                  </a:cubicBezTo>
                  <a:cubicBezTo>
                    <a:pt x="480" y="1064"/>
                    <a:pt x="432" y="1070"/>
                    <a:pt x="382" y="1070"/>
                  </a:cubicBezTo>
                  <a:cubicBezTo>
                    <a:pt x="309" y="1070"/>
                    <a:pt x="239" y="1057"/>
                    <a:pt x="170" y="1032"/>
                  </a:cubicBezTo>
                  <a:cubicBezTo>
                    <a:pt x="102" y="1007"/>
                    <a:pt x="46" y="971"/>
                    <a:pt x="0" y="923"/>
                  </a:cubicBezTo>
                  <a:cubicBezTo>
                    <a:pt x="162" y="760"/>
                    <a:pt x="162" y="760"/>
                    <a:pt x="162" y="760"/>
                  </a:cubicBezTo>
                  <a:cubicBezTo>
                    <a:pt x="187" y="790"/>
                    <a:pt x="220" y="816"/>
                    <a:pt x="260" y="837"/>
                  </a:cubicBezTo>
                  <a:cubicBezTo>
                    <a:pt x="301" y="857"/>
                    <a:pt x="342" y="868"/>
                    <a:pt x="382" y="868"/>
                  </a:cubicBezTo>
                  <a:cubicBezTo>
                    <a:pt x="400" y="868"/>
                    <a:pt x="418" y="866"/>
                    <a:pt x="435" y="862"/>
                  </a:cubicBezTo>
                  <a:cubicBezTo>
                    <a:pt x="453" y="858"/>
                    <a:pt x="468" y="852"/>
                    <a:pt x="481" y="843"/>
                  </a:cubicBezTo>
                  <a:cubicBezTo>
                    <a:pt x="494" y="834"/>
                    <a:pt x="504" y="823"/>
                    <a:pt x="512" y="808"/>
                  </a:cubicBezTo>
                  <a:cubicBezTo>
                    <a:pt x="519" y="794"/>
                    <a:pt x="523" y="777"/>
                    <a:pt x="523" y="757"/>
                  </a:cubicBezTo>
                  <a:cubicBezTo>
                    <a:pt x="523" y="737"/>
                    <a:pt x="518" y="721"/>
                    <a:pt x="509" y="708"/>
                  </a:cubicBezTo>
                  <a:cubicBezTo>
                    <a:pt x="499" y="694"/>
                    <a:pt x="486" y="682"/>
                    <a:pt x="468" y="671"/>
                  </a:cubicBezTo>
                  <a:cubicBezTo>
                    <a:pt x="450" y="660"/>
                    <a:pt x="428" y="650"/>
                    <a:pt x="402" y="641"/>
                  </a:cubicBezTo>
                  <a:cubicBezTo>
                    <a:pt x="375" y="632"/>
                    <a:pt x="345" y="622"/>
                    <a:pt x="311" y="611"/>
                  </a:cubicBezTo>
                  <a:cubicBezTo>
                    <a:pt x="279" y="601"/>
                    <a:pt x="247" y="588"/>
                    <a:pt x="216" y="574"/>
                  </a:cubicBezTo>
                  <a:cubicBezTo>
                    <a:pt x="185" y="560"/>
                    <a:pt x="157" y="541"/>
                    <a:pt x="132" y="519"/>
                  </a:cubicBezTo>
                  <a:cubicBezTo>
                    <a:pt x="108" y="496"/>
                    <a:pt x="88" y="469"/>
                    <a:pt x="73" y="437"/>
                  </a:cubicBezTo>
                  <a:cubicBezTo>
                    <a:pt x="58" y="405"/>
                    <a:pt x="51" y="365"/>
                    <a:pt x="51" y="319"/>
                  </a:cubicBezTo>
                  <a:cubicBezTo>
                    <a:pt x="51" y="263"/>
                    <a:pt x="62" y="214"/>
                    <a:pt x="86" y="174"/>
                  </a:cubicBezTo>
                  <a:cubicBezTo>
                    <a:pt x="108" y="134"/>
                    <a:pt x="139" y="101"/>
                    <a:pt x="176" y="75"/>
                  </a:cubicBezTo>
                  <a:cubicBezTo>
                    <a:pt x="214" y="49"/>
                    <a:pt x="256" y="30"/>
                    <a:pt x="303" y="18"/>
                  </a:cubicBezTo>
                  <a:cubicBezTo>
                    <a:pt x="350" y="6"/>
                    <a:pt x="397" y="0"/>
                    <a:pt x="446" y="0"/>
                  </a:cubicBezTo>
                  <a:cubicBezTo>
                    <a:pt x="503" y="0"/>
                    <a:pt x="562" y="11"/>
                    <a:pt x="622" y="32"/>
                  </a:cubicBezTo>
                  <a:cubicBezTo>
                    <a:pt x="682" y="53"/>
                    <a:pt x="734" y="84"/>
                    <a:pt x="780" y="125"/>
                  </a:cubicBezTo>
                  <a:lnTo>
                    <a:pt x="623" y="291"/>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04015F6-A24C-380D-9107-1A08E74DACC2}"/>
                </a:ext>
              </a:extLst>
            </p:cNvPr>
            <p:cNvSpPr>
              <a:spLocks noChangeArrowheads="1"/>
            </p:cNvSpPr>
            <p:nvPr userDrawn="1"/>
          </p:nvSpPr>
          <p:spPr bwMode="auto">
            <a:xfrm>
              <a:off x="18267363" y="1335088"/>
              <a:ext cx="71437" cy="292100"/>
            </a:xfrm>
            <a:prstGeom prst="rect">
              <a:avLst/>
            </a:prstGeom>
            <a:solidFill>
              <a:srgbClr val="9E0000"/>
            </a:solid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43">
              <a:extLst>
                <a:ext uri="{FF2B5EF4-FFF2-40B4-BE49-F238E27FC236}">
                  <a16:creationId xmlns:a16="http://schemas.microsoft.com/office/drawing/2014/main" id="{F9D88C07-7B4A-DBDB-2F0F-4C71D24241C4}"/>
                </a:ext>
              </a:extLst>
            </p:cNvPr>
            <p:cNvSpPr>
              <a:spLocks/>
            </p:cNvSpPr>
            <p:nvPr userDrawn="1"/>
          </p:nvSpPr>
          <p:spPr bwMode="auto">
            <a:xfrm>
              <a:off x="18376900" y="1335088"/>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4">
              <a:extLst>
                <a:ext uri="{FF2B5EF4-FFF2-40B4-BE49-F238E27FC236}">
                  <a16:creationId xmlns:a16="http://schemas.microsoft.com/office/drawing/2014/main" id="{10CAEFE8-073F-A5D9-ED2B-779883A244DA}"/>
                </a:ext>
              </a:extLst>
            </p:cNvPr>
            <p:cNvSpPr>
              <a:spLocks/>
            </p:cNvSpPr>
            <p:nvPr userDrawn="1"/>
          </p:nvSpPr>
          <p:spPr bwMode="auto">
            <a:xfrm>
              <a:off x="18630900" y="1335088"/>
              <a:ext cx="293688" cy="292100"/>
            </a:xfrm>
            <a:custGeom>
              <a:avLst/>
              <a:gdLst/>
              <a:ahLst/>
              <a:cxnLst>
                <a:cxn ang="0">
                  <a:pos x="114" y="106"/>
                </a:cxn>
                <a:cxn ang="0">
                  <a:pos x="114" y="184"/>
                </a:cxn>
                <a:cxn ang="0">
                  <a:pos x="69" y="184"/>
                </a:cxn>
                <a:cxn ang="0">
                  <a:pos x="69" y="106"/>
                </a:cxn>
                <a:cxn ang="0">
                  <a:pos x="0" y="0"/>
                </a:cxn>
                <a:cxn ang="0">
                  <a:pos x="54" y="0"/>
                </a:cxn>
                <a:cxn ang="0">
                  <a:pos x="93" y="68"/>
                </a:cxn>
                <a:cxn ang="0">
                  <a:pos x="133" y="0"/>
                </a:cxn>
                <a:cxn ang="0">
                  <a:pos x="185" y="0"/>
                </a:cxn>
                <a:cxn ang="0">
                  <a:pos x="114" y="106"/>
                </a:cxn>
              </a:cxnLst>
              <a:rect l="0" t="0" r="r" b="b"/>
              <a:pathLst>
                <a:path w="185" h="184">
                  <a:moveTo>
                    <a:pt x="114" y="106"/>
                  </a:moveTo>
                  <a:lnTo>
                    <a:pt x="114" y="184"/>
                  </a:lnTo>
                  <a:lnTo>
                    <a:pt x="69" y="184"/>
                  </a:lnTo>
                  <a:lnTo>
                    <a:pt x="69" y="106"/>
                  </a:lnTo>
                  <a:lnTo>
                    <a:pt x="0" y="0"/>
                  </a:lnTo>
                  <a:lnTo>
                    <a:pt x="54" y="0"/>
                  </a:lnTo>
                  <a:lnTo>
                    <a:pt x="93" y="68"/>
                  </a:lnTo>
                  <a:lnTo>
                    <a:pt x="133" y="0"/>
                  </a:lnTo>
                  <a:lnTo>
                    <a:pt x="185" y="0"/>
                  </a:lnTo>
                  <a:lnTo>
                    <a:pt x="114" y="106"/>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45">
              <a:extLst>
                <a:ext uri="{FF2B5EF4-FFF2-40B4-BE49-F238E27FC236}">
                  <a16:creationId xmlns:a16="http://schemas.microsoft.com/office/drawing/2014/main" id="{E0125E34-B458-061C-8226-DE22B5450EE7}"/>
                </a:ext>
              </a:extLst>
            </p:cNvPr>
            <p:cNvSpPr>
              <a:spLocks noEditPoints="1"/>
            </p:cNvSpPr>
            <p:nvPr userDrawn="1"/>
          </p:nvSpPr>
          <p:spPr bwMode="auto">
            <a:xfrm>
              <a:off x="19051588" y="1327150"/>
              <a:ext cx="317500" cy="307975"/>
            </a:xfrm>
            <a:custGeom>
              <a:avLst/>
              <a:gdLst/>
              <a:ahLst/>
              <a:cxnLst>
                <a:cxn ang="0">
                  <a:pos x="1110" y="532"/>
                </a:cxn>
                <a:cxn ang="0">
                  <a:pos x="1068" y="753"/>
                </a:cxn>
                <a:cxn ang="0">
                  <a:pos x="952" y="924"/>
                </a:cxn>
                <a:cxn ang="0">
                  <a:pos x="776" y="1034"/>
                </a:cxn>
                <a:cxn ang="0">
                  <a:pos x="554" y="1073"/>
                </a:cxn>
                <a:cxn ang="0">
                  <a:pos x="333" y="1034"/>
                </a:cxn>
                <a:cxn ang="0">
                  <a:pos x="157" y="924"/>
                </a:cxn>
                <a:cxn ang="0">
                  <a:pos x="42" y="753"/>
                </a:cxn>
                <a:cxn ang="0">
                  <a:pos x="0" y="532"/>
                </a:cxn>
                <a:cxn ang="0">
                  <a:pos x="42" y="311"/>
                </a:cxn>
                <a:cxn ang="0">
                  <a:pos x="157" y="143"/>
                </a:cxn>
                <a:cxn ang="0">
                  <a:pos x="333" y="37"/>
                </a:cxn>
                <a:cxn ang="0">
                  <a:pos x="554" y="0"/>
                </a:cxn>
                <a:cxn ang="0">
                  <a:pos x="776" y="37"/>
                </a:cxn>
                <a:cxn ang="0">
                  <a:pos x="952" y="143"/>
                </a:cxn>
                <a:cxn ang="0">
                  <a:pos x="1068" y="311"/>
                </a:cxn>
                <a:cxn ang="0">
                  <a:pos x="1110" y="532"/>
                </a:cxn>
                <a:cxn ang="0">
                  <a:pos x="846"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4" y="759"/>
                </a:cxn>
                <a:cxn ang="0">
                  <a:pos x="825" y="659"/>
                </a:cxn>
                <a:cxn ang="0">
                  <a:pos x="846" y="532"/>
                </a:cxn>
              </a:cxnLst>
              <a:rect l="0" t="0" r="r" b="b"/>
              <a:pathLst>
                <a:path w="1110" h="1073">
                  <a:moveTo>
                    <a:pt x="1110" y="532"/>
                  </a:moveTo>
                  <a:cubicBezTo>
                    <a:pt x="1110" y="612"/>
                    <a:pt x="1096" y="686"/>
                    <a:pt x="1068" y="753"/>
                  </a:cubicBezTo>
                  <a:cubicBezTo>
                    <a:pt x="1040" y="819"/>
                    <a:pt x="1002" y="876"/>
                    <a:pt x="952" y="924"/>
                  </a:cubicBezTo>
                  <a:cubicBezTo>
                    <a:pt x="903" y="971"/>
                    <a:pt x="844" y="1008"/>
                    <a:pt x="776" y="1034"/>
                  </a:cubicBezTo>
                  <a:cubicBezTo>
                    <a:pt x="708" y="1060"/>
                    <a:pt x="634" y="1073"/>
                    <a:pt x="554" y="1073"/>
                  </a:cubicBezTo>
                  <a:cubicBezTo>
                    <a:pt x="474" y="1073"/>
                    <a:pt x="401" y="1060"/>
                    <a:pt x="333" y="1034"/>
                  </a:cubicBezTo>
                  <a:cubicBezTo>
                    <a:pt x="265" y="1008"/>
                    <a:pt x="207" y="971"/>
                    <a:pt x="157" y="924"/>
                  </a:cubicBezTo>
                  <a:cubicBezTo>
                    <a:pt x="108" y="876"/>
                    <a:pt x="69" y="819"/>
                    <a:pt x="42" y="753"/>
                  </a:cubicBezTo>
                  <a:cubicBezTo>
                    <a:pt x="14" y="686"/>
                    <a:pt x="0" y="612"/>
                    <a:pt x="0" y="532"/>
                  </a:cubicBezTo>
                  <a:cubicBezTo>
                    <a:pt x="0" y="450"/>
                    <a:pt x="14" y="377"/>
                    <a:pt x="42" y="311"/>
                  </a:cubicBezTo>
                  <a:cubicBezTo>
                    <a:pt x="69" y="245"/>
                    <a:pt x="108" y="190"/>
                    <a:pt x="157" y="143"/>
                  </a:cubicBezTo>
                  <a:cubicBezTo>
                    <a:pt x="207" y="97"/>
                    <a:pt x="265" y="62"/>
                    <a:pt x="333" y="37"/>
                  </a:cubicBezTo>
                  <a:cubicBezTo>
                    <a:pt x="401" y="12"/>
                    <a:pt x="474" y="0"/>
                    <a:pt x="554" y="0"/>
                  </a:cubicBezTo>
                  <a:cubicBezTo>
                    <a:pt x="634" y="0"/>
                    <a:pt x="708" y="12"/>
                    <a:pt x="776" y="37"/>
                  </a:cubicBezTo>
                  <a:cubicBezTo>
                    <a:pt x="844" y="62"/>
                    <a:pt x="903" y="97"/>
                    <a:pt x="952" y="143"/>
                  </a:cubicBezTo>
                  <a:cubicBezTo>
                    <a:pt x="1002" y="190"/>
                    <a:pt x="1040" y="245"/>
                    <a:pt x="1068" y="311"/>
                  </a:cubicBezTo>
                  <a:cubicBezTo>
                    <a:pt x="1096" y="377"/>
                    <a:pt x="1110" y="450"/>
                    <a:pt x="1110" y="532"/>
                  </a:cubicBezTo>
                  <a:moveTo>
                    <a:pt x="846" y="532"/>
                  </a:moveTo>
                  <a:cubicBezTo>
                    <a:pt x="846" y="488"/>
                    <a:pt x="839" y="446"/>
                    <a:pt x="825" y="408"/>
                  </a:cubicBezTo>
                  <a:cubicBezTo>
                    <a:pt x="811" y="370"/>
                    <a:pt x="790" y="337"/>
                    <a:pt x="765" y="310"/>
                  </a:cubicBezTo>
                  <a:cubicBezTo>
                    <a:pt x="740" y="282"/>
                    <a:pt x="709" y="261"/>
                    <a:pt x="673" y="245"/>
                  </a:cubicBezTo>
                  <a:cubicBezTo>
                    <a:pt x="637" y="229"/>
                    <a:pt x="597"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0" y="620"/>
                    <a:pt x="285" y="659"/>
                  </a:cubicBezTo>
                  <a:cubicBezTo>
                    <a:pt x="299" y="698"/>
                    <a:pt x="319" y="731"/>
                    <a:pt x="345" y="759"/>
                  </a:cubicBezTo>
                  <a:cubicBezTo>
                    <a:pt x="370" y="787"/>
                    <a:pt x="401" y="809"/>
                    <a:pt x="436" y="825"/>
                  </a:cubicBezTo>
                  <a:cubicBezTo>
                    <a:pt x="472" y="840"/>
                    <a:pt x="511" y="848"/>
                    <a:pt x="554" y="848"/>
                  </a:cubicBezTo>
                  <a:cubicBezTo>
                    <a:pt x="597" y="848"/>
                    <a:pt x="637" y="840"/>
                    <a:pt x="672" y="825"/>
                  </a:cubicBezTo>
                  <a:cubicBezTo>
                    <a:pt x="708" y="809"/>
                    <a:pt x="739" y="787"/>
                    <a:pt x="764" y="759"/>
                  </a:cubicBezTo>
                  <a:cubicBezTo>
                    <a:pt x="790" y="731"/>
                    <a:pt x="811" y="698"/>
                    <a:pt x="825" y="659"/>
                  </a:cubicBezTo>
                  <a:cubicBezTo>
                    <a:pt x="839" y="620"/>
                    <a:pt x="846" y="578"/>
                    <a:pt x="846" y="53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6">
              <a:extLst>
                <a:ext uri="{FF2B5EF4-FFF2-40B4-BE49-F238E27FC236}">
                  <a16:creationId xmlns:a16="http://schemas.microsoft.com/office/drawing/2014/main" id="{A29EA2ED-47C1-201A-BF42-9372D13F87D3}"/>
                </a:ext>
              </a:extLst>
            </p:cNvPr>
            <p:cNvSpPr>
              <a:spLocks/>
            </p:cNvSpPr>
            <p:nvPr userDrawn="1"/>
          </p:nvSpPr>
          <p:spPr bwMode="auto">
            <a:xfrm>
              <a:off x="19423063" y="1335088"/>
              <a:ext cx="192087" cy="292100"/>
            </a:xfrm>
            <a:custGeom>
              <a:avLst/>
              <a:gdLst/>
              <a:ahLst/>
              <a:cxnLst>
                <a:cxn ang="0">
                  <a:pos x="44" y="38"/>
                </a:cxn>
                <a:cxn ang="0">
                  <a:pos x="44" y="76"/>
                </a:cxn>
                <a:cxn ang="0">
                  <a:pos x="115" y="76"/>
                </a:cxn>
                <a:cxn ang="0">
                  <a:pos x="115" y="113"/>
                </a:cxn>
                <a:cxn ang="0">
                  <a:pos x="44" y="113"/>
                </a:cxn>
                <a:cxn ang="0">
                  <a:pos x="44" y="184"/>
                </a:cxn>
                <a:cxn ang="0">
                  <a:pos x="0" y="184"/>
                </a:cxn>
                <a:cxn ang="0">
                  <a:pos x="0" y="0"/>
                </a:cxn>
                <a:cxn ang="0">
                  <a:pos x="121" y="0"/>
                </a:cxn>
                <a:cxn ang="0">
                  <a:pos x="121" y="38"/>
                </a:cxn>
                <a:cxn ang="0">
                  <a:pos x="44" y="38"/>
                </a:cxn>
              </a:cxnLst>
              <a:rect l="0" t="0" r="r" b="b"/>
              <a:pathLst>
                <a:path w="121" h="184">
                  <a:moveTo>
                    <a:pt x="44" y="38"/>
                  </a:moveTo>
                  <a:lnTo>
                    <a:pt x="44" y="76"/>
                  </a:lnTo>
                  <a:lnTo>
                    <a:pt x="115" y="76"/>
                  </a:lnTo>
                  <a:lnTo>
                    <a:pt x="115" y="113"/>
                  </a:lnTo>
                  <a:lnTo>
                    <a:pt x="44" y="113"/>
                  </a:lnTo>
                  <a:lnTo>
                    <a:pt x="44" y="184"/>
                  </a:lnTo>
                  <a:lnTo>
                    <a:pt x="0" y="184"/>
                  </a:lnTo>
                  <a:lnTo>
                    <a:pt x="0" y="0"/>
                  </a:lnTo>
                  <a:lnTo>
                    <a:pt x="121" y="0"/>
                  </a:lnTo>
                  <a:lnTo>
                    <a:pt x="121" y="38"/>
                  </a:lnTo>
                  <a:lnTo>
                    <a:pt x="44" y="38"/>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7">
              <a:extLst>
                <a:ext uri="{FF2B5EF4-FFF2-40B4-BE49-F238E27FC236}">
                  <a16:creationId xmlns:a16="http://schemas.microsoft.com/office/drawing/2014/main" id="{AE4F0126-9F28-574C-A362-B9967A6DE7FF}"/>
                </a:ext>
              </a:extLst>
            </p:cNvPr>
            <p:cNvSpPr>
              <a:spLocks/>
            </p:cNvSpPr>
            <p:nvPr userDrawn="1"/>
          </p:nvSpPr>
          <p:spPr bwMode="auto">
            <a:xfrm>
              <a:off x="12106275" y="847725"/>
              <a:ext cx="1049338" cy="1266825"/>
            </a:xfrm>
            <a:custGeom>
              <a:avLst/>
              <a:gdLst/>
              <a:ahLst/>
              <a:cxnLst>
                <a:cxn ang="0">
                  <a:pos x="429" y="164"/>
                </a:cxn>
                <a:cxn ang="0">
                  <a:pos x="429" y="798"/>
                </a:cxn>
                <a:cxn ang="0">
                  <a:pos x="232" y="798"/>
                </a:cxn>
                <a:cxn ang="0">
                  <a:pos x="232" y="164"/>
                </a:cxn>
                <a:cxn ang="0">
                  <a:pos x="0" y="164"/>
                </a:cxn>
                <a:cxn ang="0">
                  <a:pos x="0" y="0"/>
                </a:cxn>
                <a:cxn ang="0">
                  <a:pos x="661" y="0"/>
                </a:cxn>
                <a:cxn ang="0">
                  <a:pos x="661" y="164"/>
                </a:cxn>
                <a:cxn ang="0">
                  <a:pos x="429" y="164"/>
                </a:cxn>
              </a:cxnLst>
              <a:rect l="0" t="0" r="r" b="b"/>
              <a:pathLst>
                <a:path w="661" h="798">
                  <a:moveTo>
                    <a:pt x="429" y="164"/>
                  </a:moveTo>
                  <a:lnTo>
                    <a:pt x="429" y="798"/>
                  </a:lnTo>
                  <a:lnTo>
                    <a:pt x="232" y="798"/>
                  </a:lnTo>
                  <a:lnTo>
                    <a:pt x="232" y="164"/>
                  </a:lnTo>
                  <a:lnTo>
                    <a:pt x="0" y="164"/>
                  </a:lnTo>
                  <a:lnTo>
                    <a:pt x="0" y="0"/>
                  </a:lnTo>
                  <a:lnTo>
                    <a:pt x="661" y="0"/>
                  </a:lnTo>
                  <a:lnTo>
                    <a:pt x="661" y="164"/>
                  </a:lnTo>
                  <a:lnTo>
                    <a:pt x="429" y="16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a:extLst>
                <a:ext uri="{FF2B5EF4-FFF2-40B4-BE49-F238E27FC236}">
                  <a16:creationId xmlns:a16="http://schemas.microsoft.com/office/drawing/2014/main" id="{987F1B2E-5FD6-ACE6-6210-77D38EA7F225}"/>
                </a:ext>
              </a:extLst>
            </p:cNvPr>
            <p:cNvSpPr>
              <a:spLocks/>
            </p:cNvSpPr>
            <p:nvPr userDrawn="1"/>
          </p:nvSpPr>
          <p:spPr bwMode="auto">
            <a:xfrm>
              <a:off x="13276263" y="847725"/>
              <a:ext cx="1112837" cy="1300163"/>
            </a:xfrm>
            <a:custGeom>
              <a:avLst/>
              <a:gdLst/>
              <a:ahLst/>
              <a:cxnLst>
                <a:cxn ang="0">
                  <a:pos x="3753" y="3482"/>
                </a:cxn>
                <a:cxn ang="0">
                  <a:pos x="3359" y="4044"/>
                </a:cxn>
                <a:cxn ang="0">
                  <a:pos x="2740" y="4409"/>
                </a:cxn>
                <a:cxn ang="0">
                  <a:pos x="1936" y="4540"/>
                </a:cxn>
                <a:cxn ang="0">
                  <a:pos x="1128" y="4409"/>
                </a:cxn>
                <a:cxn ang="0">
                  <a:pos x="519" y="4044"/>
                </a:cxn>
                <a:cxn ang="0">
                  <a:pos x="135" y="3482"/>
                </a:cxn>
                <a:cxn ang="0">
                  <a:pos x="0" y="2754"/>
                </a:cxn>
                <a:cxn ang="0">
                  <a:pos x="0" y="0"/>
                </a:cxn>
                <a:cxn ang="0">
                  <a:pos x="1090" y="0"/>
                </a:cxn>
                <a:cxn ang="0">
                  <a:pos x="1090" y="2667"/>
                </a:cxn>
                <a:cxn ang="0">
                  <a:pos x="1138" y="3010"/>
                </a:cxn>
                <a:cxn ang="0">
                  <a:pos x="1285" y="3301"/>
                </a:cxn>
                <a:cxn ang="0">
                  <a:pos x="1548" y="3504"/>
                </a:cxn>
                <a:cxn ang="0">
                  <a:pos x="1942" y="3579"/>
                </a:cxn>
                <a:cxn ang="0">
                  <a:pos x="2336" y="3504"/>
                </a:cxn>
                <a:cxn ang="0">
                  <a:pos x="2602" y="3301"/>
                </a:cxn>
                <a:cxn ang="0">
                  <a:pos x="2750" y="3010"/>
                </a:cxn>
                <a:cxn ang="0">
                  <a:pos x="2795" y="2667"/>
                </a:cxn>
                <a:cxn ang="0">
                  <a:pos x="2795" y="0"/>
                </a:cxn>
                <a:cxn ang="0">
                  <a:pos x="3890" y="0"/>
                </a:cxn>
                <a:cxn ang="0">
                  <a:pos x="3890" y="2754"/>
                </a:cxn>
                <a:cxn ang="0">
                  <a:pos x="3753" y="3482"/>
                </a:cxn>
              </a:cxnLst>
              <a:rect l="0" t="0" r="r" b="b"/>
              <a:pathLst>
                <a:path w="3890" h="4540">
                  <a:moveTo>
                    <a:pt x="3753" y="3482"/>
                  </a:moveTo>
                  <a:cubicBezTo>
                    <a:pt x="3661" y="3700"/>
                    <a:pt x="3529" y="3888"/>
                    <a:pt x="3359" y="4044"/>
                  </a:cubicBezTo>
                  <a:cubicBezTo>
                    <a:pt x="3188" y="4200"/>
                    <a:pt x="2982" y="4322"/>
                    <a:pt x="2740" y="4409"/>
                  </a:cubicBezTo>
                  <a:cubicBezTo>
                    <a:pt x="2499" y="4497"/>
                    <a:pt x="2231" y="4540"/>
                    <a:pt x="1936" y="4540"/>
                  </a:cubicBezTo>
                  <a:cubicBezTo>
                    <a:pt x="1637" y="4540"/>
                    <a:pt x="1368" y="4497"/>
                    <a:pt x="1128" y="4409"/>
                  </a:cubicBezTo>
                  <a:cubicBezTo>
                    <a:pt x="889" y="4322"/>
                    <a:pt x="686" y="4200"/>
                    <a:pt x="519" y="4044"/>
                  </a:cubicBezTo>
                  <a:cubicBezTo>
                    <a:pt x="353" y="3888"/>
                    <a:pt x="225" y="3700"/>
                    <a:pt x="135" y="3482"/>
                  </a:cubicBezTo>
                  <a:cubicBezTo>
                    <a:pt x="45" y="3263"/>
                    <a:pt x="0" y="3021"/>
                    <a:pt x="0" y="2754"/>
                  </a:cubicBezTo>
                  <a:cubicBezTo>
                    <a:pt x="0" y="0"/>
                    <a:pt x="0" y="0"/>
                    <a:pt x="0" y="0"/>
                  </a:cubicBezTo>
                  <a:cubicBezTo>
                    <a:pt x="1090" y="0"/>
                    <a:pt x="1090" y="0"/>
                    <a:pt x="1090" y="0"/>
                  </a:cubicBezTo>
                  <a:cubicBezTo>
                    <a:pt x="1090" y="2667"/>
                    <a:pt x="1090" y="2667"/>
                    <a:pt x="1090" y="2667"/>
                  </a:cubicBezTo>
                  <a:cubicBezTo>
                    <a:pt x="1090" y="2788"/>
                    <a:pt x="1106" y="2902"/>
                    <a:pt x="1138" y="3010"/>
                  </a:cubicBezTo>
                  <a:cubicBezTo>
                    <a:pt x="1170" y="3119"/>
                    <a:pt x="1219" y="3215"/>
                    <a:pt x="1285" y="3301"/>
                  </a:cubicBezTo>
                  <a:cubicBezTo>
                    <a:pt x="1351" y="3386"/>
                    <a:pt x="1439" y="3454"/>
                    <a:pt x="1548" y="3504"/>
                  </a:cubicBezTo>
                  <a:cubicBezTo>
                    <a:pt x="1657" y="3554"/>
                    <a:pt x="1788" y="3579"/>
                    <a:pt x="1942" y="3579"/>
                  </a:cubicBezTo>
                  <a:cubicBezTo>
                    <a:pt x="2096" y="3579"/>
                    <a:pt x="2227" y="3554"/>
                    <a:pt x="2336" y="3504"/>
                  </a:cubicBezTo>
                  <a:cubicBezTo>
                    <a:pt x="2445" y="3454"/>
                    <a:pt x="2534" y="3386"/>
                    <a:pt x="2602" y="3301"/>
                  </a:cubicBezTo>
                  <a:cubicBezTo>
                    <a:pt x="2671" y="3215"/>
                    <a:pt x="2720" y="3119"/>
                    <a:pt x="2750" y="3010"/>
                  </a:cubicBezTo>
                  <a:cubicBezTo>
                    <a:pt x="2780" y="2902"/>
                    <a:pt x="2795" y="2788"/>
                    <a:pt x="2795" y="2667"/>
                  </a:cubicBezTo>
                  <a:cubicBezTo>
                    <a:pt x="2795" y="0"/>
                    <a:pt x="2795" y="0"/>
                    <a:pt x="2795" y="0"/>
                  </a:cubicBezTo>
                  <a:cubicBezTo>
                    <a:pt x="3890" y="0"/>
                    <a:pt x="3890" y="0"/>
                    <a:pt x="3890" y="0"/>
                  </a:cubicBezTo>
                  <a:cubicBezTo>
                    <a:pt x="3890" y="2754"/>
                    <a:pt x="3890" y="2754"/>
                    <a:pt x="3890" y="2754"/>
                  </a:cubicBezTo>
                  <a:cubicBezTo>
                    <a:pt x="3890" y="3021"/>
                    <a:pt x="3845" y="3263"/>
                    <a:pt x="3753" y="348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a:extLst>
                <a:ext uri="{FF2B5EF4-FFF2-40B4-BE49-F238E27FC236}">
                  <a16:creationId xmlns:a16="http://schemas.microsoft.com/office/drawing/2014/main" id="{8B2E665C-930D-FD9E-3F71-0E90EAF35E6B}"/>
                </a:ext>
              </a:extLst>
            </p:cNvPr>
            <p:cNvSpPr>
              <a:spLocks/>
            </p:cNvSpPr>
            <p:nvPr userDrawn="1"/>
          </p:nvSpPr>
          <p:spPr bwMode="auto">
            <a:xfrm>
              <a:off x="14357350" y="750888"/>
              <a:ext cx="863600" cy="1557337"/>
            </a:xfrm>
            <a:custGeom>
              <a:avLst/>
              <a:gdLst/>
              <a:ahLst/>
              <a:cxnLst>
                <a:cxn ang="0">
                  <a:pos x="143" y="981"/>
                </a:cxn>
                <a:cxn ang="0">
                  <a:pos x="544" y="0"/>
                </a:cxn>
                <a:cxn ang="0">
                  <a:pos x="401" y="0"/>
                </a:cxn>
                <a:cxn ang="0">
                  <a:pos x="0" y="981"/>
                </a:cxn>
                <a:cxn ang="0">
                  <a:pos x="143" y="981"/>
                </a:cxn>
              </a:cxnLst>
              <a:rect l="0" t="0" r="r" b="b"/>
              <a:pathLst>
                <a:path w="544" h="981">
                  <a:moveTo>
                    <a:pt x="143" y="981"/>
                  </a:moveTo>
                  <a:lnTo>
                    <a:pt x="544" y="0"/>
                  </a:lnTo>
                  <a:lnTo>
                    <a:pt x="401" y="0"/>
                  </a:lnTo>
                  <a:lnTo>
                    <a:pt x="0" y="981"/>
                  </a:lnTo>
                  <a:lnTo>
                    <a:pt x="143" y="981"/>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0">
              <a:extLst>
                <a:ext uri="{FF2B5EF4-FFF2-40B4-BE49-F238E27FC236}">
                  <a16:creationId xmlns:a16="http://schemas.microsoft.com/office/drawing/2014/main" id="{CFB9F323-F7B0-A101-C4B9-C19125F84A8C}"/>
                </a:ext>
              </a:extLst>
            </p:cNvPr>
            <p:cNvSpPr>
              <a:spLocks noEditPoints="1"/>
            </p:cNvSpPr>
            <p:nvPr userDrawn="1"/>
          </p:nvSpPr>
          <p:spPr bwMode="auto">
            <a:xfrm>
              <a:off x="15055850" y="1200150"/>
              <a:ext cx="947738" cy="947738"/>
            </a:xfrm>
            <a:custGeom>
              <a:avLst/>
              <a:gdLst/>
              <a:ahLst/>
              <a:cxnLst>
                <a:cxn ang="0">
                  <a:pos x="1656" y="0"/>
                </a:cxn>
                <a:cxn ang="0">
                  <a:pos x="0" y="1655"/>
                </a:cxn>
                <a:cxn ang="0">
                  <a:pos x="1656" y="3311"/>
                </a:cxn>
                <a:cxn ang="0">
                  <a:pos x="3166" y="2592"/>
                </a:cxn>
                <a:cxn ang="0">
                  <a:pos x="2415" y="2286"/>
                </a:cxn>
                <a:cxn ang="0">
                  <a:pos x="1656" y="2595"/>
                </a:cxn>
                <a:cxn ang="0">
                  <a:pos x="759" y="1936"/>
                </a:cxn>
                <a:cxn ang="0">
                  <a:pos x="3287" y="1936"/>
                </a:cxn>
                <a:cxn ang="0">
                  <a:pos x="3311" y="1655"/>
                </a:cxn>
                <a:cxn ang="0">
                  <a:pos x="1656" y="0"/>
                </a:cxn>
                <a:cxn ang="0">
                  <a:pos x="1656" y="717"/>
                </a:cxn>
                <a:cxn ang="0">
                  <a:pos x="2525" y="1299"/>
                </a:cxn>
                <a:cxn ang="0">
                  <a:pos x="787" y="1299"/>
                </a:cxn>
                <a:cxn ang="0">
                  <a:pos x="1656" y="717"/>
                </a:cxn>
              </a:cxnLst>
              <a:rect l="0" t="0" r="r" b="b"/>
              <a:pathLst>
                <a:path w="3311" h="3311">
                  <a:moveTo>
                    <a:pt x="1656" y="0"/>
                  </a:moveTo>
                  <a:cubicBezTo>
                    <a:pt x="741" y="0"/>
                    <a:pt x="0" y="741"/>
                    <a:pt x="0" y="1655"/>
                  </a:cubicBezTo>
                  <a:cubicBezTo>
                    <a:pt x="0" y="2570"/>
                    <a:pt x="741" y="3311"/>
                    <a:pt x="1656" y="3311"/>
                  </a:cubicBezTo>
                  <a:cubicBezTo>
                    <a:pt x="2242" y="3311"/>
                    <a:pt x="2842" y="3054"/>
                    <a:pt x="3166" y="2592"/>
                  </a:cubicBezTo>
                  <a:cubicBezTo>
                    <a:pt x="2415" y="2286"/>
                    <a:pt x="2415" y="2286"/>
                    <a:pt x="2415" y="2286"/>
                  </a:cubicBezTo>
                  <a:cubicBezTo>
                    <a:pt x="2215" y="2507"/>
                    <a:pt x="1941" y="2595"/>
                    <a:pt x="1656" y="2595"/>
                  </a:cubicBezTo>
                  <a:cubicBezTo>
                    <a:pt x="1235" y="2595"/>
                    <a:pt x="879" y="2318"/>
                    <a:pt x="759" y="1936"/>
                  </a:cubicBezTo>
                  <a:cubicBezTo>
                    <a:pt x="3287" y="1936"/>
                    <a:pt x="3287" y="1936"/>
                    <a:pt x="3287" y="1936"/>
                  </a:cubicBezTo>
                  <a:cubicBezTo>
                    <a:pt x="3303" y="1845"/>
                    <a:pt x="3311" y="1751"/>
                    <a:pt x="3311" y="1655"/>
                  </a:cubicBezTo>
                  <a:cubicBezTo>
                    <a:pt x="3311" y="741"/>
                    <a:pt x="2570" y="0"/>
                    <a:pt x="1656" y="0"/>
                  </a:cubicBezTo>
                  <a:moveTo>
                    <a:pt x="1656" y="717"/>
                  </a:moveTo>
                  <a:cubicBezTo>
                    <a:pt x="2048" y="717"/>
                    <a:pt x="2384" y="957"/>
                    <a:pt x="2525" y="1299"/>
                  </a:cubicBezTo>
                  <a:cubicBezTo>
                    <a:pt x="787" y="1299"/>
                    <a:pt x="787" y="1299"/>
                    <a:pt x="787" y="1299"/>
                  </a:cubicBezTo>
                  <a:cubicBezTo>
                    <a:pt x="927" y="957"/>
                    <a:pt x="1263" y="717"/>
                    <a:pt x="1656" y="717"/>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Google Shape;12;p3">
            <a:extLst>
              <a:ext uri="{FF2B5EF4-FFF2-40B4-BE49-F238E27FC236}">
                <a16:creationId xmlns:a16="http://schemas.microsoft.com/office/drawing/2014/main" id="{648CE831-B045-6102-BAE1-65D462FE91D0}"/>
              </a:ext>
            </a:extLst>
          </p:cNvPr>
          <p:cNvPicPr preferRelativeResize="0">
            <a:picLocks noChangeAspect="1"/>
          </p:cNvPicPr>
          <p:nvPr/>
        </p:nvPicPr>
        <p:blipFill rotWithShape="1">
          <a:blip r:embed="rId5">
            <a:alphaModFix/>
          </a:blip>
          <a:srcRect/>
          <a:stretch/>
        </p:blipFill>
        <p:spPr>
          <a:xfrm>
            <a:off x="7705899" y="18578"/>
            <a:ext cx="1357714" cy="748949"/>
          </a:xfrm>
          <a:prstGeom prst="rect">
            <a:avLst/>
          </a:prstGeom>
          <a:noFill/>
          <a:ln>
            <a:noFill/>
          </a:ln>
        </p:spPr>
      </p:pic>
      <p:sp>
        <p:nvSpPr>
          <p:cNvPr id="10" name="Slide Number Placeholder 5">
            <a:extLst>
              <a:ext uri="{FF2B5EF4-FFF2-40B4-BE49-F238E27FC236}">
                <a16:creationId xmlns:a16="http://schemas.microsoft.com/office/drawing/2014/main" id="{5641BAAD-1235-9B82-7520-7C603516641F}"/>
              </a:ext>
            </a:extLst>
          </p:cNvPr>
          <p:cNvSpPr txBox="1">
            <a:spLocks/>
          </p:cNvSpPr>
          <p:nvPr/>
        </p:nvSpPr>
        <p:spPr>
          <a:xfrm>
            <a:off x="7086600" y="6474297"/>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92C18A8-F936-CE50-605B-BB468468A4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71187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091B9-7275-6DEA-14CF-9B0D318FD1F6}"/>
              </a:ext>
            </a:extLst>
          </p:cNvPr>
          <p:cNvSpPr>
            <a:spLocks noGrp="1"/>
          </p:cNvSpPr>
          <p:nvPr>
            <p:ph type="title"/>
          </p:nvPr>
        </p:nvSpPr>
        <p:spPr/>
        <p:txBody>
          <a:bodyPr/>
          <a:lstStyle/>
          <a:p>
            <a:r>
              <a:rPr lang="en-US" dirty="0"/>
              <a:t>ISCA 2022 Paper, Slides, Videos</a:t>
            </a:r>
          </a:p>
        </p:txBody>
      </p:sp>
      <p:sp>
        <p:nvSpPr>
          <p:cNvPr id="3" name="Content Placeholder 2">
            <a:extLst>
              <a:ext uri="{FF2B5EF4-FFF2-40B4-BE49-F238E27FC236}">
                <a16:creationId xmlns:a16="http://schemas.microsoft.com/office/drawing/2014/main" id="{FF052A9A-6C73-D49A-88C9-EF3B15FF9B8C}"/>
              </a:ext>
            </a:extLst>
          </p:cNvPr>
          <p:cNvSpPr>
            <a:spLocks noGrp="1"/>
          </p:cNvSpPr>
          <p:nvPr>
            <p:ph idx="1"/>
          </p:nvPr>
        </p:nvSpPr>
        <p:spPr>
          <a:xfrm>
            <a:off x="251520" y="997529"/>
            <a:ext cx="8610600" cy="5193723"/>
          </a:xfrm>
        </p:spPr>
        <p:txBody>
          <a:bodyPr/>
          <a:lstStyle/>
          <a:p>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Gagandeep Singh, Rakesh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Nadig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Jisung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Park, Rahul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Bera</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Nastaran Hajinazar, David Novo, Juan Gomez-Luna, Sander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Stuijk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Henk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Corporaal</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Onur Mutlu,</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"Sibyl: Adaptive and Extensible Data Placement in Hybrid Storage Systems Using Online Reinforcement Learning"</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49th International Symposium on Computer Architecture</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ISCA</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New York, June 2022.</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arXiv version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Sibyl Source Code</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8"/>
              </a:rPr>
              <a:t>Talk Video</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(16 minutes)]</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4B7406B7-3676-B7E3-54D7-1B0297DACAA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2D112AAC-6F49-F149-A24A-59A0298C44AE}"/>
              </a:ext>
            </a:extLst>
          </p:cNvPr>
          <p:cNvPicPr>
            <a:picLocks noChangeAspect="1"/>
          </p:cNvPicPr>
          <p:nvPr/>
        </p:nvPicPr>
        <p:blipFill>
          <a:blip r:embed="rId9"/>
          <a:stretch>
            <a:fillRect/>
          </a:stretch>
        </p:blipFill>
        <p:spPr>
          <a:xfrm>
            <a:off x="230717" y="4437112"/>
            <a:ext cx="8661763" cy="1808935"/>
          </a:xfrm>
          <a:prstGeom prst="rect">
            <a:avLst/>
          </a:prstGeom>
        </p:spPr>
      </p:pic>
      <p:sp>
        <p:nvSpPr>
          <p:cNvPr id="7" name="TextBox 6">
            <a:extLst>
              <a:ext uri="{FF2B5EF4-FFF2-40B4-BE49-F238E27FC236}">
                <a16:creationId xmlns:a16="http://schemas.microsoft.com/office/drawing/2014/main" id="{BB94371B-18C9-02C3-E021-977CC596356B}"/>
              </a:ext>
            </a:extLst>
          </p:cNvPr>
          <p:cNvSpPr txBox="1"/>
          <p:nvPr/>
        </p:nvSpPr>
        <p:spPr>
          <a:xfrm>
            <a:off x="1505890" y="64182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https://arxiv.org/pdf/2205.07394.pdf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47540844"/>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SSD Course (Spring 2023)</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599" y="1000472"/>
            <a:ext cx="5383377" cy="4876800"/>
          </a:xfrm>
        </p:spPr>
        <p:txBody>
          <a:bodyPr/>
          <a:lstStyle/>
          <a:p>
            <a:r>
              <a:rPr lang="en-US" sz="1600" b="1" dirty="0">
                <a:solidFill>
                  <a:srgbClr val="0000FF"/>
                </a:solidFill>
                <a:hlinkClick r:id="rId2">
                  <a:extLst>
                    <a:ext uri="{A12FA001-AC4F-418D-AE19-62706E023703}">
                      <ahyp:hlinkClr xmlns:ahyp="http://schemas.microsoft.com/office/drawing/2018/hyperlinkcolor" val="tx"/>
                    </a:ext>
                  </a:extLst>
                </a:hlinkClick>
              </a:rPr>
              <a:t>Spring 2023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2">
                  <a:extLst>
                    <a:ext uri="{A12FA001-AC4F-418D-AE19-62706E023703}">
                      <ahyp:hlinkClr xmlns:ahyp="http://schemas.microsoft.com/office/drawing/2018/hyperlinkcolor" val="tx"/>
                    </a:ext>
                  </a:extLst>
                </a:hlinkClick>
              </a:rPr>
              <a:t>https://safari.ethz.ch/projects_and_seminars/spring2023/doku.php?id=modern_ssds</a:t>
            </a:r>
            <a:endParaRPr lang="en-US" sz="1400" dirty="0">
              <a:solidFill>
                <a:srgbClr val="0000FF"/>
              </a:solidFill>
            </a:endParaRPr>
          </a:p>
          <a:p>
            <a:r>
              <a:rPr lang="en-US" sz="1600" b="1" dirty="0">
                <a:solidFill>
                  <a:srgbClr val="0000FF"/>
                </a:solidFill>
                <a:hlinkClick r:id="rId4">
                  <a:extLst>
                    <a:ext uri="{A12FA001-AC4F-418D-AE19-62706E023703}">
                      <ahyp:hlinkClr xmlns:ahyp="http://schemas.microsoft.com/office/drawing/2018/hyperlinkcolor" val="tx"/>
                    </a:ext>
                  </a:extLst>
                </a:hlinkClick>
              </a:rPr>
              <a:t>Fall 2022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4">
                  <a:extLst>
                    <a:ext uri="{A12FA001-AC4F-418D-AE19-62706E023703}">
                      <ahyp:hlinkClr xmlns:ahyp="http://schemas.microsoft.com/office/drawing/2018/hyperlinkcolor" val="tx"/>
                    </a:ext>
                  </a:extLst>
                </a:hlinkClick>
              </a:rPr>
              <a:t>https://safari.ethz.ch/projects_and_seminars/fall2022/doku.php?id=modern_ssds</a:t>
            </a:r>
            <a:r>
              <a:rPr lang="en-US" sz="1600" dirty="0">
                <a:solidFill>
                  <a:srgbClr val="0000FF"/>
                </a:solidFill>
              </a:rPr>
              <a:t> </a:t>
            </a:r>
          </a:p>
          <a:p>
            <a:pPr lvl="1"/>
            <a:endParaRPr lang="en-US" sz="1600" dirty="0">
              <a:solidFill>
                <a:srgbClr val="0000FF"/>
              </a:solidFill>
            </a:endParaRPr>
          </a:p>
          <a:p>
            <a:r>
              <a:rPr lang="en-US" sz="1600" b="1" dirty="0" err="1">
                <a:solidFill>
                  <a:srgbClr val="0000FF"/>
                </a:solidFill>
                <a:hlinkClick r:id="rId5">
                  <a:extLst>
                    <a:ext uri="{A12FA001-AC4F-418D-AE19-62706E023703}">
                      <ahyp:hlinkClr xmlns:ahyp="http://schemas.microsoft.com/office/drawing/2018/hyperlinkcolor" val="tx"/>
                    </a:ext>
                  </a:extLst>
                </a:hlinkClick>
              </a:rPr>
              <a:t>Youtube</a:t>
            </a:r>
            <a:r>
              <a:rPr lang="en-US" sz="1600" b="1" dirty="0">
                <a:solidFill>
                  <a:srgbClr val="0000FF"/>
                </a:solidFill>
                <a:hlinkClick r:id="rId5">
                  <a:extLst>
                    <a:ext uri="{A12FA001-AC4F-418D-AE19-62706E023703}">
                      <ahyp:hlinkClr xmlns:ahyp="http://schemas.microsoft.com/office/drawing/2018/hyperlinkcolor" val="tx"/>
                    </a:ext>
                  </a:extLst>
                </a:hlinkClick>
              </a:rPr>
              <a:t> Livestream (Spring 2023):</a:t>
            </a:r>
            <a:endParaRPr lang="en-US" sz="1600" b="1" dirty="0">
              <a:solidFill>
                <a:srgbClr val="0000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5">
                  <a:extLst>
                    <a:ext uri="{A12FA001-AC4F-418D-AE19-62706E023703}">
                      <ahyp:hlinkClr xmlns:ahyp="http://schemas.microsoft.com/office/drawing/2018/hyperlinkcolor" val="tx"/>
                    </a:ext>
                  </a:extLst>
                </a:hlinkClick>
              </a:rPr>
              <a:t>https://www.youtube.com/watch?v=4VTwOMmsnJY&amp;list=PL5Q2soXY2Zi_8qOM5Icpp8hB2SHtm4z57&amp;pp=iAQB</a:t>
            </a:r>
            <a:endParaRPr lang="en-US" sz="1400" dirty="0">
              <a:solidFill>
                <a:srgbClr val="0000FF"/>
              </a:solidFill>
            </a:endParaRPr>
          </a:p>
          <a:p>
            <a:r>
              <a:rPr lang="en-US" sz="1600" b="1" dirty="0" err="1">
                <a:solidFill>
                  <a:srgbClr val="0000FF"/>
                </a:solidFill>
                <a:hlinkClick r:id="rId7">
                  <a:extLst>
                    <a:ext uri="{A12FA001-AC4F-418D-AE19-62706E023703}">
                      <ahyp:hlinkClr xmlns:ahyp="http://schemas.microsoft.com/office/drawing/2018/hyperlinkcolor" val="tx"/>
                    </a:ext>
                  </a:extLst>
                </a:hlinkClick>
              </a:rPr>
              <a:t>Youtube</a:t>
            </a:r>
            <a:r>
              <a:rPr lang="en-US" sz="1600" b="1" dirty="0">
                <a:solidFill>
                  <a:srgbClr val="0000FF"/>
                </a:solidFill>
                <a:hlinkClick r:id="rId7">
                  <a:extLst>
                    <a:ext uri="{A12FA001-AC4F-418D-AE19-62706E023703}">
                      <ahyp:hlinkClr xmlns:ahyp="http://schemas.microsoft.com/office/drawing/2018/hyperlinkcolor" val="tx"/>
                    </a:ext>
                  </a:extLst>
                </a:hlinkClick>
              </a:rPr>
              <a:t> </a:t>
            </a:r>
            <a:r>
              <a:rPr lang="en-US" sz="1600" b="1" dirty="0">
                <a:solidFill>
                  <a:srgbClr val="0000FF"/>
                </a:solidFill>
                <a:hlinkClick r:id="rId8">
                  <a:extLst>
                    <a:ext uri="{A12FA001-AC4F-418D-AE19-62706E023703}">
                      <ahyp:hlinkClr xmlns:ahyp="http://schemas.microsoft.com/office/drawing/2018/hyperlinkcolor" val="tx"/>
                    </a:ext>
                  </a:extLst>
                </a:hlinkClick>
              </a:rPr>
              <a:t>Livestream (Fall 2022):</a:t>
            </a:r>
            <a:endParaRPr lang="en-US" sz="1600" b="1" dirty="0">
              <a:solidFill>
                <a:srgbClr val="0000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8">
                  <a:extLst>
                    <a:ext uri="{A12FA001-AC4F-418D-AE19-62706E023703}">
                      <ahyp:hlinkClr xmlns:ahyp="http://schemas.microsoft.com/office/drawing/2018/hyperlinkcolor" val="tx"/>
                    </a:ext>
                  </a:extLst>
                </a:hlinkClick>
              </a:rPr>
              <a:t>https://www.youtube.com/watch?v=hqLrd-Uj0aU&amp;list=PL5Q2soXY2Zi9BJhenUq4JI5bwhAMpAp13&amp;pp=iAQB</a:t>
            </a:r>
            <a:endParaRPr lang="en-US" sz="1800" dirty="0">
              <a:solidFill>
                <a:srgbClr val="0000FF"/>
              </a:solidFill>
            </a:endParaRPr>
          </a:p>
          <a:p>
            <a:pPr marL="0" indent="0">
              <a:buNone/>
            </a:pPr>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SSD Basics and Advanced Topics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sp>
        <p:nvSpPr>
          <p:cNvPr id="6" name="TextBox 5">
            <a:extLst>
              <a:ext uri="{FF2B5EF4-FFF2-40B4-BE49-F238E27FC236}">
                <a16:creationId xmlns:a16="http://schemas.microsoft.com/office/drawing/2014/main" id="{63A18228-3D8E-548A-F245-CB41772D73BA}"/>
              </a:ext>
            </a:extLst>
          </p:cNvPr>
          <p:cNvSpPr txBox="1"/>
          <p:nvPr/>
        </p:nvSpPr>
        <p:spPr>
          <a:xfrm>
            <a:off x="176382" y="6453336"/>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7" name="Picture 6">
            <a:extLst>
              <a:ext uri="{FF2B5EF4-FFF2-40B4-BE49-F238E27FC236}">
                <a16:creationId xmlns:a16="http://schemas.microsoft.com/office/drawing/2014/main" id="{B30132C9-91E2-CA98-9218-85CC411C0222}"/>
              </a:ext>
            </a:extLst>
          </p:cNvPr>
          <p:cNvPicPr>
            <a:picLocks noChangeAspect="1"/>
          </p:cNvPicPr>
          <p:nvPr/>
        </p:nvPicPr>
        <p:blipFill>
          <a:blip r:embed="rId10"/>
          <a:stretch>
            <a:fillRect/>
          </a:stretch>
        </p:blipFill>
        <p:spPr>
          <a:xfrm>
            <a:off x="6156176" y="0"/>
            <a:ext cx="2890872" cy="6858000"/>
          </a:xfrm>
          <a:prstGeom prst="rect">
            <a:avLst/>
          </a:prstGeom>
        </p:spPr>
      </p:pic>
    </p:spTree>
    <p:extLst>
      <p:ext uri="{BB962C8B-B14F-4D97-AF65-F5344CB8AC3E}">
        <p14:creationId xmlns:p14="http://schemas.microsoft.com/office/powerpoint/2010/main" val="4010726724"/>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Comp Arch (Fall 2021)</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84584" y="908720"/>
            <a:ext cx="4775448" cy="533968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Fall 2021 Edition: </a:t>
            </a:r>
          </a:p>
          <a:p>
            <a:pPr lvl="1"/>
            <a:r>
              <a:rPr lang="en-US" sz="1400" dirty="0">
                <a:solidFill>
                  <a:srgbClr val="0432FF"/>
                </a:solidFill>
                <a:hlinkClick r:id="rId2">
                  <a:extLst>
                    <a:ext uri="{A12FA001-AC4F-418D-AE19-62706E023703}">
                      <ahyp:hlinkClr xmlns:ahyp="http://schemas.microsoft.com/office/drawing/2018/hyperlinkcolor" val="tx"/>
                    </a:ext>
                  </a:extLst>
                </a:hlinkClick>
              </a:rPr>
              <a:t>https://safari.ethz.ch/architecture/fall2021/doku.php?id=schedule</a:t>
            </a:r>
            <a:r>
              <a:rPr lang="en-US" sz="1400" dirty="0">
                <a:solidFill>
                  <a:srgbClr val="0432FF"/>
                </a:solidFill>
              </a:rPr>
              <a:t> </a:t>
            </a:r>
          </a:p>
          <a:p>
            <a:r>
              <a:rPr lang="en-US" sz="1600" b="1" dirty="0">
                <a:solidFill>
                  <a:srgbClr val="0432FF"/>
                </a:solidFill>
                <a:hlinkClick r:id="rId3">
                  <a:extLst>
                    <a:ext uri="{A12FA001-AC4F-418D-AE19-62706E023703}">
                      <ahyp:hlinkClr xmlns:ahyp="http://schemas.microsoft.com/office/drawing/2018/hyperlinkcolor" val="tx"/>
                    </a:ext>
                  </a:extLst>
                </a:hlinkClick>
              </a:rPr>
              <a:t>Fall 2020 Edition: </a:t>
            </a:r>
            <a:endParaRPr lang="en-US" sz="1600" b="1" dirty="0">
              <a:solidFill>
                <a:srgbClr val="0432FF"/>
              </a:solidFill>
              <a:hlinkClick r:id="rId2">
                <a:extLst>
                  <a:ext uri="{A12FA001-AC4F-418D-AE19-62706E023703}">
                    <ahyp:hlinkClr xmlns:ahyp="http://schemas.microsoft.com/office/drawing/2018/hyperlinkcolor" val="tx"/>
                  </a:ext>
                </a:extLst>
              </a:hlinkClick>
            </a:endParaRPr>
          </a:p>
          <a:p>
            <a:pPr lvl="1"/>
            <a:r>
              <a:rPr lang="en-US" sz="1400" dirty="0">
                <a:solidFill>
                  <a:srgbClr val="0432FF"/>
                </a:solidFill>
                <a:hlinkClick r:id="rId3">
                  <a:extLst>
                    <a:ext uri="{A12FA001-AC4F-418D-AE19-62706E023703}">
                      <ahyp:hlinkClr xmlns:ahyp="http://schemas.microsoft.com/office/drawing/2018/hyperlinkcolor" val="tx"/>
                    </a:ext>
                  </a:extLst>
                </a:hlinkClick>
              </a:rPr>
              <a:t>https://safari.ethz.ch/architecture/fall2020/doku.php?id=schedule</a:t>
            </a:r>
            <a:r>
              <a:rPr lang="en-US" sz="1400" dirty="0">
                <a:solidFill>
                  <a:srgbClr val="0432FF"/>
                </a:solidFill>
              </a:rPr>
              <a:t> </a:t>
            </a:r>
            <a:endParaRPr lang="en-US" sz="1600" dirty="0">
              <a:solidFill>
                <a:srgbClr val="0432FF"/>
              </a:solidFill>
            </a:endParaRPr>
          </a:p>
          <a:p>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 (2021):</a:t>
            </a:r>
          </a:p>
          <a:p>
            <a:pPr lvl="1"/>
            <a:r>
              <a:rPr lang="en-US" sz="1400" dirty="0">
                <a:solidFill>
                  <a:srgbClr val="0432FF"/>
                </a:solidFill>
                <a:hlinkClick r:id="rId4">
                  <a:extLst>
                    <a:ext uri="{A12FA001-AC4F-418D-AE19-62706E023703}">
                      <ahyp:hlinkClr xmlns:ahyp="http://schemas.microsoft.com/office/drawing/2018/hyperlinkcolor" val="tx"/>
                    </a:ext>
                  </a:extLst>
                </a:hlinkClick>
              </a:rPr>
              <a:t>https://www.youtube.com/watch?v=4yfkM_5EFgo&amp;list=PL5Q2soXY2Zi-Mnk1PxjEIG32HAGILkTOF</a:t>
            </a:r>
            <a:r>
              <a:rPr lang="en-US" sz="1400" dirty="0">
                <a:solidFill>
                  <a:srgbClr val="0432FF"/>
                </a:solidFill>
              </a:rPr>
              <a:t> </a:t>
            </a: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(2020):</a:t>
            </a:r>
            <a:endParaRPr lang="en-US" sz="1600" b="1" dirty="0">
              <a:solidFill>
                <a:srgbClr val="0432FF"/>
              </a:solidFill>
              <a:hlinkClick r:id="rId4">
                <a:extLst>
                  <a:ext uri="{A12FA001-AC4F-418D-AE19-62706E023703}">
                    <ahyp:hlinkClr xmlns:ahyp="http://schemas.microsoft.com/office/drawing/2018/hyperlinkcolor" val="tx"/>
                  </a:ext>
                </a:extLst>
              </a:hlinkClick>
            </a:endParaRPr>
          </a:p>
          <a:p>
            <a:pPr lvl="1"/>
            <a:r>
              <a:rPr lang="en-US" sz="1400" dirty="0">
                <a:solidFill>
                  <a:srgbClr val="0432FF"/>
                </a:solidFill>
                <a:hlinkClick r:id="rId5">
                  <a:extLst>
                    <a:ext uri="{A12FA001-AC4F-418D-AE19-62706E023703}">
                      <ahyp:hlinkClr xmlns:ahyp="http://schemas.microsoft.com/office/drawing/2018/hyperlinkcolor" val="tx"/>
                    </a:ext>
                  </a:extLst>
                </a:hlinkClick>
              </a:rPr>
              <a:t>https://www.youtube.com/watch?v=c3mPdZA-Fmc&amp;list=PL5Q2soXY2Zi9xidyIgBxUz7xRPS-wisBN</a:t>
            </a:r>
            <a:r>
              <a:rPr lang="en-US" sz="1400" dirty="0">
                <a:solidFill>
                  <a:srgbClr val="0432FF"/>
                </a:solidFill>
              </a:rPr>
              <a:t> </a:t>
            </a:r>
          </a:p>
          <a:p>
            <a:pPr lvl="1"/>
            <a:endParaRPr lang="en-US" sz="1600" dirty="0">
              <a:solidFill>
                <a:srgbClr val="0432FF"/>
              </a:solidFill>
            </a:endParaRPr>
          </a:p>
          <a:p>
            <a:r>
              <a:rPr lang="en-US" sz="1600" dirty="0"/>
              <a:t>Master’s level course</a:t>
            </a:r>
          </a:p>
          <a:p>
            <a:pPr lvl="1"/>
            <a:r>
              <a:rPr lang="en-US" sz="1400" dirty="0"/>
              <a:t>Taken by Bachelor’s/Masters/PhD students</a:t>
            </a:r>
          </a:p>
          <a:p>
            <a:pPr lvl="1"/>
            <a:r>
              <a:rPr lang="en-US" sz="1400" dirty="0"/>
              <a:t>Cutting-edge research topics + fundamentals in Computer Architecture</a:t>
            </a:r>
          </a:p>
          <a:p>
            <a:pPr lvl="1"/>
            <a:r>
              <a:rPr lang="en-US" sz="1400" dirty="0"/>
              <a:t>5 Simulator-based Lab Assignments</a:t>
            </a:r>
          </a:p>
          <a:p>
            <a:pPr lvl="1"/>
            <a:r>
              <a:rPr lang="en-US" sz="1400" dirty="0"/>
              <a:t>Potential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2002B39F-F9F6-0D45-86BF-3F9C84862418}"/>
              </a:ext>
            </a:extLst>
          </p:cNvPr>
          <p:cNvPicPr>
            <a:picLocks noChangeAspect="1"/>
          </p:cNvPicPr>
          <p:nvPr/>
        </p:nvPicPr>
        <p:blipFill>
          <a:blip r:embed="rId6"/>
          <a:stretch>
            <a:fillRect/>
          </a:stretch>
        </p:blipFill>
        <p:spPr>
          <a:xfrm>
            <a:off x="4932040" y="0"/>
            <a:ext cx="4074863" cy="6858000"/>
          </a:xfrm>
          <a:prstGeom prst="rect">
            <a:avLst/>
          </a:prstGeom>
        </p:spPr>
      </p:pic>
      <p:sp>
        <p:nvSpPr>
          <p:cNvPr id="6" name="TextBox 5">
            <a:extLst>
              <a:ext uri="{FF2B5EF4-FFF2-40B4-BE49-F238E27FC236}">
                <a16:creationId xmlns:a16="http://schemas.microsoft.com/office/drawing/2014/main" id="{C02B7506-35EF-F089-75CD-62E66DBEF015}"/>
              </a:ext>
            </a:extLst>
          </p:cNvPr>
          <p:cNvSpPr txBox="1"/>
          <p:nvPr/>
        </p:nvSpPr>
        <p:spPr>
          <a:xfrm>
            <a:off x="176382" y="6452284"/>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8956389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9830596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dirty="0">
                <a:latin typeface="Garamond" charset="0"/>
              </a:rPr>
              <a:t>Self-Optimizing Memory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Martínez, and Rich Caruana, </a:t>
            </a:r>
            <a:br>
              <a:rPr lang="en-US" sz="1800" dirty="0">
                <a:latin typeface="Tahoma" charset="0"/>
              </a:rPr>
            </a:br>
            <a:r>
              <a:rPr lang="en-US" sz="1800" b="1" dirty="0">
                <a:solidFill>
                  <a:srgbClr val="0000FF"/>
                </a:solidFill>
                <a:latin typeface="Tahoma" charset="0"/>
                <a:hlinkClick r:id="rId2">
                  <a:extLst>
                    <a:ext uri="{A12FA001-AC4F-418D-AE19-62706E023703}">
                      <ahyp:hlinkClr xmlns:ahyp="http://schemas.microsoft.com/office/drawing/2018/hyperlinkcolor" val="tx"/>
                    </a:ext>
                  </a:extLst>
                </a:hlinkClick>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                                </a:t>
            </a:r>
            <a:r>
              <a:rPr lang="en-US" sz="1800" b="1" i="1" dirty="0">
                <a:solidFill>
                  <a:srgbClr val="FF0000"/>
                </a:solidFill>
                <a:effectLst/>
              </a:rPr>
              <a:t>Selected to the ISCA-50 25-Year Retrospective Issue covering 1996-2020 in 2023 (</a:t>
            </a:r>
            <a:r>
              <a:rPr lang="en-US" sz="1800" b="1" i="1" dirty="0">
                <a:solidFill>
                  <a:srgbClr val="FF0000"/>
                </a:solidFill>
                <a:effectLst/>
                <a:hlinkClick r:id="rId4">
                  <a:extLst>
                    <a:ext uri="{A12FA001-AC4F-418D-AE19-62706E023703}">
                      <ahyp:hlinkClr xmlns:ahyp="http://schemas.microsoft.com/office/drawing/2018/hyperlinkcolor" val="tx"/>
                    </a:ext>
                  </a:extLst>
                </a:hlinkClick>
              </a:rPr>
              <a:t>Retrospective (pdf)</a:t>
            </a:r>
            <a:r>
              <a:rPr lang="en-US" sz="1800" b="1" i="1" dirty="0">
                <a:solidFill>
                  <a:srgbClr val="FF0000"/>
                </a:solidFill>
                <a:effectLst/>
              </a:rPr>
              <a:t> </a:t>
            </a:r>
            <a:r>
              <a:rPr lang="en-US" sz="1800" b="1" i="1" dirty="0">
                <a:solidFill>
                  <a:srgbClr val="FF0000"/>
                </a:solidFill>
                <a:effectLst/>
                <a:hlinkClick r:id="rId5">
                  <a:extLst>
                    <a:ext uri="{A12FA001-AC4F-418D-AE19-62706E023703}">
                      <ahyp:hlinkClr xmlns:ahyp="http://schemas.microsoft.com/office/drawing/2018/hyperlinkcolor" val="tx"/>
                    </a:ext>
                  </a:extLst>
                </a:hlinkClick>
              </a:rPr>
              <a:t>Full Issue</a:t>
            </a:r>
            <a:r>
              <a:rPr lang="en-US" sz="1800" b="1" i="1" dirty="0">
                <a:solidFill>
                  <a:srgbClr val="FF0000"/>
                </a:solidFill>
                <a:effectLst/>
              </a:rPr>
              <a:t>).</a:t>
            </a:r>
            <a:endParaRPr lang="en-US" sz="1800" b="0" i="0" dirty="0">
              <a:solidFill>
                <a:srgbClr val="FF0000"/>
              </a:solidFill>
              <a:effectLst/>
            </a:endParaRPr>
          </a:p>
          <a:p>
            <a:pPr marL="0" indent="0">
              <a:buNone/>
            </a:pPr>
            <a:br>
              <a:rPr lang="en-US" sz="1400" dirty="0"/>
            </a:br>
            <a:endParaRPr lang="en-US" sz="1800" dirty="0">
              <a:latin typeface="Tahoma" charset="0"/>
            </a:endParaRP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6"/>
          <a:stretch>
            <a:fillRect/>
          </a:stretch>
        </p:blipFill>
        <p:spPr>
          <a:xfrm>
            <a:off x="0" y="3942163"/>
            <a:ext cx="9144000" cy="1791093"/>
          </a:xfrm>
          <a:prstGeom prst="rect">
            <a:avLst/>
          </a:prstGeom>
        </p:spPr>
      </p:pic>
    </p:spTree>
    <p:extLst>
      <p:ext uri="{BB962C8B-B14F-4D97-AF65-F5344CB8AC3E}">
        <p14:creationId xmlns:p14="http://schemas.microsoft.com/office/powerpoint/2010/main" val="1725100451"/>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19 December 2023</a:t>
            </a:r>
          </a:p>
          <a:p>
            <a:r>
              <a:rPr lang="en-US" sz="2200" dirty="0"/>
              <a:t>IBM Research</a:t>
            </a:r>
          </a:p>
        </p:txBody>
      </p:sp>
      <p:sp>
        <p:nvSpPr>
          <p:cNvPr id="13" name="Title 1"/>
          <p:cNvSpPr>
            <a:spLocks noGrp="1"/>
          </p:cNvSpPr>
          <p:nvPr>
            <p:ph type="ctrTitle"/>
          </p:nvPr>
        </p:nvSpPr>
        <p:spPr>
          <a:xfrm>
            <a:off x="203060" y="1340768"/>
            <a:ext cx="8820472" cy="2201416"/>
          </a:xfrm>
        </p:spPr>
        <p:txBody>
          <a:bodyPr>
            <a:noAutofit/>
          </a:bodyPr>
          <a:lstStyle/>
          <a:p>
            <a:pPr algn="ctr"/>
            <a:r>
              <a:rPr lang="en-US" sz="5000" b="1" dirty="0">
                <a:solidFill>
                  <a:srgbClr val="006633"/>
                </a:solidFill>
              </a:rPr>
              <a:t>Machine Learning Driven </a:t>
            </a:r>
            <a:br>
              <a:rPr lang="en-US" sz="5000" b="1" dirty="0">
                <a:solidFill>
                  <a:srgbClr val="006633"/>
                </a:solidFill>
              </a:rPr>
            </a:br>
            <a:r>
              <a:rPr lang="en-US" sz="5000" b="1" dirty="0">
                <a:solidFill>
                  <a:srgbClr val="006633"/>
                </a:solidFill>
              </a:rPr>
              <a:t>Memory and Storage Systems</a:t>
            </a:r>
            <a:endParaRPr lang="en-US" sz="5000" b="1"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360200159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3C44-B3E1-F64E-A99E-12D6157F8C34}"/>
              </a:ext>
            </a:extLst>
          </p:cNvPr>
          <p:cNvSpPr>
            <a:spLocks noGrp="1"/>
          </p:cNvSpPr>
          <p:nvPr>
            <p:ph type="ctrTitle"/>
          </p:nvPr>
        </p:nvSpPr>
        <p:spPr/>
        <p:txBody>
          <a:bodyPr/>
          <a:lstStyle/>
          <a:p>
            <a:r>
              <a:rPr lang="en-US" dirty="0"/>
              <a:t>PYTHIA BACKUP</a:t>
            </a:r>
          </a:p>
        </p:txBody>
      </p:sp>
      <p:sp>
        <p:nvSpPr>
          <p:cNvPr id="3" name="Subtitle 2">
            <a:extLst>
              <a:ext uri="{FF2B5EF4-FFF2-40B4-BE49-F238E27FC236}">
                <a16:creationId xmlns:a16="http://schemas.microsoft.com/office/drawing/2014/main" id="{7C8066C5-0E33-964B-831B-25B073E5010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8022973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F5C871-F76C-5C49-9898-D1C65E01DD3B}"/>
              </a:ext>
            </a:extLst>
          </p:cNvPr>
          <p:cNvSpPr>
            <a:spLocks noGrp="1"/>
          </p:cNvSpPr>
          <p:nvPr>
            <p:ph type="title"/>
          </p:nvPr>
        </p:nvSpPr>
        <p:spPr/>
        <p:txBody>
          <a:bodyPr/>
          <a:lstStyle/>
          <a:p>
            <a:r>
              <a:rPr lang="en-US" dirty="0"/>
              <a:t>Reward Assignment to EQ Entry</a:t>
            </a:r>
          </a:p>
        </p:txBody>
      </p:sp>
      <p:sp>
        <p:nvSpPr>
          <p:cNvPr id="5" name="Content Placeholder 4">
            <a:extLst>
              <a:ext uri="{FF2B5EF4-FFF2-40B4-BE49-F238E27FC236}">
                <a16:creationId xmlns:a16="http://schemas.microsoft.com/office/drawing/2014/main" id="{C548F11F-7F9F-2F40-B907-9996F763327C}"/>
              </a:ext>
            </a:extLst>
          </p:cNvPr>
          <p:cNvSpPr>
            <a:spLocks noGrp="1"/>
          </p:cNvSpPr>
          <p:nvPr>
            <p:ph idx="1"/>
          </p:nvPr>
        </p:nvSpPr>
        <p:spPr>
          <a:xfrm>
            <a:off x="169011" y="936172"/>
            <a:ext cx="8894602" cy="5789494"/>
          </a:xfrm>
        </p:spPr>
        <p:txBody>
          <a:bodyPr>
            <a:normAutofit/>
          </a:bodyPr>
          <a:lstStyle/>
          <a:p>
            <a:r>
              <a:rPr lang="en-US" b="1" dirty="0">
                <a:solidFill>
                  <a:srgbClr val="C00000"/>
                </a:solidFill>
                <a:latin typeface="Calibri" panose="020F0502020204030204" pitchFamily="34" charset="0"/>
                <a:cs typeface="Calibri" panose="020F0502020204030204" pitchFamily="34" charset="0"/>
              </a:rPr>
              <a:t>Every</a:t>
            </a:r>
            <a:r>
              <a:rPr lang="en-US" dirty="0">
                <a:latin typeface="Calibri" panose="020F0502020204030204" pitchFamily="34" charset="0"/>
                <a:cs typeface="Calibri" panose="020F0502020204030204" pitchFamily="34" charset="0"/>
              </a:rPr>
              <a:t> action gets inserted into EQ</a:t>
            </a:r>
          </a:p>
          <a:p>
            <a:r>
              <a:rPr lang="en-US" dirty="0">
                <a:latin typeface="Calibri" panose="020F0502020204030204" pitchFamily="34" charset="0"/>
                <a:cs typeface="Calibri" panose="020F0502020204030204" pitchFamily="34" charset="0"/>
              </a:rPr>
              <a:t>Reward is assigned to each EQ entry </a:t>
            </a:r>
            <a:r>
              <a:rPr lang="en-US" b="1" dirty="0">
                <a:solidFill>
                  <a:srgbClr val="C00000"/>
                </a:solidFill>
                <a:latin typeface="Calibri" panose="020F0502020204030204" pitchFamily="34" charset="0"/>
                <a:cs typeface="Calibri" panose="020F0502020204030204" pitchFamily="34" charset="0"/>
              </a:rPr>
              <a:t>before or during </a:t>
            </a:r>
            <a:r>
              <a:rPr lang="en-US" dirty="0">
                <a:latin typeface="Calibri" panose="020F0502020204030204" pitchFamily="34" charset="0"/>
                <a:cs typeface="Calibri" panose="020F0502020204030204" pitchFamily="34" charset="0"/>
              </a:rPr>
              <a:t>the eviction</a:t>
            </a:r>
          </a:p>
          <a:p>
            <a:endParaRPr lang="en-US" sz="800" dirty="0">
              <a:latin typeface="Calibri" panose="020F0502020204030204" pitchFamily="34" charset="0"/>
              <a:cs typeface="Calibri" panose="020F0502020204030204" pitchFamily="34" charset="0"/>
            </a:endParaRPr>
          </a:p>
          <a:p>
            <a:r>
              <a:rPr lang="en-US" b="1" dirty="0">
                <a:solidFill>
                  <a:srgbClr val="C00000"/>
                </a:solidFill>
                <a:latin typeface="Calibri" panose="020F0502020204030204" pitchFamily="34" charset="0"/>
                <a:cs typeface="Calibri" panose="020F0502020204030204" pitchFamily="34" charset="0"/>
              </a:rPr>
              <a:t>During EQ insertion</a:t>
            </a:r>
            <a:r>
              <a:rPr lang="en-US" dirty="0">
                <a:latin typeface="Calibri" panose="020F0502020204030204" pitchFamily="34" charset="0"/>
                <a:cs typeface="Calibri" panose="020F0502020204030204" pitchFamily="34" charset="0"/>
              </a:rPr>
              <a:t>: for actions</a:t>
            </a:r>
          </a:p>
          <a:p>
            <a:pPr lvl="1"/>
            <a:r>
              <a:rPr lang="en-US" dirty="0">
                <a:latin typeface="Calibri" panose="020F0502020204030204" pitchFamily="34" charset="0"/>
                <a:cs typeface="Calibri" panose="020F0502020204030204" pitchFamily="34" charset="0"/>
              </a:rPr>
              <a:t>Not to prefetch</a:t>
            </a:r>
          </a:p>
          <a:p>
            <a:pPr lvl="1"/>
            <a:r>
              <a:rPr lang="en-US" dirty="0">
                <a:latin typeface="Calibri" panose="020F0502020204030204" pitchFamily="34" charset="0"/>
                <a:cs typeface="Calibri" panose="020F0502020204030204" pitchFamily="34" charset="0"/>
              </a:rPr>
              <a:t>Out-of-page prefetch</a:t>
            </a:r>
          </a:p>
        </p:txBody>
      </p:sp>
      <p:pic>
        <p:nvPicPr>
          <p:cNvPr id="13" name="Picture 12">
            <a:extLst>
              <a:ext uri="{FF2B5EF4-FFF2-40B4-BE49-F238E27FC236}">
                <a16:creationId xmlns:a16="http://schemas.microsoft.com/office/drawing/2014/main" id="{E0C506B7-D38A-1544-BE30-14EA8D8AB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670" y="2018270"/>
            <a:ext cx="3370319" cy="1981201"/>
          </a:xfrm>
          <a:prstGeom prst="rect">
            <a:avLst/>
          </a:prstGeom>
        </p:spPr>
      </p:pic>
      <p:sp>
        <p:nvSpPr>
          <p:cNvPr id="15" name="Rectangle 14">
            <a:extLst>
              <a:ext uri="{FF2B5EF4-FFF2-40B4-BE49-F238E27FC236}">
                <a16:creationId xmlns:a16="http://schemas.microsoft.com/office/drawing/2014/main" id="{64AC9AAE-B3CF-3D4D-B069-5D5BD6A8AC15}"/>
              </a:ext>
            </a:extLst>
          </p:cNvPr>
          <p:cNvSpPr/>
          <p:nvPr/>
        </p:nvSpPr>
        <p:spPr>
          <a:xfrm>
            <a:off x="5604669" y="1944130"/>
            <a:ext cx="1924715" cy="205534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C0496A0-483D-6A49-81EB-58F2D5AD0658}"/>
              </a:ext>
            </a:extLst>
          </p:cNvPr>
          <p:cNvSpPr/>
          <p:nvPr/>
        </p:nvSpPr>
        <p:spPr>
          <a:xfrm>
            <a:off x="7289828" y="1944130"/>
            <a:ext cx="1685159" cy="897924"/>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9583805-F1F2-454A-BC12-382251E6F611}"/>
              </a:ext>
            </a:extLst>
          </p:cNvPr>
          <p:cNvSpPr/>
          <p:nvPr/>
        </p:nvSpPr>
        <p:spPr>
          <a:xfrm>
            <a:off x="7289827" y="3775268"/>
            <a:ext cx="824443" cy="22420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3B061EEC-1D82-C748-A960-6482C404A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4530" y="2924478"/>
            <a:ext cx="1604771" cy="1313527"/>
          </a:xfrm>
          <a:prstGeom prst="rect">
            <a:avLst/>
          </a:prstGeom>
        </p:spPr>
      </p:pic>
    </p:spTree>
    <p:extLst>
      <p:ext uri="{BB962C8B-B14F-4D97-AF65-F5344CB8AC3E}">
        <p14:creationId xmlns:p14="http://schemas.microsoft.com/office/powerpoint/2010/main" val="326124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F5C871-F76C-5C49-9898-D1C65E01DD3B}"/>
              </a:ext>
            </a:extLst>
          </p:cNvPr>
          <p:cNvSpPr>
            <a:spLocks noGrp="1"/>
          </p:cNvSpPr>
          <p:nvPr>
            <p:ph type="title"/>
          </p:nvPr>
        </p:nvSpPr>
        <p:spPr/>
        <p:txBody>
          <a:bodyPr/>
          <a:lstStyle/>
          <a:p>
            <a:r>
              <a:rPr lang="en-US" dirty="0"/>
              <a:t>Reward Assignment to EQ Entry</a:t>
            </a:r>
          </a:p>
        </p:txBody>
      </p:sp>
      <p:sp>
        <p:nvSpPr>
          <p:cNvPr id="5" name="Content Placeholder 4">
            <a:extLst>
              <a:ext uri="{FF2B5EF4-FFF2-40B4-BE49-F238E27FC236}">
                <a16:creationId xmlns:a16="http://schemas.microsoft.com/office/drawing/2014/main" id="{C548F11F-7F9F-2F40-B907-9996F763327C}"/>
              </a:ext>
            </a:extLst>
          </p:cNvPr>
          <p:cNvSpPr>
            <a:spLocks noGrp="1"/>
          </p:cNvSpPr>
          <p:nvPr>
            <p:ph idx="1"/>
          </p:nvPr>
        </p:nvSpPr>
        <p:spPr>
          <a:xfrm>
            <a:off x="169011" y="936172"/>
            <a:ext cx="8894602" cy="5789494"/>
          </a:xfrm>
        </p:spPr>
        <p:txBody>
          <a:bodyPr>
            <a:normAutofit/>
          </a:bodyPr>
          <a:lstStyle/>
          <a:p>
            <a:r>
              <a:rPr lang="en-US" b="1" dirty="0">
                <a:solidFill>
                  <a:srgbClr val="C00000"/>
                </a:solidFill>
                <a:latin typeface="Calibri" panose="020F0502020204030204" pitchFamily="34" charset="0"/>
                <a:cs typeface="Calibri" panose="020F0502020204030204" pitchFamily="34" charset="0"/>
              </a:rPr>
              <a:t>Every</a:t>
            </a:r>
            <a:r>
              <a:rPr lang="en-US" dirty="0">
                <a:latin typeface="Calibri" panose="020F0502020204030204" pitchFamily="34" charset="0"/>
                <a:cs typeface="Calibri" panose="020F0502020204030204" pitchFamily="34" charset="0"/>
              </a:rPr>
              <a:t> action gets inserted into EQ</a:t>
            </a:r>
          </a:p>
          <a:p>
            <a:r>
              <a:rPr lang="en-US" dirty="0">
                <a:latin typeface="Calibri" panose="020F0502020204030204" pitchFamily="34" charset="0"/>
                <a:cs typeface="Calibri" panose="020F0502020204030204" pitchFamily="34" charset="0"/>
              </a:rPr>
              <a:t>Reward is assigned to each EQ entry </a:t>
            </a:r>
            <a:r>
              <a:rPr lang="en-US" b="1" dirty="0">
                <a:solidFill>
                  <a:srgbClr val="C00000"/>
                </a:solidFill>
                <a:latin typeface="Calibri" panose="020F0502020204030204" pitchFamily="34" charset="0"/>
                <a:cs typeface="Calibri" panose="020F0502020204030204" pitchFamily="34" charset="0"/>
              </a:rPr>
              <a:t>before or during </a:t>
            </a:r>
            <a:r>
              <a:rPr lang="en-US" dirty="0">
                <a:latin typeface="Calibri" panose="020F0502020204030204" pitchFamily="34" charset="0"/>
                <a:cs typeface="Calibri" panose="020F0502020204030204" pitchFamily="34" charset="0"/>
              </a:rPr>
              <a:t>the eviction</a:t>
            </a:r>
          </a:p>
          <a:p>
            <a:endParaRPr lang="en-US" sz="800" dirty="0">
              <a:latin typeface="Calibri" panose="020F0502020204030204" pitchFamily="34" charset="0"/>
              <a:cs typeface="Calibri" panose="020F0502020204030204" pitchFamily="34" charset="0"/>
            </a:endParaRPr>
          </a:p>
          <a:p>
            <a:r>
              <a:rPr lang="en-US" b="1" dirty="0">
                <a:solidFill>
                  <a:srgbClr val="C00000"/>
                </a:solidFill>
                <a:latin typeface="Calibri" panose="020F0502020204030204" pitchFamily="34" charset="0"/>
                <a:cs typeface="Calibri" panose="020F0502020204030204" pitchFamily="34" charset="0"/>
              </a:rPr>
              <a:t>During EQ insertion</a:t>
            </a:r>
            <a:r>
              <a:rPr lang="en-US" dirty="0">
                <a:latin typeface="Calibri" panose="020F0502020204030204" pitchFamily="34" charset="0"/>
                <a:cs typeface="Calibri" panose="020F0502020204030204" pitchFamily="34" charset="0"/>
              </a:rPr>
              <a:t>: for actions</a:t>
            </a:r>
          </a:p>
          <a:p>
            <a:pPr lvl="1"/>
            <a:r>
              <a:rPr lang="en-US" dirty="0">
                <a:latin typeface="Calibri" panose="020F0502020204030204" pitchFamily="34" charset="0"/>
                <a:cs typeface="Calibri" panose="020F0502020204030204" pitchFamily="34" charset="0"/>
              </a:rPr>
              <a:t>Not to prefetch</a:t>
            </a:r>
          </a:p>
          <a:p>
            <a:pPr lvl="1"/>
            <a:r>
              <a:rPr lang="en-US" dirty="0">
                <a:latin typeface="Calibri" panose="020F0502020204030204" pitchFamily="34" charset="0"/>
                <a:cs typeface="Calibri" panose="020F0502020204030204" pitchFamily="34" charset="0"/>
              </a:rPr>
              <a:t>Out-of-page prefetch</a:t>
            </a:r>
          </a:p>
          <a:p>
            <a:r>
              <a:rPr lang="en-US" b="1" dirty="0">
                <a:solidFill>
                  <a:srgbClr val="C00000"/>
                </a:solidFill>
                <a:latin typeface="Calibri" panose="020F0502020204030204" pitchFamily="34" charset="0"/>
                <a:cs typeface="Calibri" panose="020F0502020204030204" pitchFamily="34" charset="0"/>
              </a:rPr>
              <a:t>During EQ residency</a:t>
            </a:r>
            <a:r>
              <a:rPr lang="en-US" dirty="0">
                <a:latin typeface="Calibri" panose="020F0502020204030204" pitchFamily="34" charset="0"/>
                <a:cs typeface="Calibri" panose="020F0502020204030204" pitchFamily="34" charset="0"/>
              </a:rPr>
              <a:t>:</a:t>
            </a:r>
          </a:p>
          <a:p>
            <a:pPr lvl="1"/>
            <a:r>
              <a:rPr lang="en-US" dirty="0">
                <a:latin typeface="Calibri" panose="020F0502020204030204" pitchFamily="34" charset="0"/>
                <a:cs typeface="Calibri" panose="020F0502020204030204" pitchFamily="34" charset="0"/>
              </a:rPr>
              <a:t>In case address of a demand matches with address in EQ (</a:t>
            </a:r>
            <a:r>
              <a:rPr lang="en-US" i="1" dirty="0">
                <a:solidFill>
                  <a:srgbClr val="C00000"/>
                </a:solidFill>
                <a:latin typeface="Calibri" panose="020F0502020204030204" pitchFamily="34" charset="0"/>
                <a:cs typeface="Calibri" panose="020F0502020204030204" pitchFamily="34" charset="0"/>
              </a:rPr>
              <a:t>signifies accurate prefetch</a:t>
            </a:r>
            <a:r>
              <a:rPr lang="en-US" dirty="0">
                <a:latin typeface="Calibri" panose="020F0502020204030204" pitchFamily="34" charset="0"/>
                <a:cs typeface="Calibri" panose="020F0502020204030204" pitchFamily="34" charset="0"/>
              </a:rPr>
              <a:t>)</a:t>
            </a:r>
          </a:p>
          <a:p>
            <a:endParaRPr lang="en-US"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0C506B7-D38A-1544-BE30-14EA8D8AB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670" y="2018270"/>
            <a:ext cx="3370319" cy="1981201"/>
          </a:xfrm>
          <a:prstGeom prst="rect">
            <a:avLst/>
          </a:prstGeom>
        </p:spPr>
      </p:pic>
      <p:sp>
        <p:nvSpPr>
          <p:cNvPr id="15" name="Rectangle 14">
            <a:extLst>
              <a:ext uri="{FF2B5EF4-FFF2-40B4-BE49-F238E27FC236}">
                <a16:creationId xmlns:a16="http://schemas.microsoft.com/office/drawing/2014/main" id="{64AC9AAE-B3CF-3D4D-B069-5D5BD6A8AC15}"/>
              </a:ext>
            </a:extLst>
          </p:cNvPr>
          <p:cNvSpPr/>
          <p:nvPr/>
        </p:nvSpPr>
        <p:spPr>
          <a:xfrm>
            <a:off x="5604669" y="1944131"/>
            <a:ext cx="1685159" cy="130981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C0496A0-483D-6A49-81EB-58F2D5AD0658}"/>
              </a:ext>
            </a:extLst>
          </p:cNvPr>
          <p:cNvSpPr/>
          <p:nvPr/>
        </p:nvSpPr>
        <p:spPr>
          <a:xfrm>
            <a:off x="7289828" y="1944130"/>
            <a:ext cx="1685159" cy="122743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9583805-F1F2-454A-BC12-382251E6F611}"/>
              </a:ext>
            </a:extLst>
          </p:cNvPr>
          <p:cNvSpPr/>
          <p:nvPr/>
        </p:nvSpPr>
        <p:spPr>
          <a:xfrm>
            <a:off x="7289827" y="3775268"/>
            <a:ext cx="824443" cy="22420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AAED536-1F47-5445-8C1D-763243D05F0E}"/>
              </a:ext>
            </a:extLst>
          </p:cNvPr>
          <p:cNvSpPr/>
          <p:nvPr/>
        </p:nvSpPr>
        <p:spPr>
          <a:xfrm>
            <a:off x="7782635" y="3171568"/>
            <a:ext cx="824443" cy="51486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22A5A6F-80AC-0248-B32F-AF024CDCD2A0}"/>
              </a:ext>
            </a:extLst>
          </p:cNvPr>
          <p:cNvSpPr/>
          <p:nvPr/>
        </p:nvSpPr>
        <p:spPr>
          <a:xfrm>
            <a:off x="6869568" y="3497518"/>
            <a:ext cx="824443" cy="22420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0E2E68F7-3061-2D49-B9B5-E1BF8B33E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6368" y="3082732"/>
            <a:ext cx="1604771" cy="1313527"/>
          </a:xfrm>
          <a:prstGeom prst="rect">
            <a:avLst/>
          </a:prstGeom>
        </p:spPr>
      </p:pic>
    </p:spTree>
    <p:extLst>
      <p:ext uri="{BB962C8B-B14F-4D97-AF65-F5344CB8AC3E}">
        <p14:creationId xmlns:p14="http://schemas.microsoft.com/office/powerpoint/2010/main" val="210481328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F5C871-F76C-5C49-9898-D1C65E01DD3B}"/>
              </a:ext>
            </a:extLst>
          </p:cNvPr>
          <p:cNvSpPr>
            <a:spLocks noGrp="1"/>
          </p:cNvSpPr>
          <p:nvPr>
            <p:ph type="title"/>
          </p:nvPr>
        </p:nvSpPr>
        <p:spPr/>
        <p:txBody>
          <a:bodyPr/>
          <a:lstStyle/>
          <a:p>
            <a:r>
              <a:rPr lang="en-US" dirty="0"/>
              <a:t>Reward Assignment to EQ Entry</a:t>
            </a:r>
          </a:p>
        </p:txBody>
      </p:sp>
      <p:sp>
        <p:nvSpPr>
          <p:cNvPr id="5" name="Content Placeholder 4">
            <a:extLst>
              <a:ext uri="{FF2B5EF4-FFF2-40B4-BE49-F238E27FC236}">
                <a16:creationId xmlns:a16="http://schemas.microsoft.com/office/drawing/2014/main" id="{C548F11F-7F9F-2F40-B907-9996F763327C}"/>
              </a:ext>
            </a:extLst>
          </p:cNvPr>
          <p:cNvSpPr>
            <a:spLocks noGrp="1"/>
          </p:cNvSpPr>
          <p:nvPr>
            <p:ph idx="1"/>
          </p:nvPr>
        </p:nvSpPr>
        <p:spPr>
          <a:xfrm>
            <a:off x="169011" y="936172"/>
            <a:ext cx="8894602" cy="5789494"/>
          </a:xfrm>
        </p:spPr>
        <p:txBody>
          <a:bodyPr>
            <a:normAutofit/>
          </a:bodyPr>
          <a:lstStyle/>
          <a:p>
            <a:r>
              <a:rPr lang="en-US" b="1" dirty="0">
                <a:solidFill>
                  <a:srgbClr val="C00000"/>
                </a:solidFill>
                <a:latin typeface="Calibri" panose="020F0502020204030204" pitchFamily="34" charset="0"/>
                <a:cs typeface="Calibri" panose="020F0502020204030204" pitchFamily="34" charset="0"/>
              </a:rPr>
              <a:t>Every</a:t>
            </a:r>
            <a:r>
              <a:rPr lang="en-US" dirty="0">
                <a:latin typeface="Calibri" panose="020F0502020204030204" pitchFamily="34" charset="0"/>
                <a:cs typeface="Calibri" panose="020F0502020204030204" pitchFamily="34" charset="0"/>
              </a:rPr>
              <a:t> action gets inserted into EQ</a:t>
            </a:r>
          </a:p>
          <a:p>
            <a:r>
              <a:rPr lang="en-US" dirty="0">
                <a:latin typeface="Calibri" panose="020F0502020204030204" pitchFamily="34" charset="0"/>
                <a:cs typeface="Calibri" panose="020F0502020204030204" pitchFamily="34" charset="0"/>
              </a:rPr>
              <a:t>Reward is assigned to each EQ entry </a:t>
            </a:r>
            <a:r>
              <a:rPr lang="en-US" b="1" dirty="0">
                <a:solidFill>
                  <a:srgbClr val="C00000"/>
                </a:solidFill>
                <a:latin typeface="Calibri" panose="020F0502020204030204" pitchFamily="34" charset="0"/>
                <a:cs typeface="Calibri" panose="020F0502020204030204" pitchFamily="34" charset="0"/>
              </a:rPr>
              <a:t>before or during </a:t>
            </a:r>
            <a:r>
              <a:rPr lang="en-US" dirty="0">
                <a:latin typeface="Calibri" panose="020F0502020204030204" pitchFamily="34" charset="0"/>
                <a:cs typeface="Calibri" panose="020F0502020204030204" pitchFamily="34" charset="0"/>
              </a:rPr>
              <a:t>the eviction</a:t>
            </a:r>
          </a:p>
          <a:p>
            <a:endParaRPr lang="en-US" sz="800" dirty="0">
              <a:latin typeface="Calibri" panose="020F0502020204030204" pitchFamily="34" charset="0"/>
              <a:cs typeface="Calibri" panose="020F0502020204030204" pitchFamily="34" charset="0"/>
            </a:endParaRPr>
          </a:p>
          <a:p>
            <a:r>
              <a:rPr lang="en-US" b="1" dirty="0">
                <a:solidFill>
                  <a:srgbClr val="C00000"/>
                </a:solidFill>
                <a:latin typeface="Calibri" panose="020F0502020204030204" pitchFamily="34" charset="0"/>
                <a:cs typeface="Calibri" panose="020F0502020204030204" pitchFamily="34" charset="0"/>
              </a:rPr>
              <a:t>During EQ insertion:</a:t>
            </a:r>
            <a:r>
              <a:rPr lang="en-US" dirty="0">
                <a:latin typeface="Calibri" panose="020F0502020204030204" pitchFamily="34" charset="0"/>
                <a:cs typeface="Calibri" panose="020F0502020204030204" pitchFamily="34" charset="0"/>
              </a:rPr>
              <a:t> for actions</a:t>
            </a:r>
          </a:p>
          <a:p>
            <a:pPr lvl="1"/>
            <a:r>
              <a:rPr lang="en-US" dirty="0">
                <a:latin typeface="Calibri" panose="020F0502020204030204" pitchFamily="34" charset="0"/>
                <a:cs typeface="Calibri" panose="020F0502020204030204" pitchFamily="34" charset="0"/>
              </a:rPr>
              <a:t>Not to prefetch</a:t>
            </a:r>
          </a:p>
          <a:p>
            <a:pPr lvl="1"/>
            <a:r>
              <a:rPr lang="en-US" dirty="0">
                <a:latin typeface="Calibri" panose="020F0502020204030204" pitchFamily="34" charset="0"/>
                <a:cs typeface="Calibri" panose="020F0502020204030204" pitchFamily="34" charset="0"/>
              </a:rPr>
              <a:t>Out-of-page prefetch</a:t>
            </a:r>
          </a:p>
          <a:p>
            <a:r>
              <a:rPr lang="en-US" b="1" dirty="0">
                <a:solidFill>
                  <a:srgbClr val="C00000"/>
                </a:solidFill>
                <a:latin typeface="Calibri" panose="020F0502020204030204" pitchFamily="34" charset="0"/>
                <a:cs typeface="Calibri" panose="020F0502020204030204" pitchFamily="34" charset="0"/>
              </a:rPr>
              <a:t>During EQ residency:</a:t>
            </a:r>
          </a:p>
          <a:p>
            <a:pPr lvl="1"/>
            <a:r>
              <a:rPr lang="en-US" dirty="0">
                <a:latin typeface="Calibri" panose="020F0502020204030204" pitchFamily="34" charset="0"/>
                <a:cs typeface="Calibri" panose="020F0502020204030204" pitchFamily="34" charset="0"/>
              </a:rPr>
              <a:t>In case address of a demand matches with address in EQ (</a:t>
            </a:r>
            <a:r>
              <a:rPr lang="en-US" i="1" dirty="0">
                <a:solidFill>
                  <a:srgbClr val="C00000"/>
                </a:solidFill>
                <a:latin typeface="Calibri" panose="020F0502020204030204" pitchFamily="34" charset="0"/>
                <a:cs typeface="Calibri" panose="020F0502020204030204" pitchFamily="34" charset="0"/>
              </a:rPr>
              <a:t>signifies accurate prefetch</a:t>
            </a:r>
            <a:r>
              <a:rPr lang="en-US" dirty="0">
                <a:latin typeface="Calibri" panose="020F0502020204030204" pitchFamily="34" charset="0"/>
                <a:cs typeface="Calibri" panose="020F0502020204030204" pitchFamily="34" charset="0"/>
              </a:rPr>
              <a:t>)</a:t>
            </a:r>
          </a:p>
          <a:p>
            <a:r>
              <a:rPr lang="en-US" b="1" dirty="0">
                <a:solidFill>
                  <a:srgbClr val="C00000"/>
                </a:solidFill>
                <a:latin typeface="Calibri" panose="020F0502020204030204" pitchFamily="34" charset="0"/>
                <a:cs typeface="Calibri" panose="020F0502020204030204" pitchFamily="34" charset="0"/>
              </a:rPr>
              <a:t>During EQ eviction:</a:t>
            </a:r>
          </a:p>
          <a:p>
            <a:pPr lvl="1"/>
            <a:r>
              <a:rPr lang="en-US" dirty="0">
                <a:latin typeface="Calibri" panose="020F0502020204030204" pitchFamily="34" charset="0"/>
                <a:cs typeface="Calibri" panose="020F0502020204030204" pitchFamily="34" charset="0"/>
              </a:rPr>
              <a:t>In case no reward is assigned till eviction                             (</a:t>
            </a:r>
            <a:r>
              <a:rPr lang="en-US" i="1" dirty="0">
                <a:solidFill>
                  <a:srgbClr val="C00000"/>
                </a:solidFill>
                <a:latin typeface="Calibri" panose="020F0502020204030204" pitchFamily="34" charset="0"/>
                <a:cs typeface="Calibri" panose="020F0502020204030204" pitchFamily="34" charset="0"/>
              </a:rPr>
              <a:t>signifies inaccurate prefetch</a:t>
            </a:r>
            <a:r>
              <a:rPr lang="en-US" dirty="0">
                <a:latin typeface="Calibri" panose="020F0502020204030204" pitchFamily="34" charset="0"/>
                <a:cs typeface="Calibri" panose="020F0502020204030204" pitchFamily="34" charset="0"/>
              </a:rPr>
              <a:t>)</a:t>
            </a:r>
          </a:p>
        </p:txBody>
      </p:sp>
      <p:pic>
        <p:nvPicPr>
          <p:cNvPr id="13" name="Picture 12">
            <a:extLst>
              <a:ext uri="{FF2B5EF4-FFF2-40B4-BE49-F238E27FC236}">
                <a16:creationId xmlns:a16="http://schemas.microsoft.com/office/drawing/2014/main" id="{E0C506B7-D38A-1544-BE30-14EA8D8AB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670" y="2018270"/>
            <a:ext cx="3370319" cy="1981201"/>
          </a:xfrm>
          <a:prstGeom prst="rect">
            <a:avLst/>
          </a:prstGeom>
        </p:spPr>
      </p:pic>
      <p:sp>
        <p:nvSpPr>
          <p:cNvPr id="15" name="Rectangle 14">
            <a:extLst>
              <a:ext uri="{FF2B5EF4-FFF2-40B4-BE49-F238E27FC236}">
                <a16:creationId xmlns:a16="http://schemas.microsoft.com/office/drawing/2014/main" id="{64AC9AAE-B3CF-3D4D-B069-5D5BD6A8AC15}"/>
              </a:ext>
            </a:extLst>
          </p:cNvPr>
          <p:cNvSpPr/>
          <p:nvPr/>
        </p:nvSpPr>
        <p:spPr>
          <a:xfrm>
            <a:off x="5604669" y="1944131"/>
            <a:ext cx="1685159" cy="82378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C0496A0-483D-6A49-81EB-58F2D5AD0658}"/>
              </a:ext>
            </a:extLst>
          </p:cNvPr>
          <p:cNvSpPr/>
          <p:nvPr/>
        </p:nvSpPr>
        <p:spPr>
          <a:xfrm>
            <a:off x="7289828" y="1944130"/>
            <a:ext cx="1685159" cy="122743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9583805-F1F2-454A-BC12-382251E6F611}"/>
              </a:ext>
            </a:extLst>
          </p:cNvPr>
          <p:cNvSpPr/>
          <p:nvPr/>
        </p:nvSpPr>
        <p:spPr>
          <a:xfrm>
            <a:off x="7208109" y="3775268"/>
            <a:ext cx="906162" cy="22420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AAED536-1F47-5445-8C1D-763243D05F0E}"/>
              </a:ext>
            </a:extLst>
          </p:cNvPr>
          <p:cNvSpPr/>
          <p:nvPr/>
        </p:nvSpPr>
        <p:spPr>
          <a:xfrm>
            <a:off x="7782635" y="3171568"/>
            <a:ext cx="824443" cy="51486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22A5A6F-80AC-0248-B32F-AF024CDCD2A0}"/>
              </a:ext>
            </a:extLst>
          </p:cNvPr>
          <p:cNvSpPr/>
          <p:nvPr/>
        </p:nvSpPr>
        <p:spPr>
          <a:xfrm>
            <a:off x="6869568" y="3497518"/>
            <a:ext cx="824443" cy="22420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0E2E68F7-3061-2D49-B9B5-E1BF8B33E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4678" y="2568351"/>
            <a:ext cx="1604771" cy="1313527"/>
          </a:xfrm>
          <a:prstGeom prst="rect">
            <a:avLst/>
          </a:prstGeom>
        </p:spPr>
      </p:pic>
      <p:sp>
        <p:nvSpPr>
          <p:cNvPr id="11" name="Rectangle 10">
            <a:extLst>
              <a:ext uri="{FF2B5EF4-FFF2-40B4-BE49-F238E27FC236}">
                <a16:creationId xmlns:a16="http://schemas.microsoft.com/office/drawing/2014/main" id="{05D790BB-EA63-CB48-9890-2B7EF190F25A}"/>
              </a:ext>
            </a:extLst>
          </p:cNvPr>
          <p:cNvSpPr/>
          <p:nvPr/>
        </p:nvSpPr>
        <p:spPr>
          <a:xfrm>
            <a:off x="5906531" y="3511116"/>
            <a:ext cx="824444" cy="48835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98994F0-1C2A-7841-8F9E-CF5D383640C2}"/>
              </a:ext>
            </a:extLst>
          </p:cNvPr>
          <p:cNvSpPr/>
          <p:nvPr/>
        </p:nvSpPr>
        <p:spPr>
          <a:xfrm>
            <a:off x="5684108" y="2728456"/>
            <a:ext cx="377094" cy="76906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76900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E564AE-2DA7-5A4A-AFAD-0AB5DE8B72E4}"/>
              </a:ext>
            </a:extLst>
          </p:cNvPr>
          <p:cNvSpPr>
            <a:spLocks noGrp="1"/>
          </p:cNvSpPr>
          <p:nvPr>
            <p:ph type="title"/>
          </p:nvPr>
        </p:nvSpPr>
        <p:spPr/>
        <p:txBody>
          <a:bodyPr/>
          <a:lstStyle/>
          <a:p>
            <a:r>
              <a:rPr lang="en-US" dirty="0"/>
              <a:t>Performance S-curve: Single-core</a:t>
            </a:r>
          </a:p>
        </p:txBody>
      </p:sp>
      <p:graphicFrame>
        <p:nvGraphicFramePr>
          <p:cNvPr id="6" name="Chart 5">
            <a:extLst>
              <a:ext uri="{FF2B5EF4-FFF2-40B4-BE49-F238E27FC236}">
                <a16:creationId xmlns:a16="http://schemas.microsoft.com/office/drawing/2014/main" id="{F0F411DA-9EA8-8048-AF09-A9682F1055D6}"/>
              </a:ext>
            </a:extLst>
          </p:cNvPr>
          <p:cNvGraphicFramePr>
            <a:graphicFrameLocks noGrp="1"/>
          </p:cNvGraphicFramePr>
          <p:nvPr/>
        </p:nvGraphicFramePr>
        <p:xfrm>
          <a:off x="-92201" y="1546831"/>
          <a:ext cx="9308523" cy="4374997"/>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69B9B24A-8F95-2D47-B722-75A2FC2375EC}"/>
              </a:ext>
            </a:extLst>
          </p:cNvPr>
          <p:cNvCxnSpPr>
            <a:cxnSpLocks/>
          </p:cNvCxnSpPr>
          <p:nvPr/>
        </p:nvCxnSpPr>
        <p:spPr>
          <a:xfrm>
            <a:off x="962126" y="4179525"/>
            <a:ext cx="8118389"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C55FFA0-2F7B-4645-B20D-701053C6B428}"/>
              </a:ext>
            </a:extLst>
          </p:cNvPr>
          <p:cNvSpPr txBox="1"/>
          <p:nvPr/>
        </p:nvSpPr>
        <p:spPr>
          <a:xfrm>
            <a:off x="1239537" y="3546296"/>
            <a:ext cx="195277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623.xalancbmk_s-592B</a:t>
            </a:r>
          </a:p>
        </p:txBody>
      </p:sp>
      <p:sp>
        <p:nvSpPr>
          <p:cNvPr id="9" name="TextBox 8">
            <a:extLst>
              <a:ext uri="{FF2B5EF4-FFF2-40B4-BE49-F238E27FC236}">
                <a16:creationId xmlns:a16="http://schemas.microsoft.com/office/drawing/2014/main" id="{52A2519C-4102-FC40-A6B3-1E97BCD09D6A}"/>
              </a:ext>
            </a:extLst>
          </p:cNvPr>
          <p:cNvSpPr txBox="1"/>
          <p:nvPr/>
        </p:nvSpPr>
        <p:spPr>
          <a:xfrm>
            <a:off x="6787553" y="1749213"/>
            <a:ext cx="180530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603.bwaves_s-2931B</a:t>
            </a:r>
          </a:p>
        </p:txBody>
      </p:sp>
      <p:sp>
        <p:nvSpPr>
          <p:cNvPr id="10" name="TextBox 9">
            <a:extLst>
              <a:ext uri="{FF2B5EF4-FFF2-40B4-BE49-F238E27FC236}">
                <a16:creationId xmlns:a16="http://schemas.microsoft.com/office/drawing/2014/main" id="{A8068C3E-2424-4845-B45A-86BFF33CF0FC}"/>
              </a:ext>
            </a:extLst>
          </p:cNvPr>
          <p:cNvSpPr txBox="1"/>
          <p:nvPr/>
        </p:nvSpPr>
        <p:spPr>
          <a:xfrm>
            <a:off x="6971557" y="2125198"/>
            <a:ext cx="138531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462.libquantum</a:t>
            </a:r>
          </a:p>
        </p:txBody>
      </p:sp>
      <p:sp>
        <p:nvSpPr>
          <p:cNvPr id="11" name="TextBox 10">
            <a:extLst>
              <a:ext uri="{FF2B5EF4-FFF2-40B4-BE49-F238E27FC236}">
                <a16:creationId xmlns:a16="http://schemas.microsoft.com/office/drawing/2014/main" id="{81CF5F7C-5608-3E4F-9FBF-8A4551986B82}"/>
              </a:ext>
            </a:extLst>
          </p:cNvPr>
          <p:cNvSpPr txBox="1"/>
          <p:nvPr/>
        </p:nvSpPr>
        <p:spPr>
          <a:xfrm>
            <a:off x="6638310" y="2748642"/>
            <a:ext cx="118654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srgbClr val="E7E6E6">
                    <a:lumMod val="50000"/>
                  </a:srgbClr>
                </a:solidFill>
                <a:effectLst/>
                <a:uLnTx/>
                <a:uFillTx/>
                <a:latin typeface="Lato" panose="020F0502020204030203" pitchFamily="34" charset="77"/>
                <a:ea typeface="+mn-ea"/>
                <a:cs typeface="+mn-cs"/>
              </a:rPr>
              <a:t>streamcluster</a:t>
            </a:r>
            <a:endPar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endParaRPr>
          </a:p>
        </p:txBody>
      </p:sp>
      <p:sp>
        <p:nvSpPr>
          <p:cNvPr id="12" name="TextBox 11">
            <a:extLst>
              <a:ext uri="{FF2B5EF4-FFF2-40B4-BE49-F238E27FC236}">
                <a16:creationId xmlns:a16="http://schemas.microsoft.com/office/drawing/2014/main" id="{1C57EFF5-D93E-8942-856E-641790A1331E}"/>
              </a:ext>
            </a:extLst>
          </p:cNvPr>
          <p:cNvSpPr txBox="1"/>
          <p:nvPr/>
        </p:nvSpPr>
        <p:spPr>
          <a:xfrm>
            <a:off x="6542724" y="4510586"/>
            <a:ext cx="80823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429.mcf</a:t>
            </a:r>
          </a:p>
        </p:txBody>
      </p:sp>
      <p:sp>
        <p:nvSpPr>
          <p:cNvPr id="13" name="TextBox 12">
            <a:extLst>
              <a:ext uri="{FF2B5EF4-FFF2-40B4-BE49-F238E27FC236}">
                <a16:creationId xmlns:a16="http://schemas.microsoft.com/office/drawing/2014/main" id="{D967C430-021B-9F4A-A963-1F51D817298E}"/>
              </a:ext>
            </a:extLst>
          </p:cNvPr>
          <p:cNvSpPr txBox="1"/>
          <p:nvPr/>
        </p:nvSpPr>
        <p:spPr>
          <a:xfrm>
            <a:off x="6721508" y="4191167"/>
            <a:ext cx="106792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BFSCC-22B</a:t>
            </a:r>
          </a:p>
        </p:txBody>
      </p:sp>
      <p:sp>
        <p:nvSpPr>
          <p:cNvPr id="14" name="Freeform 13">
            <a:extLst>
              <a:ext uri="{FF2B5EF4-FFF2-40B4-BE49-F238E27FC236}">
                <a16:creationId xmlns:a16="http://schemas.microsoft.com/office/drawing/2014/main" id="{3AE1EA63-EA21-9948-B629-2238B6765EB6}"/>
              </a:ext>
            </a:extLst>
          </p:cNvPr>
          <p:cNvSpPr/>
          <p:nvPr/>
        </p:nvSpPr>
        <p:spPr>
          <a:xfrm>
            <a:off x="5830688" y="4587298"/>
            <a:ext cx="741405" cy="112306"/>
          </a:xfrm>
          <a:custGeom>
            <a:avLst/>
            <a:gdLst>
              <a:gd name="connsiteX0" fmla="*/ 741405 w 741405"/>
              <a:gd name="connsiteY0" fmla="*/ 98854 h 112306"/>
              <a:gd name="connsiteX1" fmla="*/ 457200 w 741405"/>
              <a:gd name="connsiteY1" fmla="*/ 111211 h 112306"/>
              <a:gd name="connsiteX2" fmla="*/ 111211 w 741405"/>
              <a:gd name="connsiteY2" fmla="*/ 74141 h 112306"/>
              <a:gd name="connsiteX3" fmla="*/ 0 w 741405"/>
              <a:gd name="connsiteY3" fmla="*/ 0 h 112306"/>
            </a:gdLst>
            <a:ahLst/>
            <a:cxnLst>
              <a:cxn ang="0">
                <a:pos x="connsiteX0" y="connsiteY0"/>
              </a:cxn>
              <a:cxn ang="0">
                <a:pos x="connsiteX1" y="connsiteY1"/>
              </a:cxn>
              <a:cxn ang="0">
                <a:pos x="connsiteX2" y="connsiteY2"/>
              </a:cxn>
              <a:cxn ang="0">
                <a:pos x="connsiteX3" y="connsiteY3"/>
              </a:cxn>
            </a:cxnLst>
            <a:rect l="l" t="t" r="r" b="b"/>
            <a:pathLst>
              <a:path w="741405" h="112306">
                <a:moveTo>
                  <a:pt x="741405" y="98854"/>
                </a:moveTo>
                <a:cubicBezTo>
                  <a:pt x="651818" y="107092"/>
                  <a:pt x="562232" y="115330"/>
                  <a:pt x="457200" y="111211"/>
                </a:cubicBezTo>
                <a:cubicBezTo>
                  <a:pt x="352168" y="107092"/>
                  <a:pt x="187411" y="92676"/>
                  <a:pt x="111211" y="74141"/>
                </a:cubicBezTo>
                <a:cubicBezTo>
                  <a:pt x="35011" y="55606"/>
                  <a:pt x="17505" y="27803"/>
                  <a:pt x="0" y="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14">
            <a:extLst>
              <a:ext uri="{FF2B5EF4-FFF2-40B4-BE49-F238E27FC236}">
                <a16:creationId xmlns:a16="http://schemas.microsoft.com/office/drawing/2014/main" id="{1C480EF8-6E00-704F-AB4A-16291C6FECCE}"/>
              </a:ext>
            </a:extLst>
          </p:cNvPr>
          <p:cNvSpPr/>
          <p:nvPr/>
        </p:nvSpPr>
        <p:spPr>
          <a:xfrm>
            <a:off x="7288785" y="4661439"/>
            <a:ext cx="939114" cy="49427"/>
          </a:xfrm>
          <a:custGeom>
            <a:avLst/>
            <a:gdLst>
              <a:gd name="connsiteX0" fmla="*/ 0 w 939114"/>
              <a:gd name="connsiteY0" fmla="*/ 0 h 49427"/>
              <a:gd name="connsiteX1" fmla="*/ 383060 w 939114"/>
              <a:gd name="connsiteY1" fmla="*/ 0 h 49427"/>
              <a:gd name="connsiteX2" fmla="*/ 803190 w 939114"/>
              <a:gd name="connsiteY2" fmla="*/ 12357 h 49427"/>
              <a:gd name="connsiteX3" fmla="*/ 939114 w 939114"/>
              <a:gd name="connsiteY3" fmla="*/ 49427 h 49427"/>
            </a:gdLst>
            <a:ahLst/>
            <a:cxnLst>
              <a:cxn ang="0">
                <a:pos x="connsiteX0" y="connsiteY0"/>
              </a:cxn>
              <a:cxn ang="0">
                <a:pos x="connsiteX1" y="connsiteY1"/>
              </a:cxn>
              <a:cxn ang="0">
                <a:pos x="connsiteX2" y="connsiteY2"/>
              </a:cxn>
              <a:cxn ang="0">
                <a:pos x="connsiteX3" y="connsiteY3"/>
              </a:cxn>
            </a:cxnLst>
            <a:rect l="l" t="t" r="r" b="b"/>
            <a:pathLst>
              <a:path w="939114" h="49427">
                <a:moveTo>
                  <a:pt x="0" y="0"/>
                </a:moveTo>
                <a:lnTo>
                  <a:pt x="383060" y="0"/>
                </a:lnTo>
                <a:cubicBezTo>
                  <a:pt x="516925" y="2059"/>
                  <a:pt x="710514" y="4119"/>
                  <a:pt x="803190" y="12357"/>
                </a:cubicBezTo>
                <a:cubicBezTo>
                  <a:pt x="895866" y="20595"/>
                  <a:pt x="917490" y="35011"/>
                  <a:pt x="939114" y="49427"/>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1B56DCC6-0FF4-6A43-A6BD-065697590646}"/>
              </a:ext>
            </a:extLst>
          </p:cNvPr>
          <p:cNvSpPr/>
          <p:nvPr/>
        </p:nvSpPr>
        <p:spPr>
          <a:xfrm>
            <a:off x="6433593" y="4142455"/>
            <a:ext cx="348565" cy="207756"/>
          </a:xfrm>
          <a:custGeom>
            <a:avLst/>
            <a:gdLst>
              <a:gd name="connsiteX0" fmla="*/ 348565 w 348565"/>
              <a:gd name="connsiteY0" fmla="*/ 197708 h 207756"/>
              <a:gd name="connsiteX1" fmla="*/ 14933 w 348565"/>
              <a:gd name="connsiteY1" fmla="*/ 185351 h 207756"/>
              <a:gd name="connsiteX2" fmla="*/ 89073 w 348565"/>
              <a:gd name="connsiteY2" fmla="*/ 0 h 207756"/>
            </a:gdLst>
            <a:ahLst/>
            <a:cxnLst>
              <a:cxn ang="0">
                <a:pos x="connsiteX0" y="connsiteY0"/>
              </a:cxn>
              <a:cxn ang="0">
                <a:pos x="connsiteX1" y="connsiteY1"/>
              </a:cxn>
              <a:cxn ang="0">
                <a:pos x="connsiteX2" y="connsiteY2"/>
              </a:cxn>
            </a:cxnLst>
            <a:rect l="l" t="t" r="r" b="b"/>
            <a:pathLst>
              <a:path w="348565" h="207756">
                <a:moveTo>
                  <a:pt x="348565" y="197708"/>
                </a:moveTo>
                <a:cubicBezTo>
                  <a:pt x="203373" y="208005"/>
                  <a:pt x="58182" y="218302"/>
                  <a:pt x="14933" y="185351"/>
                </a:cubicBezTo>
                <a:cubicBezTo>
                  <a:pt x="-28316" y="152400"/>
                  <a:pt x="30378" y="76200"/>
                  <a:pt x="89073" y="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3EC88BF5-96BE-C64E-9852-9304AF99B3F4}"/>
              </a:ext>
            </a:extLst>
          </p:cNvPr>
          <p:cNvSpPr/>
          <p:nvPr/>
        </p:nvSpPr>
        <p:spPr>
          <a:xfrm>
            <a:off x="7745985" y="2917136"/>
            <a:ext cx="358346" cy="51427"/>
          </a:xfrm>
          <a:custGeom>
            <a:avLst/>
            <a:gdLst>
              <a:gd name="connsiteX0" fmla="*/ 0 w 358346"/>
              <a:gd name="connsiteY0" fmla="*/ 14357 h 51427"/>
              <a:gd name="connsiteX1" fmla="*/ 185352 w 358346"/>
              <a:gd name="connsiteY1" fmla="*/ 2000 h 51427"/>
              <a:gd name="connsiteX2" fmla="*/ 358346 w 358346"/>
              <a:gd name="connsiteY2" fmla="*/ 51427 h 51427"/>
            </a:gdLst>
            <a:ahLst/>
            <a:cxnLst>
              <a:cxn ang="0">
                <a:pos x="connsiteX0" y="connsiteY0"/>
              </a:cxn>
              <a:cxn ang="0">
                <a:pos x="connsiteX1" y="connsiteY1"/>
              </a:cxn>
              <a:cxn ang="0">
                <a:pos x="connsiteX2" y="connsiteY2"/>
              </a:cxn>
            </a:cxnLst>
            <a:rect l="l" t="t" r="r" b="b"/>
            <a:pathLst>
              <a:path w="358346" h="51427">
                <a:moveTo>
                  <a:pt x="0" y="14357"/>
                </a:moveTo>
                <a:cubicBezTo>
                  <a:pt x="62814" y="5089"/>
                  <a:pt x="125628" y="-4178"/>
                  <a:pt x="185352" y="2000"/>
                </a:cubicBezTo>
                <a:cubicBezTo>
                  <a:pt x="245076" y="8178"/>
                  <a:pt x="301711" y="29802"/>
                  <a:pt x="358346" y="51427"/>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17">
            <a:extLst>
              <a:ext uri="{FF2B5EF4-FFF2-40B4-BE49-F238E27FC236}">
                <a16:creationId xmlns:a16="http://schemas.microsoft.com/office/drawing/2014/main" id="{305F7FA5-754F-A14E-8ABE-E11961114C40}"/>
              </a:ext>
            </a:extLst>
          </p:cNvPr>
          <p:cNvSpPr/>
          <p:nvPr/>
        </p:nvSpPr>
        <p:spPr>
          <a:xfrm>
            <a:off x="8264969" y="2226628"/>
            <a:ext cx="481914" cy="62314"/>
          </a:xfrm>
          <a:custGeom>
            <a:avLst/>
            <a:gdLst>
              <a:gd name="connsiteX0" fmla="*/ 0 w 481914"/>
              <a:gd name="connsiteY0" fmla="*/ 62314 h 62314"/>
              <a:gd name="connsiteX1" fmla="*/ 259492 w 481914"/>
              <a:gd name="connsiteY1" fmla="*/ 530 h 62314"/>
              <a:gd name="connsiteX2" fmla="*/ 481914 w 481914"/>
              <a:gd name="connsiteY2" fmla="*/ 37600 h 62314"/>
            </a:gdLst>
            <a:ahLst/>
            <a:cxnLst>
              <a:cxn ang="0">
                <a:pos x="connsiteX0" y="connsiteY0"/>
              </a:cxn>
              <a:cxn ang="0">
                <a:pos x="connsiteX1" y="connsiteY1"/>
              </a:cxn>
              <a:cxn ang="0">
                <a:pos x="connsiteX2" y="connsiteY2"/>
              </a:cxn>
            </a:cxnLst>
            <a:rect l="l" t="t" r="r" b="b"/>
            <a:pathLst>
              <a:path w="481914" h="62314">
                <a:moveTo>
                  <a:pt x="0" y="62314"/>
                </a:moveTo>
                <a:cubicBezTo>
                  <a:pt x="89586" y="33481"/>
                  <a:pt x="179173" y="4649"/>
                  <a:pt x="259492" y="530"/>
                </a:cubicBezTo>
                <a:cubicBezTo>
                  <a:pt x="339811" y="-3589"/>
                  <a:pt x="410862" y="17005"/>
                  <a:pt x="481914" y="3760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50000"/>
                </a:srgbClr>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8C9D7AFB-B2E6-3B43-AF5C-AC4DF1E57CAA}"/>
              </a:ext>
            </a:extLst>
          </p:cNvPr>
          <p:cNvSpPr/>
          <p:nvPr/>
        </p:nvSpPr>
        <p:spPr>
          <a:xfrm>
            <a:off x="8289683" y="2288942"/>
            <a:ext cx="296562" cy="98854"/>
          </a:xfrm>
          <a:custGeom>
            <a:avLst/>
            <a:gdLst>
              <a:gd name="connsiteX0" fmla="*/ 0 w 296562"/>
              <a:gd name="connsiteY0" fmla="*/ 0 h 98854"/>
              <a:gd name="connsiteX1" fmla="*/ 296562 w 296562"/>
              <a:gd name="connsiteY1" fmla="*/ 98854 h 98854"/>
              <a:gd name="connsiteX2" fmla="*/ 296562 w 296562"/>
              <a:gd name="connsiteY2" fmla="*/ 98854 h 98854"/>
            </a:gdLst>
            <a:ahLst/>
            <a:cxnLst>
              <a:cxn ang="0">
                <a:pos x="connsiteX0" y="connsiteY0"/>
              </a:cxn>
              <a:cxn ang="0">
                <a:pos x="connsiteX1" y="connsiteY1"/>
              </a:cxn>
              <a:cxn ang="0">
                <a:pos x="connsiteX2" y="connsiteY2"/>
              </a:cxn>
            </a:cxnLst>
            <a:rect l="l" t="t" r="r" b="b"/>
            <a:pathLst>
              <a:path w="296562" h="98854">
                <a:moveTo>
                  <a:pt x="0" y="0"/>
                </a:moveTo>
                <a:lnTo>
                  <a:pt x="296562" y="98854"/>
                </a:lnTo>
                <a:lnTo>
                  <a:pt x="296562" y="98854"/>
                </a:ln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19">
            <a:extLst>
              <a:ext uri="{FF2B5EF4-FFF2-40B4-BE49-F238E27FC236}">
                <a16:creationId xmlns:a16="http://schemas.microsoft.com/office/drawing/2014/main" id="{E63A2711-EEEC-0541-8940-19D83F374061}"/>
              </a:ext>
            </a:extLst>
          </p:cNvPr>
          <p:cNvSpPr/>
          <p:nvPr/>
        </p:nvSpPr>
        <p:spPr>
          <a:xfrm>
            <a:off x="8524461" y="1918239"/>
            <a:ext cx="506627" cy="148281"/>
          </a:xfrm>
          <a:custGeom>
            <a:avLst/>
            <a:gdLst>
              <a:gd name="connsiteX0" fmla="*/ 0 w 506627"/>
              <a:gd name="connsiteY0" fmla="*/ 0 h 148281"/>
              <a:gd name="connsiteX1" fmla="*/ 284205 w 506627"/>
              <a:gd name="connsiteY1" fmla="*/ 24713 h 148281"/>
              <a:gd name="connsiteX2" fmla="*/ 407773 w 506627"/>
              <a:gd name="connsiteY2" fmla="*/ 61784 h 148281"/>
              <a:gd name="connsiteX3" fmla="*/ 506627 w 506627"/>
              <a:gd name="connsiteY3" fmla="*/ 148281 h 148281"/>
            </a:gdLst>
            <a:ahLst/>
            <a:cxnLst>
              <a:cxn ang="0">
                <a:pos x="connsiteX0" y="connsiteY0"/>
              </a:cxn>
              <a:cxn ang="0">
                <a:pos x="connsiteX1" y="connsiteY1"/>
              </a:cxn>
              <a:cxn ang="0">
                <a:pos x="connsiteX2" y="connsiteY2"/>
              </a:cxn>
              <a:cxn ang="0">
                <a:pos x="connsiteX3" y="connsiteY3"/>
              </a:cxn>
            </a:cxnLst>
            <a:rect l="l" t="t" r="r" b="b"/>
            <a:pathLst>
              <a:path w="506627" h="148281">
                <a:moveTo>
                  <a:pt x="0" y="0"/>
                </a:moveTo>
                <a:cubicBezTo>
                  <a:pt x="108121" y="7208"/>
                  <a:pt x="216243" y="14416"/>
                  <a:pt x="284205" y="24713"/>
                </a:cubicBezTo>
                <a:cubicBezTo>
                  <a:pt x="352167" y="35010"/>
                  <a:pt x="370703" y="41189"/>
                  <a:pt x="407773" y="61784"/>
                </a:cubicBezTo>
                <a:cubicBezTo>
                  <a:pt x="444843" y="82379"/>
                  <a:pt x="475735" y="115330"/>
                  <a:pt x="506627" y="148281"/>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BF12417-BBAB-6749-AB5E-E53069DFAC0D}"/>
              </a:ext>
            </a:extLst>
          </p:cNvPr>
          <p:cNvSpPr txBox="1"/>
          <p:nvPr/>
        </p:nvSpPr>
        <p:spPr>
          <a:xfrm>
            <a:off x="3494139" y="4504979"/>
            <a:ext cx="124425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pagerank-51B</a:t>
            </a:r>
          </a:p>
        </p:txBody>
      </p:sp>
      <p:sp>
        <p:nvSpPr>
          <p:cNvPr id="22" name="Freeform 21">
            <a:extLst>
              <a:ext uri="{FF2B5EF4-FFF2-40B4-BE49-F238E27FC236}">
                <a16:creationId xmlns:a16="http://schemas.microsoft.com/office/drawing/2014/main" id="{15637197-B0F0-944D-AECC-23041E823FB8}"/>
              </a:ext>
            </a:extLst>
          </p:cNvPr>
          <p:cNvSpPr/>
          <p:nvPr/>
        </p:nvSpPr>
        <p:spPr>
          <a:xfrm>
            <a:off x="3260483" y="4574942"/>
            <a:ext cx="271848" cy="132037"/>
          </a:xfrm>
          <a:custGeom>
            <a:avLst/>
            <a:gdLst>
              <a:gd name="connsiteX0" fmla="*/ 271848 w 271848"/>
              <a:gd name="connsiteY0" fmla="*/ 111210 h 132037"/>
              <a:gd name="connsiteX1" fmla="*/ 74140 w 271848"/>
              <a:gd name="connsiteY1" fmla="*/ 123567 h 132037"/>
              <a:gd name="connsiteX2" fmla="*/ 0 w 271848"/>
              <a:gd name="connsiteY2" fmla="*/ 0 h 132037"/>
            </a:gdLst>
            <a:ahLst/>
            <a:cxnLst>
              <a:cxn ang="0">
                <a:pos x="connsiteX0" y="connsiteY0"/>
              </a:cxn>
              <a:cxn ang="0">
                <a:pos x="connsiteX1" y="connsiteY1"/>
              </a:cxn>
              <a:cxn ang="0">
                <a:pos x="connsiteX2" y="connsiteY2"/>
              </a:cxn>
            </a:cxnLst>
            <a:rect l="l" t="t" r="r" b="b"/>
            <a:pathLst>
              <a:path w="271848" h="132037">
                <a:moveTo>
                  <a:pt x="271848" y="111210"/>
                </a:moveTo>
                <a:cubicBezTo>
                  <a:pt x="195648" y="126656"/>
                  <a:pt x="119448" y="142102"/>
                  <a:pt x="74140" y="123567"/>
                </a:cubicBezTo>
                <a:cubicBezTo>
                  <a:pt x="28832" y="105032"/>
                  <a:pt x="14416" y="52516"/>
                  <a:pt x="0" y="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9152370-ACFA-5048-8867-E931D8BD54E1}"/>
              </a:ext>
            </a:extLst>
          </p:cNvPr>
          <p:cNvSpPr txBox="1"/>
          <p:nvPr/>
        </p:nvSpPr>
        <p:spPr>
          <a:xfrm>
            <a:off x="3322268" y="3192917"/>
            <a:ext cx="174759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fluidanimate-9500M</a:t>
            </a:r>
          </a:p>
        </p:txBody>
      </p:sp>
      <p:sp>
        <p:nvSpPr>
          <p:cNvPr id="24" name="Freeform 23">
            <a:extLst>
              <a:ext uri="{FF2B5EF4-FFF2-40B4-BE49-F238E27FC236}">
                <a16:creationId xmlns:a16="http://schemas.microsoft.com/office/drawing/2014/main" id="{8625CD82-89C2-DD48-878B-CF6AE2403128}"/>
              </a:ext>
            </a:extLst>
          </p:cNvPr>
          <p:cNvSpPr/>
          <p:nvPr/>
        </p:nvSpPr>
        <p:spPr>
          <a:xfrm>
            <a:off x="5015142" y="3342578"/>
            <a:ext cx="205709" cy="367391"/>
          </a:xfrm>
          <a:custGeom>
            <a:avLst/>
            <a:gdLst>
              <a:gd name="connsiteX0" fmla="*/ 0 w 205709"/>
              <a:gd name="connsiteY0" fmla="*/ 9045 h 367391"/>
              <a:gd name="connsiteX1" fmla="*/ 197708 w 205709"/>
              <a:gd name="connsiteY1" fmla="*/ 46115 h 367391"/>
              <a:gd name="connsiteX2" fmla="*/ 148281 w 205709"/>
              <a:gd name="connsiteY2" fmla="*/ 367391 h 367391"/>
            </a:gdLst>
            <a:ahLst/>
            <a:cxnLst>
              <a:cxn ang="0">
                <a:pos x="connsiteX0" y="connsiteY0"/>
              </a:cxn>
              <a:cxn ang="0">
                <a:pos x="connsiteX1" y="connsiteY1"/>
              </a:cxn>
              <a:cxn ang="0">
                <a:pos x="connsiteX2" y="connsiteY2"/>
              </a:cxn>
            </a:cxnLst>
            <a:rect l="l" t="t" r="r" b="b"/>
            <a:pathLst>
              <a:path w="205709" h="367391">
                <a:moveTo>
                  <a:pt x="0" y="9045"/>
                </a:moveTo>
                <a:cubicBezTo>
                  <a:pt x="86497" y="-2282"/>
                  <a:pt x="172995" y="-13609"/>
                  <a:pt x="197708" y="46115"/>
                </a:cubicBezTo>
                <a:cubicBezTo>
                  <a:pt x="222421" y="105839"/>
                  <a:pt x="185351" y="236615"/>
                  <a:pt x="148281" y="367391"/>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24">
            <a:extLst>
              <a:ext uri="{FF2B5EF4-FFF2-40B4-BE49-F238E27FC236}">
                <a16:creationId xmlns:a16="http://schemas.microsoft.com/office/drawing/2014/main" id="{96B159AF-2A77-0645-A15D-3112CAF7098C}"/>
              </a:ext>
            </a:extLst>
          </p:cNvPr>
          <p:cNvSpPr/>
          <p:nvPr/>
        </p:nvSpPr>
        <p:spPr>
          <a:xfrm>
            <a:off x="6189034" y="2931493"/>
            <a:ext cx="506627" cy="420130"/>
          </a:xfrm>
          <a:custGeom>
            <a:avLst/>
            <a:gdLst>
              <a:gd name="connsiteX0" fmla="*/ 506627 w 506627"/>
              <a:gd name="connsiteY0" fmla="*/ 0 h 420130"/>
              <a:gd name="connsiteX1" fmla="*/ 86497 w 506627"/>
              <a:gd name="connsiteY1" fmla="*/ 111211 h 420130"/>
              <a:gd name="connsiteX2" fmla="*/ 0 w 506627"/>
              <a:gd name="connsiteY2" fmla="*/ 420130 h 420130"/>
            </a:gdLst>
            <a:ahLst/>
            <a:cxnLst>
              <a:cxn ang="0">
                <a:pos x="connsiteX0" y="connsiteY0"/>
              </a:cxn>
              <a:cxn ang="0">
                <a:pos x="connsiteX1" y="connsiteY1"/>
              </a:cxn>
              <a:cxn ang="0">
                <a:pos x="connsiteX2" y="connsiteY2"/>
              </a:cxn>
            </a:cxnLst>
            <a:rect l="l" t="t" r="r" b="b"/>
            <a:pathLst>
              <a:path w="506627" h="420130">
                <a:moveTo>
                  <a:pt x="506627" y="0"/>
                </a:moveTo>
                <a:cubicBezTo>
                  <a:pt x="338781" y="20594"/>
                  <a:pt x="170935" y="41189"/>
                  <a:pt x="86497" y="111211"/>
                </a:cubicBezTo>
                <a:cubicBezTo>
                  <a:pt x="2059" y="181233"/>
                  <a:pt x="1029" y="300681"/>
                  <a:pt x="0" y="42013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24E55509-0905-984F-AE18-99E0837AAA5F}"/>
              </a:ext>
            </a:extLst>
          </p:cNvPr>
          <p:cNvSpPr/>
          <p:nvPr/>
        </p:nvSpPr>
        <p:spPr>
          <a:xfrm>
            <a:off x="1011553" y="3685255"/>
            <a:ext cx="296562" cy="395416"/>
          </a:xfrm>
          <a:custGeom>
            <a:avLst/>
            <a:gdLst>
              <a:gd name="connsiteX0" fmla="*/ 296562 w 296562"/>
              <a:gd name="connsiteY0" fmla="*/ 0 h 395416"/>
              <a:gd name="connsiteX1" fmla="*/ 98854 w 296562"/>
              <a:gd name="connsiteY1" fmla="*/ 74141 h 395416"/>
              <a:gd name="connsiteX2" fmla="*/ 0 w 296562"/>
              <a:gd name="connsiteY2" fmla="*/ 395416 h 395416"/>
            </a:gdLst>
            <a:ahLst/>
            <a:cxnLst>
              <a:cxn ang="0">
                <a:pos x="connsiteX0" y="connsiteY0"/>
              </a:cxn>
              <a:cxn ang="0">
                <a:pos x="connsiteX1" y="connsiteY1"/>
              </a:cxn>
              <a:cxn ang="0">
                <a:pos x="connsiteX2" y="connsiteY2"/>
              </a:cxn>
            </a:cxnLst>
            <a:rect l="l" t="t" r="r" b="b"/>
            <a:pathLst>
              <a:path w="296562" h="395416">
                <a:moveTo>
                  <a:pt x="296562" y="0"/>
                </a:moveTo>
                <a:cubicBezTo>
                  <a:pt x="222421" y="4119"/>
                  <a:pt x="148281" y="8238"/>
                  <a:pt x="98854" y="74141"/>
                </a:cubicBezTo>
                <a:cubicBezTo>
                  <a:pt x="49427" y="140044"/>
                  <a:pt x="24713" y="267730"/>
                  <a:pt x="0" y="395416"/>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02304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B62338-1A35-334A-B852-C4215E1B5D1A}"/>
              </a:ext>
            </a:extLst>
          </p:cNvPr>
          <p:cNvSpPr>
            <a:spLocks noGrp="1"/>
          </p:cNvSpPr>
          <p:nvPr>
            <p:ph type="title"/>
          </p:nvPr>
        </p:nvSpPr>
        <p:spPr/>
        <p:txBody>
          <a:bodyPr/>
          <a:lstStyle/>
          <a:p>
            <a:r>
              <a:rPr lang="en-US" dirty="0"/>
              <a:t>Performance S-curve: Four-core</a:t>
            </a:r>
          </a:p>
        </p:txBody>
      </p:sp>
      <p:graphicFrame>
        <p:nvGraphicFramePr>
          <p:cNvPr id="6" name="Chart 5">
            <a:extLst>
              <a:ext uri="{FF2B5EF4-FFF2-40B4-BE49-F238E27FC236}">
                <a16:creationId xmlns:a16="http://schemas.microsoft.com/office/drawing/2014/main" id="{D95D4F84-3F35-E944-AD23-CC26817D4CDF}"/>
              </a:ext>
            </a:extLst>
          </p:cNvPr>
          <p:cNvGraphicFramePr>
            <a:graphicFrameLocks noGrp="1"/>
          </p:cNvGraphicFramePr>
          <p:nvPr/>
        </p:nvGraphicFramePr>
        <p:xfrm>
          <a:off x="-37989" y="1651372"/>
          <a:ext cx="9219977" cy="4091968"/>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DB923DB9-CC76-F147-A962-94E216E29A81}"/>
              </a:ext>
            </a:extLst>
          </p:cNvPr>
          <p:cNvCxnSpPr>
            <a:cxnSpLocks/>
          </p:cNvCxnSpPr>
          <p:nvPr/>
        </p:nvCxnSpPr>
        <p:spPr>
          <a:xfrm>
            <a:off x="926017" y="3803188"/>
            <a:ext cx="8118389"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34ED2E1-E859-BE40-BF12-6889AE587918}"/>
              </a:ext>
            </a:extLst>
          </p:cNvPr>
          <p:cNvSpPr txBox="1"/>
          <p:nvPr/>
        </p:nvSpPr>
        <p:spPr>
          <a:xfrm>
            <a:off x="1037230" y="3331263"/>
            <a:ext cx="128592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429.mcf-184B</a:t>
            </a:r>
          </a:p>
        </p:txBody>
      </p:sp>
      <p:sp>
        <p:nvSpPr>
          <p:cNvPr id="9" name="TextBox 8">
            <a:extLst>
              <a:ext uri="{FF2B5EF4-FFF2-40B4-BE49-F238E27FC236}">
                <a16:creationId xmlns:a16="http://schemas.microsoft.com/office/drawing/2014/main" id="{DA403388-7194-544D-B1BC-E08EB527F15E}"/>
              </a:ext>
            </a:extLst>
          </p:cNvPr>
          <p:cNvSpPr txBox="1"/>
          <p:nvPr/>
        </p:nvSpPr>
        <p:spPr>
          <a:xfrm>
            <a:off x="1959678" y="4459303"/>
            <a:ext cx="87075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srgbClr val="E7E6E6">
                    <a:lumMod val="50000"/>
                  </a:srgbClr>
                </a:solidFill>
                <a:effectLst/>
                <a:uLnTx/>
                <a:uFillTx/>
                <a:latin typeface="Lato" panose="020F0502020204030203" pitchFamily="34" charset="77"/>
                <a:ea typeface="+mn-ea"/>
                <a:cs typeface="+mn-cs"/>
              </a:rPr>
              <a:t>pagerank</a:t>
            </a:r>
            <a:endPar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endParaRPr>
          </a:p>
        </p:txBody>
      </p:sp>
      <p:sp>
        <p:nvSpPr>
          <p:cNvPr id="10" name="TextBox 9">
            <a:extLst>
              <a:ext uri="{FF2B5EF4-FFF2-40B4-BE49-F238E27FC236}">
                <a16:creationId xmlns:a16="http://schemas.microsoft.com/office/drawing/2014/main" id="{24B561CF-B0C2-0C4D-8DDE-5DBEBE24E9BC}"/>
              </a:ext>
            </a:extLst>
          </p:cNvPr>
          <p:cNvSpPr txBox="1"/>
          <p:nvPr/>
        </p:nvSpPr>
        <p:spPr>
          <a:xfrm>
            <a:off x="6561530" y="2415257"/>
            <a:ext cx="196720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462.libquantum-1343B</a:t>
            </a:r>
          </a:p>
        </p:txBody>
      </p:sp>
      <p:sp>
        <p:nvSpPr>
          <p:cNvPr id="11" name="TextBox 10">
            <a:extLst>
              <a:ext uri="{FF2B5EF4-FFF2-40B4-BE49-F238E27FC236}">
                <a16:creationId xmlns:a16="http://schemas.microsoft.com/office/drawing/2014/main" id="{AD20250E-DEC1-A045-8047-252389E65FCE}"/>
              </a:ext>
            </a:extLst>
          </p:cNvPr>
          <p:cNvSpPr txBox="1"/>
          <p:nvPr/>
        </p:nvSpPr>
        <p:spPr>
          <a:xfrm>
            <a:off x="7128709" y="1847291"/>
            <a:ext cx="157927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437.leslie3d-271B</a:t>
            </a:r>
          </a:p>
        </p:txBody>
      </p:sp>
      <p:sp>
        <p:nvSpPr>
          <p:cNvPr id="12" name="Freeform 11">
            <a:extLst>
              <a:ext uri="{FF2B5EF4-FFF2-40B4-BE49-F238E27FC236}">
                <a16:creationId xmlns:a16="http://schemas.microsoft.com/office/drawing/2014/main" id="{94E3C3BE-7C41-8441-BE23-3FC14CBBFFD9}"/>
              </a:ext>
            </a:extLst>
          </p:cNvPr>
          <p:cNvSpPr/>
          <p:nvPr/>
        </p:nvSpPr>
        <p:spPr>
          <a:xfrm>
            <a:off x="980669" y="3501750"/>
            <a:ext cx="113122" cy="273377"/>
          </a:xfrm>
          <a:custGeom>
            <a:avLst/>
            <a:gdLst>
              <a:gd name="connsiteX0" fmla="*/ 113122 w 113122"/>
              <a:gd name="connsiteY0" fmla="*/ 0 h 273377"/>
              <a:gd name="connsiteX1" fmla="*/ 28281 w 113122"/>
              <a:gd name="connsiteY1" fmla="*/ 84841 h 273377"/>
              <a:gd name="connsiteX2" fmla="*/ 0 w 113122"/>
              <a:gd name="connsiteY2" fmla="*/ 273377 h 273377"/>
            </a:gdLst>
            <a:ahLst/>
            <a:cxnLst>
              <a:cxn ang="0">
                <a:pos x="connsiteX0" y="connsiteY0"/>
              </a:cxn>
              <a:cxn ang="0">
                <a:pos x="connsiteX1" y="connsiteY1"/>
              </a:cxn>
              <a:cxn ang="0">
                <a:pos x="connsiteX2" y="connsiteY2"/>
              </a:cxn>
            </a:cxnLst>
            <a:rect l="l" t="t" r="r" b="b"/>
            <a:pathLst>
              <a:path w="113122" h="273377">
                <a:moveTo>
                  <a:pt x="113122" y="0"/>
                </a:moveTo>
                <a:cubicBezTo>
                  <a:pt x="80128" y="19639"/>
                  <a:pt x="47135" y="39278"/>
                  <a:pt x="28281" y="84841"/>
                </a:cubicBezTo>
                <a:cubicBezTo>
                  <a:pt x="9427" y="130404"/>
                  <a:pt x="4713" y="201890"/>
                  <a:pt x="0" y="273377"/>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12">
            <a:extLst>
              <a:ext uri="{FF2B5EF4-FFF2-40B4-BE49-F238E27FC236}">
                <a16:creationId xmlns:a16="http://schemas.microsoft.com/office/drawing/2014/main" id="{F9B34B16-BA56-824E-8263-0E12A1F9798C}"/>
              </a:ext>
            </a:extLst>
          </p:cNvPr>
          <p:cNvSpPr/>
          <p:nvPr/>
        </p:nvSpPr>
        <p:spPr>
          <a:xfrm>
            <a:off x="1112644" y="4604686"/>
            <a:ext cx="895547" cy="86423"/>
          </a:xfrm>
          <a:custGeom>
            <a:avLst/>
            <a:gdLst>
              <a:gd name="connsiteX0" fmla="*/ 895547 w 895547"/>
              <a:gd name="connsiteY0" fmla="*/ 47134 h 86423"/>
              <a:gd name="connsiteX1" fmla="*/ 273377 w 895547"/>
              <a:gd name="connsiteY1" fmla="*/ 84841 h 86423"/>
              <a:gd name="connsiteX2" fmla="*/ 0 w 895547"/>
              <a:gd name="connsiteY2" fmla="*/ 0 h 86423"/>
            </a:gdLst>
            <a:ahLst/>
            <a:cxnLst>
              <a:cxn ang="0">
                <a:pos x="connsiteX0" y="connsiteY0"/>
              </a:cxn>
              <a:cxn ang="0">
                <a:pos x="connsiteX1" y="connsiteY1"/>
              </a:cxn>
              <a:cxn ang="0">
                <a:pos x="connsiteX2" y="connsiteY2"/>
              </a:cxn>
            </a:cxnLst>
            <a:rect l="l" t="t" r="r" b="b"/>
            <a:pathLst>
              <a:path w="895547" h="86423">
                <a:moveTo>
                  <a:pt x="895547" y="47134"/>
                </a:moveTo>
                <a:cubicBezTo>
                  <a:pt x="659091" y="69915"/>
                  <a:pt x="422635" y="92697"/>
                  <a:pt x="273377" y="84841"/>
                </a:cubicBezTo>
                <a:cubicBezTo>
                  <a:pt x="124119" y="76985"/>
                  <a:pt x="62059" y="38492"/>
                  <a:pt x="0" y="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912983B4-0B1D-4B47-A404-553A71B5884C}"/>
              </a:ext>
            </a:extLst>
          </p:cNvPr>
          <p:cNvSpPr/>
          <p:nvPr/>
        </p:nvSpPr>
        <p:spPr>
          <a:xfrm>
            <a:off x="1800801" y="4573684"/>
            <a:ext cx="245097" cy="31002"/>
          </a:xfrm>
          <a:custGeom>
            <a:avLst/>
            <a:gdLst>
              <a:gd name="connsiteX0" fmla="*/ 245097 w 245097"/>
              <a:gd name="connsiteY0" fmla="*/ 31002 h 31002"/>
              <a:gd name="connsiteX1" fmla="*/ 141402 w 245097"/>
              <a:gd name="connsiteY1" fmla="*/ 2721 h 31002"/>
              <a:gd name="connsiteX2" fmla="*/ 0 w 245097"/>
              <a:gd name="connsiteY2" fmla="*/ 2721 h 31002"/>
            </a:gdLst>
            <a:ahLst/>
            <a:cxnLst>
              <a:cxn ang="0">
                <a:pos x="connsiteX0" y="connsiteY0"/>
              </a:cxn>
              <a:cxn ang="0">
                <a:pos x="connsiteX1" y="connsiteY1"/>
              </a:cxn>
              <a:cxn ang="0">
                <a:pos x="connsiteX2" y="connsiteY2"/>
              </a:cxn>
            </a:cxnLst>
            <a:rect l="l" t="t" r="r" b="b"/>
            <a:pathLst>
              <a:path w="245097" h="31002">
                <a:moveTo>
                  <a:pt x="245097" y="31002"/>
                </a:moveTo>
                <a:cubicBezTo>
                  <a:pt x="213674" y="19218"/>
                  <a:pt x="182252" y="7435"/>
                  <a:pt x="141402" y="2721"/>
                </a:cubicBezTo>
                <a:cubicBezTo>
                  <a:pt x="100552" y="-1993"/>
                  <a:pt x="50276" y="364"/>
                  <a:pt x="0" y="2721"/>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14">
            <a:extLst>
              <a:ext uri="{FF2B5EF4-FFF2-40B4-BE49-F238E27FC236}">
                <a16:creationId xmlns:a16="http://schemas.microsoft.com/office/drawing/2014/main" id="{5B345642-69E4-0A40-B50A-1FF89C161D0E}"/>
              </a:ext>
            </a:extLst>
          </p:cNvPr>
          <p:cNvSpPr/>
          <p:nvPr/>
        </p:nvSpPr>
        <p:spPr>
          <a:xfrm>
            <a:off x="2771762" y="4519845"/>
            <a:ext cx="546754" cy="141945"/>
          </a:xfrm>
          <a:custGeom>
            <a:avLst/>
            <a:gdLst>
              <a:gd name="connsiteX0" fmla="*/ 0 w 546754"/>
              <a:gd name="connsiteY0" fmla="*/ 122548 h 141945"/>
              <a:gd name="connsiteX1" fmla="*/ 339365 w 546754"/>
              <a:gd name="connsiteY1" fmla="*/ 131975 h 141945"/>
              <a:gd name="connsiteX2" fmla="*/ 546754 w 546754"/>
              <a:gd name="connsiteY2" fmla="*/ 0 h 141945"/>
            </a:gdLst>
            <a:ahLst/>
            <a:cxnLst>
              <a:cxn ang="0">
                <a:pos x="connsiteX0" y="connsiteY0"/>
              </a:cxn>
              <a:cxn ang="0">
                <a:pos x="connsiteX1" y="connsiteY1"/>
              </a:cxn>
              <a:cxn ang="0">
                <a:pos x="connsiteX2" y="connsiteY2"/>
              </a:cxn>
            </a:cxnLst>
            <a:rect l="l" t="t" r="r" b="b"/>
            <a:pathLst>
              <a:path w="546754" h="141945">
                <a:moveTo>
                  <a:pt x="0" y="122548"/>
                </a:moveTo>
                <a:cubicBezTo>
                  <a:pt x="124119" y="137474"/>
                  <a:pt x="248239" y="152400"/>
                  <a:pt x="339365" y="131975"/>
                </a:cubicBezTo>
                <a:cubicBezTo>
                  <a:pt x="430491" y="111550"/>
                  <a:pt x="488622" y="55775"/>
                  <a:pt x="546754" y="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130DC826-D475-D345-AAC6-6ED1F269867B}"/>
              </a:ext>
            </a:extLst>
          </p:cNvPr>
          <p:cNvSpPr/>
          <p:nvPr/>
        </p:nvSpPr>
        <p:spPr>
          <a:xfrm>
            <a:off x="8455044" y="2295119"/>
            <a:ext cx="255604" cy="273377"/>
          </a:xfrm>
          <a:custGeom>
            <a:avLst/>
            <a:gdLst>
              <a:gd name="connsiteX0" fmla="*/ 1081 w 255604"/>
              <a:gd name="connsiteY0" fmla="*/ 273377 h 273377"/>
              <a:gd name="connsiteX1" fmla="*/ 38788 w 255604"/>
              <a:gd name="connsiteY1" fmla="*/ 103695 h 273377"/>
              <a:gd name="connsiteX2" fmla="*/ 255604 w 255604"/>
              <a:gd name="connsiteY2" fmla="*/ 0 h 273377"/>
            </a:gdLst>
            <a:ahLst/>
            <a:cxnLst>
              <a:cxn ang="0">
                <a:pos x="connsiteX0" y="connsiteY0"/>
              </a:cxn>
              <a:cxn ang="0">
                <a:pos x="connsiteX1" y="connsiteY1"/>
              </a:cxn>
              <a:cxn ang="0">
                <a:pos x="connsiteX2" y="connsiteY2"/>
              </a:cxn>
            </a:cxnLst>
            <a:rect l="l" t="t" r="r" b="b"/>
            <a:pathLst>
              <a:path w="255604" h="273377">
                <a:moveTo>
                  <a:pt x="1081" y="273377"/>
                </a:moveTo>
                <a:cubicBezTo>
                  <a:pt x="-1276" y="211317"/>
                  <a:pt x="-3632" y="149258"/>
                  <a:pt x="38788" y="103695"/>
                </a:cubicBezTo>
                <a:cubicBezTo>
                  <a:pt x="81208" y="58132"/>
                  <a:pt x="168406" y="29066"/>
                  <a:pt x="255604" y="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BBEA31F4-23E3-4D4C-8FB9-E2288F43A072}"/>
              </a:ext>
            </a:extLst>
          </p:cNvPr>
          <p:cNvSpPr/>
          <p:nvPr/>
        </p:nvSpPr>
        <p:spPr>
          <a:xfrm>
            <a:off x="8654087" y="1969782"/>
            <a:ext cx="358219" cy="692982"/>
          </a:xfrm>
          <a:custGeom>
            <a:avLst/>
            <a:gdLst>
              <a:gd name="connsiteX0" fmla="*/ 0 w 358219"/>
              <a:gd name="connsiteY0" fmla="*/ 14252 h 692982"/>
              <a:gd name="connsiteX1" fmla="*/ 245097 w 358219"/>
              <a:gd name="connsiteY1" fmla="*/ 89667 h 692982"/>
              <a:gd name="connsiteX2" fmla="*/ 358219 w 358219"/>
              <a:gd name="connsiteY2" fmla="*/ 692982 h 692982"/>
            </a:gdLst>
            <a:ahLst/>
            <a:cxnLst>
              <a:cxn ang="0">
                <a:pos x="connsiteX0" y="connsiteY0"/>
              </a:cxn>
              <a:cxn ang="0">
                <a:pos x="connsiteX1" y="connsiteY1"/>
              </a:cxn>
              <a:cxn ang="0">
                <a:pos x="connsiteX2" y="connsiteY2"/>
              </a:cxn>
            </a:cxnLst>
            <a:rect l="l" t="t" r="r" b="b"/>
            <a:pathLst>
              <a:path w="358219" h="692982">
                <a:moveTo>
                  <a:pt x="0" y="14252"/>
                </a:moveTo>
                <a:cubicBezTo>
                  <a:pt x="92697" y="-4602"/>
                  <a:pt x="185394" y="-23455"/>
                  <a:pt x="245097" y="89667"/>
                </a:cubicBezTo>
                <a:cubicBezTo>
                  <a:pt x="304800" y="202789"/>
                  <a:pt x="331509" y="447885"/>
                  <a:pt x="358219" y="692982"/>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F2E34B1-3B7C-C747-A55C-32D2F42C44B6}"/>
              </a:ext>
            </a:extLst>
          </p:cNvPr>
          <p:cNvSpPr txBox="1"/>
          <p:nvPr/>
        </p:nvSpPr>
        <p:spPr>
          <a:xfrm>
            <a:off x="8218002" y="3800833"/>
            <a:ext cx="72968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Mix-59</a:t>
            </a:r>
          </a:p>
        </p:txBody>
      </p:sp>
      <p:sp>
        <p:nvSpPr>
          <p:cNvPr id="19" name="TextBox 18">
            <a:extLst>
              <a:ext uri="{FF2B5EF4-FFF2-40B4-BE49-F238E27FC236}">
                <a16:creationId xmlns:a16="http://schemas.microsoft.com/office/drawing/2014/main" id="{FE4D54F7-64C0-D242-B344-BB235DD53098}"/>
              </a:ext>
            </a:extLst>
          </p:cNvPr>
          <p:cNvSpPr txBox="1"/>
          <p:nvPr/>
        </p:nvSpPr>
        <p:spPr>
          <a:xfrm>
            <a:off x="5710360" y="2898380"/>
            <a:ext cx="141897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raytrace-23.75B</a:t>
            </a:r>
          </a:p>
        </p:txBody>
      </p:sp>
      <p:sp>
        <p:nvSpPr>
          <p:cNvPr id="20" name="TextBox 19">
            <a:extLst>
              <a:ext uri="{FF2B5EF4-FFF2-40B4-BE49-F238E27FC236}">
                <a16:creationId xmlns:a16="http://schemas.microsoft.com/office/drawing/2014/main" id="{50866EB3-68B4-834A-8E10-D5D71FFA9B86}"/>
              </a:ext>
            </a:extLst>
          </p:cNvPr>
          <p:cNvSpPr txBox="1"/>
          <p:nvPr/>
        </p:nvSpPr>
        <p:spPr>
          <a:xfrm>
            <a:off x="4283804" y="4340120"/>
            <a:ext cx="83388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Mix-240</a:t>
            </a:r>
          </a:p>
        </p:txBody>
      </p:sp>
      <p:sp>
        <p:nvSpPr>
          <p:cNvPr id="21" name="Freeform 20">
            <a:extLst>
              <a:ext uri="{FF2B5EF4-FFF2-40B4-BE49-F238E27FC236}">
                <a16:creationId xmlns:a16="http://schemas.microsoft.com/office/drawing/2014/main" id="{658D3533-B07A-F74C-82F7-0EB8D07F1499}"/>
              </a:ext>
            </a:extLst>
          </p:cNvPr>
          <p:cNvSpPr/>
          <p:nvPr/>
        </p:nvSpPr>
        <p:spPr>
          <a:xfrm>
            <a:off x="4072661" y="4161626"/>
            <a:ext cx="282804" cy="341979"/>
          </a:xfrm>
          <a:custGeom>
            <a:avLst/>
            <a:gdLst>
              <a:gd name="connsiteX0" fmla="*/ 282804 w 282804"/>
              <a:gd name="connsiteY0" fmla="*/ 339365 h 341979"/>
              <a:gd name="connsiteX1" fmla="*/ 75414 w 282804"/>
              <a:gd name="connsiteY1" fmla="*/ 292231 h 341979"/>
              <a:gd name="connsiteX2" fmla="*/ 0 w 282804"/>
              <a:gd name="connsiteY2" fmla="*/ 0 h 341979"/>
            </a:gdLst>
            <a:ahLst/>
            <a:cxnLst>
              <a:cxn ang="0">
                <a:pos x="connsiteX0" y="connsiteY0"/>
              </a:cxn>
              <a:cxn ang="0">
                <a:pos x="connsiteX1" y="connsiteY1"/>
              </a:cxn>
              <a:cxn ang="0">
                <a:pos x="connsiteX2" y="connsiteY2"/>
              </a:cxn>
            </a:cxnLst>
            <a:rect l="l" t="t" r="r" b="b"/>
            <a:pathLst>
              <a:path w="282804" h="341979">
                <a:moveTo>
                  <a:pt x="282804" y="339365"/>
                </a:moveTo>
                <a:cubicBezTo>
                  <a:pt x="202676" y="344078"/>
                  <a:pt x="122548" y="348792"/>
                  <a:pt x="75414" y="292231"/>
                </a:cubicBezTo>
                <a:cubicBezTo>
                  <a:pt x="28280" y="235670"/>
                  <a:pt x="14140" y="117835"/>
                  <a:pt x="0" y="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0D590EF5-ADF9-D242-B0FC-DABC0B43CB5E}"/>
              </a:ext>
            </a:extLst>
          </p:cNvPr>
          <p:cNvSpPr/>
          <p:nvPr/>
        </p:nvSpPr>
        <p:spPr>
          <a:xfrm>
            <a:off x="7079811" y="2969104"/>
            <a:ext cx="424206" cy="80159"/>
          </a:xfrm>
          <a:custGeom>
            <a:avLst/>
            <a:gdLst>
              <a:gd name="connsiteX0" fmla="*/ 0 w 424206"/>
              <a:gd name="connsiteY0" fmla="*/ 80159 h 80159"/>
              <a:gd name="connsiteX1" fmla="*/ 160256 w 424206"/>
              <a:gd name="connsiteY1" fmla="*/ 4745 h 80159"/>
              <a:gd name="connsiteX2" fmla="*/ 424206 w 424206"/>
              <a:gd name="connsiteY2" fmla="*/ 14172 h 80159"/>
            </a:gdLst>
            <a:ahLst/>
            <a:cxnLst>
              <a:cxn ang="0">
                <a:pos x="connsiteX0" y="connsiteY0"/>
              </a:cxn>
              <a:cxn ang="0">
                <a:pos x="connsiteX1" y="connsiteY1"/>
              </a:cxn>
              <a:cxn ang="0">
                <a:pos x="connsiteX2" y="connsiteY2"/>
              </a:cxn>
            </a:cxnLst>
            <a:rect l="l" t="t" r="r" b="b"/>
            <a:pathLst>
              <a:path w="424206" h="80159">
                <a:moveTo>
                  <a:pt x="0" y="80159"/>
                </a:moveTo>
                <a:cubicBezTo>
                  <a:pt x="44777" y="47951"/>
                  <a:pt x="89555" y="15743"/>
                  <a:pt x="160256" y="4745"/>
                </a:cubicBezTo>
                <a:cubicBezTo>
                  <a:pt x="230957" y="-6253"/>
                  <a:pt x="327581" y="3959"/>
                  <a:pt x="424206" y="14172"/>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22">
            <a:extLst>
              <a:ext uri="{FF2B5EF4-FFF2-40B4-BE49-F238E27FC236}">
                <a16:creationId xmlns:a16="http://schemas.microsoft.com/office/drawing/2014/main" id="{F4A132BC-0924-A446-9772-119F10420953}"/>
              </a:ext>
            </a:extLst>
          </p:cNvPr>
          <p:cNvSpPr/>
          <p:nvPr/>
        </p:nvSpPr>
        <p:spPr>
          <a:xfrm>
            <a:off x="8021411" y="3586591"/>
            <a:ext cx="255604" cy="368552"/>
          </a:xfrm>
          <a:custGeom>
            <a:avLst/>
            <a:gdLst>
              <a:gd name="connsiteX0" fmla="*/ 255604 w 255604"/>
              <a:gd name="connsiteY0" fmla="*/ 367645 h 368552"/>
              <a:gd name="connsiteX1" fmla="*/ 38788 w 255604"/>
              <a:gd name="connsiteY1" fmla="*/ 311085 h 368552"/>
              <a:gd name="connsiteX2" fmla="*/ 1081 w 255604"/>
              <a:gd name="connsiteY2" fmla="*/ 0 h 368552"/>
            </a:gdLst>
            <a:ahLst/>
            <a:cxnLst>
              <a:cxn ang="0">
                <a:pos x="connsiteX0" y="connsiteY0"/>
              </a:cxn>
              <a:cxn ang="0">
                <a:pos x="connsiteX1" y="connsiteY1"/>
              </a:cxn>
              <a:cxn ang="0">
                <a:pos x="connsiteX2" y="connsiteY2"/>
              </a:cxn>
            </a:cxnLst>
            <a:rect l="l" t="t" r="r" b="b"/>
            <a:pathLst>
              <a:path w="255604" h="368552">
                <a:moveTo>
                  <a:pt x="255604" y="367645"/>
                </a:moveTo>
                <a:cubicBezTo>
                  <a:pt x="168406" y="370002"/>
                  <a:pt x="81208" y="372359"/>
                  <a:pt x="38788" y="311085"/>
                </a:cubicBezTo>
                <a:cubicBezTo>
                  <a:pt x="-3633" y="249811"/>
                  <a:pt x="-1276" y="124905"/>
                  <a:pt x="1081" y="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44663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D64EB-D54B-9746-9335-BA0528695163}"/>
              </a:ext>
            </a:extLst>
          </p:cNvPr>
          <p:cNvSpPr>
            <a:spLocks noGrp="1"/>
          </p:cNvSpPr>
          <p:nvPr>
            <p:ph type="ctrTitle"/>
          </p:nvPr>
        </p:nvSpPr>
        <p:spPr/>
        <p:txBody>
          <a:bodyPr/>
          <a:lstStyle/>
          <a:p>
            <a:r>
              <a:rPr lang="en-US" dirty="0"/>
              <a:t>FAQs</a:t>
            </a:r>
          </a:p>
        </p:txBody>
      </p:sp>
      <p:sp>
        <p:nvSpPr>
          <p:cNvPr id="3" name="Subtitle 2">
            <a:extLst>
              <a:ext uri="{FF2B5EF4-FFF2-40B4-BE49-F238E27FC236}">
                <a16:creationId xmlns:a16="http://schemas.microsoft.com/office/drawing/2014/main" id="{E2924056-5F20-E64C-9429-1C2FCDC40D4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0752946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7A4C-E3BB-8046-9E00-AF875F041C52}"/>
              </a:ext>
            </a:extLst>
          </p:cNvPr>
          <p:cNvSpPr>
            <a:spLocks noGrp="1"/>
          </p:cNvSpPr>
          <p:nvPr>
            <p:ph type="title"/>
          </p:nvPr>
        </p:nvSpPr>
        <p:spPr/>
        <p:txBody>
          <a:bodyPr/>
          <a:lstStyle/>
          <a:p>
            <a:r>
              <a:rPr lang="en-US" dirty="0"/>
              <a:t>Pythia Discussion</a:t>
            </a:r>
          </a:p>
        </p:txBody>
      </p:sp>
      <p:sp>
        <p:nvSpPr>
          <p:cNvPr id="3" name="Content Placeholder 2">
            <a:extLst>
              <a:ext uri="{FF2B5EF4-FFF2-40B4-BE49-F238E27FC236}">
                <a16:creationId xmlns:a16="http://schemas.microsoft.com/office/drawing/2014/main" id="{3A43FF5E-8D86-5E47-B422-BDF4A0F7805B}"/>
              </a:ext>
            </a:extLst>
          </p:cNvPr>
          <p:cNvSpPr>
            <a:spLocks noGrp="1"/>
          </p:cNvSpPr>
          <p:nvPr>
            <p:ph idx="1"/>
          </p:nvPr>
        </p:nvSpPr>
        <p:spPr>
          <a:xfrm>
            <a:off x="169011" y="936172"/>
            <a:ext cx="4481647" cy="5419543"/>
          </a:xfrm>
        </p:spPr>
        <p:txBody>
          <a:bodyPr>
            <a:normAutofit/>
          </a:bodyPr>
          <a:lstStyle/>
          <a:p>
            <a:r>
              <a:rPr lang="en-US" sz="2000" b="1" dirty="0">
                <a:solidFill>
                  <a:srgbClr val="C00000"/>
                </a:solidFill>
                <a:latin typeface="Calibri" panose="020F0502020204030204" pitchFamily="34" charset="0"/>
                <a:cs typeface="Calibri" panose="020F0502020204030204" pitchFamily="34" charset="0"/>
              </a:rPr>
              <a:t>FAQs</a:t>
            </a:r>
          </a:p>
          <a:p>
            <a:pPr lvl="1"/>
            <a:r>
              <a:rPr lang="en-US" sz="1800" dirty="0">
                <a:solidFill>
                  <a:srgbClr val="0432FF"/>
                </a:solidFill>
                <a:latin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Why RL?</a:t>
            </a:r>
            <a:endParaRPr lang="en-US" sz="1800" dirty="0">
              <a:solidFill>
                <a:srgbClr val="0432FF"/>
              </a:solidFill>
              <a:latin typeface="Calibri" panose="020F0502020204030204" pitchFamily="34" charset="0"/>
              <a:cs typeface="Calibri" panose="020F0502020204030204" pitchFamily="34" charset="0"/>
            </a:endParaRPr>
          </a:p>
          <a:p>
            <a:pPr lvl="1"/>
            <a:r>
              <a:rPr lang="en-US" sz="1800" dirty="0">
                <a:solidFill>
                  <a:srgbClr val="0432FF"/>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What about large page?</a:t>
            </a:r>
            <a:endParaRPr lang="en-US" sz="1800" dirty="0">
              <a:solidFill>
                <a:srgbClr val="0432FF"/>
              </a:solidFill>
              <a:latin typeface="Calibri" panose="020F0502020204030204" pitchFamily="34" charset="0"/>
              <a:cs typeface="Calibri" panose="020F0502020204030204" pitchFamily="34" charset="0"/>
            </a:endParaRPr>
          </a:p>
          <a:p>
            <a:pPr lvl="1"/>
            <a:r>
              <a:rPr lang="en-US" sz="1800" dirty="0">
                <a:solidFill>
                  <a:srgbClr val="0432FF"/>
                </a:solidFill>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What’s the prefetch degree?</a:t>
            </a:r>
            <a:endParaRPr lang="en-US" sz="1800" dirty="0">
              <a:solidFill>
                <a:srgbClr val="0432FF"/>
              </a:solidFill>
              <a:latin typeface="Calibri" panose="020F0502020204030204" pitchFamily="34" charset="0"/>
              <a:cs typeface="Calibri" panose="020F0502020204030204" pitchFamily="34" charset="0"/>
            </a:endParaRPr>
          </a:p>
          <a:p>
            <a:pPr lvl="1"/>
            <a:r>
              <a:rPr lang="en-US" sz="1800" dirty="0">
                <a:solidFill>
                  <a:srgbClr val="0432FF"/>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Can customization happen during workload execution?</a:t>
            </a:r>
            <a:endParaRPr lang="en-US" sz="1800" dirty="0">
              <a:solidFill>
                <a:srgbClr val="0432FF"/>
              </a:solidFill>
              <a:latin typeface="Calibri" panose="020F0502020204030204" pitchFamily="34" charset="0"/>
              <a:cs typeface="Calibri" panose="020F0502020204030204" pitchFamily="34" charset="0"/>
            </a:endParaRPr>
          </a:p>
          <a:p>
            <a:pPr lvl="1"/>
            <a:r>
              <a:rPr lang="en-US" sz="1800" dirty="0">
                <a:solidFill>
                  <a:srgbClr val="0432FF"/>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Can runtime mixing create problem?</a:t>
            </a:r>
            <a:endParaRPr lang="en-US" sz="1800" dirty="0">
              <a:solidFill>
                <a:srgbClr val="0432FF"/>
              </a:solidFill>
              <a:latin typeface="Calibri" panose="020F0502020204030204" pitchFamily="34" charset="0"/>
              <a:cs typeface="Calibri" panose="020F0502020204030204" pitchFamily="34" charset="0"/>
            </a:endParaRPr>
          </a:p>
          <a:p>
            <a:pPr lvl="1"/>
            <a:endParaRPr lang="en-US" sz="1800" dirty="0">
              <a:latin typeface="Calibri" panose="020F0502020204030204" pitchFamily="34" charset="0"/>
              <a:cs typeface="Calibri" panose="020F0502020204030204" pitchFamily="34" charset="0"/>
            </a:endParaRPr>
          </a:p>
          <a:p>
            <a:r>
              <a:rPr lang="en-US" sz="2200" b="1" dirty="0">
                <a:solidFill>
                  <a:srgbClr val="C00000"/>
                </a:solidFill>
                <a:latin typeface="Calibri" panose="020F0502020204030204" pitchFamily="34" charset="0"/>
                <a:cs typeface="Calibri" panose="020F0502020204030204" pitchFamily="34" charset="0"/>
              </a:rPr>
              <a:t>Simulation and Methodology</a:t>
            </a:r>
          </a:p>
          <a:p>
            <a:pPr lvl="1"/>
            <a:r>
              <a:rPr lang="en-US" sz="1800" dirty="0">
                <a:solidFill>
                  <a:srgbClr val="0432FF"/>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Basic Pythia configuration</a:t>
            </a:r>
            <a:endParaRPr lang="en-US" sz="1800" dirty="0">
              <a:solidFill>
                <a:srgbClr val="0432FF"/>
              </a:solidFill>
              <a:latin typeface="Calibri" panose="020F0502020204030204" pitchFamily="34" charset="0"/>
              <a:cs typeface="Calibri" panose="020F0502020204030204" pitchFamily="34" charset="0"/>
            </a:endParaRPr>
          </a:p>
          <a:p>
            <a:pPr lvl="1"/>
            <a:r>
              <a:rPr lang="en-US" sz="1800" dirty="0">
                <a:solidFill>
                  <a:srgbClr val="0432FF"/>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System parameters</a:t>
            </a:r>
            <a:endParaRPr lang="en-US" sz="1800" dirty="0">
              <a:solidFill>
                <a:srgbClr val="0432FF"/>
              </a:solidFill>
              <a:latin typeface="Calibri" panose="020F0502020204030204" pitchFamily="34" charset="0"/>
              <a:cs typeface="Calibri" panose="020F0502020204030204" pitchFamily="34" charset="0"/>
            </a:endParaRPr>
          </a:p>
          <a:p>
            <a:pPr lvl="1"/>
            <a:r>
              <a:rPr lang="en-US" sz="1800" dirty="0">
                <a:solidFill>
                  <a:srgbClr val="0432FF"/>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Configuration of prefetchers</a:t>
            </a:r>
            <a:endParaRPr lang="en-US" sz="1800" dirty="0">
              <a:solidFill>
                <a:srgbClr val="0432FF"/>
              </a:solidFill>
              <a:latin typeface="Calibri" panose="020F0502020204030204" pitchFamily="34" charset="0"/>
              <a:cs typeface="Calibri" panose="020F0502020204030204" pitchFamily="34" charset="0"/>
            </a:endParaRPr>
          </a:p>
          <a:p>
            <a:pPr lvl="1"/>
            <a:r>
              <a:rPr lang="en-US" sz="1800" dirty="0">
                <a:solidFill>
                  <a:srgbClr val="0432FF"/>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Evaluated workloads</a:t>
            </a:r>
            <a:endParaRPr lang="en-US" sz="1800" dirty="0">
              <a:solidFill>
                <a:srgbClr val="0432FF"/>
              </a:solidFill>
              <a:latin typeface="Calibri" panose="020F0502020204030204" pitchFamily="34" charset="0"/>
              <a:cs typeface="Calibri" panose="020F0502020204030204" pitchFamily="34" charset="0"/>
            </a:endParaRPr>
          </a:p>
          <a:p>
            <a:pPr lvl="1"/>
            <a:r>
              <a:rPr lang="en-US" sz="1800" dirty="0">
                <a:solidFill>
                  <a:srgbClr val="0432FF"/>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Feature selection</a:t>
            </a:r>
            <a:endParaRPr lang="en-US" sz="1800" dirty="0">
              <a:solidFill>
                <a:srgbClr val="0432FF"/>
              </a:solidFill>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651FFF8C-DFC2-4F41-B0F9-D8A60955A18E}"/>
              </a:ext>
            </a:extLst>
          </p:cNvPr>
          <p:cNvSpPr txBox="1">
            <a:spLocks/>
          </p:cNvSpPr>
          <p:nvPr/>
        </p:nvSpPr>
        <p:spPr>
          <a:xfrm>
            <a:off x="4493342" y="936171"/>
            <a:ext cx="4481647" cy="57894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Segoe UI" panose="020B0502040204020203" pitchFamily="34" charset="0"/>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Lato" panose="020F0502020204030203" pitchFamily="34" charset="77"/>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Detailed Design</a:t>
            </a: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Reward structure</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Design overview</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err="1">
                <a:ln>
                  <a:noFill/>
                </a:ln>
                <a:solidFill>
                  <a:srgbClr val="0563C1"/>
                </a:solidFill>
                <a:effectLst/>
                <a:uLnTx/>
                <a:uFillTx/>
                <a:latin typeface="Calibri" panose="020F0502020204030204" pitchFamily="34" charset="0"/>
                <a:ea typeface="+mn-ea"/>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QVStore</a:t>
            </a: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 Organization</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More Results</a:t>
            </a: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Comparison against other adaptive prefetchers</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Comparison against Context prefetcher</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Feature combination sensitivity</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Hyperparameter sensitivity</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Comparison with multi-level prefetchers</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20" action="ppaction://hlinksldjump">
                  <a:extLst>
                    <a:ext uri="{A12FA001-AC4F-418D-AE19-62706E023703}">
                      <ahyp:hlinkClr xmlns:ahyp="http://schemas.microsoft.com/office/drawing/2018/hyperlinkcolor" val="tx"/>
                    </a:ext>
                  </a:extLst>
                </a:hlinkClick>
              </a:rPr>
              <a:t>Performance in unseen workloads</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21" action="ppaction://hlinksldjump">
                  <a:extLst>
                    <a:ext uri="{A12FA001-AC4F-418D-AE19-62706E023703}">
                      <ahyp:hlinkClr xmlns:ahyp="http://schemas.microsoft.com/office/drawing/2018/hyperlinkcolor" val="tx"/>
                    </a:ext>
                  </a:extLst>
                </a:hlinkClick>
              </a:rPr>
              <a:t>Single-core s-curve</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22" action="ppaction://hlinksldjump">
                  <a:extLst>
                    <a:ext uri="{A12FA001-AC4F-418D-AE19-62706E023703}">
                      <ahyp:hlinkClr xmlns:ahyp="http://schemas.microsoft.com/office/drawing/2018/hyperlinkcolor" val="tx"/>
                    </a:ext>
                  </a:extLst>
                </a:hlinkClick>
              </a:rPr>
              <a:t>Four-core s-curve</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23" action="ppaction://hlinksldjump">
                  <a:extLst>
                    <a:ext uri="{A12FA001-AC4F-418D-AE19-62706E023703}">
                      <ahyp:hlinkClr xmlns:ahyp="http://schemas.microsoft.com/office/drawing/2018/hyperlinkcolor" val="tx"/>
                    </a:ext>
                  </a:extLst>
                </a:hlinkClick>
              </a:rPr>
              <a:t>Detailed performance analysis</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24" action="ppaction://hlinksldjump">
                  <a:extLst>
                    <a:ext uri="{A12FA001-AC4F-418D-AE19-62706E023703}">
                      <ahyp:hlinkClr xmlns:ahyp="http://schemas.microsoft.com/office/drawing/2018/hyperlinkcolor" val="tx"/>
                    </a:ext>
                  </a:extLst>
                </a:hlinkClick>
              </a:rPr>
              <a:t>Benefit of bandwidth awareness</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25" action="ppaction://hlinksldjump">
                  <a:extLst>
                    <a:ext uri="{A12FA001-AC4F-418D-AE19-62706E023703}">
                      <ahyp:hlinkClr xmlns:ahyp="http://schemas.microsoft.com/office/drawing/2018/hyperlinkcolor" val="tx"/>
                    </a:ext>
                  </a:extLst>
                </a:hlinkClick>
              </a:rPr>
              <a:t>Case study</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26" action="ppaction://hlinksldjump">
                  <a:extLst>
                    <a:ext uri="{A12FA001-AC4F-418D-AE19-62706E023703}">
                      <ahyp:hlinkClr xmlns:ahyp="http://schemas.microsoft.com/office/drawing/2018/hyperlinkcolor" val="tx"/>
                    </a:ext>
                  </a:extLst>
                </a:hlinkClick>
              </a:rPr>
              <a:t>Customizing rewards</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27" action="ppaction://hlinksldjump">
                  <a:extLst>
                    <a:ext uri="{A12FA001-AC4F-418D-AE19-62706E023703}">
                      <ahyp:hlinkClr xmlns:ahyp="http://schemas.microsoft.com/office/drawing/2018/hyperlinkcolor" val="tx"/>
                    </a:ext>
                  </a:extLst>
                </a:hlinkClick>
              </a:rPr>
              <a:t>Customizing features</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001569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B87F46-2261-D84C-BCC7-C644D1F78FA8}"/>
              </a:ext>
            </a:extLst>
          </p:cNvPr>
          <p:cNvSpPr>
            <a:spLocks noGrp="1"/>
          </p:cNvSpPr>
          <p:nvPr>
            <p:ph type="title"/>
          </p:nvPr>
        </p:nvSpPr>
        <p:spPr/>
        <p:txBody>
          <a:bodyPr/>
          <a:lstStyle/>
          <a:p>
            <a:r>
              <a:rPr lang="en-US" sz="3600" dirty="0">
                <a:solidFill>
                  <a:srgbClr val="C00000"/>
                </a:solidFill>
              </a:rPr>
              <a:t>Why RL? Why Not Supervised Learning?</a:t>
            </a:r>
          </a:p>
        </p:txBody>
      </p:sp>
      <p:sp>
        <p:nvSpPr>
          <p:cNvPr id="5" name="Content Placeholder 4">
            <a:extLst>
              <a:ext uri="{FF2B5EF4-FFF2-40B4-BE49-F238E27FC236}">
                <a16:creationId xmlns:a16="http://schemas.microsoft.com/office/drawing/2014/main" id="{AC008F72-4602-7E43-B7E6-2F38B573E3A6}"/>
              </a:ext>
            </a:extLst>
          </p:cNvPr>
          <p:cNvSpPr>
            <a:spLocks noGrp="1"/>
          </p:cNvSpPr>
          <p:nvPr>
            <p:ph idx="1"/>
          </p:nvPr>
        </p:nvSpPr>
        <p:spPr/>
        <p:txBody>
          <a:bodyPr>
            <a:normAutofit lnSpcReduction="10000"/>
          </a:bodyPr>
          <a:lstStyle/>
          <a:p>
            <a:r>
              <a:rPr lang="en-US" dirty="0">
                <a:latin typeface="Calibri" panose="020F0502020204030204" pitchFamily="34" charset="0"/>
                <a:cs typeface="Calibri" panose="020F0502020204030204" pitchFamily="34" charset="0"/>
              </a:rPr>
              <a:t>Determining the </a:t>
            </a:r>
            <a:r>
              <a:rPr lang="en-US" b="1" dirty="0">
                <a:solidFill>
                  <a:srgbClr val="000CFF"/>
                </a:solidFill>
                <a:latin typeface="Calibri" panose="020F0502020204030204" pitchFamily="34" charset="0"/>
                <a:cs typeface="Calibri" panose="020F0502020204030204" pitchFamily="34" charset="0"/>
              </a:rPr>
              <a:t>benefits of prefetching</a:t>
            </a:r>
            <a:r>
              <a:rPr lang="en-US" dirty="0">
                <a:latin typeface="Calibri" panose="020F0502020204030204" pitchFamily="34" charset="0"/>
                <a:cs typeface="Calibri" panose="020F0502020204030204" pitchFamily="34" charset="0"/>
              </a:rPr>
              <a:t> (i.e., whether a decision was good for performance or not) is </a:t>
            </a:r>
            <a:r>
              <a:rPr lang="en-US" b="1" dirty="0">
                <a:solidFill>
                  <a:srgbClr val="000CFF"/>
                </a:solidFill>
                <a:latin typeface="Calibri" panose="020F0502020204030204" pitchFamily="34" charset="0"/>
                <a:cs typeface="Calibri" panose="020F0502020204030204" pitchFamily="34" charset="0"/>
              </a:rPr>
              <a:t>not easy</a:t>
            </a:r>
          </a:p>
          <a:p>
            <a:pPr lvl="1"/>
            <a:r>
              <a:rPr lang="en-US" b="1" dirty="0">
                <a:solidFill>
                  <a:srgbClr val="FF5261"/>
                </a:solidFill>
                <a:latin typeface="Calibri" panose="020F0502020204030204" pitchFamily="34" charset="0"/>
                <a:cs typeface="Calibri" panose="020F0502020204030204" pitchFamily="34" charset="0"/>
              </a:rPr>
              <a:t>Depends on a complex set of metrics</a:t>
            </a:r>
            <a:endParaRPr lang="en-US" dirty="0">
              <a:latin typeface="Calibri" panose="020F0502020204030204" pitchFamily="34" charset="0"/>
              <a:cs typeface="Calibri" panose="020F0502020204030204" pitchFamily="34" charset="0"/>
            </a:endParaRPr>
          </a:p>
          <a:p>
            <a:pPr lvl="2"/>
            <a:r>
              <a:rPr lang="en-US" dirty="0">
                <a:latin typeface="Calibri" panose="020F0502020204030204" pitchFamily="34" charset="0"/>
                <a:cs typeface="Calibri" panose="020F0502020204030204" pitchFamily="34" charset="0"/>
              </a:rPr>
              <a:t>Coverage, accuracy, timeliness</a:t>
            </a:r>
          </a:p>
          <a:p>
            <a:pPr lvl="2"/>
            <a:r>
              <a:rPr lang="en-US" dirty="0">
                <a:latin typeface="Calibri" panose="020F0502020204030204" pitchFamily="34" charset="0"/>
                <a:cs typeface="Calibri" panose="020F0502020204030204" pitchFamily="34" charset="0"/>
              </a:rPr>
              <a:t>Effects on system: b/w usage, pollution, cross-application interference, …</a:t>
            </a:r>
          </a:p>
          <a:p>
            <a:pPr lvl="1"/>
            <a:r>
              <a:rPr lang="en-US" b="1" dirty="0">
                <a:solidFill>
                  <a:srgbClr val="7030A0"/>
                </a:solidFill>
                <a:latin typeface="Calibri" panose="020F0502020204030204" pitchFamily="34" charset="0"/>
                <a:cs typeface="Calibri" panose="020F0502020204030204" pitchFamily="34" charset="0"/>
              </a:rPr>
              <a:t>Dynamically-changing environmental conditions</a:t>
            </a:r>
            <a:r>
              <a:rPr lang="en-US" dirty="0">
                <a:latin typeface="Calibri" panose="020F0502020204030204" pitchFamily="34" charset="0"/>
                <a:cs typeface="Calibri" panose="020F0502020204030204" pitchFamily="34" charset="0"/>
              </a:rPr>
              <a:t> change the benefit</a:t>
            </a:r>
          </a:p>
          <a:p>
            <a:pPr lvl="1"/>
            <a:r>
              <a:rPr lang="en-US" b="1" dirty="0">
                <a:solidFill>
                  <a:schemeClr val="accent2"/>
                </a:solidFill>
                <a:latin typeface="Calibri" panose="020F0502020204030204" pitchFamily="34" charset="0"/>
                <a:cs typeface="Calibri" panose="020F0502020204030204" pitchFamily="34" charset="0"/>
              </a:rPr>
              <a:t>Delayed feedback due to long latency</a:t>
            </a:r>
            <a:r>
              <a:rPr lang="en-US" dirty="0">
                <a:latin typeface="Calibri" panose="020F0502020204030204" pitchFamily="34" charset="0"/>
                <a:cs typeface="Calibri" panose="020F0502020204030204" pitchFamily="34" charset="0"/>
              </a:rPr>
              <a:t> (might not receive feedback at all for inaccurate prefetches!)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Differs from classification tasks (e.g., branch prediction)</a:t>
            </a:r>
          </a:p>
          <a:p>
            <a:pPr lvl="1"/>
            <a:r>
              <a:rPr lang="en-US" dirty="0">
                <a:latin typeface="Calibri" panose="020F0502020204030204" pitchFamily="34" charset="0"/>
                <a:cs typeface="Calibri" panose="020F0502020204030204" pitchFamily="34" charset="0"/>
              </a:rPr>
              <a:t>Performance strongly correlates mainly to accuracy</a:t>
            </a:r>
          </a:p>
          <a:p>
            <a:pPr lvl="1"/>
            <a:r>
              <a:rPr lang="en-US" dirty="0">
                <a:latin typeface="Calibri" panose="020F0502020204030204" pitchFamily="34" charset="0"/>
                <a:cs typeface="Calibri" panose="020F0502020204030204" pitchFamily="34" charset="0"/>
              </a:rPr>
              <a:t>Does not depend on environment</a:t>
            </a:r>
          </a:p>
          <a:p>
            <a:pPr lvl="1"/>
            <a:r>
              <a:rPr lang="en-US" dirty="0">
                <a:latin typeface="Calibri" panose="020F0502020204030204" pitchFamily="34" charset="0"/>
                <a:cs typeface="Calibri" panose="020F0502020204030204" pitchFamily="34" charset="0"/>
              </a:rPr>
              <a:t>Bounded feedback delay</a:t>
            </a:r>
          </a:p>
        </p:txBody>
      </p:sp>
      <p:pic>
        <p:nvPicPr>
          <p:cNvPr id="3" name="Graphic 2" descr="Home">
            <a:hlinkClick r:id="rId2" action="ppaction://hlinksldjump"/>
            <a:extLst>
              <a:ext uri="{FF2B5EF4-FFF2-40B4-BE49-F238E27FC236}">
                <a16:creationId xmlns:a16="http://schemas.microsoft.com/office/drawing/2014/main" id="{37FE1DE0-83A9-F840-8951-819A1A700F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323690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Self-Optimizing Memory Prefetchers</a:t>
            </a: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4" name="Content Placeholder 3">
            <a:extLst>
              <a:ext uri="{FF2B5EF4-FFF2-40B4-BE49-F238E27FC236}">
                <a16:creationId xmlns:a16="http://schemas.microsoft.com/office/drawing/2014/main" id="{FE69F0E1-38D9-7E47-B26A-92332E195873}"/>
              </a:ext>
            </a:extLst>
          </p:cNvPr>
          <p:cNvSpPr>
            <a:spLocks noGrp="1"/>
          </p:cNvSpPr>
          <p:nvPr>
            <p:ph idx="1"/>
          </p:nvPr>
        </p:nvSpPr>
        <p:spPr/>
        <p:txBody>
          <a:bodyPr/>
          <a:lstStyle/>
          <a:p>
            <a:pPr marL="0" indent="0">
              <a:buNone/>
            </a:pPr>
            <a:r>
              <a:rPr lang="en-US" sz="1350" b="0" i="0" dirty="0">
                <a:solidFill>
                  <a:srgbClr val="000000"/>
                </a:solidFill>
                <a:effectLst/>
              </a:rPr>
              <a:t>Rahul </a:t>
            </a:r>
            <a:r>
              <a:rPr lang="en-US" sz="1350" b="0" i="0" dirty="0" err="1">
                <a:solidFill>
                  <a:srgbClr val="000000"/>
                </a:solidFill>
                <a:effectLst/>
              </a:rPr>
              <a:t>Bera</a:t>
            </a:r>
            <a:r>
              <a:rPr lang="en-US" sz="1350" b="0" i="0" dirty="0">
                <a:solidFill>
                  <a:srgbClr val="000000"/>
                </a:solidFill>
                <a:effectLst/>
              </a:rPr>
              <a:t>, Konstantinos </a:t>
            </a:r>
            <a:r>
              <a:rPr lang="en-US" sz="1350" b="0" i="0" dirty="0" err="1">
                <a:solidFill>
                  <a:srgbClr val="000000"/>
                </a:solidFill>
                <a:effectLst/>
              </a:rPr>
              <a:t>Kanellopoulos</a:t>
            </a:r>
            <a:r>
              <a:rPr lang="en-US" sz="1350" b="0" i="0" dirty="0">
                <a:solidFill>
                  <a:srgbClr val="000000"/>
                </a:solidFill>
                <a:effectLst/>
              </a:rPr>
              <a:t>, Anant Nori, Taha </a:t>
            </a:r>
            <a:r>
              <a:rPr lang="en-US" sz="1350" b="0" i="0" dirty="0" err="1">
                <a:solidFill>
                  <a:srgbClr val="000000"/>
                </a:solidFill>
                <a:effectLst/>
              </a:rPr>
              <a:t>Shahroodi</a:t>
            </a:r>
            <a:r>
              <a:rPr lang="en-US" sz="1350" b="0" i="0" dirty="0">
                <a:solidFill>
                  <a:srgbClr val="000000"/>
                </a:solidFill>
                <a:effectLst/>
              </a:rPr>
              <a:t>, Sreenivas </a:t>
            </a:r>
            <a:r>
              <a:rPr lang="en-US" sz="1350" b="0" i="0" dirty="0" err="1">
                <a:solidFill>
                  <a:srgbClr val="000000"/>
                </a:solidFill>
                <a:effectLst/>
              </a:rPr>
              <a:t>Subramoney</a:t>
            </a:r>
            <a:r>
              <a:rPr lang="en-US" sz="1350" b="0" i="0" dirty="0">
                <a:solidFill>
                  <a:srgbClr val="000000"/>
                </a:solidFill>
                <a:effectLst/>
              </a:rPr>
              <a:t>, and Onur Mutlu,</a:t>
            </a:r>
            <a:br>
              <a:rPr lang="en-US" sz="1350" b="0" i="0" dirty="0">
                <a:solidFill>
                  <a:srgbClr val="000000"/>
                </a:solidFill>
                <a:effectLst/>
              </a:rPr>
            </a:br>
            <a:r>
              <a:rPr lang="en-US" sz="1350" b="1" i="0" dirty="0">
                <a:solidFill>
                  <a:srgbClr val="0000FF"/>
                </a:solidFill>
                <a:effectLst/>
                <a:hlinkClick r:id="rId2">
                  <a:extLst>
                    <a:ext uri="{A12FA001-AC4F-418D-AE19-62706E023703}">
                      <ahyp:hlinkClr xmlns:ahyp="http://schemas.microsoft.com/office/drawing/2018/hyperlinkcolor" val="tx"/>
                    </a:ext>
                  </a:extLst>
                </a:hlinkClick>
              </a:rPr>
              <a:t>"Pythia: A Customizable Hardware Prefetching Framework Using Online Reinforcement Learning"</a:t>
            </a:r>
            <a:br>
              <a:rPr lang="en-US" sz="1350" b="0" i="0" dirty="0">
                <a:solidFill>
                  <a:srgbClr val="000000"/>
                </a:solidFill>
                <a:effectLst/>
              </a:rPr>
            </a:br>
            <a:r>
              <a:rPr lang="en-US" sz="1350" b="0" i="1" dirty="0">
                <a:solidFill>
                  <a:srgbClr val="000000"/>
                </a:solidFill>
                <a:effectLst/>
              </a:rPr>
              <a:t>Proceedings of the </a:t>
            </a:r>
            <a:r>
              <a:rPr lang="en-US" sz="1350" b="0" i="1" dirty="0">
                <a:solidFill>
                  <a:srgbClr val="000000"/>
                </a:solidFill>
                <a:effectLst/>
                <a:hlinkClick r:id="rId3"/>
              </a:rPr>
              <a:t>54th International Symposium on Microarchitecture</a:t>
            </a:r>
            <a:r>
              <a:rPr lang="en-US" sz="1350" b="0" i="1" dirty="0">
                <a:solidFill>
                  <a:srgbClr val="000000"/>
                </a:solidFill>
                <a:effectLst/>
              </a:rPr>
              <a:t> (</a:t>
            </a:r>
            <a:r>
              <a:rPr lang="en-US" sz="1350" b="1" i="1" dirty="0">
                <a:solidFill>
                  <a:srgbClr val="000000"/>
                </a:solidFill>
                <a:effectLst/>
              </a:rPr>
              <a:t>MICRO</a:t>
            </a:r>
            <a:r>
              <a:rPr lang="en-US" sz="1350" b="0" i="1" dirty="0">
                <a:solidFill>
                  <a:srgbClr val="000000"/>
                </a:solidFill>
                <a:effectLst/>
              </a:rPr>
              <a:t>)</a:t>
            </a:r>
            <a:r>
              <a:rPr lang="en-US" sz="1350" b="0" i="0" dirty="0">
                <a:solidFill>
                  <a:srgbClr val="000000"/>
                </a:solidFill>
                <a:effectLst/>
              </a:rPr>
              <a:t>, Virtual, October 2021.</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4"/>
              </a:rPr>
              <a:t>Slides (pptx)</a:t>
            </a:r>
            <a:r>
              <a:rPr lang="en-US" sz="1350" b="0" i="0" dirty="0">
                <a:solidFill>
                  <a:srgbClr val="000000"/>
                </a:solidFill>
                <a:effectLst/>
              </a:rPr>
              <a:t> </a:t>
            </a:r>
            <a:r>
              <a:rPr lang="en-US" sz="1350" b="0" i="0" dirty="0">
                <a:solidFill>
                  <a:srgbClr val="000000"/>
                </a:solidFill>
                <a:effectLst/>
                <a:hlinkClick r:id="rId5"/>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6"/>
              </a:rPr>
              <a:t>Short Talk Slides (pptx)</a:t>
            </a:r>
            <a:r>
              <a:rPr lang="en-US" sz="1350" b="0" i="0" dirty="0">
                <a:solidFill>
                  <a:srgbClr val="000000"/>
                </a:solidFill>
                <a:effectLst/>
              </a:rPr>
              <a:t> </a:t>
            </a:r>
            <a:r>
              <a:rPr lang="en-US" sz="1350" b="0" i="0" dirty="0">
                <a:solidFill>
                  <a:srgbClr val="000000"/>
                </a:solidFill>
                <a:effectLst/>
                <a:hlinkClick r:id="rId7"/>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8"/>
              </a:rPr>
              <a:t>Lightning Talk Slides (pptx)</a:t>
            </a:r>
            <a:r>
              <a:rPr lang="en-US" sz="1350" b="0" i="0" dirty="0">
                <a:solidFill>
                  <a:srgbClr val="000000"/>
                </a:solidFill>
                <a:effectLst/>
              </a:rPr>
              <a:t> </a:t>
            </a:r>
            <a:r>
              <a:rPr lang="en-US" sz="1350" b="0" i="0" dirty="0">
                <a:solidFill>
                  <a:srgbClr val="000000"/>
                </a:solidFill>
                <a:effectLst/>
                <a:hlinkClick r:id="rId9"/>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0"/>
              </a:rPr>
              <a:t>Talk Video</a:t>
            </a:r>
            <a:r>
              <a:rPr lang="en-US" sz="1350" b="0" i="0" dirty="0">
                <a:solidFill>
                  <a:srgbClr val="000000"/>
                </a:solidFill>
                <a:effectLst/>
              </a:rPr>
              <a:t> (20 minutes)]</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1"/>
              </a:rPr>
              <a:t>Lightning Talk Video</a:t>
            </a:r>
            <a:r>
              <a:rPr lang="en-US" sz="1350" b="0" i="0" dirty="0">
                <a:solidFill>
                  <a:srgbClr val="000000"/>
                </a:solidFill>
                <a:effectLst/>
              </a:rPr>
              <a:t> (1.5 minutes)]</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2"/>
              </a:rPr>
              <a:t>Pythia Source Code (Officially Artifact Evaluated with All Badges)</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3"/>
              </a:rPr>
              <a:t>arXiv version</a:t>
            </a:r>
            <a:r>
              <a:rPr lang="en-US" sz="1350" b="0" i="0" dirty="0">
                <a:solidFill>
                  <a:srgbClr val="000000"/>
                </a:solidFill>
                <a:effectLst/>
              </a:rPr>
              <a:t>]</a:t>
            </a:r>
            <a:br>
              <a:rPr lang="en-US" sz="1350" b="0" i="0" dirty="0">
                <a:solidFill>
                  <a:srgbClr val="000000"/>
                </a:solidFill>
                <a:effectLst/>
              </a:rPr>
            </a:br>
            <a:r>
              <a:rPr lang="en-US" sz="1350" b="1" i="1" dirty="0">
                <a:solidFill>
                  <a:srgbClr val="FF0000"/>
                </a:solidFill>
                <a:effectLst/>
              </a:rPr>
              <a:t>Officially artifact evaluated as available, reusable and reproducible.</a:t>
            </a:r>
            <a:endParaRPr lang="en-US" sz="1350" b="0" i="0" dirty="0">
              <a:solidFill>
                <a:srgbClr val="FF0000"/>
              </a:solidFill>
              <a:effectLst/>
            </a:endParaRPr>
          </a:p>
          <a:p>
            <a:pPr marL="0" indent="0">
              <a:buNone/>
            </a:pPr>
            <a:br>
              <a:rPr lang="en-US" sz="1350" dirty="0"/>
            </a:br>
            <a:endParaRPr lang="en-US" sz="1350" dirty="0"/>
          </a:p>
        </p:txBody>
      </p:sp>
      <p:sp>
        <p:nvSpPr>
          <p:cNvPr id="6" name="TextBox 5">
            <a:extLst>
              <a:ext uri="{FF2B5EF4-FFF2-40B4-BE49-F238E27FC236}">
                <a16:creationId xmlns:a16="http://schemas.microsoft.com/office/drawing/2014/main" id="{3180D2CD-D1FB-7F4E-9E0F-D796E4F17354}"/>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14">
                  <a:extLst>
                    <a:ext uri="{A12FA001-AC4F-418D-AE19-62706E023703}">
                      <ahyp:hlinkClr xmlns:ahyp="http://schemas.microsoft.com/office/drawing/2018/hyperlinkcolor" val="tx"/>
                    </a:ext>
                  </a:extLst>
                </a:hlinkClick>
              </a:rPr>
              <a:t>https://arxiv.org/pdf/2109.12021.pdf</a:t>
            </a:r>
            <a:r>
              <a:rPr kumimoji="0" lang="en-US" sz="18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2" name="Picture 1">
            <a:extLst>
              <a:ext uri="{FF2B5EF4-FFF2-40B4-BE49-F238E27FC236}">
                <a16:creationId xmlns:a16="http://schemas.microsoft.com/office/drawing/2014/main" id="{30B2B886-1DE2-7B4A-21DD-77D598A1D321}"/>
              </a:ext>
            </a:extLst>
          </p:cNvPr>
          <p:cNvPicPr>
            <a:picLocks noChangeAspect="1"/>
          </p:cNvPicPr>
          <p:nvPr/>
        </p:nvPicPr>
        <p:blipFill>
          <a:blip r:embed="rId15"/>
          <a:stretch>
            <a:fillRect/>
          </a:stretch>
        </p:blipFill>
        <p:spPr>
          <a:xfrm>
            <a:off x="685800" y="3778575"/>
            <a:ext cx="7772400" cy="2674761"/>
          </a:xfrm>
          <a:prstGeom prst="rect">
            <a:avLst/>
          </a:prstGeom>
        </p:spPr>
      </p:pic>
    </p:spTree>
    <p:extLst>
      <p:ext uri="{BB962C8B-B14F-4D97-AF65-F5344CB8AC3E}">
        <p14:creationId xmlns:p14="http://schemas.microsoft.com/office/powerpoint/2010/main" val="3964711351"/>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3D6E9B-BB9D-A046-8898-8D0FE5FC6C23}"/>
              </a:ext>
            </a:extLst>
          </p:cNvPr>
          <p:cNvSpPr>
            <a:spLocks noGrp="1"/>
          </p:cNvSpPr>
          <p:nvPr>
            <p:ph type="title"/>
          </p:nvPr>
        </p:nvSpPr>
        <p:spPr/>
        <p:txBody>
          <a:bodyPr/>
          <a:lstStyle/>
          <a:p>
            <a:r>
              <a:rPr lang="en-US" dirty="0">
                <a:solidFill>
                  <a:srgbClr val="C00000"/>
                </a:solidFill>
              </a:rPr>
              <a:t>What About Large Pages?</a:t>
            </a:r>
          </a:p>
        </p:txBody>
      </p:sp>
      <p:sp>
        <p:nvSpPr>
          <p:cNvPr id="5" name="Content Placeholder 4">
            <a:extLst>
              <a:ext uri="{FF2B5EF4-FFF2-40B4-BE49-F238E27FC236}">
                <a16:creationId xmlns:a16="http://schemas.microsoft.com/office/drawing/2014/main" id="{14BFB438-CF27-BF43-9BE5-B0772929A990}"/>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Pythia’s framework can be </a:t>
            </a:r>
            <a:r>
              <a:rPr lang="en-US" b="1" dirty="0">
                <a:solidFill>
                  <a:schemeClr val="accent2">
                    <a:lumMod val="75000"/>
                  </a:schemeClr>
                </a:solidFill>
                <a:latin typeface="Calibri" panose="020F0502020204030204" pitchFamily="34" charset="0"/>
                <a:cs typeface="Calibri" panose="020F0502020204030204" pitchFamily="34" charset="0"/>
              </a:rPr>
              <a:t>easily extended</a:t>
            </a:r>
            <a:r>
              <a:rPr lang="en-US" dirty="0">
                <a:latin typeface="Calibri" panose="020F0502020204030204" pitchFamily="34" charset="0"/>
                <a:cs typeface="Calibri" panose="020F0502020204030204" pitchFamily="34" charset="0"/>
              </a:rPr>
              <a:t> to incorporate additional prefetch actions (i.e., possible prefetch offsets for the page size)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To decrease the storage overhead</a:t>
            </a:r>
          </a:p>
          <a:p>
            <a:pPr lvl="1"/>
            <a:r>
              <a:rPr lang="en-US" b="1" dirty="0">
                <a:solidFill>
                  <a:srgbClr val="8C8BFF"/>
                </a:solidFill>
                <a:latin typeface="Calibri" panose="020F0502020204030204" pitchFamily="34" charset="0"/>
                <a:cs typeface="Calibri" panose="020F0502020204030204" pitchFamily="34" charset="0"/>
              </a:rPr>
              <a:t>Prune action space</a:t>
            </a:r>
            <a:r>
              <a:rPr lang="en-US" dirty="0">
                <a:latin typeface="Calibri" panose="020F0502020204030204" pitchFamily="34" charset="0"/>
                <a:cs typeface="Calibri" panose="020F0502020204030204" pitchFamily="34" charset="0"/>
              </a:rPr>
              <a:t> via automatic design-space exploration</a:t>
            </a:r>
          </a:p>
          <a:p>
            <a:pPr lvl="1"/>
            <a:r>
              <a:rPr lang="en-US" b="1" dirty="0">
                <a:solidFill>
                  <a:srgbClr val="8C8BFF"/>
                </a:solidFill>
                <a:latin typeface="Calibri" panose="020F0502020204030204" pitchFamily="34" charset="0"/>
                <a:cs typeface="Calibri" panose="020F0502020204030204" pitchFamily="34" charset="0"/>
              </a:rPr>
              <a:t>Hash action values</a:t>
            </a:r>
            <a:r>
              <a:rPr lang="en-US" dirty="0">
                <a:latin typeface="Calibri" panose="020F0502020204030204" pitchFamily="34" charset="0"/>
                <a:cs typeface="Calibri" panose="020F0502020204030204" pitchFamily="34" charset="0"/>
              </a:rPr>
              <a:t> to retrieve Q-values</a:t>
            </a:r>
          </a:p>
        </p:txBody>
      </p:sp>
      <p:pic>
        <p:nvPicPr>
          <p:cNvPr id="6" name="Graphic 5" descr="Home">
            <a:hlinkClick r:id="rId2" action="ppaction://hlinksldjump"/>
            <a:extLst>
              <a:ext uri="{FF2B5EF4-FFF2-40B4-BE49-F238E27FC236}">
                <a16:creationId xmlns:a16="http://schemas.microsoft.com/office/drawing/2014/main" id="{22841B28-E2F2-F741-B5B3-EEB41A8081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101574212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39AB32-43BF-9346-AB4A-3A65C47EB049}"/>
              </a:ext>
            </a:extLst>
          </p:cNvPr>
          <p:cNvSpPr>
            <a:spLocks noGrp="1"/>
          </p:cNvSpPr>
          <p:nvPr>
            <p:ph type="title"/>
          </p:nvPr>
        </p:nvSpPr>
        <p:spPr/>
        <p:txBody>
          <a:bodyPr/>
          <a:lstStyle/>
          <a:p>
            <a:r>
              <a:rPr lang="en-US" sz="3200" dirty="0">
                <a:solidFill>
                  <a:srgbClr val="C00000"/>
                </a:solidFill>
              </a:rPr>
              <a:t>What is the Prefetch Degree? Is It Managed by the RL Agent?</a:t>
            </a:r>
          </a:p>
        </p:txBody>
      </p:sp>
      <p:sp>
        <p:nvSpPr>
          <p:cNvPr id="5" name="Content Placeholder 4">
            <a:extLst>
              <a:ext uri="{FF2B5EF4-FFF2-40B4-BE49-F238E27FC236}">
                <a16:creationId xmlns:a16="http://schemas.microsoft.com/office/drawing/2014/main" id="{6AA85246-C06F-6542-8B9A-897E994B7330}"/>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Pythia employs </a:t>
            </a:r>
            <a:r>
              <a:rPr lang="en-US" b="1" dirty="0">
                <a:solidFill>
                  <a:srgbClr val="000CFF"/>
                </a:solidFill>
                <a:latin typeface="Calibri" panose="020F0502020204030204" pitchFamily="34" charset="0"/>
                <a:cs typeface="Calibri" panose="020F0502020204030204" pitchFamily="34" charset="0"/>
              </a:rPr>
              <a:t>a simple degree selector</a:t>
            </a:r>
            <a:r>
              <a:rPr lang="en-US" dirty="0">
                <a:latin typeface="Calibri" panose="020F0502020204030204" pitchFamily="34" charset="0"/>
                <a:cs typeface="Calibri" panose="020F0502020204030204" pitchFamily="34" charset="0"/>
              </a:rPr>
              <a:t>, separate from the RL agent</a:t>
            </a:r>
          </a:p>
          <a:p>
            <a:pPr lvl="1"/>
            <a:r>
              <a:rPr lang="en-US" dirty="0">
                <a:latin typeface="Calibri" panose="020F0502020204030204" pitchFamily="34" charset="0"/>
                <a:cs typeface="Calibri" panose="020F0502020204030204" pitchFamily="34" charset="0"/>
              </a:rPr>
              <a:t>If the agent has selected the same prefetch action (O) multiple times in a row, Pythia increases the degree (A+2O, A+3O, …)</a:t>
            </a:r>
          </a:p>
          <a:p>
            <a:pPr lvl="1"/>
            <a:r>
              <a:rPr lang="en-US" dirty="0">
                <a:latin typeface="Calibri" panose="020F0502020204030204" pitchFamily="34" charset="0"/>
                <a:cs typeface="Calibri" panose="020F0502020204030204" pitchFamily="34" charset="0"/>
              </a:rPr>
              <a:t>At most degree 4</a:t>
            </a:r>
          </a:p>
          <a:p>
            <a:pPr lvl="1"/>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Future works on managing degree by the RL agent</a:t>
            </a:r>
          </a:p>
        </p:txBody>
      </p:sp>
      <p:pic>
        <p:nvPicPr>
          <p:cNvPr id="6" name="Graphic 5" descr="Home">
            <a:hlinkClick r:id="rId2" action="ppaction://hlinksldjump"/>
            <a:extLst>
              <a:ext uri="{FF2B5EF4-FFF2-40B4-BE49-F238E27FC236}">
                <a16:creationId xmlns:a16="http://schemas.microsoft.com/office/drawing/2014/main" id="{0F84364C-4736-B545-B57B-E6BA5882FE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204771302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A9E852-841E-5E4D-85A6-83C1C1060A6E}"/>
              </a:ext>
            </a:extLst>
          </p:cNvPr>
          <p:cNvSpPr>
            <a:spLocks noGrp="1"/>
          </p:cNvSpPr>
          <p:nvPr>
            <p:ph type="title"/>
          </p:nvPr>
        </p:nvSpPr>
        <p:spPr/>
        <p:txBody>
          <a:bodyPr/>
          <a:lstStyle/>
          <a:p>
            <a:r>
              <a:rPr lang="en-US" sz="3000" dirty="0">
                <a:solidFill>
                  <a:srgbClr val="C00000"/>
                </a:solidFill>
              </a:rPr>
              <a:t>Can the Customization Be Done While the Workload is Running?</a:t>
            </a:r>
          </a:p>
        </p:txBody>
      </p:sp>
      <p:sp>
        <p:nvSpPr>
          <p:cNvPr id="5" name="Content Placeholder 4">
            <a:extLst>
              <a:ext uri="{FF2B5EF4-FFF2-40B4-BE49-F238E27FC236}">
                <a16:creationId xmlns:a16="http://schemas.microsoft.com/office/drawing/2014/main" id="{0DD61B65-6BAE-BC4A-94E0-ABFEADBE73F2}"/>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Certainly.</a:t>
            </a:r>
          </a:p>
          <a:p>
            <a:r>
              <a:rPr lang="en-US" dirty="0">
                <a:latin typeface="Calibri" panose="020F0502020204030204" pitchFamily="34" charset="0"/>
                <a:cs typeface="Calibri" panose="020F0502020204030204" pitchFamily="34" charset="0"/>
              </a:rPr>
              <a:t>Pythia, being an </a:t>
            </a:r>
            <a:r>
              <a:rPr lang="en-US" b="1" dirty="0">
                <a:solidFill>
                  <a:srgbClr val="000CFF"/>
                </a:solidFill>
                <a:latin typeface="Calibri" panose="020F0502020204030204" pitchFamily="34" charset="0"/>
                <a:cs typeface="Calibri" panose="020F0502020204030204" pitchFamily="34" charset="0"/>
              </a:rPr>
              <a:t>online learning</a:t>
            </a:r>
            <a:r>
              <a:rPr lang="en-US" dirty="0">
                <a:latin typeface="Calibri" panose="020F0502020204030204" pitchFamily="34" charset="0"/>
                <a:cs typeface="Calibri" panose="020F0502020204030204" pitchFamily="34" charset="0"/>
              </a:rPr>
              <a:t> technique, will autonomously adapt (and optimize) its policy to use the new program features or the modified reward values</a:t>
            </a:r>
          </a:p>
        </p:txBody>
      </p:sp>
      <p:pic>
        <p:nvPicPr>
          <p:cNvPr id="6" name="Graphic 5" descr="Home">
            <a:hlinkClick r:id="rId2" action="ppaction://hlinksldjump"/>
            <a:extLst>
              <a:ext uri="{FF2B5EF4-FFF2-40B4-BE49-F238E27FC236}">
                <a16:creationId xmlns:a16="http://schemas.microsoft.com/office/drawing/2014/main" id="{E8FA8083-BC32-934B-B3EF-FA1CFC4490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107172463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82678D-B2E8-F640-9418-7DCBF3BF6A67}"/>
              </a:ext>
            </a:extLst>
          </p:cNvPr>
          <p:cNvSpPr>
            <a:spLocks noGrp="1"/>
          </p:cNvSpPr>
          <p:nvPr>
            <p:ph type="title"/>
          </p:nvPr>
        </p:nvSpPr>
        <p:spPr/>
        <p:txBody>
          <a:bodyPr/>
          <a:lstStyle/>
          <a:p>
            <a:r>
              <a:rPr lang="en-US" sz="3200" dirty="0">
                <a:solidFill>
                  <a:srgbClr val="C00000"/>
                </a:solidFill>
              </a:rPr>
              <a:t>Can Runtime Workload Mix Create an Issue?</a:t>
            </a:r>
          </a:p>
        </p:txBody>
      </p:sp>
      <p:sp>
        <p:nvSpPr>
          <p:cNvPr id="5" name="Content Placeholder 4">
            <a:extLst>
              <a:ext uri="{FF2B5EF4-FFF2-40B4-BE49-F238E27FC236}">
                <a16:creationId xmlns:a16="http://schemas.microsoft.com/office/drawing/2014/main" id="{566BA9B7-BAC7-F94D-A9F1-0AEB51EF5750}"/>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We implement the bandwidth usage feedback using a counter in the memory controller. Thus Pythia already has a </a:t>
            </a:r>
            <a:r>
              <a:rPr lang="en-US" b="1" dirty="0">
                <a:solidFill>
                  <a:srgbClr val="000CFF"/>
                </a:solidFill>
                <a:latin typeface="Calibri" panose="020F0502020204030204" pitchFamily="34" charset="0"/>
                <a:cs typeface="Calibri" panose="020F0502020204030204" pitchFamily="34" charset="0"/>
              </a:rPr>
              <a:t>global view of the memory bandwidth usage</a:t>
            </a:r>
            <a:r>
              <a:rPr lang="en-US" dirty="0">
                <a:latin typeface="Calibri" panose="020F0502020204030204" pitchFamily="34" charset="0"/>
                <a:cs typeface="Calibri" panose="020F0502020204030204" pitchFamily="34" charset="0"/>
              </a:rPr>
              <a:t> that incorporates all workloads running on a multi-core system</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We evaluate a diverse set (300 of each category) of four-core, eight-core, twelve-core random workload mixes </a:t>
            </a:r>
          </a:p>
          <a:p>
            <a:r>
              <a:rPr lang="en-US" dirty="0">
                <a:latin typeface="Calibri" panose="020F0502020204030204" pitchFamily="34" charset="0"/>
                <a:cs typeface="Calibri" panose="020F0502020204030204" pitchFamily="34" charset="0"/>
              </a:rPr>
              <a:t>Based on our evaluation, we observe that </a:t>
            </a:r>
            <a:r>
              <a:rPr lang="en-US" b="1" dirty="0">
                <a:solidFill>
                  <a:srgbClr val="000CFF"/>
                </a:solidFill>
                <a:latin typeface="Calibri" panose="020F0502020204030204" pitchFamily="34" charset="0"/>
                <a:cs typeface="Calibri" panose="020F0502020204030204" pitchFamily="34" charset="0"/>
              </a:rPr>
              <a:t>Pythia dynamically adapts</a:t>
            </a:r>
            <a:r>
              <a:rPr lang="en-US" dirty="0">
                <a:latin typeface="Calibri" panose="020F0502020204030204" pitchFamily="34" charset="0"/>
                <a:cs typeface="Calibri" panose="020F0502020204030204" pitchFamily="34" charset="0"/>
              </a:rPr>
              <a:t> itself to varying workload demands</a:t>
            </a:r>
          </a:p>
        </p:txBody>
      </p:sp>
      <p:pic>
        <p:nvPicPr>
          <p:cNvPr id="6" name="Graphic 5" descr="Home">
            <a:hlinkClick r:id="rId2" action="ppaction://hlinksldjump"/>
            <a:extLst>
              <a:ext uri="{FF2B5EF4-FFF2-40B4-BE49-F238E27FC236}">
                <a16:creationId xmlns:a16="http://schemas.microsoft.com/office/drawing/2014/main" id="{99D644F5-47B6-6049-BBEA-249C9561F2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71704242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40622-46E9-6F46-BC31-DA7FD2F6FAA9}"/>
              </a:ext>
            </a:extLst>
          </p:cNvPr>
          <p:cNvSpPr>
            <a:spLocks noGrp="1"/>
          </p:cNvSpPr>
          <p:nvPr>
            <p:ph type="title"/>
          </p:nvPr>
        </p:nvSpPr>
        <p:spPr/>
        <p:txBody>
          <a:bodyPr/>
          <a:lstStyle/>
          <a:p>
            <a:r>
              <a:rPr lang="en-US" sz="2800" dirty="0">
                <a:solidFill>
                  <a:srgbClr val="C00000"/>
                </a:solidFill>
              </a:rPr>
              <a:t>How does Pythia Compare Against Other Adaptive Prefetching Solutions?</a:t>
            </a:r>
          </a:p>
        </p:txBody>
      </p:sp>
      <p:sp>
        <p:nvSpPr>
          <p:cNvPr id="5" name="Content Placeholder 4">
            <a:extLst>
              <a:ext uri="{FF2B5EF4-FFF2-40B4-BE49-F238E27FC236}">
                <a16:creationId xmlns:a16="http://schemas.microsoft.com/office/drawing/2014/main" id="{AD97823A-CB4D-B143-A52D-CFD40B3FBB8C}"/>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We compare Pythia against </a:t>
            </a:r>
            <a:r>
              <a:rPr lang="en-US" b="1" dirty="0">
                <a:solidFill>
                  <a:srgbClr val="7030A0"/>
                </a:solidFill>
                <a:latin typeface="Calibri" panose="020F0502020204030204" pitchFamily="34" charset="0"/>
                <a:cs typeface="Calibri" panose="020F0502020204030204" pitchFamily="34" charset="0"/>
              </a:rPr>
              <a:t>IBM POWER7</a:t>
            </a:r>
            <a:r>
              <a:rPr lang="en-US" sz="1400" b="1" dirty="0">
                <a:solidFill>
                  <a:schemeClr val="bg2">
                    <a:lumMod val="75000"/>
                  </a:schemeClr>
                </a:solidFill>
                <a:latin typeface="Calibri" panose="020F0502020204030204" pitchFamily="34" charset="0"/>
                <a:cs typeface="Calibri" panose="020F0502020204030204" pitchFamily="34" charset="0"/>
              </a:rPr>
              <a:t>[5]</a:t>
            </a:r>
            <a:r>
              <a:rPr lang="en-US" dirty="0">
                <a:latin typeface="Calibri" panose="020F0502020204030204" pitchFamily="34" charset="0"/>
                <a:cs typeface="Calibri" panose="020F0502020204030204" pitchFamily="34" charset="0"/>
              </a:rPr>
              <a:t> prefetcher</a:t>
            </a:r>
          </a:p>
          <a:p>
            <a:pPr lvl="1"/>
            <a:r>
              <a:rPr lang="en-US" dirty="0">
                <a:latin typeface="Calibri" panose="020F0502020204030204" pitchFamily="34" charset="0"/>
                <a:cs typeface="Calibri" panose="020F0502020204030204" pitchFamily="34" charset="0"/>
              </a:rPr>
              <a:t>Adaptively selects prefetcher degree/configuration by monitoring program IPC</a:t>
            </a:r>
          </a:p>
        </p:txBody>
      </p:sp>
      <p:graphicFrame>
        <p:nvGraphicFramePr>
          <p:cNvPr id="6" name="Chart 5">
            <a:extLst>
              <a:ext uri="{FF2B5EF4-FFF2-40B4-BE49-F238E27FC236}">
                <a16:creationId xmlns:a16="http://schemas.microsoft.com/office/drawing/2014/main" id="{62825576-2333-AA4E-8062-36F7ED9A0177}"/>
              </a:ext>
            </a:extLst>
          </p:cNvPr>
          <p:cNvGraphicFramePr>
            <a:graphicFrameLocks noGrp="1"/>
          </p:cNvGraphicFramePr>
          <p:nvPr/>
        </p:nvGraphicFramePr>
        <p:xfrm>
          <a:off x="1326454" y="2267603"/>
          <a:ext cx="6491092" cy="18311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E95C16A5-98AC-104A-85B5-AC164CA5ED21}"/>
              </a:ext>
            </a:extLst>
          </p:cNvPr>
          <p:cNvGraphicFramePr>
            <a:graphicFrameLocks noGrp="1"/>
          </p:cNvGraphicFramePr>
          <p:nvPr/>
        </p:nvGraphicFramePr>
        <p:xfrm>
          <a:off x="995099" y="4455710"/>
          <a:ext cx="7153802" cy="183118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6862CFB1-E80D-614B-9AA9-2BAC373A9673}"/>
              </a:ext>
            </a:extLst>
          </p:cNvPr>
          <p:cNvSpPr txBox="1"/>
          <p:nvPr/>
        </p:nvSpPr>
        <p:spPr>
          <a:xfrm>
            <a:off x="4152209" y="3974433"/>
            <a:ext cx="15118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single-core</a:t>
            </a:r>
          </a:p>
        </p:txBody>
      </p:sp>
      <p:sp>
        <p:nvSpPr>
          <p:cNvPr id="9" name="TextBox 8">
            <a:extLst>
              <a:ext uri="{FF2B5EF4-FFF2-40B4-BE49-F238E27FC236}">
                <a16:creationId xmlns:a16="http://schemas.microsoft.com/office/drawing/2014/main" id="{4A7516E8-B477-8544-B1DA-55068C4A27A3}"/>
              </a:ext>
            </a:extLst>
          </p:cNvPr>
          <p:cNvSpPr txBox="1"/>
          <p:nvPr/>
        </p:nvSpPr>
        <p:spPr>
          <a:xfrm>
            <a:off x="4231750" y="6192197"/>
            <a:ext cx="13527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 four-core</a:t>
            </a:r>
          </a:p>
        </p:txBody>
      </p:sp>
      <p:sp>
        <p:nvSpPr>
          <p:cNvPr id="10" name="TextBox 9">
            <a:extLst>
              <a:ext uri="{FF2B5EF4-FFF2-40B4-BE49-F238E27FC236}">
                <a16:creationId xmlns:a16="http://schemas.microsoft.com/office/drawing/2014/main" id="{B21D09B6-7441-1449-9244-0CA8BE72D961}"/>
              </a:ext>
            </a:extLst>
          </p:cNvPr>
          <p:cNvSpPr txBox="1"/>
          <p:nvPr/>
        </p:nvSpPr>
        <p:spPr>
          <a:xfrm>
            <a:off x="6654797" y="2479373"/>
            <a:ext cx="80182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4.5%</a:t>
            </a:r>
          </a:p>
        </p:txBody>
      </p:sp>
      <p:sp>
        <p:nvSpPr>
          <p:cNvPr id="11" name="Arc 10">
            <a:extLst>
              <a:ext uri="{FF2B5EF4-FFF2-40B4-BE49-F238E27FC236}">
                <a16:creationId xmlns:a16="http://schemas.microsoft.com/office/drawing/2014/main" id="{C54BE2B5-B860-ED40-961A-934F7E9E75A7}"/>
              </a:ext>
            </a:extLst>
          </p:cNvPr>
          <p:cNvSpPr/>
          <p:nvPr/>
        </p:nvSpPr>
        <p:spPr>
          <a:xfrm rot="15896661">
            <a:off x="6940709" y="3028756"/>
            <a:ext cx="603913" cy="321946"/>
          </a:xfrm>
          <a:prstGeom prst="arc">
            <a:avLst>
              <a:gd name="adj1" fmla="val 15747287"/>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4CF1DB1-2D29-E14A-8441-05F0222B5B88}"/>
              </a:ext>
            </a:extLst>
          </p:cNvPr>
          <p:cNvSpPr txBox="1"/>
          <p:nvPr/>
        </p:nvSpPr>
        <p:spPr>
          <a:xfrm>
            <a:off x="7055709" y="4520748"/>
            <a:ext cx="80182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6.4%</a:t>
            </a:r>
          </a:p>
        </p:txBody>
      </p:sp>
      <p:sp>
        <p:nvSpPr>
          <p:cNvPr id="13" name="Arc 12">
            <a:extLst>
              <a:ext uri="{FF2B5EF4-FFF2-40B4-BE49-F238E27FC236}">
                <a16:creationId xmlns:a16="http://schemas.microsoft.com/office/drawing/2014/main" id="{3C2277EA-F2B1-B148-BC79-56B247DFEDC2}"/>
              </a:ext>
            </a:extLst>
          </p:cNvPr>
          <p:cNvSpPr/>
          <p:nvPr/>
        </p:nvSpPr>
        <p:spPr>
          <a:xfrm rot="15896661">
            <a:off x="7347443" y="5051640"/>
            <a:ext cx="502853" cy="321946"/>
          </a:xfrm>
          <a:prstGeom prst="arc">
            <a:avLst>
              <a:gd name="adj1" fmla="val 15747287"/>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9E0E4B6-63F6-2142-93FB-7E2763414C07}"/>
              </a:ext>
            </a:extLst>
          </p:cNvPr>
          <p:cNvSpPr txBox="1"/>
          <p:nvPr/>
        </p:nvSpPr>
        <p:spPr>
          <a:xfrm>
            <a:off x="3855077" y="6505318"/>
            <a:ext cx="1839158"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E7E6E6">
                    <a:lumMod val="75000"/>
                  </a:srgbClr>
                </a:solidFill>
                <a:effectLst/>
                <a:uLnTx/>
                <a:uFillTx/>
                <a:latin typeface="Calibri" panose="020F0502020204030204" pitchFamily="34" charset="0"/>
                <a:ea typeface="+mn-ea"/>
                <a:cs typeface="Calibri" panose="020F0502020204030204" pitchFamily="34" charset="0"/>
              </a:rPr>
              <a:t>[5] Jimenez et al., TOPC’14</a:t>
            </a:r>
          </a:p>
        </p:txBody>
      </p:sp>
      <p:pic>
        <p:nvPicPr>
          <p:cNvPr id="15" name="Graphic 14" descr="Home">
            <a:hlinkClick r:id="rId4" action="ppaction://hlinksldjump"/>
            <a:extLst>
              <a:ext uri="{FF2B5EF4-FFF2-40B4-BE49-F238E27FC236}">
                <a16:creationId xmlns:a16="http://schemas.microsoft.com/office/drawing/2014/main" id="{E8F75C6D-0AB1-0841-9477-C73EE97B41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145812869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52D5FA-EFA7-7942-BBDE-CF7D3F580A33}"/>
              </a:ext>
            </a:extLst>
          </p:cNvPr>
          <p:cNvSpPr>
            <a:spLocks noGrp="1"/>
          </p:cNvSpPr>
          <p:nvPr>
            <p:ph type="title"/>
          </p:nvPr>
        </p:nvSpPr>
        <p:spPr/>
        <p:txBody>
          <a:bodyPr/>
          <a:lstStyle/>
          <a:p>
            <a:r>
              <a:rPr lang="en-US" sz="2800" dirty="0">
                <a:solidFill>
                  <a:srgbClr val="C00000"/>
                </a:solidFill>
              </a:rPr>
              <a:t>How Does Pythia Compare Against the Context Prefetcher?</a:t>
            </a:r>
          </a:p>
        </p:txBody>
      </p:sp>
      <p:sp>
        <p:nvSpPr>
          <p:cNvPr id="5" name="Content Placeholder 4">
            <a:extLst>
              <a:ext uri="{FF2B5EF4-FFF2-40B4-BE49-F238E27FC236}">
                <a16:creationId xmlns:a16="http://schemas.microsoft.com/office/drawing/2014/main" id="{CEC447BC-06D7-DC4B-B2CA-267FC4C6C5C3}"/>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Pythia widely differs from the Context Prefetcher (CP)</a:t>
            </a:r>
            <a:r>
              <a:rPr lang="en-US" sz="1400" b="1" dirty="0">
                <a:solidFill>
                  <a:schemeClr val="bg2">
                    <a:lumMod val="75000"/>
                  </a:schemeClr>
                </a:solidFill>
                <a:latin typeface="Calibri" panose="020F0502020204030204" pitchFamily="34" charset="0"/>
                <a:cs typeface="Calibri" panose="020F0502020204030204" pitchFamily="34" charset="0"/>
              </a:rPr>
              <a:t>[6]</a:t>
            </a:r>
            <a:r>
              <a:rPr lang="en-US" dirty="0">
                <a:latin typeface="Calibri" panose="020F0502020204030204" pitchFamily="34" charset="0"/>
                <a:cs typeface="Calibri" panose="020F0502020204030204" pitchFamily="34" charset="0"/>
              </a:rPr>
              <a:t> in all three aspects: state, action, and reward. The key differences are:</a:t>
            </a:r>
          </a:p>
          <a:p>
            <a:pPr lvl="1"/>
            <a:r>
              <a:rPr lang="en-US" dirty="0">
                <a:latin typeface="Calibri" panose="020F0502020204030204" pitchFamily="34" charset="0"/>
                <a:cs typeface="Calibri" panose="020F0502020204030204" pitchFamily="34" charset="0"/>
              </a:rPr>
              <a:t>CP </a:t>
            </a:r>
            <a:r>
              <a:rPr lang="en-US" b="1" dirty="0">
                <a:solidFill>
                  <a:srgbClr val="000CFF"/>
                </a:solidFill>
                <a:latin typeface="Calibri" panose="020F0502020204030204" pitchFamily="34" charset="0"/>
                <a:cs typeface="Calibri" panose="020F0502020204030204" pitchFamily="34" charset="0"/>
              </a:rPr>
              <a:t>does not consider system-level feedback</a:t>
            </a:r>
          </a:p>
          <a:p>
            <a:pPr lvl="1"/>
            <a:r>
              <a:rPr lang="en-US" dirty="0">
                <a:latin typeface="Calibri" panose="020F0502020204030204" pitchFamily="34" charset="0"/>
                <a:cs typeface="Calibri" panose="020F0502020204030204" pitchFamily="34" charset="0"/>
              </a:rPr>
              <a:t>CP models the agent as a contextual bandit which </a:t>
            </a:r>
            <a:r>
              <a:rPr lang="en-US" b="1" dirty="0">
                <a:solidFill>
                  <a:srgbClr val="000CFF"/>
                </a:solidFill>
                <a:latin typeface="Calibri" panose="020F0502020204030204" pitchFamily="34" charset="0"/>
                <a:cs typeface="Calibri" panose="020F0502020204030204" pitchFamily="34" charset="0"/>
              </a:rPr>
              <a:t>takes myopic prefetch decisions</a:t>
            </a:r>
            <a:r>
              <a:rPr lang="en-US" dirty="0">
                <a:latin typeface="Calibri" panose="020F0502020204030204" pitchFamily="34" charset="0"/>
                <a:cs typeface="Calibri" panose="020F0502020204030204" pitchFamily="34" charset="0"/>
              </a:rPr>
              <a:t> as compared to Pythia</a:t>
            </a:r>
          </a:p>
          <a:p>
            <a:pPr lvl="1"/>
            <a:r>
              <a:rPr lang="en-US" dirty="0">
                <a:latin typeface="Calibri" panose="020F0502020204030204" pitchFamily="34" charset="0"/>
                <a:cs typeface="Calibri" panose="020F0502020204030204" pitchFamily="34" charset="0"/>
              </a:rPr>
              <a:t>CP </a:t>
            </a:r>
            <a:r>
              <a:rPr lang="en-US" b="1" dirty="0">
                <a:solidFill>
                  <a:srgbClr val="000CFF"/>
                </a:solidFill>
                <a:latin typeface="Calibri" panose="020F0502020204030204" pitchFamily="34" charset="0"/>
                <a:cs typeface="Calibri" panose="020F0502020204030204" pitchFamily="34" charset="0"/>
              </a:rPr>
              <a:t>requires compiler support</a:t>
            </a:r>
            <a:r>
              <a:rPr lang="en-US" dirty="0">
                <a:latin typeface="Calibri" panose="020F0502020204030204" pitchFamily="34" charset="0"/>
                <a:cs typeface="Calibri" panose="020F0502020204030204" pitchFamily="34" charset="0"/>
              </a:rPr>
              <a:t> to extract software-level features</a:t>
            </a:r>
          </a:p>
          <a:p>
            <a:pPr lvl="1"/>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5DC6293-B804-644B-A1F5-0F023231F990}"/>
              </a:ext>
            </a:extLst>
          </p:cNvPr>
          <p:cNvPicPr>
            <a:picLocks noChangeAspect="1"/>
          </p:cNvPicPr>
          <p:nvPr/>
        </p:nvPicPr>
        <p:blipFill>
          <a:blip r:embed="rId2"/>
          <a:stretch>
            <a:fillRect/>
          </a:stretch>
        </p:blipFill>
        <p:spPr>
          <a:xfrm>
            <a:off x="-4848" y="3683631"/>
            <a:ext cx="9144000" cy="1555511"/>
          </a:xfrm>
          <a:prstGeom prst="rect">
            <a:avLst/>
          </a:prstGeom>
        </p:spPr>
      </p:pic>
      <p:sp>
        <p:nvSpPr>
          <p:cNvPr id="7" name="Rectangle 6">
            <a:extLst>
              <a:ext uri="{FF2B5EF4-FFF2-40B4-BE49-F238E27FC236}">
                <a16:creationId xmlns:a16="http://schemas.microsoft.com/office/drawing/2014/main" id="{50594288-5193-6A44-8EF2-8A1DD874649E}"/>
              </a:ext>
            </a:extLst>
          </p:cNvPr>
          <p:cNvSpPr/>
          <p:nvPr/>
        </p:nvSpPr>
        <p:spPr>
          <a:xfrm>
            <a:off x="-78658" y="5350660"/>
            <a:ext cx="9311148" cy="918819"/>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Pythia outperforms CP-HW by </a:t>
            </a: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5.3% in single-core</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and </a:t>
            </a: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7.6% in four-core</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system</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B830DD6-C936-7841-B8FF-EA80BB8748EE}"/>
              </a:ext>
            </a:extLst>
          </p:cNvPr>
          <p:cNvSpPr txBox="1"/>
          <p:nvPr/>
        </p:nvSpPr>
        <p:spPr>
          <a:xfrm>
            <a:off x="3757315" y="6430560"/>
            <a:ext cx="161967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E7E6E6">
                    <a:lumMod val="75000"/>
                  </a:srgbClr>
                </a:solidFill>
                <a:effectLst/>
                <a:uLnTx/>
                <a:uFillTx/>
                <a:latin typeface="Calibri" panose="020F0502020204030204" pitchFamily="34" charset="0"/>
                <a:ea typeface="+mn-ea"/>
                <a:cs typeface="Calibri" panose="020F0502020204030204" pitchFamily="34" charset="0"/>
              </a:rPr>
              <a:t>[6] </a:t>
            </a:r>
            <a:r>
              <a:rPr kumimoji="0" lang="en-US" sz="1200" b="0" i="1" u="none" strike="noStrike" kern="1200" cap="none" spc="0" normalizeH="0" baseline="0" noProof="0" dirty="0" err="1">
                <a:ln>
                  <a:noFill/>
                </a:ln>
                <a:solidFill>
                  <a:srgbClr val="E7E6E6">
                    <a:lumMod val="75000"/>
                  </a:srgbClr>
                </a:solidFill>
                <a:effectLst/>
                <a:uLnTx/>
                <a:uFillTx/>
                <a:latin typeface="Calibri" panose="020F0502020204030204" pitchFamily="34" charset="0"/>
                <a:ea typeface="+mn-ea"/>
                <a:cs typeface="Calibri" panose="020F0502020204030204" pitchFamily="34" charset="0"/>
              </a:rPr>
              <a:t>Leeor</a:t>
            </a:r>
            <a:r>
              <a:rPr kumimoji="0" lang="en-US" sz="1200" b="0" i="1" u="none" strike="noStrike" kern="1200" cap="none" spc="0" normalizeH="0" baseline="0" noProof="0" dirty="0">
                <a:ln>
                  <a:noFill/>
                </a:ln>
                <a:solidFill>
                  <a:srgbClr val="E7E6E6">
                    <a:lumMod val="75000"/>
                  </a:srgbClr>
                </a:solidFill>
                <a:effectLst/>
                <a:uLnTx/>
                <a:uFillTx/>
                <a:latin typeface="Calibri" panose="020F0502020204030204" pitchFamily="34" charset="0"/>
                <a:ea typeface="+mn-ea"/>
                <a:cs typeface="Calibri" panose="020F0502020204030204" pitchFamily="34" charset="0"/>
              </a:rPr>
              <a:t> et al., ISCA’15</a:t>
            </a:r>
          </a:p>
        </p:txBody>
      </p:sp>
      <p:pic>
        <p:nvPicPr>
          <p:cNvPr id="9" name="Graphic 8" descr="Home">
            <a:hlinkClick r:id="rId3" action="ppaction://hlinksldjump"/>
            <a:extLst>
              <a:ext uri="{FF2B5EF4-FFF2-40B4-BE49-F238E27FC236}">
                <a16:creationId xmlns:a16="http://schemas.microsoft.com/office/drawing/2014/main" id="{48779E51-30AF-7C47-BE3B-9388E2805F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117170676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B26CFD-15A4-7F45-8B5F-88F9191D6103}"/>
              </a:ext>
            </a:extLst>
          </p:cNvPr>
          <p:cNvSpPr>
            <a:spLocks noGrp="1"/>
          </p:cNvSpPr>
          <p:nvPr>
            <p:ph type="title"/>
          </p:nvPr>
        </p:nvSpPr>
        <p:spPr/>
        <p:txBody>
          <a:bodyPr/>
          <a:lstStyle/>
          <a:p>
            <a:r>
              <a:rPr lang="en-US" sz="3200" dirty="0">
                <a:solidFill>
                  <a:srgbClr val="C00000"/>
                </a:solidFill>
              </a:rPr>
              <a:t>How Pythia’s Performance Changes With Various State Definitions You Have Swept?</a:t>
            </a:r>
          </a:p>
        </p:txBody>
      </p:sp>
      <p:sp>
        <p:nvSpPr>
          <p:cNvPr id="5" name="Content Placeholder 4">
            <a:extLst>
              <a:ext uri="{FF2B5EF4-FFF2-40B4-BE49-F238E27FC236}">
                <a16:creationId xmlns:a16="http://schemas.microsoft.com/office/drawing/2014/main" id="{457610D6-A22D-F246-A038-736FA0C8F965}"/>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In total we evaluate state defined as any-one, any-two, and any-three combinations of 32 features</a:t>
            </a:r>
          </a:p>
        </p:txBody>
      </p:sp>
      <p:pic>
        <p:nvPicPr>
          <p:cNvPr id="6" name="Picture 5">
            <a:extLst>
              <a:ext uri="{FF2B5EF4-FFF2-40B4-BE49-F238E27FC236}">
                <a16:creationId xmlns:a16="http://schemas.microsoft.com/office/drawing/2014/main" id="{ACBB27B7-6FF3-0949-91A4-4775F595672D}"/>
              </a:ext>
            </a:extLst>
          </p:cNvPr>
          <p:cNvPicPr>
            <a:picLocks noChangeAspect="1"/>
          </p:cNvPicPr>
          <p:nvPr/>
        </p:nvPicPr>
        <p:blipFill>
          <a:blip r:embed="rId2"/>
          <a:stretch>
            <a:fillRect/>
          </a:stretch>
        </p:blipFill>
        <p:spPr>
          <a:xfrm>
            <a:off x="0" y="1738770"/>
            <a:ext cx="9144000" cy="3021837"/>
          </a:xfrm>
          <a:prstGeom prst="rect">
            <a:avLst/>
          </a:prstGeom>
        </p:spPr>
      </p:pic>
      <p:sp>
        <p:nvSpPr>
          <p:cNvPr id="7" name="Rectangle 6">
            <a:extLst>
              <a:ext uri="{FF2B5EF4-FFF2-40B4-BE49-F238E27FC236}">
                <a16:creationId xmlns:a16="http://schemas.microsoft.com/office/drawing/2014/main" id="{1CD6C530-504C-FE47-BA49-F33502572A5B}"/>
              </a:ext>
            </a:extLst>
          </p:cNvPr>
          <p:cNvSpPr/>
          <p:nvPr/>
        </p:nvSpPr>
        <p:spPr>
          <a:xfrm>
            <a:off x="-83574" y="4760608"/>
            <a:ext cx="9311148" cy="450490"/>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rPr>
              <a:t>Performance</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gain ranges from 20.7% to 22.4%</a:t>
            </a:r>
            <a:endPar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2396007-F71B-B940-9088-40AD7F520708}"/>
              </a:ext>
            </a:extLst>
          </p:cNvPr>
          <p:cNvSpPr/>
          <p:nvPr/>
        </p:nvSpPr>
        <p:spPr>
          <a:xfrm>
            <a:off x="-83574" y="5337960"/>
            <a:ext cx="9311148" cy="450490"/>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rPr>
              <a:t>Coverage</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ranges from 66.2% to 71.5%</a:t>
            </a:r>
            <a:endPar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6E4A3B7-916D-EB47-BB95-A237F5492D81}"/>
              </a:ext>
            </a:extLst>
          </p:cNvPr>
          <p:cNvSpPr/>
          <p:nvPr/>
        </p:nvSpPr>
        <p:spPr>
          <a:xfrm>
            <a:off x="-83574" y="5898456"/>
            <a:ext cx="9311148" cy="450490"/>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rPr>
              <a:t>Overprediction</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ranges from 26.7% to 32.2%</a:t>
            </a:r>
            <a:endPar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10" name="Graphic 9" descr="Home">
            <a:hlinkClick r:id="rId3" action="ppaction://hlinksldjump"/>
            <a:extLst>
              <a:ext uri="{FF2B5EF4-FFF2-40B4-BE49-F238E27FC236}">
                <a16:creationId xmlns:a16="http://schemas.microsoft.com/office/drawing/2014/main" id="{773A17D5-5DA2-FC4D-BBAC-D114C13D4F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241187607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8B016D-E6B7-6848-8528-51DB3CB6DAE0}"/>
              </a:ext>
            </a:extLst>
          </p:cNvPr>
          <p:cNvSpPr>
            <a:spLocks noGrp="1"/>
          </p:cNvSpPr>
          <p:nvPr>
            <p:ph type="title"/>
          </p:nvPr>
        </p:nvSpPr>
        <p:spPr/>
        <p:txBody>
          <a:bodyPr/>
          <a:lstStyle/>
          <a:p>
            <a:r>
              <a:rPr lang="en-US" sz="3200" dirty="0">
                <a:solidFill>
                  <a:srgbClr val="C00000"/>
                </a:solidFill>
              </a:rPr>
              <a:t>Is Pythia Sensitive to Hyperparameters?</a:t>
            </a:r>
          </a:p>
        </p:txBody>
      </p:sp>
      <p:sp>
        <p:nvSpPr>
          <p:cNvPr id="5" name="Content Placeholder 4">
            <a:extLst>
              <a:ext uri="{FF2B5EF4-FFF2-40B4-BE49-F238E27FC236}">
                <a16:creationId xmlns:a16="http://schemas.microsoft.com/office/drawing/2014/main" id="{F9DF7A1B-87B7-C44F-A375-0EDC9162B8AA}"/>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Not setting hyperparameters can significantly impact the overall performance improvement</a:t>
            </a:r>
          </a:p>
        </p:txBody>
      </p:sp>
      <p:pic>
        <p:nvPicPr>
          <p:cNvPr id="6" name="Picture 5">
            <a:extLst>
              <a:ext uri="{FF2B5EF4-FFF2-40B4-BE49-F238E27FC236}">
                <a16:creationId xmlns:a16="http://schemas.microsoft.com/office/drawing/2014/main" id="{AE92D856-88C3-6147-BB59-99E05BC691D6}"/>
              </a:ext>
            </a:extLst>
          </p:cNvPr>
          <p:cNvPicPr>
            <a:picLocks noChangeAspect="1"/>
          </p:cNvPicPr>
          <p:nvPr/>
        </p:nvPicPr>
        <p:blipFill>
          <a:blip r:embed="rId2"/>
          <a:stretch>
            <a:fillRect/>
          </a:stretch>
        </p:blipFill>
        <p:spPr>
          <a:xfrm>
            <a:off x="44312" y="2008138"/>
            <a:ext cx="9144000" cy="3275610"/>
          </a:xfrm>
          <a:prstGeom prst="rect">
            <a:avLst/>
          </a:prstGeom>
        </p:spPr>
      </p:pic>
      <p:sp>
        <p:nvSpPr>
          <p:cNvPr id="7" name="Rectangle 6">
            <a:extLst>
              <a:ext uri="{FF2B5EF4-FFF2-40B4-BE49-F238E27FC236}">
                <a16:creationId xmlns:a16="http://schemas.microsoft.com/office/drawing/2014/main" id="{6D440ABA-8213-3845-BB3D-678D6513C201}"/>
              </a:ext>
            </a:extLst>
          </p:cNvPr>
          <p:cNvSpPr/>
          <p:nvPr/>
        </p:nvSpPr>
        <p:spPr>
          <a:xfrm>
            <a:off x="-63910" y="5187150"/>
            <a:ext cx="9311148" cy="450490"/>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Changing 𝜀 from 0.002 to 1.0 </a:t>
            </a: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rPr>
              <a:t>drops perf. by 16%</a:t>
            </a:r>
          </a:p>
        </p:txBody>
      </p:sp>
      <p:sp>
        <p:nvSpPr>
          <p:cNvPr id="8" name="Rectangle 7">
            <a:extLst>
              <a:ext uri="{FF2B5EF4-FFF2-40B4-BE49-F238E27FC236}">
                <a16:creationId xmlns:a16="http://schemas.microsoft.com/office/drawing/2014/main" id="{CB650250-8489-A941-8CE2-8091CE24721D}"/>
              </a:ext>
            </a:extLst>
          </p:cNvPr>
          <p:cNvSpPr/>
          <p:nvPr/>
        </p:nvSpPr>
        <p:spPr>
          <a:xfrm>
            <a:off x="-63910" y="5805794"/>
            <a:ext cx="9311148" cy="450490"/>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Changing 𝛼 from 0.0065 to 1.0 </a:t>
            </a: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rPr>
              <a:t>drops perf. by 5.4%</a:t>
            </a:r>
          </a:p>
        </p:txBody>
      </p:sp>
      <p:pic>
        <p:nvPicPr>
          <p:cNvPr id="9" name="Graphic 8" descr="Home">
            <a:hlinkClick r:id="rId3" action="ppaction://hlinksldjump"/>
            <a:extLst>
              <a:ext uri="{FF2B5EF4-FFF2-40B4-BE49-F238E27FC236}">
                <a16:creationId xmlns:a16="http://schemas.microsoft.com/office/drawing/2014/main" id="{676EF725-F529-EB4A-A7CA-A61CF921EB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81729658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1C0B49-D501-E848-882C-B96FCA378AD6}"/>
              </a:ext>
            </a:extLst>
          </p:cNvPr>
          <p:cNvSpPr>
            <a:spLocks noGrp="1"/>
          </p:cNvSpPr>
          <p:nvPr>
            <p:ph type="title"/>
          </p:nvPr>
        </p:nvSpPr>
        <p:spPr/>
        <p:txBody>
          <a:bodyPr/>
          <a:lstStyle/>
          <a:p>
            <a:r>
              <a:rPr lang="en-US" sz="3200" dirty="0">
                <a:solidFill>
                  <a:srgbClr val="C00000"/>
                </a:solidFill>
              </a:rPr>
              <a:t>How Does Pythia Compare Against Commercial Multi-level Prefetchers?</a:t>
            </a:r>
          </a:p>
        </p:txBody>
      </p:sp>
      <p:graphicFrame>
        <p:nvGraphicFramePr>
          <p:cNvPr id="6" name="Content Placeholder 5">
            <a:extLst>
              <a:ext uri="{FF2B5EF4-FFF2-40B4-BE49-F238E27FC236}">
                <a16:creationId xmlns:a16="http://schemas.microsoft.com/office/drawing/2014/main" id="{E5D5B4DF-8733-204E-9FD7-D29B0A0A74FC}"/>
              </a:ext>
            </a:extLst>
          </p:cNvPr>
          <p:cNvGraphicFramePr>
            <a:graphicFrameLocks noGrp="1"/>
          </p:cNvGraphicFramePr>
          <p:nvPr>
            <p:ph idx="1"/>
          </p:nvPr>
        </p:nvGraphicFramePr>
        <p:xfrm>
          <a:off x="738187" y="911225"/>
          <a:ext cx="7667625" cy="5527675"/>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A84D9610-4218-024F-9251-1A585D089D69}"/>
              </a:ext>
            </a:extLst>
          </p:cNvPr>
          <p:cNvSpPr/>
          <p:nvPr/>
        </p:nvSpPr>
        <p:spPr>
          <a:xfrm>
            <a:off x="-63910" y="5187150"/>
            <a:ext cx="9311148" cy="606084"/>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Pythia outperforms IPCP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by </a:t>
            </a: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rPr>
              <a:t>14.2%</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on average in 150-MTPS</a:t>
            </a:r>
          </a:p>
        </p:txBody>
      </p:sp>
      <p:sp>
        <p:nvSpPr>
          <p:cNvPr id="8" name="TextBox 7">
            <a:extLst>
              <a:ext uri="{FF2B5EF4-FFF2-40B4-BE49-F238E27FC236}">
                <a16:creationId xmlns:a16="http://schemas.microsoft.com/office/drawing/2014/main" id="{DAAAA322-5521-E74C-A343-B30CA9A09759}"/>
              </a:ext>
            </a:extLst>
          </p:cNvPr>
          <p:cNvSpPr txBox="1"/>
          <p:nvPr/>
        </p:nvSpPr>
        <p:spPr>
          <a:xfrm>
            <a:off x="3572235" y="6430560"/>
            <a:ext cx="1989840"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E7E6E6">
                    <a:lumMod val="75000"/>
                  </a:srgbClr>
                </a:solidFill>
                <a:effectLst/>
                <a:uLnTx/>
                <a:uFillTx/>
                <a:latin typeface="Calibri" panose="020F0502020204030204" pitchFamily="34" charset="0"/>
                <a:ea typeface="+mn-ea"/>
                <a:cs typeface="Calibri" panose="020F0502020204030204" pitchFamily="34" charset="0"/>
              </a:rPr>
              <a:t>[6] </a:t>
            </a:r>
            <a:r>
              <a:rPr kumimoji="0" lang="en-US" sz="1200" b="0" i="1" u="none" strike="noStrike" kern="1200" cap="none" spc="0" normalizeH="0" baseline="0" noProof="0" dirty="0" err="1">
                <a:ln>
                  <a:noFill/>
                </a:ln>
                <a:solidFill>
                  <a:srgbClr val="E7E6E6">
                    <a:lumMod val="75000"/>
                  </a:srgbClr>
                </a:solidFill>
                <a:effectLst/>
                <a:uLnTx/>
                <a:uFillTx/>
                <a:latin typeface="Calibri" panose="020F0502020204030204" pitchFamily="34" charset="0"/>
                <a:ea typeface="+mn-ea"/>
                <a:cs typeface="Calibri" panose="020F0502020204030204" pitchFamily="34" charset="0"/>
              </a:rPr>
              <a:t>Prakalapati</a:t>
            </a:r>
            <a:r>
              <a:rPr kumimoji="0" lang="en-US" sz="1200" b="0" i="1" u="none" strike="noStrike" kern="1200" cap="none" spc="0" normalizeH="0" baseline="0" noProof="0" dirty="0">
                <a:ln>
                  <a:noFill/>
                </a:ln>
                <a:solidFill>
                  <a:srgbClr val="E7E6E6">
                    <a:lumMod val="75000"/>
                  </a:srgbClr>
                </a:solidFill>
                <a:effectLst/>
                <a:uLnTx/>
                <a:uFillTx/>
                <a:latin typeface="Calibri" panose="020F0502020204030204" pitchFamily="34" charset="0"/>
                <a:ea typeface="+mn-ea"/>
                <a:cs typeface="Calibri" panose="020F0502020204030204" pitchFamily="34" charset="0"/>
              </a:rPr>
              <a:t> et al., ISCA’20</a:t>
            </a:r>
          </a:p>
        </p:txBody>
      </p:sp>
      <p:pic>
        <p:nvPicPr>
          <p:cNvPr id="9" name="Graphic 8" descr="Home">
            <a:hlinkClick r:id="rId4" action="ppaction://hlinksldjump"/>
            <a:extLst>
              <a:ext uri="{FF2B5EF4-FFF2-40B4-BE49-F238E27FC236}">
                <a16:creationId xmlns:a16="http://schemas.microsoft.com/office/drawing/2014/main" id="{710D9677-21BF-714E-963C-55322896DF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56181566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801654-81BF-C648-81DF-D14EC7B2A67C}"/>
              </a:ext>
            </a:extLst>
          </p:cNvPr>
          <p:cNvSpPr>
            <a:spLocks noGrp="1"/>
          </p:cNvSpPr>
          <p:nvPr>
            <p:ph type="title"/>
          </p:nvPr>
        </p:nvSpPr>
        <p:spPr/>
        <p:txBody>
          <a:bodyPr/>
          <a:lstStyle/>
          <a:p>
            <a:r>
              <a:rPr lang="en-US" sz="3200" dirty="0">
                <a:solidFill>
                  <a:srgbClr val="C00000"/>
                </a:solidFill>
              </a:rPr>
              <a:t>Does Pythia Perform Equally Well for Unseen Workloads?</a:t>
            </a:r>
          </a:p>
        </p:txBody>
      </p:sp>
      <p:sp>
        <p:nvSpPr>
          <p:cNvPr id="5" name="Content Placeholder 4">
            <a:extLst>
              <a:ext uri="{FF2B5EF4-FFF2-40B4-BE49-F238E27FC236}">
                <a16:creationId xmlns:a16="http://schemas.microsoft.com/office/drawing/2014/main" id="{4E57D854-CB16-0D47-ACE0-D562B6807E66}"/>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Evaluated with 500 traces from value prediction championship</a:t>
            </a:r>
          </a:p>
          <a:p>
            <a:pPr lvl="1"/>
            <a:r>
              <a:rPr lang="en-US" b="1" dirty="0">
                <a:solidFill>
                  <a:srgbClr val="7030A0"/>
                </a:solidFill>
                <a:latin typeface="Calibri" panose="020F0502020204030204" pitchFamily="34" charset="0"/>
                <a:cs typeface="Calibri" panose="020F0502020204030204" pitchFamily="34" charset="0"/>
              </a:rPr>
              <a:t>No prefetcher has been trained on these traces</a:t>
            </a:r>
          </a:p>
        </p:txBody>
      </p:sp>
      <p:pic>
        <p:nvPicPr>
          <p:cNvPr id="6" name="Picture 5">
            <a:extLst>
              <a:ext uri="{FF2B5EF4-FFF2-40B4-BE49-F238E27FC236}">
                <a16:creationId xmlns:a16="http://schemas.microsoft.com/office/drawing/2014/main" id="{B45A7484-8BDC-044B-B775-D8459168D515}"/>
              </a:ext>
            </a:extLst>
          </p:cNvPr>
          <p:cNvPicPr>
            <a:picLocks noChangeAspect="1"/>
          </p:cNvPicPr>
          <p:nvPr/>
        </p:nvPicPr>
        <p:blipFill>
          <a:blip r:embed="rId2"/>
          <a:stretch>
            <a:fillRect/>
          </a:stretch>
        </p:blipFill>
        <p:spPr>
          <a:xfrm>
            <a:off x="0" y="2351857"/>
            <a:ext cx="9144000" cy="1926597"/>
          </a:xfrm>
          <a:prstGeom prst="rect">
            <a:avLst/>
          </a:prstGeom>
        </p:spPr>
      </p:pic>
      <p:sp>
        <p:nvSpPr>
          <p:cNvPr id="7" name="Rectangle 6">
            <a:extLst>
              <a:ext uri="{FF2B5EF4-FFF2-40B4-BE49-F238E27FC236}">
                <a16:creationId xmlns:a16="http://schemas.microsoft.com/office/drawing/2014/main" id="{84010360-2739-5B47-B0E2-E55091325812}"/>
              </a:ext>
            </a:extLst>
          </p:cNvPr>
          <p:cNvSpPr/>
          <p:nvPr/>
        </p:nvSpPr>
        <p:spPr>
          <a:xfrm>
            <a:off x="-83574" y="4476208"/>
            <a:ext cx="9311148" cy="1008820"/>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Pythia outperforms MLOP and Bingo by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rPr>
              <a:t>8.3% and 3.5%</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in single-core</a:t>
            </a:r>
          </a:p>
        </p:txBody>
      </p:sp>
      <p:sp>
        <p:nvSpPr>
          <p:cNvPr id="8" name="Rectangle 7">
            <a:extLst>
              <a:ext uri="{FF2B5EF4-FFF2-40B4-BE49-F238E27FC236}">
                <a16:creationId xmlns:a16="http://schemas.microsoft.com/office/drawing/2014/main" id="{EF471D0C-768B-9743-A042-D9FB2BE1FD38}"/>
              </a:ext>
            </a:extLst>
          </p:cNvPr>
          <p:cNvSpPr/>
          <p:nvPr/>
        </p:nvSpPr>
        <p:spPr>
          <a:xfrm>
            <a:off x="-83574" y="5596618"/>
            <a:ext cx="9311148" cy="650420"/>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And </a:t>
            </a: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rPr>
              <a:t>9.7% and 5.4%</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in four-core</a:t>
            </a:r>
          </a:p>
        </p:txBody>
      </p:sp>
      <p:pic>
        <p:nvPicPr>
          <p:cNvPr id="9" name="Graphic 8" descr="Home">
            <a:hlinkClick r:id="rId3" action="ppaction://hlinksldjump"/>
            <a:extLst>
              <a:ext uri="{FF2B5EF4-FFF2-40B4-BE49-F238E27FC236}">
                <a16:creationId xmlns:a16="http://schemas.microsoft.com/office/drawing/2014/main" id="{BB5343B3-56BF-CF42-AAA4-061FC31D2E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456497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D54F4-22A3-2780-0395-9FECC76AAA83}"/>
              </a:ext>
            </a:extLst>
          </p:cNvPr>
          <p:cNvSpPr>
            <a:spLocks noGrp="1"/>
          </p:cNvSpPr>
          <p:nvPr>
            <p:ph type="title"/>
          </p:nvPr>
        </p:nvSpPr>
        <p:spPr/>
        <p:txBody>
          <a:bodyPr/>
          <a:lstStyle/>
          <a:p>
            <a:r>
              <a:rPr lang="en-US" dirty="0"/>
              <a:t>Learning-Based Off-Chip Load Predictors</a:t>
            </a:r>
          </a:p>
        </p:txBody>
      </p:sp>
      <p:sp>
        <p:nvSpPr>
          <p:cNvPr id="3" name="Content Placeholder 2">
            <a:extLst>
              <a:ext uri="{FF2B5EF4-FFF2-40B4-BE49-F238E27FC236}">
                <a16:creationId xmlns:a16="http://schemas.microsoft.com/office/drawing/2014/main" id="{C96A31D7-E14C-2A49-976E-FCAC9C80BD4C}"/>
              </a:ext>
            </a:extLst>
          </p:cNvPr>
          <p:cNvSpPr>
            <a:spLocks noGrp="1"/>
          </p:cNvSpPr>
          <p:nvPr>
            <p:ph idx="1"/>
          </p:nvPr>
        </p:nvSpPr>
        <p:spPr>
          <a:xfrm>
            <a:off x="228600" y="899573"/>
            <a:ext cx="8610600" cy="5193723"/>
          </a:xfrm>
        </p:spPr>
        <p:txBody>
          <a:bodyPr/>
          <a:lstStyle/>
          <a:p>
            <a:r>
              <a:rPr lang="en-US" sz="1400" b="0" i="0" dirty="0">
                <a:solidFill>
                  <a:srgbClr val="000000"/>
                </a:solidFill>
                <a:effectLst/>
              </a:rPr>
              <a:t>Rahul </a:t>
            </a:r>
            <a:r>
              <a:rPr lang="en-US" sz="1400" b="0" i="0" dirty="0" err="1">
                <a:solidFill>
                  <a:srgbClr val="000000"/>
                </a:solidFill>
                <a:effectLst/>
              </a:rPr>
              <a:t>Bera</a:t>
            </a:r>
            <a:r>
              <a:rPr lang="en-US" sz="1400" b="0" i="0" dirty="0">
                <a:solidFill>
                  <a:srgbClr val="000000"/>
                </a:solidFill>
                <a:effectLst/>
              </a:rPr>
              <a:t>, Konstantinos </a:t>
            </a:r>
            <a:r>
              <a:rPr lang="en-US" sz="1400" b="0" i="0" dirty="0" err="1">
                <a:solidFill>
                  <a:srgbClr val="000000"/>
                </a:solidFill>
                <a:effectLst/>
              </a:rPr>
              <a:t>Kanellopoulos</a:t>
            </a:r>
            <a:r>
              <a:rPr lang="en-US" sz="1400" b="0" i="0" dirty="0">
                <a:solidFill>
                  <a:srgbClr val="000000"/>
                </a:solidFill>
                <a:effectLst/>
              </a:rPr>
              <a:t>, Shankar Balachandran, David Novo, </a:t>
            </a:r>
            <a:r>
              <a:rPr lang="en-US" sz="1400" b="0" i="0" dirty="0" err="1">
                <a:solidFill>
                  <a:srgbClr val="000000"/>
                </a:solidFill>
                <a:effectLst/>
              </a:rPr>
              <a:t>Ataberk</a:t>
            </a:r>
            <a:r>
              <a:rPr lang="en-US" sz="1400" b="0" i="0" dirty="0">
                <a:solidFill>
                  <a:srgbClr val="000000"/>
                </a:solidFill>
                <a:effectLst/>
              </a:rPr>
              <a:t> </a:t>
            </a:r>
            <a:r>
              <a:rPr lang="en-US" sz="1400" b="0" i="0" dirty="0" err="1">
                <a:solidFill>
                  <a:srgbClr val="000000"/>
                </a:solidFill>
                <a:effectLst/>
              </a:rPr>
              <a:t>Olgun</a:t>
            </a:r>
            <a:r>
              <a:rPr lang="en-US" sz="1400" b="0" i="0" dirty="0">
                <a:solidFill>
                  <a:srgbClr val="000000"/>
                </a:solidFill>
                <a:effectLst/>
              </a:rPr>
              <a:t>, Mohammad </a:t>
            </a:r>
            <a:r>
              <a:rPr lang="en-US" sz="1400" b="0" i="0" dirty="0" err="1">
                <a:solidFill>
                  <a:srgbClr val="000000"/>
                </a:solidFill>
                <a:effectLst/>
              </a:rPr>
              <a:t>Sadrosadati</a:t>
            </a:r>
            <a:r>
              <a:rPr lang="en-US" sz="1400" b="0" i="0" dirty="0">
                <a:solidFill>
                  <a:srgbClr val="000000"/>
                </a:solidFill>
                <a:effectLst/>
              </a:rPr>
              <a:t>, and Onur Mutlu,</a:t>
            </a:r>
            <a:br>
              <a:rPr lang="en-US" sz="1400" b="0" i="0" dirty="0">
                <a:solidFill>
                  <a:srgbClr val="000000"/>
                </a:solidFill>
                <a:effectLst/>
              </a:rPr>
            </a:br>
            <a:r>
              <a:rPr lang="en-US" sz="1400" b="1" i="0" dirty="0">
                <a:solidFill>
                  <a:srgbClr val="0000FF"/>
                </a:solidFill>
                <a:effectLst/>
                <a:hlinkClick r:id="rId2">
                  <a:extLst>
                    <a:ext uri="{A12FA001-AC4F-418D-AE19-62706E023703}">
                      <ahyp:hlinkClr xmlns:ahyp="http://schemas.microsoft.com/office/drawing/2018/hyperlinkcolor" val="tx"/>
                    </a:ext>
                  </a:extLst>
                </a:hlinkClick>
              </a:rPr>
              <a:t>"Hermes: Accelerating Long-Latency Load Requests via Perceptron-Based Off-Chip Load Prediction"</a:t>
            </a:r>
            <a:br>
              <a:rPr lang="en-US" sz="1400" b="0" i="0" dirty="0">
                <a:solidFill>
                  <a:srgbClr val="000000"/>
                </a:solidFill>
                <a:effectLst/>
              </a:rPr>
            </a:br>
            <a:r>
              <a:rPr lang="en-US" sz="1400" b="0" i="1" dirty="0">
                <a:solidFill>
                  <a:srgbClr val="000000"/>
                </a:solidFill>
                <a:effectLst/>
              </a:rPr>
              <a:t>Proceedings of the </a:t>
            </a:r>
            <a:r>
              <a:rPr lang="en-US" sz="1400" b="0" i="1" dirty="0">
                <a:solidFill>
                  <a:srgbClr val="000000"/>
                </a:solidFill>
                <a:effectLst/>
                <a:hlinkClick r:id="rId3"/>
              </a:rPr>
              <a:t>55th International Symposium on Microarchitecture</a:t>
            </a:r>
            <a:r>
              <a:rPr lang="en-US" sz="1400" b="0" i="1" dirty="0">
                <a:solidFill>
                  <a:srgbClr val="000000"/>
                </a:solidFill>
                <a:effectLst/>
              </a:rPr>
              <a:t> (</a:t>
            </a:r>
            <a:r>
              <a:rPr lang="en-US" sz="1400" b="1" i="1" dirty="0">
                <a:solidFill>
                  <a:srgbClr val="000000"/>
                </a:solidFill>
                <a:effectLst/>
              </a:rPr>
              <a:t>MICRO</a:t>
            </a:r>
            <a:r>
              <a:rPr lang="en-US" sz="1400" b="0" i="1" dirty="0">
                <a:solidFill>
                  <a:srgbClr val="000000"/>
                </a:solidFill>
                <a:effectLst/>
              </a:rPr>
              <a:t>)</a:t>
            </a:r>
            <a:r>
              <a:rPr lang="en-US" sz="1400" b="0" i="0" dirty="0">
                <a:solidFill>
                  <a:srgbClr val="000000"/>
                </a:solidFill>
                <a:effectLst/>
              </a:rPr>
              <a:t>, Chicago, IL, USA, October 2022.</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4"/>
              </a:rPr>
              <a:t>Slides (pptx)</a:t>
            </a:r>
            <a:r>
              <a:rPr lang="en-US" sz="1400" b="0" i="0" dirty="0">
                <a:solidFill>
                  <a:srgbClr val="000000"/>
                </a:solidFill>
                <a:effectLst/>
              </a:rPr>
              <a:t> </a:t>
            </a:r>
            <a:r>
              <a:rPr lang="en-US" sz="1400" b="0" i="0" dirty="0">
                <a:solidFill>
                  <a:srgbClr val="000000"/>
                </a:solidFill>
                <a:effectLst/>
                <a:hlinkClick r:id="rId5"/>
              </a:rPr>
              <a:t>(pdf)</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6"/>
              </a:rPr>
              <a:t>Longer Lecture Slides (pptx)</a:t>
            </a:r>
            <a:r>
              <a:rPr lang="en-US" sz="1400" b="0" i="0" dirty="0">
                <a:solidFill>
                  <a:srgbClr val="000000"/>
                </a:solidFill>
                <a:effectLst/>
              </a:rPr>
              <a:t> </a:t>
            </a:r>
            <a:r>
              <a:rPr lang="en-US" sz="1400" b="0" i="0" dirty="0">
                <a:solidFill>
                  <a:srgbClr val="000000"/>
                </a:solidFill>
                <a:effectLst/>
                <a:hlinkClick r:id="rId7"/>
              </a:rPr>
              <a:t>(pdf)</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8"/>
              </a:rPr>
              <a:t>Talk Video</a:t>
            </a:r>
            <a:r>
              <a:rPr lang="en-US" sz="1400" b="0" i="0" dirty="0">
                <a:solidFill>
                  <a:srgbClr val="000000"/>
                </a:solidFill>
                <a:effectLst/>
              </a:rPr>
              <a:t> (12 minutes)]</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9"/>
              </a:rPr>
              <a:t>Lecture Video</a:t>
            </a:r>
            <a:r>
              <a:rPr lang="en-US" sz="1400" b="0" i="0" dirty="0">
                <a:solidFill>
                  <a:srgbClr val="000000"/>
                </a:solidFill>
                <a:effectLst/>
              </a:rPr>
              <a:t> (25 minutes)]</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10"/>
              </a:rPr>
              <a:t>arXiv version</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11"/>
              </a:rPr>
              <a:t>Source Code (Officially Artifact Evaluated with All Badges)</a:t>
            </a:r>
            <a:r>
              <a:rPr lang="en-US" sz="1400" b="0" i="0" dirty="0">
                <a:solidFill>
                  <a:srgbClr val="000000"/>
                </a:solidFill>
                <a:effectLst/>
              </a:rPr>
              <a:t>]</a:t>
            </a:r>
            <a:br>
              <a:rPr lang="en-US" sz="1400" b="0" i="0" dirty="0">
                <a:solidFill>
                  <a:srgbClr val="000000"/>
                </a:solidFill>
                <a:effectLst/>
              </a:rPr>
            </a:br>
            <a:r>
              <a:rPr lang="en-US" sz="1400" b="1" i="1" dirty="0">
                <a:solidFill>
                  <a:srgbClr val="FF0000"/>
                </a:solidFill>
                <a:effectLst/>
              </a:rPr>
              <a:t>Officially artifact evaluated as available, reusable and reproducible.</a:t>
            </a:r>
            <a:br>
              <a:rPr lang="en-US" sz="1400" b="0" i="0" dirty="0">
                <a:solidFill>
                  <a:srgbClr val="FF0000"/>
                </a:solidFill>
                <a:effectLst/>
              </a:rPr>
            </a:br>
            <a:r>
              <a:rPr lang="en-US" sz="1400" b="1" i="1" dirty="0">
                <a:solidFill>
                  <a:srgbClr val="FF0000"/>
                </a:solidFill>
                <a:effectLst/>
              </a:rPr>
              <a:t>Best paper award at MICRO 2022.</a:t>
            </a:r>
            <a:endParaRPr lang="en-US" sz="1400" b="0" i="0" dirty="0">
              <a:solidFill>
                <a:srgbClr val="FF0000"/>
              </a:solidFill>
              <a:effectLst/>
            </a:endParaRPr>
          </a:p>
          <a:p>
            <a:pPr marL="0" indent="0">
              <a:buNone/>
            </a:pPr>
            <a:br>
              <a:rPr lang="en-US" sz="1400" dirty="0"/>
            </a:br>
            <a:endParaRPr lang="en-US" sz="1400" b="1" dirty="0">
              <a:solidFill>
                <a:srgbClr val="FF0000"/>
              </a:solidFill>
            </a:endParaRPr>
          </a:p>
        </p:txBody>
      </p:sp>
      <p:sp>
        <p:nvSpPr>
          <p:cNvPr id="4" name="Slide Number Placeholder 3">
            <a:extLst>
              <a:ext uri="{FF2B5EF4-FFF2-40B4-BE49-F238E27FC236}">
                <a16:creationId xmlns:a16="http://schemas.microsoft.com/office/drawing/2014/main" id="{A9E616E4-45E4-AF92-9631-A68A275CFFF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CB0D5613-3CA0-FC5A-F158-60D3E41987F1}"/>
              </a:ext>
            </a:extLst>
          </p:cNvPr>
          <p:cNvPicPr>
            <a:picLocks noChangeAspect="1"/>
          </p:cNvPicPr>
          <p:nvPr/>
        </p:nvPicPr>
        <p:blipFill>
          <a:blip r:embed="rId12"/>
          <a:stretch>
            <a:fillRect/>
          </a:stretch>
        </p:blipFill>
        <p:spPr>
          <a:xfrm>
            <a:off x="409106" y="3929513"/>
            <a:ext cx="8159824" cy="2588415"/>
          </a:xfrm>
          <a:prstGeom prst="rect">
            <a:avLst/>
          </a:prstGeom>
        </p:spPr>
      </p:pic>
      <p:sp>
        <p:nvSpPr>
          <p:cNvPr id="6" name="TextBox 5">
            <a:extLst>
              <a:ext uri="{FF2B5EF4-FFF2-40B4-BE49-F238E27FC236}">
                <a16:creationId xmlns:a16="http://schemas.microsoft.com/office/drawing/2014/main" id="{B5EACA9C-69E8-DB22-BDD8-D639266CB9DA}"/>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https://arxiv.org/pdf/2209.00188.pdf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036250364"/>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CD3899-0D9C-9C46-90C7-529BC9BEE086}"/>
              </a:ext>
            </a:extLst>
          </p:cNvPr>
          <p:cNvSpPr>
            <a:spLocks noGrp="1"/>
          </p:cNvSpPr>
          <p:nvPr>
            <p:ph type="title"/>
          </p:nvPr>
        </p:nvSpPr>
        <p:spPr/>
        <p:txBody>
          <a:bodyPr/>
          <a:lstStyle/>
          <a:p>
            <a:r>
              <a:rPr lang="en-US" dirty="0"/>
              <a:t>Basic Pythia Configuration</a:t>
            </a:r>
          </a:p>
        </p:txBody>
      </p:sp>
      <p:pic>
        <p:nvPicPr>
          <p:cNvPr id="11" name="Content Placeholder 10">
            <a:extLst>
              <a:ext uri="{FF2B5EF4-FFF2-40B4-BE49-F238E27FC236}">
                <a16:creationId xmlns:a16="http://schemas.microsoft.com/office/drawing/2014/main" id="{16A8440C-475F-7246-B579-B0F59AA581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1943821"/>
            <a:ext cx="8894763" cy="3405333"/>
          </a:xfrm>
        </p:spPr>
      </p:pic>
      <p:pic>
        <p:nvPicPr>
          <p:cNvPr id="13" name="Graphic 12" descr="Home">
            <a:hlinkClick r:id="rId3" action="ppaction://hlinksldjump"/>
            <a:extLst>
              <a:ext uri="{FF2B5EF4-FFF2-40B4-BE49-F238E27FC236}">
                <a16:creationId xmlns:a16="http://schemas.microsoft.com/office/drawing/2014/main" id="{0374C81E-1633-074B-8237-BCA1A196A0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53448923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9C8717-13F4-B54B-9FAF-A5CCD2871999}"/>
              </a:ext>
            </a:extLst>
          </p:cNvPr>
          <p:cNvSpPr>
            <a:spLocks noGrp="1"/>
          </p:cNvSpPr>
          <p:nvPr>
            <p:ph type="title"/>
          </p:nvPr>
        </p:nvSpPr>
        <p:spPr/>
        <p:txBody>
          <a:bodyPr/>
          <a:lstStyle/>
          <a:p>
            <a:r>
              <a:rPr lang="en-US" dirty="0"/>
              <a:t>System Parameters</a:t>
            </a:r>
          </a:p>
        </p:txBody>
      </p:sp>
      <p:pic>
        <p:nvPicPr>
          <p:cNvPr id="7" name="Content Placeholder 6">
            <a:extLst>
              <a:ext uri="{FF2B5EF4-FFF2-40B4-BE49-F238E27FC236}">
                <a16:creationId xmlns:a16="http://schemas.microsoft.com/office/drawing/2014/main" id="{11873D3B-7FBB-024F-9D32-F72E6107B3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1385897"/>
            <a:ext cx="8894763" cy="4521180"/>
          </a:xfrm>
        </p:spPr>
      </p:pic>
      <p:pic>
        <p:nvPicPr>
          <p:cNvPr id="8" name="Graphic 7" descr="Home">
            <a:hlinkClick r:id="rId3" action="ppaction://hlinksldjump"/>
            <a:extLst>
              <a:ext uri="{FF2B5EF4-FFF2-40B4-BE49-F238E27FC236}">
                <a16:creationId xmlns:a16="http://schemas.microsoft.com/office/drawing/2014/main" id="{0BBC0637-42DC-984C-80B8-48DF95F583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408608584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B87D86-EF41-A54F-B7C5-CB570E32B60C}"/>
              </a:ext>
            </a:extLst>
          </p:cNvPr>
          <p:cNvSpPr>
            <a:spLocks noGrp="1"/>
          </p:cNvSpPr>
          <p:nvPr>
            <p:ph type="title"/>
          </p:nvPr>
        </p:nvSpPr>
        <p:spPr/>
        <p:txBody>
          <a:bodyPr/>
          <a:lstStyle/>
          <a:p>
            <a:r>
              <a:rPr lang="en-US" dirty="0"/>
              <a:t>Configuration of Prefetchers</a:t>
            </a:r>
          </a:p>
        </p:txBody>
      </p:sp>
      <p:pic>
        <p:nvPicPr>
          <p:cNvPr id="7" name="Content Placeholder 6">
            <a:extLst>
              <a:ext uri="{FF2B5EF4-FFF2-40B4-BE49-F238E27FC236}">
                <a16:creationId xmlns:a16="http://schemas.microsoft.com/office/drawing/2014/main" id="{3CA4C8AC-798C-E04E-BE11-80F7553F0C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1922787"/>
            <a:ext cx="8894763" cy="3447401"/>
          </a:xfrm>
        </p:spPr>
      </p:pic>
      <p:pic>
        <p:nvPicPr>
          <p:cNvPr id="8" name="Graphic 7" descr="Home">
            <a:hlinkClick r:id="rId3" action="ppaction://hlinksldjump"/>
            <a:extLst>
              <a:ext uri="{FF2B5EF4-FFF2-40B4-BE49-F238E27FC236}">
                <a16:creationId xmlns:a16="http://schemas.microsoft.com/office/drawing/2014/main" id="{D3759A71-F7AD-C943-95DF-6CFEB7BE31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92598099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C54302-9737-B847-A4EE-132BA1BB352E}"/>
              </a:ext>
            </a:extLst>
          </p:cNvPr>
          <p:cNvSpPr>
            <a:spLocks noGrp="1"/>
          </p:cNvSpPr>
          <p:nvPr>
            <p:ph type="title"/>
          </p:nvPr>
        </p:nvSpPr>
        <p:spPr/>
        <p:txBody>
          <a:bodyPr/>
          <a:lstStyle/>
          <a:p>
            <a:r>
              <a:rPr lang="en-US" dirty="0"/>
              <a:t>Evaluated Workloads</a:t>
            </a:r>
          </a:p>
        </p:txBody>
      </p:sp>
      <p:pic>
        <p:nvPicPr>
          <p:cNvPr id="7" name="Content Placeholder 6">
            <a:extLst>
              <a:ext uri="{FF2B5EF4-FFF2-40B4-BE49-F238E27FC236}">
                <a16:creationId xmlns:a16="http://schemas.microsoft.com/office/drawing/2014/main" id="{38B699EE-3AD5-7847-B52D-02DEAB3C55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1866731"/>
            <a:ext cx="8894763" cy="3559512"/>
          </a:xfrm>
        </p:spPr>
      </p:pic>
      <p:pic>
        <p:nvPicPr>
          <p:cNvPr id="8" name="Graphic 7" descr="Home">
            <a:hlinkClick r:id="rId3" action="ppaction://hlinksldjump"/>
            <a:extLst>
              <a:ext uri="{FF2B5EF4-FFF2-40B4-BE49-F238E27FC236}">
                <a16:creationId xmlns:a16="http://schemas.microsoft.com/office/drawing/2014/main" id="{81BD0FCC-0676-1842-AC98-89AAD4AFC9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186825015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CA3E9E-8157-C94C-8EDC-9E46C1069F68}"/>
              </a:ext>
            </a:extLst>
          </p:cNvPr>
          <p:cNvSpPr>
            <a:spLocks noGrp="1"/>
          </p:cNvSpPr>
          <p:nvPr>
            <p:ph type="title"/>
          </p:nvPr>
        </p:nvSpPr>
        <p:spPr/>
        <p:txBody>
          <a:bodyPr/>
          <a:lstStyle/>
          <a:p>
            <a:r>
              <a:rPr lang="en-US" dirty="0"/>
              <a:t>List of Evaluated Features</a:t>
            </a:r>
          </a:p>
        </p:txBody>
      </p:sp>
      <p:pic>
        <p:nvPicPr>
          <p:cNvPr id="7" name="Content Placeholder 6">
            <a:extLst>
              <a:ext uri="{FF2B5EF4-FFF2-40B4-BE49-F238E27FC236}">
                <a16:creationId xmlns:a16="http://schemas.microsoft.com/office/drawing/2014/main" id="{E4A6953C-8669-AD4C-95CE-6C0BCDB1FD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1561571"/>
            <a:ext cx="8894763" cy="4169833"/>
          </a:xfrm>
        </p:spPr>
      </p:pic>
      <p:pic>
        <p:nvPicPr>
          <p:cNvPr id="8" name="Graphic 7" descr="Home">
            <a:hlinkClick r:id="rId3" action="ppaction://hlinksldjump"/>
            <a:extLst>
              <a:ext uri="{FF2B5EF4-FFF2-40B4-BE49-F238E27FC236}">
                <a16:creationId xmlns:a16="http://schemas.microsoft.com/office/drawing/2014/main" id="{E822CAC3-A67F-3A40-94A7-5603D0D799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101320994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DB19-5C73-3748-857D-EC6B433009B2}"/>
              </a:ext>
            </a:extLst>
          </p:cNvPr>
          <p:cNvSpPr>
            <a:spLocks noGrp="1"/>
          </p:cNvSpPr>
          <p:nvPr>
            <p:ph type="ctrTitle"/>
          </p:nvPr>
        </p:nvSpPr>
        <p:spPr/>
        <p:txBody>
          <a:bodyPr/>
          <a:lstStyle/>
          <a:p>
            <a:r>
              <a:rPr lang="en-US" dirty="0"/>
              <a:t>MORE RESULTS</a:t>
            </a:r>
          </a:p>
        </p:txBody>
      </p:sp>
      <p:sp>
        <p:nvSpPr>
          <p:cNvPr id="3" name="Subtitle 2">
            <a:extLst>
              <a:ext uri="{FF2B5EF4-FFF2-40B4-BE49-F238E27FC236}">
                <a16:creationId xmlns:a16="http://schemas.microsoft.com/office/drawing/2014/main" id="{F884F95A-10D7-DE4A-A6E5-5ED73886BDA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0518500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E564AE-2DA7-5A4A-AFAD-0AB5DE8B72E4}"/>
              </a:ext>
            </a:extLst>
          </p:cNvPr>
          <p:cNvSpPr>
            <a:spLocks noGrp="1"/>
          </p:cNvSpPr>
          <p:nvPr>
            <p:ph type="title"/>
          </p:nvPr>
        </p:nvSpPr>
        <p:spPr/>
        <p:txBody>
          <a:bodyPr/>
          <a:lstStyle/>
          <a:p>
            <a:r>
              <a:rPr lang="en-US" dirty="0"/>
              <a:t>Performance S-curve: Single-core</a:t>
            </a:r>
          </a:p>
        </p:txBody>
      </p:sp>
      <p:graphicFrame>
        <p:nvGraphicFramePr>
          <p:cNvPr id="6" name="Chart 5">
            <a:extLst>
              <a:ext uri="{FF2B5EF4-FFF2-40B4-BE49-F238E27FC236}">
                <a16:creationId xmlns:a16="http://schemas.microsoft.com/office/drawing/2014/main" id="{F0F411DA-9EA8-8048-AF09-A9682F1055D6}"/>
              </a:ext>
            </a:extLst>
          </p:cNvPr>
          <p:cNvGraphicFramePr>
            <a:graphicFrameLocks noGrp="1"/>
          </p:cNvGraphicFramePr>
          <p:nvPr/>
        </p:nvGraphicFramePr>
        <p:xfrm>
          <a:off x="-92201" y="1546831"/>
          <a:ext cx="9308523" cy="4374997"/>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69B9B24A-8F95-2D47-B722-75A2FC2375EC}"/>
              </a:ext>
            </a:extLst>
          </p:cNvPr>
          <p:cNvCxnSpPr>
            <a:cxnSpLocks/>
          </p:cNvCxnSpPr>
          <p:nvPr/>
        </p:nvCxnSpPr>
        <p:spPr>
          <a:xfrm>
            <a:off x="962126" y="4179525"/>
            <a:ext cx="8118389"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C55FFA0-2F7B-4645-B20D-701053C6B428}"/>
              </a:ext>
            </a:extLst>
          </p:cNvPr>
          <p:cNvSpPr txBox="1"/>
          <p:nvPr/>
        </p:nvSpPr>
        <p:spPr>
          <a:xfrm>
            <a:off x="1239537" y="3546296"/>
            <a:ext cx="195277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623.xalancbmk_s-592B</a:t>
            </a:r>
          </a:p>
        </p:txBody>
      </p:sp>
      <p:sp>
        <p:nvSpPr>
          <p:cNvPr id="9" name="TextBox 8">
            <a:extLst>
              <a:ext uri="{FF2B5EF4-FFF2-40B4-BE49-F238E27FC236}">
                <a16:creationId xmlns:a16="http://schemas.microsoft.com/office/drawing/2014/main" id="{52A2519C-4102-FC40-A6B3-1E97BCD09D6A}"/>
              </a:ext>
            </a:extLst>
          </p:cNvPr>
          <p:cNvSpPr txBox="1"/>
          <p:nvPr/>
        </p:nvSpPr>
        <p:spPr>
          <a:xfrm>
            <a:off x="6787553" y="1749213"/>
            <a:ext cx="180530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603.bwaves_s-2931B</a:t>
            </a:r>
          </a:p>
        </p:txBody>
      </p:sp>
      <p:sp>
        <p:nvSpPr>
          <p:cNvPr id="10" name="TextBox 9">
            <a:extLst>
              <a:ext uri="{FF2B5EF4-FFF2-40B4-BE49-F238E27FC236}">
                <a16:creationId xmlns:a16="http://schemas.microsoft.com/office/drawing/2014/main" id="{A8068C3E-2424-4845-B45A-86BFF33CF0FC}"/>
              </a:ext>
            </a:extLst>
          </p:cNvPr>
          <p:cNvSpPr txBox="1"/>
          <p:nvPr/>
        </p:nvSpPr>
        <p:spPr>
          <a:xfrm>
            <a:off x="6971557" y="2125198"/>
            <a:ext cx="138531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462.libquantum</a:t>
            </a:r>
          </a:p>
        </p:txBody>
      </p:sp>
      <p:sp>
        <p:nvSpPr>
          <p:cNvPr id="11" name="TextBox 10">
            <a:extLst>
              <a:ext uri="{FF2B5EF4-FFF2-40B4-BE49-F238E27FC236}">
                <a16:creationId xmlns:a16="http://schemas.microsoft.com/office/drawing/2014/main" id="{81CF5F7C-5608-3E4F-9FBF-8A4551986B82}"/>
              </a:ext>
            </a:extLst>
          </p:cNvPr>
          <p:cNvSpPr txBox="1"/>
          <p:nvPr/>
        </p:nvSpPr>
        <p:spPr>
          <a:xfrm>
            <a:off x="6638310" y="2748642"/>
            <a:ext cx="118654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srgbClr val="E7E6E6">
                    <a:lumMod val="50000"/>
                  </a:srgbClr>
                </a:solidFill>
                <a:effectLst/>
                <a:uLnTx/>
                <a:uFillTx/>
                <a:latin typeface="Lato" panose="020F0502020204030203" pitchFamily="34" charset="77"/>
                <a:ea typeface="+mn-ea"/>
                <a:cs typeface="+mn-cs"/>
              </a:rPr>
              <a:t>streamcluster</a:t>
            </a:r>
            <a:endPar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endParaRPr>
          </a:p>
        </p:txBody>
      </p:sp>
      <p:sp>
        <p:nvSpPr>
          <p:cNvPr id="12" name="TextBox 11">
            <a:extLst>
              <a:ext uri="{FF2B5EF4-FFF2-40B4-BE49-F238E27FC236}">
                <a16:creationId xmlns:a16="http://schemas.microsoft.com/office/drawing/2014/main" id="{1C57EFF5-D93E-8942-856E-641790A1331E}"/>
              </a:ext>
            </a:extLst>
          </p:cNvPr>
          <p:cNvSpPr txBox="1"/>
          <p:nvPr/>
        </p:nvSpPr>
        <p:spPr>
          <a:xfrm>
            <a:off x="6542724" y="4510586"/>
            <a:ext cx="80823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429.mcf</a:t>
            </a:r>
          </a:p>
        </p:txBody>
      </p:sp>
      <p:sp>
        <p:nvSpPr>
          <p:cNvPr id="13" name="TextBox 12">
            <a:extLst>
              <a:ext uri="{FF2B5EF4-FFF2-40B4-BE49-F238E27FC236}">
                <a16:creationId xmlns:a16="http://schemas.microsoft.com/office/drawing/2014/main" id="{D967C430-021B-9F4A-A963-1F51D817298E}"/>
              </a:ext>
            </a:extLst>
          </p:cNvPr>
          <p:cNvSpPr txBox="1"/>
          <p:nvPr/>
        </p:nvSpPr>
        <p:spPr>
          <a:xfrm>
            <a:off x="6721508" y="4191167"/>
            <a:ext cx="106792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BFSCC-22B</a:t>
            </a:r>
          </a:p>
        </p:txBody>
      </p:sp>
      <p:sp>
        <p:nvSpPr>
          <p:cNvPr id="14" name="Freeform 13">
            <a:extLst>
              <a:ext uri="{FF2B5EF4-FFF2-40B4-BE49-F238E27FC236}">
                <a16:creationId xmlns:a16="http://schemas.microsoft.com/office/drawing/2014/main" id="{3AE1EA63-EA21-9948-B629-2238B6765EB6}"/>
              </a:ext>
            </a:extLst>
          </p:cNvPr>
          <p:cNvSpPr/>
          <p:nvPr/>
        </p:nvSpPr>
        <p:spPr>
          <a:xfrm>
            <a:off x="5830688" y="4587298"/>
            <a:ext cx="741405" cy="112306"/>
          </a:xfrm>
          <a:custGeom>
            <a:avLst/>
            <a:gdLst>
              <a:gd name="connsiteX0" fmla="*/ 741405 w 741405"/>
              <a:gd name="connsiteY0" fmla="*/ 98854 h 112306"/>
              <a:gd name="connsiteX1" fmla="*/ 457200 w 741405"/>
              <a:gd name="connsiteY1" fmla="*/ 111211 h 112306"/>
              <a:gd name="connsiteX2" fmla="*/ 111211 w 741405"/>
              <a:gd name="connsiteY2" fmla="*/ 74141 h 112306"/>
              <a:gd name="connsiteX3" fmla="*/ 0 w 741405"/>
              <a:gd name="connsiteY3" fmla="*/ 0 h 112306"/>
            </a:gdLst>
            <a:ahLst/>
            <a:cxnLst>
              <a:cxn ang="0">
                <a:pos x="connsiteX0" y="connsiteY0"/>
              </a:cxn>
              <a:cxn ang="0">
                <a:pos x="connsiteX1" y="connsiteY1"/>
              </a:cxn>
              <a:cxn ang="0">
                <a:pos x="connsiteX2" y="connsiteY2"/>
              </a:cxn>
              <a:cxn ang="0">
                <a:pos x="connsiteX3" y="connsiteY3"/>
              </a:cxn>
            </a:cxnLst>
            <a:rect l="l" t="t" r="r" b="b"/>
            <a:pathLst>
              <a:path w="741405" h="112306">
                <a:moveTo>
                  <a:pt x="741405" y="98854"/>
                </a:moveTo>
                <a:cubicBezTo>
                  <a:pt x="651818" y="107092"/>
                  <a:pt x="562232" y="115330"/>
                  <a:pt x="457200" y="111211"/>
                </a:cubicBezTo>
                <a:cubicBezTo>
                  <a:pt x="352168" y="107092"/>
                  <a:pt x="187411" y="92676"/>
                  <a:pt x="111211" y="74141"/>
                </a:cubicBezTo>
                <a:cubicBezTo>
                  <a:pt x="35011" y="55606"/>
                  <a:pt x="17505" y="27803"/>
                  <a:pt x="0" y="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14">
            <a:extLst>
              <a:ext uri="{FF2B5EF4-FFF2-40B4-BE49-F238E27FC236}">
                <a16:creationId xmlns:a16="http://schemas.microsoft.com/office/drawing/2014/main" id="{1C480EF8-6E00-704F-AB4A-16291C6FECCE}"/>
              </a:ext>
            </a:extLst>
          </p:cNvPr>
          <p:cNvSpPr/>
          <p:nvPr/>
        </p:nvSpPr>
        <p:spPr>
          <a:xfrm>
            <a:off x="7288785" y="4661439"/>
            <a:ext cx="939114" cy="49427"/>
          </a:xfrm>
          <a:custGeom>
            <a:avLst/>
            <a:gdLst>
              <a:gd name="connsiteX0" fmla="*/ 0 w 939114"/>
              <a:gd name="connsiteY0" fmla="*/ 0 h 49427"/>
              <a:gd name="connsiteX1" fmla="*/ 383060 w 939114"/>
              <a:gd name="connsiteY1" fmla="*/ 0 h 49427"/>
              <a:gd name="connsiteX2" fmla="*/ 803190 w 939114"/>
              <a:gd name="connsiteY2" fmla="*/ 12357 h 49427"/>
              <a:gd name="connsiteX3" fmla="*/ 939114 w 939114"/>
              <a:gd name="connsiteY3" fmla="*/ 49427 h 49427"/>
            </a:gdLst>
            <a:ahLst/>
            <a:cxnLst>
              <a:cxn ang="0">
                <a:pos x="connsiteX0" y="connsiteY0"/>
              </a:cxn>
              <a:cxn ang="0">
                <a:pos x="connsiteX1" y="connsiteY1"/>
              </a:cxn>
              <a:cxn ang="0">
                <a:pos x="connsiteX2" y="connsiteY2"/>
              </a:cxn>
              <a:cxn ang="0">
                <a:pos x="connsiteX3" y="connsiteY3"/>
              </a:cxn>
            </a:cxnLst>
            <a:rect l="l" t="t" r="r" b="b"/>
            <a:pathLst>
              <a:path w="939114" h="49427">
                <a:moveTo>
                  <a:pt x="0" y="0"/>
                </a:moveTo>
                <a:lnTo>
                  <a:pt x="383060" y="0"/>
                </a:lnTo>
                <a:cubicBezTo>
                  <a:pt x="516925" y="2059"/>
                  <a:pt x="710514" y="4119"/>
                  <a:pt x="803190" y="12357"/>
                </a:cubicBezTo>
                <a:cubicBezTo>
                  <a:pt x="895866" y="20595"/>
                  <a:pt x="917490" y="35011"/>
                  <a:pt x="939114" y="49427"/>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1B56DCC6-0FF4-6A43-A6BD-065697590646}"/>
              </a:ext>
            </a:extLst>
          </p:cNvPr>
          <p:cNvSpPr/>
          <p:nvPr/>
        </p:nvSpPr>
        <p:spPr>
          <a:xfrm>
            <a:off x="6433593" y="4142455"/>
            <a:ext cx="348565" cy="207756"/>
          </a:xfrm>
          <a:custGeom>
            <a:avLst/>
            <a:gdLst>
              <a:gd name="connsiteX0" fmla="*/ 348565 w 348565"/>
              <a:gd name="connsiteY0" fmla="*/ 197708 h 207756"/>
              <a:gd name="connsiteX1" fmla="*/ 14933 w 348565"/>
              <a:gd name="connsiteY1" fmla="*/ 185351 h 207756"/>
              <a:gd name="connsiteX2" fmla="*/ 89073 w 348565"/>
              <a:gd name="connsiteY2" fmla="*/ 0 h 207756"/>
            </a:gdLst>
            <a:ahLst/>
            <a:cxnLst>
              <a:cxn ang="0">
                <a:pos x="connsiteX0" y="connsiteY0"/>
              </a:cxn>
              <a:cxn ang="0">
                <a:pos x="connsiteX1" y="connsiteY1"/>
              </a:cxn>
              <a:cxn ang="0">
                <a:pos x="connsiteX2" y="connsiteY2"/>
              </a:cxn>
            </a:cxnLst>
            <a:rect l="l" t="t" r="r" b="b"/>
            <a:pathLst>
              <a:path w="348565" h="207756">
                <a:moveTo>
                  <a:pt x="348565" y="197708"/>
                </a:moveTo>
                <a:cubicBezTo>
                  <a:pt x="203373" y="208005"/>
                  <a:pt x="58182" y="218302"/>
                  <a:pt x="14933" y="185351"/>
                </a:cubicBezTo>
                <a:cubicBezTo>
                  <a:pt x="-28316" y="152400"/>
                  <a:pt x="30378" y="76200"/>
                  <a:pt x="89073" y="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3EC88BF5-96BE-C64E-9852-9304AF99B3F4}"/>
              </a:ext>
            </a:extLst>
          </p:cNvPr>
          <p:cNvSpPr/>
          <p:nvPr/>
        </p:nvSpPr>
        <p:spPr>
          <a:xfrm>
            <a:off x="7745985" y="2917136"/>
            <a:ext cx="358346" cy="51427"/>
          </a:xfrm>
          <a:custGeom>
            <a:avLst/>
            <a:gdLst>
              <a:gd name="connsiteX0" fmla="*/ 0 w 358346"/>
              <a:gd name="connsiteY0" fmla="*/ 14357 h 51427"/>
              <a:gd name="connsiteX1" fmla="*/ 185352 w 358346"/>
              <a:gd name="connsiteY1" fmla="*/ 2000 h 51427"/>
              <a:gd name="connsiteX2" fmla="*/ 358346 w 358346"/>
              <a:gd name="connsiteY2" fmla="*/ 51427 h 51427"/>
            </a:gdLst>
            <a:ahLst/>
            <a:cxnLst>
              <a:cxn ang="0">
                <a:pos x="connsiteX0" y="connsiteY0"/>
              </a:cxn>
              <a:cxn ang="0">
                <a:pos x="connsiteX1" y="connsiteY1"/>
              </a:cxn>
              <a:cxn ang="0">
                <a:pos x="connsiteX2" y="connsiteY2"/>
              </a:cxn>
            </a:cxnLst>
            <a:rect l="l" t="t" r="r" b="b"/>
            <a:pathLst>
              <a:path w="358346" h="51427">
                <a:moveTo>
                  <a:pt x="0" y="14357"/>
                </a:moveTo>
                <a:cubicBezTo>
                  <a:pt x="62814" y="5089"/>
                  <a:pt x="125628" y="-4178"/>
                  <a:pt x="185352" y="2000"/>
                </a:cubicBezTo>
                <a:cubicBezTo>
                  <a:pt x="245076" y="8178"/>
                  <a:pt x="301711" y="29802"/>
                  <a:pt x="358346" y="51427"/>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17">
            <a:extLst>
              <a:ext uri="{FF2B5EF4-FFF2-40B4-BE49-F238E27FC236}">
                <a16:creationId xmlns:a16="http://schemas.microsoft.com/office/drawing/2014/main" id="{305F7FA5-754F-A14E-8ABE-E11961114C40}"/>
              </a:ext>
            </a:extLst>
          </p:cNvPr>
          <p:cNvSpPr/>
          <p:nvPr/>
        </p:nvSpPr>
        <p:spPr>
          <a:xfrm>
            <a:off x="8264969" y="2226628"/>
            <a:ext cx="481914" cy="62314"/>
          </a:xfrm>
          <a:custGeom>
            <a:avLst/>
            <a:gdLst>
              <a:gd name="connsiteX0" fmla="*/ 0 w 481914"/>
              <a:gd name="connsiteY0" fmla="*/ 62314 h 62314"/>
              <a:gd name="connsiteX1" fmla="*/ 259492 w 481914"/>
              <a:gd name="connsiteY1" fmla="*/ 530 h 62314"/>
              <a:gd name="connsiteX2" fmla="*/ 481914 w 481914"/>
              <a:gd name="connsiteY2" fmla="*/ 37600 h 62314"/>
            </a:gdLst>
            <a:ahLst/>
            <a:cxnLst>
              <a:cxn ang="0">
                <a:pos x="connsiteX0" y="connsiteY0"/>
              </a:cxn>
              <a:cxn ang="0">
                <a:pos x="connsiteX1" y="connsiteY1"/>
              </a:cxn>
              <a:cxn ang="0">
                <a:pos x="connsiteX2" y="connsiteY2"/>
              </a:cxn>
            </a:cxnLst>
            <a:rect l="l" t="t" r="r" b="b"/>
            <a:pathLst>
              <a:path w="481914" h="62314">
                <a:moveTo>
                  <a:pt x="0" y="62314"/>
                </a:moveTo>
                <a:cubicBezTo>
                  <a:pt x="89586" y="33481"/>
                  <a:pt x="179173" y="4649"/>
                  <a:pt x="259492" y="530"/>
                </a:cubicBezTo>
                <a:cubicBezTo>
                  <a:pt x="339811" y="-3589"/>
                  <a:pt x="410862" y="17005"/>
                  <a:pt x="481914" y="3760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50000"/>
                </a:srgbClr>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8C9D7AFB-B2E6-3B43-AF5C-AC4DF1E57CAA}"/>
              </a:ext>
            </a:extLst>
          </p:cNvPr>
          <p:cNvSpPr/>
          <p:nvPr/>
        </p:nvSpPr>
        <p:spPr>
          <a:xfrm>
            <a:off x="8289683" y="2288942"/>
            <a:ext cx="296562" cy="98854"/>
          </a:xfrm>
          <a:custGeom>
            <a:avLst/>
            <a:gdLst>
              <a:gd name="connsiteX0" fmla="*/ 0 w 296562"/>
              <a:gd name="connsiteY0" fmla="*/ 0 h 98854"/>
              <a:gd name="connsiteX1" fmla="*/ 296562 w 296562"/>
              <a:gd name="connsiteY1" fmla="*/ 98854 h 98854"/>
              <a:gd name="connsiteX2" fmla="*/ 296562 w 296562"/>
              <a:gd name="connsiteY2" fmla="*/ 98854 h 98854"/>
            </a:gdLst>
            <a:ahLst/>
            <a:cxnLst>
              <a:cxn ang="0">
                <a:pos x="connsiteX0" y="connsiteY0"/>
              </a:cxn>
              <a:cxn ang="0">
                <a:pos x="connsiteX1" y="connsiteY1"/>
              </a:cxn>
              <a:cxn ang="0">
                <a:pos x="connsiteX2" y="connsiteY2"/>
              </a:cxn>
            </a:cxnLst>
            <a:rect l="l" t="t" r="r" b="b"/>
            <a:pathLst>
              <a:path w="296562" h="98854">
                <a:moveTo>
                  <a:pt x="0" y="0"/>
                </a:moveTo>
                <a:lnTo>
                  <a:pt x="296562" y="98854"/>
                </a:lnTo>
                <a:lnTo>
                  <a:pt x="296562" y="98854"/>
                </a:ln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19">
            <a:extLst>
              <a:ext uri="{FF2B5EF4-FFF2-40B4-BE49-F238E27FC236}">
                <a16:creationId xmlns:a16="http://schemas.microsoft.com/office/drawing/2014/main" id="{E63A2711-EEEC-0541-8940-19D83F374061}"/>
              </a:ext>
            </a:extLst>
          </p:cNvPr>
          <p:cNvSpPr/>
          <p:nvPr/>
        </p:nvSpPr>
        <p:spPr>
          <a:xfrm>
            <a:off x="8524461" y="1918239"/>
            <a:ext cx="506627" cy="148281"/>
          </a:xfrm>
          <a:custGeom>
            <a:avLst/>
            <a:gdLst>
              <a:gd name="connsiteX0" fmla="*/ 0 w 506627"/>
              <a:gd name="connsiteY0" fmla="*/ 0 h 148281"/>
              <a:gd name="connsiteX1" fmla="*/ 284205 w 506627"/>
              <a:gd name="connsiteY1" fmla="*/ 24713 h 148281"/>
              <a:gd name="connsiteX2" fmla="*/ 407773 w 506627"/>
              <a:gd name="connsiteY2" fmla="*/ 61784 h 148281"/>
              <a:gd name="connsiteX3" fmla="*/ 506627 w 506627"/>
              <a:gd name="connsiteY3" fmla="*/ 148281 h 148281"/>
            </a:gdLst>
            <a:ahLst/>
            <a:cxnLst>
              <a:cxn ang="0">
                <a:pos x="connsiteX0" y="connsiteY0"/>
              </a:cxn>
              <a:cxn ang="0">
                <a:pos x="connsiteX1" y="connsiteY1"/>
              </a:cxn>
              <a:cxn ang="0">
                <a:pos x="connsiteX2" y="connsiteY2"/>
              </a:cxn>
              <a:cxn ang="0">
                <a:pos x="connsiteX3" y="connsiteY3"/>
              </a:cxn>
            </a:cxnLst>
            <a:rect l="l" t="t" r="r" b="b"/>
            <a:pathLst>
              <a:path w="506627" h="148281">
                <a:moveTo>
                  <a:pt x="0" y="0"/>
                </a:moveTo>
                <a:cubicBezTo>
                  <a:pt x="108121" y="7208"/>
                  <a:pt x="216243" y="14416"/>
                  <a:pt x="284205" y="24713"/>
                </a:cubicBezTo>
                <a:cubicBezTo>
                  <a:pt x="352167" y="35010"/>
                  <a:pt x="370703" y="41189"/>
                  <a:pt x="407773" y="61784"/>
                </a:cubicBezTo>
                <a:cubicBezTo>
                  <a:pt x="444843" y="82379"/>
                  <a:pt x="475735" y="115330"/>
                  <a:pt x="506627" y="148281"/>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BF12417-BBAB-6749-AB5E-E53069DFAC0D}"/>
              </a:ext>
            </a:extLst>
          </p:cNvPr>
          <p:cNvSpPr txBox="1"/>
          <p:nvPr/>
        </p:nvSpPr>
        <p:spPr>
          <a:xfrm>
            <a:off x="3494139" y="4504979"/>
            <a:ext cx="124425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pagerank-51B</a:t>
            </a:r>
          </a:p>
        </p:txBody>
      </p:sp>
      <p:sp>
        <p:nvSpPr>
          <p:cNvPr id="22" name="Freeform 21">
            <a:extLst>
              <a:ext uri="{FF2B5EF4-FFF2-40B4-BE49-F238E27FC236}">
                <a16:creationId xmlns:a16="http://schemas.microsoft.com/office/drawing/2014/main" id="{15637197-B0F0-944D-AECC-23041E823FB8}"/>
              </a:ext>
            </a:extLst>
          </p:cNvPr>
          <p:cNvSpPr/>
          <p:nvPr/>
        </p:nvSpPr>
        <p:spPr>
          <a:xfrm>
            <a:off x="3260483" y="4574942"/>
            <a:ext cx="271848" cy="132037"/>
          </a:xfrm>
          <a:custGeom>
            <a:avLst/>
            <a:gdLst>
              <a:gd name="connsiteX0" fmla="*/ 271848 w 271848"/>
              <a:gd name="connsiteY0" fmla="*/ 111210 h 132037"/>
              <a:gd name="connsiteX1" fmla="*/ 74140 w 271848"/>
              <a:gd name="connsiteY1" fmla="*/ 123567 h 132037"/>
              <a:gd name="connsiteX2" fmla="*/ 0 w 271848"/>
              <a:gd name="connsiteY2" fmla="*/ 0 h 132037"/>
            </a:gdLst>
            <a:ahLst/>
            <a:cxnLst>
              <a:cxn ang="0">
                <a:pos x="connsiteX0" y="connsiteY0"/>
              </a:cxn>
              <a:cxn ang="0">
                <a:pos x="connsiteX1" y="connsiteY1"/>
              </a:cxn>
              <a:cxn ang="0">
                <a:pos x="connsiteX2" y="connsiteY2"/>
              </a:cxn>
            </a:cxnLst>
            <a:rect l="l" t="t" r="r" b="b"/>
            <a:pathLst>
              <a:path w="271848" h="132037">
                <a:moveTo>
                  <a:pt x="271848" y="111210"/>
                </a:moveTo>
                <a:cubicBezTo>
                  <a:pt x="195648" y="126656"/>
                  <a:pt x="119448" y="142102"/>
                  <a:pt x="74140" y="123567"/>
                </a:cubicBezTo>
                <a:cubicBezTo>
                  <a:pt x="28832" y="105032"/>
                  <a:pt x="14416" y="52516"/>
                  <a:pt x="0" y="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9152370-ACFA-5048-8867-E931D8BD54E1}"/>
              </a:ext>
            </a:extLst>
          </p:cNvPr>
          <p:cNvSpPr txBox="1"/>
          <p:nvPr/>
        </p:nvSpPr>
        <p:spPr>
          <a:xfrm>
            <a:off x="3322268" y="3192917"/>
            <a:ext cx="174759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fluidanimate-9500M</a:t>
            </a:r>
          </a:p>
        </p:txBody>
      </p:sp>
      <p:sp>
        <p:nvSpPr>
          <p:cNvPr id="24" name="Freeform 23">
            <a:extLst>
              <a:ext uri="{FF2B5EF4-FFF2-40B4-BE49-F238E27FC236}">
                <a16:creationId xmlns:a16="http://schemas.microsoft.com/office/drawing/2014/main" id="{8625CD82-89C2-DD48-878B-CF6AE2403128}"/>
              </a:ext>
            </a:extLst>
          </p:cNvPr>
          <p:cNvSpPr/>
          <p:nvPr/>
        </p:nvSpPr>
        <p:spPr>
          <a:xfrm>
            <a:off x="5015142" y="3342578"/>
            <a:ext cx="205709" cy="367391"/>
          </a:xfrm>
          <a:custGeom>
            <a:avLst/>
            <a:gdLst>
              <a:gd name="connsiteX0" fmla="*/ 0 w 205709"/>
              <a:gd name="connsiteY0" fmla="*/ 9045 h 367391"/>
              <a:gd name="connsiteX1" fmla="*/ 197708 w 205709"/>
              <a:gd name="connsiteY1" fmla="*/ 46115 h 367391"/>
              <a:gd name="connsiteX2" fmla="*/ 148281 w 205709"/>
              <a:gd name="connsiteY2" fmla="*/ 367391 h 367391"/>
            </a:gdLst>
            <a:ahLst/>
            <a:cxnLst>
              <a:cxn ang="0">
                <a:pos x="connsiteX0" y="connsiteY0"/>
              </a:cxn>
              <a:cxn ang="0">
                <a:pos x="connsiteX1" y="connsiteY1"/>
              </a:cxn>
              <a:cxn ang="0">
                <a:pos x="connsiteX2" y="connsiteY2"/>
              </a:cxn>
            </a:cxnLst>
            <a:rect l="l" t="t" r="r" b="b"/>
            <a:pathLst>
              <a:path w="205709" h="367391">
                <a:moveTo>
                  <a:pt x="0" y="9045"/>
                </a:moveTo>
                <a:cubicBezTo>
                  <a:pt x="86497" y="-2282"/>
                  <a:pt x="172995" y="-13609"/>
                  <a:pt x="197708" y="46115"/>
                </a:cubicBezTo>
                <a:cubicBezTo>
                  <a:pt x="222421" y="105839"/>
                  <a:pt x="185351" y="236615"/>
                  <a:pt x="148281" y="367391"/>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24">
            <a:extLst>
              <a:ext uri="{FF2B5EF4-FFF2-40B4-BE49-F238E27FC236}">
                <a16:creationId xmlns:a16="http://schemas.microsoft.com/office/drawing/2014/main" id="{96B159AF-2A77-0645-A15D-3112CAF7098C}"/>
              </a:ext>
            </a:extLst>
          </p:cNvPr>
          <p:cNvSpPr/>
          <p:nvPr/>
        </p:nvSpPr>
        <p:spPr>
          <a:xfrm>
            <a:off x="6189034" y="2931493"/>
            <a:ext cx="506627" cy="420130"/>
          </a:xfrm>
          <a:custGeom>
            <a:avLst/>
            <a:gdLst>
              <a:gd name="connsiteX0" fmla="*/ 506627 w 506627"/>
              <a:gd name="connsiteY0" fmla="*/ 0 h 420130"/>
              <a:gd name="connsiteX1" fmla="*/ 86497 w 506627"/>
              <a:gd name="connsiteY1" fmla="*/ 111211 h 420130"/>
              <a:gd name="connsiteX2" fmla="*/ 0 w 506627"/>
              <a:gd name="connsiteY2" fmla="*/ 420130 h 420130"/>
            </a:gdLst>
            <a:ahLst/>
            <a:cxnLst>
              <a:cxn ang="0">
                <a:pos x="connsiteX0" y="connsiteY0"/>
              </a:cxn>
              <a:cxn ang="0">
                <a:pos x="connsiteX1" y="connsiteY1"/>
              </a:cxn>
              <a:cxn ang="0">
                <a:pos x="connsiteX2" y="connsiteY2"/>
              </a:cxn>
            </a:cxnLst>
            <a:rect l="l" t="t" r="r" b="b"/>
            <a:pathLst>
              <a:path w="506627" h="420130">
                <a:moveTo>
                  <a:pt x="506627" y="0"/>
                </a:moveTo>
                <a:cubicBezTo>
                  <a:pt x="338781" y="20594"/>
                  <a:pt x="170935" y="41189"/>
                  <a:pt x="86497" y="111211"/>
                </a:cubicBezTo>
                <a:cubicBezTo>
                  <a:pt x="2059" y="181233"/>
                  <a:pt x="1029" y="300681"/>
                  <a:pt x="0" y="42013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24E55509-0905-984F-AE18-99E0837AAA5F}"/>
              </a:ext>
            </a:extLst>
          </p:cNvPr>
          <p:cNvSpPr/>
          <p:nvPr/>
        </p:nvSpPr>
        <p:spPr>
          <a:xfrm>
            <a:off x="1011553" y="3685255"/>
            <a:ext cx="296562" cy="395416"/>
          </a:xfrm>
          <a:custGeom>
            <a:avLst/>
            <a:gdLst>
              <a:gd name="connsiteX0" fmla="*/ 296562 w 296562"/>
              <a:gd name="connsiteY0" fmla="*/ 0 h 395416"/>
              <a:gd name="connsiteX1" fmla="*/ 98854 w 296562"/>
              <a:gd name="connsiteY1" fmla="*/ 74141 h 395416"/>
              <a:gd name="connsiteX2" fmla="*/ 0 w 296562"/>
              <a:gd name="connsiteY2" fmla="*/ 395416 h 395416"/>
            </a:gdLst>
            <a:ahLst/>
            <a:cxnLst>
              <a:cxn ang="0">
                <a:pos x="connsiteX0" y="connsiteY0"/>
              </a:cxn>
              <a:cxn ang="0">
                <a:pos x="connsiteX1" y="connsiteY1"/>
              </a:cxn>
              <a:cxn ang="0">
                <a:pos x="connsiteX2" y="connsiteY2"/>
              </a:cxn>
            </a:cxnLst>
            <a:rect l="l" t="t" r="r" b="b"/>
            <a:pathLst>
              <a:path w="296562" h="395416">
                <a:moveTo>
                  <a:pt x="296562" y="0"/>
                </a:moveTo>
                <a:cubicBezTo>
                  <a:pt x="222421" y="4119"/>
                  <a:pt x="148281" y="8238"/>
                  <a:pt x="98854" y="74141"/>
                </a:cubicBezTo>
                <a:cubicBezTo>
                  <a:pt x="49427" y="140044"/>
                  <a:pt x="24713" y="267730"/>
                  <a:pt x="0" y="395416"/>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Graphic 26" descr="Home">
            <a:hlinkClick r:id="rId3" action="ppaction://hlinksldjump"/>
            <a:extLst>
              <a:ext uri="{FF2B5EF4-FFF2-40B4-BE49-F238E27FC236}">
                <a16:creationId xmlns:a16="http://schemas.microsoft.com/office/drawing/2014/main" id="{2CFCDFB6-22BC-8148-8B49-7326097372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55955583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B62338-1A35-334A-B852-C4215E1B5D1A}"/>
              </a:ext>
            </a:extLst>
          </p:cNvPr>
          <p:cNvSpPr>
            <a:spLocks noGrp="1"/>
          </p:cNvSpPr>
          <p:nvPr>
            <p:ph type="title"/>
          </p:nvPr>
        </p:nvSpPr>
        <p:spPr/>
        <p:txBody>
          <a:bodyPr/>
          <a:lstStyle/>
          <a:p>
            <a:r>
              <a:rPr lang="en-US" dirty="0"/>
              <a:t>Performance S-curve: Four-core</a:t>
            </a:r>
          </a:p>
        </p:txBody>
      </p:sp>
      <p:graphicFrame>
        <p:nvGraphicFramePr>
          <p:cNvPr id="6" name="Chart 5">
            <a:extLst>
              <a:ext uri="{FF2B5EF4-FFF2-40B4-BE49-F238E27FC236}">
                <a16:creationId xmlns:a16="http://schemas.microsoft.com/office/drawing/2014/main" id="{D95D4F84-3F35-E944-AD23-CC26817D4CDF}"/>
              </a:ext>
            </a:extLst>
          </p:cNvPr>
          <p:cNvGraphicFramePr>
            <a:graphicFrameLocks noGrp="1"/>
          </p:cNvGraphicFramePr>
          <p:nvPr/>
        </p:nvGraphicFramePr>
        <p:xfrm>
          <a:off x="-37989" y="1651372"/>
          <a:ext cx="9219977" cy="4091968"/>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DB923DB9-CC76-F147-A962-94E216E29A81}"/>
              </a:ext>
            </a:extLst>
          </p:cNvPr>
          <p:cNvCxnSpPr>
            <a:cxnSpLocks/>
          </p:cNvCxnSpPr>
          <p:nvPr/>
        </p:nvCxnSpPr>
        <p:spPr>
          <a:xfrm>
            <a:off x="926017" y="3803188"/>
            <a:ext cx="8118389"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34ED2E1-E859-BE40-BF12-6889AE587918}"/>
              </a:ext>
            </a:extLst>
          </p:cNvPr>
          <p:cNvSpPr txBox="1"/>
          <p:nvPr/>
        </p:nvSpPr>
        <p:spPr>
          <a:xfrm>
            <a:off x="1037230" y="3331263"/>
            <a:ext cx="128592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429.mcf-184B</a:t>
            </a:r>
          </a:p>
        </p:txBody>
      </p:sp>
      <p:sp>
        <p:nvSpPr>
          <p:cNvPr id="9" name="TextBox 8">
            <a:extLst>
              <a:ext uri="{FF2B5EF4-FFF2-40B4-BE49-F238E27FC236}">
                <a16:creationId xmlns:a16="http://schemas.microsoft.com/office/drawing/2014/main" id="{DA403388-7194-544D-B1BC-E08EB527F15E}"/>
              </a:ext>
            </a:extLst>
          </p:cNvPr>
          <p:cNvSpPr txBox="1"/>
          <p:nvPr/>
        </p:nvSpPr>
        <p:spPr>
          <a:xfrm>
            <a:off x="1959678" y="4459303"/>
            <a:ext cx="87075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srgbClr val="E7E6E6">
                    <a:lumMod val="50000"/>
                  </a:srgbClr>
                </a:solidFill>
                <a:effectLst/>
                <a:uLnTx/>
                <a:uFillTx/>
                <a:latin typeface="Lato" panose="020F0502020204030203" pitchFamily="34" charset="77"/>
                <a:ea typeface="+mn-ea"/>
                <a:cs typeface="+mn-cs"/>
              </a:rPr>
              <a:t>pagerank</a:t>
            </a:r>
            <a:endPar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endParaRPr>
          </a:p>
        </p:txBody>
      </p:sp>
      <p:sp>
        <p:nvSpPr>
          <p:cNvPr id="10" name="TextBox 9">
            <a:extLst>
              <a:ext uri="{FF2B5EF4-FFF2-40B4-BE49-F238E27FC236}">
                <a16:creationId xmlns:a16="http://schemas.microsoft.com/office/drawing/2014/main" id="{24B561CF-B0C2-0C4D-8DDE-5DBEBE24E9BC}"/>
              </a:ext>
            </a:extLst>
          </p:cNvPr>
          <p:cNvSpPr txBox="1"/>
          <p:nvPr/>
        </p:nvSpPr>
        <p:spPr>
          <a:xfrm>
            <a:off x="6561530" y="2415257"/>
            <a:ext cx="196720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462.libquantum-1343B</a:t>
            </a:r>
          </a:p>
        </p:txBody>
      </p:sp>
      <p:sp>
        <p:nvSpPr>
          <p:cNvPr id="11" name="TextBox 10">
            <a:extLst>
              <a:ext uri="{FF2B5EF4-FFF2-40B4-BE49-F238E27FC236}">
                <a16:creationId xmlns:a16="http://schemas.microsoft.com/office/drawing/2014/main" id="{AD20250E-DEC1-A045-8047-252389E65FCE}"/>
              </a:ext>
            </a:extLst>
          </p:cNvPr>
          <p:cNvSpPr txBox="1"/>
          <p:nvPr/>
        </p:nvSpPr>
        <p:spPr>
          <a:xfrm>
            <a:off x="7128709" y="1847291"/>
            <a:ext cx="157927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437.leslie3d-271B</a:t>
            </a:r>
          </a:p>
        </p:txBody>
      </p:sp>
      <p:sp>
        <p:nvSpPr>
          <p:cNvPr id="12" name="Freeform 11">
            <a:extLst>
              <a:ext uri="{FF2B5EF4-FFF2-40B4-BE49-F238E27FC236}">
                <a16:creationId xmlns:a16="http://schemas.microsoft.com/office/drawing/2014/main" id="{94E3C3BE-7C41-8441-BE23-3FC14CBBFFD9}"/>
              </a:ext>
            </a:extLst>
          </p:cNvPr>
          <p:cNvSpPr/>
          <p:nvPr/>
        </p:nvSpPr>
        <p:spPr>
          <a:xfrm>
            <a:off x="980669" y="3501750"/>
            <a:ext cx="113122" cy="273377"/>
          </a:xfrm>
          <a:custGeom>
            <a:avLst/>
            <a:gdLst>
              <a:gd name="connsiteX0" fmla="*/ 113122 w 113122"/>
              <a:gd name="connsiteY0" fmla="*/ 0 h 273377"/>
              <a:gd name="connsiteX1" fmla="*/ 28281 w 113122"/>
              <a:gd name="connsiteY1" fmla="*/ 84841 h 273377"/>
              <a:gd name="connsiteX2" fmla="*/ 0 w 113122"/>
              <a:gd name="connsiteY2" fmla="*/ 273377 h 273377"/>
            </a:gdLst>
            <a:ahLst/>
            <a:cxnLst>
              <a:cxn ang="0">
                <a:pos x="connsiteX0" y="connsiteY0"/>
              </a:cxn>
              <a:cxn ang="0">
                <a:pos x="connsiteX1" y="connsiteY1"/>
              </a:cxn>
              <a:cxn ang="0">
                <a:pos x="connsiteX2" y="connsiteY2"/>
              </a:cxn>
            </a:cxnLst>
            <a:rect l="l" t="t" r="r" b="b"/>
            <a:pathLst>
              <a:path w="113122" h="273377">
                <a:moveTo>
                  <a:pt x="113122" y="0"/>
                </a:moveTo>
                <a:cubicBezTo>
                  <a:pt x="80128" y="19639"/>
                  <a:pt x="47135" y="39278"/>
                  <a:pt x="28281" y="84841"/>
                </a:cubicBezTo>
                <a:cubicBezTo>
                  <a:pt x="9427" y="130404"/>
                  <a:pt x="4713" y="201890"/>
                  <a:pt x="0" y="273377"/>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12">
            <a:extLst>
              <a:ext uri="{FF2B5EF4-FFF2-40B4-BE49-F238E27FC236}">
                <a16:creationId xmlns:a16="http://schemas.microsoft.com/office/drawing/2014/main" id="{F9B34B16-BA56-824E-8263-0E12A1F9798C}"/>
              </a:ext>
            </a:extLst>
          </p:cNvPr>
          <p:cNvSpPr/>
          <p:nvPr/>
        </p:nvSpPr>
        <p:spPr>
          <a:xfrm>
            <a:off x="1112644" y="4604686"/>
            <a:ext cx="895547" cy="86423"/>
          </a:xfrm>
          <a:custGeom>
            <a:avLst/>
            <a:gdLst>
              <a:gd name="connsiteX0" fmla="*/ 895547 w 895547"/>
              <a:gd name="connsiteY0" fmla="*/ 47134 h 86423"/>
              <a:gd name="connsiteX1" fmla="*/ 273377 w 895547"/>
              <a:gd name="connsiteY1" fmla="*/ 84841 h 86423"/>
              <a:gd name="connsiteX2" fmla="*/ 0 w 895547"/>
              <a:gd name="connsiteY2" fmla="*/ 0 h 86423"/>
            </a:gdLst>
            <a:ahLst/>
            <a:cxnLst>
              <a:cxn ang="0">
                <a:pos x="connsiteX0" y="connsiteY0"/>
              </a:cxn>
              <a:cxn ang="0">
                <a:pos x="connsiteX1" y="connsiteY1"/>
              </a:cxn>
              <a:cxn ang="0">
                <a:pos x="connsiteX2" y="connsiteY2"/>
              </a:cxn>
            </a:cxnLst>
            <a:rect l="l" t="t" r="r" b="b"/>
            <a:pathLst>
              <a:path w="895547" h="86423">
                <a:moveTo>
                  <a:pt x="895547" y="47134"/>
                </a:moveTo>
                <a:cubicBezTo>
                  <a:pt x="659091" y="69915"/>
                  <a:pt x="422635" y="92697"/>
                  <a:pt x="273377" y="84841"/>
                </a:cubicBezTo>
                <a:cubicBezTo>
                  <a:pt x="124119" y="76985"/>
                  <a:pt x="62059" y="38492"/>
                  <a:pt x="0" y="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912983B4-0B1D-4B47-A404-553A71B5884C}"/>
              </a:ext>
            </a:extLst>
          </p:cNvPr>
          <p:cNvSpPr/>
          <p:nvPr/>
        </p:nvSpPr>
        <p:spPr>
          <a:xfrm>
            <a:off x="1800801" y="4573684"/>
            <a:ext cx="245097" cy="31002"/>
          </a:xfrm>
          <a:custGeom>
            <a:avLst/>
            <a:gdLst>
              <a:gd name="connsiteX0" fmla="*/ 245097 w 245097"/>
              <a:gd name="connsiteY0" fmla="*/ 31002 h 31002"/>
              <a:gd name="connsiteX1" fmla="*/ 141402 w 245097"/>
              <a:gd name="connsiteY1" fmla="*/ 2721 h 31002"/>
              <a:gd name="connsiteX2" fmla="*/ 0 w 245097"/>
              <a:gd name="connsiteY2" fmla="*/ 2721 h 31002"/>
            </a:gdLst>
            <a:ahLst/>
            <a:cxnLst>
              <a:cxn ang="0">
                <a:pos x="connsiteX0" y="connsiteY0"/>
              </a:cxn>
              <a:cxn ang="0">
                <a:pos x="connsiteX1" y="connsiteY1"/>
              </a:cxn>
              <a:cxn ang="0">
                <a:pos x="connsiteX2" y="connsiteY2"/>
              </a:cxn>
            </a:cxnLst>
            <a:rect l="l" t="t" r="r" b="b"/>
            <a:pathLst>
              <a:path w="245097" h="31002">
                <a:moveTo>
                  <a:pt x="245097" y="31002"/>
                </a:moveTo>
                <a:cubicBezTo>
                  <a:pt x="213674" y="19218"/>
                  <a:pt x="182252" y="7435"/>
                  <a:pt x="141402" y="2721"/>
                </a:cubicBezTo>
                <a:cubicBezTo>
                  <a:pt x="100552" y="-1993"/>
                  <a:pt x="50276" y="364"/>
                  <a:pt x="0" y="2721"/>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14">
            <a:extLst>
              <a:ext uri="{FF2B5EF4-FFF2-40B4-BE49-F238E27FC236}">
                <a16:creationId xmlns:a16="http://schemas.microsoft.com/office/drawing/2014/main" id="{5B345642-69E4-0A40-B50A-1FF89C161D0E}"/>
              </a:ext>
            </a:extLst>
          </p:cNvPr>
          <p:cNvSpPr/>
          <p:nvPr/>
        </p:nvSpPr>
        <p:spPr>
          <a:xfrm>
            <a:off x="2771762" y="4519845"/>
            <a:ext cx="546754" cy="141945"/>
          </a:xfrm>
          <a:custGeom>
            <a:avLst/>
            <a:gdLst>
              <a:gd name="connsiteX0" fmla="*/ 0 w 546754"/>
              <a:gd name="connsiteY0" fmla="*/ 122548 h 141945"/>
              <a:gd name="connsiteX1" fmla="*/ 339365 w 546754"/>
              <a:gd name="connsiteY1" fmla="*/ 131975 h 141945"/>
              <a:gd name="connsiteX2" fmla="*/ 546754 w 546754"/>
              <a:gd name="connsiteY2" fmla="*/ 0 h 141945"/>
            </a:gdLst>
            <a:ahLst/>
            <a:cxnLst>
              <a:cxn ang="0">
                <a:pos x="connsiteX0" y="connsiteY0"/>
              </a:cxn>
              <a:cxn ang="0">
                <a:pos x="connsiteX1" y="connsiteY1"/>
              </a:cxn>
              <a:cxn ang="0">
                <a:pos x="connsiteX2" y="connsiteY2"/>
              </a:cxn>
            </a:cxnLst>
            <a:rect l="l" t="t" r="r" b="b"/>
            <a:pathLst>
              <a:path w="546754" h="141945">
                <a:moveTo>
                  <a:pt x="0" y="122548"/>
                </a:moveTo>
                <a:cubicBezTo>
                  <a:pt x="124119" y="137474"/>
                  <a:pt x="248239" y="152400"/>
                  <a:pt x="339365" y="131975"/>
                </a:cubicBezTo>
                <a:cubicBezTo>
                  <a:pt x="430491" y="111550"/>
                  <a:pt x="488622" y="55775"/>
                  <a:pt x="546754" y="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130DC826-D475-D345-AAC6-6ED1F269867B}"/>
              </a:ext>
            </a:extLst>
          </p:cNvPr>
          <p:cNvSpPr/>
          <p:nvPr/>
        </p:nvSpPr>
        <p:spPr>
          <a:xfrm>
            <a:off x="8455044" y="2295119"/>
            <a:ext cx="255604" cy="273377"/>
          </a:xfrm>
          <a:custGeom>
            <a:avLst/>
            <a:gdLst>
              <a:gd name="connsiteX0" fmla="*/ 1081 w 255604"/>
              <a:gd name="connsiteY0" fmla="*/ 273377 h 273377"/>
              <a:gd name="connsiteX1" fmla="*/ 38788 w 255604"/>
              <a:gd name="connsiteY1" fmla="*/ 103695 h 273377"/>
              <a:gd name="connsiteX2" fmla="*/ 255604 w 255604"/>
              <a:gd name="connsiteY2" fmla="*/ 0 h 273377"/>
            </a:gdLst>
            <a:ahLst/>
            <a:cxnLst>
              <a:cxn ang="0">
                <a:pos x="connsiteX0" y="connsiteY0"/>
              </a:cxn>
              <a:cxn ang="0">
                <a:pos x="connsiteX1" y="connsiteY1"/>
              </a:cxn>
              <a:cxn ang="0">
                <a:pos x="connsiteX2" y="connsiteY2"/>
              </a:cxn>
            </a:cxnLst>
            <a:rect l="l" t="t" r="r" b="b"/>
            <a:pathLst>
              <a:path w="255604" h="273377">
                <a:moveTo>
                  <a:pt x="1081" y="273377"/>
                </a:moveTo>
                <a:cubicBezTo>
                  <a:pt x="-1276" y="211317"/>
                  <a:pt x="-3632" y="149258"/>
                  <a:pt x="38788" y="103695"/>
                </a:cubicBezTo>
                <a:cubicBezTo>
                  <a:pt x="81208" y="58132"/>
                  <a:pt x="168406" y="29066"/>
                  <a:pt x="255604" y="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BBEA31F4-23E3-4D4C-8FB9-E2288F43A072}"/>
              </a:ext>
            </a:extLst>
          </p:cNvPr>
          <p:cNvSpPr/>
          <p:nvPr/>
        </p:nvSpPr>
        <p:spPr>
          <a:xfrm>
            <a:off x="8654087" y="1969782"/>
            <a:ext cx="358219" cy="692982"/>
          </a:xfrm>
          <a:custGeom>
            <a:avLst/>
            <a:gdLst>
              <a:gd name="connsiteX0" fmla="*/ 0 w 358219"/>
              <a:gd name="connsiteY0" fmla="*/ 14252 h 692982"/>
              <a:gd name="connsiteX1" fmla="*/ 245097 w 358219"/>
              <a:gd name="connsiteY1" fmla="*/ 89667 h 692982"/>
              <a:gd name="connsiteX2" fmla="*/ 358219 w 358219"/>
              <a:gd name="connsiteY2" fmla="*/ 692982 h 692982"/>
            </a:gdLst>
            <a:ahLst/>
            <a:cxnLst>
              <a:cxn ang="0">
                <a:pos x="connsiteX0" y="connsiteY0"/>
              </a:cxn>
              <a:cxn ang="0">
                <a:pos x="connsiteX1" y="connsiteY1"/>
              </a:cxn>
              <a:cxn ang="0">
                <a:pos x="connsiteX2" y="connsiteY2"/>
              </a:cxn>
            </a:cxnLst>
            <a:rect l="l" t="t" r="r" b="b"/>
            <a:pathLst>
              <a:path w="358219" h="692982">
                <a:moveTo>
                  <a:pt x="0" y="14252"/>
                </a:moveTo>
                <a:cubicBezTo>
                  <a:pt x="92697" y="-4602"/>
                  <a:pt x="185394" y="-23455"/>
                  <a:pt x="245097" y="89667"/>
                </a:cubicBezTo>
                <a:cubicBezTo>
                  <a:pt x="304800" y="202789"/>
                  <a:pt x="331509" y="447885"/>
                  <a:pt x="358219" y="692982"/>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F2E34B1-3B7C-C747-A55C-32D2F42C44B6}"/>
              </a:ext>
            </a:extLst>
          </p:cNvPr>
          <p:cNvSpPr txBox="1"/>
          <p:nvPr/>
        </p:nvSpPr>
        <p:spPr>
          <a:xfrm>
            <a:off x="8218002" y="3800833"/>
            <a:ext cx="72968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Mix-59</a:t>
            </a:r>
          </a:p>
        </p:txBody>
      </p:sp>
      <p:sp>
        <p:nvSpPr>
          <p:cNvPr id="19" name="TextBox 18">
            <a:extLst>
              <a:ext uri="{FF2B5EF4-FFF2-40B4-BE49-F238E27FC236}">
                <a16:creationId xmlns:a16="http://schemas.microsoft.com/office/drawing/2014/main" id="{FE4D54F7-64C0-D242-B344-BB235DD53098}"/>
              </a:ext>
            </a:extLst>
          </p:cNvPr>
          <p:cNvSpPr txBox="1"/>
          <p:nvPr/>
        </p:nvSpPr>
        <p:spPr>
          <a:xfrm>
            <a:off x="5710360" y="2898380"/>
            <a:ext cx="141897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raytrace-23.75B</a:t>
            </a:r>
          </a:p>
        </p:txBody>
      </p:sp>
      <p:sp>
        <p:nvSpPr>
          <p:cNvPr id="20" name="TextBox 19">
            <a:extLst>
              <a:ext uri="{FF2B5EF4-FFF2-40B4-BE49-F238E27FC236}">
                <a16:creationId xmlns:a16="http://schemas.microsoft.com/office/drawing/2014/main" id="{50866EB3-68B4-834A-8E10-D5D71FFA9B86}"/>
              </a:ext>
            </a:extLst>
          </p:cNvPr>
          <p:cNvSpPr txBox="1"/>
          <p:nvPr/>
        </p:nvSpPr>
        <p:spPr>
          <a:xfrm>
            <a:off x="4283804" y="4340120"/>
            <a:ext cx="83388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Mix-240</a:t>
            </a:r>
          </a:p>
        </p:txBody>
      </p:sp>
      <p:sp>
        <p:nvSpPr>
          <p:cNvPr id="21" name="Freeform 20">
            <a:extLst>
              <a:ext uri="{FF2B5EF4-FFF2-40B4-BE49-F238E27FC236}">
                <a16:creationId xmlns:a16="http://schemas.microsoft.com/office/drawing/2014/main" id="{658D3533-B07A-F74C-82F7-0EB8D07F1499}"/>
              </a:ext>
            </a:extLst>
          </p:cNvPr>
          <p:cNvSpPr/>
          <p:nvPr/>
        </p:nvSpPr>
        <p:spPr>
          <a:xfrm>
            <a:off x="4072661" y="4161626"/>
            <a:ext cx="282804" cy="341979"/>
          </a:xfrm>
          <a:custGeom>
            <a:avLst/>
            <a:gdLst>
              <a:gd name="connsiteX0" fmla="*/ 282804 w 282804"/>
              <a:gd name="connsiteY0" fmla="*/ 339365 h 341979"/>
              <a:gd name="connsiteX1" fmla="*/ 75414 w 282804"/>
              <a:gd name="connsiteY1" fmla="*/ 292231 h 341979"/>
              <a:gd name="connsiteX2" fmla="*/ 0 w 282804"/>
              <a:gd name="connsiteY2" fmla="*/ 0 h 341979"/>
            </a:gdLst>
            <a:ahLst/>
            <a:cxnLst>
              <a:cxn ang="0">
                <a:pos x="connsiteX0" y="connsiteY0"/>
              </a:cxn>
              <a:cxn ang="0">
                <a:pos x="connsiteX1" y="connsiteY1"/>
              </a:cxn>
              <a:cxn ang="0">
                <a:pos x="connsiteX2" y="connsiteY2"/>
              </a:cxn>
            </a:cxnLst>
            <a:rect l="l" t="t" r="r" b="b"/>
            <a:pathLst>
              <a:path w="282804" h="341979">
                <a:moveTo>
                  <a:pt x="282804" y="339365"/>
                </a:moveTo>
                <a:cubicBezTo>
                  <a:pt x="202676" y="344078"/>
                  <a:pt x="122548" y="348792"/>
                  <a:pt x="75414" y="292231"/>
                </a:cubicBezTo>
                <a:cubicBezTo>
                  <a:pt x="28280" y="235670"/>
                  <a:pt x="14140" y="117835"/>
                  <a:pt x="0" y="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0D590EF5-ADF9-D242-B0FC-DABC0B43CB5E}"/>
              </a:ext>
            </a:extLst>
          </p:cNvPr>
          <p:cNvSpPr/>
          <p:nvPr/>
        </p:nvSpPr>
        <p:spPr>
          <a:xfrm>
            <a:off x="7079811" y="2969104"/>
            <a:ext cx="424206" cy="80159"/>
          </a:xfrm>
          <a:custGeom>
            <a:avLst/>
            <a:gdLst>
              <a:gd name="connsiteX0" fmla="*/ 0 w 424206"/>
              <a:gd name="connsiteY0" fmla="*/ 80159 h 80159"/>
              <a:gd name="connsiteX1" fmla="*/ 160256 w 424206"/>
              <a:gd name="connsiteY1" fmla="*/ 4745 h 80159"/>
              <a:gd name="connsiteX2" fmla="*/ 424206 w 424206"/>
              <a:gd name="connsiteY2" fmla="*/ 14172 h 80159"/>
            </a:gdLst>
            <a:ahLst/>
            <a:cxnLst>
              <a:cxn ang="0">
                <a:pos x="connsiteX0" y="connsiteY0"/>
              </a:cxn>
              <a:cxn ang="0">
                <a:pos x="connsiteX1" y="connsiteY1"/>
              </a:cxn>
              <a:cxn ang="0">
                <a:pos x="connsiteX2" y="connsiteY2"/>
              </a:cxn>
            </a:cxnLst>
            <a:rect l="l" t="t" r="r" b="b"/>
            <a:pathLst>
              <a:path w="424206" h="80159">
                <a:moveTo>
                  <a:pt x="0" y="80159"/>
                </a:moveTo>
                <a:cubicBezTo>
                  <a:pt x="44777" y="47951"/>
                  <a:pt x="89555" y="15743"/>
                  <a:pt x="160256" y="4745"/>
                </a:cubicBezTo>
                <a:cubicBezTo>
                  <a:pt x="230957" y="-6253"/>
                  <a:pt x="327581" y="3959"/>
                  <a:pt x="424206" y="14172"/>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22">
            <a:extLst>
              <a:ext uri="{FF2B5EF4-FFF2-40B4-BE49-F238E27FC236}">
                <a16:creationId xmlns:a16="http://schemas.microsoft.com/office/drawing/2014/main" id="{F4A132BC-0924-A446-9772-119F10420953}"/>
              </a:ext>
            </a:extLst>
          </p:cNvPr>
          <p:cNvSpPr/>
          <p:nvPr/>
        </p:nvSpPr>
        <p:spPr>
          <a:xfrm>
            <a:off x="8021411" y="3586591"/>
            <a:ext cx="255604" cy="368552"/>
          </a:xfrm>
          <a:custGeom>
            <a:avLst/>
            <a:gdLst>
              <a:gd name="connsiteX0" fmla="*/ 255604 w 255604"/>
              <a:gd name="connsiteY0" fmla="*/ 367645 h 368552"/>
              <a:gd name="connsiteX1" fmla="*/ 38788 w 255604"/>
              <a:gd name="connsiteY1" fmla="*/ 311085 h 368552"/>
              <a:gd name="connsiteX2" fmla="*/ 1081 w 255604"/>
              <a:gd name="connsiteY2" fmla="*/ 0 h 368552"/>
            </a:gdLst>
            <a:ahLst/>
            <a:cxnLst>
              <a:cxn ang="0">
                <a:pos x="connsiteX0" y="connsiteY0"/>
              </a:cxn>
              <a:cxn ang="0">
                <a:pos x="connsiteX1" y="connsiteY1"/>
              </a:cxn>
              <a:cxn ang="0">
                <a:pos x="connsiteX2" y="connsiteY2"/>
              </a:cxn>
            </a:cxnLst>
            <a:rect l="l" t="t" r="r" b="b"/>
            <a:pathLst>
              <a:path w="255604" h="368552">
                <a:moveTo>
                  <a:pt x="255604" y="367645"/>
                </a:moveTo>
                <a:cubicBezTo>
                  <a:pt x="168406" y="370002"/>
                  <a:pt x="81208" y="372359"/>
                  <a:pt x="38788" y="311085"/>
                </a:cubicBezTo>
                <a:cubicBezTo>
                  <a:pt x="-3633" y="249811"/>
                  <a:pt x="-1276" y="124905"/>
                  <a:pt x="1081" y="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Home">
            <a:hlinkClick r:id="rId3" action="ppaction://hlinksldjump"/>
            <a:extLst>
              <a:ext uri="{FF2B5EF4-FFF2-40B4-BE49-F238E27FC236}">
                <a16:creationId xmlns:a16="http://schemas.microsoft.com/office/drawing/2014/main" id="{280B864F-92FE-8141-9C41-B9E8B0BE01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308487180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A95145-F8A0-F045-BF60-6F1CF3E18D11}"/>
              </a:ext>
            </a:extLst>
          </p:cNvPr>
          <p:cNvSpPr>
            <a:spLocks noGrp="1"/>
          </p:cNvSpPr>
          <p:nvPr>
            <p:ph type="title"/>
          </p:nvPr>
        </p:nvSpPr>
        <p:spPr/>
        <p:txBody>
          <a:bodyPr/>
          <a:lstStyle/>
          <a:p>
            <a:r>
              <a:rPr lang="en-US" sz="3600" dirty="0"/>
              <a:t>Single-core Coverage &amp; Overprediction</a:t>
            </a:r>
          </a:p>
        </p:txBody>
      </p:sp>
      <p:pic>
        <p:nvPicPr>
          <p:cNvPr id="7" name="Content Placeholder 6">
            <a:extLst>
              <a:ext uri="{FF2B5EF4-FFF2-40B4-BE49-F238E27FC236}">
                <a16:creationId xmlns:a16="http://schemas.microsoft.com/office/drawing/2014/main" id="{C09E9062-1E4D-7C49-894D-B722647B9D4F}"/>
              </a:ext>
            </a:extLst>
          </p:cNvPr>
          <p:cNvPicPr>
            <a:picLocks noGrp="1" noChangeAspect="1"/>
          </p:cNvPicPr>
          <p:nvPr>
            <p:ph idx="1"/>
          </p:nvPr>
        </p:nvPicPr>
        <p:blipFill>
          <a:blip r:embed="rId2"/>
          <a:stretch>
            <a:fillRect/>
          </a:stretch>
        </p:blipFill>
        <p:spPr>
          <a:xfrm>
            <a:off x="168275" y="2298649"/>
            <a:ext cx="8894763" cy="2695677"/>
          </a:xfrm>
          <a:prstGeom prst="rect">
            <a:avLst/>
          </a:prstGeom>
        </p:spPr>
      </p:pic>
      <p:pic>
        <p:nvPicPr>
          <p:cNvPr id="5" name="Graphic 4" descr="Home">
            <a:hlinkClick r:id="rId3" action="ppaction://hlinksldjump"/>
            <a:extLst>
              <a:ext uri="{FF2B5EF4-FFF2-40B4-BE49-F238E27FC236}">
                <a16:creationId xmlns:a16="http://schemas.microsoft.com/office/drawing/2014/main" id="{27189BB8-9995-E241-AF54-16E596CBED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296611050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F351D-98BD-6149-A0AD-A512792D94D5}"/>
              </a:ext>
            </a:extLst>
          </p:cNvPr>
          <p:cNvSpPr>
            <a:spLocks noGrp="1"/>
          </p:cNvSpPr>
          <p:nvPr>
            <p:ph type="title"/>
          </p:nvPr>
        </p:nvSpPr>
        <p:spPr/>
        <p:txBody>
          <a:bodyPr/>
          <a:lstStyle/>
          <a:p>
            <a:r>
              <a:rPr lang="en-US" dirty="0"/>
              <a:t>Detailed Performance</a:t>
            </a:r>
          </a:p>
        </p:txBody>
      </p:sp>
      <p:pic>
        <p:nvPicPr>
          <p:cNvPr id="7" name="Content Placeholder 6">
            <a:extLst>
              <a:ext uri="{FF2B5EF4-FFF2-40B4-BE49-F238E27FC236}">
                <a16:creationId xmlns:a16="http://schemas.microsoft.com/office/drawing/2014/main" id="{079207FC-4004-2348-AC37-D78B2E3F088C}"/>
              </a:ext>
            </a:extLst>
          </p:cNvPr>
          <p:cNvPicPr>
            <a:picLocks noGrp="1" noChangeAspect="1"/>
          </p:cNvPicPr>
          <p:nvPr>
            <p:ph idx="1"/>
          </p:nvPr>
        </p:nvPicPr>
        <p:blipFill>
          <a:blip r:embed="rId2"/>
          <a:stretch>
            <a:fillRect/>
          </a:stretch>
        </p:blipFill>
        <p:spPr>
          <a:xfrm>
            <a:off x="124618" y="971025"/>
            <a:ext cx="8894763" cy="2709324"/>
          </a:xfrm>
          <a:prstGeom prst="rect">
            <a:avLst/>
          </a:prstGeom>
        </p:spPr>
      </p:pic>
      <p:pic>
        <p:nvPicPr>
          <p:cNvPr id="8" name="Content Placeholder 6">
            <a:extLst>
              <a:ext uri="{FF2B5EF4-FFF2-40B4-BE49-F238E27FC236}">
                <a16:creationId xmlns:a16="http://schemas.microsoft.com/office/drawing/2014/main" id="{4C073FBC-8137-4E46-8883-9B69F2460E8F}"/>
              </a:ext>
            </a:extLst>
          </p:cNvPr>
          <p:cNvPicPr>
            <a:picLocks noChangeAspect="1"/>
          </p:cNvPicPr>
          <p:nvPr/>
        </p:nvPicPr>
        <p:blipFill>
          <a:blip r:embed="rId3"/>
          <a:stretch>
            <a:fillRect/>
          </a:stretch>
        </p:blipFill>
        <p:spPr>
          <a:xfrm>
            <a:off x="169011" y="3680349"/>
            <a:ext cx="8894763" cy="2667414"/>
          </a:xfrm>
          <a:prstGeom prst="rect">
            <a:avLst/>
          </a:prstGeom>
        </p:spPr>
      </p:pic>
      <p:pic>
        <p:nvPicPr>
          <p:cNvPr id="5" name="Graphic 4" descr="Home">
            <a:hlinkClick r:id="rId4" action="ppaction://hlinksldjump"/>
            <a:extLst>
              <a:ext uri="{FF2B5EF4-FFF2-40B4-BE49-F238E27FC236}">
                <a16:creationId xmlns:a16="http://schemas.microsoft.com/office/drawing/2014/main" id="{709C36D5-D482-9A4A-ADC4-58FFD98335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1228638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091B9-7275-6DEA-14CF-9B0D318FD1F6}"/>
              </a:ext>
            </a:extLst>
          </p:cNvPr>
          <p:cNvSpPr>
            <a:spLocks noGrp="1"/>
          </p:cNvSpPr>
          <p:nvPr>
            <p:ph type="title"/>
          </p:nvPr>
        </p:nvSpPr>
        <p:spPr/>
        <p:txBody>
          <a:bodyPr/>
          <a:lstStyle/>
          <a:p>
            <a:r>
              <a:rPr lang="en-US" dirty="0"/>
              <a:t>Self-Optimizing Hybrid SSD Controllers</a:t>
            </a:r>
          </a:p>
        </p:txBody>
      </p:sp>
      <p:sp>
        <p:nvSpPr>
          <p:cNvPr id="3" name="Content Placeholder 2">
            <a:extLst>
              <a:ext uri="{FF2B5EF4-FFF2-40B4-BE49-F238E27FC236}">
                <a16:creationId xmlns:a16="http://schemas.microsoft.com/office/drawing/2014/main" id="{FF052A9A-6C73-D49A-88C9-EF3B15FF9B8C}"/>
              </a:ext>
            </a:extLst>
          </p:cNvPr>
          <p:cNvSpPr>
            <a:spLocks noGrp="1"/>
          </p:cNvSpPr>
          <p:nvPr>
            <p:ph idx="1"/>
          </p:nvPr>
        </p:nvSpPr>
        <p:spPr>
          <a:xfrm>
            <a:off x="251520" y="997529"/>
            <a:ext cx="8610600" cy="5193723"/>
          </a:xfrm>
        </p:spPr>
        <p:txBody>
          <a:bodyPr/>
          <a:lstStyle/>
          <a:p>
            <a:pPr marL="0" indent="0" algn="l">
              <a:buNone/>
            </a:pP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Gagandeep Singh, Rakesh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Nadig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Jisung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Park, Rahul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Bera</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Nastaran Hajinazar, David Novo, Juan Gomez-Luna, Sander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Stuijk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Henk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Corporaal</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Onur Mutlu,</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"Sibyl: Adaptive and Extensible Data Placement in Hybrid Storage Systems Using Online Reinforcement Learning"</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49th International Symposium on Computer Architecture</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ISCA</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New York, June 2022.</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arXiv version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Sibyl Source Code</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8"/>
              </a:rPr>
              <a:t>Talk Video</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(16 minutes)]</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4B7406B7-3676-B7E3-54D7-1B0297DACAA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2D112AAC-6F49-F149-A24A-59A0298C44AE}"/>
              </a:ext>
            </a:extLst>
          </p:cNvPr>
          <p:cNvPicPr>
            <a:picLocks noChangeAspect="1"/>
          </p:cNvPicPr>
          <p:nvPr/>
        </p:nvPicPr>
        <p:blipFill>
          <a:blip r:embed="rId9"/>
          <a:stretch>
            <a:fillRect/>
          </a:stretch>
        </p:blipFill>
        <p:spPr>
          <a:xfrm>
            <a:off x="230717" y="4437112"/>
            <a:ext cx="8661763" cy="1808935"/>
          </a:xfrm>
          <a:prstGeom prst="rect">
            <a:avLst/>
          </a:prstGeom>
        </p:spPr>
      </p:pic>
      <p:sp>
        <p:nvSpPr>
          <p:cNvPr id="6" name="TextBox 5">
            <a:extLst>
              <a:ext uri="{FF2B5EF4-FFF2-40B4-BE49-F238E27FC236}">
                <a16:creationId xmlns:a16="http://schemas.microsoft.com/office/drawing/2014/main" id="{BB53EE93-F20E-429E-2EC4-DA6DB0ED1BF4}"/>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https://arxiv.org/pdf/2205.07394.pdf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4149490379"/>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CFBA67-7335-EF4E-AAFE-E5A9C0E32D03}"/>
              </a:ext>
            </a:extLst>
          </p:cNvPr>
          <p:cNvSpPr>
            <a:spLocks noGrp="1"/>
          </p:cNvSpPr>
          <p:nvPr>
            <p:ph type="title"/>
          </p:nvPr>
        </p:nvSpPr>
        <p:spPr/>
        <p:txBody>
          <a:bodyPr/>
          <a:lstStyle/>
          <a:p>
            <a:r>
              <a:rPr lang="en-US" dirty="0"/>
              <a:t>Benefit of Bandwidth Awareness</a:t>
            </a:r>
          </a:p>
        </p:txBody>
      </p:sp>
      <p:graphicFrame>
        <p:nvGraphicFramePr>
          <p:cNvPr id="6" name="Content Placeholder 5">
            <a:extLst>
              <a:ext uri="{FF2B5EF4-FFF2-40B4-BE49-F238E27FC236}">
                <a16:creationId xmlns:a16="http://schemas.microsoft.com/office/drawing/2014/main" id="{07296749-47D5-684D-8D23-2D977200DFD7}"/>
              </a:ext>
            </a:extLst>
          </p:cNvPr>
          <p:cNvGraphicFramePr>
            <a:graphicFrameLocks noGrp="1"/>
          </p:cNvGraphicFramePr>
          <p:nvPr>
            <p:ph idx="1"/>
          </p:nvPr>
        </p:nvGraphicFramePr>
        <p:xfrm>
          <a:off x="168114" y="1600200"/>
          <a:ext cx="8894763" cy="3854450"/>
        </p:xfrm>
        <a:graphic>
          <a:graphicData uri="http://schemas.openxmlformats.org/drawingml/2006/chart">
            <c:chart xmlns:c="http://schemas.openxmlformats.org/drawingml/2006/chart" xmlns:r="http://schemas.openxmlformats.org/officeDocument/2006/relationships" r:id="rId2"/>
          </a:graphicData>
        </a:graphic>
      </p:graphicFrame>
      <p:pic>
        <p:nvPicPr>
          <p:cNvPr id="5" name="Graphic 4" descr="Home">
            <a:hlinkClick r:id="rId3" action="ppaction://hlinksldjump"/>
            <a:extLst>
              <a:ext uri="{FF2B5EF4-FFF2-40B4-BE49-F238E27FC236}">
                <a16:creationId xmlns:a16="http://schemas.microsoft.com/office/drawing/2014/main" id="{35E44EA4-F278-F74C-8BD6-2B903C570B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11465304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0A0C7-B08D-3043-941B-5B1112E79884}"/>
              </a:ext>
            </a:extLst>
          </p:cNvPr>
          <p:cNvSpPr>
            <a:spLocks noGrp="1"/>
          </p:cNvSpPr>
          <p:nvPr>
            <p:ph type="title"/>
          </p:nvPr>
        </p:nvSpPr>
        <p:spPr/>
        <p:txBody>
          <a:bodyPr/>
          <a:lstStyle/>
          <a:p>
            <a:r>
              <a:rPr lang="en-US" dirty="0"/>
              <a:t>Case Study</a:t>
            </a:r>
          </a:p>
        </p:txBody>
      </p:sp>
      <p:pic>
        <p:nvPicPr>
          <p:cNvPr id="12" name="Content Placeholder 11">
            <a:extLst>
              <a:ext uri="{FF2B5EF4-FFF2-40B4-BE49-F238E27FC236}">
                <a16:creationId xmlns:a16="http://schemas.microsoft.com/office/drawing/2014/main" id="{AD04D8C9-8A57-A04E-A00F-4D6F726E2A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850" y="1165718"/>
            <a:ext cx="8894763" cy="4783738"/>
          </a:xfrm>
          <a:prstGeom prst="rect">
            <a:avLst/>
          </a:prstGeom>
        </p:spPr>
      </p:pic>
      <p:pic>
        <p:nvPicPr>
          <p:cNvPr id="5" name="Graphic 4" descr="Home">
            <a:hlinkClick r:id="rId3" action="ppaction://hlinksldjump"/>
            <a:extLst>
              <a:ext uri="{FF2B5EF4-FFF2-40B4-BE49-F238E27FC236}">
                <a16:creationId xmlns:a16="http://schemas.microsoft.com/office/drawing/2014/main" id="{AEECE37F-2B31-A044-BFF8-A706FFF0E4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223240239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457955-B63B-744A-BFF5-E65DB5917DE4}"/>
              </a:ext>
            </a:extLst>
          </p:cNvPr>
          <p:cNvSpPr>
            <a:spLocks noGrp="1"/>
          </p:cNvSpPr>
          <p:nvPr>
            <p:ph type="title"/>
          </p:nvPr>
        </p:nvSpPr>
        <p:spPr/>
        <p:txBody>
          <a:bodyPr/>
          <a:lstStyle/>
          <a:p>
            <a:r>
              <a:rPr lang="en-US" dirty="0"/>
              <a:t>Customizing Rewards</a:t>
            </a:r>
          </a:p>
        </p:txBody>
      </p:sp>
      <p:pic>
        <p:nvPicPr>
          <p:cNvPr id="7" name="Content Placeholder 6">
            <a:extLst>
              <a:ext uri="{FF2B5EF4-FFF2-40B4-BE49-F238E27FC236}">
                <a16:creationId xmlns:a16="http://schemas.microsoft.com/office/drawing/2014/main" id="{90002AA1-74F4-9943-8395-F1FF08F783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5219" y="936625"/>
            <a:ext cx="7760874" cy="5419725"/>
          </a:xfrm>
        </p:spPr>
      </p:pic>
      <p:pic>
        <p:nvPicPr>
          <p:cNvPr id="5" name="Graphic 4" descr="Home">
            <a:hlinkClick r:id="rId3" action="ppaction://hlinksldjump"/>
            <a:extLst>
              <a:ext uri="{FF2B5EF4-FFF2-40B4-BE49-F238E27FC236}">
                <a16:creationId xmlns:a16="http://schemas.microsoft.com/office/drawing/2014/main" id="{45A70EA6-20B1-734F-846A-5C94D578BF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74222605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BA2895-45DE-3843-A183-9DCA7578D1D8}"/>
              </a:ext>
            </a:extLst>
          </p:cNvPr>
          <p:cNvSpPr>
            <a:spLocks noGrp="1"/>
          </p:cNvSpPr>
          <p:nvPr>
            <p:ph type="title"/>
          </p:nvPr>
        </p:nvSpPr>
        <p:spPr/>
        <p:txBody>
          <a:bodyPr/>
          <a:lstStyle/>
          <a:p>
            <a:r>
              <a:rPr lang="en-US" dirty="0"/>
              <a:t>Customizing Features</a:t>
            </a:r>
          </a:p>
        </p:txBody>
      </p:sp>
      <p:pic>
        <p:nvPicPr>
          <p:cNvPr id="7" name="Content Placeholder 6">
            <a:extLst>
              <a:ext uri="{FF2B5EF4-FFF2-40B4-BE49-F238E27FC236}">
                <a16:creationId xmlns:a16="http://schemas.microsoft.com/office/drawing/2014/main" id="{7219050A-D85E-5247-8848-875A1E9B1F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2014953"/>
            <a:ext cx="8894763" cy="3263069"/>
          </a:xfrm>
        </p:spPr>
      </p:pic>
      <p:pic>
        <p:nvPicPr>
          <p:cNvPr id="5" name="Graphic 4" descr="Home">
            <a:hlinkClick r:id="rId3" action="ppaction://hlinksldjump"/>
            <a:extLst>
              <a:ext uri="{FF2B5EF4-FFF2-40B4-BE49-F238E27FC236}">
                <a16:creationId xmlns:a16="http://schemas.microsoft.com/office/drawing/2014/main" id="{2112EC86-E68C-E341-95A0-9B05336611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129083048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7BDA3-7ABB-BE42-31C3-63930A9932FE}"/>
              </a:ext>
            </a:extLst>
          </p:cNvPr>
          <p:cNvSpPr>
            <a:spLocks noGrp="1"/>
          </p:cNvSpPr>
          <p:nvPr>
            <p:ph type="title"/>
          </p:nvPr>
        </p:nvSpPr>
        <p:spPr/>
        <p:txBody>
          <a:bodyPr/>
          <a:lstStyle/>
          <a:p>
            <a:r>
              <a:rPr lang="en-US" sz="3600" dirty="0">
                <a:latin typeface="Corbel" panose="020B0503020204020204" pitchFamily="34" charset="0"/>
              </a:rPr>
              <a:t>Hermes Discussion</a:t>
            </a:r>
          </a:p>
        </p:txBody>
      </p:sp>
      <p:sp>
        <p:nvSpPr>
          <p:cNvPr id="3" name="Content Placeholder 2">
            <a:extLst>
              <a:ext uri="{FF2B5EF4-FFF2-40B4-BE49-F238E27FC236}">
                <a16:creationId xmlns:a16="http://schemas.microsoft.com/office/drawing/2014/main" id="{F25DF631-5A1A-F9D6-D49F-DE6AC46CB865}"/>
              </a:ext>
            </a:extLst>
          </p:cNvPr>
          <p:cNvSpPr>
            <a:spLocks noGrp="1"/>
          </p:cNvSpPr>
          <p:nvPr>
            <p:ph idx="1"/>
          </p:nvPr>
        </p:nvSpPr>
        <p:spPr>
          <a:xfrm>
            <a:off x="169011" y="936172"/>
            <a:ext cx="4614004" cy="5419543"/>
          </a:xfrm>
        </p:spPr>
        <p:txBody>
          <a:bodyPr>
            <a:normAutofit/>
          </a:bodyPr>
          <a:lstStyle/>
          <a:p>
            <a:r>
              <a:rPr lang="en-US" sz="1800" b="1" dirty="0">
                <a:solidFill>
                  <a:srgbClr val="C00000"/>
                </a:solidFill>
                <a:latin typeface="Corbel" panose="020B0503020204020204" pitchFamily="34" charset="0"/>
              </a:rPr>
              <a:t>FAQs</a:t>
            </a:r>
          </a:p>
          <a:p>
            <a:pPr lvl="1"/>
            <a:r>
              <a:rPr lang="en-US" sz="1400" dirty="0">
                <a:latin typeface="Corbel" panose="020B0503020204020204" pitchFamily="34" charset="0"/>
                <a:hlinkClick r:id="rId2" action="ppaction://hlinksldjump"/>
              </a:rPr>
              <a:t>What are the selected set of program features?</a:t>
            </a:r>
            <a:endParaRPr lang="en-US" sz="1400" dirty="0">
              <a:latin typeface="Corbel" panose="020B0503020204020204" pitchFamily="34" charset="0"/>
            </a:endParaRPr>
          </a:p>
          <a:p>
            <a:pPr lvl="1"/>
            <a:r>
              <a:rPr lang="en-US" sz="1400" dirty="0">
                <a:latin typeface="Corbel" panose="020B0503020204020204" pitchFamily="34" charset="0"/>
                <a:hlinkClick r:id="rId3" action="ppaction://hlinksldjump"/>
              </a:rPr>
              <a:t>Can you provide some intuition on why these features work?</a:t>
            </a:r>
            <a:endParaRPr lang="en-US" sz="1400" dirty="0">
              <a:latin typeface="Corbel" panose="020B0503020204020204" pitchFamily="34" charset="0"/>
            </a:endParaRPr>
          </a:p>
          <a:p>
            <a:pPr lvl="1"/>
            <a:r>
              <a:rPr lang="en-US" sz="1400" dirty="0">
                <a:latin typeface="Corbel" panose="020B0503020204020204" pitchFamily="34" charset="0"/>
                <a:hlinkClick r:id="rId4" action="ppaction://hlinksldjump"/>
              </a:rPr>
              <a:t>What happens in case of a misprediction?</a:t>
            </a:r>
            <a:endParaRPr lang="en-US" sz="1400" dirty="0">
              <a:latin typeface="Corbel" panose="020B0503020204020204" pitchFamily="34" charset="0"/>
            </a:endParaRPr>
          </a:p>
          <a:p>
            <a:pPr lvl="1"/>
            <a:r>
              <a:rPr lang="en-US" sz="1400" dirty="0">
                <a:latin typeface="Corbel" panose="020B0503020204020204" pitchFamily="34" charset="0"/>
                <a:hlinkClick r:id="rId5" action="ppaction://hlinksldjump"/>
              </a:rPr>
              <a:t>What’s the performance headroom for off-chip prediction?</a:t>
            </a:r>
            <a:endParaRPr lang="en-US" sz="1400" dirty="0">
              <a:latin typeface="Corbel" panose="020B0503020204020204" pitchFamily="34" charset="0"/>
            </a:endParaRPr>
          </a:p>
          <a:p>
            <a:pPr lvl="1"/>
            <a:r>
              <a:rPr lang="en-US" sz="1400" dirty="0">
                <a:latin typeface="Corbel" panose="020B0503020204020204" pitchFamily="34" charset="0"/>
                <a:hlinkClick r:id="rId6" action="ppaction://hlinksldjump"/>
              </a:rPr>
              <a:t>Do you see a variance of different features in final prediction accuracy?</a:t>
            </a:r>
            <a:endParaRPr lang="en-US" sz="1400" dirty="0">
              <a:latin typeface="Corbel" panose="020B0503020204020204" pitchFamily="34" charset="0"/>
            </a:endParaRPr>
          </a:p>
          <a:p>
            <a:pPr marL="457200" lvl="1" indent="0">
              <a:buNone/>
            </a:pPr>
            <a:endParaRPr lang="en-US" sz="1400" dirty="0">
              <a:latin typeface="Corbel" panose="020B0503020204020204" pitchFamily="34" charset="0"/>
            </a:endParaRPr>
          </a:p>
          <a:p>
            <a:pPr marL="457200" lvl="1" indent="0">
              <a:buNone/>
            </a:pPr>
            <a:endParaRPr lang="en-US" sz="1400" dirty="0">
              <a:latin typeface="Corbel" panose="020B0503020204020204" pitchFamily="34" charset="0"/>
            </a:endParaRPr>
          </a:p>
          <a:p>
            <a:r>
              <a:rPr lang="en-US" sz="1800" b="1" dirty="0">
                <a:solidFill>
                  <a:srgbClr val="7030A0"/>
                </a:solidFill>
                <a:latin typeface="Corbel" panose="020B0503020204020204" pitchFamily="34" charset="0"/>
              </a:rPr>
              <a:t>Simulation Methodology</a:t>
            </a:r>
          </a:p>
          <a:p>
            <a:pPr lvl="1"/>
            <a:r>
              <a:rPr lang="en-US" sz="1400" dirty="0">
                <a:latin typeface="Corbel" panose="020B0503020204020204" pitchFamily="34" charset="0"/>
                <a:hlinkClick r:id="rId7" action="ppaction://hlinksldjump"/>
              </a:rPr>
              <a:t>System parameters</a:t>
            </a:r>
            <a:endParaRPr lang="en-US" sz="1400" dirty="0">
              <a:latin typeface="Corbel" panose="020B0503020204020204" pitchFamily="34" charset="0"/>
            </a:endParaRPr>
          </a:p>
          <a:p>
            <a:pPr lvl="1"/>
            <a:r>
              <a:rPr lang="en-US" sz="1400" dirty="0">
                <a:latin typeface="Corbel" panose="020B0503020204020204" pitchFamily="34" charset="0"/>
                <a:hlinkClick r:id="rId8" action="ppaction://hlinksldjump"/>
              </a:rPr>
              <a:t>Evaluated workloads</a:t>
            </a:r>
            <a:endParaRPr lang="en-US" sz="1400" dirty="0">
              <a:latin typeface="Corbel" panose="020B0503020204020204" pitchFamily="34" charset="0"/>
            </a:endParaRPr>
          </a:p>
          <a:p>
            <a:pPr lvl="1"/>
            <a:endParaRPr lang="en-US" sz="1400" dirty="0">
              <a:latin typeface="Corbel" panose="020B0503020204020204" pitchFamily="34" charset="0"/>
            </a:endParaRPr>
          </a:p>
          <a:p>
            <a:pPr lvl="1"/>
            <a:endParaRPr lang="en-US" sz="1400" dirty="0">
              <a:latin typeface="Corbel" panose="020B0503020204020204" pitchFamily="34" charset="0"/>
            </a:endParaRPr>
          </a:p>
        </p:txBody>
      </p:sp>
      <p:sp>
        <p:nvSpPr>
          <p:cNvPr id="4" name="Content Placeholder 2">
            <a:extLst>
              <a:ext uri="{FF2B5EF4-FFF2-40B4-BE49-F238E27FC236}">
                <a16:creationId xmlns:a16="http://schemas.microsoft.com/office/drawing/2014/main" id="{449959F5-EDFF-02D3-2C45-31CF9287EF08}"/>
              </a:ext>
            </a:extLst>
          </p:cNvPr>
          <p:cNvSpPr txBox="1">
            <a:spLocks/>
          </p:cNvSpPr>
          <p:nvPr/>
        </p:nvSpPr>
        <p:spPr>
          <a:xfrm>
            <a:off x="4917763" y="936171"/>
            <a:ext cx="3920668" cy="57894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Segoe UI" panose="020B0502040204020203" pitchFamily="34" charset="0"/>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Lato" panose="020F0502020204030203" pitchFamily="34" charset="77"/>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70AD47"/>
                </a:solidFill>
                <a:effectLst/>
                <a:uLnTx/>
                <a:uFillTx/>
                <a:latin typeface="Corbel" panose="020B0503020204020204" pitchFamily="34" charset="0"/>
                <a:ea typeface="+mn-ea"/>
                <a:cs typeface="Segoe UI" panose="020B0502040204020203" pitchFamily="34" charset="0"/>
              </a:rPr>
              <a:t>More Results</a:t>
            </a: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9" action="ppaction://hlinksldjump"/>
              </a:rPr>
              <a:t>Percentage of off-chip requests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0" action="ppaction://hlinksldjump"/>
              </a:rPr>
              <a:t>Reduction in stall cycles by reducing the critical path</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1" action="ppaction://hlinksldjump"/>
              </a:rPr>
              <a:t>Fraction of off-chip load requests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 action="ppaction://noaction"/>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 action="ppaction://noaction"/>
              </a:rPr>
              <a:t>Accuracy and coverage of POPET</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6" action="ppaction://hlinksldjump"/>
              </a:rPr>
              <a:t>Effect of different features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2" action="ppaction://hlinksldjump"/>
              </a:rPr>
              <a:t>Are all features required?</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3" action="ppaction://hlinksldjump"/>
              </a:rPr>
              <a:t>1C performance</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4" action="ppaction://hlinksldjump"/>
              </a:rPr>
              <a:t>1C performance line graph</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5" action="ppaction://hlinksldjump"/>
              </a:rPr>
              <a:t>1C performance against prior predictors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6" action="ppaction://hlinksldjump"/>
              </a:rPr>
              <a:t>Effect on stall cycles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7" action="ppaction://hlinksldjump"/>
              </a:rPr>
              <a:t>8C performance</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rPr>
              <a:t>Sensitivity:</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8" action="ppaction://hlinksldjump"/>
              </a:rPr>
              <a:t>Hermes request issue latency</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9" action="ppaction://hlinksldjump"/>
              </a:rPr>
              <a:t>Cache hierarchy access latency</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0" action="ppaction://hlinksldjump"/>
              </a:rPr>
              <a:t>Activation threshold</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1" action="ppaction://hlinksldjump"/>
              </a:rPr>
              <a:t>ROB size</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2" action="ppaction://hlinksldjump"/>
              </a:rPr>
              <a:t>LLC size</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3" action="ppaction://hlinksldjump"/>
              </a:rPr>
              <a:t>Power overhead</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4" action="ppaction://hlinksldjump"/>
              </a:rPr>
              <a:t>Accuracy without prefetcher</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5" action="ppaction://hlinksldjump"/>
              </a:rPr>
              <a:t>Main memory request overhead with different prefetchers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p:txBody>
      </p:sp>
    </p:spTree>
    <p:extLst>
      <p:ext uri="{BB962C8B-B14F-4D97-AF65-F5344CB8AC3E}">
        <p14:creationId xmlns:p14="http://schemas.microsoft.com/office/powerpoint/2010/main" val="278526872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C50A-9E49-0A80-3658-51C2189ED8D3}"/>
              </a:ext>
            </a:extLst>
          </p:cNvPr>
          <p:cNvSpPr>
            <a:spLocks noGrp="1"/>
          </p:cNvSpPr>
          <p:nvPr>
            <p:ph type="ctrTitle"/>
          </p:nvPr>
        </p:nvSpPr>
        <p:spPr/>
        <p:txBody>
          <a:bodyPr/>
          <a:lstStyle/>
          <a:p>
            <a:r>
              <a:rPr lang="en-US" dirty="0"/>
              <a:t>HERMES BACKUP</a:t>
            </a:r>
          </a:p>
        </p:txBody>
      </p:sp>
      <p:sp>
        <p:nvSpPr>
          <p:cNvPr id="3" name="Subtitle 2">
            <a:extLst>
              <a:ext uri="{FF2B5EF4-FFF2-40B4-BE49-F238E27FC236}">
                <a16:creationId xmlns:a16="http://schemas.microsoft.com/office/drawing/2014/main" id="{DF8F1182-C012-639E-B76D-3A0430B7133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1731550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86BA33-8001-97F5-DAEB-028522D60A5F}"/>
              </a:ext>
            </a:extLst>
          </p:cNvPr>
          <p:cNvSpPr>
            <a:spLocks noGrp="1"/>
          </p:cNvSpPr>
          <p:nvPr>
            <p:ph type="title"/>
          </p:nvPr>
        </p:nvSpPr>
        <p:spPr/>
        <p:txBody>
          <a:bodyPr/>
          <a:lstStyle/>
          <a:p>
            <a:r>
              <a:rPr lang="en-US" sz="3600" dirty="0">
                <a:latin typeface="Corbel" panose="020B0503020204020204" pitchFamily="34" charset="0"/>
              </a:rPr>
              <a:t>Initial Set of Program Features</a:t>
            </a:r>
          </a:p>
        </p:txBody>
      </p:sp>
      <p:pic>
        <p:nvPicPr>
          <p:cNvPr id="8" name="Content Placeholder 7">
            <a:extLst>
              <a:ext uri="{FF2B5EF4-FFF2-40B4-BE49-F238E27FC236}">
                <a16:creationId xmlns:a16="http://schemas.microsoft.com/office/drawing/2014/main" id="{BB26FE4F-97FA-649D-9E4D-DF83704877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0432" y="1426565"/>
            <a:ext cx="7823135" cy="4004870"/>
          </a:xfrm>
          <a:prstGeom prst="rect">
            <a:avLst/>
          </a:prstGeom>
        </p:spPr>
      </p:pic>
    </p:spTree>
    <p:extLst>
      <p:ext uri="{BB962C8B-B14F-4D97-AF65-F5344CB8AC3E}">
        <p14:creationId xmlns:p14="http://schemas.microsoft.com/office/powerpoint/2010/main" val="111605681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2E3D32-676D-C227-524E-4216DE049B5F}"/>
              </a:ext>
            </a:extLst>
          </p:cNvPr>
          <p:cNvSpPr>
            <a:spLocks noGrp="1"/>
          </p:cNvSpPr>
          <p:nvPr>
            <p:ph type="title"/>
          </p:nvPr>
        </p:nvSpPr>
        <p:spPr/>
        <p:txBody>
          <a:bodyPr/>
          <a:lstStyle/>
          <a:p>
            <a:r>
              <a:rPr lang="en-US" sz="3600" dirty="0">
                <a:latin typeface="Corbel" panose="020B0503020204020204" pitchFamily="34" charset="0"/>
              </a:rPr>
              <a:t>Selected Set of Program Features</a:t>
            </a:r>
          </a:p>
        </p:txBody>
      </p:sp>
      <p:sp>
        <p:nvSpPr>
          <p:cNvPr id="7" name="Rounded Rectangle 6">
            <a:extLst>
              <a:ext uri="{FF2B5EF4-FFF2-40B4-BE49-F238E27FC236}">
                <a16:creationId xmlns:a16="http://schemas.microsoft.com/office/drawing/2014/main" id="{DF6C1C64-4885-E4A9-A95B-30C890C0B9F4}"/>
              </a:ext>
            </a:extLst>
          </p:cNvPr>
          <p:cNvSpPr/>
          <p:nvPr/>
        </p:nvSpPr>
        <p:spPr>
          <a:xfrm>
            <a:off x="293817" y="1456888"/>
            <a:ext cx="2569089" cy="655969"/>
          </a:xfrm>
          <a:prstGeom prst="roundRect">
            <a:avLst>
              <a:gd name="adj" fmla="val 6884"/>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Five</a:t>
            </a:r>
            <a:r>
              <a:rPr kumimoji="0" lang="en-US" sz="32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 </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features</a:t>
            </a:r>
            <a:endPar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pic>
        <p:nvPicPr>
          <p:cNvPr id="8" name="Content Placeholder 10">
            <a:extLst>
              <a:ext uri="{FF2B5EF4-FFF2-40B4-BE49-F238E27FC236}">
                <a16:creationId xmlns:a16="http://schemas.microsoft.com/office/drawing/2014/main" id="{A0EBE240-999D-7805-29F3-73AA1728CB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817" y="2365638"/>
            <a:ext cx="4174011" cy="1861540"/>
          </a:xfrm>
          <a:prstGeom prst="rect">
            <a:avLst/>
          </a:prstGeom>
        </p:spPr>
      </p:pic>
      <p:pic>
        <p:nvPicPr>
          <p:cNvPr id="9" name="Graphic 8" descr="Home with solid fill">
            <a:hlinkClick r:id="rId3" action="ppaction://hlinksldjump"/>
            <a:extLst>
              <a:ext uri="{FF2B5EF4-FFF2-40B4-BE49-F238E27FC236}">
                <a16:creationId xmlns:a16="http://schemas.microsoft.com/office/drawing/2014/main" id="{8117A878-B99D-79A7-8479-8727958EE0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5923220"/>
            <a:ext cx="706041" cy="706041"/>
          </a:xfrm>
          <a:prstGeom prst="rect">
            <a:avLst/>
          </a:prstGeom>
        </p:spPr>
      </p:pic>
      <p:sp>
        <p:nvSpPr>
          <p:cNvPr id="10" name="Oval 9">
            <a:extLst>
              <a:ext uri="{FF2B5EF4-FFF2-40B4-BE49-F238E27FC236}">
                <a16:creationId xmlns:a16="http://schemas.microsoft.com/office/drawing/2014/main" id="{FCC7412D-31E2-EB5D-1176-311734D92595}"/>
              </a:ext>
            </a:extLst>
          </p:cNvPr>
          <p:cNvSpPr/>
          <p:nvPr/>
        </p:nvSpPr>
        <p:spPr>
          <a:xfrm>
            <a:off x="1215340" y="3139836"/>
            <a:ext cx="1647565" cy="381965"/>
          </a:xfrm>
          <a:prstGeom prst="ellipse">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2DF754AA-B8B4-27E0-7CAA-E1F88D8D2852}"/>
              </a:ext>
            </a:extLst>
          </p:cNvPr>
          <p:cNvSpPr/>
          <p:nvPr/>
        </p:nvSpPr>
        <p:spPr>
          <a:xfrm>
            <a:off x="2841584" y="3521801"/>
            <a:ext cx="1647565" cy="381965"/>
          </a:xfrm>
          <a:prstGeom prst="ellipse">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E118B7-41B4-7D5E-16BB-FA240B16A023}"/>
              </a:ext>
            </a:extLst>
          </p:cNvPr>
          <p:cNvSpPr txBox="1"/>
          <p:nvPr/>
        </p:nvSpPr>
        <p:spPr>
          <a:xfrm>
            <a:off x="5139159" y="1200844"/>
            <a:ext cx="3711024" cy="169277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 </a:t>
            </a:r>
            <a:r>
              <a:rPr kumimoji="0" lang="en-US" sz="32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binary hint </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that represents whether or not a </a:t>
            </a:r>
            <a:r>
              <a:rPr kumimoji="0" lang="en-US" sz="24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cacheblock</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has been recently touched</a:t>
            </a:r>
          </a:p>
        </p:txBody>
      </p:sp>
      <p:cxnSp>
        <p:nvCxnSpPr>
          <p:cNvPr id="14" name="Straight Arrow Connector 13">
            <a:extLst>
              <a:ext uri="{FF2B5EF4-FFF2-40B4-BE49-F238E27FC236}">
                <a16:creationId xmlns:a16="http://schemas.microsoft.com/office/drawing/2014/main" id="{50807668-4F0C-470A-17FE-3A60466942AF}"/>
              </a:ext>
            </a:extLst>
          </p:cNvPr>
          <p:cNvCxnSpPr/>
          <p:nvPr/>
        </p:nvCxnSpPr>
        <p:spPr>
          <a:xfrm flipV="1">
            <a:off x="2841584" y="1612900"/>
            <a:ext cx="2297575" cy="16835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29ECE2B-9A0C-E5DB-A7EB-124A0CA2AAC5}"/>
              </a:ext>
            </a:extLst>
          </p:cNvPr>
          <p:cNvCxnSpPr>
            <a:stCxn id="11" idx="0"/>
          </p:cNvCxnSpPr>
          <p:nvPr/>
        </p:nvCxnSpPr>
        <p:spPr>
          <a:xfrm flipV="1">
            <a:off x="3665367" y="1612900"/>
            <a:ext cx="1473792" cy="190890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25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C6FEC9-5646-9965-D3A1-92E47D3185CF}"/>
              </a:ext>
            </a:extLst>
          </p:cNvPr>
          <p:cNvSpPr>
            <a:spLocks noGrp="1"/>
          </p:cNvSpPr>
          <p:nvPr>
            <p:ph type="title"/>
          </p:nvPr>
        </p:nvSpPr>
        <p:spPr/>
        <p:txBody>
          <a:bodyPr/>
          <a:lstStyle/>
          <a:p>
            <a:r>
              <a:rPr lang="en-US" sz="3600" dirty="0">
                <a:latin typeface="Corbel" panose="020B0503020204020204" pitchFamily="34" charset="0"/>
              </a:rPr>
              <a:t>When A Feature Works/Does Not Work?</a:t>
            </a:r>
          </a:p>
        </p:txBody>
      </p:sp>
      <p:sp>
        <p:nvSpPr>
          <p:cNvPr id="6" name="Rounded Rectangle 5">
            <a:extLst>
              <a:ext uri="{FF2B5EF4-FFF2-40B4-BE49-F238E27FC236}">
                <a16:creationId xmlns:a16="http://schemas.microsoft.com/office/drawing/2014/main" id="{608ABB9C-AE67-AF10-A97E-C75AFDEB8BFF}"/>
              </a:ext>
            </a:extLst>
          </p:cNvPr>
          <p:cNvSpPr/>
          <p:nvPr/>
        </p:nvSpPr>
        <p:spPr>
          <a:xfrm>
            <a:off x="169011" y="999688"/>
            <a:ext cx="5596789" cy="655969"/>
          </a:xfrm>
          <a:prstGeom prst="roundRect">
            <a:avLst>
              <a:gd name="adj" fmla="val 6884"/>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Trace: 462.libquantum-1343B</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7" name="Rounded Rectangle 6">
            <a:extLst>
              <a:ext uri="{FF2B5EF4-FFF2-40B4-BE49-F238E27FC236}">
                <a16:creationId xmlns:a16="http://schemas.microsoft.com/office/drawing/2014/main" id="{422F5D79-B982-082D-6762-35D6B58C63FC}"/>
              </a:ext>
            </a:extLst>
          </p:cNvPr>
          <p:cNvSpPr/>
          <p:nvPr/>
        </p:nvSpPr>
        <p:spPr>
          <a:xfrm>
            <a:off x="6178550" y="999688"/>
            <a:ext cx="2650389" cy="655969"/>
          </a:xfrm>
          <a:prstGeom prst="roundRect">
            <a:avLst>
              <a:gd name="adj" fmla="val 6884"/>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PC: 0x401442</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 name="Rectangle 7">
            <a:extLst>
              <a:ext uri="{FF2B5EF4-FFF2-40B4-BE49-F238E27FC236}">
                <a16:creationId xmlns:a16="http://schemas.microsoft.com/office/drawing/2014/main" id="{D15CB840-E77E-C92B-C847-46F03E56DB85}"/>
              </a:ext>
            </a:extLst>
          </p:cNvPr>
          <p:cNvSpPr/>
          <p:nvPr/>
        </p:nvSpPr>
        <p:spPr>
          <a:xfrm>
            <a:off x="1253417" y="2184400"/>
            <a:ext cx="3423554" cy="469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5798E77-EA77-D93D-D5D5-67CC4A75FF61}"/>
              </a:ext>
            </a:extLst>
          </p:cNvPr>
          <p:cNvSpPr/>
          <p:nvPr/>
        </p:nvSpPr>
        <p:spPr>
          <a:xfrm>
            <a:off x="-1959683" y="2184400"/>
            <a:ext cx="3213100" cy="469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C0B1D84-E88A-69E9-4AF7-FDBC65483D98}"/>
              </a:ext>
            </a:extLst>
          </p:cNvPr>
          <p:cNvSpPr txBox="1"/>
          <p:nvPr/>
        </p:nvSpPr>
        <p:spPr>
          <a:xfrm>
            <a:off x="1856326" y="2735704"/>
            <a:ext cx="200728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Cacheline #42</a:t>
            </a:r>
          </a:p>
        </p:txBody>
      </p:sp>
      <p:sp>
        <p:nvSpPr>
          <p:cNvPr id="14" name="TextBox 13">
            <a:extLst>
              <a:ext uri="{FF2B5EF4-FFF2-40B4-BE49-F238E27FC236}">
                <a16:creationId xmlns:a16="http://schemas.microsoft.com/office/drawing/2014/main" id="{3E474420-F2F7-9801-A20C-94B0C2DB40C3}"/>
              </a:ext>
            </a:extLst>
          </p:cNvPr>
          <p:cNvSpPr txBox="1"/>
          <p:nvPr/>
        </p:nvSpPr>
        <p:spPr>
          <a:xfrm>
            <a:off x="5183726" y="2735704"/>
            <a:ext cx="198964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Cacheline #43</a:t>
            </a:r>
          </a:p>
        </p:txBody>
      </p:sp>
      <p:sp>
        <p:nvSpPr>
          <p:cNvPr id="15" name="TextBox 14">
            <a:extLst>
              <a:ext uri="{FF2B5EF4-FFF2-40B4-BE49-F238E27FC236}">
                <a16:creationId xmlns:a16="http://schemas.microsoft.com/office/drawing/2014/main" id="{41311AA8-D0B9-43FE-32C6-026D3FBBBD1E}"/>
              </a:ext>
            </a:extLst>
          </p:cNvPr>
          <p:cNvSpPr txBox="1"/>
          <p:nvPr/>
        </p:nvSpPr>
        <p:spPr>
          <a:xfrm>
            <a:off x="8278529" y="2735703"/>
            <a:ext cx="42992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a:t>
            </a:r>
          </a:p>
        </p:txBody>
      </p:sp>
      <p:sp>
        <p:nvSpPr>
          <p:cNvPr id="16" name="TextBox 15">
            <a:extLst>
              <a:ext uri="{FF2B5EF4-FFF2-40B4-BE49-F238E27FC236}">
                <a16:creationId xmlns:a16="http://schemas.microsoft.com/office/drawing/2014/main" id="{F4EA6D68-296C-8C4F-4508-F5F6B2B62540}"/>
              </a:ext>
            </a:extLst>
          </p:cNvPr>
          <p:cNvSpPr txBox="1"/>
          <p:nvPr/>
        </p:nvSpPr>
        <p:spPr>
          <a:xfrm>
            <a:off x="448382" y="2735702"/>
            <a:ext cx="42992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a:t>
            </a:r>
          </a:p>
        </p:txBody>
      </p:sp>
      <p:sp>
        <p:nvSpPr>
          <p:cNvPr id="24" name="Rectangle 23">
            <a:extLst>
              <a:ext uri="{FF2B5EF4-FFF2-40B4-BE49-F238E27FC236}">
                <a16:creationId xmlns:a16="http://schemas.microsoft.com/office/drawing/2014/main" id="{AA509AA2-D4E0-D55C-EE7A-2BDAE187815B}"/>
              </a:ext>
            </a:extLst>
          </p:cNvPr>
          <p:cNvSpPr/>
          <p:nvPr/>
        </p:nvSpPr>
        <p:spPr>
          <a:xfrm>
            <a:off x="4676971" y="2184400"/>
            <a:ext cx="3423554" cy="469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AD6ADCC1-E8F8-4FBD-AADD-6AE238BFFD50}"/>
              </a:ext>
            </a:extLst>
          </p:cNvPr>
          <p:cNvSpPr/>
          <p:nvPr/>
        </p:nvSpPr>
        <p:spPr>
          <a:xfrm>
            <a:off x="8100525" y="2184400"/>
            <a:ext cx="3423554" cy="469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8D2148BE-AD21-DBA7-B735-09E91AC35D07}"/>
              </a:ext>
            </a:extLst>
          </p:cNvPr>
          <p:cNvCxnSpPr/>
          <p:nvPr/>
        </p:nvCxnSpPr>
        <p:spPr>
          <a:xfrm>
            <a:off x="2070100" y="2184400"/>
            <a:ext cx="0" cy="4699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A1647E-3A83-89DC-09FC-021F2C9B1A6A}"/>
              </a:ext>
            </a:extLst>
          </p:cNvPr>
          <p:cNvCxnSpPr/>
          <p:nvPr/>
        </p:nvCxnSpPr>
        <p:spPr>
          <a:xfrm>
            <a:off x="2872666" y="2184400"/>
            <a:ext cx="0" cy="4699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AE50647-5097-4FB0-CABA-40FAE64EE3DD}"/>
              </a:ext>
            </a:extLst>
          </p:cNvPr>
          <p:cNvCxnSpPr/>
          <p:nvPr/>
        </p:nvCxnSpPr>
        <p:spPr>
          <a:xfrm>
            <a:off x="3771900" y="2184400"/>
            <a:ext cx="0" cy="4699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33" name="Graphic 32" descr="Badge Tick1 with solid fill">
            <a:extLst>
              <a:ext uri="{FF2B5EF4-FFF2-40B4-BE49-F238E27FC236}">
                <a16:creationId xmlns:a16="http://schemas.microsoft.com/office/drawing/2014/main" id="{23CC6B75-DE27-29E9-A927-60D35F476F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7368" y="2247900"/>
            <a:ext cx="342900" cy="342900"/>
          </a:xfrm>
          <a:prstGeom prst="rect">
            <a:avLst/>
          </a:prstGeom>
        </p:spPr>
      </p:pic>
      <p:pic>
        <p:nvPicPr>
          <p:cNvPr id="34" name="Graphic 33" descr="Badge Tick1 with solid fill">
            <a:extLst>
              <a:ext uri="{FF2B5EF4-FFF2-40B4-BE49-F238E27FC236}">
                <a16:creationId xmlns:a16="http://schemas.microsoft.com/office/drawing/2014/main" id="{E9E243D7-A30A-F4F5-DD2B-63222AB750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9933" y="2247900"/>
            <a:ext cx="342900" cy="342900"/>
          </a:xfrm>
          <a:prstGeom prst="rect">
            <a:avLst/>
          </a:prstGeom>
        </p:spPr>
      </p:pic>
      <p:pic>
        <p:nvPicPr>
          <p:cNvPr id="35" name="Graphic 34" descr="Badge Tick1 with solid fill">
            <a:extLst>
              <a:ext uri="{FF2B5EF4-FFF2-40B4-BE49-F238E27FC236}">
                <a16:creationId xmlns:a16="http://schemas.microsoft.com/office/drawing/2014/main" id="{25CCB9D0-0F1B-ABD2-8AE2-111C4DC863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47915" y="2247900"/>
            <a:ext cx="342900" cy="342900"/>
          </a:xfrm>
          <a:prstGeom prst="rect">
            <a:avLst/>
          </a:prstGeom>
        </p:spPr>
      </p:pic>
      <p:pic>
        <p:nvPicPr>
          <p:cNvPr id="36" name="Graphic 35" descr="Badge Tick1 with solid fill">
            <a:extLst>
              <a:ext uri="{FF2B5EF4-FFF2-40B4-BE49-F238E27FC236}">
                <a16:creationId xmlns:a16="http://schemas.microsoft.com/office/drawing/2014/main" id="{2866BD88-7300-755B-FC5B-FDFA46D485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62512" y="2247900"/>
            <a:ext cx="342900" cy="342900"/>
          </a:xfrm>
          <a:prstGeom prst="rect">
            <a:avLst/>
          </a:prstGeom>
        </p:spPr>
      </p:pic>
      <p:sp>
        <p:nvSpPr>
          <p:cNvPr id="37" name="TextBox 36">
            <a:extLst>
              <a:ext uri="{FF2B5EF4-FFF2-40B4-BE49-F238E27FC236}">
                <a16:creationId xmlns:a16="http://schemas.microsoft.com/office/drawing/2014/main" id="{9A650436-81C6-C5DE-754A-39735924BB79}"/>
              </a:ext>
            </a:extLst>
          </p:cNvPr>
          <p:cNvSpPr txBox="1"/>
          <p:nvPr/>
        </p:nvSpPr>
        <p:spPr>
          <a:xfrm>
            <a:off x="237132" y="4073064"/>
            <a:ext cx="273183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ED7D31">
                    <a:lumMod val="75000"/>
                  </a:srgbClr>
                </a:solidFill>
                <a:effectLst/>
                <a:uLnTx/>
                <a:uFillTx/>
                <a:latin typeface="Corbel" panose="020B0503020204020204" pitchFamily="34" charset="0"/>
                <a:ea typeface="+mn-ea"/>
                <a:cs typeface="+mn-cs"/>
              </a:rPr>
              <a:t>Without prefetcher</a:t>
            </a:r>
          </a:p>
        </p:txBody>
      </p:sp>
      <p:sp>
        <p:nvSpPr>
          <p:cNvPr id="38" name="TextBox 37">
            <a:extLst>
              <a:ext uri="{FF2B5EF4-FFF2-40B4-BE49-F238E27FC236}">
                <a16:creationId xmlns:a16="http://schemas.microsoft.com/office/drawing/2014/main" id="{3EC89DD5-D1B6-89A3-FCFA-52463224B330}"/>
              </a:ext>
            </a:extLst>
          </p:cNvPr>
          <p:cNvSpPr txBox="1"/>
          <p:nvPr/>
        </p:nvSpPr>
        <p:spPr>
          <a:xfrm>
            <a:off x="237132" y="4598229"/>
            <a:ext cx="4123618" cy="83099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PC + first access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Cacheline offset + first access </a:t>
            </a:r>
          </a:p>
        </p:txBody>
      </p:sp>
      <p:sp>
        <p:nvSpPr>
          <p:cNvPr id="39" name="TextBox 38">
            <a:extLst>
              <a:ext uri="{FF2B5EF4-FFF2-40B4-BE49-F238E27FC236}">
                <a16:creationId xmlns:a16="http://schemas.microsoft.com/office/drawing/2014/main" id="{ECC61768-99DC-427D-77CF-387F002790DD}"/>
              </a:ext>
            </a:extLst>
          </p:cNvPr>
          <p:cNvSpPr txBox="1"/>
          <p:nvPr/>
        </p:nvSpPr>
        <p:spPr>
          <a:xfrm>
            <a:off x="4792536" y="4100282"/>
            <a:ext cx="426110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70AD47"/>
                </a:solidFill>
                <a:effectLst/>
                <a:uLnTx/>
                <a:uFillTx/>
                <a:latin typeface="Corbel" panose="020B0503020204020204" pitchFamily="34" charset="0"/>
                <a:ea typeface="+mn-ea"/>
                <a:cs typeface="+mn-cs"/>
              </a:rPr>
              <a:t>With a simple stride prefetcher</a:t>
            </a:r>
          </a:p>
        </p:txBody>
      </p:sp>
      <p:sp>
        <p:nvSpPr>
          <p:cNvPr id="40" name="TextBox 39">
            <a:extLst>
              <a:ext uri="{FF2B5EF4-FFF2-40B4-BE49-F238E27FC236}">
                <a16:creationId xmlns:a16="http://schemas.microsoft.com/office/drawing/2014/main" id="{0F53D2FD-1631-0110-90F9-75BB0F66556A}"/>
              </a:ext>
            </a:extLst>
          </p:cNvPr>
          <p:cNvSpPr txBox="1"/>
          <p:nvPr/>
        </p:nvSpPr>
        <p:spPr>
          <a:xfrm>
            <a:off x="4792536" y="4625447"/>
            <a:ext cx="4123618" cy="46166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Cacheline offset + first access </a:t>
            </a:r>
          </a:p>
        </p:txBody>
      </p:sp>
      <p:pic>
        <p:nvPicPr>
          <p:cNvPr id="41" name="Graphic 40" descr="Home with solid fill">
            <a:hlinkClick r:id="rId4" action="ppaction://hlinksldjump"/>
            <a:extLst>
              <a:ext uri="{FF2B5EF4-FFF2-40B4-BE49-F238E27FC236}">
                <a16:creationId xmlns:a16="http://schemas.microsoft.com/office/drawing/2014/main" id="{93381763-5931-079F-B860-4E59BE5465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47753" y="5923220"/>
            <a:ext cx="706041" cy="706041"/>
          </a:xfrm>
          <a:prstGeom prst="rect">
            <a:avLst/>
          </a:prstGeom>
        </p:spPr>
      </p:pic>
    </p:spTree>
    <p:extLst>
      <p:ext uri="{BB962C8B-B14F-4D97-AF65-F5344CB8AC3E}">
        <p14:creationId xmlns:p14="http://schemas.microsoft.com/office/powerpoint/2010/main" val="400083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3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3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3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3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3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3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300"/>
                                        <p:tgtEl>
                                          <p:spTgt spid="33"/>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300"/>
                                        <p:tgtEl>
                                          <p:spTgt spid="27"/>
                                        </p:tgtEl>
                                      </p:cBhvr>
                                    </p:animEffect>
                                  </p:childTnLst>
                                </p:cTn>
                              </p:par>
                              <p:par>
                                <p:cTn id="37" presetID="10" presetClass="entr" presetSubtype="0" fill="hold" nodeType="withEffect">
                                  <p:stCondLst>
                                    <p:cond delay="30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300"/>
                                        <p:tgtEl>
                                          <p:spTgt spid="34"/>
                                        </p:tgtEl>
                                      </p:cBhvr>
                                    </p:animEffect>
                                  </p:childTnLst>
                                </p:cTn>
                              </p:par>
                              <p:par>
                                <p:cTn id="40" presetID="10" presetClass="entr" presetSubtype="0" fill="hold" nodeType="withEffect">
                                  <p:stCondLst>
                                    <p:cond delay="30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300"/>
                                        <p:tgtEl>
                                          <p:spTgt spid="28"/>
                                        </p:tgtEl>
                                      </p:cBhvr>
                                    </p:animEffect>
                                  </p:childTnLst>
                                </p:cTn>
                              </p:par>
                              <p:par>
                                <p:cTn id="43" presetID="10" presetClass="entr" presetSubtype="0" fill="hold" nodeType="withEffect">
                                  <p:stCondLst>
                                    <p:cond delay="60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300"/>
                                        <p:tgtEl>
                                          <p:spTgt spid="35"/>
                                        </p:tgtEl>
                                      </p:cBhvr>
                                    </p:animEffect>
                                  </p:childTnLst>
                                </p:cTn>
                              </p:par>
                              <p:par>
                                <p:cTn id="46" presetID="10" presetClass="entr" presetSubtype="0" fill="hold" nodeType="withEffect">
                                  <p:stCondLst>
                                    <p:cond delay="60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300"/>
                                        <p:tgtEl>
                                          <p:spTgt spid="29"/>
                                        </p:tgtEl>
                                      </p:cBhvr>
                                    </p:animEffect>
                                  </p:childTnLst>
                                </p:cTn>
                              </p:par>
                              <p:par>
                                <p:cTn id="49" presetID="10" presetClass="entr" presetSubtype="0" fill="hold" nodeType="withEffect">
                                  <p:stCondLst>
                                    <p:cond delay="90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3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p:bldP spid="14" grpId="0"/>
      <p:bldP spid="15" grpId="0"/>
      <p:bldP spid="16" grpId="0"/>
      <p:bldP spid="24" grpId="0" animBg="1"/>
      <p:bldP spid="25" grpId="0" animBg="1"/>
      <p:bldP spid="37" grpId="0"/>
      <p:bldP spid="38" grpId="0"/>
      <p:bldP spid="39" grpId="0"/>
      <p:bldP spid="40"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84A80B-19C7-B045-195A-D70A987A65F7}"/>
              </a:ext>
            </a:extLst>
          </p:cNvPr>
          <p:cNvSpPr>
            <a:spLocks noGrp="1"/>
          </p:cNvSpPr>
          <p:nvPr>
            <p:ph type="title"/>
          </p:nvPr>
        </p:nvSpPr>
        <p:spPr/>
        <p:txBody>
          <a:bodyPr/>
          <a:lstStyle/>
          <a:p>
            <a:r>
              <a:rPr lang="en-US" sz="3600" dirty="0">
                <a:latin typeface="Corbel" panose="020B0503020204020204" pitchFamily="34" charset="0"/>
              </a:rPr>
              <a:t>What Happens in case of a Misprediction?</a:t>
            </a:r>
          </a:p>
        </p:txBody>
      </p:sp>
      <p:sp>
        <p:nvSpPr>
          <p:cNvPr id="5" name="Content Placeholder 4">
            <a:extLst>
              <a:ext uri="{FF2B5EF4-FFF2-40B4-BE49-F238E27FC236}">
                <a16:creationId xmlns:a16="http://schemas.microsoft.com/office/drawing/2014/main" id="{5CCDB652-9A12-8F5F-F7B4-B8E01EF42731}"/>
              </a:ext>
            </a:extLst>
          </p:cNvPr>
          <p:cNvSpPr>
            <a:spLocks noGrp="1"/>
          </p:cNvSpPr>
          <p:nvPr>
            <p:ph idx="1"/>
          </p:nvPr>
        </p:nvSpPr>
        <p:spPr/>
        <p:txBody>
          <a:bodyPr/>
          <a:lstStyle/>
          <a:p>
            <a:r>
              <a:rPr lang="en-US" dirty="0"/>
              <a:t>Two cases of mispredictions:</a:t>
            </a:r>
          </a:p>
          <a:p>
            <a:endParaRPr lang="en-US" sz="1100" dirty="0"/>
          </a:p>
          <a:p>
            <a:r>
              <a:rPr lang="en-US" b="1" dirty="0">
                <a:solidFill>
                  <a:srgbClr val="7030A0"/>
                </a:solidFill>
              </a:rPr>
              <a:t>Predicted on-chip but actually goes off-chip</a:t>
            </a:r>
          </a:p>
          <a:p>
            <a:pPr lvl="1"/>
            <a:r>
              <a:rPr lang="en-US" dirty="0"/>
              <a:t>Loss of performance improvement opportunity</a:t>
            </a:r>
          </a:p>
          <a:p>
            <a:endParaRPr lang="en-US" dirty="0"/>
          </a:p>
          <a:p>
            <a:endParaRPr lang="en-US" dirty="0"/>
          </a:p>
          <a:p>
            <a:r>
              <a:rPr lang="en-US" b="1" dirty="0">
                <a:solidFill>
                  <a:srgbClr val="7030A0"/>
                </a:solidFill>
              </a:rPr>
              <a:t>Predicted off-chip but actually is on-chip</a:t>
            </a:r>
          </a:p>
          <a:p>
            <a:pPr lvl="1"/>
            <a:r>
              <a:rPr lang="en-US" dirty="0"/>
              <a:t>Memory controller </a:t>
            </a:r>
            <a:r>
              <a:rPr lang="en-US" dirty="0">
                <a:solidFill>
                  <a:srgbClr val="C00000"/>
                </a:solidFill>
              </a:rPr>
              <a:t>forwards the data to LLC</a:t>
            </a:r>
            <a:r>
              <a:rPr lang="en-US" dirty="0"/>
              <a:t> </a:t>
            </a:r>
            <a:r>
              <a:rPr lang="en-US" sz="2800" b="1" dirty="0">
                <a:solidFill>
                  <a:srgbClr val="000CFF"/>
                </a:solidFill>
              </a:rPr>
              <a:t>if and only if</a:t>
            </a:r>
            <a:r>
              <a:rPr lang="en-US" sz="2800" dirty="0"/>
              <a:t> </a:t>
            </a:r>
            <a:r>
              <a:rPr lang="en-US" dirty="0"/>
              <a:t>a load to the same address </a:t>
            </a:r>
            <a:r>
              <a:rPr lang="en-US" dirty="0">
                <a:solidFill>
                  <a:srgbClr val="C00000"/>
                </a:solidFill>
              </a:rPr>
              <a:t>have already missed LLC</a:t>
            </a:r>
            <a:r>
              <a:rPr lang="en-US" dirty="0"/>
              <a:t> and arrived at the memory controller</a:t>
            </a:r>
          </a:p>
        </p:txBody>
      </p:sp>
      <p:sp>
        <p:nvSpPr>
          <p:cNvPr id="7" name="Rounded Rectangle 6">
            <a:extLst>
              <a:ext uri="{FF2B5EF4-FFF2-40B4-BE49-F238E27FC236}">
                <a16:creationId xmlns:a16="http://schemas.microsoft.com/office/drawing/2014/main" id="{66E1065B-837E-9CA2-B974-1E4EED7C741F}"/>
              </a:ext>
            </a:extLst>
          </p:cNvPr>
          <p:cNvSpPr/>
          <p:nvPr/>
        </p:nvSpPr>
        <p:spPr>
          <a:xfrm>
            <a:off x="-228600" y="2794000"/>
            <a:ext cx="9601200" cy="635000"/>
          </a:xfrm>
          <a:prstGeom prst="roundRect">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No need for misprediction detection and recovery</a:t>
            </a:r>
          </a:p>
        </p:txBody>
      </p:sp>
      <p:sp>
        <p:nvSpPr>
          <p:cNvPr id="8" name="Rounded Rectangle 7">
            <a:extLst>
              <a:ext uri="{FF2B5EF4-FFF2-40B4-BE49-F238E27FC236}">
                <a16:creationId xmlns:a16="http://schemas.microsoft.com/office/drawing/2014/main" id="{3ED30DAA-61C8-7478-89BE-726B7CB93717}"/>
              </a:ext>
            </a:extLst>
          </p:cNvPr>
          <p:cNvSpPr/>
          <p:nvPr/>
        </p:nvSpPr>
        <p:spPr>
          <a:xfrm>
            <a:off x="-228600" y="5575568"/>
            <a:ext cx="9601200" cy="635000"/>
          </a:xfrm>
          <a:prstGeom prst="roundRect">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No need for misprediction detection and recovery</a:t>
            </a:r>
          </a:p>
        </p:txBody>
      </p:sp>
      <p:pic>
        <p:nvPicPr>
          <p:cNvPr id="9" name="Graphic 8" descr="Home with solid fill">
            <a:hlinkClick r:id="rId2" action="ppaction://hlinksldjump"/>
            <a:extLst>
              <a:ext uri="{FF2B5EF4-FFF2-40B4-BE49-F238E27FC236}">
                <a16:creationId xmlns:a16="http://schemas.microsoft.com/office/drawing/2014/main" id="{B7BEFF22-4270-F605-5784-20091C983E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84253" y="6151959"/>
            <a:ext cx="706041" cy="706041"/>
          </a:xfrm>
          <a:prstGeom prst="rect">
            <a:avLst/>
          </a:prstGeom>
        </p:spPr>
      </p:pic>
    </p:spTree>
    <p:extLst>
      <p:ext uri="{BB962C8B-B14F-4D97-AF65-F5344CB8AC3E}">
        <p14:creationId xmlns:p14="http://schemas.microsoft.com/office/powerpoint/2010/main" val="148581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412776"/>
            <a:ext cx="7924800" cy="1752600"/>
          </a:xfrm>
        </p:spPr>
        <p:txBody>
          <a:bodyPr/>
          <a:lstStyle/>
          <a:p>
            <a:pPr algn="ctr"/>
            <a:r>
              <a:rPr lang="en-US" dirty="0"/>
              <a:t>Self Optimizing </a:t>
            </a:r>
            <a:br>
              <a:rPr lang="en-US" dirty="0"/>
            </a:br>
            <a:r>
              <a:rPr lang="en-US" dirty="0"/>
              <a:t>Memory Controllers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82373904"/>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33D97B-3E22-1EEA-F28F-1C4F1A14AD20}"/>
              </a:ext>
            </a:extLst>
          </p:cNvPr>
          <p:cNvSpPr>
            <a:spLocks noGrp="1"/>
          </p:cNvSpPr>
          <p:nvPr>
            <p:ph type="title"/>
          </p:nvPr>
        </p:nvSpPr>
        <p:spPr/>
        <p:txBody>
          <a:bodyPr/>
          <a:lstStyle/>
          <a:p>
            <a:r>
              <a:rPr lang="en-US" sz="3200" dirty="0"/>
              <a:t>Performance Headroom of Off-Chip Prediction</a:t>
            </a:r>
          </a:p>
        </p:txBody>
      </p:sp>
      <p:pic>
        <p:nvPicPr>
          <p:cNvPr id="7" name="Content Placeholder 6">
            <a:extLst>
              <a:ext uri="{FF2B5EF4-FFF2-40B4-BE49-F238E27FC236}">
                <a16:creationId xmlns:a16="http://schemas.microsoft.com/office/drawing/2014/main" id="{FCE2E2EB-B073-A122-45ED-259424A0E0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0141" y="936625"/>
            <a:ext cx="7971031" cy="5419725"/>
          </a:xfrm>
        </p:spPr>
      </p:pic>
    </p:spTree>
    <p:extLst>
      <p:ext uri="{BB962C8B-B14F-4D97-AF65-F5344CB8AC3E}">
        <p14:creationId xmlns:p14="http://schemas.microsoft.com/office/powerpoint/2010/main" val="284607607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B02341-DB8E-01D3-4916-E063F51FB887}"/>
              </a:ext>
            </a:extLst>
          </p:cNvPr>
          <p:cNvSpPr>
            <a:spLocks noGrp="1"/>
          </p:cNvSpPr>
          <p:nvPr>
            <p:ph type="title"/>
          </p:nvPr>
        </p:nvSpPr>
        <p:spPr/>
        <p:txBody>
          <a:bodyPr/>
          <a:lstStyle/>
          <a:p>
            <a:r>
              <a:rPr lang="en-US" sz="3600" dirty="0">
                <a:latin typeface="Corbel" panose="020B0503020204020204" pitchFamily="34" charset="0"/>
              </a:rPr>
              <a:t>System Parameters</a:t>
            </a:r>
          </a:p>
        </p:txBody>
      </p:sp>
      <p:pic>
        <p:nvPicPr>
          <p:cNvPr id="11" name="Content Placeholder 10">
            <a:extLst>
              <a:ext uri="{FF2B5EF4-FFF2-40B4-BE49-F238E27FC236}">
                <a16:creationId xmlns:a16="http://schemas.microsoft.com/office/drawing/2014/main" id="{4982824C-69D1-A7E1-5A5E-F69BD7E9AA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7057" y="1153419"/>
            <a:ext cx="7069885" cy="4551161"/>
          </a:xfrm>
        </p:spPr>
      </p:pic>
      <p:pic>
        <p:nvPicPr>
          <p:cNvPr id="12" name="Graphic 11" descr="Home with solid fill">
            <a:hlinkClick r:id="rId3" action="ppaction://hlinksldjump"/>
            <a:extLst>
              <a:ext uri="{FF2B5EF4-FFF2-40B4-BE49-F238E27FC236}">
                <a16:creationId xmlns:a16="http://schemas.microsoft.com/office/drawing/2014/main" id="{C9DAE2B8-3FEE-0119-7C54-505566B5F4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396173121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11201-358E-3439-0E51-DBA042A2CB78}"/>
              </a:ext>
            </a:extLst>
          </p:cNvPr>
          <p:cNvSpPr>
            <a:spLocks noGrp="1"/>
          </p:cNvSpPr>
          <p:nvPr>
            <p:ph type="title"/>
          </p:nvPr>
        </p:nvSpPr>
        <p:spPr/>
        <p:txBody>
          <a:bodyPr/>
          <a:lstStyle/>
          <a:p>
            <a:r>
              <a:rPr lang="en-US" sz="3600" dirty="0">
                <a:latin typeface="Corbel" panose="020B0503020204020204" pitchFamily="34" charset="0"/>
              </a:rPr>
              <a:t>Evaluated Workloads</a:t>
            </a:r>
          </a:p>
        </p:txBody>
      </p:sp>
      <p:pic>
        <p:nvPicPr>
          <p:cNvPr id="7" name="Content Placeholder 6">
            <a:extLst>
              <a:ext uri="{FF2B5EF4-FFF2-40B4-BE49-F238E27FC236}">
                <a16:creationId xmlns:a16="http://schemas.microsoft.com/office/drawing/2014/main" id="{D2D040A2-E488-C2C1-882F-B134485BD8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2075909"/>
            <a:ext cx="8894763" cy="3141157"/>
          </a:xfrm>
        </p:spPr>
      </p:pic>
      <p:pic>
        <p:nvPicPr>
          <p:cNvPr id="8" name="Graphic 7" descr="Home with solid fill">
            <a:hlinkClick r:id="rId3" action="ppaction://hlinksldjump"/>
            <a:extLst>
              <a:ext uri="{FF2B5EF4-FFF2-40B4-BE49-F238E27FC236}">
                <a16:creationId xmlns:a16="http://schemas.microsoft.com/office/drawing/2014/main" id="{CCA70C85-3E07-60CA-7417-F76ACD4252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335239139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5C6793-B172-BF63-BEB2-F29E2C26248A}"/>
              </a:ext>
            </a:extLst>
          </p:cNvPr>
          <p:cNvSpPr>
            <a:spLocks noGrp="1"/>
          </p:cNvSpPr>
          <p:nvPr>
            <p:ph type="title"/>
          </p:nvPr>
        </p:nvSpPr>
        <p:spPr/>
        <p:txBody>
          <a:bodyPr/>
          <a:lstStyle/>
          <a:p>
            <a:r>
              <a:rPr lang="en-US" sz="3000" dirty="0">
                <a:latin typeface="Corbel" panose="020B0503020204020204" pitchFamily="34" charset="0"/>
              </a:rPr>
              <a:t>Observation: </a:t>
            </a:r>
            <a:r>
              <a:rPr lang="en-US" sz="3000" dirty="0">
                <a:solidFill>
                  <a:srgbClr val="C00000"/>
                </a:solidFill>
                <a:latin typeface="Corbel" panose="020B0503020204020204" pitchFamily="34" charset="0"/>
              </a:rPr>
              <a:t>Not All Off-Chip Loads are Prefetched</a:t>
            </a:r>
          </a:p>
        </p:txBody>
      </p:sp>
      <p:graphicFrame>
        <p:nvGraphicFramePr>
          <p:cNvPr id="16" name="Content Placeholder 15">
            <a:extLst>
              <a:ext uri="{FF2B5EF4-FFF2-40B4-BE49-F238E27FC236}">
                <a16:creationId xmlns:a16="http://schemas.microsoft.com/office/drawing/2014/main" id="{A55A5AAE-547F-B53E-C144-C41296C1E2D8}"/>
              </a:ext>
            </a:extLst>
          </p:cNvPr>
          <p:cNvGraphicFramePr>
            <a:graphicFrameLocks noGrp="1"/>
          </p:cNvGraphicFramePr>
          <p:nvPr>
            <p:ph idx="1"/>
          </p:nvPr>
        </p:nvGraphicFramePr>
        <p:xfrm>
          <a:off x="124618" y="905780"/>
          <a:ext cx="8894763" cy="5419725"/>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Straight Arrow Connector 10">
            <a:extLst>
              <a:ext uri="{FF2B5EF4-FFF2-40B4-BE49-F238E27FC236}">
                <a16:creationId xmlns:a16="http://schemas.microsoft.com/office/drawing/2014/main" id="{CCC3E01C-0982-DCE8-E580-A1D81FC350BA}"/>
              </a:ext>
            </a:extLst>
          </p:cNvPr>
          <p:cNvCxnSpPr>
            <a:cxnSpLocks/>
          </p:cNvCxnSpPr>
          <p:nvPr/>
        </p:nvCxnSpPr>
        <p:spPr>
          <a:xfrm flipH="1">
            <a:off x="7965650" y="2623940"/>
            <a:ext cx="9427" cy="1533281"/>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532C183-5080-9B1E-951D-9A8CD36E688C}"/>
              </a:ext>
            </a:extLst>
          </p:cNvPr>
          <p:cNvSpPr txBox="1"/>
          <p:nvPr/>
        </p:nvSpPr>
        <p:spPr>
          <a:xfrm>
            <a:off x="7594202" y="2115140"/>
            <a:ext cx="7428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50%</a:t>
            </a:r>
          </a:p>
        </p:txBody>
      </p:sp>
      <p:sp>
        <p:nvSpPr>
          <p:cNvPr id="19" name="Rectangle 18">
            <a:extLst>
              <a:ext uri="{FF2B5EF4-FFF2-40B4-BE49-F238E27FC236}">
                <a16:creationId xmlns:a16="http://schemas.microsoft.com/office/drawing/2014/main" id="{CD73A3AA-4CBA-15E7-F19C-9162DCC9C064}"/>
              </a:ext>
            </a:extLst>
          </p:cNvPr>
          <p:cNvSpPr/>
          <p:nvPr/>
        </p:nvSpPr>
        <p:spPr>
          <a:xfrm>
            <a:off x="124618" y="905780"/>
            <a:ext cx="6983192" cy="5023680"/>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189C14E6-CA0C-D5F3-92A1-C6A8328454F6}"/>
              </a:ext>
            </a:extLst>
          </p:cNvPr>
          <p:cNvSpPr/>
          <p:nvPr/>
        </p:nvSpPr>
        <p:spPr>
          <a:xfrm>
            <a:off x="169011" y="6029619"/>
            <a:ext cx="8748745" cy="638908"/>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Nearly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50%</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of the loads are still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not prefetched</a:t>
            </a:r>
          </a:p>
        </p:txBody>
      </p:sp>
      <p:sp>
        <p:nvSpPr>
          <p:cNvPr id="21" name="TextBox 20">
            <a:extLst>
              <a:ext uri="{FF2B5EF4-FFF2-40B4-BE49-F238E27FC236}">
                <a16:creationId xmlns:a16="http://schemas.microsoft.com/office/drawing/2014/main" id="{59F32D10-45F9-4EF9-4E4F-094D9726FD5D}"/>
              </a:ext>
            </a:extLst>
          </p:cNvPr>
          <p:cNvSpPr txBox="1"/>
          <p:nvPr/>
        </p:nvSpPr>
        <p:spPr>
          <a:xfrm>
            <a:off x="169011" y="5521787"/>
            <a:ext cx="59167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1</a:t>
            </a:r>
            <a:endParaRPr kumimoji="0" lang="en-US" sz="54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endParaRPr>
          </a:p>
        </p:txBody>
      </p:sp>
    </p:spTree>
    <p:extLst>
      <p:ext uri="{BB962C8B-B14F-4D97-AF65-F5344CB8AC3E}">
        <p14:creationId xmlns:p14="http://schemas.microsoft.com/office/powerpoint/2010/main" val="180595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12" grpId="0"/>
      <p:bldP spid="19" grpId="0" animBg="1"/>
      <p:bldP spid="13" grpId="0" animBg="1"/>
      <p:bldP spid="21"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5C6793-B172-BF63-BEB2-F29E2C26248A}"/>
              </a:ext>
            </a:extLst>
          </p:cNvPr>
          <p:cNvSpPr>
            <a:spLocks noGrp="1"/>
          </p:cNvSpPr>
          <p:nvPr>
            <p:ph type="title"/>
          </p:nvPr>
        </p:nvSpPr>
        <p:spPr/>
        <p:txBody>
          <a:bodyPr/>
          <a:lstStyle/>
          <a:p>
            <a:r>
              <a:rPr lang="en-US" sz="3000" dirty="0">
                <a:latin typeface="Corbel" panose="020B0503020204020204" pitchFamily="34" charset="0"/>
              </a:rPr>
              <a:t>Observation: </a:t>
            </a:r>
            <a:r>
              <a:rPr lang="en-US" sz="3000" dirty="0">
                <a:solidFill>
                  <a:srgbClr val="C00000"/>
                </a:solidFill>
                <a:latin typeface="Corbel" panose="020B0503020204020204" pitchFamily="34" charset="0"/>
              </a:rPr>
              <a:t>Not All Off-Chip Loads are Prefetched</a:t>
            </a:r>
          </a:p>
        </p:txBody>
      </p:sp>
      <p:graphicFrame>
        <p:nvGraphicFramePr>
          <p:cNvPr id="16" name="Content Placeholder 15">
            <a:extLst>
              <a:ext uri="{FF2B5EF4-FFF2-40B4-BE49-F238E27FC236}">
                <a16:creationId xmlns:a16="http://schemas.microsoft.com/office/drawing/2014/main" id="{A55A5AAE-547F-B53E-C144-C41296C1E2D8}"/>
              </a:ext>
            </a:extLst>
          </p:cNvPr>
          <p:cNvGraphicFramePr>
            <a:graphicFrameLocks noGrp="1"/>
          </p:cNvGraphicFramePr>
          <p:nvPr>
            <p:ph idx="1"/>
          </p:nvPr>
        </p:nvGraphicFramePr>
        <p:xfrm>
          <a:off x="124618" y="905780"/>
          <a:ext cx="8894763" cy="5419725"/>
        </p:xfrm>
        <a:graphic>
          <a:graphicData uri="http://schemas.openxmlformats.org/drawingml/2006/chart">
            <c:chart xmlns:c="http://schemas.openxmlformats.org/drawingml/2006/chart" xmlns:r="http://schemas.openxmlformats.org/officeDocument/2006/relationships" r:id="rId2"/>
          </a:graphicData>
        </a:graphic>
      </p:graphicFrame>
      <p:sp>
        <p:nvSpPr>
          <p:cNvPr id="15" name="Oval 14">
            <a:extLst>
              <a:ext uri="{FF2B5EF4-FFF2-40B4-BE49-F238E27FC236}">
                <a16:creationId xmlns:a16="http://schemas.microsoft.com/office/drawing/2014/main" id="{F9BD204E-2DB0-523E-5367-F597D94795CE}"/>
              </a:ext>
            </a:extLst>
          </p:cNvPr>
          <p:cNvSpPr/>
          <p:nvPr/>
        </p:nvSpPr>
        <p:spPr>
          <a:xfrm>
            <a:off x="7814821" y="2950590"/>
            <a:ext cx="301658" cy="12537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D73A3AA-4CBA-15E7-F19C-9162DCC9C064}"/>
              </a:ext>
            </a:extLst>
          </p:cNvPr>
          <p:cNvSpPr/>
          <p:nvPr/>
        </p:nvSpPr>
        <p:spPr>
          <a:xfrm>
            <a:off x="124618" y="905780"/>
            <a:ext cx="6983192" cy="5023680"/>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07943FBE-C9F9-833E-4FBC-66D5AA4406F9}"/>
              </a:ext>
            </a:extLst>
          </p:cNvPr>
          <p:cNvSpPr/>
          <p:nvPr/>
        </p:nvSpPr>
        <p:spPr>
          <a:xfrm>
            <a:off x="197626" y="6006051"/>
            <a:ext cx="8748745" cy="638908"/>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70%</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of these off-chip loads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blocks ROB</a:t>
            </a:r>
          </a:p>
        </p:txBody>
      </p:sp>
      <p:sp>
        <p:nvSpPr>
          <p:cNvPr id="2" name="TextBox 1">
            <a:extLst>
              <a:ext uri="{FF2B5EF4-FFF2-40B4-BE49-F238E27FC236}">
                <a16:creationId xmlns:a16="http://schemas.microsoft.com/office/drawing/2014/main" id="{CA2475FD-638A-F564-16CB-FEBBDC3F526F}"/>
              </a:ext>
            </a:extLst>
          </p:cNvPr>
          <p:cNvSpPr txBox="1"/>
          <p:nvPr/>
        </p:nvSpPr>
        <p:spPr>
          <a:xfrm>
            <a:off x="169011" y="5521787"/>
            <a:ext cx="59167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2</a:t>
            </a:r>
            <a:endParaRPr kumimoji="0" lang="en-US" sz="54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endParaRPr>
          </a:p>
        </p:txBody>
      </p:sp>
      <p:pic>
        <p:nvPicPr>
          <p:cNvPr id="3" name="Graphic 2" descr="Home with solid fill">
            <a:hlinkClick r:id="rId3" action="ppaction://hlinksldjump"/>
            <a:extLst>
              <a:ext uri="{FF2B5EF4-FFF2-40B4-BE49-F238E27FC236}">
                <a16:creationId xmlns:a16="http://schemas.microsoft.com/office/drawing/2014/main" id="{BE5D107F-7ECC-47D4-F69A-2B5D30DBC2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16479" y="6249166"/>
            <a:ext cx="591670" cy="591670"/>
          </a:xfrm>
          <a:prstGeom prst="rect">
            <a:avLst/>
          </a:prstGeom>
        </p:spPr>
      </p:pic>
    </p:spTree>
    <p:extLst>
      <p:ext uri="{BB962C8B-B14F-4D97-AF65-F5344CB8AC3E}">
        <p14:creationId xmlns:p14="http://schemas.microsoft.com/office/powerpoint/2010/main" val="344448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2"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8B0D84-E4C4-545B-E17C-17BA23D903E7}"/>
              </a:ext>
            </a:extLst>
          </p:cNvPr>
          <p:cNvSpPr>
            <a:spLocks noGrp="1"/>
          </p:cNvSpPr>
          <p:nvPr>
            <p:ph type="title"/>
          </p:nvPr>
        </p:nvSpPr>
        <p:spPr/>
        <p:txBody>
          <a:bodyPr/>
          <a:lstStyle/>
          <a:p>
            <a:r>
              <a:rPr lang="en-US" sz="2900" dirty="0">
                <a:latin typeface="Corbel" panose="020B0503020204020204" pitchFamily="34" charset="0"/>
              </a:rPr>
              <a:t>Observation: With Large Cache Comes Longer Latency </a:t>
            </a:r>
          </a:p>
        </p:txBody>
      </p:sp>
      <p:sp>
        <p:nvSpPr>
          <p:cNvPr id="6" name="Content Placeholder 5">
            <a:extLst>
              <a:ext uri="{FF2B5EF4-FFF2-40B4-BE49-F238E27FC236}">
                <a16:creationId xmlns:a16="http://schemas.microsoft.com/office/drawing/2014/main" id="{C32595BD-36D5-D763-217C-84DDA7C654CA}"/>
              </a:ext>
            </a:extLst>
          </p:cNvPr>
          <p:cNvSpPr>
            <a:spLocks noGrp="1"/>
          </p:cNvSpPr>
          <p:nvPr>
            <p:ph idx="1"/>
          </p:nvPr>
        </p:nvSpPr>
        <p:spPr/>
        <p:txBody>
          <a:bodyPr/>
          <a:lstStyle/>
          <a:p>
            <a:r>
              <a:rPr lang="en-US" dirty="0">
                <a:latin typeface="Corbel" panose="020B0503020204020204" pitchFamily="34" charset="0"/>
              </a:rPr>
              <a:t>On-chip cache access latency significantly contributes to the latency of an off-chip load </a:t>
            </a:r>
          </a:p>
        </p:txBody>
      </p:sp>
      <p:graphicFrame>
        <p:nvGraphicFramePr>
          <p:cNvPr id="7" name="Chart 6">
            <a:extLst>
              <a:ext uri="{FF2B5EF4-FFF2-40B4-BE49-F238E27FC236}">
                <a16:creationId xmlns:a16="http://schemas.microsoft.com/office/drawing/2014/main" id="{D173EB3A-7647-1135-AA11-001F91522059}"/>
              </a:ext>
            </a:extLst>
          </p:cNvPr>
          <p:cNvGraphicFramePr>
            <a:graphicFrameLocks noGrp="1"/>
          </p:cNvGraphicFramePr>
          <p:nvPr/>
        </p:nvGraphicFramePr>
        <p:xfrm>
          <a:off x="169011" y="1774497"/>
          <a:ext cx="8534660" cy="4352926"/>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C632CD46-2582-B809-48E5-D36A24D59734}"/>
              </a:ext>
            </a:extLst>
          </p:cNvPr>
          <p:cNvSpPr/>
          <p:nvPr/>
        </p:nvSpPr>
        <p:spPr>
          <a:xfrm>
            <a:off x="2036190" y="4458878"/>
            <a:ext cx="509047" cy="118777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73A68DC-CF8E-DA57-1267-F02832F6355B}"/>
              </a:ext>
            </a:extLst>
          </p:cNvPr>
          <p:cNvSpPr/>
          <p:nvPr/>
        </p:nvSpPr>
        <p:spPr>
          <a:xfrm>
            <a:off x="3179799" y="4362817"/>
            <a:ext cx="509047" cy="129326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8B01444-8503-2086-973F-918F76CA3D41}"/>
              </a:ext>
            </a:extLst>
          </p:cNvPr>
          <p:cNvSpPr/>
          <p:nvPr/>
        </p:nvSpPr>
        <p:spPr>
          <a:xfrm>
            <a:off x="4319750" y="4535731"/>
            <a:ext cx="509047" cy="1120352"/>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1A07123-D076-CCEC-318A-20EAE998D208}"/>
              </a:ext>
            </a:extLst>
          </p:cNvPr>
          <p:cNvSpPr/>
          <p:nvPr/>
        </p:nvSpPr>
        <p:spPr>
          <a:xfrm>
            <a:off x="5455156" y="4391025"/>
            <a:ext cx="509047" cy="126061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F3D2AA0-8EA0-F648-7649-8D9CD9B1BF2F}"/>
              </a:ext>
            </a:extLst>
          </p:cNvPr>
          <p:cNvSpPr/>
          <p:nvPr/>
        </p:nvSpPr>
        <p:spPr>
          <a:xfrm>
            <a:off x="6601940" y="4508402"/>
            <a:ext cx="509047" cy="1147681"/>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4735D8C-63E9-4DA7-4B1B-140F5BFD15C8}"/>
              </a:ext>
            </a:extLst>
          </p:cNvPr>
          <p:cNvSpPr/>
          <p:nvPr/>
        </p:nvSpPr>
        <p:spPr>
          <a:xfrm>
            <a:off x="7730513" y="4450680"/>
            <a:ext cx="509047" cy="1199165"/>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B27E146-D2BA-2503-BF2A-6CE9C5571B5D}"/>
              </a:ext>
            </a:extLst>
          </p:cNvPr>
          <p:cNvSpPr/>
          <p:nvPr/>
        </p:nvSpPr>
        <p:spPr>
          <a:xfrm>
            <a:off x="7570256" y="2190503"/>
            <a:ext cx="829559" cy="433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DA48C24-AB79-2208-DE11-176FBF9CF33D}"/>
              </a:ext>
            </a:extLst>
          </p:cNvPr>
          <p:cNvSpPr txBox="1"/>
          <p:nvPr/>
        </p:nvSpPr>
        <p:spPr>
          <a:xfrm>
            <a:off x="7730513" y="4759722"/>
            <a:ext cx="51648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95000"/>
                  </a:prstClr>
                </a:solidFill>
                <a:effectLst/>
                <a:uLnTx/>
                <a:uFillTx/>
                <a:latin typeface="Alegreya Sans" pitchFamily="2" charset="0"/>
                <a:ea typeface="+mn-ea"/>
                <a:cs typeface="+mn-cs"/>
              </a:rPr>
              <a:t>58</a:t>
            </a:r>
          </a:p>
        </p:txBody>
      </p:sp>
      <p:sp>
        <p:nvSpPr>
          <p:cNvPr id="16" name="TextBox 15">
            <a:extLst>
              <a:ext uri="{FF2B5EF4-FFF2-40B4-BE49-F238E27FC236}">
                <a16:creationId xmlns:a16="http://schemas.microsoft.com/office/drawing/2014/main" id="{273CE629-264D-B223-40AB-460FE66C7DC9}"/>
              </a:ext>
            </a:extLst>
          </p:cNvPr>
          <p:cNvSpPr txBox="1"/>
          <p:nvPr/>
        </p:nvSpPr>
        <p:spPr>
          <a:xfrm>
            <a:off x="2187018" y="1952937"/>
            <a:ext cx="38954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On-chip cache hierarchy access latency</a:t>
            </a:r>
          </a:p>
        </p:txBody>
      </p:sp>
      <p:sp>
        <p:nvSpPr>
          <p:cNvPr id="17" name="Rectangle 16">
            <a:extLst>
              <a:ext uri="{FF2B5EF4-FFF2-40B4-BE49-F238E27FC236}">
                <a16:creationId xmlns:a16="http://schemas.microsoft.com/office/drawing/2014/main" id="{73670D4F-7506-01A1-620A-CBDC60886437}"/>
              </a:ext>
            </a:extLst>
          </p:cNvPr>
          <p:cNvSpPr/>
          <p:nvPr/>
        </p:nvSpPr>
        <p:spPr>
          <a:xfrm>
            <a:off x="1955801" y="2005627"/>
            <a:ext cx="263951" cy="263951"/>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93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P spid="9" grpId="0" animBg="1"/>
      <p:bldP spid="10" grpId="0" animBg="1"/>
      <p:bldP spid="11" grpId="0" animBg="1"/>
      <p:bldP spid="12" grpId="0" animBg="1"/>
      <p:bldP spid="13" grpId="0" animBg="1"/>
      <p:bldP spid="14" grpId="0" animBg="1"/>
      <p:bldP spid="15" grpId="0"/>
      <p:bldP spid="16" grpId="0"/>
      <p:bldP spid="17"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8B0D84-E4C4-545B-E17C-17BA23D903E7}"/>
              </a:ext>
            </a:extLst>
          </p:cNvPr>
          <p:cNvSpPr>
            <a:spLocks noGrp="1"/>
          </p:cNvSpPr>
          <p:nvPr>
            <p:ph type="title"/>
          </p:nvPr>
        </p:nvSpPr>
        <p:spPr/>
        <p:txBody>
          <a:bodyPr/>
          <a:lstStyle/>
          <a:p>
            <a:r>
              <a:rPr lang="en-US" sz="2900" dirty="0">
                <a:latin typeface="Corbel" panose="020B0503020204020204" pitchFamily="34" charset="0"/>
              </a:rPr>
              <a:t>Observation: With Large Cache Comes Longer Latency </a:t>
            </a:r>
          </a:p>
        </p:txBody>
      </p:sp>
      <p:sp>
        <p:nvSpPr>
          <p:cNvPr id="6" name="Content Placeholder 5">
            <a:extLst>
              <a:ext uri="{FF2B5EF4-FFF2-40B4-BE49-F238E27FC236}">
                <a16:creationId xmlns:a16="http://schemas.microsoft.com/office/drawing/2014/main" id="{C32595BD-36D5-D763-217C-84DDA7C654CA}"/>
              </a:ext>
            </a:extLst>
          </p:cNvPr>
          <p:cNvSpPr>
            <a:spLocks noGrp="1"/>
          </p:cNvSpPr>
          <p:nvPr>
            <p:ph idx="1"/>
          </p:nvPr>
        </p:nvSpPr>
        <p:spPr/>
        <p:txBody>
          <a:bodyPr/>
          <a:lstStyle/>
          <a:p>
            <a:r>
              <a:rPr lang="en-US" dirty="0">
                <a:latin typeface="Corbel" panose="020B0503020204020204" pitchFamily="34" charset="0"/>
              </a:rPr>
              <a:t>On-chip cache access latency significantly contributes to the latency of an off-chip load </a:t>
            </a:r>
          </a:p>
        </p:txBody>
      </p:sp>
      <p:graphicFrame>
        <p:nvGraphicFramePr>
          <p:cNvPr id="7" name="Chart 6">
            <a:extLst>
              <a:ext uri="{FF2B5EF4-FFF2-40B4-BE49-F238E27FC236}">
                <a16:creationId xmlns:a16="http://schemas.microsoft.com/office/drawing/2014/main" id="{D173EB3A-7647-1135-AA11-001F91522059}"/>
              </a:ext>
            </a:extLst>
          </p:cNvPr>
          <p:cNvGraphicFramePr>
            <a:graphicFrameLocks noGrp="1"/>
          </p:cNvGraphicFramePr>
          <p:nvPr/>
        </p:nvGraphicFramePr>
        <p:xfrm>
          <a:off x="169011" y="1774497"/>
          <a:ext cx="8534660" cy="4352926"/>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C632CD46-2582-B809-48E5-D36A24D59734}"/>
              </a:ext>
            </a:extLst>
          </p:cNvPr>
          <p:cNvSpPr/>
          <p:nvPr/>
        </p:nvSpPr>
        <p:spPr>
          <a:xfrm>
            <a:off x="2036190" y="4458878"/>
            <a:ext cx="509047" cy="118777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73A68DC-CF8E-DA57-1267-F02832F6355B}"/>
              </a:ext>
            </a:extLst>
          </p:cNvPr>
          <p:cNvSpPr/>
          <p:nvPr/>
        </p:nvSpPr>
        <p:spPr>
          <a:xfrm>
            <a:off x="3179799" y="4362817"/>
            <a:ext cx="509047" cy="129326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8B01444-8503-2086-973F-918F76CA3D41}"/>
              </a:ext>
            </a:extLst>
          </p:cNvPr>
          <p:cNvSpPr/>
          <p:nvPr/>
        </p:nvSpPr>
        <p:spPr>
          <a:xfrm>
            <a:off x="4319750" y="4535731"/>
            <a:ext cx="509047" cy="1120352"/>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1A07123-D076-CCEC-318A-20EAE998D208}"/>
              </a:ext>
            </a:extLst>
          </p:cNvPr>
          <p:cNvSpPr/>
          <p:nvPr/>
        </p:nvSpPr>
        <p:spPr>
          <a:xfrm>
            <a:off x="5455156" y="4391025"/>
            <a:ext cx="509047" cy="126061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F3D2AA0-8EA0-F648-7649-8D9CD9B1BF2F}"/>
              </a:ext>
            </a:extLst>
          </p:cNvPr>
          <p:cNvSpPr/>
          <p:nvPr/>
        </p:nvSpPr>
        <p:spPr>
          <a:xfrm>
            <a:off x="6601940" y="4508402"/>
            <a:ext cx="509047" cy="1147681"/>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4735D8C-63E9-4DA7-4B1B-140F5BFD15C8}"/>
              </a:ext>
            </a:extLst>
          </p:cNvPr>
          <p:cNvSpPr/>
          <p:nvPr/>
        </p:nvSpPr>
        <p:spPr>
          <a:xfrm>
            <a:off x="7730513" y="4450680"/>
            <a:ext cx="509047" cy="1199165"/>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B27E146-D2BA-2503-BF2A-6CE9C5571B5D}"/>
              </a:ext>
            </a:extLst>
          </p:cNvPr>
          <p:cNvSpPr/>
          <p:nvPr/>
        </p:nvSpPr>
        <p:spPr>
          <a:xfrm>
            <a:off x="7570256" y="2190503"/>
            <a:ext cx="829559" cy="433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DA48C24-AB79-2208-DE11-176FBF9CF33D}"/>
              </a:ext>
            </a:extLst>
          </p:cNvPr>
          <p:cNvSpPr txBox="1"/>
          <p:nvPr/>
        </p:nvSpPr>
        <p:spPr>
          <a:xfrm>
            <a:off x="7730513" y="4759722"/>
            <a:ext cx="51648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95000"/>
                  </a:prstClr>
                </a:solidFill>
                <a:effectLst/>
                <a:uLnTx/>
                <a:uFillTx/>
                <a:latin typeface="Alegreya Sans" pitchFamily="2" charset="0"/>
                <a:ea typeface="+mn-ea"/>
                <a:cs typeface="+mn-cs"/>
              </a:rPr>
              <a:t>58</a:t>
            </a:r>
          </a:p>
        </p:txBody>
      </p:sp>
      <p:sp>
        <p:nvSpPr>
          <p:cNvPr id="16" name="TextBox 15">
            <a:extLst>
              <a:ext uri="{FF2B5EF4-FFF2-40B4-BE49-F238E27FC236}">
                <a16:creationId xmlns:a16="http://schemas.microsoft.com/office/drawing/2014/main" id="{273CE629-264D-B223-40AB-460FE66C7DC9}"/>
              </a:ext>
            </a:extLst>
          </p:cNvPr>
          <p:cNvSpPr txBox="1"/>
          <p:nvPr/>
        </p:nvSpPr>
        <p:spPr>
          <a:xfrm>
            <a:off x="2187018" y="1952937"/>
            <a:ext cx="38954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On-chip cache hierarchy access latency</a:t>
            </a:r>
          </a:p>
        </p:txBody>
      </p:sp>
      <p:sp>
        <p:nvSpPr>
          <p:cNvPr id="17" name="Rectangle 16">
            <a:extLst>
              <a:ext uri="{FF2B5EF4-FFF2-40B4-BE49-F238E27FC236}">
                <a16:creationId xmlns:a16="http://schemas.microsoft.com/office/drawing/2014/main" id="{73670D4F-7506-01A1-620A-CBDC60886437}"/>
              </a:ext>
            </a:extLst>
          </p:cNvPr>
          <p:cNvSpPr/>
          <p:nvPr/>
        </p:nvSpPr>
        <p:spPr>
          <a:xfrm>
            <a:off x="1955801" y="2005627"/>
            <a:ext cx="263951" cy="263951"/>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1124583-D23B-ED92-5A0B-2C757D57EB25}"/>
              </a:ext>
            </a:extLst>
          </p:cNvPr>
          <p:cNvSpPr/>
          <p:nvPr/>
        </p:nvSpPr>
        <p:spPr>
          <a:xfrm>
            <a:off x="124618" y="905779"/>
            <a:ext cx="8717724" cy="5449935"/>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1509A130-94C5-708F-FC05-D47310C304B4}"/>
              </a:ext>
            </a:extLst>
          </p:cNvPr>
          <p:cNvSpPr/>
          <p:nvPr/>
        </p:nvSpPr>
        <p:spPr>
          <a:xfrm>
            <a:off x="169011" y="2916140"/>
            <a:ext cx="8748745" cy="1199165"/>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40%</a:t>
            </a: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of stall cycles caused by an off-chip load can be eliminated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by </a:t>
            </a:r>
            <a:r>
              <a:rPr kumimoji="0" lang="en-US" sz="24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removing on-chip cache access latency from its critical path </a:t>
            </a:r>
          </a:p>
        </p:txBody>
      </p:sp>
      <p:pic>
        <p:nvPicPr>
          <p:cNvPr id="4" name="Graphic 3" descr="Home with solid fill">
            <a:hlinkClick r:id="rId3" action="ppaction://hlinksldjump"/>
            <a:extLst>
              <a:ext uri="{FF2B5EF4-FFF2-40B4-BE49-F238E27FC236}">
                <a16:creationId xmlns:a16="http://schemas.microsoft.com/office/drawing/2014/main" id="{28AA75F3-5F0E-485D-7B33-61BF7FD7B2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03980" y="6166963"/>
            <a:ext cx="591670" cy="591670"/>
          </a:xfrm>
          <a:prstGeom prst="rect">
            <a:avLst/>
          </a:prstGeom>
        </p:spPr>
      </p:pic>
    </p:spTree>
    <p:extLst>
      <p:ext uri="{BB962C8B-B14F-4D97-AF65-F5344CB8AC3E}">
        <p14:creationId xmlns:p14="http://schemas.microsoft.com/office/powerpoint/2010/main" val="13361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F4D8AA-BE46-6A0E-1A78-43EC2E1E26CE}"/>
              </a:ext>
            </a:extLst>
          </p:cNvPr>
          <p:cNvSpPr>
            <a:spLocks noGrp="1"/>
          </p:cNvSpPr>
          <p:nvPr>
            <p:ph type="title"/>
          </p:nvPr>
        </p:nvSpPr>
        <p:spPr/>
        <p:txBody>
          <a:bodyPr/>
          <a:lstStyle/>
          <a:p>
            <a:r>
              <a:rPr lang="en-US" sz="3200" dirty="0">
                <a:latin typeface="Corbel" panose="020B0503020204020204" pitchFamily="34" charset="0"/>
              </a:rPr>
              <a:t>What Fraction of Load Requests Goes Off-Chip?</a:t>
            </a:r>
          </a:p>
        </p:txBody>
      </p:sp>
      <p:pic>
        <p:nvPicPr>
          <p:cNvPr id="7" name="Content Placeholder 6">
            <a:extLst>
              <a:ext uri="{FF2B5EF4-FFF2-40B4-BE49-F238E27FC236}">
                <a16:creationId xmlns:a16="http://schemas.microsoft.com/office/drawing/2014/main" id="{7782FBB3-28BE-8C3E-E606-616967CA82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2186101"/>
            <a:ext cx="8894763" cy="2920772"/>
          </a:xfrm>
        </p:spPr>
      </p:pic>
    </p:spTree>
    <p:extLst>
      <p:ext uri="{BB962C8B-B14F-4D97-AF65-F5344CB8AC3E}">
        <p14:creationId xmlns:p14="http://schemas.microsoft.com/office/powerpoint/2010/main" val="314796972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FC74C1-9A5A-76AB-9A2C-2C87DECD459B}"/>
              </a:ext>
            </a:extLst>
          </p:cNvPr>
          <p:cNvSpPr>
            <a:spLocks noGrp="1"/>
          </p:cNvSpPr>
          <p:nvPr>
            <p:ph type="title"/>
          </p:nvPr>
        </p:nvSpPr>
        <p:spPr/>
        <p:txBody>
          <a:bodyPr/>
          <a:lstStyle/>
          <a:p>
            <a:r>
              <a:rPr lang="en-US" sz="3600" dirty="0">
                <a:latin typeface="Corbel" panose="020B0503020204020204" pitchFamily="34" charset="0"/>
              </a:rPr>
              <a:t>Off-Chip Prediction Quality: </a:t>
            </a:r>
            <a:r>
              <a:rPr lang="en-US" sz="2800" i="1" dirty="0">
                <a:latin typeface="Corbel" panose="020B0503020204020204" pitchFamily="34" charset="0"/>
              </a:rPr>
              <a:t>Defining Metrics</a:t>
            </a:r>
            <a:endParaRPr lang="en-US" sz="3600" i="1" dirty="0"/>
          </a:p>
        </p:txBody>
      </p:sp>
      <p:sp>
        <p:nvSpPr>
          <p:cNvPr id="6" name="Oval 5">
            <a:extLst>
              <a:ext uri="{FF2B5EF4-FFF2-40B4-BE49-F238E27FC236}">
                <a16:creationId xmlns:a16="http://schemas.microsoft.com/office/drawing/2014/main" id="{F2FA9CDF-F79C-5ECE-F5CC-4A8F114DF32C}"/>
              </a:ext>
            </a:extLst>
          </p:cNvPr>
          <p:cNvSpPr/>
          <p:nvPr/>
        </p:nvSpPr>
        <p:spPr>
          <a:xfrm>
            <a:off x="2668214" y="2159912"/>
            <a:ext cx="2255916" cy="225591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A542641-63B5-9B8F-AA4B-C0636C7CE490}"/>
              </a:ext>
            </a:extLst>
          </p:cNvPr>
          <p:cNvSpPr/>
          <p:nvPr/>
        </p:nvSpPr>
        <p:spPr>
          <a:xfrm>
            <a:off x="4060939" y="2159912"/>
            <a:ext cx="2255916" cy="225591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12">
            <a:extLst>
              <a:ext uri="{FF2B5EF4-FFF2-40B4-BE49-F238E27FC236}">
                <a16:creationId xmlns:a16="http://schemas.microsoft.com/office/drawing/2014/main" id="{6B23CC02-A4B2-E835-16D3-3E928D42879B}"/>
              </a:ext>
            </a:extLst>
          </p:cNvPr>
          <p:cNvSpPr/>
          <p:nvPr/>
        </p:nvSpPr>
        <p:spPr>
          <a:xfrm>
            <a:off x="4060939" y="2401687"/>
            <a:ext cx="863191" cy="1772366"/>
          </a:xfrm>
          <a:custGeom>
            <a:avLst/>
            <a:gdLst>
              <a:gd name="connsiteX0" fmla="*/ 431596 w 863191"/>
              <a:gd name="connsiteY0" fmla="*/ 0 h 1772366"/>
              <a:gd name="connsiteX1" fmla="*/ 452719 w 863191"/>
              <a:gd name="connsiteY1" fmla="*/ 15796 h 1772366"/>
              <a:gd name="connsiteX2" fmla="*/ 863191 w 863191"/>
              <a:gd name="connsiteY2" fmla="*/ 886183 h 1772366"/>
              <a:gd name="connsiteX3" fmla="*/ 452719 w 863191"/>
              <a:gd name="connsiteY3" fmla="*/ 1756570 h 1772366"/>
              <a:gd name="connsiteX4" fmla="*/ 431596 w 863191"/>
              <a:gd name="connsiteY4" fmla="*/ 1772366 h 1772366"/>
              <a:gd name="connsiteX5" fmla="*/ 410472 w 863191"/>
              <a:gd name="connsiteY5" fmla="*/ 1756570 h 1772366"/>
              <a:gd name="connsiteX6" fmla="*/ 0 w 863191"/>
              <a:gd name="connsiteY6" fmla="*/ 886183 h 1772366"/>
              <a:gd name="connsiteX7" fmla="*/ 410472 w 863191"/>
              <a:gd name="connsiteY7" fmla="*/ 15796 h 177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91" h="1772366">
                <a:moveTo>
                  <a:pt x="431596" y="0"/>
                </a:moveTo>
                <a:lnTo>
                  <a:pt x="452719" y="15796"/>
                </a:lnTo>
                <a:cubicBezTo>
                  <a:pt x="703405" y="222680"/>
                  <a:pt x="863191" y="535772"/>
                  <a:pt x="863191" y="886183"/>
                </a:cubicBezTo>
                <a:cubicBezTo>
                  <a:pt x="863191" y="1236595"/>
                  <a:pt x="703405" y="1549686"/>
                  <a:pt x="452719" y="1756570"/>
                </a:cubicBezTo>
                <a:lnTo>
                  <a:pt x="431596" y="1772366"/>
                </a:lnTo>
                <a:lnTo>
                  <a:pt x="410472" y="1756570"/>
                </a:lnTo>
                <a:cubicBezTo>
                  <a:pt x="159787" y="1549686"/>
                  <a:pt x="0" y="1236595"/>
                  <a:pt x="0" y="886183"/>
                </a:cubicBezTo>
                <a:cubicBezTo>
                  <a:pt x="0" y="535772"/>
                  <a:pt x="159787" y="222680"/>
                  <a:pt x="410472" y="15796"/>
                </a:cubicBezTo>
                <a:close/>
              </a:path>
            </a:pathLst>
          </a:custGeom>
          <a:solidFill>
            <a:schemeClr val="accent6">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F257D3B-CE12-D686-CB05-DF0D4CF10498}"/>
              </a:ext>
            </a:extLst>
          </p:cNvPr>
          <p:cNvSpPr txBox="1"/>
          <p:nvPr/>
        </p:nvSpPr>
        <p:spPr>
          <a:xfrm>
            <a:off x="878187" y="4619661"/>
            <a:ext cx="255108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Predicted off-chip</a:t>
            </a:r>
          </a:p>
        </p:txBody>
      </p:sp>
      <p:sp>
        <p:nvSpPr>
          <p:cNvPr id="15" name="TextBox 14">
            <a:extLst>
              <a:ext uri="{FF2B5EF4-FFF2-40B4-BE49-F238E27FC236}">
                <a16:creationId xmlns:a16="http://schemas.microsoft.com/office/drawing/2014/main" id="{CB2E5376-714A-A67A-DD14-AE535826390A}"/>
              </a:ext>
            </a:extLst>
          </p:cNvPr>
          <p:cNvSpPr txBox="1"/>
          <p:nvPr/>
        </p:nvSpPr>
        <p:spPr>
          <a:xfrm>
            <a:off x="5714732" y="4619660"/>
            <a:ext cx="21310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Actual off-chip</a:t>
            </a:r>
          </a:p>
        </p:txBody>
      </p:sp>
      <p:sp>
        <p:nvSpPr>
          <p:cNvPr id="16" name="TextBox 15">
            <a:extLst>
              <a:ext uri="{FF2B5EF4-FFF2-40B4-BE49-F238E27FC236}">
                <a16:creationId xmlns:a16="http://schemas.microsoft.com/office/drawing/2014/main" id="{D7E7DF91-7730-2466-D03C-AD2C34C1A0A2}"/>
              </a:ext>
            </a:extLst>
          </p:cNvPr>
          <p:cNvSpPr txBox="1"/>
          <p:nvPr/>
        </p:nvSpPr>
        <p:spPr>
          <a:xfrm>
            <a:off x="2573504" y="5196689"/>
            <a:ext cx="399699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Predicted </a:t>
            </a:r>
            <a:r>
              <a:rPr kumimoji="0" lang="en-US" sz="2400" b="1" i="1"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and</a:t>
            </a:r>
            <a:r>
              <a:rPr kumimoji="0" lang="en-US" sz="24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 actual off-chip</a:t>
            </a:r>
          </a:p>
        </p:txBody>
      </p:sp>
      <p:sp>
        <p:nvSpPr>
          <p:cNvPr id="17" name="Rounded Rectangle 16">
            <a:extLst>
              <a:ext uri="{FF2B5EF4-FFF2-40B4-BE49-F238E27FC236}">
                <a16:creationId xmlns:a16="http://schemas.microsoft.com/office/drawing/2014/main" id="{87F2C512-9EB1-803E-9839-6C63D9CBBEC8}"/>
              </a:ext>
            </a:extLst>
          </p:cNvPr>
          <p:cNvSpPr/>
          <p:nvPr/>
        </p:nvSpPr>
        <p:spPr>
          <a:xfrm>
            <a:off x="441068" y="2401687"/>
            <a:ext cx="1668842" cy="442747"/>
          </a:xfrm>
          <a:prstGeom prst="roundRect">
            <a:avLst>
              <a:gd name="adj" fmla="val 6884"/>
            </a:avLst>
          </a:prstGeom>
          <a:solidFill>
            <a:schemeClr val="accent2">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Accuracy</a:t>
            </a:r>
            <a:endParaRPr kumimoji="0" lang="en-US" sz="20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endParaRPr>
          </a:p>
        </p:txBody>
      </p:sp>
      <p:sp>
        <p:nvSpPr>
          <p:cNvPr id="18" name="Rounded Rectangle 17">
            <a:extLst>
              <a:ext uri="{FF2B5EF4-FFF2-40B4-BE49-F238E27FC236}">
                <a16:creationId xmlns:a16="http://schemas.microsoft.com/office/drawing/2014/main" id="{7B06F2DE-900E-B9D9-1A65-F43F75284B60}"/>
              </a:ext>
            </a:extLst>
          </p:cNvPr>
          <p:cNvSpPr/>
          <p:nvPr/>
        </p:nvSpPr>
        <p:spPr>
          <a:xfrm>
            <a:off x="7011407" y="2401687"/>
            <a:ext cx="1668842" cy="442746"/>
          </a:xfrm>
          <a:prstGeom prst="roundRect">
            <a:avLst>
              <a:gd name="adj" fmla="val 6884"/>
            </a:avLst>
          </a:prstGeom>
          <a:solidFill>
            <a:schemeClr val="accent6">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48235"/>
                </a:solidFill>
                <a:effectLst/>
                <a:uLnTx/>
                <a:uFillTx/>
                <a:latin typeface="Corbel" panose="020B0503020204020204" pitchFamily="34" charset="0"/>
                <a:ea typeface="+mn-ea"/>
                <a:cs typeface="+mn-cs"/>
              </a:rPr>
              <a:t>Coverage</a:t>
            </a:r>
            <a:endParaRPr kumimoji="0" lang="en-US" sz="2000" b="0" i="0" u="none" strike="noStrike" kern="1200" cap="none" spc="0" normalizeH="0" baseline="0" noProof="0" dirty="0">
              <a:ln>
                <a:noFill/>
              </a:ln>
              <a:solidFill>
                <a:srgbClr val="548235"/>
              </a:solidFill>
              <a:effectLst/>
              <a:uLnTx/>
              <a:uFillTx/>
              <a:latin typeface="Corbel" panose="020B0503020204020204" pitchFamily="34" charset="0"/>
              <a:ea typeface="+mn-ea"/>
              <a:cs typeface="+mn-cs"/>
            </a:endParaRPr>
          </a:p>
        </p:txBody>
      </p:sp>
      <p:pic>
        <p:nvPicPr>
          <p:cNvPr id="29" name="Picture 28">
            <a:extLst>
              <a:ext uri="{FF2B5EF4-FFF2-40B4-BE49-F238E27FC236}">
                <a16:creationId xmlns:a16="http://schemas.microsoft.com/office/drawing/2014/main" id="{38A66794-479E-F2C7-F0A7-597D1AB17E7A}"/>
              </a:ext>
            </a:extLst>
          </p:cNvPr>
          <p:cNvPicPr>
            <a:picLocks noChangeAspect="1"/>
          </p:cNvPicPr>
          <p:nvPr/>
        </p:nvPicPr>
        <p:blipFill>
          <a:blip r:embed="rId2"/>
          <a:stretch>
            <a:fillRect/>
          </a:stretch>
        </p:blipFill>
        <p:spPr>
          <a:xfrm>
            <a:off x="1008789" y="2969892"/>
            <a:ext cx="533400" cy="965200"/>
          </a:xfrm>
          <a:prstGeom prst="rect">
            <a:avLst/>
          </a:prstGeom>
        </p:spPr>
      </p:pic>
      <p:pic>
        <p:nvPicPr>
          <p:cNvPr id="33" name="Picture 32">
            <a:extLst>
              <a:ext uri="{FF2B5EF4-FFF2-40B4-BE49-F238E27FC236}">
                <a16:creationId xmlns:a16="http://schemas.microsoft.com/office/drawing/2014/main" id="{786D7965-9853-93E4-0132-EDAAD80F4FEB}"/>
              </a:ext>
            </a:extLst>
          </p:cNvPr>
          <p:cNvPicPr>
            <a:picLocks noChangeAspect="1"/>
          </p:cNvPicPr>
          <p:nvPr/>
        </p:nvPicPr>
        <p:blipFill>
          <a:blip r:embed="rId3"/>
          <a:stretch>
            <a:fillRect/>
          </a:stretch>
        </p:blipFill>
        <p:spPr>
          <a:xfrm>
            <a:off x="7636626" y="2969892"/>
            <a:ext cx="533400" cy="965200"/>
          </a:xfrm>
          <a:prstGeom prst="rect">
            <a:avLst/>
          </a:prstGeom>
        </p:spPr>
      </p:pic>
      <p:sp>
        <p:nvSpPr>
          <p:cNvPr id="36" name="Freeform 35">
            <a:extLst>
              <a:ext uri="{FF2B5EF4-FFF2-40B4-BE49-F238E27FC236}">
                <a16:creationId xmlns:a16="http://schemas.microsoft.com/office/drawing/2014/main" id="{2D06D7F7-C1C4-3956-B898-E92AAFC56569}"/>
              </a:ext>
            </a:extLst>
          </p:cNvPr>
          <p:cNvSpPr/>
          <p:nvPr/>
        </p:nvSpPr>
        <p:spPr>
          <a:xfrm>
            <a:off x="2109457" y="3892990"/>
            <a:ext cx="615636" cy="724277"/>
          </a:xfrm>
          <a:custGeom>
            <a:avLst/>
            <a:gdLst>
              <a:gd name="connsiteX0" fmla="*/ 0 w 615636"/>
              <a:gd name="connsiteY0" fmla="*/ 724277 h 724277"/>
              <a:gd name="connsiteX1" fmla="*/ 172016 w 615636"/>
              <a:gd name="connsiteY1" fmla="*/ 362139 h 724277"/>
              <a:gd name="connsiteX2" fmla="*/ 615636 w 615636"/>
              <a:gd name="connsiteY2" fmla="*/ 0 h 724277"/>
            </a:gdLst>
            <a:ahLst/>
            <a:cxnLst>
              <a:cxn ang="0">
                <a:pos x="connsiteX0" y="connsiteY0"/>
              </a:cxn>
              <a:cxn ang="0">
                <a:pos x="connsiteX1" y="connsiteY1"/>
              </a:cxn>
              <a:cxn ang="0">
                <a:pos x="connsiteX2" y="connsiteY2"/>
              </a:cxn>
            </a:cxnLst>
            <a:rect l="l" t="t" r="r" b="b"/>
            <a:pathLst>
              <a:path w="615636" h="724277">
                <a:moveTo>
                  <a:pt x="0" y="724277"/>
                </a:moveTo>
                <a:cubicBezTo>
                  <a:pt x="34705" y="603564"/>
                  <a:pt x="69410" y="482852"/>
                  <a:pt x="172016" y="362139"/>
                </a:cubicBezTo>
                <a:cubicBezTo>
                  <a:pt x="274622" y="241426"/>
                  <a:pt x="445129" y="120713"/>
                  <a:pt x="615636" y="0"/>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36">
            <a:extLst>
              <a:ext uri="{FF2B5EF4-FFF2-40B4-BE49-F238E27FC236}">
                <a16:creationId xmlns:a16="http://schemas.microsoft.com/office/drawing/2014/main" id="{AA2C8474-27B4-0659-2C4E-7F8AC08C78F6}"/>
              </a:ext>
            </a:extLst>
          </p:cNvPr>
          <p:cNvSpPr/>
          <p:nvPr/>
        </p:nvSpPr>
        <p:spPr>
          <a:xfrm flipH="1">
            <a:off x="6262678" y="3822857"/>
            <a:ext cx="615636" cy="724277"/>
          </a:xfrm>
          <a:custGeom>
            <a:avLst/>
            <a:gdLst>
              <a:gd name="connsiteX0" fmla="*/ 0 w 615636"/>
              <a:gd name="connsiteY0" fmla="*/ 724277 h 724277"/>
              <a:gd name="connsiteX1" fmla="*/ 172016 w 615636"/>
              <a:gd name="connsiteY1" fmla="*/ 362139 h 724277"/>
              <a:gd name="connsiteX2" fmla="*/ 615636 w 615636"/>
              <a:gd name="connsiteY2" fmla="*/ 0 h 724277"/>
            </a:gdLst>
            <a:ahLst/>
            <a:cxnLst>
              <a:cxn ang="0">
                <a:pos x="connsiteX0" y="connsiteY0"/>
              </a:cxn>
              <a:cxn ang="0">
                <a:pos x="connsiteX1" y="connsiteY1"/>
              </a:cxn>
              <a:cxn ang="0">
                <a:pos x="connsiteX2" y="connsiteY2"/>
              </a:cxn>
            </a:cxnLst>
            <a:rect l="l" t="t" r="r" b="b"/>
            <a:pathLst>
              <a:path w="615636" h="724277">
                <a:moveTo>
                  <a:pt x="0" y="724277"/>
                </a:moveTo>
                <a:cubicBezTo>
                  <a:pt x="34705" y="603564"/>
                  <a:pt x="69410" y="482852"/>
                  <a:pt x="172016" y="362139"/>
                </a:cubicBezTo>
                <a:cubicBezTo>
                  <a:pt x="274622" y="241426"/>
                  <a:pt x="445129" y="120713"/>
                  <a:pt x="615636" y="0"/>
                </a:cubicBezTo>
              </a:path>
            </a:pathLst>
          </a:custGeom>
          <a:noFill/>
          <a:ln w="19050">
            <a:solidFill>
              <a:schemeClr val="accent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9" name="Straight Arrow Connector 38">
            <a:extLst>
              <a:ext uri="{FF2B5EF4-FFF2-40B4-BE49-F238E27FC236}">
                <a16:creationId xmlns:a16="http://schemas.microsoft.com/office/drawing/2014/main" id="{2903728C-A161-941A-9750-2C16A64716D7}"/>
              </a:ext>
            </a:extLst>
          </p:cNvPr>
          <p:cNvCxnSpPr>
            <a:cxnSpLocks/>
          </p:cNvCxnSpPr>
          <p:nvPr/>
        </p:nvCxnSpPr>
        <p:spPr>
          <a:xfrm flipV="1">
            <a:off x="4492534" y="4255128"/>
            <a:ext cx="0" cy="941561"/>
          </a:xfrm>
          <a:prstGeom prst="straightConnector1">
            <a:avLst/>
          </a:prstGeom>
          <a:noFill/>
          <a:ln w="190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09265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7" grpId="0" animBg="1"/>
      <p:bldP spid="18"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DCF363-28FB-3DD7-123C-8134A73F823E}"/>
              </a:ext>
            </a:extLst>
          </p:cNvPr>
          <p:cNvSpPr>
            <a:spLocks noGrp="1"/>
          </p:cNvSpPr>
          <p:nvPr>
            <p:ph type="title"/>
          </p:nvPr>
        </p:nvSpPr>
        <p:spPr/>
        <p:txBody>
          <a:bodyPr/>
          <a:lstStyle/>
          <a:p>
            <a:r>
              <a:rPr lang="en-US" sz="3600" dirty="0">
                <a:latin typeface="Corbel" panose="020B0503020204020204" pitchFamily="34" charset="0"/>
              </a:rPr>
              <a:t>Off-Chip Prediction Quality: </a:t>
            </a:r>
            <a:r>
              <a:rPr lang="en-US" sz="2800" i="1" dirty="0">
                <a:latin typeface="Corbel" panose="020B0503020204020204" pitchFamily="34" charset="0"/>
              </a:rPr>
              <a:t>Analysis</a:t>
            </a:r>
            <a:endParaRPr lang="en-US" sz="3600" i="1" dirty="0">
              <a:latin typeface="Corbel" panose="020B0503020204020204" pitchFamily="34" charset="0"/>
            </a:endParaRPr>
          </a:p>
        </p:txBody>
      </p:sp>
      <p:sp>
        <p:nvSpPr>
          <p:cNvPr id="6" name="Rounded Rectangle 5">
            <a:extLst>
              <a:ext uri="{FF2B5EF4-FFF2-40B4-BE49-F238E27FC236}">
                <a16:creationId xmlns:a16="http://schemas.microsoft.com/office/drawing/2014/main" id="{D782EA76-CD2E-97A9-15FB-002705DD115C}"/>
              </a:ext>
            </a:extLst>
          </p:cNvPr>
          <p:cNvSpPr/>
          <p:nvPr/>
        </p:nvSpPr>
        <p:spPr>
          <a:xfrm>
            <a:off x="169011" y="912647"/>
            <a:ext cx="1668842" cy="442747"/>
          </a:xfrm>
          <a:prstGeom prst="roundRect">
            <a:avLst>
              <a:gd name="adj" fmla="val 6884"/>
            </a:avLst>
          </a:prstGeom>
          <a:solidFill>
            <a:schemeClr val="accent2">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Accuracy</a:t>
            </a:r>
            <a:endParaRPr kumimoji="0" lang="en-US" sz="20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endParaRPr>
          </a:p>
        </p:txBody>
      </p:sp>
      <p:sp>
        <p:nvSpPr>
          <p:cNvPr id="7" name="Rounded Rectangle 6">
            <a:extLst>
              <a:ext uri="{FF2B5EF4-FFF2-40B4-BE49-F238E27FC236}">
                <a16:creationId xmlns:a16="http://schemas.microsoft.com/office/drawing/2014/main" id="{979B906C-F665-C155-EA25-1C1A538DA651}"/>
              </a:ext>
            </a:extLst>
          </p:cNvPr>
          <p:cNvSpPr/>
          <p:nvPr/>
        </p:nvSpPr>
        <p:spPr>
          <a:xfrm>
            <a:off x="169011" y="3672365"/>
            <a:ext cx="1668842" cy="442746"/>
          </a:xfrm>
          <a:prstGeom prst="roundRect">
            <a:avLst>
              <a:gd name="adj" fmla="val 6884"/>
            </a:avLst>
          </a:prstGeom>
          <a:solidFill>
            <a:schemeClr val="accent6">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48235"/>
                </a:solidFill>
                <a:effectLst/>
                <a:uLnTx/>
                <a:uFillTx/>
                <a:latin typeface="Corbel" panose="020B0503020204020204" pitchFamily="34" charset="0"/>
                <a:ea typeface="+mn-ea"/>
                <a:cs typeface="+mn-cs"/>
              </a:rPr>
              <a:t>Coverage</a:t>
            </a:r>
            <a:endParaRPr kumimoji="0" lang="en-US" sz="2000" b="0" i="0" u="none" strike="noStrike" kern="1200" cap="none" spc="0" normalizeH="0" baseline="0" noProof="0" dirty="0">
              <a:ln>
                <a:noFill/>
              </a:ln>
              <a:solidFill>
                <a:srgbClr val="548235"/>
              </a:solidFill>
              <a:effectLst/>
              <a:uLnTx/>
              <a:uFillTx/>
              <a:latin typeface="Corbel" panose="020B0503020204020204" pitchFamily="34" charset="0"/>
              <a:ea typeface="+mn-ea"/>
              <a:cs typeface="+mn-cs"/>
            </a:endParaRPr>
          </a:p>
        </p:txBody>
      </p:sp>
      <p:graphicFrame>
        <p:nvGraphicFramePr>
          <p:cNvPr id="8" name="Chart 7">
            <a:extLst>
              <a:ext uri="{FF2B5EF4-FFF2-40B4-BE49-F238E27FC236}">
                <a16:creationId xmlns:a16="http://schemas.microsoft.com/office/drawing/2014/main" id="{EE547444-E578-7F72-9C96-BC389D988012}"/>
              </a:ext>
            </a:extLst>
          </p:cNvPr>
          <p:cNvGraphicFramePr>
            <a:graphicFrameLocks noGrp="1"/>
          </p:cNvGraphicFramePr>
          <p:nvPr/>
        </p:nvGraphicFramePr>
        <p:xfrm>
          <a:off x="169011" y="1397990"/>
          <a:ext cx="8805978" cy="21699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30DD4526-76EE-780A-8AB1-CE9D931CDC64}"/>
              </a:ext>
            </a:extLst>
          </p:cNvPr>
          <p:cNvGraphicFramePr>
            <a:graphicFrameLocks noGrp="1"/>
          </p:cNvGraphicFramePr>
          <p:nvPr/>
        </p:nvGraphicFramePr>
        <p:xfrm>
          <a:off x="169011" y="4219537"/>
          <a:ext cx="8805978" cy="2169950"/>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13">
            <a:extLst>
              <a:ext uri="{FF2B5EF4-FFF2-40B4-BE49-F238E27FC236}">
                <a16:creationId xmlns:a16="http://schemas.microsoft.com/office/drawing/2014/main" id="{B5F93AA7-4FCF-453B-B2FD-424B31967849}"/>
              </a:ext>
            </a:extLst>
          </p:cNvPr>
          <p:cNvPicPr>
            <a:picLocks noChangeAspect="1"/>
          </p:cNvPicPr>
          <p:nvPr/>
        </p:nvPicPr>
        <p:blipFill>
          <a:blip r:embed="rId4"/>
          <a:stretch>
            <a:fillRect/>
          </a:stretch>
        </p:blipFill>
        <p:spPr>
          <a:xfrm>
            <a:off x="1995617" y="912647"/>
            <a:ext cx="244675" cy="442746"/>
          </a:xfrm>
          <a:prstGeom prst="rect">
            <a:avLst/>
          </a:prstGeom>
        </p:spPr>
      </p:pic>
      <p:pic>
        <p:nvPicPr>
          <p:cNvPr id="15" name="Picture 14">
            <a:extLst>
              <a:ext uri="{FF2B5EF4-FFF2-40B4-BE49-F238E27FC236}">
                <a16:creationId xmlns:a16="http://schemas.microsoft.com/office/drawing/2014/main" id="{D1C6A0F3-9402-F8FA-FE8C-99204F90A45E}"/>
              </a:ext>
            </a:extLst>
          </p:cNvPr>
          <p:cNvPicPr>
            <a:picLocks noChangeAspect="1"/>
          </p:cNvPicPr>
          <p:nvPr/>
        </p:nvPicPr>
        <p:blipFill>
          <a:blip r:embed="rId5"/>
          <a:stretch>
            <a:fillRect/>
          </a:stretch>
        </p:blipFill>
        <p:spPr>
          <a:xfrm>
            <a:off x="1965755" y="3672365"/>
            <a:ext cx="244676" cy="442747"/>
          </a:xfrm>
          <a:prstGeom prst="rect">
            <a:avLst/>
          </a:prstGeom>
        </p:spPr>
      </p:pic>
      <p:sp>
        <p:nvSpPr>
          <p:cNvPr id="17" name="TextBox 16">
            <a:extLst>
              <a:ext uri="{FF2B5EF4-FFF2-40B4-BE49-F238E27FC236}">
                <a16:creationId xmlns:a16="http://schemas.microsoft.com/office/drawing/2014/main" id="{123FA887-062A-173F-3ED5-972DB39D550D}"/>
              </a:ext>
            </a:extLst>
          </p:cNvPr>
          <p:cNvSpPr txBox="1"/>
          <p:nvPr/>
        </p:nvSpPr>
        <p:spPr>
          <a:xfrm>
            <a:off x="7422914" y="2012361"/>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47%</a:t>
            </a:r>
          </a:p>
        </p:txBody>
      </p:sp>
      <p:sp>
        <p:nvSpPr>
          <p:cNvPr id="18" name="TextBox 17">
            <a:extLst>
              <a:ext uri="{FF2B5EF4-FFF2-40B4-BE49-F238E27FC236}">
                <a16:creationId xmlns:a16="http://schemas.microsoft.com/office/drawing/2014/main" id="{F2BF0DFF-98CC-D13C-B8C4-428825AB3584}"/>
              </a:ext>
            </a:extLst>
          </p:cNvPr>
          <p:cNvSpPr txBox="1"/>
          <p:nvPr/>
        </p:nvSpPr>
        <p:spPr>
          <a:xfrm>
            <a:off x="7402848" y="5229177"/>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22%</a:t>
            </a:r>
          </a:p>
        </p:txBody>
      </p:sp>
      <p:sp>
        <p:nvSpPr>
          <p:cNvPr id="19" name="TextBox 18">
            <a:extLst>
              <a:ext uri="{FF2B5EF4-FFF2-40B4-BE49-F238E27FC236}">
                <a16:creationId xmlns:a16="http://schemas.microsoft.com/office/drawing/2014/main" id="{BD4744FF-E032-CC8E-F9DE-33EE68DAC970}"/>
              </a:ext>
            </a:extLst>
          </p:cNvPr>
          <p:cNvSpPr txBox="1"/>
          <p:nvPr/>
        </p:nvSpPr>
        <p:spPr>
          <a:xfrm>
            <a:off x="7829863" y="2437814"/>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16%</a:t>
            </a:r>
          </a:p>
        </p:txBody>
      </p:sp>
      <p:sp>
        <p:nvSpPr>
          <p:cNvPr id="20" name="TextBox 19">
            <a:extLst>
              <a:ext uri="{FF2B5EF4-FFF2-40B4-BE49-F238E27FC236}">
                <a16:creationId xmlns:a16="http://schemas.microsoft.com/office/drawing/2014/main" id="{814BCECA-45BA-C33E-8AFC-8B8B36971635}"/>
              </a:ext>
            </a:extLst>
          </p:cNvPr>
          <p:cNvSpPr txBox="1"/>
          <p:nvPr/>
        </p:nvSpPr>
        <p:spPr>
          <a:xfrm>
            <a:off x="7782948" y="4140211"/>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95%</a:t>
            </a:r>
          </a:p>
        </p:txBody>
      </p:sp>
      <p:sp>
        <p:nvSpPr>
          <p:cNvPr id="21" name="TextBox 20">
            <a:extLst>
              <a:ext uri="{FF2B5EF4-FFF2-40B4-BE49-F238E27FC236}">
                <a16:creationId xmlns:a16="http://schemas.microsoft.com/office/drawing/2014/main" id="{40BB0FBA-6AC6-9474-A912-981B40AF0D8A}"/>
              </a:ext>
            </a:extLst>
          </p:cNvPr>
          <p:cNvSpPr txBox="1"/>
          <p:nvPr/>
        </p:nvSpPr>
        <p:spPr>
          <a:xfrm>
            <a:off x="8098360" y="1579680"/>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CFF"/>
                </a:solidFill>
                <a:effectLst/>
                <a:uLnTx/>
                <a:uFillTx/>
                <a:latin typeface="Calibri" panose="020F0502020204030204"/>
                <a:ea typeface="+mn-ea"/>
                <a:cs typeface="+mn-cs"/>
              </a:rPr>
              <a:t>77%</a:t>
            </a:r>
          </a:p>
        </p:txBody>
      </p:sp>
      <p:sp>
        <p:nvSpPr>
          <p:cNvPr id="22" name="TextBox 21">
            <a:extLst>
              <a:ext uri="{FF2B5EF4-FFF2-40B4-BE49-F238E27FC236}">
                <a16:creationId xmlns:a16="http://schemas.microsoft.com/office/drawing/2014/main" id="{77B6D7A3-D273-41FD-51E5-71802D66A96C}"/>
              </a:ext>
            </a:extLst>
          </p:cNvPr>
          <p:cNvSpPr txBox="1"/>
          <p:nvPr/>
        </p:nvSpPr>
        <p:spPr>
          <a:xfrm>
            <a:off x="8317503" y="4475468"/>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CFF"/>
                </a:solidFill>
                <a:effectLst/>
                <a:uLnTx/>
                <a:uFillTx/>
                <a:latin typeface="Calibri" panose="020F0502020204030204"/>
                <a:ea typeface="+mn-ea"/>
                <a:cs typeface="+mn-cs"/>
              </a:rPr>
              <a:t>74%</a:t>
            </a:r>
          </a:p>
        </p:txBody>
      </p:sp>
      <p:sp>
        <p:nvSpPr>
          <p:cNvPr id="23" name="Up Arrow 22">
            <a:extLst>
              <a:ext uri="{FF2B5EF4-FFF2-40B4-BE49-F238E27FC236}">
                <a16:creationId xmlns:a16="http://schemas.microsoft.com/office/drawing/2014/main" id="{1E95A59F-BDBE-89D9-683F-3B6EE7436EB2}"/>
              </a:ext>
            </a:extLst>
          </p:cNvPr>
          <p:cNvSpPr/>
          <p:nvPr/>
        </p:nvSpPr>
        <p:spPr>
          <a:xfrm rot="10800000">
            <a:off x="7666591" y="1832519"/>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a:extLst>
              <a:ext uri="{FF2B5EF4-FFF2-40B4-BE49-F238E27FC236}">
                <a16:creationId xmlns:a16="http://schemas.microsoft.com/office/drawing/2014/main" id="{C53B4701-FB63-D196-4726-8EB6F0C838B4}"/>
              </a:ext>
            </a:extLst>
          </p:cNvPr>
          <p:cNvSpPr/>
          <p:nvPr/>
        </p:nvSpPr>
        <p:spPr>
          <a:xfrm rot="10800000">
            <a:off x="7662220" y="5007539"/>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Up Arrow 24">
            <a:extLst>
              <a:ext uri="{FF2B5EF4-FFF2-40B4-BE49-F238E27FC236}">
                <a16:creationId xmlns:a16="http://schemas.microsoft.com/office/drawing/2014/main" id="{0AB2550E-8EFF-2230-F2B0-6072E353CC42}"/>
              </a:ext>
            </a:extLst>
          </p:cNvPr>
          <p:cNvSpPr/>
          <p:nvPr/>
        </p:nvSpPr>
        <p:spPr>
          <a:xfrm rot="10800000">
            <a:off x="8006442" y="2286572"/>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Up Arrow 25">
            <a:extLst>
              <a:ext uri="{FF2B5EF4-FFF2-40B4-BE49-F238E27FC236}">
                <a16:creationId xmlns:a16="http://schemas.microsoft.com/office/drawing/2014/main" id="{6FA35BBF-9D53-6AD7-3469-170AEBE8D0E5}"/>
              </a:ext>
            </a:extLst>
          </p:cNvPr>
          <p:cNvSpPr/>
          <p:nvPr/>
        </p:nvSpPr>
        <p:spPr>
          <a:xfrm rot="10800000">
            <a:off x="8006560" y="3952547"/>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Up Arrow 26">
            <a:extLst>
              <a:ext uri="{FF2B5EF4-FFF2-40B4-BE49-F238E27FC236}">
                <a16:creationId xmlns:a16="http://schemas.microsoft.com/office/drawing/2014/main" id="{8A7BBE92-1B90-9C02-7C99-23DD941B04C0}"/>
              </a:ext>
            </a:extLst>
          </p:cNvPr>
          <p:cNvSpPr/>
          <p:nvPr/>
        </p:nvSpPr>
        <p:spPr>
          <a:xfrm rot="10800000">
            <a:off x="8417952" y="4297025"/>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Up Arrow 27">
            <a:extLst>
              <a:ext uri="{FF2B5EF4-FFF2-40B4-BE49-F238E27FC236}">
                <a16:creationId xmlns:a16="http://schemas.microsoft.com/office/drawing/2014/main" id="{84949A38-A697-927D-84EE-CBE790AD1912}"/>
              </a:ext>
            </a:extLst>
          </p:cNvPr>
          <p:cNvSpPr/>
          <p:nvPr/>
        </p:nvSpPr>
        <p:spPr>
          <a:xfrm rot="10800000">
            <a:off x="8342037" y="1375485"/>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942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P spid="17" grpId="0"/>
      <p:bldP spid="18" grpId="0"/>
      <p:bldP spid="19" grpId="0"/>
      <p:bldP spid="20" grpId="0"/>
      <p:bldP spid="21" grpId="0"/>
      <p:bldP spid="22" grpId="0"/>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dirty="0">
                <a:latin typeface="Garamond" charset="0"/>
              </a:rPr>
              <a:t>Self-Optimizing Memory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Martínez, and Rich Caruana, </a:t>
            </a:r>
            <a:br>
              <a:rPr lang="en-US" sz="1800" dirty="0">
                <a:latin typeface="Tahoma" charset="0"/>
              </a:rPr>
            </a:br>
            <a:r>
              <a:rPr lang="en-US" sz="1800" b="1" dirty="0">
                <a:solidFill>
                  <a:srgbClr val="0000FF"/>
                </a:solidFill>
                <a:latin typeface="Tahoma" charset="0"/>
                <a:hlinkClick r:id="rId2">
                  <a:extLst>
                    <a:ext uri="{A12FA001-AC4F-418D-AE19-62706E023703}">
                      <ahyp:hlinkClr xmlns:ahyp="http://schemas.microsoft.com/office/drawing/2018/hyperlinkcolor" val="tx"/>
                    </a:ext>
                  </a:extLst>
                </a:hlinkClick>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                                </a:t>
            </a:r>
            <a:r>
              <a:rPr lang="en-US" sz="1800" b="1" i="1" dirty="0">
                <a:solidFill>
                  <a:srgbClr val="FF0000"/>
                </a:solidFill>
                <a:effectLst/>
              </a:rPr>
              <a:t>Selected to the ISCA-50 25-Year Retrospective Issue covering 1996-2020 in 2023 (</a:t>
            </a:r>
            <a:r>
              <a:rPr lang="en-US" sz="1800" b="1" i="1" dirty="0">
                <a:solidFill>
                  <a:srgbClr val="FF0000"/>
                </a:solidFill>
                <a:effectLst/>
                <a:hlinkClick r:id="rId4">
                  <a:extLst>
                    <a:ext uri="{A12FA001-AC4F-418D-AE19-62706E023703}">
                      <ahyp:hlinkClr xmlns:ahyp="http://schemas.microsoft.com/office/drawing/2018/hyperlinkcolor" val="tx"/>
                    </a:ext>
                  </a:extLst>
                </a:hlinkClick>
              </a:rPr>
              <a:t>Retrospective (pdf)</a:t>
            </a:r>
            <a:r>
              <a:rPr lang="en-US" sz="1800" b="1" i="1" dirty="0">
                <a:solidFill>
                  <a:srgbClr val="FF0000"/>
                </a:solidFill>
                <a:effectLst/>
              </a:rPr>
              <a:t> </a:t>
            </a:r>
            <a:r>
              <a:rPr lang="en-US" sz="1800" b="1" i="1" dirty="0">
                <a:solidFill>
                  <a:srgbClr val="FF0000"/>
                </a:solidFill>
                <a:effectLst/>
                <a:hlinkClick r:id="rId5">
                  <a:extLst>
                    <a:ext uri="{A12FA001-AC4F-418D-AE19-62706E023703}">
                      <ahyp:hlinkClr xmlns:ahyp="http://schemas.microsoft.com/office/drawing/2018/hyperlinkcolor" val="tx"/>
                    </a:ext>
                  </a:extLst>
                </a:hlinkClick>
              </a:rPr>
              <a:t>Full Issue</a:t>
            </a:r>
            <a:r>
              <a:rPr lang="en-US" sz="1800" b="1" i="1" dirty="0">
                <a:solidFill>
                  <a:srgbClr val="FF0000"/>
                </a:solidFill>
                <a:effectLst/>
              </a:rPr>
              <a:t>).</a:t>
            </a:r>
            <a:endParaRPr lang="en-US" sz="1800" b="0" i="0" dirty="0">
              <a:solidFill>
                <a:srgbClr val="FF0000"/>
              </a:solidFill>
              <a:effectLst/>
            </a:endParaRPr>
          </a:p>
          <a:p>
            <a:pPr marL="0" indent="0">
              <a:buNone/>
            </a:pPr>
            <a:br>
              <a:rPr lang="en-US" sz="1400" dirty="0"/>
            </a:br>
            <a:endParaRPr lang="en-US" sz="1800" dirty="0">
              <a:latin typeface="Tahoma" charset="0"/>
            </a:endParaRP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6"/>
          <a:stretch>
            <a:fillRect/>
          </a:stretch>
        </p:blipFill>
        <p:spPr>
          <a:xfrm>
            <a:off x="0" y="3942163"/>
            <a:ext cx="9144000" cy="1791093"/>
          </a:xfrm>
          <a:prstGeom prst="rect">
            <a:avLst/>
          </a:prstGeom>
        </p:spPr>
      </p:pic>
    </p:spTree>
    <p:extLst>
      <p:ext uri="{BB962C8B-B14F-4D97-AF65-F5344CB8AC3E}">
        <p14:creationId xmlns:p14="http://schemas.microsoft.com/office/powerpoint/2010/main" val="3342277884"/>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DCF363-28FB-3DD7-123C-8134A73F823E}"/>
              </a:ext>
            </a:extLst>
          </p:cNvPr>
          <p:cNvSpPr>
            <a:spLocks noGrp="1"/>
          </p:cNvSpPr>
          <p:nvPr>
            <p:ph type="title"/>
          </p:nvPr>
        </p:nvSpPr>
        <p:spPr/>
        <p:txBody>
          <a:bodyPr/>
          <a:lstStyle/>
          <a:p>
            <a:r>
              <a:rPr lang="en-US" sz="3600" dirty="0">
                <a:latin typeface="Corbel" panose="020B0503020204020204" pitchFamily="34" charset="0"/>
              </a:rPr>
              <a:t>Off-Chip Prediction Quality: </a:t>
            </a:r>
            <a:r>
              <a:rPr lang="en-US" sz="2800" i="1" dirty="0">
                <a:latin typeface="Corbel" panose="020B0503020204020204" pitchFamily="34" charset="0"/>
              </a:rPr>
              <a:t>Analysis</a:t>
            </a:r>
            <a:endParaRPr lang="en-US" sz="3600" i="1" dirty="0">
              <a:latin typeface="Corbel" panose="020B0503020204020204" pitchFamily="34" charset="0"/>
            </a:endParaRPr>
          </a:p>
        </p:txBody>
      </p:sp>
      <p:sp>
        <p:nvSpPr>
          <p:cNvPr id="6" name="Rounded Rectangle 5">
            <a:extLst>
              <a:ext uri="{FF2B5EF4-FFF2-40B4-BE49-F238E27FC236}">
                <a16:creationId xmlns:a16="http://schemas.microsoft.com/office/drawing/2014/main" id="{D782EA76-CD2E-97A9-15FB-002705DD115C}"/>
              </a:ext>
            </a:extLst>
          </p:cNvPr>
          <p:cNvSpPr/>
          <p:nvPr/>
        </p:nvSpPr>
        <p:spPr>
          <a:xfrm>
            <a:off x="169011" y="912647"/>
            <a:ext cx="1668842" cy="442747"/>
          </a:xfrm>
          <a:prstGeom prst="roundRect">
            <a:avLst>
              <a:gd name="adj" fmla="val 6884"/>
            </a:avLst>
          </a:prstGeom>
          <a:solidFill>
            <a:schemeClr val="accent2">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Accuracy</a:t>
            </a:r>
            <a:endParaRPr kumimoji="0" lang="en-US" sz="20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endParaRPr>
          </a:p>
        </p:txBody>
      </p:sp>
      <p:sp>
        <p:nvSpPr>
          <p:cNvPr id="7" name="Rounded Rectangle 6">
            <a:extLst>
              <a:ext uri="{FF2B5EF4-FFF2-40B4-BE49-F238E27FC236}">
                <a16:creationId xmlns:a16="http://schemas.microsoft.com/office/drawing/2014/main" id="{979B906C-F665-C155-EA25-1C1A538DA651}"/>
              </a:ext>
            </a:extLst>
          </p:cNvPr>
          <p:cNvSpPr/>
          <p:nvPr/>
        </p:nvSpPr>
        <p:spPr>
          <a:xfrm>
            <a:off x="169011" y="3672365"/>
            <a:ext cx="1668842" cy="442746"/>
          </a:xfrm>
          <a:prstGeom prst="roundRect">
            <a:avLst>
              <a:gd name="adj" fmla="val 6884"/>
            </a:avLst>
          </a:prstGeom>
          <a:solidFill>
            <a:schemeClr val="accent6">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48235"/>
                </a:solidFill>
                <a:effectLst/>
                <a:uLnTx/>
                <a:uFillTx/>
                <a:latin typeface="Corbel" panose="020B0503020204020204" pitchFamily="34" charset="0"/>
                <a:ea typeface="+mn-ea"/>
                <a:cs typeface="+mn-cs"/>
              </a:rPr>
              <a:t>Coverage</a:t>
            </a:r>
            <a:endParaRPr kumimoji="0" lang="en-US" sz="2000" b="0" i="0" u="none" strike="noStrike" kern="1200" cap="none" spc="0" normalizeH="0" baseline="0" noProof="0" dirty="0">
              <a:ln>
                <a:noFill/>
              </a:ln>
              <a:solidFill>
                <a:srgbClr val="548235"/>
              </a:solidFill>
              <a:effectLst/>
              <a:uLnTx/>
              <a:uFillTx/>
              <a:latin typeface="Corbel" panose="020B0503020204020204" pitchFamily="34" charset="0"/>
              <a:ea typeface="+mn-ea"/>
              <a:cs typeface="+mn-cs"/>
            </a:endParaRPr>
          </a:p>
        </p:txBody>
      </p:sp>
      <p:graphicFrame>
        <p:nvGraphicFramePr>
          <p:cNvPr id="8" name="Chart 7">
            <a:extLst>
              <a:ext uri="{FF2B5EF4-FFF2-40B4-BE49-F238E27FC236}">
                <a16:creationId xmlns:a16="http://schemas.microsoft.com/office/drawing/2014/main" id="{EE547444-E578-7F72-9C96-BC389D988012}"/>
              </a:ext>
            </a:extLst>
          </p:cNvPr>
          <p:cNvGraphicFramePr>
            <a:graphicFrameLocks noGrp="1"/>
          </p:cNvGraphicFramePr>
          <p:nvPr/>
        </p:nvGraphicFramePr>
        <p:xfrm>
          <a:off x="169011" y="1397990"/>
          <a:ext cx="8805978" cy="21699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30DD4526-76EE-780A-8AB1-CE9D931CDC64}"/>
              </a:ext>
            </a:extLst>
          </p:cNvPr>
          <p:cNvGraphicFramePr>
            <a:graphicFrameLocks noGrp="1"/>
          </p:cNvGraphicFramePr>
          <p:nvPr/>
        </p:nvGraphicFramePr>
        <p:xfrm>
          <a:off x="169011" y="4219537"/>
          <a:ext cx="8805978" cy="2169950"/>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13">
            <a:extLst>
              <a:ext uri="{FF2B5EF4-FFF2-40B4-BE49-F238E27FC236}">
                <a16:creationId xmlns:a16="http://schemas.microsoft.com/office/drawing/2014/main" id="{B5F93AA7-4FCF-453B-B2FD-424B31967849}"/>
              </a:ext>
            </a:extLst>
          </p:cNvPr>
          <p:cNvPicPr>
            <a:picLocks noChangeAspect="1"/>
          </p:cNvPicPr>
          <p:nvPr/>
        </p:nvPicPr>
        <p:blipFill>
          <a:blip r:embed="rId4"/>
          <a:stretch>
            <a:fillRect/>
          </a:stretch>
        </p:blipFill>
        <p:spPr>
          <a:xfrm>
            <a:off x="1995617" y="912647"/>
            <a:ext cx="244675" cy="442746"/>
          </a:xfrm>
          <a:prstGeom prst="rect">
            <a:avLst/>
          </a:prstGeom>
        </p:spPr>
      </p:pic>
      <p:pic>
        <p:nvPicPr>
          <p:cNvPr id="15" name="Picture 14">
            <a:extLst>
              <a:ext uri="{FF2B5EF4-FFF2-40B4-BE49-F238E27FC236}">
                <a16:creationId xmlns:a16="http://schemas.microsoft.com/office/drawing/2014/main" id="{D1C6A0F3-9402-F8FA-FE8C-99204F90A45E}"/>
              </a:ext>
            </a:extLst>
          </p:cNvPr>
          <p:cNvPicPr>
            <a:picLocks noChangeAspect="1"/>
          </p:cNvPicPr>
          <p:nvPr/>
        </p:nvPicPr>
        <p:blipFill>
          <a:blip r:embed="rId5"/>
          <a:stretch>
            <a:fillRect/>
          </a:stretch>
        </p:blipFill>
        <p:spPr>
          <a:xfrm>
            <a:off x="1965755" y="3672365"/>
            <a:ext cx="244676" cy="442747"/>
          </a:xfrm>
          <a:prstGeom prst="rect">
            <a:avLst/>
          </a:prstGeom>
        </p:spPr>
      </p:pic>
      <p:sp>
        <p:nvSpPr>
          <p:cNvPr id="17" name="TextBox 16">
            <a:extLst>
              <a:ext uri="{FF2B5EF4-FFF2-40B4-BE49-F238E27FC236}">
                <a16:creationId xmlns:a16="http://schemas.microsoft.com/office/drawing/2014/main" id="{123FA887-062A-173F-3ED5-972DB39D550D}"/>
              </a:ext>
            </a:extLst>
          </p:cNvPr>
          <p:cNvSpPr txBox="1"/>
          <p:nvPr/>
        </p:nvSpPr>
        <p:spPr>
          <a:xfrm>
            <a:off x="7422914" y="2012361"/>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47%</a:t>
            </a:r>
          </a:p>
        </p:txBody>
      </p:sp>
      <p:sp>
        <p:nvSpPr>
          <p:cNvPr id="18" name="TextBox 17">
            <a:extLst>
              <a:ext uri="{FF2B5EF4-FFF2-40B4-BE49-F238E27FC236}">
                <a16:creationId xmlns:a16="http://schemas.microsoft.com/office/drawing/2014/main" id="{F2BF0DFF-98CC-D13C-B8C4-428825AB3584}"/>
              </a:ext>
            </a:extLst>
          </p:cNvPr>
          <p:cNvSpPr txBox="1"/>
          <p:nvPr/>
        </p:nvSpPr>
        <p:spPr>
          <a:xfrm>
            <a:off x="7402848" y="5229177"/>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22%</a:t>
            </a:r>
          </a:p>
        </p:txBody>
      </p:sp>
      <p:sp>
        <p:nvSpPr>
          <p:cNvPr id="19" name="TextBox 18">
            <a:extLst>
              <a:ext uri="{FF2B5EF4-FFF2-40B4-BE49-F238E27FC236}">
                <a16:creationId xmlns:a16="http://schemas.microsoft.com/office/drawing/2014/main" id="{BD4744FF-E032-CC8E-F9DE-33EE68DAC970}"/>
              </a:ext>
            </a:extLst>
          </p:cNvPr>
          <p:cNvSpPr txBox="1"/>
          <p:nvPr/>
        </p:nvSpPr>
        <p:spPr>
          <a:xfrm>
            <a:off x="7829863" y="2437814"/>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16%</a:t>
            </a:r>
          </a:p>
        </p:txBody>
      </p:sp>
      <p:sp>
        <p:nvSpPr>
          <p:cNvPr id="20" name="TextBox 19">
            <a:extLst>
              <a:ext uri="{FF2B5EF4-FFF2-40B4-BE49-F238E27FC236}">
                <a16:creationId xmlns:a16="http://schemas.microsoft.com/office/drawing/2014/main" id="{814BCECA-45BA-C33E-8AFC-8B8B36971635}"/>
              </a:ext>
            </a:extLst>
          </p:cNvPr>
          <p:cNvSpPr txBox="1"/>
          <p:nvPr/>
        </p:nvSpPr>
        <p:spPr>
          <a:xfrm>
            <a:off x="7782948" y="4140211"/>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95%</a:t>
            </a:r>
          </a:p>
        </p:txBody>
      </p:sp>
      <p:sp>
        <p:nvSpPr>
          <p:cNvPr id="21" name="TextBox 20">
            <a:extLst>
              <a:ext uri="{FF2B5EF4-FFF2-40B4-BE49-F238E27FC236}">
                <a16:creationId xmlns:a16="http://schemas.microsoft.com/office/drawing/2014/main" id="{40BB0FBA-6AC6-9474-A912-981B40AF0D8A}"/>
              </a:ext>
            </a:extLst>
          </p:cNvPr>
          <p:cNvSpPr txBox="1"/>
          <p:nvPr/>
        </p:nvSpPr>
        <p:spPr>
          <a:xfrm>
            <a:off x="8098360" y="1579680"/>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CFF"/>
                </a:solidFill>
                <a:effectLst/>
                <a:uLnTx/>
                <a:uFillTx/>
                <a:latin typeface="Calibri" panose="020F0502020204030204"/>
                <a:ea typeface="+mn-ea"/>
                <a:cs typeface="+mn-cs"/>
              </a:rPr>
              <a:t>77%</a:t>
            </a:r>
          </a:p>
        </p:txBody>
      </p:sp>
      <p:sp>
        <p:nvSpPr>
          <p:cNvPr id="22" name="TextBox 21">
            <a:extLst>
              <a:ext uri="{FF2B5EF4-FFF2-40B4-BE49-F238E27FC236}">
                <a16:creationId xmlns:a16="http://schemas.microsoft.com/office/drawing/2014/main" id="{77B6D7A3-D273-41FD-51E5-71802D66A96C}"/>
              </a:ext>
            </a:extLst>
          </p:cNvPr>
          <p:cNvSpPr txBox="1"/>
          <p:nvPr/>
        </p:nvSpPr>
        <p:spPr>
          <a:xfrm>
            <a:off x="8317503" y="4475468"/>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CFF"/>
                </a:solidFill>
                <a:effectLst/>
                <a:uLnTx/>
                <a:uFillTx/>
                <a:latin typeface="Calibri" panose="020F0502020204030204"/>
                <a:ea typeface="+mn-ea"/>
                <a:cs typeface="+mn-cs"/>
              </a:rPr>
              <a:t>74%</a:t>
            </a:r>
          </a:p>
        </p:txBody>
      </p:sp>
      <p:sp>
        <p:nvSpPr>
          <p:cNvPr id="23" name="Up Arrow 22">
            <a:extLst>
              <a:ext uri="{FF2B5EF4-FFF2-40B4-BE49-F238E27FC236}">
                <a16:creationId xmlns:a16="http://schemas.microsoft.com/office/drawing/2014/main" id="{1E95A59F-BDBE-89D9-683F-3B6EE7436EB2}"/>
              </a:ext>
            </a:extLst>
          </p:cNvPr>
          <p:cNvSpPr/>
          <p:nvPr/>
        </p:nvSpPr>
        <p:spPr>
          <a:xfrm rot="10800000">
            <a:off x="7666591" y="1832519"/>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a:extLst>
              <a:ext uri="{FF2B5EF4-FFF2-40B4-BE49-F238E27FC236}">
                <a16:creationId xmlns:a16="http://schemas.microsoft.com/office/drawing/2014/main" id="{C53B4701-FB63-D196-4726-8EB6F0C838B4}"/>
              </a:ext>
            </a:extLst>
          </p:cNvPr>
          <p:cNvSpPr/>
          <p:nvPr/>
        </p:nvSpPr>
        <p:spPr>
          <a:xfrm rot="10800000">
            <a:off x="7662220" y="5007539"/>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Up Arrow 24">
            <a:extLst>
              <a:ext uri="{FF2B5EF4-FFF2-40B4-BE49-F238E27FC236}">
                <a16:creationId xmlns:a16="http://schemas.microsoft.com/office/drawing/2014/main" id="{0AB2550E-8EFF-2230-F2B0-6072E353CC42}"/>
              </a:ext>
            </a:extLst>
          </p:cNvPr>
          <p:cNvSpPr/>
          <p:nvPr/>
        </p:nvSpPr>
        <p:spPr>
          <a:xfrm rot="10800000">
            <a:off x="8006442" y="2286572"/>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Up Arrow 25">
            <a:extLst>
              <a:ext uri="{FF2B5EF4-FFF2-40B4-BE49-F238E27FC236}">
                <a16:creationId xmlns:a16="http://schemas.microsoft.com/office/drawing/2014/main" id="{6FA35BBF-9D53-6AD7-3469-170AEBE8D0E5}"/>
              </a:ext>
            </a:extLst>
          </p:cNvPr>
          <p:cNvSpPr/>
          <p:nvPr/>
        </p:nvSpPr>
        <p:spPr>
          <a:xfrm rot="10800000">
            <a:off x="8006560" y="3952547"/>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Up Arrow 26">
            <a:extLst>
              <a:ext uri="{FF2B5EF4-FFF2-40B4-BE49-F238E27FC236}">
                <a16:creationId xmlns:a16="http://schemas.microsoft.com/office/drawing/2014/main" id="{8A7BBE92-1B90-9C02-7C99-23DD941B04C0}"/>
              </a:ext>
            </a:extLst>
          </p:cNvPr>
          <p:cNvSpPr/>
          <p:nvPr/>
        </p:nvSpPr>
        <p:spPr>
          <a:xfrm rot="10800000">
            <a:off x="8417952" y="4297025"/>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Up Arrow 27">
            <a:extLst>
              <a:ext uri="{FF2B5EF4-FFF2-40B4-BE49-F238E27FC236}">
                <a16:creationId xmlns:a16="http://schemas.microsoft.com/office/drawing/2014/main" id="{84949A38-A697-927D-84EE-CBE790AD1912}"/>
              </a:ext>
            </a:extLst>
          </p:cNvPr>
          <p:cNvSpPr/>
          <p:nvPr/>
        </p:nvSpPr>
        <p:spPr>
          <a:xfrm rot="10800000">
            <a:off x="8342037" y="1375485"/>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77E327D4-2DC9-FF53-2D54-FA2BD3C1E630}"/>
              </a:ext>
            </a:extLst>
          </p:cNvPr>
          <p:cNvSpPr/>
          <p:nvPr/>
        </p:nvSpPr>
        <p:spPr>
          <a:xfrm>
            <a:off x="80757" y="912647"/>
            <a:ext cx="8933103" cy="5813019"/>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E962055D-0970-3D1F-B2F7-D611ABE87736}"/>
              </a:ext>
            </a:extLst>
          </p:cNvPr>
          <p:cNvSpPr/>
          <p:nvPr/>
        </p:nvSpPr>
        <p:spPr>
          <a:xfrm>
            <a:off x="149575" y="2885403"/>
            <a:ext cx="8844849" cy="1353416"/>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POPET provides off-chip predictions with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high-accuracy</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and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high-coverage</a:t>
            </a:r>
            <a:endParaRPr kumimoji="0" lang="en-US" sz="2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p:txBody>
      </p:sp>
      <p:pic>
        <p:nvPicPr>
          <p:cNvPr id="10" name="Graphic 9" descr="Home with solid fill">
            <a:hlinkClick r:id="rId6" action="ppaction://hlinksldjump"/>
            <a:extLst>
              <a:ext uri="{FF2B5EF4-FFF2-40B4-BE49-F238E27FC236}">
                <a16:creationId xmlns:a16="http://schemas.microsoft.com/office/drawing/2014/main" id="{ED58A5E5-8EC3-4209-D01A-2D2EBACF98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39155" y="5992403"/>
            <a:ext cx="706041" cy="706041"/>
          </a:xfrm>
          <a:prstGeom prst="rect">
            <a:avLst/>
          </a:prstGeom>
        </p:spPr>
      </p:pic>
    </p:spTree>
    <p:extLst>
      <p:ext uri="{BB962C8B-B14F-4D97-AF65-F5344CB8AC3E}">
        <p14:creationId xmlns:p14="http://schemas.microsoft.com/office/powerpoint/2010/main" val="215093239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2CE16F-8C0E-1A32-3D9C-6C054C38B253}"/>
              </a:ext>
            </a:extLst>
          </p:cNvPr>
          <p:cNvSpPr>
            <a:spLocks noGrp="1"/>
          </p:cNvSpPr>
          <p:nvPr>
            <p:ph type="title"/>
          </p:nvPr>
        </p:nvSpPr>
        <p:spPr/>
        <p:txBody>
          <a:bodyPr/>
          <a:lstStyle/>
          <a:p>
            <a:r>
              <a:rPr lang="en-US" sz="3600" dirty="0">
                <a:latin typeface="Corbel" panose="020B0503020204020204" pitchFamily="34" charset="0"/>
              </a:rPr>
              <a:t>Effect of Different Features</a:t>
            </a:r>
          </a:p>
        </p:txBody>
      </p:sp>
      <p:pic>
        <p:nvPicPr>
          <p:cNvPr id="7" name="Content Placeholder 6">
            <a:extLst>
              <a:ext uri="{FF2B5EF4-FFF2-40B4-BE49-F238E27FC236}">
                <a16:creationId xmlns:a16="http://schemas.microsoft.com/office/drawing/2014/main" id="{E08A92BA-3B57-741D-BBCE-7B0928482A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18" y="872884"/>
            <a:ext cx="8894763" cy="3356666"/>
          </a:xfrm>
        </p:spPr>
      </p:pic>
      <p:pic>
        <p:nvPicPr>
          <p:cNvPr id="8" name="Graphic 7" descr="Home with solid fill">
            <a:hlinkClick r:id="rId3" action="ppaction://hlinksldjump"/>
            <a:extLst>
              <a:ext uri="{FF2B5EF4-FFF2-40B4-BE49-F238E27FC236}">
                <a16:creationId xmlns:a16="http://schemas.microsoft.com/office/drawing/2014/main" id="{4D2F966D-9A51-54AE-03F2-18988D778F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
        <p:nvSpPr>
          <p:cNvPr id="9" name="Rounded Rectangle 8">
            <a:extLst>
              <a:ext uri="{FF2B5EF4-FFF2-40B4-BE49-F238E27FC236}">
                <a16:creationId xmlns:a16="http://schemas.microsoft.com/office/drawing/2014/main" id="{BCC42068-0076-6F62-F359-657E55B9B890}"/>
              </a:ext>
            </a:extLst>
          </p:cNvPr>
          <p:cNvSpPr/>
          <p:nvPr/>
        </p:nvSpPr>
        <p:spPr>
          <a:xfrm>
            <a:off x="169011" y="4662435"/>
            <a:ext cx="8844849" cy="1138860"/>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Combination of features </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provides both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higher accuracy and higher coverage</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than any individual feature</a:t>
            </a:r>
            <a:endParaRPr kumimoji="0" lang="en-US" sz="1600" b="0"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423646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632673-1D2C-6161-9A25-2C876ED40732}"/>
              </a:ext>
            </a:extLst>
          </p:cNvPr>
          <p:cNvSpPr>
            <a:spLocks noGrp="1"/>
          </p:cNvSpPr>
          <p:nvPr>
            <p:ph type="title"/>
          </p:nvPr>
        </p:nvSpPr>
        <p:spPr/>
        <p:txBody>
          <a:bodyPr/>
          <a:lstStyle/>
          <a:p>
            <a:r>
              <a:rPr lang="en-US" sz="3600" dirty="0">
                <a:latin typeface="Corbel" panose="020B0503020204020204" pitchFamily="34" charset="0"/>
              </a:rPr>
              <a:t>Are All Features Required? (1)</a:t>
            </a:r>
          </a:p>
        </p:txBody>
      </p:sp>
      <p:pic>
        <p:nvPicPr>
          <p:cNvPr id="15" name="Content Placeholder 14">
            <a:extLst>
              <a:ext uri="{FF2B5EF4-FFF2-40B4-BE49-F238E27FC236}">
                <a16:creationId xmlns:a16="http://schemas.microsoft.com/office/drawing/2014/main" id="{431AB66C-754D-65AC-4D19-550006BA32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18" y="1106618"/>
            <a:ext cx="8894763" cy="3311229"/>
          </a:xfrm>
        </p:spPr>
      </p:pic>
      <p:sp>
        <p:nvSpPr>
          <p:cNvPr id="16" name="Rounded Rectangle 15">
            <a:extLst>
              <a:ext uri="{FF2B5EF4-FFF2-40B4-BE49-F238E27FC236}">
                <a16:creationId xmlns:a16="http://schemas.microsoft.com/office/drawing/2014/main" id="{5397D18E-D385-CEB7-DE1A-2870A0E66C67}"/>
              </a:ext>
            </a:extLst>
          </p:cNvPr>
          <p:cNvSpPr/>
          <p:nvPr/>
        </p:nvSpPr>
        <p:spPr>
          <a:xfrm>
            <a:off x="169011" y="4662435"/>
            <a:ext cx="8844849" cy="1138860"/>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No single feature</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individually provides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highest prediction accuracy</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across </a:t>
            </a:r>
            <a:r>
              <a:rPr kumimoji="0" lang="en-US" sz="2800" b="1" i="1" u="none" strike="noStrike" kern="1200" cap="none" spc="0" normalizeH="0" baseline="0" noProof="0" dirty="0">
                <a:ln>
                  <a:noFill/>
                </a:ln>
                <a:solidFill>
                  <a:srgbClr val="FFFF00"/>
                </a:solidFill>
                <a:effectLst/>
                <a:uLnTx/>
                <a:uFillTx/>
                <a:latin typeface="Corbel" panose="020B0503020204020204" pitchFamily="34" charset="0"/>
                <a:ea typeface="+mn-ea"/>
                <a:cs typeface="+mn-cs"/>
              </a:rPr>
              <a:t>all</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workloads</a:t>
            </a:r>
            <a:endParaRPr kumimoji="0" lang="en-US" sz="1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93077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632673-1D2C-6161-9A25-2C876ED40732}"/>
              </a:ext>
            </a:extLst>
          </p:cNvPr>
          <p:cNvSpPr>
            <a:spLocks noGrp="1"/>
          </p:cNvSpPr>
          <p:nvPr>
            <p:ph type="title"/>
          </p:nvPr>
        </p:nvSpPr>
        <p:spPr/>
        <p:txBody>
          <a:bodyPr/>
          <a:lstStyle/>
          <a:p>
            <a:r>
              <a:rPr lang="en-US" sz="3600" dirty="0">
                <a:latin typeface="Corbel" panose="020B0503020204020204" pitchFamily="34" charset="0"/>
              </a:rPr>
              <a:t>Are All Features Required? (2)</a:t>
            </a:r>
          </a:p>
        </p:txBody>
      </p:sp>
      <p:pic>
        <p:nvPicPr>
          <p:cNvPr id="6" name="Content Placeholder 5">
            <a:extLst>
              <a:ext uri="{FF2B5EF4-FFF2-40B4-BE49-F238E27FC236}">
                <a16:creationId xmlns:a16="http://schemas.microsoft.com/office/drawing/2014/main" id="{9ED11534-E3DD-ED64-0A85-7787C7000C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18" y="1025158"/>
            <a:ext cx="8894763" cy="3273183"/>
          </a:xfrm>
        </p:spPr>
      </p:pic>
      <p:sp>
        <p:nvSpPr>
          <p:cNvPr id="7" name="Rounded Rectangle 6">
            <a:extLst>
              <a:ext uri="{FF2B5EF4-FFF2-40B4-BE49-F238E27FC236}">
                <a16:creationId xmlns:a16="http://schemas.microsoft.com/office/drawing/2014/main" id="{E5CB608A-2AE7-BF2B-2B72-D989A9104F8A}"/>
              </a:ext>
            </a:extLst>
          </p:cNvPr>
          <p:cNvSpPr/>
          <p:nvPr/>
        </p:nvSpPr>
        <p:spPr>
          <a:xfrm>
            <a:off x="169011" y="4662435"/>
            <a:ext cx="8844849" cy="1138860"/>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No single feature</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individually provides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highest prediction coverage </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across </a:t>
            </a:r>
            <a:r>
              <a:rPr kumimoji="0" lang="en-US" sz="2800" b="1" i="1" u="none" strike="noStrike" kern="1200" cap="none" spc="0" normalizeH="0" baseline="0" noProof="0" dirty="0">
                <a:ln>
                  <a:noFill/>
                </a:ln>
                <a:solidFill>
                  <a:srgbClr val="FFFF00"/>
                </a:solidFill>
                <a:effectLst/>
                <a:uLnTx/>
                <a:uFillTx/>
                <a:latin typeface="Corbel" panose="020B0503020204020204" pitchFamily="34" charset="0"/>
                <a:ea typeface="+mn-ea"/>
                <a:cs typeface="+mn-cs"/>
              </a:rPr>
              <a:t>all</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workloads</a:t>
            </a:r>
            <a:endParaRPr kumimoji="0" lang="en-US" sz="1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8" name="Graphic 7" descr="Home with solid fill">
            <a:hlinkClick r:id="rId3" action="ppaction://hlinksldjump"/>
            <a:extLst>
              <a:ext uri="{FF2B5EF4-FFF2-40B4-BE49-F238E27FC236}">
                <a16:creationId xmlns:a16="http://schemas.microsoft.com/office/drawing/2014/main" id="{8C299A06-41F4-16DB-46A9-A2E0189648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62426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5769A5-363C-95FF-414C-5210B9F905B2}"/>
              </a:ext>
            </a:extLst>
          </p:cNvPr>
          <p:cNvSpPr>
            <a:spLocks noGrp="1"/>
          </p:cNvSpPr>
          <p:nvPr>
            <p:ph type="title"/>
          </p:nvPr>
        </p:nvSpPr>
        <p:spPr/>
        <p:txBody>
          <a:bodyPr/>
          <a:lstStyle/>
          <a:p>
            <a:r>
              <a:rPr lang="en-US" sz="3600" dirty="0">
                <a:latin typeface="Corbel" panose="020B0503020204020204" pitchFamily="34" charset="0"/>
              </a:rPr>
              <a:t>Single-Core Performance</a:t>
            </a:r>
          </a:p>
        </p:txBody>
      </p:sp>
      <p:pic>
        <p:nvPicPr>
          <p:cNvPr id="7" name="Content Placeholder 6">
            <a:extLst>
              <a:ext uri="{FF2B5EF4-FFF2-40B4-BE49-F238E27FC236}">
                <a16:creationId xmlns:a16="http://schemas.microsoft.com/office/drawing/2014/main" id="{1AA4369B-7CDA-97C0-2DF6-E5ECAD8ACA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097" y="1056705"/>
            <a:ext cx="8894763" cy="2997987"/>
          </a:xfrm>
        </p:spPr>
      </p:pic>
      <p:sp>
        <p:nvSpPr>
          <p:cNvPr id="8" name="Rounded Rectangle 7">
            <a:extLst>
              <a:ext uri="{FF2B5EF4-FFF2-40B4-BE49-F238E27FC236}">
                <a16:creationId xmlns:a16="http://schemas.microsoft.com/office/drawing/2014/main" id="{1CC193B4-E618-4C5E-06CB-07399A8EC2CB}"/>
              </a:ext>
            </a:extLst>
          </p:cNvPr>
          <p:cNvSpPr/>
          <p:nvPr/>
        </p:nvSpPr>
        <p:spPr>
          <a:xfrm>
            <a:off x="169011" y="4471517"/>
            <a:ext cx="8844849" cy="1138860"/>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Hermes in combination with Pythia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outperforms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Pythia alone</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in every workload category</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9" name="Graphic 8" descr="Home with solid fill">
            <a:hlinkClick r:id="rId3" action="ppaction://hlinksldjump"/>
            <a:extLst>
              <a:ext uri="{FF2B5EF4-FFF2-40B4-BE49-F238E27FC236}">
                <a16:creationId xmlns:a16="http://schemas.microsoft.com/office/drawing/2014/main" id="{A4C939CB-B1E0-B0DD-424D-A7070E578C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14929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0502-97B1-6E95-D7DA-2E1EAE257C94}"/>
              </a:ext>
            </a:extLst>
          </p:cNvPr>
          <p:cNvSpPr>
            <a:spLocks noGrp="1"/>
          </p:cNvSpPr>
          <p:nvPr>
            <p:ph type="title"/>
          </p:nvPr>
        </p:nvSpPr>
        <p:spPr/>
        <p:txBody>
          <a:bodyPr/>
          <a:lstStyle/>
          <a:p>
            <a:r>
              <a:rPr lang="en-US" sz="3600" dirty="0">
                <a:latin typeface="Corbel" panose="020B0503020204020204" pitchFamily="34" charset="0"/>
              </a:rPr>
              <a:t>Single-Core Performance Line Graph</a:t>
            </a:r>
            <a:endParaRPr lang="en-US" sz="3600" dirty="0"/>
          </a:p>
        </p:txBody>
      </p:sp>
      <p:pic>
        <p:nvPicPr>
          <p:cNvPr id="7" name="Content Placeholder 6">
            <a:extLst>
              <a:ext uri="{FF2B5EF4-FFF2-40B4-BE49-F238E27FC236}">
                <a16:creationId xmlns:a16="http://schemas.microsoft.com/office/drawing/2014/main" id="{010CAF6C-FF4F-8F69-B8F1-A910C6EE5D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18" y="1551032"/>
            <a:ext cx="8894763" cy="3755935"/>
          </a:xfrm>
        </p:spPr>
      </p:pic>
      <p:pic>
        <p:nvPicPr>
          <p:cNvPr id="8" name="Graphic 7" descr="Home with solid fill">
            <a:hlinkClick r:id="rId3" action="ppaction://hlinksldjump"/>
            <a:extLst>
              <a:ext uri="{FF2B5EF4-FFF2-40B4-BE49-F238E27FC236}">
                <a16:creationId xmlns:a16="http://schemas.microsoft.com/office/drawing/2014/main" id="{5CF7D3BE-731F-B9DA-D8B4-3ED1C223B3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168798702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6334D8-4CD9-A1D9-A66C-A3CFE570E3E6}"/>
              </a:ext>
            </a:extLst>
          </p:cNvPr>
          <p:cNvSpPr>
            <a:spLocks noGrp="1"/>
          </p:cNvSpPr>
          <p:nvPr>
            <p:ph type="title"/>
          </p:nvPr>
        </p:nvSpPr>
        <p:spPr/>
        <p:txBody>
          <a:bodyPr/>
          <a:lstStyle/>
          <a:p>
            <a:r>
              <a:rPr lang="en-US" sz="3200" dirty="0">
                <a:latin typeface="Corbel" panose="020B0503020204020204" pitchFamily="34" charset="0"/>
              </a:rPr>
              <a:t>Single-Core Performance Against Prior Predictors</a:t>
            </a:r>
            <a:endParaRPr lang="en-US" sz="3200" dirty="0"/>
          </a:p>
        </p:txBody>
      </p:sp>
      <p:pic>
        <p:nvPicPr>
          <p:cNvPr id="8" name="Content Placeholder 7">
            <a:extLst>
              <a:ext uri="{FF2B5EF4-FFF2-40B4-BE49-F238E27FC236}">
                <a16:creationId xmlns:a16="http://schemas.microsoft.com/office/drawing/2014/main" id="{471C0136-5B90-D69E-38B3-31AC0869B3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18" y="967258"/>
            <a:ext cx="8894763" cy="2987047"/>
          </a:xfrm>
          <a:prstGeom prst="rect">
            <a:avLst/>
          </a:prstGeom>
        </p:spPr>
      </p:pic>
      <p:sp>
        <p:nvSpPr>
          <p:cNvPr id="9" name="Rounded Rectangle 8">
            <a:extLst>
              <a:ext uri="{FF2B5EF4-FFF2-40B4-BE49-F238E27FC236}">
                <a16:creationId xmlns:a16="http://schemas.microsoft.com/office/drawing/2014/main" id="{1433DFDC-13DE-231D-6B7C-F19CCD4FC6EE}"/>
              </a:ext>
            </a:extLst>
          </p:cNvPr>
          <p:cNvSpPr/>
          <p:nvPr/>
        </p:nvSpPr>
        <p:spPr>
          <a:xfrm>
            <a:off x="149573" y="4123313"/>
            <a:ext cx="8844849" cy="1004835"/>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POPET provides higher performance benefit</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than prior predictors</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11" name="Graphic 10" descr="Home with solid fill">
            <a:hlinkClick r:id="rId3" action="ppaction://hlinksldjump"/>
            <a:extLst>
              <a:ext uri="{FF2B5EF4-FFF2-40B4-BE49-F238E27FC236}">
                <a16:creationId xmlns:a16="http://schemas.microsoft.com/office/drawing/2014/main" id="{2079106C-0EC5-AECF-2D98-E3A448E10A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
        <p:nvSpPr>
          <p:cNvPr id="10" name="Rounded Rectangle 9">
            <a:extLst>
              <a:ext uri="{FF2B5EF4-FFF2-40B4-BE49-F238E27FC236}">
                <a16:creationId xmlns:a16="http://schemas.microsoft.com/office/drawing/2014/main" id="{B7DEA5B3-0E7A-DCE3-84A7-B07D17DB6B9A}"/>
              </a:ext>
            </a:extLst>
          </p:cNvPr>
          <p:cNvSpPr/>
          <p:nvPr/>
        </p:nvSpPr>
        <p:spPr>
          <a:xfrm>
            <a:off x="149574" y="5297156"/>
            <a:ext cx="8844849" cy="1004835"/>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with POPET achieves nearly </a:t>
            </a: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90%</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performance improvement of the Ideal Hermes</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76911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6252E0-F901-B68D-FA84-6B805F813013}"/>
              </a:ext>
            </a:extLst>
          </p:cNvPr>
          <p:cNvSpPr>
            <a:spLocks noGrp="1"/>
          </p:cNvSpPr>
          <p:nvPr>
            <p:ph type="title"/>
          </p:nvPr>
        </p:nvSpPr>
        <p:spPr/>
        <p:txBody>
          <a:bodyPr/>
          <a:lstStyle/>
          <a:p>
            <a:r>
              <a:rPr lang="en-US" sz="3600" dirty="0">
                <a:latin typeface="Corbel" panose="020B0503020204020204" pitchFamily="34" charset="0"/>
              </a:rPr>
              <a:t>Effect on Stall Cycles</a:t>
            </a:r>
          </a:p>
        </p:txBody>
      </p:sp>
      <p:pic>
        <p:nvPicPr>
          <p:cNvPr id="7" name="Content Placeholder 6">
            <a:extLst>
              <a:ext uri="{FF2B5EF4-FFF2-40B4-BE49-F238E27FC236}">
                <a16:creationId xmlns:a16="http://schemas.microsoft.com/office/drawing/2014/main" id="{B56A1C22-5A09-5550-3F41-69A5B062A0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6819" y="867912"/>
            <a:ext cx="6519252" cy="4472095"/>
          </a:xfrm>
        </p:spPr>
      </p:pic>
      <p:pic>
        <p:nvPicPr>
          <p:cNvPr id="9" name="Graphic 8" descr="Home with solid fill">
            <a:hlinkClick r:id="rId3" action="ppaction://hlinksldjump"/>
            <a:extLst>
              <a:ext uri="{FF2B5EF4-FFF2-40B4-BE49-F238E27FC236}">
                <a16:creationId xmlns:a16="http://schemas.microsoft.com/office/drawing/2014/main" id="{51DF4A59-58B3-C81C-1417-E874E72180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
        <p:nvSpPr>
          <p:cNvPr id="8" name="Rounded Rectangle 7">
            <a:extLst>
              <a:ext uri="{FF2B5EF4-FFF2-40B4-BE49-F238E27FC236}">
                <a16:creationId xmlns:a16="http://schemas.microsoft.com/office/drawing/2014/main" id="{7AE20F6C-DBC0-0586-8A83-4CA55854561F}"/>
              </a:ext>
            </a:extLst>
          </p:cNvPr>
          <p:cNvSpPr/>
          <p:nvPr/>
        </p:nvSpPr>
        <p:spPr>
          <a:xfrm>
            <a:off x="149575" y="5340007"/>
            <a:ext cx="8844849" cy="1004835"/>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reduces off-chip load induced stall cycles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on average by </a:t>
            </a: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16.2%</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(up-to </a:t>
            </a: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51.8%</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54109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E571A9-36B0-6CA5-D1E1-3BB89FDF831E}"/>
              </a:ext>
            </a:extLst>
          </p:cNvPr>
          <p:cNvSpPr>
            <a:spLocks noGrp="1"/>
          </p:cNvSpPr>
          <p:nvPr>
            <p:ph type="title"/>
          </p:nvPr>
        </p:nvSpPr>
        <p:spPr/>
        <p:txBody>
          <a:bodyPr/>
          <a:lstStyle/>
          <a:p>
            <a:r>
              <a:rPr lang="en-US" sz="3600" dirty="0">
                <a:latin typeface="Corbel" panose="020B0503020204020204" pitchFamily="34" charset="0"/>
              </a:rPr>
              <a:t>Eight-Core Performance</a:t>
            </a:r>
          </a:p>
        </p:txBody>
      </p:sp>
      <p:pic>
        <p:nvPicPr>
          <p:cNvPr id="7" name="Content Placeholder 6">
            <a:extLst>
              <a:ext uri="{FF2B5EF4-FFF2-40B4-BE49-F238E27FC236}">
                <a16:creationId xmlns:a16="http://schemas.microsoft.com/office/drawing/2014/main" id="{A15FED95-19CC-8D68-39FD-8B8BC7BEBE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18" y="1050508"/>
            <a:ext cx="8894763" cy="2961224"/>
          </a:xfrm>
        </p:spPr>
      </p:pic>
      <p:sp>
        <p:nvSpPr>
          <p:cNvPr id="8" name="Rounded Rectangle 7">
            <a:extLst>
              <a:ext uri="{FF2B5EF4-FFF2-40B4-BE49-F238E27FC236}">
                <a16:creationId xmlns:a16="http://schemas.microsoft.com/office/drawing/2014/main" id="{C168DD4D-770E-8693-2661-34D788DACC83}"/>
              </a:ext>
            </a:extLst>
          </p:cNvPr>
          <p:cNvSpPr/>
          <p:nvPr/>
        </p:nvSpPr>
        <p:spPr>
          <a:xfrm>
            <a:off x="169011" y="4471517"/>
            <a:ext cx="8844849" cy="1138860"/>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in combination with Pythia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outperforms Pythia alone by </a:t>
            </a:r>
            <a:r>
              <a:rPr kumimoji="0" lang="en-US" sz="3600" b="1" i="0" u="none" strike="noStrike" kern="1200" cap="none" spc="0" normalizeH="0" baseline="0" noProof="0" dirty="0">
                <a:ln>
                  <a:noFill/>
                </a:ln>
                <a:solidFill>
                  <a:srgbClr val="FFFF00"/>
                </a:solidFill>
                <a:effectLst/>
                <a:uLnTx/>
                <a:uFillTx/>
                <a:latin typeface="Calibri" panose="020F0502020204030204"/>
                <a:ea typeface="+mn-ea"/>
                <a:cs typeface="+mn-cs"/>
              </a:rPr>
              <a:t>5.1%</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on average</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9" name="Graphic 8" descr="Home with solid fill">
            <a:hlinkClick r:id="rId3" action="ppaction://hlinksldjump"/>
            <a:extLst>
              <a:ext uri="{FF2B5EF4-FFF2-40B4-BE49-F238E27FC236}">
                <a16:creationId xmlns:a16="http://schemas.microsoft.com/office/drawing/2014/main" id="{DC9CC6A8-CC74-8D8D-457F-3833EBEA89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389963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AAC255-8EEA-466D-1750-8A858E9220E5}"/>
              </a:ext>
            </a:extLst>
          </p:cNvPr>
          <p:cNvSpPr>
            <a:spLocks noGrp="1"/>
          </p:cNvSpPr>
          <p:nvPr>
            <p:ph type="title"/>
          </p:nvPr>
        </p:nvSpPr>
        <p:spPr/>
        <p:txBody>
          <a:bodyPr/>
          <a:lstStyle/>
          <a:p>
            <a:r>
              <a:rPr lang="en-US" sz="3600" dirty="0">
                <a:latin typeface="Corbel" panose="020B0503020204020204" pitchFamily="34" charset="0"/>
              </a:rPr>
              <a:t>Effect of Hermes Request Issue Latency</a:t>
            </a:r>
          </a:p>
        </p:txBody>
      </p:sp>
      <p:pic>
        <p:nvPicPr>
          <p:cNvPr id="7" name="Content Placeholder 6">
            <a:extLst>
              <a:ext uri="{FF2B5EF4-FFF2-40B4-BE49-F238E27FC236}">
                <a16:creationId xmlns:a16="http://schemas.microsoft.com/office/drawing/2014/main" id="{B08457B5-33AB-A577-729D-2EC8373CE3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9393" y="936625"/>
            <a:ext cx="6252527" cy="5419725"/>
          </a:xfrm>
        </p:spPr>
      </p:pic>
      <p:pic>
        <p:nvPicPr>
          <p:cNvPr id="8" name="Graphic 7" descr="Star with solid fill">
            <a:extLst>
              <a:ext uri="{FF2B5EF4-FFF2-40B4-BE49-F238E27FC236}">
                <a16:creationId xmlns:a16="http://schemas.microsoft.com/office/drawing/2014/main" id="{D9DE44A5-D8E3-6C9B-06FD-3C3E9AA36B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2318" y="1356910"/>
            <a:ext cx="569293" cy="569293"/>
          </a:xfrm>
          <a:prstGeom prst="rect">
            <a:avLst/>
          </a:prstGeom>
        </p:spPr>
      </p:pic>
      <p:pic>
        <p:nvPicPr>
          <p:cNvPr id="9" name="Graphic 8" descr="Star with solid fill">
            <a:extLst>
              <a:ext uri="{FF2B5EF4-FFF2-40B4-BE49-F238E27FC236}">
                <a16:creationId xmlns:a16="http://schemas.microsoft.com/office/drawing/2014/main" id="{77266C1D-3C0B-BF6A-550D-17F9FA3264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03425" y="1812378"/>
            <a:ext cx="569293" cy="569293"/>
          </a:xfrm>
          <a:prstGeom prst="rect">
            <a:avLst/>
          </a:prstGeom>
        </p:spPr>
      </p:pic>
      <p:cxnSp>
        <p:nvCxnSpPr>
          <p:cNvPr id="11" name="Straight Arrow Connector 10">
            <a:extLst>
              <a:ext uri="{FF2B5EF4-FFF2-40B4-BE49-F238E27FC236}">
                <a16:creationId xmlns:a16="http://schemas.microsoft.com/office/drawing/2014/main" id="{6392F5D6-12CD-9B5B-B788-631FC165C451}"/>
              </a:ext>
            </a:extLst>
          </p:cNvPr>
          <p:cNvCxnSpPr/>
          <p:nvPr/>
        </p:nvCxnSpPr>
        <p:spPr>
          <a:xfrm>
            <a:off x="7586505" y="2512088"/>
            <a:ext cx="0" cy="1567543"/>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E9B460C-0C38-10C3-6AE1-B0D0C9109754}"/>
              </a:ext>
            </a:extLst>
          </p:cNvPr>
          <p:cNvSpPr txBox="1"/>
          <p:nvPr/>
        </p:nvSpPr>
        <p:spPr>
          <a:xfrm>
            <a:off x="7586505" y="2965005"/>
            <a:ext cx="101021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600"/>
                </a:solidFill>
                <a:effectLst/>
                <a:uLnTx/>
                <a:uFillTx/>
                <a:latin typeface="Calibri" panose="020F0502020204030204"/>
                <a:ea typeface="+mn-ea"/>
                <a:cs typeface="+mn-cs"/>
              </a:rPr>
              <a:t>3.6%</a:t>
            </a:r>
          </a:p>
        </p:txBody>
      </p:sp>
      <p:cxnSp>
        <p:nvCxnSpPr>
          <p:cNvPr id="13" name="Straight Arrow Connector 12">
            <a:extLst>
              <a:ext uri="{FF2B5EF4-FFF2-40B4-BE49-F238E27FC236}">
                <a16:creationId xmlns:a16="http://schemas.microsoft.com/office/drawing/2014/main" id="{8B16998A-DABD-A600-FA06-083999E68B04}"/>
              </a:ext>
            </a:extLst>
          </p:cNvPr>
          <p:cNvCxnSpPr>
            <a:cxnSpLocks/>
          </p:cNvCxnSpPr>
          <p:nvPr/>
        </p:nvCxnSpPr>
        <p:spPr>
          <a:xfrm>
            <a:off x="3197050" y="1659072"/>
            <a:ext cx="0" cy="242055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C615F49-7DE9-DCB1-36DA-398953C9FAB8}"/>
              </a:ext>
            </a:extLst>
          </p:cNvPr>
          <p:cNvSpPr txBox="1"/>
          <p:nvPr/>
        </p:nvSpPr>
        <p:spPr>
          <a:xfrm>
            <a:off x="3197050" y="3226615"/>
            <a:ext cx="101021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600"/>
                </a:solidFill>
                <a:effectLst/>
                <a:uLnTx/>
                <a:uFillTx/>
                <a:latin typeface="Calibri" panose="020F0502020204030204"/>
                <a:ea typeface="+mn-ea"/>
                <a:cs typeface="+mn-cs"/>
              </a:rPr>
              <a:t>5.7%</a:t>
            </a:r>
          </a:p>
        </p:txBody>
      </p:sp>
      <p:sp>
        <p:nvSpPr>
          <p:cNvPr id="17" name="Rectangle 16">
            <a:extLst>
              <a:ext uri="{FF2B5EF4-FFF2-40B4-BE49-F238E27FC236}">
                <a16:creationId xmlns:a16="http://schemas.microsoft.com/office/drawing/2014/main" id="{5B0E742B-2D6E-3D50-F456-7F8DBAE04479}"/>
              </a:ext>
            </a:extLst>
          </p:cNvPr>
          <p:cNvSpPr/>
          <p:nvPr/>
        </p:nvSpPr>
        <p:spPr>
          <a:xfrm>
            <a:off x="1068414" y="830749"/>
            <a:ext cx="7528304" cy="552560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a:extLst>
              <a:ext uri="{FF2B5EF4-FFF2-40B4-BE49-F238E27FC236}">
                <a16:creationId xmlns:a16="http://schemas.microsoft.com/office/drawing/2014/main" id="{276B5E27-DDAA-00E4-058E-800C2EA5D76B}"/>
              </a:ext>
            </a:extLst>
          </p:cNvPr>
          <p:cNvSpPr/>
          <p:nvPr/>
        </p:nvSpPr>
        <p:spPr>
          <a:xfrm>
            <a:off x="149575" y="4410051"/>
            <a:ext cx="8844849" cy="1004835"/>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Hermes in combination with Pythia outperforms Pythia</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alone even with a </a:t>
            </a:r>
            <a:r>
              <a:rPr kumimoji="0" lang="en-US" sz="3600" b="0" i="0" u="none" strike="noStrike" kern="1200" cap="none" spc="0" normalizeH="0" baseline="0" noProof="0" dirty="0">
                <a:ln>
                  <a:noFill/>
                </a:ln>
                <a:solidFill>
                  <a:srgbClr val="FFFF00"/>
                </a:solidFill>
                <a:effectLst/>
                <a:uLnTx/>
                <a:uFillTx/>
                <a:latin typeface="Calibri" panose="020F0502020204030204"/>
                <a:ea typeface="+mn-ea"/>
                <a:cs typeface="+mn-cs"/>
              </a:rPr>
              <a:t>24</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-cycle Hermes request issue latency</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18" name="Graphic 17" descr="Home with solid fill">
            <a:hlinkClick r:id="rId7" action="ppaction://hlinksldjump"/>
            <a:extLst>
              <a:ext uri="{FF2B5EF4-FFF2-40B4-BE49-F238E27FC236}">
                <a16:creationId xmlns:a16="http://schemas.microsoft.com/office/drawing/2014/main" id="{BB28E0BB-F2FA-66BE-3798-AAD9B82AF7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6325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dirty="0">
                <a:latin typeface="Garamond" charset="0"/>
              </a:rPr>
              <a:t>DRAM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2000" dirty="0">
                <a:latin typeface="Tahoma" charset="0"/>
                <a:ea typeface="ＭＳ Ｐゴシック" charset="0"/>
              </a:rPr>
              <a:t>There are many (50+) timing constraints in DRAM</a:t>
            </a:r>
          </a:p>
          <a:p>
            <a:pPr lvl="1"/>
            <a:r>
              <a:rPr lang="en-US" sz="2000" dirty="0" err="1">
                <a:latin typeface="Tahoma" charset="0"/>
                <a:ea typeface="ＭＳ Ｐゴシック" charset="0"/>
              </a:rPr>
              <a:t>tWTR</a:t>
            </a:r>
            <a:r>
              <a:rPr lang="en-US" sz="2000" dirty="0">
                <a:latin typeface="Tahoma" charset="0"/>
                <a:ea typeface="ＭＳ Ｐゴシック" charset="0"/>
              </a:rPr>
              <a:t>: Minimum number of cycles to wait before issuing a read command after a write command is issued</a:t>
            </a:r>
          </a:p>
          <a:p>
            <a:pPr lvl="1"/>
            <a:r>
              <a:rPr lang="en-US" sz="2000" dirty="0" err="1">
                <a:latin typeface="Tahoma" charset="0"/>
                <a:ea typeface="ＭＳ Ｐゴシック" charset="0"/>
              </a:rPr>
              <a:t>tRC</a:t>
            </a:r>
            <a:r>
              <a:rPr lang="en-US" sz="2000" dirty="0">
                <a:latin typeface="Tahoma" charset="0"/>
                <a:ea typeface="ＭＳ Ｐゴシック" charset="0"/>
              </a:rPr>
              <a:t>: Minimum number of cycles between the issuing of two consecutive activate commands to the same bank</a:t>
            </a:r>
          </a:p>
          <a:p>
            <a:pPr lvl="1"/>
            <a:r>
              <a:rPr lang="en-US" sz="20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2000" dirty="0">
                <a:latin typeface="Tahoma" charset="0"/>
                <a:ea typeface="ＭＳ Ｐゴシック" charset="0"/>
              </a:rPr>
              <a:t>Channels, banks, ranks, data bus, address bus, row buffers</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2000" dirty="0">
                <a:latin typeface="Tahoma" charset="0"/>
                <a:ea typeface="ＭＳ Ｐゴシック" charset="0"/>
              </a:rPr>
              <a:t>Reordering is not simple</a:t>
            </a:r>
          </a:p>
          <a:p>
            <a:pPr lvl="1"/>
            <a:r>
              <a:rPr lang="en-US" sz="2000" dirty="0">
                <a:latin typeface="Tahoma" charset="0"/>
                <a:ea typeface="ＭＳ Ｐゴシック" charset="0"/>
              </a:rPr>
              <a:t>Fairness and QoS needs complicates the scheduling problem</a:t>
            </a: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8933082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848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848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848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8482">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4848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8482">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848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8482">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8482">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8482">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848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B8BFB3-B663-9DB5-108C-1226744F36BF}"/>
              </a:ext>
            </a:extLst>
          </p:cNvPr>
          <p:cNvSpPr>
            <a:spLocks noGrp="1"/>
          </p:cNvSpPr>
          <p:nvPr>
            <p:ph type="title"/>
          </p:nvPr>
        </p:nvSpPr>
        <p:spPr/>
        <p:txBody>
          <a:bodyPr/>
          <a:lstStyle/>
          <a:p>
            <a:r>
              <a:rPr lang="en-US" sz="3600" dirty="0">
                <a:latin typeface="Corbel" panose="020B0503020204020204" pitchFamily="34" charset="0"/>
              </a:rPr>
              <a:t>Effect of Cache Hierarchy Access Latency</a:t>
            </a:r>
          </a:p>
        </p:txBody>
      </p:sp>
      <p:pic>
        <p:nvPicPr>
          <p:cNvPr id="7" name="Content Placeholder 6">
            <a:extLst>
              <a:ext uri="{FF2B5EF4-FFF2-40B4-BE49-F238E27FC236}">
                <a16:creationId xmlns:a16="http://schemas.microsoft.com/office/drawing/2014/main" id="{ED43633B-DDF2-7721-FBE4-182D0EB358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6071" y="936625"/>
            <a:ext cx="8079171" cy="5419725"/>
          </a:xfrm>
        </p:spPr>
      </p:pic>
      <p:cxnSp>
        <p:nvCxnSpPr>
          <p:cNvPr id="9" name="Straight Arrow Connector 8">
            <a:extLst>
              <a:ext uri="{FF2B5EF4-FFF2-40B4-BE49-F238E27FC236}">
                <a16:creationId xmlns:a16="http://schemas.microsoft.com/office/drawing/2014/main" id="{EE78AB58-6311-2F16-66D4-22636B58D60E}"/>
              </a:ext>
            </a:extLst>
          </p:cNvPr>
          <p:cNvCxnSpPr/>
          <p:nvPr/>
        </p:nvCxnSpPr>
        <p:spPr>
          <a:xfrm flipV="1">
            <a:off x="2491991" y="3034602"/>
            <a:ext cx="0" cy="96464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91DDCAE-8FBF-15D7-9737-28CAD2BF34F0}"/>
              </a:ext>
            </a:extLst>
          </p:cNvPr>
          <p:cNvSpPr txBox="1"/>
          <p:nvPr/>
        </p:nvSpPr>
        <p:spPr>
          <a:xfrm>
            <a:off x="2170444" y="2511382"/>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2600"/>
                </a:solidFill>
                <a:effectLst/>
                <a:uLnTx/>
                <a:uFillTx/>
                <a:latin typeface="Calibri" panose="020F0502020204030204"/>
                <a:ea typeface="+mn-ea"/>
                <a:cs typeface="+mn-cs"/>
              </a:rPr>
              <a:t>3.6%</a:t>
            </a:r>
          </a:p>
        </p:txBody>
      </p:sp>
      <p:cxnSp>
        <p:nvCxnSpPr>
          <p:cNvPr id="11" name="Straight Arrow Connector 10">
            <a:extLst>
              <a:ext uri="{FF2B5EF4-FFF2-40B4-BE49-F238E27FC236}">
                <a16:creationId xmlns:a16="http://schemas.microsoft.com/office/drawing/2014/main" id="{EBA1FB05-1BD8-142F-0056-716009D3EA97}"/>
              </a:ext>
            </a:extLst>
          </p:cNvPr>
          <p:cNvCxnSpPr>
            <a:cxnSpLocks/>
          </p:cNvCxnSpPr>
          <p:nvPr/>
        </p:nvCxnSpPr>
        <p:spPr>
          <a:xfrm flipV="1">
            <a:off x="7789148" y="1798655"/>
            <a:ext cx="0" cy="1630345"/>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27DFE70-55AE-A541-EE4A-ED90030FCA67}"/>
              </a:ext>
            </a:extLst>
          </p:cNvPr>
          <p:cNvSpPr txBox="1"/>
          <p:nvPr/>
        </p:nvSpPr>
        <p:spPr>
          <a:xfrm>
            <a:off x="7457551" y="1338838"/>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2600"/>
                </a:solidFill>
                <a:effectLst/>
                <a:uLnTx/>
                <a:uFillTx/>
                <a:latin typeface="Calibri" panose="020F0502020204030204"/>
                <a:ea typeface="+mn-ea"/>
                <a:cs typeface="+mn-cs"/>
              </a:rPr>
              <a:t>6.2%</a:t>
            </a:r>
          </a:p>
        </p:txBody>
      </p:sp>
      <p:sp>
        <p:nvSpPr>
          <p:cNvPr id="14" name="Rectangle 13">
            <a:extLst>
              <a:ext uri="{FF2B5EF4-FFF2-40B4-BE49-F238E27FC236}">
                <a16:creationId xmlns:a16="http://schemas.microsoft.com/office/drawing/2014/main" id="{F59D98C3-874B-3337-50D1-926760BF19AA}"/>
              </a:ext>
            </a:extLst>
          </p:cNvPr>
          <p:cNvSpPr/>
          <p:nvPr/>
        </p:nvSpPr>
        <p:spPr>
          <a:xfrm>
            <a:off x="518019" y="883686"/>
            <a:ext cx="8107960" cy="552560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317C41CE-7DCD-53F1-71CB-A1BA510062CF}"/>
              </a:ext>
            </a:extLst>
          </p:cNvPr>
          <p:cNvSpPr/>
          <p:nvPr/>
        </p:nvSpPr>
        <p:spPr>
          <a:xfrm>
            <a:off x="149575" y="4410051"/>
            <a:ext cx="8844849" cy="1004835"/>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can provide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even higher performance</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benefit 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future processors</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with bigger and slower on-chip caches</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16" name="Graphic 15" descr="Home with solid fill">
            <a:hlinkClick r:id="rId3" action="ppaction://hlinksldjump"/>
            <a:extLst>
              <a:ext uri="{FF2B5EF4-FFF2-40B4-BE49-F238E27FC236}">
                <a16:creationId xmlns:a16="http://schemas.microsoft.com/office/drawing/2014/main" id="{D66B06FA-21A6-5C29-7F62-9D79C4F6D4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86099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animBg="1"/>
      <p:bldP spid="15"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5EE16E-E6A8-5C53-C226-827245AFF1E8}"/>
              </a:ext>
            </a:extLst>
          </p:cNvPr>
          <p:cNvSpPr>
            <a:spLocks noGrp="1"/>
          </p:cNvSpPr>
          <p:nvPr>
            <p:ph type="title"/>
          </p:nvPr>
        </p:nvSpPr>
        <p:spPr/>
        <p:txBody>
          <a:bodyPr/>
          <a:lstStyle/>
          <a:p>
            <a:r>
              <a:rPr lang="en-US" sz="3600" dirty="0">
                <a:latin typeface="Corbel" panose="020B0503020204020204" pitchFamily="34" charset="0"/>
              </a:rPr>
              <a:t>Effect of Activation Threshold</a:t>
            </a:r>
          </a:p>
        </p:txBody>
      </p:sp>
      <p:pic>
        <p:nvPicPr>
          <p:cNvPr id="7" name="Content Placeholder 6">
            <a:extLst>
              <a:ext uri="{FF2B5EF4-FFF2-40B4-BE49-F238E27FC236}">
                <a16:creationId xmlns:a16="http://schemas.microsoft.com/office/drawing/2014/main" id="{CFBF5351-E79E-EB0C-4CBC-216EEE67E1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18" y="875143"/>
            <a:ext cx="8894763" cy="2950215"/>
          </a:xfrm>
        </p:spPr>
      </p:pic>
      <p:sp>
        <p:nvSpPr>
          <p:cNvPr id="8" name="Rounded Rectangle 7">
            <a:extLst>
              <a:ext uri="{FF2B5EF4-FFF2-40B4-BE49-F238E27FC236}">
                <a16:creationId xmlns:a16="http://schemas.microsoft.com/office/drawing/2014/main" id="{92BB901D-D10A-E7E0-4B80-4268E7B6ECD3}"/>
              </a:ext>
            </a:extLst>
          </p:cNvPr>
          <p:cNvSpPr/>
          <p:nvPr/>
        </p:nvSpPr>
        <p:spPr>
          <a:xfrm>
            <a:off x="149575" y="4158842"/>
            <a:ext cx="8844849" cy="1558669"/>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With </a:t>
            </a:r>
            <a:r>
              <a:rPr kumimoji="0" lang="en-US" sz="2800" b="0"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increase in activation threshold</a:t>
            </a:r>
          </a:p>
          <a:p>
            <a:pPr marL="514350" marR="0" lvl="0" indent="-514350" algn="ctr" defTabSz="4572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Accuracy increases</a:t>
            </a:r>
          </a:p>
          <a:p>
            <a:pPr marL="514350" marR="0" lvl="0" indent="-514350" algn="ctr" defTabSz="4572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Coverage decreases</a:t>
            </a:r>
            <a:endParaRPr kumimoji="0" lang="en-US" sz="1200" b="0"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p:txBody>
      </p:sp>
      <p:pic>
        <p:nvPicPr>
          <p:cNvPr id="9" name="Graphic 8" descr="Home with solid fill">
            <a:hlinkClick r:id="rId3" action="ppaction://hlinksldjump"/>
            <a:extLst>
              <a:ext uri="{FF2B5EF4-FFF2-40B4-BE49-F238E27FC236}">
                <a16:creationId xmlns:a16="http://schemas.microsoft.com/office/drawing/2014/main" id="{799BD5C2-8E46-62DA-475A-4F314907E8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82140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594454-FBCB-D609-125A-C3576A19669E}"/>
              </a:ext>
            </a:extLst>
          </p:cNvPr>
          <p:cNvSpPr>
            <a:spLocks noGrp="1"/>
          </p:cNvSpPr>
          <p:nvPr>
            <p:ph type="title"/>
          </p:nvPr>
        </p:nvSpPr>
        <p:spPr/>
        <p:txBody>
          <a:bodyPr/>
          <a:lstStyle/>
          <a:p>
            <a:r>
              <a:rPr lang="en-US" sz="3600" dirty="0">
                <a:latin typeface="Corbel" panose="020B0503020204020204" pitchFamily="34" charset="0"/>
              </a:rPr>
              <a:t>Power Overhead</a:t>
            </a:r>
          </a:p>
        </p:txBody>
      </p:sp>
      <p:pic>
        <p:nvPicPr>
          <p:cNvPr id="7" name="Content Placeholder 6">
            <a:extLst>
              <a:ext uri="{FF2B5EF4-FFF2-40B4-BE49-F238E27FC236}">
                <a16:creationId xmlns:a16="http://schemas.microsoft.com/office/drawing/2014/main" id="{0B26D4B2-C7FD-16E7-929C-20BA9370A0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1842153"/>
            <a:ext cx="8894763" cy="3608669"/>
          </a:xfrm>
        </p:spPr>
      </p:pic>
      <p:pic>
        <p:nvPicPr>
          <p:cNvPr id="8" name="Graphic 7" descr="Home with solid fill">
            <a:hlinkClick r:id="rId3" action="ppaction://hlinksldjump"/>
            <a:extLst>
              <a:ext uri="{FF2B5EF4-FFF2-40B4-BE49-F238E27FC236}">
                <a16:creationId xmlns:a16="http://schemas.microsoft.com/office/drawing/2014/main" id="{F6F0EAB0-885D-900D-4C7C-BDE01C2F81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123312478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E1C74A-C46D-9A65-BC90-8C1C220A0E15}"/>
              </a:ext>
            </a:extLst>
          </p:cNvPr>
          <p:cNvSpPr>
            <a:spLocks noGrp="1"/>
          </p:cNvSpPr>
          <p:nvPr>
            <p:ph type="title"/>
          </p:nvPr>
        </p:nvSpPr>
        <p:spPr/>
        <p:txBody>
          <a:bodyPr/>
          <a:lstStyle/>
          <a:p>
            <a:r>
              <a:rPr lang="en-US" sz="3600" dirty="0">
                <a:latin typeface="Corbel" panose="020B0503020204020204" pitchFamily="34" charset="0"/>
              </a:rPr>
              <a:t>Effect of ROB Size</a:t>
            </a:r>
          </a:p>
        </p:txBody>
      </p:sp>
      <p:pic>
        <p:nvPicPr>
          <p:cNvPr id="7" name="Content Placeholder 6">
            <a:extLst>
              <a:ext uri="{FF2B5EF4-FFF2-40B4-BE49-F238E27FC236}">
                <a16:creationId xmlns:a16="http://schemas.microsoft.com/office/drawing/2014/main" id="{3121F782-70EB-997A-A7A8-345D6F9FC6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1904457"/>
            <a:ext cx="8894763" cy="3484061"/>
          </a:xfrm>
        </p:spPr>
      </p:pic>
      <p:sp>
        <p:nvSpPr>
          <p:cNvPr id="9" name="Arc 8">
            <a:extLst>
              <a:ext uri="{FF2B5EF4-FFF2-40B4-BE49-F238E27FC236}">
                <a16:creationId xmlns:a16="http://schemas.microsoft.com/office/drawing/2014/main" id="{F1DDAC44-BAB9-E436-4079-4B32133BF701}"/>
              </a:ext>
            </a:extLst>
          </p:cNvPr>
          <p:cNvSpPr/>
          <p:nvPr/>
        </p:nvSpPr>
        <p:spPr>
          <a:xfrm rot="17100000">
            <a:off x="1990845" y="2546430"/>
            <a:ext cx="752354" cy="555585"/>
          </a:xfrm>
          <a:prstGeom prst="arc">
            <a:avLst>
              <a:gd name="adj1" fmla="val 13674672"/>
              <a:gd name="adj2" fmla="val 0"/>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64FD4D8-AE9E-E183-6E26-18BF73B64AA7}"/>
              </a:ext>
            </a:extLst>
          </p:cNvPr>
          <p:cNvSpPr txBox="1"/>
          <p:nvPr/>
        </p:nvSpPr>
        <p:spPr>
          <a:xfrm>
            <a:off x="1365812" y="2127355"/>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6.7%</a:t>
            </a:r>
          </a:p>
        </p:txBody>
      </p:sp>
      <p:sp>
        <p:nvSpPr>
          <p:cNvPr id="11" name="Arc 10">
            <a:extLst>
              <a:ext uri="{FF2B5EF4-FFF2-40B4-BE49-F238E27FC236}">
                <a16:creationId xmlns:a16="http://schemas.microsoft.com/office/drawing/2014/main" id="{7D8FDA76-5CEA-7281-10B4-58EE95E5FC3E}"/>
              </a:ext>
            </a:extLst>
          </p:cNvPr>
          <p:cNvSpPr/>
          <p:nvPr/>
        </p:nvSpPr>
        <p:spPr>
          <a:xfrm rot="17100000">
            <a:off x="7823528" y="2813039"/>
            <a:ext cx="752354" cy="542097"/>
          </a:xfrm>
          <a:prstGeom prst="arc">
            <a:avLst>
              <a:gd name="adj1" fmla="val 13674672"/>
              <a:gd name="adj2" fmla="val 143284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7DE3023-5FFD-62EA-A08F-5D2C9ABCE1B3}"/>
              </a:ext>
            </a:extLst>
          </p:cNvPr>
          <p:cNvSpPr txBox="1"/>
          <p:nvPr/>
        </p:nvSpPr>
        <p:spPr>
          <a:xfrm>
            <a:off x="7202937" y="2423688"/>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5.3%</a:t>
            </a:r>
          </a:p>
        </p:txBody>
      </p:sp>
      <p:pic>
        <p:nvPicPr>
          <p:cNvPr id="13" name="Graphic 12" descr="Home with solid fill">
            <a:hlinkClick r:id="rId3" action="ppaction://hlinksldjump"/>
            <a:extLst>
              <a:ext uri="{FF2B5EF4-FFF2-40B4-BE49-F238E27FC236}">
                <a16:creationId xmlns:a16="http://schemas.microsoft.com/office/drawing/2014/main" id="{E0227D5C-326F-8065-E09B-091F57298C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118918479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F6944D-DE45-7F8F-3A27-E155954C3B54}"/>
              </a:ext>
            </a:extLst>
          </p:cNvPr>
          <p:cNvSpPr>
            <a:spLocks noGrp="1"/>
          </p:cNvSpPr>
          <p:nvPr>
            <p:ph type="title"/>
          </p:nvPr>
        </p:nvSpPr>
        <p:spPr/>
        <p:txBody>
          <a:bodyPr/>
          <a:lstStyle/>
          <a:p>
            <a:r>
              <a:rPr lang="en-US" sz="3600" dirty="0">
                <a:latin typeface="Corbel" panose="020B0503020204020204" pitchFamily="34" charset="0"/>
              </a:rPr>
              <a:t>Effect of LLC Size</a:t>
            </a:r>
          </a:p>
        </p:txBody>
      </p:sp>
      <p:pic>
        <p:nvPicPr>
          <p:cNvPr id="7" name="Content Placeholder 6">
            <a:extLst>
              <a:ext uri="{FF2B5EF4-FFF2-40B4-BE49-F238E27FC236}">
                <a16:creationId xmlns:a16="http://schemas.microsoft.com/office/drawing/2014/main" id="{AECCD1AA-165C-CA62-1574-E627323C98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1922877"/>
            <a:ext cx="8894763" cy="3447220"/>
          </a:xfrm>
        </p:spPr>
      </p:pic>
      <p:sp>
        <p:nvSpPr>
          <p:cNvPr id="10" name="Arc 9">
            <a:extLst>
              <a:ext uri="{FF2B5EF4-FFF2-40B4-BE49-F238E27FC236}">
                <a16:creationId xmlns:a16="http://schemas.microsoft.com/office/drawing/2014/main" id="{ED46EF11-C2CF-1A0D-9C31-D8DE861F492B}"/>
              </a:ext>
            </a:extLst>
          </p:cNvPr>
          <p:cNvSpPr/>
          <p:nvPr/>
        </p:nvSpPr>
        <p:spPr>
          <a:xfrm rot="17100000">
            <a:off x="7956081" y="2975446"/>
            <a:ext cx="528969" cy="314711"/>
          </a:xfrm>
          <a:prstGeom prst="arc">
            <a:avLst>
              <a:gd name="adj1" fmla="val 13674672"/>
              <a:gd name="adj2" fmla="val 3306452"/>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439E4D7-747F-005C-5EB6-F3ACCD4E89D8}"/>
              </a:ext>
            </a:extLst>
          </p:cNvPr>
          <p:cNvSpPr txBox="1"/>
          <p:nvPr/>
        </p:nvSpPr>
        <p:spPr>
          <a:xfrm>
            <a:off x="7266644" y="2554905"/>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1.3%</a:t>
            </a:r>
          </a:p>
        </p:txBody>
      </p:sp>
      <p:sp>
        <p:nvSpPr>
          <p:cNvPr id="12" name="Arc 11">
            <a:extLst>
              <a:ext uri="{FF2B5EF4-FFF2-40B4-BE49-F238E27FC236}">
                <a16:creationId xmlns:a16="http://schemas.microsoft.com/office/drawing/2014/main" id="{3E976896-F0EE-371F-4D37-0BC6CE91B157}"/>
              </a:ext>
            </a:extLst>
          </p:cNvPr>
          <p:cNvSpPr/>
          <p:nvPr/>
        </p:nvSpPr>
        <p:spPr>
          <a:xfrm rot="17100000">
            <a:off x="5990314" y="2716899"/>
            <a:ext cx="528969" cy="314711"/>
          </a:xfrm>
          <a:prstGeom prst="arc">
            <a:avLst>
              <a:gd name="adj1" fmla="val 13674672"/>
              <a:gd name="adj2" fmla="val 3306452"/>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2DB93CC-209B-AAB9-C7DE-1BCFBB4B2F2B}"/>
              </a:ext>
            </a:extLst>
          </p:cNvPr>
          <p:cNvSpPr txBox="1"/>
          <p:nvPr/>
        </p:nvSpPr>
        <p:spPr>
          <a:xfrm>
            <a:off x="5213804" y="2496022"/>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2.5%</a:t>
            </a:r>
          </a:p>
        </p:txBody>
      </p:sp>
      <p:pic>
        <p:nvPicPr>
          <p:cNvPr id="14" name="Graphic 13" descr="Home with solid fill">
            <a:hlinkClick r:id="rId3" action="ppaction://hlinksldjump"/>
            <a:extLst>
              <a:ext uri="{FF2B5EF4-FFF2-40B4-BE49-F238E27FC236}">
                <a16:creationId xmlns:a16="http://schemas.microsoft.com/office/drawing/2014/main" id="{C9A6348E-6D5E-793E-2BC3-FEF21E174E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102630982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35F84-914E-15AE-FC86-AF0FF45DE29B}"/>
              </a:ext>
            </a:extLst>
          </p:cNvPr>
          <p:cNvSpPr>
            <a:spLocks noGrp="1"/>
          </p:cNvSpPr>
          <p:nvPr>
            <p:ph type="title"/>
          </p:nvPr>
        </p:nvSpPr>
        <p:spPr/>
        <p:txBody>
          <a:bodyPr/>
          <a:lstStyle/>
          <a:p>
            <a:r>
              <a:rPr lang="en-US" sz="3200" dirty="0">
                <a:latin typeface="Corbel" panose="020B0503020204020204" pitchFamily="34" charset="0"/>
              </a:rPr>
              <a:t>Accuracy and Coverage with Different Prefetchers</a:t>
            </a:r>
          </a:p>
        </p:txBody>
      </p:sp>
      <p:pic>
        <p:nvPicPr>
          <p:cNvPr id="7" name="Content Placeholder 6">
            <a:extLst>
              <a:ext uri="{FF2B5EF4-FFF2-40B4-BE49-F238E27FC236}">
                <a16:creationId xmlns:a16="http://schemas.microsoft.com/office/drawing/2014/main" id="{D30472CE-A15C-80CC-A155-715C639A4D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18" y="930919"/>
            <a:ext cx="8894763" cy="3880130"/>
          </a:xfrm>
        </p:spPr>
      </p:pic>
      <p:sp>
        <p:nvSpPr>
          <p:cNvPr id="8" name="Rounded Rectangle 7">
            <a:extLst>
              <a:ext uri="{FF2B5EF4-FFF2-40B4-BE49-F238E27FC236}">
                <a16:creationId xmlns:a16="http://schemas.microsoft.com/office/drawing/2014/main" id="{C041429D-B8B3-CECC-DF40-E603E4CDE15A}"/>
              </a:ext>
            </a:extLst>
          </p:cNvPr>
          <p:cNvSpPr/>
          <p:nvPr/>
        </p:nvSpPr>
        <p:spPr>
          <a:xfrm>
            <a:off x="149574" y="5003550"/>
            <a:ext cx="8844849" cy="1004835"/>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POPET’s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accuracy and coverage increases significantly</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in absence of a data prefetcher</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9" name="Graphic 8" descr="Home with solid fill">
            <a:hlinkClick r:id="rId3" action="ppaction://hlinksldjump"/>
            <a:extLst>
              <a:ext uri="{FF2B5EF4-FFF2-40B4-BE49-F238E27FC236}">
                <a16:creationId xmlns:a16="http://schemas.microsoft.com/office/drawing/2014/main" id="{AC0BF466-1DDE-E946-28A2-8FCDEB48CC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372191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A2ECBB-5224-2739-13C0-AF6E949ADFA6}"/>
              </a:ext>
            </a:extLst>
          </p:cNvPr>
          <p:cNvSpPr>
            <a:spLocks noGrp="1"/>
          </p:cNvSpPr>
          <p:nvPr>
            <p:ph type="title"/>
          </p:nvPr>
        </p:nvSpPr>
        <p:spPr/>
        <p:txBody>
          <a:bodyPr/>
          <a:lstStyle/>
          <a:p>
            <a:r>
              <a:rPr lang="en-US" sz="3600" dirty="0">
                <a:latin typeface="Corbel" panose="020B0503020204020204" pitchFamily="34" charset="0"/>
              </a:rPr>
              <a:t>Increase in Main Memory Requests</a:t>
            </a:r>
          </a:p>
        </p:txBody>
      </p:sp>
      <p:pic>
        <p:nvPicPr>
          <p:cNvPr id="7" name="Content Placeholder 6">
            <a:extLst>
              <a:ext uri="{FF2B5EF4-FFF2-40B4-BE49-F238E27FC236}">
                <a16:creationId xmlns:a16="http://schemas.microsoft.com/office/drawing/2014/main" id="{C9894005-60BD-1726-D2DC-21D9A6744B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18" y="1948940"/>
            <a:ext cx="8894763" cy="2960119"/>
          </a:xfrm>
        </p:spPr>
      </p:pic>
      <p:pic>
        <p:nvPicPr>
          <p:cNvPr id="8" name="Graphic 7" descr="Home with solid fill">
            <a:hlinkClick r:id="rId3" action="ppaction://hlinksldjump"/>
            <a:extLst>
              <a:ext uri="{FF2B5EF4-FFF2-40B4-BE49-F238E27FC236}">
                <a16:creationId xmlns:a16="http://schemas.microsoft.com/office/drawing/2014/main" id="{7EB93690-BCB2-6D7D-627F-23DA6F308B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97026934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3C44-B3E1-F64E-A99E-12D6157F8C34}"/>
              </a:ext>
            </a:extLst>
          </p:cNvPr>
          <p:cNvSpPr>
            <a:spLocks noGrp="1"/>
          </p:cNvSpPr>
          <p:nvPr>
            <p:ph type="ctrTitle"/>
          </p:nvPr>
        </p:nvSpPr>
        <p:spPr/>
        <p:txBody>
          <a:bodyPr/>
          <a:lstStyle/>
          <a:p>
            <a:r>
              <a:rPr lang="en-US" dirty="0"/>
              <a:t>SIBYL BACKUP</a:t>
            </a:r>
          </a:p>
        </p:txBody>
      </p:sp>
      <p:sp>
        <p:nvSpPr>
          <p:cNvPr id="3" name="Subtitle 2">
            <a:extLst>
              <a:ext uri="{FF2B5EF4-FFF2-40B4-BE49-F238E27FC236}">
                <a16:creationId xmlns:a16="http://schemas.microsoft.com/office/drawing/2014/main" id="{7C8066C5-0E33-964B-831B-25B073E50102}"/>
              </a:ext>
            </a:extLst>
          </p:cNvPr>
          <p:cNvSpPr>
            <a:spLocks noGrp="1"/>
          </p:cNvSpPr>
          <p:nvPr>
            <p:ph type="subTitle" idx="1"/>
          </p:nvPr>
        </p:nvSpPr>
        <p:spPr/>
        <p:txBody>
          <a:bodyPr/>
          <a:lstStyle/>
          <a:p>
            <a:endParaRPr lang="en-US"/>
          </a:p>
        </p:txBody>
      </p:sp>
      <p:sp>
        <p:nvSpPr>
          <p:cNvPr id="4" name="Slide Number Placeholder 5">
            <a:extLst>
              <a:ext uri="{FF2B5EF4-FFF2-40B4-BE49-F238E27FC236}">
                <a16:creationId xmlns:a16="http://schemas.microsoft.com/office/drawing/2014/main" id="{D00FDCE0-E103-B84D-1288-D01DFB5E921D}"/>
              </a:ext>
            </a:extLst>
          </p:cNvPr>
          <p:cNvSpPr txBox="1">
            <a:spLocks/>
          </p:cNvSpPr>
          <p:nvPr/>
        </p:nvSpPr>
        <p:spPr>
          <a:xfrm>
            <a:off x="7086600" y="6474297"/>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8C094C6-6C8C-E95A-E758-869F939B398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4608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47CA3C-DE51-2D7E-D699-98ADFC18A85A}"/>
              </a:ext>
            </a:extLst>
          </p:cNvPr>
          <p:cNvSpPr>
            <a:spLocks noGrp="1"/>
          </p:cNvSpPr>
          <p:nvPr>
            <p:ph type="title"/>
          </p:nvPr>
        </p:nvSpPr>
        <p:spPr/>
        <p:txBody>
          <a:bodyPr/>
          <a:lstStyle/>
          <a:p>
            <a:r>
              <a:rPr lang="en-CH" sz="3600" dirty="0"/>
              <a:t>Performance on Unseen Workloads</a:t>
            </a:r>
          </a:p>
        </p:txBody>
      </p:sp>
      <p:sp>
        <p:nvSpPr>
          <p:cNvPr id="5" name="Content Placeholder 4">
            <a:extLst>
              <a:ext uri="{FF2B5EF4-FFF2-40B4-BE49-F238E27FC236}">
                <a16:creationId xmlns:a16="http://schemas.microsoft.com/office/drawing/2014/main" id="{01EF2A83-87E6-95F4-841A-BC3BDA8B062C}"/>
              </a:ext>
            </a:extLst>
          </p:cNvPr>
          <p:cNvSpPr>
            <a:spLocks noGrp="1"/>
          </p:cNvSpPr>
          <p:nvPr>
            <p:ph idx="1"/>
          </p:nvPr>
        </p:nvSpPr>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marL="0" indent="0">
              <a:buNone/>
            </a:pPr>
            <a:r>
              <a:rPr lang="en-GB" sz="3000" dirty="0">
                <a:latin typeface="Calibri" panose="020F0502020204030204" pitchFamily="34" charset="0"/>
                <a:cs typeface="Calibri" panose="020F0502020204030204" pitchFamily="34" charset="0"/>
              </a:rPr>
              <a:t>H&amp;M (H&amp;L) HSS configuration, Sibyl outperforms RNN-HSS and Archivist by 46.1% (54.6%) and 8.5% (44.1%), respectively</a:t>
            </a:r>
            <a:endParaRPr lang="en-CH" sz="30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F1284C5-C28A-5B92-0DF7-86B554B88DAE}"/>
              </a:ext>
            </a:extLst>
          </p:cNvPr>
          <p:cNvPicPr>
            <a:picLocks noChangeAspect="1"/>
          </p:cNvPicPr>
          <p:nvPr/>
        </p:nvPicPr>
        <p:blipFill>
          <a:blip r:embed="rId3"/>
          <a:stretch>
            <a:fillRect/>
          </a:stretch>
        </p:blipFill>
        <p:spPr>
          <a:xfrm>
            <a:off x="3216" y="1415654"/>
            <a:ext cx="9144000" cy="3200782"/>
          </a:xfrm>
          <a:prstGeom prst="rect">
            <a:avLst/>
          </a:prstGeom>
        </p:spPr>
      </p:pic>
      <p:sp>
        <p:nvSpPr>
          <p:cNvPr id="7" name="Slide Number Placeholder 5">
            <a:extLst>
              <a:ext uri="{FF2B5EF4-FFF2-40B4-BE49-F238E27FC236}">
                <a16:creationId xmlns:a16="http://schemas.microsoft.com/office/drawing/2014/main" id="{390A3761-495B-0054-85EC-78D3DE92C682}"/>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43101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C396E64-0610-C39B-125E-D6951FB281DA}"/>
              </a:ext>
            </a:extLst>
          </p:cNvPr>
          <p:cNvPicPr>
            <a:picLocks noChangeAspect="1"/>
          </p:cNvPicPr>
          <p:nvPr/>
        </p:nvPicPr>
        <p:blipFill>
          <a:blip r:embed="rId3"/>
          <a:stretch>
            <a:fillRect/>
          </a:stretch>
        </p:blipFill>
        <p:spPr>
          <a:xfrm>
            <a:off x="0" y="1522041"/>
            <a:ext cx="9144000" cy="3162167"/>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sp>
        <p:nvSpPr>
          <p:cNvPr id="35" name="TextBox 34">
            <a:extLst>
              <a:ext uri="{FF2B5EF4-FFF2-40B4-BE49-F238E27FC236}">
                <a16:creationId xmlns:a16="http://schemas.microsoft.com/office/drawing/2014/main" id="{4C51A4AA-D66D-EAE1-D6AC-649FEB9614EB}"/>
              </a:ext>
            </a:extLst>
          </p:cNvPr>
          <p:cNvSpPr txBox="1"/>
          <p:nvPr/>
        </p:nvSpPr>
        <p:spPr>
          <a:xfrm>
            <a:off x="6936714" y="1440614"/>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sp>
        <p:nvSpPr>
          <p:cNvPr id="41" name="Rectangle 40">
            <a:extLst>
              <a:ext uri="{FF2B5EF4-FFF2-40B4-BE49-F238E27FC236}">
                <a16:creationId xmlns:a16="http://schemas.microsoft.com/office/drawing/2014/main" id="{C7A32471-9F66-57B9-D3BF-0435928FD753}"/>
              </a:ext>
            </a:extLst>
          </p:cNvPr>
          <p:cNvSpPr/>
          <p:nvPr/>
        </p:nvSpPr>
        <p:spPr>
          <a:xfrm>
            <a:off x="7619291" y="1534762"/>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A370D355-9088-5D12-4E60-79AE2BDAF946}"/>
              </a:ext>
            </a:extLst>
          </p:cNvPr>
          <p:cNvSpPr txBox="1"/>
          <p:nvPr/>
        </p:nvSpPr>
        <p:spPr>
          <a:xfrm>
            <a:off x="7880759" y="1435336"/>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pic>
        <p:nvPicPr>
          <p:cNvPr id="27" name="Picture 26">
            <a:extLst>
              <a:ext uri="{FF2B5EF4-FFF2-40B4-BE49-F238E27FC236}">
                <a16:creationId xmlns:a16="http://schemas.microsoft.com/office/drawing/2014/main" id="{EFB0CEBE-DF19-1EF8-E178-4744952AD37A}"/>
              </a:ext>
            </a:extLst>
          </p:cNvPr>
          <p:cNvPicPr>
            <a:picLocks noChangeAspect="1"/>
          </p:cNvPicPr>
          <p:nvPr/>
        </p:nvPicPr>
        <p:blipFill rotWithShape="1">
          <a:blip r:embed="rId4"/>
          <a:srcRect l="21357" r="72737"/>
          <a:stretch/>
        </p:blipFill>
        <p:spPr>
          <a:xfrm>
            <a:off x="1952858" y="1521836"/>
            <a:ext cx="540090" cy="3162167"/>
          </a:xfrm>
          <a:prstGeom prst="rect">
            <a:avLst/>
          </a:prstGeom>
        </p:spPr>
      </p:pic>
      <p:pic>
        <p:nvPicPr>
          <p:cNvPr id="28" name="Picture 27">
            <a:extLst>
              <a:ext uri="{FF2B5EF4-FFF2-40B4-BE49-F238E27FC236}">
                <a16:creationId xmlns:a16="http://schemas.microsoft.com/office/drawing/2014/main" id="{B018EA5A-010F-93D0-3AC2-739B4E353246}"/>
              </a:ext>
            </a:extLst>
          </p:cNvPr>
          <p:cNvPicPr>
            <a:picLocks noChangeAspect="1"/>
          </p:cNvPicPr>
          <p:nvPr/>
        </p:nvPicPr>
        <p:blipFill rotWithShape="1">
          <a:blip r:embed="rId4"/>
          <a:srcRect l="33563" r="54463"/>
          <a:stretch/>
        </p:blipFill>
        <p:spPr>
          <a:xfrm>
            <a:off x="3068914" y="1521836"/>
            <a:ext cx="1094965" cy="3162167"/>
          </a:xfrm>
          <a:prstGeom prst="rect">
            <a:avLst/>
          </a:prstGeom>
        </p:spPr>
      </p:pic>
      <p:sp>
        <p:nvSpPr>
          <p:cNvPr id="29" name="Rectangle 28">
            <a:extLst>
              <a:ext uri="{FF2B5EF4-FFF2-40B4-BE49-F238E27FC236}">
                <a16:creationId xmlns:a16="http://schemas.microsoft.com/office/drawing/2014/main" id="{1BDD0717-2943-F92A-3BDF-19D51D1240EF}"/>
              </a:ext>
            </a:extLst>
          </p:cNvPr>
          <p:cNvSpPr/>
          <p:nvPr/>
        </p:nvSpPr>
        <p:spPr>
          <a:xfrm>
            <a:off x="80386" y="4496414"/>
            <a:ext cx="8983227" cy="1202225"/>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Baseline policies </a:t>
            </a:r>
            <a:r>
              <a:rPr kumimoji="0" lang="en-GB" sz="3400" b="1" i="0" u="none" strike="noStrike" kern="1200" cap="none" spc="0" normalizeH="0" baseline="0" noProof="0" dirty="0">
                <a:ln>
                  <a:noFill/>
                </a:ln>
                <a:solidFill>
                  <a:srgbClr val="C00000"/>
                </a:solidFill>
                <a:effectLst/>
                <a:uLnTx/>
                <a:uFillTx/>
                <a:latin typeface="Calibri" panose="020F0502020204030204"/>
                <a:ea typeface="+mn-ea"/>
                <a:cs typeface="+mn-cs"/>
              </a:rPr>
              <a:t>are ineffective </a:t>
            </a: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for many workloads even when compared to Slow-Only</a:t>
            </a:r>
            <a:endParaRPr kumimoji="0" lang="en-US" sz="3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id="{68465C18-85A3-D0B0-7136-1FDDC572BC27}"/>
              </a:ext>
            </a:extLst>
          </p:cNvPr>
          <p:cNvSpPr txBox="1"/>
          <p:nvPr/>
        </p:nvSpPr>
        <p:spPr>
          <a:xfrm>
            <a:off x="5556110" y="1442880"/>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40" name="Rectangle 39">
            <a:extLst>
              <a:ext uri="{FF2B5EF4-FFF2-40B4-BE49-F238E27FC236}">
                <a16:creationId xmlns:a16="http://schemas.microsoft.com/office/drawing/2014/main" id="{F8462F84-D72B-42FE-CB9F-53AD59E9A7D1}"/>
              </a:ext>
            </a:extLst>
          </p:cNvPr>
          <p:cNvSpPr/>
          <p:nvPr/>
        </p:nvSpPr>
        <p:spPr>
          <a:xfrm>
            <a:off x="6723941" y="1534762"/>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DEAF478-32CD-75CD-63D0-43E95AC3A840}"/>
              </a:ext>
            </a:extLst>
          </p:cNvPr>
          <p:cNvSpPr/>
          <p:nvPr/>
        </p:nvSpPr>
        <p:spPr>
          <a:xfrm>
            <a:off x="969695" y="1532702"/>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B503029-3F49-7492-835A-9FDE844C361D}"/>
              </a:ext>
            </a:extLst>
          </p:cNvPr>
          <p:cNvSpPr txBox="1"/>
          <p:nvPr/>
        </p:nvSpPr>
        <p:spPr>
          <a:xfrm>
            <a:off x="1154385" y="1435337"/>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20" name="TextBox 19">
            <a:extLst>
              <a:ext uri="{FF2B5EF4-FFF2-40B4-BE49-F238E27FC236}">
                <a16:creationId xmlns:a16="http://schemas.microsoft.com/office/drawing/2014/main" id="{3C5B3508-E42A-2EEF-3A73-0026003E2B31}"/>
              </a:ext>
            </a:extLst>
          </p:cNvPr>
          <p:cNvSpPr txBox="1"/>
          <p:nvPr/>
        </p:nvSpPr>
        <p:spPr>
          <a:xfrm>
            <a:off x="2444385" y="1435337"/>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32" name="TextBox 31">
            <a:extLst>
              <a:ext uri="{FF2B5EF4-FFF2-40B4-BE49-F238E27FC236}">
                <a16:creationId xmlns:a16="http://schemas.microsoft.com/office/drawing/2014/main" id="{8676EE8A-C001-9B09-F919-0137C38E68AD}"/>
              </a:ext>
            </a:extLst>
          </p:cNvPr>
          <p:cNvSpPr txBox="1"/>
          <p:nvPr/>
        </p:nvSpPr>
        <p:spPr>
          <a:xfrm>
            <a:off x="3364243" y="1441813"/>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33" name="TextBox 32">
            <a:extLst>
              <a:ext uri="{FF2B5EF4-FFF2-40B4-BE49-F238E27FC236}">
                <a16:creationId xmlns:a16="http://schemas.microsoft.com/office/drawing/2014/main" id="{3F7DAF6B-AB1E-EB29-AF9D-5C9058704685}"/>
              </a:ext>
            </a:extLst>
          </p:cNvPr>
          <p:cNvSpPr txBox="1"/>
          <p:nvPr/>
        </p:nvSpPr>
        <p:spPr>
          <a:xfrm>
            <a:off x="4293394" y="1436765"/>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36" name="Rectangle 35">
            <a:extLst>
              <a:ext uri="{FF2B5EF4-FFF2-40B4-BE49-F238E27FC236}">
                <a16:creationId xmlns:a16="http://schemas.microsoft.com/office/drawing/2014/main" id="{9FEA4047-521D-4A84-E1E2-2D03B1681954}"/>
              </a:ext>
            </a:extLst>
          </p:cNvPr>
          <p:cNvSpPr/>
          <p:nvPr/>
        </p:nvSpPr>
        <p:spPr>
          <a:xfrm>
            <a:off x="2237691" y="1529653"/>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DBC1A2E-C01A-971C-B042-7E981477613C}"/>
              </a:ext>
            </a:extLst>
          </p:cNvPr>
          <p:cNvSpPr/>
          <p:nvPr/>
        </p:nvSpPr>
        <p:spPr>
          <a:xfrm>
            <a:off x="3145894" y="1536130"/>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281F1510-E2CD-4503-E077-852DB4A1EB68}"/>
              </a:ext>
            </a:extLst>
          </p:cNvPr>
          <p:cNvSpPr/>
          <p:nvPr/>
        </p:nvSpPr>
        <p:spPr>
          <a:xfrm>
            <a:off x="4111827" y="1536130"/>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33B48937-60C1-C334-0F6C-4ED4C16B6F77}"/>
              </a:ext>
            </a:extLst>
          </p:cNvPr>
          <p:cNvSpPr/>
          <p:nvPr/>
        </p:nvSpPr>
        <p:spPr>
          <a:xfrm>
            <a:off x="5372326" y="1536129"/>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Arrow Connector 30">
            <a:extLst>
              <a:ext uri="{FF2B5EF4-FFF2-40B4-BE49-F238E27FC236}">
                <a16:creationId xmlns:a16="http://schemas.microsoft.com/office/drawing/2014/main" id="{F3E5432A-7AC2-D41F-6DF4-03DA966E7F6F}"/>
              </a:ext>
            </a:extLst>
          </p:cNvPr>
          <p:cNvCxnSpPr>
            <a:cxnSpLocks/>
          </p:cNvCxnSpPr>
          <p:nvPr/>
        </p:nvCxnSpPr>
        <p:spPr>
          <a:xfrm>
            <a:off x="2068355" y="2191833"/>
            <a:ext cx="0" cy="328236"/>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530AD4C-CAC1-94AC-D5D2-0155A23B6CAD}"/>
              </a:ext>
            </a:extLst>
          </p:cNvPr>
          <p:cNvCxnSpPr>
            <a:cxnSpLocks/>
          </p:cNvCxnSpPr>
          <p:nvPr/>
        </p:nvCxnSpPr>
        <p:spPr>
          <a:xfrm>
            <a:off x="3651990" y="2087349"/>
            <a:ext cx="0" cy="328236"/>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A5FBCCF-3E3F-539F-ED8B-CE68329C3EDA}"/>
              </a:ext>
            </a:extLst>
          </p:cNvPr>
          <p:cNvCxnSpPr>
            <a:cxnSpLocks/>
          </p:cNvCxnSpPr>
          <p:nvPr/>
        </p:nvCxnSpPr>
        <p:spPr>
          <a:xfrm>
            <a:off x="3116077" y="2170421"/>
            <a:ext cx="0" cy="328236"/>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75B95C0-F835-B0D1-F88A-7716FFC94C65}"/>
              </a:ext>
            </a:extLst>
          </p:cNvPr>
          <p:cNvSpPr txBox="1"/>
          <p:nvPr/>
        </p:nvSpPr>
        <p:spPr>
          <a:xfrm>
            <a:off x="172747" y="890427"/>
            <a:ext cx="598704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Performance-Oriented HSS Configuration</a:t>
            </a:r>
            <a:endParaRPr kumimoji="0" lang="en-CH"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lide Number Placeholder 5">
            <a:extLst>
              <a:ext uri="{FF2B5EF4-FFF2-40B4-BE49-F238E27FC236}">
                <a16:creationId xmlns:a16="http://schemas.microsoft.com/office/drawing/2014/main" id="{9614C84B-0A31-D317-A3C5-178369C48942}"/>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269</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973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sz="3400">
                <a:solidFill>
                  <a:srgbClr val="006633"/>
                </a:solidFill>
                <a:latin typeface="Garamond" charset="0"/>
              </a:rPr>
              <a:t>Many DRAM Timing Constraints</a:t>
            </a:r>
            <a:endParaRPr lang="en-US">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7988"/>
            <a:ext cx="9186863" cy="200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870663"/>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058115-908C-BD80-E4C3-C699D11ACC1F}"/>
              </a:ext>
            </a:extLst>
          </p:cNvPr>
          <p:cNvPicPr>
            <a:picLocks noChangeAspect="1"/>
          </p:cNvPicPr>
          <p:nvPr/>
        </p:nvPicPr>
        <p:blipFill>
          <a:blip r:embed="rId3"/>
          <a:stretch>
            <a:fillRect/>
          </a:stretch>
        </p:blipFill>
        <p:spPr>
          <a:xfrm>
            <a:off x="0" y="1274697"/>
            <a:ext cx="8935200" cy="3167805"/>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sz="3600" dirty="0"/>
              <a:t>Performance on Mixed Workloads</a:t>
            </a:r>
          </a:p>
        </p:txBody>
      </p:sp>
      <p:sp>
        <p:nvSpPr>
          <p:cNvPr id="21" name="Rectangle 20">
            <a:extLst>
              <a:ext uri="{FF2B5EF4-FFF2-40B4-BE49-F238E27FC236}">
                <a16:creationId xmlns:a16="http://schemas.microsoft.com/office/drawing/2014/main" id="{79BE6226-B1A1-CFBE-8572-0E75F5C74A16}"/>
              </a:ext>
            </a:extLst>
          </p:cNvPr>
          <p:cNvSpPr/>
          <p:nvPr/>
        </p:nvSpPr>
        <p:spPr>
          <a:xfrm>
            <a:off x="207695" y="1187397"/>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4DE6354-23F4-BC63-D197-EB1F1FDC2A0F}"/>
              </a:ext>
            </a:extLst>
          </p:cNvPr>
          <p:cNvSpPr txBox="1"/>
          <p:nvPr/>
        </p:nvSpPr>
        <p:spPr>
          <a:xfrm>
            <a:off x="392385" y="1090032"/>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23" name="TextBox 22">
            <a:extLst>
              <a:ext uri="{FF2B5EF4-FFF2-40B4-BE49-F238E27FC236}">
                <a16:creationId xmlns:a16="http://schemas.microsoft.com/office/drawing/2014/main" id="{0D0D8DC1-76DC-569C-924E-62A055FAFBE0}"/>
              </a:ext>
            </a:extLst>
          </p:cNvPr>
          <p:cNvSpPr txBox="1"/>
          <p:nvPr/>
        </p:nvSpPr>
        <p:spPr>
          <a:xfrm>
            <a:off x="1682385" y="1090032"/>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24" name="TextBox 23">
            <a:extLst>
              <a:ext uri="{FF2B5EF4-FFF2-40B4-BE49-F238E27FC236}">
                <a16:creationId xmlns:a16="http://schemas.microsoft.com/office/drawing/2014/main" id="{3B847153-CAF9-64FA-9D18-01E2FEDDF811}"/>
              </a:ext>
            </a:extLst>
          </p:cNvPr>
          <p:cNvSpPr txBox="1"/>
          <p:nvPr/>
        </p:nvSpPr>
        <p:spPr>
          <a:xfrm>
            <a:off x="2602243" y="1096508"/>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25" name="TextBox 24">
            <a:extLst>
              <a:ext uri="{FF2B5EF4-FFF2-40B4-BE49-F238E27FC236}">
                <a16:creationId xmlns:a16="http://schemas.microsoft.com/office/drawing/2014/main" id="{483732E1-3EB0-E324-7959-E214D4128566}"/>
              </a:ext>
            </a:extLst>
          </p:cNvPr>
          <p:cNvSpPr txBox="1"/>
          <p:nvPr/>
        </p:nvSpPr>
        <p:spPr>
          <a:xfrm>
            <a:off x="3531394" y="1091460"/>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26" name="TextBox 25">
            <a:extLst>
              <a:ext uri="{FF2B5EF4-FFF2-40B4-BE49-F238E27FC236}">
                <a16:creationId xmlns:a16="http://schemas.microsoft.com/office/drawing/2014/main" id="{202EF8E9-5D39-50EB-26CA-5F60579AD4C8}"/>
              </a:ext>
            </a:extLst>
          </p:cNvPr>
          <p:cNvSpPr txBox="1"/>
          <p:nvPr/>
        </p:nvSpPr>
        <p:spPr>
          <a:xfrm>
            <a:off x="4794110" y="109757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27" name="TextBox 26">
            <a:extLst>
              <a:ext uri="{FF2B5EF4-FFF2-40B4-BE49-F238E27FC236}">
                <a16:creationId xmlns:a16="http://schemas.microsoft.com/office/drawing/2014/main" id="{E1C70D13-81E7-8958-6423-05125A6FFFFB}"/>
              </a:ext>
            </a:extLst>
          </p:cNvPr>
          <p:cNvSpPr txBox="1"/>
          <p:nvPr/>
        </p:nvSpPr>
        <p:spPr>
          <a:xfrm>
            <a:off x="6098514" y="1095309"/>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Def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954A3617-D719-C08A-6712-FD0F125F188E}"/>
              </a:ext>
            </a:extLst>
          </p:cNvPr>
          <p:cNvSpPr/>
          <p:nvPr/>
        </p:nvSpPr>
        <p:spPr>
          <a:xfrm>
            <a:off x="1475691" y="1184348"/>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9317929-7651-8039-88F4-77440E3E5D88}"/>
              </a:ext>
            </a:extLst>
          </p:cNvPr>
          <p:cNvSpPr/>
          <p:nvPr/>
        </p:nvSpPr>
        <p:spPr>
          <a:xfrm>
            <a:off x="2383894" y="1190825"/>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ED29871B-BCA1-681E-26D0-54F0F7C3AAB2}"/>
              </a:ext>
            </a:extLst>
          </p:cNvPr>
          <p:cNvSpPr/>
          <p:nvPr/>
        </p:nvSpPr>
        <p:spPr>
          <a:xfrm>
            <a:off x="3349827" y="1190825"/>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5E208E0-6ED8-60B9-D5F4-19C5507339F0}"/>
              </a:ext>
            </a:extLst>
          </p:cNvPr>
          <p:cNvSpPr/>
          <p:nvPr/>
        </p:nvSpPr>
        <p:spPr>
          <a:xfrm>
            <a:off x="4610326" y="1190824"/>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7FE1F68-B055-3D32-9095-DD7DA47E5FED}"/>
              </a:ext>
            </a:extLst>
          </p:cNvPr>
          <p:cNvSpPr/>
          <p:nvPr/>
        </p:nvSpPr>
        <p:spPr>
          <a:xfrm>
            <a:off x="5885741" y="1189457"/>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D008117-76A2-865D-A94D-BA20D9C888D3}"/>
              </a:ext>
            </a:extLst>
          </p:cNvPr>
          <p:cNvSpPr/>
          <p:nvPr/>
        </p:nvSpPr>
        <p:spPr>
          <a:xfrm>
            <a:off x="6971591" y="1189457"/>
            <a:ext cx="217587" cy="180699"/>
          </a:xfrm>
          <a:prstGeom prst="rect">
            <a:avLst/>
          </a:prstGeom>
          <a:solidFill>
            <a:srgbClr val="9739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8D22F718-06AC-F6E2-7653-C1B330A42B09}"/>
              </a:ext>
            </a:extLst>
          </p:cNvPr>
          <p:cNvSpPr txBox="1"/>
          <p:nvPr/>
        </p:nvSpPr>
        <p:spPr>
          <a:xfrm>
            <a:off x="7233059" y="1090031"/>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Opt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B9459B2-57FF-ABF3-4511-74AB382C5109}"/>
              </a:ext>
            </a:extLst>
          </p:cNvPr>
          <p:cNvSpPr/>
          <p:nvPr/>
        </p:nvSpPr>
        <p:spPr>
          <a:xfrm>
            <a:off x="8091538" y="1189457"/>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C626CBEF-E9A1-7F2A-59C5-D6E500AB7A25}"/>
              </a:ext>
            </a:extLst>
          </p:cNvPr>
          <p:cNvSpPr txBox="1"/>
          <p:nvPr/>
        </p:nvSpPr>
        <p:spPr>
          <a:xfrm>
            <a:off x="8353006" y="1090031"/>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37" name="Rectangle 36">
            <a:extLst>
              <a:ext uri="{FF2B5EF4-FFF2-40B4-BE49-F238E27FC236}">
                <a16:creationId xmlns:a16="http://schemas.microsoft.com/office/drawing/2014/main" id="{7FB58C10-F93B-E4E4-9AF1-DD7185C78A01}"/>
              </a:ext>
            </a:extLst>
          </p:cNvPr>
          <p:cNvSpPr/>
          <p:nvPr/>
        </p:nvSpPr>
        <p:spPr>
          <a:xfrm>
            <a:off x="2072626" y="1691917"/>
            <a:ext cx="1636216" cy="2640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31B6B95-9AD1-2935-3CE8-08BE4D440D9E}"/>
              </a:ext>
            </a:extLst>
          </p:cNvPr>
          <p:cNvSpPr/>
          <p:nvPr/>
        </p:nvSpPr>
        <p:spPr>
          <a:xfrm>
            <a:off x="6371070" y="1686455"/>
            <a:ext cx="1636216" cy="2640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CDE7D1E-0CD8-5C34-DC4B-EDBC5F1C4ABF}"/>
              </a:ext>
            </a:extLst>
          </p:cNvPr>
          <p:cNvSpPr txBox="1"/>
          <p:nvPr/>
        </p:nvSpPr>
        <p:spPr>
          <a:xfrm>
            <a:off x="1867845" y="1516164"/>
            <a:ext cx="211474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Performance-Oriented</a:t>
            </a:r>
            <a:endPar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9E621ED9-96C2-C316-0E4A-C28958137DF4}"/>
              </a:ext>
            </a:extLst>
          </p:cNvPr>
          <p:cNvSpPr txBox="1"/>
          <p:nvPr/>
        </p:nvSpPr>
        <p:spPr>
          <a:xfrm>
            <a:off x="6919683" y="1489935"/>
            <a:ext cx="211474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Cost-Oriented</a:t>
            </a:r>
            <a:endPar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ounded Rectangle 42">
            <a:extLst>
              <a:ext uri="{FF2B5EF4-FFF2-40B4-BE49-F238E27FC236}">
                <a16:creationId xmlns:a16="http://schemas.microsoft.com/office/drawing/2014/main" id="{638796F3-169F-C6E8-3252-40BDB162D802}"/>
              </a:ext>
            </a:extLst>
          </p:cNvPr>
          <p:cNvSpPr/>
          <p:nvPr/>
        </p:nvSpPr>
        <p:spPr>
          <a:xfrm>
            <a:off x="5833302" y="1093003"/>
            <a:ext cx="2173984" cy="363388"/>
          </a:xfrm>
          <a:prstGeom prst="roundRect">
            <a:avLst>
              <a:gd name="adj" fmla="val 2536"/>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1" name="Slide Number Placeholder 5">
            <a:extLst>
              <a:ext uri="{FF2B5EF4-FFF2-40B4-BE49-F238E27FC236}">
                <a16:creationId xmlns:a16="http://schemas.microsoft.com/office/drawing/2014/main" id="{E23DD9CF-6284-CBBE-6F1E-6DE390495586}"/>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18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P spid="24" grpId="0"/>
      <p:bldP spid="25" grpId="0"/>
      <p:bldP spid="26" grpId="0"/>
      <p:bldP spid="27" grpId="0"/>
      <p:bldP spid="28" grpId="0" animBg="1"/>
      <p:bldP spid="29" grpId="0" animBg="1"/>
      <p:bldP spid="30" grpId="0" animBg="1"/>
      <p:bldP spid="31" grpId="0" animBg="1"/>
      <p:bldP spid="32" grpId="0" animBg="1"/>
      <p:bldP spid="33" grpId="0" animBg="1"/>
      <p:bldP spid="34" grpId="0"/>
      <p:bldP spid="35" grpId="0" animBg="1"/>
      <p:bldP spid="36" grpId="0"/>
      <p:bldP spid="40" grpId="0"/>
      <p:bldP spid="42" grpId="0"/>
      <p:bldP spid="43"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ar chart, histogram&#10;&#10;Description automatically generated">
            <a:extLst>
              <a:ext uri="{FF2B5EF4-FFF2-40B4-BE49-F238E27FC236}">
                <a16:creationId xmlns:a16="http://schemas.microsoft.com/office/drawing/2014/main" id="{97A5A294-2D51-6185-4163-55684E444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 y="1271234"/>
            <a:ext cx="8935200" cy="3176300"/>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sz="3600" dirty="0"/>
              <a:t>Performance on Mixed Workloads</a:t>
            </a:r>
          </a:p>
        </p:txBody>
      </p:sp>
      <p:sp>
        <p:nvSpPr>
          <p:cNvPr id="21" name="Rectangle 20">
            <a:extLst>
              <a:ext uri="{FF2B5EF4-FFF2-40B4-BE49-F238E27FC236}">
                <a16:creationId xmlns:a16="http://schemas.microsoft.com/office/drawing/2014/main" id="{79BE6226-B1A1-CFBE-8572-0E75F5C74A16}"/>
              </a:ext>
            </a:extLst>
          </p:cNvPr>
          <p:cNvSpPr/>
          <p:nvPr/>
        </p:nvSpPr>
        <p:spPr>
          <a:xfrm>
            <a:off x="207695" y="1187397"/>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4DE6354-23F4-BC63-D197-EB1F1FDC2A0F}"/>
              </a:ext>
            </a:extLst>
          </p:cNvPr>
          <p:cNvSpPr txBox="1"/>
          <p:nvPr/>
        </p:nvSpPr>
        <p:spPr>
          <a:xfrm>
            <a:off x="392385" y="1090032"/>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23" name="TextBox 22">
            <a:extLst>
              <a:ext uri="{FF2B5EF4-FFF2-40B4-BE49-F238E27FC236}">
                <a16:creationId xmlns:a16="http://schemas.microsoft.com/office/drawing/2014/main" id="{0D0D8DC1-76DC-569C-924E-62A055FAFBE0}"/>
              </a:ext>
            </a:extLst>
          </p:cNvPr>
          <p:cNvSpPr txBox="1"/>
          <p:nvPr/>
        </p:nvSpPr>
        <p:spPr>
          <a:xfrm>
            <a:off x="1682385" y="1090032"/>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24" name="TextBox 23">
            <a:extLst>
              <a:ext uri="{FF2B5EF4-FFF2-40B4-BE49-F238E27FC236}">
                <a16:creationId xmlns:a16="http://schemas.microsoft.com/office/drawing/2014/main" id="{3B847153-CAF9-64FA-9D18-01E2FEDDF811}"/>
              </a:ext>
            </a:extLst>
          </p:cNvPr>
          <p:cNvSpPr txBox="1"/>
          <p:nvPr/>
        </p:nvSpPr>
        <p:spPr>
          <a:xfrm>
            <a:off x="2602243" y="1096508"/>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25" name="TextBox 24">
            <a:extLst>
              <a:ext uri="{FF2B5EF4-FFF2-40B4-BE49-F238E27FC236}">
                <a16:creationId xmlns:a16="http://schemas.microsoft.com/office/drawing/2014/main" id="{483732E1-3EB0-E324-7959-E214D4128566}"/>
              </a:ext>
            </a:extLst>
          </p:cNvPr>
          <p:cNvSpPr txBox="1"/>
          <p:nvPr/>
        </p:nvSpPr>
        <p:spPr>
          <a:xfrm>
            <a:off x="3531394" y="1091460"/>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26" name="TextBox 25">
            <a:extLst>
              <a:ext uri="{FF2B5EF4-FFF2-40B4-BE49-F238E27FC236}">
                <a16:creationId xmlns:a16="http://schemas.microsoft.com/office/drawing/2014/main" id="{202EF8E9-5D39-50EB-26CA-5F60579AD4C8}"/>
              </a:ext>
            </a:extLst>
          </p:cNvPr>
          <p:cNvSpPr txBox="1"/>
          <p:nvPr/>
        </p:nvSpPr>
        <p:spPr>
          <a:xfrm>
            <a:off x="4794110" y="109757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27" name="TextBox 26">
            <a:extLst>
              <a:ext uri="{FF2B5EF4-FFF2-40B4-BE49-F238E27FC236}">
                <a16:creationId xmlns:a16="http://schemas.microsoft.com/office/drawing/2014/main" id="{E1C70D13-81E7-8958-6423-05125A6FFFFB}"/>
              </a:ext>
            </a:extLst>
          </p:cNvPr>
          <p:cNvSpPr txBox="1"/>
          <p:nvPr/>
        </p:nvSpPr>
        <p:spPr>
          <a:xfrm>
            <a:off x="6098514" y="1095309"/>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Def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954A3617-D719-C08A-6712-FD0F125F188E}"/>
              </a:ext>
            </a:extLst>
          </p:cNvPr>
          <p:cNvSpPr/>
          <p:nvPr/>
        </p:nvSpPr>
        <p:spPr>
          <a:xfrm>
            <a:off x="1475691" y="1184348"/>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9317929-7651-8039-88F4-77440E3E5D88}"/>
              </a:ext>
            </a:extLst>
          </p:cNvPr>
          <p:cNvSpPr/>
          <p:nvPr/>
        </p:nvSpPr>
        <p:spPr>
          <a:xfrm>
            <a:off x="2383894" y="1190825"/>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ED29871B-BCA1-681E-26D0-54F0F7C3AAB2}"/>
              </a:ext>
            </a:extLst>
          </p:cNvPr>
          <p:cNvSpPr/>
          <p:nvPr/>
        </p:nvSpPr>
        <p:spPr>
          <a:xfrm>
            <a:off x="3349827" y="1190825"/>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5E208E0-6ED8-60B9-D5F4-19C5507339F0}"/>
              </a:ext>
            </a:extLst>
          </p:cNvPr>
          <p:cNvSpPr/>
          <p:nvPr/>
        </p:nvSpPr>
        <p:spPr>
          <a:xfrm>
            <a:off x="4610326" y="1190824"/>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7FE1F68-B055-3D32-9095-DD7DA47E5FED}"/>
              </a:ext>
            </a:extLst>
          </p:cNvPr>
          <p:cNvSpPr/>
          <p:nvPr/>
        </p:nvSpPr>
        <p:spPr>
          <a:xfrm>
            <a:off x="5885741" y="1189457"/>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D008117-76A2-865D-A94D-BA20D9C888D3}"/>
              </a:ext>
            </a:extLst>
          </p:cNvPr>
          <p:cNvSpPr/>
          <p:nvPr/>
        </p:nvSpPr>
        <p:spPr>
          <a:xfrm>
            <a:off x="6971591" y="1189457"/>
            <a:ext cx="217587" cy="180699"/>
          </a:xfrm>
          <a:prstGeom prst="rect">
            <a:avLst/>
          </a:prstGeom>
          <a:solidFill>
            <a:srgbClr val="9739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8D22F718-06AC-F6E2-7653-C1B330A42B09}"/>
              </a:ext>
            </a:extLst>
          </p:cNvPr>
          <p:cNvSpPr txBox="1"/>
          <p:nvPr/>
        </p:nvSpPr>
        <p:spPr>
          <a:xfrm>
            <a:off x="7233059" y="1090031"/>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Opt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B9459B2-57FF-ABF3-4511-74AB382C5109}"/>
              </a:ext>
            </a:extLst>
          </p:cNvPr>
          <p:cNvSpPr/>
          <p:nvPr/>
        </p:nvSpPr>
        <p:spPr>
          <a:xfrm>
            <a:off x="8091538" y="1189457"/>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C626CBEF-E9A1-7F2A-59C5-D6E500AB7A25}"/>
              </a:ext>
            </a:extLst>
          </p:cNvPr>
          <p:cNvSpPr txBox="1"/>
          <p:nvPr/>
        </p:nvSpPr>
        <p:spPr>
          <a:xfrm>
            <a:off x="8353006" y="1090031"/>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41" name="Rectangle 40">
            <a:extLst>
              <a:ext uri="{FF2B5EF4-FFF2-40B4-BE49-F238E27FC236}">
                <a16:creationId xmlns:a16="http://schemas.microsoft.com/office/drawing/2014/main" id="{9C6823BE-FCFC-ABA7-5B59-673EFBBACF57}"/>
              </a:ext>
            </a:extLst>
          </p:cNvPr>
          <p:cNvSpPr/>
          <p:nvPr/>
        </p:nvSpPr>
        <p:spPr>
          <a:xfrm>
            <a:off x="2072626" y="1691917"/>
            <a:ext cx="1636216" cy="2640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17FE9AC-0953-8519-10C1-2676D62FDC06}"/>
              </a:ext>
            </a:extLst>
          </p:cNvPr>
          <p:cNvSpPr/>
          <p:nvPr/>
        </p:nvSpPr>
        <p:spPr>
          <a:xfrm>
            <a:off x="6371070" y="1686455"/>
            <a:ext cx="1636216" cy="2640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448C8AEF-C517-D971-FC9C-C0F6CE0EEE17}"/>
              </a:ext>
            </a:extLst>
          </p:cNvPr>
          <p:cNvSpPr txBox="1"/>
          <p:nvPr/>
        </p:nvSpPr>
        <p:spPr>
          <a:xfrm>
            <a:off x="1867845" y="1516164"/>
            <a:ext cx="211474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Performance-Oriented</a:t>
            </a:r>
            <a:endPar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8DC6159B-9CAA-9F17-B007-B8C45F04CCD5}"/>
              </a:ext>
            </a:extLst>
          </p:cNvPr>
          <p:cNvSpPr txBox="1"/>
          <p:nvPr/>
        </p:nvSpPr>
        <p:spPr>
          <a:xfrm>
            <a:off x="6919683" y="1489935"/>
            <a:ext cx="211474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Cost-Oriented</a:t>
            </a:r>
            <a:endPar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C0B5478-F119-6E43-8632-BC3353B80095}"/>
              </a:ext>
            </a:extLst>
          </p:cNvPr>
          <p:cNvSpPr/>
          <p:nvPr/>
        </p:nvSpPr>
        <p:spPr>
          <a:xfrm>
            <a:off x="80386" y="4250725"/>
            <a:ext cx="8983227" cy="1045066"/>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GB" sz="3400" b="0" i="0" u="none" strike="noStrike" kern="1200" cap="none" spc="0" normalizeH="0" baseline="-25000" noProof="0" dirty="0" err="1">
                <a:ln>
                  <a:noFill/>
                </a:ln>
                <a:solidFill>
                  <a:prstClr val="black"/>
                </a:solidFill>
                <a:effectLst/>
                <a:uLnTx/>
                <a:uFillTx/>
                <a:latin typeface="Calibri" panose="020F0502020204030204"/>
                <a:ea typeface="+mn-ea"/>
                <a:cs typeface="+mn-cs"/>
              </a:rPr>
              <a:t>Def</a:t>
            </a: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400" b="1" i="0" u="none" strike="noStrike" kern="1200" cap="none" spc="0" normalizeH="0" baseline="0" noProof="0" dirty="0">
                <a:ln>
                  <a:noFill/>
                </a:ln>
                <a:solidFill>
                  <a:srgbClr val="70AD47"/>
                </a:solidFill>
                <a:effectLst/>
                <a:uLnTx/>
                <a:uFillTx/>
                <a:latin typeface="Calibri" panose="020F0502020204030204"/>
                <a:ea typeface="+mn-ea"/>
                <a:cs typeface="+mn-cs"/>
              </a:rPr>
              <a:t>outperforms</a:t>
            </a:r>
            <a:r>
              <a:rPr kumimoji="0" lang="en-GB" sz="3400" b="0"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baseline data placement techniques by up to </a:t>
            </a:r>
            <a:r>
              <a:rPr kumimoji="0" lang="en-GB" sz="3400" b="1" i="0" u="none" strike="noStrike" kern="1200" cap="none" spc="0" normalizeH="0" baseline="0" noProof="0" dirty="0">
                <a:ln>
                  <a:noFill/>
                </a:ln>
                <a:solidFill>
                  <a:srgbClr val="70AD47"/>
                </a:solidFill>
                <a:effectLst/>
                <a:uLnTx/>
                <a:uFillTx/>
                <a:latin typeface="Calibri" panose="020F0502020204030204"/>
                <a:ea typeface="+mn-ea"/>
                <a:cs typeface="+mn-cs"/>
              </a:rPr>
              <a:t>27.9%</a:t>
            </a:r>
            <a:endParaRPr kumimoji="0" lang="en-US" sz="34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endParaRPr>
          </a:p>
        </p:txBody>
      </p:sp>
      <p:sp>
        <p:nvSpPr>
          <p:cNvPr id="47" name="Rectangle 46">
            <a:extLst>
              <a:ext uri="{FF2B5EF4-FFF2-40B4-BE49-F238E27FC236}">
                <a16:creationId xmlns:a16="http://schemas.microsoft.com/office/drawing/2014/main" id="{B68EDEE6-64C6-370B-56A6-AE2EA2A8CC56}"/>
              </a:ext>
            </a:extLst>
          </p:cNvPr>
          <p:cNvSpPr/>
          <p:nvPr/>
        </p:nvSpPr>
        <p:spPr>
          <a:xfrm>
            <a:off x="0" y="1008463"/>
            <a:ext cx="5791221"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9412BB9B-C24C-D542-73A1-696C60DDC800}"/>
              </a:ext>
            </a:extLst>
          </p:cNvPr>
          <p:cNvSpPr/>
          <p:nvPr/>
        </p:nvSpPr>
        <p:spPr>
          <a:xfrm>
            <a:off x="6899846" y="1079587"/>
            <a:ext cx="1151556"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Slide Number Placeholder 5">
            <a:extLst>
              <a:ext uri="{FF2B5EF4-FFF2-40B4-BE49-F238E27FC236}">
                <a16:creationId xmlns:a16="http://schemas.microsoft.com/office/drawing/2014/main" id="{23BA99A2-2044-ECE7-F0D0-2186AB83731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271</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23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 histogram&#10;&#10;Description automatically generated">
            <a:extLst>
              <a:ext uri="{FF2B5EF4-FFF2-40B4-BE49-F238E27FC236}">
                <a16:creationId xmlns:a16="http://schemas.microsoft.com/office/drawing/2014/main" id="{D73CC9FC-4DEB-E22B-8451-D142E5E0E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1275357"/>
            <a:ext cx="8935200" cy="3176300"/>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sz="3600" dirty="0"/>
              <a:t>Performance on Mixed Workloads</a:t>
            </a:r>
          </a:p>
        </p:txBody>
      </p:sp>
      <p:sp>
        <p:nvSpPr>
          <p:cNvPr id="21" name="Rectangle 20">
            <a:extLst>
              <a:ext uri="{FF2B5EF4-FFF2-40B4-BE49-F238E27FC236}">
                <a16:creationId xmlns:a16="http://schemas.microsoft.com/office/drawing/2014/main" id="{79BE6226-B1A1-CFBE-8572-0E75F5C74A16}"/>
              </a:ext>
            </a:extLst>
          </p:cNvPr>
          <p:cNvSpPr/>
          <p:nvPr/>
        </p:nvSpPr>
        <p:spPr>
          <a:xfrm>
            <a:off x="207695" y="1187397"/>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4DE6354-23F4-BC63-D197-EB1F1FDC2A0F}"/>
              </a:ext>
            </a:extLst>
          </p:cNvPr>
          <p:cNvSpPr txBox="1"/>
          <p:nvPr/>
        </p:nvSpPr>
        <p:spPr>
          <a:xfrm>
            <a:off x="392385" y="1090032"/>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23" name="TextBox 22">
            <a:extLst>
              <a:ext uri="{FF2B5EF4-FFF2-40B4-BE49-F238E27FC236}">
                <a16:creationId xmlns:a16="http://schemas.microsoft.com/office/drawing/2014/main" id="{0D0D8DC1-76DC-569C-924E-62A055FAFBE0}"/>
              </a:ext>
            </a:extLst>
          </p:cNvPr>
          <p:cNvSpPr txBox="1"/>
          <p:nvPr/>
        </p:nvSpPr>
        <p:spPr>
          <a:xfrm>
            <a:off x="1682385" y="1090032"/>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24" name="TextBox 23">
            <a:extLst>
              <a:ext uri="{FF2B5EF4-FFF2-40B4-BE49-F238E27FC236}">
                <a16:creationId xmlns:a16="http://schemas.microsoft.com/office/drawing/2014/main" id="{3B847153-CAF9-64FA-9D18-01E2FEDDF811}"/>
              </a:ext>
            </a:extLst>
          </p:cNvPr>
          <p:cNvSpPr txBox="1"/>
          <p:nvPr/>
        </p:nvSpPr>
        <p:spPr>
          <a:xfrm>
            <a:off x="2602243" y="1096508"/>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25" name="TextBox 24">
            <a:extLst>
              <a:ext uri="{FF2B5EF4-FFF2-40B4-BE49-F238E27FC236}">
                <a16:creationId xmlns:a16="http://schemas.microsoft.com/office/drawing/2014/main" id="{483732E1-3EB0-E324-7959-E214D4128566}"/>
              </a:ext>
            </a:extLst>
          </p:cNvPr>
          <p:cNvSpPr txBox="1"/>
          <p:nvPr/>
        </p:nvSpPr>
        <p:spPr>
          <a:xfrm>
            <a:off x="3531394" y="1091460"/>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26" name="TextBox 25">
            <a:extLst>
              <a:ext uri="{FF2B5EF4-FFF2-40B4-BE49-F238E27FC236}">
                <a16:creationId xmlns:a16="http://schemas.microsoft.com/office/drawing/2014/main" id="{202EF8E9-5D39-50EB-26CA-5F60579AD4C8}"/>
              </a:ext>
            </a:extLst>
          </p:cNvPr>
          <p:cNvSpPr txBox="1"/>
          <p:nvPr/>
        </p:nvSpPr>
        <p:spPr>
          <a:xfrm>
            <a:off x="4794110" y="109757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27" name="TextBox 26">
            <a:extLst>
              <a:ext uri="{FF2B5EF4-FFF2-40B4-BE49-F238E27FC236}">
                <a16:creationId xmlns:a16="http://schemas.microsoft.com/office/drawing/2014/main" id="{E1C70D13-81E7-8958-6423-05125A6FFFFB}"/>
              </a:ext>
            </a:extLst>
          </p:cNvPr>
          <p:cNvSpPr txBox="1"/>
          <p:nvPr/>
        </p:nvSpPr>
        <p:spPr>
          <a:xfrm>
            <a:off x="6098514" y="1095309"/>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Def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954A3617-D719-C08A-6712-FD0F125F188E}"/>
              </a:ext>
            </a:extLst>
          </p:cNvPr>
          <p:cNvSpPr/>
          <p:nvPr/>
        </p:nvSpPr>
        <p:spPr>
          <a:xfrm>
            <a:off x="1475691" y="1184348"/>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9317929-7651-8039-88F4-77440E3E5D88}"/>
              </a:ext>
            </a:extLst>
          </p:cNvPr>
          <p:cNvSpPr/>
          <p:nvPr/>
        </p:nvSpPr>
        <p:spPr>
          <a:xfrm>
            <a:off x="2383894" y="1190825"/>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ED29871B-BCA1-681E-26D0-54F0F7C3AAB2}"/>
              </a:ext>
            </a:extLst>
          </p:cNvPr>
          <p:cNvSpPr/>
          <p:nvPr/>
        </p:nvSpPr>
        <p:spPr>
          <a:xfrm>
            <a:off x="3349827" y="1190825"/>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5E208E0-6ED8-60B9-D5F4-19C5507339F0}"/>
              </a:ext>
            </a:extLst>
          </p:cNvPr>
          <p:cNvSpPr/>
          <p:nvPr/>
        </p:nvSpPr>
        <p:spPr>
          <a:xfrm>
            <a:off x="4610326" y="1190824"/>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7FE1F68-B055-3D32-9095-DD7DA47E5FED}"/>
              </a:ext>
            </a:extLst>
          </p:cNvPr>
          <p:cNvSpPr/>
          <p:nvPr/>
        </p:nvSpPr>
        <p:spPr>
          <a:xfrm>
            <a:off x="5885741" y="1189457"/>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D008117-76A2-865D-A94D-BA20D9C888D3}"/>
              </a:ext>
            </a:extLst>
          </p:cNvPr>
          <p:cNvSpPr/>
          <p:nvPr/>
        </p:nvSpPr>
        <p:spPr>
          <a:xfrm>
            <a:off x="6971591" y="1189457"/>
            <a:ext cx="217587" cy="180699"/>
          </a:xfrm>
          <a:prstGeom prst="rect">
            <a:avLst/>
          </a:prstGeom>
          <a:solidFill>
            <a:srgbClr val="9739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8D22F718-06AC-F6E2-7653-C1B330A42B09}"/>
              </a:ext>
            </a:extLst>
          </p:cNvPr>
          <p:cNvSpPr txBox="1"/>
          <p:nvPr/>
        </p:nvSpPr>
        <p:spPr>
          <a:xfrm>
            <a:off x="7233059" y="1090031"/>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Opt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B9459B2-57FF-ABF3-4511-74AB382C5109}"/>
              </a:ext>
            </a:extLst>
          </p:cNvPr>
          <p:cNvSpPr/>
          <p:nvPr/>
        </p:nvSpPr>
        <p:spPr>
          <a:xfrm>
            <a:off x="8091538" y="1189457"/>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C626CBEF-E9A1-7F2A-59C5-D6E500AB7A25}"/>
              </a:ext>
            </a:extLst>
          </p:cNvPr>
          <p:cNvSpPr txBox="1"/>
          <p:nvPr/>
        </p:nvSpPr>
        <p:spPr>
          <a:xfrm>
            <a:off x="8353006" y="1090031"/>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41" name="Rectangle 40">
            <a:extLst>
              <a:ext uri="{FF2B5EF4-FFF2-40B4-BE49-F238E27FC236}">
                <a16:creationId xmlns:a16="http://schemas.microsoft.com/office/drawing/2014/main" id="{9C6823BE-FCFC-ABA7-5B59-673EFBBACF57}"/>
              </a:ext>
            </a:extLst>
          </p:cNvPr>
          <p:cNvSpPr/>
          <p:nvPr/>
        </p:nvSpPr>
        <p:spPr>
          <a:xfrm>
            <a:off x="2072626" y="1691917"/>
            <a:ext cx="1636216" cy="2640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17FE9AC-0953-8519-10C1-2676D62FDC06}"/>
              </a:ext>
            </a:extLst>
          </p:cNvPr>
          <p:cNvSpPr/>
          <p:nvPr/>
        </p:nvSpPr>
        <p:spPr>
          <a:xfrm>
            <a:off x="6371070" y="1686455"/>
            <a:ext cx="1636216" cy="2640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448C8AEF-C517-D971-FC9C-C0F6CE0EEE17}"/>
              </a:ext>
            </a:extLst>
          </p:cNvPr>
          <p:cNvSpPr txBox="1"/>
          <p:nvPr/>
        </p:nvSpPr>
        <p:spPr>
          <a:xfrm>
            <a:off x="1867845" y="1516164"/>
            <a:ext cx="211474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Performance-Oriented</a:t>
            </a:r>
            <a:endPar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8DC6159B-9CAA-9F17-B007-B8C45F04CCD5}"/>
              </a:ext>
            </a:extLst>
          </p:cNvPr>
          <p:cNvSpPr txBox="1"/>
          <p:nvPr/>
        </p:nvSpPr>
        <p:spPr>
          <a:xfrm>
            <a:off x="6919683" y="1489935"/>
            <a:ext cx="211474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Cost-Oriented</a:t>
            </a:r>
            <a:endPar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C0B5478-F119-6E43-8632-BC3353B80095}"/>
              </a:ext>
            </a:extLst>
          </p:cNvPr>
          <p:cNvSpPr/>
          <p:nvPr/>
        </p:nvSpPr>
        <p:spPr>
          <a:xfrm>
            <a:off x="80386" y="4250725"/>
            <a:ext cx="8983227" cy="1045066"/>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GB" sz="3400" b="0" i="0" u="none" strike="noStrike" kern="1200" cap="none" spc="0" normalizeH="0" baseline="-25000" noProof="0" dirty="0" err="1">
                <a:ln>
                  <a:noFill/>
                </a:ln>
                <a:solidFill>
                  <a:prstClr val="black"/>
                </a:solidFill>
                <a:effectLst/>
                <a:uLnTx/>
                <a:uFillTx/>
                <a:latin typeface="Calibri" panose="020F0502020204030204"/>
                <a:ea typeface="+mn-ea"/>
                <a:cs typeface="+mn-cs"/>
              </a:rPr>
              <a:t>Def</a:t>
            </a: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400" b="1" i="0" u="none" strike="noStrike" kern="1200" cap="none" spc="0" normalizeH="0" baseline="0" noProof="0" dirty="0">
                <a:ln>
                  <a:noFill/>
                </a:ln>
                <a:solidFill>
                  <a:srgbClr val="70AD47"/>
                </a:solidFill>
                <a:effectLst/>
                <a:uLnTx/>
                <a:uFillTx/>
                <a:latin typeface="Calibri" panose="020F0502020204030204"/>
                <a:ea typeface="+mn-ea"/>
                <a:cs typeface="+mn-cs"/>
              </a:rPr>
              <a:t>outperforms</a:t>
            </a:r>
            <a:r>
              <a:rPr kumimoji="0" lang="en-GB" sz="3400" b="0"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baseline data placement techniques by up to </a:t>
            </a:r>
            <a:r>
              <a:rPr kumimoji="0" lang="en-GB" sz="3400" b="1" i="0" u="none" strike="noStrike" kern="1200" cap="none" spc="0" normalizeH="0" baseline="0" noProof="0" dirty="0">
                <a:ln>
                  <a:noFill/>
                </a:ln>
                <a:solidFill>
                  <a:srgbClr val="70AD47"/>
                </a:solidFill>
                <a:effectLst/>
                <a:uLnTx/>
                <a:uFillTx/>
                <a:latin typeface="Calibri" panose="020F0502020204030204"/>
                <a:ea typeface="+mn-ea"/>
                <a:cs typeface="+mn-cs"/>
              </a:rPr>
              <a:t>27.9%</a:t>
            </a:r>
            <a:endParaRPr kumimoji="0" lang="en-US" sz="34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endParaRPr>
          </a:p>
        </p:txBody>
      </p:sp>
      <p:sp>
        <p:nvSpPr>
          <p:cNvPr id="47" name="Rectangle 46">
            <a:extLst>
              <a:ext uri="{FF2B5EF4-FFF2-40B4-BE49-F238E27FC236}">
                <a16:creationId xmlns:a16="http://schemas.microsoft.com/office/drawing/2014/main" id="{B68EDEE6-64C6-370B-56A6-AE2EA2A8CC56}"/>
              </a:ext>
            </a:extLst>
          </p:cNvPr>
          <p:cNvSpPr/>
          <p:nvPr/>
        </p:nvSpPr>
        <p:spPr>
          <a:xfrm>
            <a:off x="0" y="1008463"/>
            <a:ext cx="5791221"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BD0E62A6-E398-49FF-4041-60627B8CEBC6}"/>
              </a:ext>
            </a:extLst>
          </p:cNvPr>
          <p:cNvSpPr/>
          <p:nvPr/>
        </p:nvSpPr>
        <p:spPr>
          <a:xfrm>
            <a:off x="80385" y="5428924"/>
            <a:ext cx="8983227" cy="1160740"/>
          </a:xfrm>
          <a:prstGeom prst="rect">
            <a:avLst/>
          </a:prstGeom>
          <a:solidFill>
            <a:schemeClr val="accent3">
              <a:lumMod val="20000"/>
              <a:lumOff val="80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GB" sz="3400" b="0" i="0" u="none" strike="noStrike" kern="1200" cap="none" spc="0" normalizeH="0" baseline="-25000" noProof="0" dirty="0" err="1">
                <a:ln>
                  <a:noFill/>
                </a:ln>
                <a:solidFill>
                  <a:prstClr val="black"/>
                </a:solidFill>
                <a:effectLst/>
                <a:uLnTx/>
                <a:uFillTx/>
                <a:latin typeface="Calibri" panose="020F0502020204030204"/>
                <a:ea typeface="+mn-ea"/>
                <a:cs typeface="+mn-cs"/>
              </a:rPr>
              <a:t>Opt</a:t>
            </a: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400" b="1" i="0" u="none" strike="noStrike" kern="1200" cap="none" spc="0" normalizeH="0" baseline="0" noProof="0" dirty="0">
                <a:ln>
                  <a:noFill/>
                </a:ln>
                <a:solidFill>
                  <a:srgbClr val="70AD47"/>
                </a:solidFill>
                <a:effectLst/>
                <a:uLnTx/>
                <a:uFillTx/>
                <a:latin typeface="Calibri" panose="020F0502020204030204"/>
                <a:ea typeface="+mn-ea"/>
                <a:cs typeface="+mn-cs"/>
              </a:rPr>
              <a:t>provides 7.2% higher average performance </a:t>
            </a: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than </a:t>
            </a:r>
            <a:r>
              <a:rPr kumimoji="0" lang="en-GB" sz="34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GB" sz="3400" b="0" i="0" u="none" strike="noStrike" kern="1200" cap="none" spc="0" normalizeH="0" baseline="-25000" noProof="0" dirty="0" err="1">
                <a:ln>
                  <a:noFill/>
                </a:ln>
                <a:solidFill>
                  <a:prstClr val="black"/>
                </a:solidFill>
                <a:effectLst/>
                <a:uLnTx/>
                <a:uFillTx/>
                <a:latin typeface="Calibri" panose="020F0502020204030204"/>
                <a:ea typeface="+mn-ea"/>
                <a:cs typeface="+mn-cs"/>
              </a:rPr>
              <a:t>Def</a:t>
            </a:r>
            <a:endParaRPr kumimoji="0" lang="en-US" sz="3400" b="1"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Slide Number Placeholder 5">
            <a:extLst>
              <a:ext uri="{FF2B5EF4-FFF2-40B4-BE49-F238E27FC236}">
                <a16:creationId xmlns:a16="http://schemas.microsoft.com/office/drawing/2014/main" id="{4CC35001-FD80-9ABD-96E2-D4A8EDBFBC55}"/>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272</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16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7"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A34F15-E86A-857B-F99D-C7B59D1B832F}"/>
              </a:ext>
            </a:extLst>
          </p:cNvPr>
          <p:cNvSpPr>
            <a:spLocks noGrp="1"/>
          </p:cNvSpPr>
          <p:nvPr>
            <p:ph type="title"/>
          </p:nvPr>
        </p:nvSpPr>
        <p:spPr/>
        <p:txBody>
          <a:bodyPr/>
          <a:lstStyle/>
          <a:p>
            <a:r>
              <a:rPr lang="en-CH" sz="3200" dirty="0"/>
              <a:t>Performance With Different Features</a:t>
            </a:r>
          </a:p>
        </p:txBody>
      </p:sp>
      <p:sp>
        <p:nvSpPr>
          <p:cNvPr id="5" name="Content Placeholder 4">
            <a:extLst>
              <a:ext uri="{FF2B5EF4-FFF2-40B4-BE49-F238E27FC236}">
                <a16:creationId xmlns:a16="http://schemas.microsoft.com/office/drawing/2014/main" id="{771AC165-16A7-B7EB-0FB3-1767ADCE6E10}"/>
              </a:ext>
            </a:extLst>
          </p:cNvPr>
          <p:cNvSpPr>
            <a:spLocks noGrp="1"/>
          </p:cNvSpPr>
          <p:nvPr>
            <p:ph idx="1"/>
          </p:nvPr>
        </p:nvSpPr>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marL="0" indent="0">
              <a:buNone/>
            </a:pPr>
            <a:r>
              <a:rPr lang="en-GB" sz="3000" dirty="0">
                <a:latin typeface="Calibri" panose="020F0502020204030204" pitchFamily="34" charset="0"/>
                <a:cs typeface="Calibri" panose="020F0502020204030204" pitchFamily="34" charset="0"/>
              </a:rPr>
              <a:t>Sibyl autonomously decides which features are important to maximize the performance of the running workload</a:t>
            </a:r>
            <a:endParaRPr lang="en-CH" sz="3000" dirty="0">
              <a:latin typeface="Calibri" panose="020F0502020204030204" pitchFamily="34" charset="0"/>
              <a:cs typeface="Calibri" panose="020F0502020204030204" pitchFamily="34" charset="0"/>
            </a:endParaRPr>
          </a:p>
          <a:p>
            <a:endParaRPr lang="en-CH" dirty="0"/>
          </a:p>
        </p:txBody>
      </p:sp>
      <p:pic>
        <p:nvPicPr>
          <p:cNvPr id="6" name="Picture 5">
            <a:extLst>
              <a:ext uri="{FF2B5EF4-FFF2-40B4-BE49-F238E27FC236}">
                <a16:creationId xmlns:a16="http://schemas.microsoft.com/office/drawing/2014/main" id="{455A93FC-8BAF-172B-D6EE-148D253F7CF4}"/>
              </a:ext>
            </a:extLst>
          </p:cNvPr>
          <p:cNvPicPr>
            <a:picLocks noChangeAspect="1"/>
          </p:cNvPicPr>
          <p:nvPr/>
        </p:nvPicPr>
        <p:blipFill rotWithShape="1">
          <a:blip r:embed="rId3"/>
          <a:srcRect b="3799"/>
          <a:stretch/>
        </p:blipFill>
        <p:spPr>
          <a:xfrm>
            <a:off x="0" y="2239892"/>
            <a:ext cx="9144000" cy="2287864"/>
          </a:xfrm>
          <a:prstGeom prst="rect">
            <a:avLst/>
          </a:prstGeom>
        </p:spPr>
      </p:pic>
      <p:sp>
        <p:nvSpPr>
          <p:cNvPr id="7" name="Slide Number Placeholder 5">
            <a:extLst>
              <a:ext uri="{FF2B5EF4-FFF2-40B4-BE49-F238E27FC236}">
                <a16:creationId xmlns:a16="http://schemas.microsoft.com/office/drawing/2014/main" id="{D3EA68C2-FBBA-D2CE-61ED-E4B3FB16CEFA}"/>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273</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41648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19D35-31EC-A742-89E9-CCCC5A11921D}"/>
              </a:ext>
            </a:extLst>
          </p:cNvPr>
          <p:cNvSpPr>
            <a:spLocks noGrp="1"/>
          </p:cNvSpPr>
          <p:nvPr>
            <p:ph type="title"/>
          </p:nvPr>
        </p:nvSpPr>
        <p:spPr/>
        <p:txBody>
          <a:bodyPr/>
          <a:lstStyle/>
          <a:p>
            <a:r>
              <a:rPr lang="en-CH" sz="3600" dirty="0"/>
              <a:t>Sensitivity to Fast Storage Capacity</a:t>
            </a:r>
          </a:p>
        </p:txBody>
      </p:sp>
      <p:sp>
        <p:nvSpPr>
          <p:cNvPr id="3" name="Content Placeholder 2">
            <a:extLst>
              <a:ext uri="{FF2B5EF4-FFF2-40B4-BE49-F238E27FC236}">
                <a16:creationId xmlns:a16="http://schemas.microsoft.com/office/drawing/2014/main" id="{356D9D9A-5718-19CC-7B50-428E5D04506E}"/>
              </a:ext>
            </a:extLst>
          </p:cNvPr>
          <p:cNvSpPr>
            <a:spLocks noGrp="1"/>
          </p:cNvSpPr>
          <p:nvPr>
            <p:ph idx="1"/>
          </p:nvPr>
        </p:nvSpPr>
        <p:spPr/>
        <p:txBody>
          <a:bodyPr/>
          <a:lstStyle/>
          <a:p>
            <a:endParaRPr lang="en-CH"/>
          </a:p>
        </p:txBody>
      </p:sp>
      <p:pic>
        <p:nvPicPr>
          <p:cNvPr id="4" name="Picture 3">
            <a:extLst>
              <a:ext uri="{FF2B5EF4-FFF2-40B4-BE49-F238E27FC236}">
                <a16:creationId xmlns:a16="http://schemas.microsoft.com/office/drawing/2014/main" id="{1D6388B2-9F0D-DB10-CA35-BCCEC805A8C0}"/>
              </a:ext>
            </a:extLst>
          </p:cNvPr>
          <p:cNvPicPr>
            <a:picLocks noChangeAspect="1"/>
          </p:cNvPicPr>
          <p:nvPr/>
        </p:nvPicPr>
        <p:blipFill>
          <a:blip r:embed="rId2"/>
          <a:stretch>
            <a:fillRect/>
          </a:stretch>
        </p:blipFill>
        <p:spPr>
          <a:xfrm>
            <a:off x="0" y="1079819"/>
            <a:ext cx="9144000" cy="4698362"/>
          </a:xfrm>
          <a:prstGeom prst="rect">
            <a:avLst/>
          </a:prstGeom>
        </p:spPr>
      </p:pic>
      <p:sp>
        <p:nvSpPr>
          <p:cNvPr id="5" name="Slide Number Placeholder 5">
            <a:extLst>
              <a:ext uri="{FF2B5EF4-FFF2-40B4-BE49-F238E27FC236}">
                <a16:creationId xmlns:a16="http://schemas.microsoft.com/office/drawing/2014/main" id="{7670E230-2A0B-BCA2-685E-2F7D6C5FA034}"/>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274</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17559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4D60DA-913B-7317-4203-5AFFDA64A0DA}"/>
              </a:ext>
            </a:extLst>
          </p:cNvPr>
          <p:cNvSpPr>
            <a:spLocks noGrp="1"/>
          </p:cNvSpPr>
          <p:nvPr>
            <p:ph type="title"/>
          </p:nvPr>
        </p:nvSpPr>
        <p:spPr/>
        <p:txBody>
          <a:bodyPr/>
          <a:lstStyle/>
          <a:p>
            <a:r>
              <a:rPr lang="en-CH" dirty="0"/>
              <a:t>Explainability Analysis</a:t>
            </a:r>
          </a:p>
        </p:txBody>
      </p:sp>
      <p:sp>
        <p:nvSpPr>
          <p:cNvPr id="6" name="Content Placeholder 5">
            <a:extLst>
              <a:ext uri="{FF2B5EF4-FFF2-40B4-BE49-F238E27FC236}">
                <a16:creationId xmlns:a16="http://schemas.microsoft.com/office/drawing/2014/main" id="{9F2C1B24-6683-5294-50B9-0E928674B492}"/>
              </a:ext>
            </a:extLst>
          </p:cNvPr>
          <p:cNvSpPr>
            <a:spLocks noGrp="1"/>
          </p:cNvSpPr>
          <p:nvPr>
            <p:ph idx="1"/>
          </p:nvPr>
        </p:nvSpPr>
        <p:spPr/>
        <p:txBody>
          <a:bodyPr/>
          <a:lstStyle/>
          <a:p>
            <a:endParaRPr lang="en-CH"/>
          </a:p>
        </p:txBody>
      </p:sp>
      <p:pic>
        <p:nvPicPr>
          <p:cNvPr id="4" name="Picture 3">
            <a:extLst>
              <a:ext uri="{FF2B5EF4-FFF2-40B4-BE49-F238E27FC236}">
                <a16:creationId xmlns:a16="http://schemas.microsoft.com/office/drawing/2014/main" id="{1477CAD6-3D1F-E8DC-EAD3-54FC46612E5B}"/>
              </a:ext>
            </a:extLst>
          </p:cNvPr>
          <p:cNvPicPr>
            <a:picLocks noChangeAspect="1"/>
          </p:cNvPicPr>
          <p:nvPr/>
        </p:nvPicPr>
        <p:blipFill>
          <a:blip r:embed="rId2"/>
          <a:stretch>
            <a:fillRect/>
          </a:stretch>
        </p:blipFill>
        <p:spPr>
          <a:xfrm>
            <a:off x="0" y="1989471"/>
            <a:ext cx="9144000" cy="2879058"/>
          </a:xfrm>
          <a:prstGeom prst="rect">
            <a:avLst/>
          </a:prstGeom>
        </p:spPr>
      </p:pic>
      <p:sp>
        <p:nvSpPr>
          <p:cNvPr id="7" name="Slide Number Placeholder 5">
            <a:extLst>
              <a:ext uri="{FF2B5EF4-FFF2-40B4-BE49-F238E27FC236}">
                <a16:creationId xmlns:a16="http://schemas.microsoft.com/office/drawing/2014/main" id="{2B5637A9-CC85-FE60-69CF-504D3288EA74}"/>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275</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6479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7326A4-679F-9841-A145-63EF811EE9E1}"/>
              </a:ext>
            </a:extLst>
          </p:cNvPr>
          <p:cNvSpPr>
            <a:spLocks noGrp="1"/>
          </p:cNvSpPr>
          <p:nvPr>
            <p:ph type="title"/>
          </p:nvPr>
        </p:nvSpPr>
        <p:spPr/>
        <p:txBody>
          <a:bodyPr/>
          <a:lstStyle/>
          <a:p>
            <a:r>
              <a:rPr lang="en-US" dirty="0"/>
              <a:t>Training and Inference Network</a:t>
            </a:r>
          </a:p>
        </p:txBody>
      </p:sp>
      <p:sp>
        <p:nvSpPr>
          <p:cNvPr id="5" name="Content Placeholder 4">
            <a:extLst>
              <a:ext uri="{FF2B5EF4-FFF2-40B4-BE49-F238E27FC236}">
                <a16:creationId xmlns:a16="http://schemas.microsoft.com/office/drawing/2014/main" id="{463F66CE-890C-0142-86C0-48D6A261B351}"/>
              </a:ext>
            </a:extLst>
          </p:cNvPr>
          <p:cNvSpPr>
            <a:spLocks noGrp="1"/>
          </p:cNvSpPr>
          <p:nvPr>
            <p:ph idx="1"/>
          </p:nvPr>
        </p:nvSpPr>
        <p:spPr>
          <a:xfrm>
            <a:off x="169011" y="936172"/>
            <a:ext cx="4245334" cy="5921828"/>
          </a:xfrm>
        </p:spPr>
        <p:txBody>
          <a:bodyPr>
            <a:normAutofit/>
          </a:bodyPr>
          <a:lstStyle/>
          <a:p>
            <a:r>
              <a:rPr lang="en-US" sz="3000" dirty="0">
                <a:latin typeface="Calibri" panose="020F0502020204030204" pitchFamily="34" charset="0"/>
                <a:cs typeface="Calibri" panose="020F0502020204030204" pitchFamily="34" charset="0"/>
              </a:rPr>
              <a:t>Training and inference networks </a:t>
            </a:r>
            <a:r>
              <a:rPr lang="en-US" sz="3000" b="1" dirty="0">
                <a:solidFill>
                  <a:srgbClr val="000CFF"/>
                </a:solidFill>
                <a:latin typeface="Calibri" panose="020F0502020204030204" pitchFamily="34" charset="0"/>
                <a:cs typeface="Calibri" panose="020F0502020204030204" pitchFamily="34" charset="0"/>
              </a:rPr>
              <a:t>allow parallel execution </a:t>
            </a:r>
          </a:p>
          <a:p>
            <a:endParaRPr lang="en-US" sz="3000" b="1" dirty="0">
              <a:solidFill>
                <a:schemeClr val="accent1"/>
              </a:solidFill>
              <a:latin typeface="Calibri" panose="020F0502020204030204" pitchFamily="34" charset="0"/>
              <a:cs typeface="Calibri" panose="020F0502020204030204" pitchFamily="34" charset="0"/>
            </a:endParaRPr>
          </a:p>
          <a:p>
            <a:endParaRPr lang="en-US" sz="3000" b="1" dirty="0">
              <a:solidFill>
                <a:schemeClr val="accent1"/>
              </a:solidFill>
              <a:latin typeface="Calibri" panose="020F0502020204030204" pitchFamily="34" charset="0"/>
              <a:cs typeface="Calibri" panose="020F0502020204030204" pitchFamily="34" charset="0"/>
            </a:endParaRPr>
          </a:p>
          <a:p>
            <a:r>
              <a:rPr lang="en-US" sz="3000" b="1" dirty="0">
                <a:solidFill>
                  <a:srgbClr val="702FA1"/>
                </a:solidFill>
                <a:latin typeface="Calibri" panose="020F0502020204030204" pitchFamily="34" charset="0"/>
                <a:cs typeface="Calibri" panose="020F0502020204030204" pitchFamily="34" charset="0"/>
              </a:rPr>
              <a:t>Observation vector as the input </a:t>
            </a:r>
          </a:p>
          <a:p>
            <a:endParaRPr lang="en-US" sz="3000" b="1" dirty="0">
              <a:solidFill>
                <a:schemeClr val="accent6">
                  <a:lumMod val="75000"/>
                </a:schemeClr>
              </a:solidFill>
              <a:latin typeface="Calibri" panose="020F0502020204030204" pitchFamily="34" charset="0"/>
              <a:cs typeface="Calibri" panose="020F0502020204030204" pitchFamily="34" charset="0"/>
            </a:endParaRPr>
          </a:p>
          <a:p>
            <a:endParaRPr lang="en-US" sz="3000" b="1" dirty="0">
              <a:solidFill>
                <a:schemeClr val="accent6">
                  <a:lumMod val="75000"/>
                </a:schemeClr>
              </a:solidFill>
              <a:latin typeface="Calibri" panose="020F0502020204030204" pitchFamily="34" charset="0"/>
              <a:cs typeface="Calibri" panose="020F0502020204030204" pitchFamily="34" charset="0"/>
            </a:endParaRPr>
          </a:p>
          <a:p>
            <a:r>
              <a:rPr lang="en-US" sz="3000" b="1" dirty="0">
                <a:solidFill>
                  <a:schemeClr val="accent2">
                    <a:lumMod val="75000"/>
                  </a:schemeClr>
                </a:solidFill>
                <a:latin typeface="Calibri" panose="020F0502020204030204" pitchFamily="34" charset="0"/>
                <a:cs typeface="Calibri" panose="020F0502020204030204" pitchFamily="34" charset="0"/>
              </a:rPr>
              <a:t>Produces probability distribution of Q-values</a:t>
            </a:r>
            <a:endParaRPr lang="en-US" sz="2600" b="1" dirty="0">
              <a:solidFill>
                <a:schemeClr val="accent2">
                  <a:lumMod val="75000"/>
                </a:schemeClr>
              </a:solidFill>
              <a:latin typeface="Calibri" panose="020F0502020204030204" pitchFamily="34" charset="0"/>
              <a:cs typeface="Calibri" panose="020F0502020204030204" pitchFamily="34" charset="0"/>
            </a:endParaRPr>
          </a:p>
          <a:p>
            <a:endParaRPr lang="en-US" sz="3000" b="1" dirty="0">
              <a:solidFill>
                <a:srgbClr val="000CFF"/>
              </a:solidFill>
              <a:latin typeface="Calibri" panose="020F0502020204030204" pitchFamily="34" charset="0"/>
              <a:cs typeface="Calibri" panose="020F0502020204030204" pitchFamily="34" charset="0"/>
            </a:endParaRPr>
          </a:p>
          <a:p>
            <a:endParaRPr lang="en-US" sz="3000" b="1" dirty="0">
              <a:solidFill>
                <a:srgbClr val="000CFF"/>
              </a:solidFill>
              <a:latin typeface="Calibri" panose="020F0502020204030204" pitchFamily="34" charset="0"/>
              <a:cs typeface="Calibri" panose="020F0502020204030204" pitchFamily="34" charset="0"/>
            </a:endParaRPr>
          </a:p>
          <a:p>
            <a:endParaRPr lang="en-US" sz="3000" b="1" dirty="0">
              <a:solidFill>
                <a:srgbClr val="000CFF"/>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639D0A2-22B3-4407-0019-91814DA44E09}"/>
              </a:ext>
            </a:extLst>
          </p:cNvPr>
          <p:cNvPicPr>
            <a:picLocks noChangeAspect="1"/>
          </p:cNvPicPr>
          <p:nvPr/>
        </p:nvPicPr>
        <p:blipFill>
          <a:blip r:embed="rId3"/>
          <a:stretch>
            <a:fillRect/>
          </a:stretch>
        </p:blipFill>
        <p:spPr>
          <a:xfrm>
            <a:off x="3905249" y="1197028"/>
            <a:ext cx="5333345" cy="5528638"/>
          </a:xfrm>
          <a:prstGeom prst="rect">
            <a:avLst/>
          </a:prstGeom>
        </p:spPr>
      </p:pic>
      <p:sp>
        <p:nvSpPr>
          <p:cNvPr id="6" name="Slide Number Placeholder 5">
            <a:extLst>
              <a:ext uri="{FF2B5EF4-FFF2-40B4-BE49-F238E27FC236}">
                <a16:creationId xmlns:a16="http://schemas.microsoft.com/office/drawing/2014/main" id="{D71B6FAF-34EC-2787-2E90-A232B1BC816D}"/>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276</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86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a:latin typeface="Garamond" charset="0"/>
              </a:rPr>
              <a:t>More on DRAM Operation</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9144000"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752445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So Many Timing Constraints? (I)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pic>
        <p:nvPicPr>
          <p:cNvPr id="5" name="Picture 4"/>
          <p:cNvPicPr>
            <a:picLocks noChangeAspect="1"/>
          </p:cNvPicPr>
          <p:nvPr/>
        </p:nvPicPr>
        <p:blipFill>
          <a:blip r:embed="rId2"/>
          <a:stretch>
            <a:fillRect/>
          </a:stretch>
        </p:blipFill>
        <p:spPr>
          <a:xfrm>
            <a:off x="0" y="1143000"/>
            <a:ext cx="9144000" cy="2089282"/>
          </a:xfrm>
          <a:prstGeom prst="rect">
            <a:avLst/>
          </a:prstGeom>
        </p:spPr>
      </p:pic>
      <p:pic>
        <p:nvPicPr>
          <p:cNvPr id="6" name="Picture 5"/>
          <p:cNvPicPr>
            <a:picLocks noChangeAspect="1"/>
          </p:cNvPicPr>
          <p:nvPr/>
        </p:nvPicPr>
        <p:blipFill>
          <a:blip r:embed="rId3"/>
          <a:stretch>
            <a:fillRect/>
          </a:stretch>
        </p:blipFill>
        <p:spPr>
          <a:xfrm>
            <a:off x="0" y="3657600"/>
            <a:ext cx="9144000" cy="1791000"/>
          </a:xfrm>
          <a:prstGeom prst="rect">
            <a:avLst/>
          </a:prstGeom>
        </p:spPr>
      </p:pic>
      <p:sp>
        <p:nvSpPr>
          <p:cNvPr id="7" name="Rectangle 6"/>
          <p:cNvSpPr/>
          <p:nvPr/>
        </p:nvSpPr>
        <p:spPr>
          <a:xfrm>
            <a:off x="0" y="5955268"/>
            <a:ext cx="9296400"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128"/>
                <a:cs typeface="+mn-cs"/>
              </a:rPr>
              <a:t>Kim et al., “</a:t>
            </a:r>
            <a:r>
              <a:rPr kumimoji="0" lang="en-US" altLang="ja-JP" sz="1800" b="0" i="0" u="none" strike="noStrike" kern="1200" cap="none" spc="0" normalizeH="0" baseline="0" noProof="0" dirty="0">
                <a:ln>
                  <a:noFill/>
                </a:ln>
                <a:solidFill>
                  <a:srgbClr val="0000FF"/>
                </a:solidFill>
                <a:effectLst/>
                <a:uLnTx/>
                <a:uFillTx/>
                <a:latin typeface="Tahoma" charset="0"/>
                <a:ea typeface="ＭＳ Ｐゴシック" charset="-128"/>
                <a:cs typeface="+mn-cs"/>
              </a:rPr>
              <a:t>A Case for Exploiting Subarray-Level Parallelism (SALP) in DRAM</a:t>
            </a:r>
            <a:r>
              <a:rPr kumimoji="0" lang="en-US" altLang="ja-JP" sz="1800" b="0" i="0" u="none" strike="noStrike" kern="1200" cap="none" spc="0" normalizeH="0" baseline="0" noProof="0" dirty="0">
                <a:ln>
                  <a:noFill/>
                </a:ln>
                <a:solidFill>
                  <a:srgbClr val="000000"/>
                </a:solidFill>
                <a:effectLst/>
                <a:uLnTx/>
                <a:uFillTx/>
                <a:latin typeface="Tahoma" charset="0"/>
                <a:ea typeface="ＭＳ Ｐゴシック" charset="-128"/>
                <a:cs typeface="+mn-cs"/>
              </a:rPr>
              <a:t>,</a:t>
            </a: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128"/>
                <a:cs typeface="+mn-cs"/>
              </a:rPr>
              <a:t>”</a:t>
            </a:r>
            <a:r>
              <a:rPr kumimoji="0" lang="en-US" altLang="ja-JP" sz="1800" b="0" i="0" u="none" strike="noStrike" kern="1200" cap="none" spc="0" normalizeH="0" baseline="0" noProof="0" dirty="0">
                <a:ln>
                  <a:noFill/>
                </a:ln>
                <a:solidFill>
                  <a:srgbClr val="000000"/>
                </a:solidFill>
                <a:effectLst/>
                <a:uLnTx/>
                <a:uFillTx/>
                <a:latin typeface="Tahoma" charset="0"/>
                <a:ea typeface="ＭＳ Ｐゴシック" charset="-128"/>
                <a:cs typeface="+mn-cs"/>
              </a:rPr>
              <a:t> ISCA 2012.</a:t>
            </a:r>
          </a:p>
        </p:txBody>
      </p:sp>
    </p:spTree>
    <p:extLst>
      <p:ext uri="{BB962C8B-B14F-4D97-AF65-F5344CB8AC3E}">
        <p14:creationId xmlns:p14="http://schemas.microsoft.com/office/powerpoint/2010/main" val="19264695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r>
              <a:rPr lang="en-US" dirty="0"/>
              <a:t>We need to perform more sophisticated analyses on more data</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5477744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So Many Timing Constraints?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7" name="Rectangle 6"/>
          <p:cNvSpPr/>
          <p:nvPr/>
        </p:nvSpPr>
        <p:spPr>
          <a:xfrm>
            <a:off x="457200" y="5181600"/>
            <a:ext cx="4940300"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128"/>
                <a:cs typeface="+mn-cs"/>
              </a:rPr>
              <a:t>Lee et al., “</a:t>
            </a:r>
            <a:r>
              <a:rPr kumimoji="0" lang="en-US" altLang="ja-JP" sz="1600" b="0" i="0" u="none" strike="noStrike" kern="1200" cap="none" spc="0" normalizeH="0" baseline="0" noProof="0" dirty="0">
                <a:ln>
                  <a:noFill/>
                </a:ln>
                <a:solidFill>
                  <a:srgbClr val="0000FF"/>
                </a:solidFill>
                <a:effectLst/>
                <a:uLnTx/>
                <a:uFillTx/>
                <a:latin typeface="Tahoma" charset="0"/>
                <a:ea typeface="ＭＳ Ｐゴシック" charset="-128"/>
                <a:cs typeface="+mn-cs"/>
              </a:rPr>
              <a:t>Tiered-Latency DRAM: A Low Latency and Low Cost DRAM Architecture</a:t>
            </a:r>
            <a:r>
              <a:rPr kumimoji="0" lang="en-US" altLang="ja-JP" sz="1600" b="0" i="0" u="none" strike="noStrike" kern="1200" cap="none" spc="0" normalizeH="0" baseline="0" noProof="0" dirty="0">
                <a:ln>
                  <a:noFill/>
                </a:ln>
                <a:solidFill>
                  <a:srgbClr val="000000"/>
                </a:solidFill>
                <a:effectLst/>
                <a:uLnTx/>
                <a:uFillTx/>
                <a:latin typeface="Tahoma" charset="0"/>
                <a:ea typeface="ＭＳ Ｐゴシック" charset="-128"/>
                <a:cs typeface="+mn-cs"/>
              </a:rPr>
              <a:t>,</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128"/>
                <a:cs typeface="+mn-cs"/>
              </a:rPr>
              <a:t>”</a:t>
            </a:r>
            <a:r>
              <a:rPr kumimoji="0" lang="en-US" altLang="ja-JP" sz="1600" b="0" i="0" u="none" strike="noStrike" kern="1200" cap="none" spc="0" normalizeH="0" baseline="0" noProof="0" dirty="0">
                <a:ln>
                  <a:noFill/>
                </a:ln>
                <a:solidFill>
                  <a:srgbClr val="000000"/>
                </a:solidFill>
                <a:effectLst/>
                <a:uLnTx/>
                <a:uFillTx/>
                <a:latin typeface="Tahoma" charset="0"/>
                <a:ea typeface="ＭＳ Ｐゴシック" charset="-128"/>
                <a:cs typeface="+mn-cs"/>
              </a:rPr>
              <a:t> HPCA 2013.</a:t>
            </a: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128"/>
              <a:cs typeface="+mn-cs"/>
            </a:endParaRPr>
          </a:p>
        </p:txBody>
      </p:sp>
      <p:pic>
        <p:nvPicPr>
          <p:cNvPr id="3" name="Picture 2"/>
          <p:cNvPicPr>
            <a:picLocks noChangeAspect="1"/>
          </p:cNvPicPr>
          <p:nvPr/>
        </p:nvPicPr>
        <p:blipFill>
          <a:blip r:embed="rId2"/>
          <a:stretch>
            <a:fillRect/>
          </a:stretch>
        </p:blipFill>
        <p:spPr>
          <a:xfrm>
            <a:off x="0" y="934457"/>
            <a:ext cx="9144000" cy="3637543"/>
          </a:xfrm>
          <a:prstGeom prst="rect">
            <a:avLst/>
          </a:prstGeom>
        </p:spPr>
      </p:pic>
      <p:pic>
        <p:nvPicPr>
          <p:cNvPr id="8" name="Picture 7"/>
          <p:cNvPicPr>
            <a:picLocks noChangeAspect="1"/>
          </p:cNvPicPr>
          <p:nvPr/>
        </p:nvPicPr>
        <p:blipFill>
          <a:blip r:embed="rId3"/>
          <a:stretch>
            <a:fillRect/>
          </a:stretch>
        </p:blipFill>
        <p:spPr>
          <a:xfrm>
            <a:off x="6400800" y="4648200"/>
            <a:ext cx="2667000" cy="2193352"/>
          </a:xfrm>
          <a:prstGeom prst="rect">
            <a:avLst/>
          </a:prstGeom>
        </p:spPr>
      </p:pic>
    </p:spTree>
    <p:extLst>
      <p:ext uri="{BB962C8B-B14F-4D97-AF65-F5344CB8AC3E}">
        <p14:creationId xmlns:p14="http://schemas.microsoft.com/office/powerpoint/2010/main" val="114267841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915400" cy="1066800"/>
          </a:xfrm>
        </p:spPr>
        <p:txBody>
          <a:bodyPr/>
          <a:lstStyle/>
          <a:p>
            <a:r>
              <a:rPr lang="en-US" sz="3200" dirty="0"/>
              <a:t>DRAM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9169507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a:t>
            </a:r>
            <a:r>
              <a:rPr lang="en-US" dirty="0">
                <a:solidFill>
                  <a:srgbClr val="FF0000"/>
                </a:solidFill>
              </a:rPr>
              <a:t>It is difficult to design a policy that maximizes performance</a:t>
            </a:r>
            <a:r>
              <a:rPr lang="en-US" dirty="0"/>
              <a:t>,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a:t>
            </a:r>
            <a:r>
              <a:rPr lang="en-US" dirty="0">
                <a:solidFill>
                  <a:srgbClr val="0000FF"/>
                </a:solidFill>
              </a:rPr>
              <a:t>the DRAM controller automatically found a good scheduling policy on its own</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2745691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915400" cy="1066800"/>
          </a:xfrm>
        </p:spPr>
        <p:txBody>
          <a:bodyPr/>
          <a:lstStyle/>
          <a:p>
            <a:r>
              <a:rPr lang="en-US" dirty="0"/>
              <a:t>Memory Controller: Performance Function</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2157287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12905007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52513"/>
            <a:ext cx="87249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2635110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672360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solidFill>
                  <a:srgbClr val="0000FF"/>
                </a:solidFill>
                <a:latin typeface="Tahoma" charset="0"/>
                <a:hlinkClick r:id="rId2">
                  <a:extLst>
                    <a:ext uri="{A12FA001-AC4F-418D-AE19-62706E023703}">
                      <ahyp:hlinkClr xmlns:ahyp="http://schemas.microsoft.com/office/drawing/2018/hyperlinkcolor" val="tx"/>
                    </a:ext>
                  </a:extLst>
                </a:hlinkClick>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508250"/>
            <a:ext cx="82550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54113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325017756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4567386"/>
            <a:ext cx="91440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125538"/>
            <a:ext cx="9072562" cy="227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304136316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Modern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78863465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4746473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dirty="0">
                <a:latin typeface="Garamond" charset="0"/>
              </a:rPr>
              <a:t>Self-Optimizing Memory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Martínez, and Rich Caruana, </a:t>
            </a:r>
            <a:br>
              <a:rPr lang="en-US" sz="1800" dirty="0">
                <a:latin typeface="Tahoma" charset="0"/>
              </a:rPr>
            </a:br>
            <a:r>
              <a:rPr lang="en-US" sz="1800" b="1" dirty="0">
                <a:solidFill>
                  <a:srgbClr val="0000FF"/>
                </a:solidFill>
                <a:latin typeface="Tahoma" charset="0"/>
                <a:hlinkClick r:id="rId2">
                  <a:extLst>
                    <a:ext uri="{A12FA001-AC4F-418D-AE19-62706E023703}">
                      <ahyp:hlinkClr xmlns:ahyp="http://schemas.microsoft.com/office/drawing/2018/hyperlinkcolor" val="tx"/>
                    </a:ext>
                  </a:extLst>
                </a:hlinkClick>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                                </a:t>
            </a:r>
            <a:r>
              <a:rPr lang="en-US" sz="1800" b="1" i="1" dirty="0">
                <a:solidFill>
                  <a:srgbClr val="FF0000"/>
                </a:solidFill>
                <a:effectLst/>
              </a:rPr>
              <a:t>Selected to the ISCA-50 25-Year Retrospective Issue covering 1996-2020 in 2023 (</a:t>
            </a:r>
            <a:r>
              <a:rPr lang="en-US" sz="1800" b="1" i="1" dirty="0">
                <a:solidFill>
                  <a:srgbClr val="FF0000"/>
                </a:solidFill>
                <a:effectLst/>
                <a:hlinkClick r:id="rId4">
                  <a:extLst>
                    <a:ext uri="{A12FA001-AC4F-418D-AE19-62706E023703}">
                      <ahyp:hlinkClr xmlns:ahyp="http://schemas.microsoft.com/office/drawing/2018/hyperlinkcolor" val="tx"/>
                    </a:ext>
                  </a:extLst>
                </a:hlinkClick>
              </a:rPr>
              <a:t>Retrospective (pdf)</a:t>
            </a:r>
            <a:r>
              <a:rPr lang="en-US" sz="1800" b="1" i="1" dirty="0">
                <a:solidFill>
                  <a:srgbClr val="FF0000"/>
                </a:solidFill>
                <a:effectLst/>
              </a:rPr>
              <a:t> </a:t>
            </a:r>
            <a:r>
              <a:rPr lang="en-US" sz="1800" b="1" i="1" dirty="0">
                <a:solidFill>
                  <a:srgbClr val="FF0000"/>
                </a:solidFill>
                <a:effectLst/>
                <a:hlinkClick r:id="rId5">
                  <a:extLst>
                    <a:ext uri="{A12FA001-AC4F-418D-AE19-62706E023703}">
                      <ahyp:hlinkClr xmlns:ahyp="http://schemas.microsoft.com/office/drawing/2018/hyperlinkcolor" val="tx"/>
                    </a:ext>
                  </a:extLst>
                </a:hlinkClick>
              </a:rPr>
              <a:t>Full Issue</a:t>
            </a:r>
            <a:r>
              <a:rPr lang="en-US" sz="1800" b="1" i="1" dirty="0">
                <a:solidFill>
                  <a:srgbClr val="FF0000"/>
                </a:solidFill>
                <a:effectLst/>
              </a:rPr>
              <a:t>).</a:t>
            </a:r>
            <a:endParaRPr lang="en-US" sz="1800" b="0" i="0" dirty="0">
              <a:solidFill>
                <a:srgbClr val="FF0000"/>
              </a:solidFill>
              <a:effectLst/>
            </a:endParaRPr>
          </a:p>
          <a:p>
            <a:pPr marL="0" indent="0">
              <a:buNone/>
            </a:pPr>
            <a:br>
              <a:rPr lang="en-US" sz="1400" dirty="0"/>
            </a:br>
            <a:endParaRPr lang="en-US" sz="1800" dirty="0">
              <a:latin typeface="Tahoma" charset="0"/>
            </a:endParaRP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6"/>
          <a:stretch>
            <a:fillRect/>
          </a:stretch>
        </p:blipFill>
        <p:spPr>
          <a:xfrm>
            <a:off x="0" y="3942163"/>
            <a:ext cx="9144000" cy="1791093"/>
          </a:xfrm>
          <a:prstGeom prst="rect">
            <a:avLst/>
          </a:prstGeom>
        </p:spPr>
      </p:pic>
    </p:spTree>
    <p:extLst>
      <p:ext uri="{BB962C8B-B14F-4D97-AF65-F5344CB8AC3E}">
        <p14:creationId xmlns:p14="http://schemas.microsoft.com/office/powerpoint/2010/main" val="148636000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412776"/>
            <a:ext cx="7924800" cy="1752600"/>
          </a:xfrm>
        </p:spPr>
        <p:txBody>
          <a:bodyPr/>
          <a:lstStyle/>
          <a:p>
            <a:pPr algn="ctr"/>
            <a:r>
              <a:rPr lang="en-US" b="1" dirty="0"/>
              <a:t>Pythia: </a:t>
            </a:r>
            <a:r>
              <a:rPr lang="en-US" dirty="0"/>
              <a:t>Prefetching using</a:t>
            </a:r>
            <a:br>
              <a:rPr lang="en-US" dirty="0"/>
            </a:br>
            <a:r>
              <a:rPr lang="en-US" dirty="0"/>
              <a:t>Reinforcement Learning </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9662139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Self-Optimizing Memory Prefetchers</a:t>
            </a: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4" name="Content Placeholder 3">
            <a:extLst>
              <a:ext uri="{FF2B5EF4-FFF2-40B4-BE49-F238E27FC236}">
                <a16:creationId xmlns:a16="http://schemas.microsoft.com/office/drawing/2014/main" id="{FE69F0E1-38D9-7E47-B26A-92332E195873}"/>
              </a:ext>
            </a:extLst>
          </p:cNvPr>
          <p:cNvSpPr>
            <a:spLocks noGrp="1"/>
          </p:cNvSpPr>
          <p:nvPr>
            <p:ph idx="1"/>
          </p:nvPr>
        </p:nvSpPr>
        <p:spPr/>
        <p:txBody>
          <a:bodyPr/>
          <a:lstStyle/>
          <a:p>
            <a:pPr marL="0" indent="0">
              <a:buNone/>
            </a:pPr>
            <a:r>
              <a:rPr lang="en-US" sz="1350" b="0" i="0" dirty="0">
                <a:solidFill>
                  <a:srgbClr val="000000"/>
                </a:solidFill>
                <a:effectLst/>
              </a:rPr>
              <a:t>Rahul </a:t>
            </a:r>
            <a:r>
              <a:rPr lang="en-US" sz="1350" b="0" i="0" dirty="0" err="1">
                <a:solidFill>
                  <a:srgbClr val="000000"/>
                </a:solidFill>
                <a:effectLst/>
              </a:rPr>
              <a:t>Bera</a:t>
            </a:r>
            <a:r>
              <a:rPr lang="en-US" sz="1350" b="0" i="0" dirty="0">
                <a:solidFill>
                  <a:srgbClr val="000000"/>
                </a:solidFill>
                <a:effectLst/>
              </a:rPr>
              <a:t>, Konstantinos </a:t>
            </a:r>
            <a:r>
              <a:rPr lang="en-US" sz="1350" b="0" i="0" dirty="0" err="1">
                <a:solidFill>
                  <a:srgbClr val="000000"/>
                </a:solidFill>
                <a:effectLst/>
              </a:rPr>
              <a:t>Kanellopoulos</a:t>
            </a:r>
            <a:r>
              <a:rPr lang="en-US" sz="1350" b="0" i="0" dirty="0">
                <a:solidFill>
                  <a:srgbClr val="000000"/>
                </a:solidFill>
                <a:effectLst/>
              </a:rPr>
              <a:t>, Anant Nori, Taha </a:t>
            </a:r>
            <a:r>
              <a:rPr lang="en-US" sz="1350" b="0" i="0" dirty="0" err="1">
                <a:solidFill>
                  <a:srgbClr val="000000"/>
                </a:solidFill>
                <a:effectLst/>
              </a:rPr>
              <a:t>Shahroodi</a:t>
            </a:r>
            <a:r>
              <a:rPr lang="en-US" sz="1350" b="0" i="0" dirty="0">
                <a:solidFill>
                  <a:srgbClr val="000000"/>
                </a:solidFill>
                <a:effectLst/>
              </a:rPr>
              <a:t>, Sreenivas </a:t>
            </a:r>
            <a:r>
              <a:rPr lang="en-US" sz="1350" b="0" i="0" dirty="0" err="1">
                <a:solidFill>
                  <a:srgbClr val="000000"/>
                </a:solidFill>
                <a:effectLst/>
              </a:rPr>
              <a:t>Subramoney</a:t>
            </a:r>
            <a:r>
              <a:rPr lang="en-US" sz="1350" b="0" i="0" dirty="0">
                <a:solidFill>
                  <a:srgbClr val="000000"/>
                </a:solidFill>
                <a:effectLst/>
              </a:rPr>
              <a:t>, and Onur Mutlu,</a:t>
            </a:r>
            <a:br>
              <a:rPr lang="en-US" sz="1350" b="0" i="0" dirty="0">
                <a:solidFill>
                  <a:srgbClr val="000000"/>
                </a:solidFill>
                <a:effectLst/>
              </a:rPr>
            </a:br>
            <a:r>
              <a:rPr lang="en-US" sz="1350" b="1" i="0" dirty="0">
                <a:solidFill>
                  <a:srgbClr val="0000FF"/>
                </a:solidFill>
                <a:effectLst/>
                <a:hlinkClick r:id="rId3">
                  <a:extLst>
                    <a:ext uri="{A12FA001-AC4F-418D-AE19-62706E023703}">
                      <ahyp:hlinkClr xmlns:ahyp="http://schemas.microsoft.com/office/drawing/2018/hyperlinkcolor" val="tx"/>
                    </a:ext>
                  </a:extLst>
                </a:hlinkClick>
              </a:rPr>
              <a:t>"Pythia: A Customizable Hardware Prefetching Framework Using Online Reinforcement Learning"</a:t>
            </a:r>
            <a:br>
              <a:rPr lang="en-US" sz="1350" b="0" i="0" dirty="0">
                <a:solidFill>
                  <a:srgbClr val="000000"/>
                </a:solidFill>
                <a:effectLst/>
              </a:rPr>
            </a:br>
            <a:r>
              <a:rPr lang="en-US" sz="1350" b="0" i="1" dirty="0">
                <a:solidFill>
                  <a:srgbClr val="000000"/>
                </a:solidFill>
                <a:effectLst/>
              </a:rPr>
              <a:t>Proceedings of the </a:t>
            </a:r>
            <a:r>
              <a:rPr lang="en-US" sz="1350" b="0" i="1" dirty="0">
                <a:solidFill>
                  <a:srgbClr val="000000"/>
                </a:solidFill>
                <a:effectLst/>
                <a:hlinkClick r:id="rId4"/>
              </a:rPr>
              <a:t>54th International Symposium on Microarchitecture</a:t>
            </a:r>
            <a:r>
              <a:rPr lang="en-US" sz="1350" b="0" i="1" dirty="0">
                <a:solidFill>
                  <a:srgbClr val="000000"/>
                </a:solidFill>
                <a:effectLst/>
              </a:rPr>
              <a:t> (</a:t>
            </a:r>
            <a:r>
              <a:rPr lang="en-US" sz="1350" b="1" i="1" dirty="0">
                <a:solidFill>
                  <a:srgbClr val="000000"/>
                </a:solidFill>
                <a:effectLst/>
              </a:rPr>
              <a:t>MICRO</a:t>
            </a:r>
            <a:r>
              <a:rPr lang="en-US" sz="1350" b="0" i="1" dirty="0">
                <a:solidFill>
                  <a:srgbClr val="000000"/>
                </a:solidFill>
                <a:effectLst/>
              </a:rPr>
              <a:t>)</a:t>
            </a:r>
            <a:r>
              <a:rPr lang="en-US" sz="1350" b="0" i="0" dirty="0">
                <a:solidFill>
                  <a:srgbClr val="000000"/>
                </a:solidFill>
                <a:effectLst/>
              </a:rPr>
              <a:t>, Virtual, October 2021.</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5"/>
              </a:rPr>
              <a:t>Slides (pptx)</a:t>
            </a:r>
            <a:r>
              <a:rPr lang="en-US" sz="1350" b="0" i="0" dirty="0">
                <a:solidFill>
                  <a:srgbClr val="000000"/>
                </a:solidFill>
                <a:effectLst/>
              </a:rPr>
              <a:t> </a:t>
            </a:r>
            <a:r>
              <a:rPr lang="en-US" sz="1350" b="0" i="0" dirty="0">
                <a:solidFill>
                  <a:srgbClr val="000000"/>
                </a:solidFill>
                <a:effectLst/>
                <a:hlinkClick r:id="rId6"/>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7"/>
              </a:rPr>
              <a:t>Short Talk Slides (pptx)</a:t>
            </a:r>
            <a:r>
              <a:rPr lang="en-US" sz="1350" b="0" i="0" dirty="0">
                <a:solidFill>
                  <a:srgbClr val="000000"/>
                </a:solidFill>
                <a:effectLst/>
              </a:rPr>
              <a:t> </a:t>
            </a:r>
            <a:r>
              <a:rPr lang="en-US" sz="1350" b="0" i="0" dirty="0">
                <a:solidFill>
                  <a:srgbClr val="000000"/>
                </a:solidFill>
                <a:effectLst/>
                <a:hlinkClick r:id="rId8"/>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9"/>
              </a:rPr>
              <a:t>Lightning Talk Slides (pptx)</a:t>
            </a:r>
            <a:r>
              <a:rPr lang="en-US" sz="1350" b="0" i="0" dirty="0">
                <a:solidFill>
                  <a:srgbClr val="000000"/>
                </a:solidFill>
                <a:effectLst/>
              </a:rPr>
              <a:t> </a:t>
            </a:r>
            <a:r>
              <a:rPr lang="en-US" sz="1350" b="0" i="0" dirty="0">
                <a:solidFill>
                  <a:srgbClr val="000000"/>
                </a:solidFill>
                <a:effectLst/>
                <a:hlinkClick r:id="rId10"/>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1"/>
              </a:rPr>
              <a:t>Talk Video</a:t>
            </a:r>
            <a:r>
              <a:rPr lang="en-US" sz="1350" b="0" i="0" dirty="0">
                <a:solidFill>
                  <a:srgbClr val="000000"/>
                </a:solidFill>
                <a:effectLst/>
              </a:rPr>
              <a:t> (20 minutes)]</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2"/>
              </a:rPr>
              <a:t>Lightning Talk Video</a:t>
            </a:r>
            <a:r>
              <a:rPr lang="en-US" sz="1350" b="0" i="0" dirty="0">
                <a:solidFill>
                  <a:srgbClr val="000000"/>
                </a:solidFill>
                <a:effectLst/>
              </a:rPr>
              <a:t> (1.5 minutes)]</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3"/>
              </a:rPr>
              <a:t>Pythia Source Code (Officially Artifact Evaluated with All Badges)</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4"/>
              </a:rPr>
              <a:t>arXiv version</a:t>
            </a:r>
            <a:r>
              <a:rPr lang="en-US" sz="1350" b="0" i="0" dirty="0">
                <a:solidFill>
                  <a:srgbClr val="000000"/>
                </a:solidFill>
                <a:effectLst/>
              </a:rPr>
              <a:t>]</a:t>
            </a:r>
            <a:br>
              <a:rPr lang="en-US" sz="1350" b="0" i="0" dirty="0">
                <a:solidFill>
                  <a:srgbClr val="000000"/>
                </a:solidFill>
                <a:effectLst/>
              </a:rPr>
            </a:br>
            <a:r>
              <a:rPr lang="en-US" sz="1350" b="1" i="1" dirty="0">
                <a:solidFill>
                  <a:srgbClr val="FF0000"/>
                </a:solidFill>
                <a:effectLst/>
              </a:rPr>
              <a:t>Officially artifact evaluated as available, reusable and reproducible.</a:t>
            </a:r>
            <a:endParaRPr lang="en-US" sz="1350" b="0" i="0" dirty="0">
              <a:solidFill>
                <a:srgbClr val="FF0000"/>
              </a:solidFill>
              <a:effectLst/>
            </a:endParaRPr>
          </a:p>
          <a:p>
            <a:pPr marL="0" indent="0">
              <a:buNone/>
            </a:pPr>
            <a:br>
              <a:rPr lang="en-US" sz="1350" dirty="0"/>
            </a:br>
            <a:endParaRPr lang="en-US" sz="1350" dirty="0"/>
          </a:p>
        </p:txBody>
      </p:sp>
      <p:sp>
        <p:nvSpPr>
          <p:cNvPr id="6" name="TextBox 5">
            <a:extLst>
              <a:ext uri="{FF2B5EF4-FFF2-40B4-BE49-F238E27FC236}">
                <a16:creationId xmlns:a16="http://schemas.microsoft.com/office/drawing/2014/main" id="{3180D2CD-D1FB-7F4E-9E0F-D796E4F17354}"/>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15">
                  <a:extLst>
                    <a:ext uri="{A12FA001-AC4F-418D-AE19-62706E023703}">
                      <ahyp:hlinkClr xmlns:ahyp="http://schemas.microsoft.com/office/drawing/2018/hyperlinkcolor" val="tx"/>
                    </a:ext>
                  </a:extLst>
                </a:hlinkClick>
              </a:rPr>
              <a:t>https://arxiv.org/pdf/2109.12021.pdf</a:t>
            </a:r>
            <a:r>
              <a:rPr kumimoji="0" lang="en-US" sz="18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2" name="Picture 1">
            <a:extLst>
              <a:ext uri="{FF2B5EF4-FFF2-40B4-BE49-F238E27FC236}">
                <a16:creationId xmlns:a16="http://schemas.microsoft.com/office/drawing/2014/main" id="{30B2B886-1DE2-7B4A-21DD-77D598A1D321}"/>
              </a:ext>
            </a:extLst>
          </p:cNvPr>
          <p:cNvPicPr>
            <a:picLocks noChangeAspect="1"/>
          </p:cNvPicPr>
          <p:nvPr/>
        </p:nvPicPr>
        <p:blipFill>
          <a:blip r:embed="rId16"/>
          <a:stretch>
            <a:fillRect/>
          </a:stretch>
        </p:blipFill>
        <p:spPr>
          <a:xfrm>
            <a:off x="685800" y="3778575"/>
            <a:ext cx="7772400" cy="2674761"/>
          </a:xfrm>
          <a:prstGeom prst="rect">
            <a:avLst/>
          </a:prstGeom>
        </p:spPr>
      </p:pic>
    </p:spTree>
    <p:extLst>
      <p:ext uri="{BB962C8B-B14F-4D97-AF65-F5344CB8AC3E}">
        <p14:creationId xmlns:p14="http://schemas.microsoft.com/office/powerpoint/2010/main" val="111278533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328274" y="3869921"/>
            <a:ext cx="84874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Rahul </a:t>
            </a:r>
            <a:r>
              <a:rPr kumimoji="0" lang="en-US" sz="2400" b="1" i="0" u="sng"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Bera</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Konstantinos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Kanellopoulos</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Anant V. Nori,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Taha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Shahroodi</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Sreenivas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Subramoney</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Onur</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Mutlu</a:t>
            </a:r>
            <a:endPar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8274" y="5884914"/>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2687934" y="5877306"/>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0"/>
            <a:ext cx="9144000" cy="3516923"/>
          </a:xfrm>
          <a:prstGeom prst="rect">
            <a:avLst/>
          </a:prstGeom>
          <a:solidFill>
            <a:srgbClr val="23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rPr>
              <a:t>Pythia</a:t>
            </a:r>
            <a:endParaRPr kumimoji="0" lang="en-US" sz="62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rPr>
              <a:t>A Customizable Hardware Prefetching Framework Using Online Reinforcement Learning</a:t>
            </a:r>
          </a:p>
        </p:txBody>
      </p:sp>
      <p:pic>
        <p:nvPicPr>
          <p:cNvPr id="11" name="Picture 10">
            <a:extLst>
              <a:ext uri="{FF2B5EF4-FFF2-40B4-BE49-F238E27FC236}">
                <a16:creationId xmlns:a16="http://schemas.microsoft.com/office/drawing/2014/main" id="{04634075-57FE-5941-A015-53B1298194BB}"/>
              </a:ext>
            </a:extLst>
          </p:cNvPr>
          <p:cNvPicPr>
            <a:picLocks noChangeAspect="1"/>
          </p:cNvPicPr>
          <p:nvPr/>
        </p:nvPicPr>
        <p:blipFill rotWithShape="1">
          <a:blip r:embed="rId5"/>
          <a:srcRect l="28273" t="34927" r="30772" b="35321"/>
          <a:stretch/>
        </p:blipFill>
        <p:spPr>
          <a:xfrm>
            <a:off x="5245212" y="5812732"/>
            <a:ext cx="1336458" cy="544549"/>
          </a:xfrm>
          <a:prstGeom prst="rect">
            <a:avLst/>
          </a:prstGeom>
        </p:spPr>
      </p:pic>
      <p:pic>
        <p:nvPicPr>
          <p:cNvPr id="12" name="Picture 11">
            <a:extLst>
              <a:ext uri="{FF2B5EF4-FFF2-40B4-BE49-F238E27FC236}">
                <a16:creationId xmlns:a16="http://schemas.microsoft.com/office/drawing/2014/main" id="{17108674-F00F-2B40-AD5B-7FE829C4B79E}"/>
              </a:ext>
            </a:extLst>
          </p:cNvPr>
          <p:cNvPicPr>
            <a:picLocks noChangeAspect="1"/>
          </p:cNvPicPr>
          <p:nvPr/>
        </p:nvPicPr>
        <p:blipFill>
          <a:blip r:embed="rId6"/>
          <a:stretch>
            <a:fillRect/>
          </a:stretch>
        </p:blipFill>
        <p:spPr>
          <a:xfrm>
            <a:off x="6948407" y="5601696"/>
            <a:ext cx="1767017" cy="691012"/>
          </a:xfrm>
          <a:prstGeom prst="rect">
            <a:avLst/>
          </a:prstGeom>
        </p:spPr>
      </p:pic>
      <p:pic>
        <p:nvPicPr>
          <p:cNvPr id="8" name="Picture 7">
            <a:extLst>
              <a:ext uri="{FF2B5EF4-FFF2-40B4-BE49-F238E27FC236}">
                <a16:creationId xmlns:a16="http://schemas.microsoft.com/office/drawing/2014/main" id="{FD298C08-FC93-E646-B31F-6B7F8C471F3A}"/>
              </a:ext>
            </a:extLst>
          </p:cNvPr>
          <p:cNvPicPr>
            <a:picLocks noChangeAspect="1"/>
          </p:cNvPicPr>
          <p:nvPr/>
        </p:nvPicPr>
        <p:blipFill>
          <a:blip r:embed="rId7"/>
          <a:stretch>
            <a:fillRect/>
          </a:stretch>
        </p:blipFill>
        <p:spPr>
          <a:xfrm>
            <a:off x="6127264" y="113396"/>
            <a:ext cx="908812" cy="903791"/>
          </a:xfrm>
          <a:prstGeom prst="rect">
            <a:avLst/>
          </a:prstGeom>
        </p:spPr>
      </p:pic>
      <p:pic>
        <p:nvPicPr>
          <p:cNvPr id="9" name="Picture 8">
            <a:extLst>
              <a:ext uri="{FF2B5EF4-FFF2-40B4-BE49-F238E27FC236}">
                <a16:creationId xmlns:a16="http://schemas.microsoft.com/office/drawing/2014/main" id="{F5EDFA81-19D9-314E-9BB1-888EB0FFA586}"/>
              </a:ext>
            </a:extLst>
          </p:cNvPr>
          <p:cNvPicPr>
            <a:picLocks noChangeAspect="1"/>
          </p:cNvPicPr>
          <p:nvPr/>
        </p:nvPicPr>
        <p:blipFill>
          <a:blip r:embed="rId8"/>
          <a:stretch>
            <a:fillRect/>
          </a:stretch>
        </p:blipFill>
        <p:spPr>
          <a:xfrm>
            <a:off x="7125746" y="113395"/>
            <a:ext cx="908812" cy="903791"/>
          </a:xfrm>
          <a:prstGeom prst="rect">
            <a:avLst/>
          </a:prstGeom>
        </p:spPr>
      </p:pic>
      <p:pic>
        <p:nvPicPr>
          <p:cNvPr id="10" name="Picture 9">
            <a:extLst>
              <a:ext uri="{FF2B5EF4-FFF2-40B4-BE49-F238E27FC236}">
                <a16:creationId xmlns:a16="http://schemas.microsoft.com/office/drawing/2014/main" id="{D3C7A674-47D3-FB49-A74C-491B52491BA3}"/>
              </a:ext>
            </a:extLst>
          </p:cNvPr>
          <p:cNvPicPr>
            <a:picLocks noChangeAspect="1"/>
          </p:cNvPicPr>
          <p:nvPr/>
        </p:nvPicPr>
        <p:blipFill>
          <a:blip r:embed="rId9"/>
          <a:stretch>
            <a:fillRect/>
          </a:stretch>
        </p:blipFill>
        <p:spPr>
          <a:xfrm>
            <a:off x="8124229" y="113394"/>
            <a:ext cx="908812" cy="903791"/>
          </a:xfrm>
          <a:prstGeom prst="rect">
            <a:avLst/>
          </a:prstGeom>
        </p:spPr>
      </p:pic>
      <p:sp>
        <p:nvSpPr>
          <p:cNvPr id="5" name="TextBox 4">
            <a:extLst>
              <a:ext uri="{FF2B5EF4-FFF2-40B4-BE49-F238E27FC236}">
                <a16:creationId xmlns:a16="http://schemas.microsoft.com/office/drawing/2014/main" id="{6ED748E9-D2F2-4145-9728-0B85031E8E5C}"/>
              </a:ext>
            </a:extLst>
          </p:cNvPr>
          <p:cNvSpPr txBox="1"/>
          <p:nvPr/>
        </p:nvSpPr>
        <p:spPr>
          <a:xfrm>
            <a:off x="1940510" y="5020679"/>
            <a:ext cx="526297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hlinkClick r:id="rId10">
                  <a:extLst>
                    <a:ext uri="{A12FA001-AC4F-418D-AE19-62706E023703}">
                      <ahyp:hlinkClr xmlns:ahyp="http://schemas.microsoft.com/office/drawing/2018/hyperlinkcolor" val="tx"/>
                    </a:ext>
                  </a:extLst>
                </a:hlinkClick>
              </a:rPr>
              <a:t>https://github.com/CMU-SAFARI/Pythia</a:t>
            </a:r>
            <a:endParaRPr kumimoji="0" lang="en-US" sz="20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endParaRPr>
          </a:p>
        </p:txBody>
      </p:sp>
      <p:sp>
        <p:nvSpPr>
          <p:cNvPr id="6" name="TextBox 5">
            <a:extLst>
              <a:ext uri="{FF2B5EF4-FFF2-40B4-BE49-F238E27FC236}">
                <a16:creationId xmlns:a16="http://schemas.microsoft.com/office/drawing/2014/main" id="{DB638E62-CE28-5722-1D31-F4F4C3E291E6}"/>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11">
                  <a:extLst>
                    <a:ext uri="{A12FA001-AC4F-418D-AE19-62706E023703}">
                      <ahyp:hlinkClr xmlns:ahyp="http://schemas.microsoft.com/office/drawing/2018/hyperlinkcolor" val="tx"/>
                    </a:ext>
                  </a:extLst>
                </a:hlinkClick>
              </a:rPr>
              <a:t>https://arxiv.org/pdf/2109.12021.pdf</a:t>
            </a:r>
            <a:r>
              <a:rPr kumimoji="0" lang="en-US" sz="18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2132311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78D72AD6-90F9-4D4E-BB8C-B3CAE2447857}"/>
              </a:ext>
            </a:extLst>
          </p:cNvPr>
          <p:cNvSpPr/>
          <p:nvPr/>
        </p:nvSpPr>
        <p:spPr>
          <a:xfrm>
            <a:off x="90613" y="4939815"/>
            <a:ext cx="8972997" cy="1228072"/>
          </a:xfrm>
          <a:prstGeom prst="roundRect">
            <a:avLst>
              <a:gd name="adj" fmla="val 4914"/>
            </a:avLst>
          </a:prstGeom>
          <a:solidFill>
            <a:srgbClr val="FFD4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323F9310-436B-2148-9BEE-287B9C8D0845}"/>
              </a:ext>
            </a:extLst>
          </p:cNvPr>
          <p:cNvSpPr/>
          <p:nvPr/>
        </p:nvSpPr>
        <p:spPr>
          <a:xfrm>
            <a:off x="90614" y="3731501"/>
            <a:ext cx="8972997" cy="1157390"/>
          </a:xfrm>
          <a:prstGeom prst="roundRect">
            <a:avLst>
              <a:gd name="adj" fmla="val 4752"/>
            </a:avLst>
          </a:prstGeom>
          <a:solidFill>
            <a:srgbClr val="E2F0D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0E26C6B5-FAA5-AD49-A5C5-27FF882473B7}"/>
              </a:ext>
            </a:extLst>
          </p:cNvPr>
          <p:cNvSpPr/>
          <p:nvPr/>
        </p:nvSpPr>
        <p:spPr>
          <a:xfrm>
            <a:off x="90615" y="2762038"/>
            <a:ext cx="8972997" cy="918538"/>
          </a:xfrm>
          <a:prstGeom prst="roundRect">
            <a:avLst>
              <a:gd name="adj" fmla="val 6118"/>
            </a:avLst>
          </a:pr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245F93DA-41DE-4A4C-9B1D-817B6A0EBC50}"/>
              </a:ext>
            </a:extLst>
          </p:cNvPr>
          <p:cNvSpPr/>
          <p:nvPr/>
        </p:nvSpPr>
        <p:spPr>
          <a:xfrm>
            <a:off x="80387" y="1553645"/>
            <a:ext cx="8972997" cy="1157390"/>
          </a:xfrm>
          <a:prstGeom prst="roundRect">
            <a:avLst>
              <a:gd name="adj" fmla="val 5700"/>
            </a:avLst>
          </a:prstGeom>
          <a:solidFill>
            <a:srgbClr val="FBE5D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a:extLst>
              <a:ext uri="{FF2B5EF4-FFF2-40B4-BE49-F238E27FC236}">
                <a16:creationId xmlns:a16="http://schemas.microsoft.com/office/drawing/2014/main" id="{7D6700DE-A60F-0047-B270-63F9AB574DCC}"/>
              </a:ext>
            </a:extLst>
          </p:cNvPr>
          <p:cNvSpPr/>
          <p:nvPr/>
        </p:nvSpPr>
        <p:spPr>
          <a:xfrm>
            <a:off x="90616" y="936172"/>
            <a:ext cx="8972997" cy="566471"/>
          </a:xfrm>
          <a:prstGeom prst="roundRect">
            <a:avLst>
              <a:gd name="adj" fmla="val 10119"/>
            </a:avLst>
          </a:prstGeom>
          <a:solidFill>
            <a:srgbClr val="DAE3F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709DE5-F276-824C-9D6F-0E1B1DEE5DF3}"/>
              </a:ext>
            </a:extLst>
          </p:cNvPr>
          <p:cNvSpPr>
            <a:spLocks noGrp="1"/>
          </p:cNvSpPr>
          <p:nvPr>
            <p:ph type="title"/>
          </p:nvPr>
        </p:nvSpPr>
        <p:spPr/>
        <p:txBody>
          <a:bodyPr>
            <a:normAutofit fontScale="90000"/>
          </a:bodyPr>
          <a:lstStyle/>
          <a:p>
            <a:r>
              <a:rPr lang="en-US" dirty="0"/>
              <a:t>Executive Summary</a:t>
            </a:r>
          </a:p>
        </p:txBody>
      </p:sp>
      <p:sp>
        <p:nvSpPr>
          <p:cNvPr id="13" name="TextBox 12">
            <a:extLst>
              <a:ext uri="{FF2B5EF4-FFF2-40B4-BE49-F238E27FC236}">
                <a16:creationId xmlns:a16="http://schemas.microsoft.com/office/drawing/2014/main" id="{CDE8B0D0-D472-A74F-9DA1-634CACC78EB5}"/>
              </a:ext>
            </a:extLst>
          </p:cNvPr>
          <p:cNvSpPr txBox="1"/>
          <p:nvPr/>
        </p:nvSpPr>
        <p:spPr>
          <a:xfrm>
            <a:off x="2205308" y="6273497"/>
            <a:ext cx="4743606" cy="408623"/>
          </a:xfrm>
          <a:prstGeom prst="roundRect">
            <a:avLst/>
          </a:prstGeom>
          <a:solidFill>
            <a:schemeClr val="bg1">
              <a:lumMod val="9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hlinkClick r:id="rId3">
                  <a:extLst>
                    <a:ext uri="{A12FA001-AC4F-418D-AE19-62706E023703}">
                      <ahyp:hlinkClr xmlns:ahyp="http://schemas.microsoft.com/office/drawing/2018/hyperlinkcolor" val="tx"/>
                    </a:ext>
                  </a:extLst>
                </a:hlinkClick>
              </a:rPr>
              <a:t>https://github.com/CMU-SAFARI/Pythia</a:t>
            </a:r>
            <a:endParaRPr kumimoji="0" lang="en-US" sz="18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endParaRPr>
          </a:p>
        </p:txBody>
      </p:sp>
      <p:sp>
        <p:nvSpPr>
          <p:cNvPr id="3" name="Content Placeholder 2">
            <a:extLst>
              <a:ext uri="{FF2B5EF4-FFF2-40B4-BE49-F238E27FC236}">
                <a16:creationId xmlns:a16="http://schemas.microsoft.com/office/drawing/2014/main" id="{44722C4C-45FE-344B-A79D-CCCD100D937C}"/>
              </a:ext>
            </a:extLst>
          </p:cNvPr>
          <p:cNvSpPr>
            <a:spLocks noGrp="1"/>
          </p:cNvSpPr>
          <p:nvPr>
            <p:ph idx="1"/>
          </p:nvPr>
        </p:nvSpPr>
        <p:spPr>
          <a:xfrm>
            <a:off x="68368" y="936172"/>
            <a:ext cx="8995245" cy="5789494"/>
          </a:xfrm>
        </p:spPr>
        <p:txBody>
          <a:bodyPr>
            <a:normAutofit/>
          </a:bodyPr>
          <a:lstStyle/>
          <a:p>
            <a:r>
              <a:rPr lang="en-US" sz="1800" b="1" dirty="0">
                <a:solidFill>
                  <a:srgbClr val="0070C0"/>
                </a:solidFill>
                <a:latin typeface="Calibri" panose="020F0502020204030204" pitchFamily="34" charset="0"/>
                <a:cs typeface="Calibri" panose="020F0502020204030204" pitchFamily="34" charset="0"/>
              </a:rPr>
              <a:t>Background</a:t>
            </a:r>
            <a:r>
              <a:rPr lang="en-US" sz="1800" dirty="0">
                <a:latin typeface="Calibri" panose="020F0502020204030204" pitchFamily="34" charset="0"/>
                <a:cs typeface="Calibri" panose="020F0502020204030204" pitchFamily="34" charset="0"/>
              </a:rPr>
              <a:t>: Prefetchers predict addresses of future memory requests by associating memory access patterns with pieces of program and system information (called </a:t>
            </a:r>
            <a:r>
              <a:rPr lang="en-US" sz="1800" b="1" dirty="0">
                <a:solidFill>
                  <a:schemeClr val="accent1">
                    <a:lumMod val="75000"/>
                  </a:schemeClr>
                </a:solidFill>
                <a:latin typeface="Calibri" panose="020F0502020204030204" pitchFamily="34" charset="0"/>
                <a:cs typeface="Calibri" panose="020F0502020204030204" pitchFamily="34" charset="0"/>
              </a:rPr>
              <a:t>feature</a:t>
            </a:r>
            <a:r>
              <a:rPr lang="en-US" sz="1800" dirty="0">
                <a:latin typeface="Calibri" panose="020F0502020204030204" pitchFamily="34" charset="0"/>
                <a:cs typeface="Calibri" panose="020F0502020204030204" pitchFamily="34" charset="0"/>
              </a:rPr>
              <a:t>)</a:t>
            </a:r>
          </a:p>
          <a:p>
            <a:r>
              <a:rPr lang="en-US" sz="1800" b="1" dirty="0">
                <a:solidFill>
                  <a:srgbClr val="E30305"/>
                </a:solidFill>
                <a:latin typeface="Calibri" panose="020F0502020204030204" pitchFamily="34" charset="0"/>
                <a:cs typeface="Calibri" panose="020F0502020204030204" pitchFamily="34" charset="0"/>
              </a:rPr>
              <a:t>Problem</a:t>
            </a:r>
            <a:r>
              <a:rPr lang="en-US" sz="1800" dirty="0">
                <a:latin typeface="Calibri" panose="020F0502020204030204" pitchFamily="34" charset="0"/>
                <a:cs typeface="Calibri" panose="020F0502020204030204" pitchFamily="34" charset="0"/>
              </a:rPr>
              <a:t>: Three key shortcomings of prior prefetchers:</a:t>
            </a:r>
          </a:p>
          <a:p>
            <a:pPr marL="536575" lvl="1" indent="-179388"/>
            <a:r>
              <a:rPr lang="en-US" sz="1600" dirty="0">
                <a:latin typeface="Calibri" panose="020F0502020204030204" pitchFamily="34" charset="0"/>
                <a:cs typeface="Calibri" panose="020F0502020204030204" pitchFamily="34" charset="0"/>
              </a:rPr>
              <a:t>Predict mainly using a </a:t>
            </a:r>
            <a:r>
              <a:rPr lang="en-US" sz="1600" b="1" dirty="0">
                <a:solidFill>
                  <a:srgbClr val="C00000"/>
                </a:solidFill>
                <a:latin typeface="Calibri" panose="020F0502020204030204" pitchFamily="34" charset="0"/>
                <a:cs typeface="Calibri" panose="020F0502020204030204" pitchFamily="34" charset="0"/>
              </a:rPr>
              <a:t>single program feature</a:t>
            </a:r>
          </a:p>
          <a:p>
            <a:pPr marL="536575" lvl="1" indent="-179388"/>
            <a:r>
              <a:rPr lang="en-US" sz="1600" dirty="0">
                <a:latin typeface="Calibri" panose="020F0502020204030204" pitchFamily="34" charset="0"/>
                <a:cs typeface="Calibri" panose="020F0502020204030204" pitchFamily="34" charset="0"/>
              </a:rPr>
              <a:t>Lack </a:t>
            </a:r>
            <a:r>
              <a:rPr lang="en-US" sz="1600" b="1" dirty="0">
                <a:solidFill>
                  <a:srgbClr val="C00000"/>
                </a:solidFill>
                <a:latin typeface="Calibri" panose="020F0502020204030204" pitchFamily="34" charset="0"/>
                <a:cs typeface="Calibri" panose="020F0502020204030204" pitchFamily="34" charset="0"/>
              </a:rPr>
              <a:t>inherent system awareness </a:t>
            </a:r>
            <a:r>
              <a:rPr lang="en-US" sz="1600" dirty="0">
                <a:latin typeface="Calibri" panose="020F0502020204030204" pitchFamily="34" charset="0"/>
                <a:cs typeface="Calibri" panose="020F0502020204030204" pitchFamily="34" charset="0"/>
              </a:rPr>
              <a:t>(e.g., memory bandwidth usage)</a:t>
            </a:r>
          </a:p>
          <a:p>
            <a:pPr marL="536575" lvl="1" indent="-179388"/>
            <a:r>
              <a:rPr lang="en-US" sz="1600" dirty="0">
                <a:latin typeface="Calibri" panose="020F0502020204030204" pitchFamily="34" charset="0"/>
                <a:cs typeface="Calibri" panose="020F0502020204030204" pitchFamily="34" charset="0"/>
              </a:rPr>
              <a:t>Lack </a:t>
            </a:r>
            <a:r>
              <a:rPr lang="en-US" sz="1600" b="1" dirty="0">
                <a:solidFill>
                  <a:srgbClr val="C00000"/>
                </a:solidFill>
                <a:latin typeface="Calibri" panose="020F0502020204030204" pitchFamily="34" charset="0"/>
                <a:cs typeface="Calibri" panose="020F0502020204030204" pitchFamily="34" charset="0"/>
              </a:rPr>
              <a:t>in-silicon customizability</a:t>
            </a:r>
          </a:p>
          <a:p>
            <a:r>
              <a:rPr lang="en-US" sz="1800" b="1" dirty="0">
                <a:solidFill>
                  <a:schemeClr val="accent4">
                    <a:lumMod val="75000"/>
                  </a:schemeClr>
                </a:solidFill>
                <a:latin typeface="Calibri" panose="020F0502020204030204" pitchFamily="34" charset="0"/>
                <a:cs typeface="Calibri" panose="020F0502020204030204" pitchFamily="34" charset="0"/>
              </a:rPr>
              <a:t>Goal</a:t>
            </a:r>
            <a:r>
              <a:rPr lang="en-US" sz="1800" dirty="0">
                <a:latin typeface="Calibri" panose="020F0502020204030204" pitchFamily="34" charset="0"/>
                <a:cs typeface="Calibri" panose="020F0502020204030204" pitchFamily="34" charset="0"/>
              </a:rPr>
              <a:t>: Design a prefetching framework that:</a:t>
            </a:r>
          </a:p>
          <a:p>
            <a:pPr marL="536575" lvl="1" indent="-179388"/>
            <a:r>
              <a:rPr lang="en-US" sz="1600" dirty="0">
                <a:latin typeface="Calibri" panose="020F0502020204030204" pitchFamily="34" charset="0"/>
                <a:cs typeface="Calibri" panose="020F0502020204030204" pitchFamily="34" charset="0"/>
              </a:rPr>
              <a:t>Learns from </a:t>
            </a:r>
            <a:r>
              <a:rPr lang="en-US" sz="1600" b="1" dirty="0">
                <a:solidFill>
                  <a:schemeClr val="accent4">
                    <a:lumMod val="75000"/>
                  </a:schemeClr>
                </a:solidFill>
                <a:latin typeface="Calibri" panose="020F0502020204030204" pitchFamily="34" charset="0"/>
                <a:cs typeface="Calibri" panose="020F0502020204030204" pitchFamily="34" charset="0"/>
              </a:rPr>
              <a:t>multiple features</a:t>
            </a:r>
            <a:r>
              <a:rPr lang="en-US" sz="1600" dirty="0">
                <a:latin typeface="Calibri" panose="020F0502020204030204" pitchFamily="34" charset="0"/>
                <a:cs typeface="Calibri" panose="020F0502020204030204" pitchFamily="34" charset="0"/>
              </a:rPr>
              <a:t> and </a:t>
            </a:r>
            <a:r>
              <a:rPr lang="en-US" sz="1600" b="1" dirty="0">
                <a:solidFill>
                  <a:schemeClr val="accent4">
                    <a:lumMod val="75000"/>
                  </a:schemeClr>
                </a:solidFill>
                <a:latin typeface="Calibri" panose="020F0502020204030204" pitchFamily="34" charset="0"/>
                <a:cs typeface="Calibri" panose="020F0502020204030204" pitchFamily="34" charset="0"/>
              </a:rPr>
              <a:t>inherent system-level feedback</a:t>
            </a:r>
          </a:p>
          <a:p>
            <a:pPr marL="536575" lvl="1" indent="-179388"/>
            <a:r>
              <a:rPr lang="en-US" sz="1600" dirty="0">
                <a:latin typeface="Calibri" panose="020F0502020204030204" pitchFamily="34" charset="0"/>
                <a:cs typeface="Calibri" panose="020F0502020204030204" pitchFamily="34" charset="0"/>
              </a:rPr>
              <a:t>Can be </a:t>
            </a:r>
            <a:r>
              <a:rPr lang="en-US" sz="1600" b="1" dirty="0">
                <a:solidFill>
                  <a:schemeClr val="accent4">
                    <a:lumMod val="75000"/>
                  </a:schemeClr>
                </a:solidFill>
                <a:latin typeface="Calibri" panose="020F0502020204030204" pitchFamily="34" charset="0"/>
                <a:cs typeface="Calibri" panose="020F0502020204030204" pitchFamily="34" charset="0"/>
              </a:rPr>
              <a:t>customized in silicon</a:t>
            </a:r>
            <a:r>
              <a:rPr lang="en-US" sz="1600" dirty="0">
                <a:latin typeface="Calibri" panose="020F0502020204030204" pitchFamily="34" charset="0"/>
                <a:cs typeface="Calibri" panose="020F0502020204030204" pitchFamily="34" charset="0"/>
              </a:rPr>
              <a:t> to use different features and/or prefetching objectives</a:t>
            </a:r>
          </a:p>
          <a:p>
            <a:r>
              <a:rPr lang="en-US" sz="1800" b="1" dirty="0">
                <a:solidFill>
                  <a:schemeClr val="accent6">
                    <a:lumMod val="75000"/>
                  </a:schemeClr>
                </a:solidFill>
                <a:latin typeface="Calibri" panose="020F0502020204030204" pitchFamily="34" charset="0"/>
                <a:cs typeface="Calibri" panose="020F0502020204030204" pitchFamily="34" charset="0"/>
              </a:rPr>
              <a:t>Contribution</a:t>
            </a:r>
            <a:r>
              <a:rPr lang="en-US" sz="1800" dirty="0">
                <a:latin typeface="Calibri" panose="020F0502020204030204" pitchFamily="34" charset="0"/>
                <a:cs typeface="Calibri" panose="020F0502020204030204" pitchFamily="34" charset="0"/>
              </a:rPr>
              <a:t>: Pythia, which formulates prefetching as reinforcement learning problem</a:t>
            </a:r>
          </a:p>
          <a:p>
            <a:pPr marL="536575" lvl="1" indent="-179388"/>
            <a:r>
              <a:rPr lang="en-US" sz="1600" dirty="0">
                <a:latin typeface="Calibri" panose="020F0502020204030204" pitchFamily="34" charset="0"/>
                <a:cs typeface="Calibri" panose="020F0502020204030204" pitchFamily="34" charset="0"/>
              </a:rPr>
              <a:t>Takes</a:t>
            </a:r>
            <a:r>
              <a:rPr lang="en-US" sz="1600" b="1" dirty="0">
                <a:solidFill>
                  <a:srgbClr val="C00000"/>
                </a:solidFill>
                <a:latin typeface="Calibri" panose="020F0502020204030204" pitchFamily="34" charset="0"/>
                <a:cs typeface="Calibri" panose="020F0502020204030204" pitchFamily="34" charset="0"/>
              </a:rPr>
              <a:t> </a:t>
            </a:r>
            <a:r>
              <a:rPr lang="en-US" sz="1600" b="1" dirty="0">
                <a:solidFill>
                  <a:schemeClr val="accent6">
                    <a:lumMod val="75000"/>
                  </a:schemeClr>
                </a:solidFill>
                <a:latin typeface="Calibri" panose="020F0502020204030204" pitchFamily="34" charset="0"/>
                <a:cs typeface="Calibri" panose="020F0502020204030204" pitchFamily="34" charset="0"/>
              </a:rPr>
              <a:t>adaptive</a:t>
            </a:r>
            <a:r>
              <a:rPr lang="en-US" sz="1600" dirty="0">
                <a:latin typeface="Calibri" panose="020F0502020204030204" pitchFamily="34" charset="0"/>
                <a:cs typeface="Calibri" panose="020F0502020204030204" pitchFamily="34" charset="0"/>
              </a:rPr>
              <a:t> prefetch decisions using multiple features and system-level feedback</a:t>
            </a:r>
          </a:p>
          <a:p>
            <a:pPr marL="536575" lvl="1" indent="-179388"/>
            <a:r>
              <a:rPr lang="en-US" sz="1600" dirty="0">
                <a:latin typeface="Calibri" panose="020F0502020204030204" pitchFamily="34" charset="0"/>
                <a:cs typeface="Calibri" panose="020F0502020204030204" pitchFamily="34" charset="0"/>
              </a:rPr>
              <a:t>Can be </a:t>
            </a:r>
            <a:r>
              <a:rPr lang="en-US" sz="1600" b="1" dirty="0">
                <a:solidFill>
                  <a:schemeClr val="accent6">
                    <a:lumMod val="75000"/>
                  </a:schemeClr>
                </a:solidFill>
                <a:latin typeface="Calibri" panose="020F0502020204030204" pitchFamily="34" charset="0"/>
                <a:cs typeface="Calibri" panose="020F0502020204030204" pitchFamily="34" charset="0"/>
              </a:rPr>
              <a:t>customized in silicon</a:t>
            </a:r>
            <a:r>
              <a:rPr lang="en-US" sz="1600" dirty="0">
                <a:latin typeface="Calibri" panose="020F0502020204030204" pitchFamily="34" charset="0"/>
                <a:cs typeface="Calibri" panose="020F0502020204030204" pitchFamily="34" charset="0"/>
              </a:rPr>
              <a:t> for target workloads via simple configuration registers</a:t>
            </a:r>
          </a:p>
          <a:p>
            <a:pPr marL="536575" lvl="1" indent="-179388"/>
            <a:r>
              <a:rPr lang="en-US" sz="1600" dirty="0">
                <a:latin typeface="Calibri" panose="020F0502020204030204" pitchFamily="34" charset="0"/>
                <a:cs typeface="Calibri" panose="020F0502020204030204" pitchFamily="34" charset="0"/>
              </a:rPr>
              <a:t>Proposes</a:t>
            </a:r>
            <a:r>
              <a:rPr lang="en-US" sz="1600" b="1" dirty="0">
                <a:solidFill>
                  <a:schemeClr val="accent6">
                    <a:lumMod val="75000"/>
                  </a:schemeClr>
                </a:solidFill>
                <a:latin typeface="Calibri" panose="020F0502020204030204" pitchFamily="34" charset="0"/>
                <a:cs typeface="Calibri" panose="020F0502020204030204" pitchFamily="34" charset="0"/>
              </a:rPr>
              <a:t> a realistic and practical</a:t>
            </a:r>
            <a:r>
              <a:rPr lang="en-US" sz="1600" dirty="0">
                <a:latin typeface="Calibri" panose="020F0502020204030204" pitchFamily="34" charset="0"/>
                <a:cs typeface="Calibri" panose="020F0502020204030204" pitchFamily="34" charset="0"/>
              </a:rPr>
              <a:t> implementation of RL algorithm in hardware</a:t>
            </a:r>
          </a:p>
          <a:p>
            <a:r>
              <a:rPr lang="en-US" sz="1800" b="1" dirty="0">
                <a:solidFill>
                  <a:srgbClr val="7030A0"/>
                </a:solidFill>
                <a:latin typeface="Calibri" panose="020F0502020204030204" pitchFamily="34" charset="0"/>
                <a:cs typeface="Calibri" panose="020F0502020204030204" pitchFamily="34" charset="0"/>
              </a:rPr>
              <a:t>Key Results</a:t>
            </a:r>
            <a:r>
              <a:rPr lang="en-US" sz="1800" dirty="0">
                <a:latin typeface="Calibri" panose="020F0502020204030204" pitchFamily="34" charset="0"/>
                <a:cs typeface="Calibri" panose="020F0502020204030204" pitchFamily="34" charset="0"/>
              </a:rPr>
              <a:t>:</a:t>
            </a:r>
          </a:p>
          <a:p>
            <a:pPr marL="536575" lvl="1" indent="-179388"/>
            <a:r>
              <a:rPr lang="en-US" sz="1600" dirty="0">
                <a:latin typeface="Calibri" panose="020F0502020204030204" pitchFamily="34" charset="0"/>
                <a:cs typeface="Calibri" panose="020F0502020204030204" pitchFamily="34" charset="0"/>
              </a:rPr>
              <a:t>Evaluated using a wide range of workloads from SPEC CPU, PARSEC, </a:t>
            </a:r>
            <a:r>
              <a:rPr lang="en-US" sz="1600" dirty="0" err="1">
                <a:latin typeface="Calibri" panose="020F0502020204030204" pitchFamily="34" charset="0"/>
                <a:cs typeface="Calibri" panose="020F0502020204030204" pitchFamily="34" charset="0"/>
              </a:rPr>
              <a:t>Ligra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Cloudsuite</a:t>
            </a:r>
            <a:endParaRPr lang="en-US" sz="1600" dirty="0">
              <a:latin typeface="Calibri" panose="020F0502020204030204" pitchFamily="34" charset="0"/>
              <a:cs typeface="Calibri" panose="020F0502020204030204" pitchFamily="34" charset="0"/>
            </a:endParaRPr>
          </a:p>
          <a:p>
            <a:pPr marL="536575" lvl="1" indent="-179388"/>
            <a:r>
              <a:rPr lang="en-US" sz="1600" dirty="0">
                <a:latin typeface="Calibri" panose="020F0502020204030204" pitchFamily="34" charset="0"/>
                <a:cs typeface="Calibri" panose="020F0502020204030204" pitchFamily="34" charset="0"/>
              </a:rPr>
              <a:t>Outperforms best prefetcher by </a:t>
            </a:r>
            <a:r>
              <a:rPr lang="en-US" sz="1600" b="1" dirty="0">
                <a:solidFill>
                  <a:srgbClr val="7030A0"/>
                </a:solidFill>
                <a:latin typeface="Calibri" panose="020F0502020204030204" pitchFamily="34" charset="0"/>
                <a:cs typeface="Calibri" panose="020F0502020204030204" pitchFamily="34" charset="0"/>
              </a:rPr>
              <a:t>3.4%, 7.7% and 17%</a:t>
            </a:r>
            <a:r>
              <a:rPr lang="en-US" sz="1600" b="1" dirty="0">
                <a:solidFill>
                  <a:srgbClr val="C0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in 1/4/</a:t>
            </a:r>
            <a:r>
              <a:rPr lang="en-US" sz="1600" dirty="0" err="1">
                <a:latin typeface="Calibri" panose="020F0502020204030204" pitchFamily="34" charset="0"/>
                <a:cs typeface="Calibri" panose="020F0502020204030204" pitchFamily="34" charset="0"/>
              </a:rPr>
              <a:t>bw</a:t>
            </a:r>
            <a:r>
              <a:rPr lang="en-US" sz="1600" dirty="0">
                <a:latin typeface="Calibri" panose="020F0502020204030204" pitchFamily="34" charset="0"/>
                <a:cs typeface="Calibri" panose="020F0502020204030204" pitchFamily="34" charset="0"/>
              </a:rPr>
              <a:t>-constrained cores</a:t>
            </a:r>
          </a:p>
          <a:p>
            <a:pPr marL="536575" lvl="1" indent="-179388"/>
            <a:r>
              <a:rPr lang="en-US" sz="1600" dirty="0">
                <a:latin typeface="Calibri" panose="020F0502020204030204" pitchFamily="34" charset="0"/>
                <a:cs typeface="Calibri" panose="020F0502020204030204" pitchFamily="34" charset="0"/>
              </a:rPr>
              <a:t>Customizing Pythia leads to up to </a:t>
            </a:r>
            <a:r>
              <a:rPr lang="en-US" sz="1600" b="1" dirty="0">
                <a:solidFill>
                  <a:srgbClr val="7030A0"/>
                </a:solidFill>
                <a:latin typeface="Calibri" panose="020F0502020204030204" pitchFamily="34" charset="0"/>
                <a:cs typeface="Calibri" panose="020F0502020204030204" pitchFamily="34" charset="0"/>
              </a:rPr>
              <a:t>7.8% more performance </a:t>
            </a:r>
            <a:r>
              <a:rPr lang="en-US" sz="1600" dirty="0">
                <a:latin typeface="Calibri" panose="020F0502020204030204" pitchFamily="34" charset="0"/>
                <a:cs typeface="Calibri" panose="020F0502020204030204" pitchFamily="34" charset="0"/>
              </a:rPr>
              <a:t>over basic Pythia across </a:t>
            </a:r>
            <a:r>
              <a:rPr lang="en-US" sz="1600" dirty="0" err="1">
                <a:latin typeface="Calibri" panose="020F0502020204030204" pitchFamily="34" charset="0"/>
                <a:cs typeface="Calibri" panose="020F0502020204030204" pitchFamily="34" charset="0"/>
              </a:rPr>
              <a:t>Ligra</a:t>
            </a:r>
            <a:r>
              <a:rPr lang="en-US" sz="1600" dirty="0">
                <a:latin typeface="Calibri" panose="020F0502020204030204" pitchFamily="34" charset="0"/>
                <a:cs typeface="Calibri" panose="020F0502020204030204" pitchFamily="34" charset="0"/>
              </a:rPr>
              <a:t> workloads</a:t>
            </a:r>
          </a:p>
        </p:txBody>
      </p:sp>
    </p:spTree>
    <p:extLst>
      <p:ext uri="{BB962C8B-B14F-4D97-AF65-F5344CB8AC3E}">
        <p14:creationId xmlns:p14="http://schemas.microsoft.com/office/powerpoint/2010/main" val="5475049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Key Shortcomings of Prior Prefetchers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Formulating Prefetching as Reinforcement Learning</a:t>
            </a: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Pythia: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Evaluation of Pythia and </a:t>
            </a: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Key Results</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Conclusion</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3564480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FEF8C9-9A79-6242-B6E5-6FA10D5FD56D}"/>
              </a:ext>
            </a:extLst>
          </p:cNvPr>
          <p:cNvSpPr>
            <a:spLocks noGrp="1"/>
          </p:cNvSpPr>
          <p:nvPr>
            <p:ph type="title"/>
          </p:nvPr>
        </p:nvSpPr>
        <p:spPr/>
        <p:txBody>
          <a:bodyPr/>
          <a:lstStyle/>
          <a:p>
            <a:r>
              <a:rPr lang="en-US" dirty="0"/>
              <a:t>Prefetching Basics</a:t>
            </a:r>
          </a:p>
        </p:txBody>
      </p:sp>
      <p:sp>
        <p:nvSpPr>
          <p:cNvPr id="5" name="Content Placeholder 4">
            <a:extLst>
              <a:ext uri="{FF2B5EF4-FFF2-40B4-BE49-F238E27FC236}">
                <a16:creationId xmlns:a16="http://schemas.microsoft.com/office/drawing/2014/main" id="{A363EC3A-7375-CC4D-98EC-83323CF4AEFD}"/>
              </a:ext>
            </a:extLst>
          </p:cNvPr>
          <p:cNvSpPr>
            <a:spLocks noGrp="1"/>
          </p:cNvSpPr>
          <p:nvPr>
            <p:ph idx="1"/>
          </p:nvPr>
        </p:nvSpPr>
        <p:spPr>
          <a:xfrm>
            <a:off x="169011" y="936172"/>
            <a:ext cx="8894602" cy="5789494"/>
          </a:xfrm>
        </p:spPr>
        <p:txBody>
          <a:bodyPr>
            <a:normAutofit lnSpcReduction="10000"/>
          </a:bodyPr>
          <a:lstStyle/>
          <a:p>
            <a:r>
              <a:rPr lang="en-US" dirty="0">
                <a:latin typeface="Calibri" panose="020F0502020204030204" pitchFamily="34" charset="0"/>
                <a:cs typeface="Calibri" panose="020F0502020204030204" pitchFamily="34" charset="0"/>
              </a:rPr>
              <a:t>Predicts addresses of </a:t>
            </a:r>
            <a:r>
              <a:rPr lang="en-US" b="1" dirty="0">
                <a:solidFill>
                  <a:srgbClr val="000CFF"/>
                </a:solidFill>
                <a:latin typeface="Calibri" panose="020F0502020204030204" pitchFamily="34" charset="0"/>
                <a:cs typeface="Calibri" panose="020F0502020204030204" pitchFamily="34" charset="0"/>
              </a:rPr>
              <a:t>long-latency memory requests</a:t>
            </a:r>
            <a:r>
              <a:rPr lang="en-US" dirty="0">
                <a:latin typeface="Calibri" panose="020F0502020204030204" pitchFamily="34" charset="0"/>
                <a:cs typeface="Calibri" panose="020F0502020204030204" pitchFamily="34" charset="0"/>
              </a:rPr>
              <a:t> and fetches data before the program demands it</a:t>
            </a:r>
          </a:p>
          <a:p>
            <a:endParaRPr lang="en-US" sz="11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Associates access patterns from past memory requests with program context or system information</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b="1" dirty="0">
                <a:solidFill>
                  <a:srgbClr val="7030A0"/>
                </a:solidFill>
                <a:latin typeface="Calibri" panose="020F0502020204030204" pitchFamily="34" charset="0"/>
                <a:cs typeface="Calibri" panose="020F0502020204030204" pitchFamily="34" charset="0"/>
              </a:rPr>
              <a:t>Example program features</a:t>
            </a:r>
          </a:p>
          <a:p>
            <a:pPr lvl="1"/>
            <a:r>
              <a:rPr lang="en-US" dirty="0">
                <a:latin typeface="Calibri" panose="020F0502020204030204" pitchFamily="34" charset="0"/>
                <a:cs typeface="Calibri" panose="020F0502020204030204" pitchFamily="34" charset="0"/>
              </a:rPr>
              <a:t>Program counter (PC)</a:t>
            </a:r>
          </a:p>
          <a:p>
            <a:pPr lvl="1"/>
            <a:r>
              <a:rPr lang="en-US" dirty="0">
                <a:latin typeface="Calibri" panose="020F0502020204030204" pitchFamily="34" charset="0"/>
                <a:cs typeface="Calibri" panose="020F0502020204030204" pitchFamily="34" charset="0"/>
              </a:rPr>
              <a:t>Page number</a:t>
            </a:r>
          </a:p>
          <a:p>
            <a:pPr lvl="1"/>
            <a:r>
              <a:rPr lang="en-US" dirty="0">
                <a:latin typeface="Calibri" panose="020F0502020204030204" pitchFamily="34" charset="0"/>
                <a:cs typeface="Calibri" panose="020F0502020204030204" pitchFamily="34" charset="0"/>
              </a:rPr>
              <a:t>Page offset</a:t>
            </a:r>
          </a:p>
          <a:p>
            <a:pPr lvl="1"/>
            <a:r>
              <a:rPr lang="en-US" dirty="0">
                <a:latin typeface="Calibri" panose="020F0502020204030204" pitchFamily="34" charset="0"/>
                <a:cs typeface="Calibri" panose="020F0502020204030204" pitchFamily="34" charset="0"/>
              </a:rPr>
              <a:t>Cacheline delta</a:t>
            </a:r>
          </a:p>
          <a:p>
            <a:pPr lvl="1"/>
            <a:r>
              <a:rPr lang="en-US" dirty="0">
                <a:latin typeface="Calibri" panose="020F0502020204030204" pitchFamily="34" charset="0"/>
                <a:cs typeface="Calibri" panose="020F0502020204030204" pitchFamily="34" charset="0"/>
              </a:rPr>
              <a:t>…</a:t>
            </a:r>
          </a:p>
          <a:p>
            <a:pPr lvl="1"/>
            <a:r>
              <a:rPr lang="en-US" dirty="0">
                <a:latin typeface="Calibri" panose="020F0502020204030204" pitchFamily="34" charset="0"/>
                <a:cs typeface="Calibri" panose="020F0502020204030204" pitchFamily="34" charset="0"/>
              </a:rPr>
              <a:t>Or a combination of these attributes</a:t>
            </a:r>
          </a:p>
        </p:txBody>
      </p:sp>
      <p:sp>
        <p:nvSpPr>
          <p:cNvPr id="6" name="TextBox 5">
            <a:extLst>
              <a:ext uri="{FF2B5EF4-FFF2-40B4-BE49-F238E27FC236}">
                <a16:creationId xmlns:a16="http://schemas.microsoft.com/office/drawing/2014/main" id="{4F59C4DF-9C78-7D4F-B2D2-D2CD94EE24A4}"/>
              </a:ext>
            </a:extLst>
          </p:cNvPr>
          <p:cNvSpPr txBox="1"/>
          <p:nvPr/>
        </p:nvSpPr>
        <p:spPr>
          <a:xfrm>
            <a:off x="1761794" y="2947429"/>
            <a:ext cx="570903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Program context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 Access Pattern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Rectangle 7">
            <a:extLst>
              <a:ext uri="{FF2B5EF4-FFF2-40B4-BE49-F238E27FC236}">
                <a16:creationId xmlns:a16="http://schemas.microsoft.com/office/drawing/2014/main" id="{87397F08-514F-BC46-806D-070E891C20B3}"/>
              </a:ext>
            </a:extLst>
          </p:cNvPr>
          <p:cNvSpPr/>
          <p:nvPr/>
        </p:nvSpPr>
        <p:spPr>
          <a:xfrm>
            <a:off x="1673170" y="2947429"/>
            <a:ext cx="2648665" cy="461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Program Feature</a:t>
            </a:r>
          </a:p>
        </p:txBody>
      </p:sp>
    </p:spTree>
    <p:extLst>
      <p:ext uri="{BB962C8B-B14F-4D97-AF65-F5344CB8AC3E}">
        <p14:creationId xmlns:p14="http://schemas.microsoft.com/office/powerpoint/2010/main" val="376218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BD8FD-8814-1C4A-84D3-B2D6C3AD0CBF}"/>
              </a:ext>
            </a:extLst>
          </p:cNvPr>
          <p:cNvSpPr>
            <a:spLocks noGrp="1"/>
          </p:cNvSpPr>
          <p:nvPr>
            <p:ph type="title"/>
          </p:nvPr>
        </p:nvSpPr>
        <p:spPr/>
        <p:txBody>
          <a:bodyPr/>
          <a:lstStyle/>
          <a:p>
            <a:r>
              <a:rPr lang="en-US" sz="3800" dirty="0"/>
              <a:t>Key Shortcomings in Prior Prefetchers</a:t>
            </a:r>
          </a:p>
        </p:txBody>
      </p:sp>
      <p:sp>
        <p:nvSpPr>
          <p:cNvPr id="5" name="Content Placeholder 4">
            <a:extLst>
              <a:ext uri="{FF2B5EF4-FFF2-40B4-BE49-F238E27FC236}">
                <a16:creationId xmlns:a16="http://schemas.microsoft.com/office/drawing/2014/main" id="{50C54CB4-985E-7444-B83B-9DD4B2AA78DF}"/>
              </a:ext>
            </a:extLst>
          </p:cNvPr>
          <p:cNvSpPr>
            <a:spLocks noGrp="1"/>
          </p:cNvSpPr>
          <p:nvPr>
            <p:ph idx="1"/>
          </p:nvPr>
        </p:nvSpPr>
        <p:spPr/>
        <p:txBody>
          <a:bodyPr>
            <a:normAutofit/>
          </a:bodyPr>
          <a:lstStyle/>
          <a:p>
            <a:r>
              <a:rPr lang="en-US" sz="3000" dirty="0">
                <a:latin typeface="Calibri" panose="020F0502020204030204" pitchFamily="34" charset="0"/>
                <a:cs typeface="Calibri" panose="020F0502020204030204" pitchFamily="34" charset="0"/>
              </a:rPr>
              <a:t>We observe </a:t>
            </a:r>
            <a:r>
              <a:rPr lang="en-US" sz="3000" b="1" dirty="0">
                <a:solidFill>
                  <a:srgbClr val="C00000"/>
                </a:solidFill>
                <a:latin typeface="Calibri" panose="020F0502020204030204" pitchFamily="34" charset="0"/>
                <a:cs typeface="Calibri" panose="020F0502020204030204" pitchFamily="34" charset="0"/>
              </a:rPr>
              <a:t>three key shortcomings</a:t>
            </a:r>
            <a:r>
              <a:rPr lang="en-US" sz="3000" dirty="0">
                <a:latin typeface="Calibri" panose="020F0502020204030204" pitchFamily="34" charset="0"/>
                <a:cs typeface="Calibri" panose="020F0502020204030204" pitchFamily="34" charset="0"/>
              </a:rPr>
              <a:t> that significantly limit performance benefits of prior prefetchers</a:t>
            </a:r>
          </a:p>
        </p:txBody>
      </p:sp>
      <p:sp>
        <p:nvSpPr>
          <p:cNvPr id="6" name="Rectangle 5">
            <a:extLst>
              <a:ext uri="{FF2B5EF4-FFF2-40B4-BE49-F238E27FC236}">
                <a16:creationId xmlns:a16="http://schemas.microsoft.com/office/drawing/2014/main" id="{6F21AB0B-7F8D-C841-A2EF-3CF16CC35568}"/>
              </a:ext>
            </a:extLst>
          </p:cNvPr>
          <p:cNvSpPr/>
          <p:nvPr/>
        </p:nvSpPr>
        <p:spPr>
          <a:xfrm>
            <a:off x="0" y="2258171"/>
            <a:ext cx="9144000" cy="826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Predict mainly using a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single program feature</a:t>
            </a:r>
          </a:p>
        </p:txBody>
      </p:sp>
      <p:sp>
        <p:nvSpPr>
          <p:cNvPr id="7" name="Rectangle 6">
            <a:extLst>
              <a:ext uri="{FF2B5EF4-FFF2-40B4-BE49-F238E27FC236}">
                <a16:creationId xmlns:a16="http://schemas.microsoft.com/office/drawing/2014/main" id="{5F42E4B1-E4C8-134F-B7EF-54760F12B47B}"/>
              </a:ext>
            </a:extLst>
          </p:cNvPr>
          <p:cNvSpPr/>
          <p:nvPr/>
        </p:nvSpPr>
        <p:spPr>
          <a:xfrm>
            <a:off x="0" y="3429000"/>
            <a:ext cx="9144000" cy="826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Lack inherent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system awareness</a:t>
            </a:r>
          </a:p>
        </p:txBody>
      </p:sp>
      <p:sp>
        <p:nvSpPr>
          <p:cNvPr id="8" name="Rectangle 7">
            <a:extLst>
              <a:ext uri="{FF2B5EF4-FFF2-40B4-BE49-F238E27FC236}">
                <a16:creationId xmlns:a16="http://schemas.microsoft.com/office/drawing/2014/main" id="{F4DF45F0-4550-7F44-B962-423337D47660}"/>
              </a:ext>
            </a:extLst>
          </p:cNvPr>
          <p:cNvSpPr/>
          <p:nvPr/>
        </p:nvSpPr>
        <p:spPr>
          <a:xfrm>
            <a:off x="0" y="4599829"/>
            <a:ext cx="9144000" cy="826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Lack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in-silicon customizability</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D5E3FCCB-96D5-784F-A7F1-E91AC10581A7}"/>
              </a:ext>
            </a:extLst>
          </p:cNvPr>
          <p:cNvSpPr/>
          <p:nvPr/>
        </p:nvSpPr>
        <p:spPr>
          <a:xfrm>
            <a:off x="31804" y="2313830"/>
            <a:ext cx="675861" cy="6917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Lato Black" panose="020F0502020204030203" pitchFamily="34" charset="77"/>
                <a:ea typeface="+mn-ea"/>
                <a:cs typeface="+mn-cs"/>
              </a:rPr>
              <a:t>1</a:t>
            </a:r>
            <a:endParaRPr kumimoji="0" lang="en-US" sz="30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endParaRPr>
          </a:p>
        </p:txBody>
      </p:sp>
      <p:sp>
        <p:nvSpPr>
          <p:cNvPr id="10" name="Rectangle 9">
            <a:extLst>
              <a:ext uri="{FF2B5EF4-FFF2-40B4-BE49-F238E27FC236}">
                <a16:creationId xmlns:a16="http://schemas.microsoft.com/office/drawing/2014/main" id="{240621A8-FD2F-9A4F-958E-C654EBD70AED}"/>
              </a:ext>
            </a:extLst>
          </p:cNvPr>
          <p:cNvSpPr/>
          <p:nvPr/>
        </p:nvSpPr>
        <p:spPr>
          <a:xfrm>
            <a:off x="31803" y="3499087"/>
            <a:ext cx="675861" cy="6917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rPr>
              <a:t>2</a:t>
            </a:r>
            <a:endParaRPr kumimoji="0" lang="en-US" sz="30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endParaRPr>
          </a:p>
        </p:txBody>
      </p:sp>
      <p:sp>
        <p:nvSpPr>
          <p:cNvPr id="11" name="Rectangle 10">
            <a:extLst>
              <a:ext uri="{FF2B5EF4-FFF2-40B4-BE49-F238E27FC236}">
                <a16:creationId xmlns:a16="http://schemas.microsoft.com/office/drawing/2014/main" id="{5FED9F05-0C36-C347-9B3D-250673C37CF2}"/>
              </a:ext>
            </a:extLst>
          </p:cNvPr>
          <p:cNvSpPr/>
          <p:nvPr/>
        </p:nvSpPr>
        <p:spPr>
          <a:xfrm>
            <a:off x="31802" y="4667415"/>
            <a:ext cx="675861" cy="6917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rPr>
              <a:t>3</a:t>
            </a:r>
            <a:endParaRPr kumimoji="0" lang="en-US" sz="30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endParaRPr>
          </a:p>
        </p:txBody>
      </p:sp>
    </p:spTree>
    <p:extLst>
      <p:ext uri="{BB962C8B-B14F-4D97-AF65-F5344CB8AC3E}">
        <p14:creationId xmlns:p14="http://schemas.microsoft.com/office/powerpoint/2010/main" val="325381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4D8ABC-7BF9-D945-9910-46C6C2AEF7E1}"/>
              </a:ext>
            </a:extLst>
          </p:cNvPr>
          <p:cNvSpPr>
            <a:spLocks noGrp="1"/>
          </p:cNvSpPr>
          <p:nvPr>
            <p:ph type="title"/>
          </p:nvPr>
        </p:nvSpPr>
        <p:spPr/>
        <p:txBody>
          <a:bodyPr/>
          <a:lstStyle/>
          <a:p>
            <a:r>
              <a:rPr lang="en-US" sz="3600" dirty="0"/>
              <a:t>(1) Single-Feature Prefetch Prediction</a:t>
            </a:r>
          </a:p>
        </p:txBody>
      </p:sp>
      <p:sp>
        <p:nvSpPr>
          <p:cNvPr id="5" name="Content Placeholder 4">
            <a:extLst>
              <a:ext uri="{FF2B5EF4-FFF2-40B4-BE49-F238E27FC236}">
                <a16:creationId xmlns:a16="http://schemas.microsoft.com/office/drawing/2014/main" id="{B7B87274-C6FD-C14D-BAD4-53EEFF0A825A}"/>
              </a:ext>
            </a:extLst>
          </p:cNvPr>
          <p:cNvSpPr>
            <a:spLocks noGrp="1"/>
          </p:cNvSpPr>
          <p:nvPr>
            <p:ph idx="1"/>
          </p:nvPr>
        </p:nvSpPr>
        <p:spPr/>
        <p:txBody>
          <a:bodyPr>
            <a:normAutofit/>
          </a:bodyPr>
          <a:lstStyle/>
          <a:p>
            <a:r>
              <a:rPr lang="en-US" sz="3000" dirty="0">
                <a:latin typeface="Calibri" panose="020F0502020204030204" pitchFamily="34" charset="0"/>
                <a:cs typeface="Calibri" panose="020F0502020204030204" pitchFamily="34" charset="0"/>
              </a:rPr>
              <a:t>Provides </a:t>
            </a:r>
            <a:r>
              <a:rPr lang="en-US" sz="3000" b="1" dirty="0">
                <a:solidFill>
                  <a:srgbClr val="000CFF"/>
                </a:solidFill>
                <a:latin typeface="Calibri" panose="020F0502020204030204" pitchFamily="34" charset="0"/>
                <a:cs typeface="Calibri" panose="020F0502020204030204" pitchFamily="34" charset="0"/>
              </a:rPr>
              <a:t>good</a:t>
            </a:r>
            <a:r>
              <a:rPr lang="en-US" sz="3000" dirty="0">
                <a:latin typeface="Calibri" panose="020F0502020204030204" pitchFamily="34" charset="0"/>
                <a:cs typeface="Calibri" panose="020F0502020204030204" pitchFamily="34" charset="0"/>
              </a:rPr>
              <a:t> performance </a:t>
            </a:r>
            <a:r>
              <a:rPr lang="en-US" sz="3000" b="1" dirty="0">
                <a:solidFill>
                  <a:srgbClr val="000CFF"/>
                </a:solidFill>
                <a:latin typeface="Calibri" panose="020F0502020204030204" pitchFamily="34" charset="0"/>
                <a:cs typeface="Calibri" panose="020F0502020204030204" pitchFamily="34" charset="0"/>
              </a:rPr>
              <a:t>gains</a:t>
            </a:r>
            <a:r>
              <a:rPr lang="en-US" sz="3000" b="1" dirty="0">
                <a:solidFill>
                  <a:srgbClr val="C00000"/>
                </a:solidFill>
                <a:latin typeface="Calibri" panose="020F0502020204030204" pitchFamily="34" charset="0"/>
                <a:cs typeface="Calibri" panose="020F0502020204030204" pitchFamily="34" charset="0"/>
              </a:rPr>
              <a:t> </a:t>
            </a:r>
            <a:r>
              <a:rPr lang="en-US" sz="3000" dirty="0">
                <a:latin typeface="Calibri" panose="020F0502020204030204" pitchFamily="34" charset="0"/>
                <a:cs typeface="Calibri" panose="020F0502020204030204" pitchFamily="34" charset="0"/>
              </a:rPr>
              <a:t>mainly on workloads where the </a:t>
            </a:r>
            <a:r>
              <a:rPr lang="en-US" sz="3000" b="1" dirty="0">
                <a:solidFill>
                  <a:srgbClr val="000CFF"/>
                </a:solidFill>
                <a:latin typeface="Calibri" panose="020F0502020204030204" pitchFamily="34" charset="0"/>
                <a:cs typeface="Calibri" panose="020F0502020204030204" pitchFamily="34" charset="0"/>
              </a:rPr>
              <a:t>feature-to-pattern correlation exists</a:t>
            </a:r>
            <a:endParaRPr lang="en-US" sz="3000" dirty="0">
              <a:solidFill>
                <a:srgbClr val="000C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1714B65-57B1-E546-B7F0-7D873712AE5B}"/>
              </a:ext>
            </a:extLst>
          </p:cNvPr>
          <p:cNvSpPr txBox="1"/>
          <p:nvPr/>
        </p:nvSpPr>
        <p:spPr>
          <a:xfrm>
            <a:off x="2645009" y="6446469"/>
            <a:ext cx="219964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E7E6E6">
                    <a:lumMod val="75000"/>
                  </a:srgbClr>
                </a:solidFill>
                <a:effectLst/>
                <a:uLnTx/>
                <a:uFillTx/>
                <a:latin typeface="Calibri" panose="020F0502020204030204" pitchFamily="34" charset="0"/>
                <a:ea typeface="+mn-ea"/>
                <a:cs typeface="Calibri" panose="020F0502020204030204" pitchFamily="34" charset="0"/>
              </a:rPr>
              <a:t>[1] </a:t>
            </a:r>
            <a:r>
              <a:rPr kumimoji="0" lang="en-US" sz="1200" b="0" i="1" u="none" strike="noStrike" kern="1200" cap="none" spc="0" normalizeH="0" baseline="0" noProof="0" dirty="0" err="1">
                <a:ln>
                  <a:noFill/>
                </a:ln>
                <a:solidFill>
                  <a:srgbClr val="E7E6E6">
                    <a:lumMod val="75000"/>
                  </a:srgbClr>
                </a:solidFill>
                <a:effectLst/>
                <a:uLnTx/>
                <a:uFillTx/>
                <a:latin typeface="Calibri" panose="020F0502020204030204" pitchFamily="34" charset="0"/>
                <a:ea typeface="+mn-ea"/>
                <a:cs typeface="Calibri" panose="020F0502020204030204" pitchFamily="34" charset="0"/>
              </a:rPr>
              <a:t>Bakshalipour</a:t>
            </a:r>
            <a:r>
              <a:rPr kumimoji="0" lang="en-US" sz="1200" b="0" i="1" u="none" strike="noStrike" kern="1200" cap="none" spc="0" normalizeH="0" baseline="0" noProof="0" dirty="0">
                <a:ln>
                  <a:noFill/>
                </a:ln>
                <a:solidFill>
                  <a:srgbClr val="E7E6E6">
                    <a:lumMod val="75000"/>
                  </a:srgbClr>
                </a:solidFill>
                <a:effectLst/>
                <a:uLnTx/>
                <a:uFillTx/>
                <a:latin typeface="Calibri" panose="020F0502020204030204" pitchFamily="34" charset="0"/>
                <a:ea typeface="+mn-ea"/>
                <a:cs typeface="Calibri" panose="020F0502020204030204" pitchFamily="34" charset="0"/>
              </a:rPr>
              <a:t> et al., HPCA’19</a:t>
            </a:r>
          </a:p>
        </p:txBody>
      </p:sp>
      <p:sp>
        <p:nvSpPr>
          <p:cNvPr id="22" name="TextBox 21">
            <a:extLst>
              <a:ext uri="{FF2B5EF4-FFF2-40B4-BE49-F238E27FC236}">
                <a16:creationId xmlns:a16="http://schemas.microsoft.com/office/drawing/2014/main" id="{4955E225-643A-0342-AB57-5476FCAA6313}"/>
              </a:ext>
            </a:extLst>
          </p:cNvPr>
          <p:cNvSpPr txBox="1"/>
          <p:nvPr/>
        </p:nvSpPr>
        <p:spPr>
          <a:xfrm>
            <a:off x="4896407" y="6446468"/>
            <a:ext cx="167898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E7E6E6">
                    <a:lumMod val="75000"/>
                  </a:srgbClr>
                </a:solidFill>
                <a:effectLst/>
                <a:uLnTx/>
                <a:uFillTx/>
                <a:latin typeface="Calibri" panose="020F0502020204030204" pitchFamily="34" charset="0"/>
                <a:ea typeface="+mn-ea"/>
                <a:cs typeface="Calibri" panose="020F0502020204030204" pitchFamily="34" charset="0"/>
              </a:rPr>
              <a:t>[2] Kim et al., MICRO’16</a:t>
            </a:r>
          </a:p>
        </p:txBody>
      </p:sp>
      <p:graphicFrame>
        <p:nvGraphicFramePr>
          <p:cNvPr id="23" name="Chart 22">
            <a:extLst>
              <a:ext uri="{FF2B5EF4-FFF2-40B4-BE49-F238E27FC236}">
                <a16:creationId xmlns:a16="http://schemas.microsoft.com/office/drawing/2014/main" id="{C05B6CEA-CF5D-BD47-B09B-D9B444CCDE30}"/>
              </a:ext>
            </a:extLst>
          </p:cNvPr>
          <p:cNvGraphicFramePr>
            <a:graphicFrameLocks noGrp="1"/>
          </p:cNvGraphicFramePr>
          <p:nvPr/>
        </p:nvGraphicFramePr>
        <p:xfrm>
          <a:off x="293297" y="2053087"/>
          <a:ext cx="8428007" cy="3478550"/>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Arrow Connector 8">
            <a:extLst>
              <a:ext uri="{FF2B5EF4-FFF2-40B4-BE49-F238E27FC236}">
                <a16:creationId xmlns:a16="http://schemas.microsoft.com/office/drawing/2014/main" id="{5CB75A44-4629-D947-B7E0-C0107A24FBAC}"/>
              </a:ext>
            </a:extLst>
          </p:cNvPr>
          <p:cNvCxnSpPr/>
          <p:nvPr/>
        </p:nvCxnSpPr>
        <p:spPr>
          <a:xfrm>
            <a:off x="2251495" y="3148642"/>
            <a:ext cx="0" cy="724619"/>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10C2AF-03C2-D340-BAA0-EBEA5D74853C}"/>
              </a:ext>
            </a:extLst>
          </p:cNvPr>
          <p:cNvCxnSpPr>
            <a:cxnSpLocks/>
          </p:cNvCxnSpPr>
          <p:nvPr/>
        </p:nvCxnSpPr>
        <p:spPr>
          <a:xfrm>
            <a:off x="3973903" y="4787660"/>
            <a:ext cx="0" cy="195533"/>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726BA21-6124-274B-AAFF-D1F53C1E7493}"/>
              </a:ext>
            </a:extLst>
          </p:cNvPr>
          <p:cNvCxnSpPr>
            <a:cxnSpLocks/>
          </p:cNvCxnSpPr>
          <p:nvPr/>
        </p:nvCxnSpPr>
        <p:spPr>
          <a:xfrm>
            <a:off x="5687684" y="4270075"/>
            <a:ext cx="0" cy="270296"/>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DFE3CBE-907F-3B4E-9B70-383AD683359B}"/>
              </a:ext>
            </a:extLst>
          </p:cNvPr>
          <p:cNvCxnSpPr>
            <a:cxnSpLocks/>
          </p:cNvCxnSpPr>
          <p:nvPr/>
        </p:nvCxnSpPr>
        <p:spPr>
          <a:xfrm>
            <a:off x="7591247" y="3232029"/>
            <a:ext cx="0" cy="270296"/>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5836E36-3DF1-394F-972A-D8095F818324}"/>
              </a:ext>
            </a:extLst>
          </p:cNvPr>
          <p:cNvSpPr txBox="1"/>
          <p:nvPr/>
        </p:nvSpPr>
        <p:spPr>
          <a:xfrm>
            <a:off x="1825554" y="2779310"/>
            <a:ext cx="83067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15.4%</a:t>
            </a:r>
          </a:p>
        </p:txBody>
      </p:sp>
      <p:sp>
        <p:nvSpPr>
          <p:cNvPr id="30" name="TextBox 29">
            <a:extLst>
              <a:ext uri="{FF2B5EF4-FFF2-40B4-BE49-F238E27FC236}">
                <a16:creationId xmlns:a16="http://schemas.microsoft.com/office/drawing/2014/main" id="{6904453A-52BA-6E42-988C-4059043ABA71}"/>
              </a:ext>
            </a:extLst>
          </p:cNvPr>
          <p:cNvSpPr txBox="1"/>
          <p:nvPr/>
        </p:nvSpPr>
        <p:spPr>
          <a:xfrm>
            <a:off x="3564175" y="4418328"/>
            <a:ext cx="70083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3.5%</a:t>
            </a:r>
          </a:p>
        </p:txBody>
      </p:sp>
      <p:sp>
        <p:nvSpPr>
          <p:cNvPr id="31" name="TextBox 30">
            <a:extLst>
              <a:ext uri="{FF2B5EF4-FFF2-40B4-BE49-F238E27FC236}">
                <a16:creationId xmlns:a16="http://schemas.microsoft.com/office/drawing/2014/main" id="{199B7CDC-2B2B-BD44-A884-93D9AB1AF027}"/>
              </a:ext>
            </a:extLst>
          </p:cNvPr>
          <p:cNvSpPr txBox="1"/>
          <p:nvPr/>
        </p:nvSpPr>
        <p:spPr>
          <a:xfrm>
            <a:off x="5342076" y="3941416"/>
            <a:ext cx="70083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5.5%</a:t>
            </a:r>
          </a:p>
        </p:txBody>
      </p:sp>
      <p:sp>
        <p:nvSpPr>
          <p:cNvPr id="32" name="TextBox 31">
            <a:extLst>
              <a:ext uri="{FF2B5EF4-FFF2-40B4-BE49-F238E27FC236}">
                <a16:creationId xmlns:a16="http://schemas.microsoft.com/office/drawing/2014/main" id="{A166C009-D0B8-2E4F-A050-F05725B34AAE}"/>
              </a:ext>
            </a:extLst>
          </p:cNvPr>
          <p:cNvSpPr txBox="1"/>
          <p:nvPr/>
        </p:nvSpPr>
        <p:spPr>
          <a:xfrm>
            <a:off x="7245639" y="2862697"/>
            <a:ext cx="70083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4.6%</a:t>
            </a:r>
          </a:p>
        </p:txBody>
      </p:sp>
      <p:sp>
        <p:nvSpPr>
          <p:cNvPr id="33" name="Rounded Rectangle 32">
            <a:extLst>
              <a:ext uri="{FF2B5EF4-FFF2-40B4-BE49-F238E27FC236}">
                <a16:creationId xmlns:a16="http://schemas.microsoft.com/office/drawing/2014/main" id="{BD272314-D6C8-9641-BCEA-3BE696F61260}"/>
              </a:ext>
            </a:extLst>
          </p:cNvPr>
          <p:cNvSpPr/>
          <p:nvPr/>
        </p:nvSpPr>
        <p:spPr>
          <a:xfrm>
            <a:off x="1737736" y="2122098"/>
            <a:ext cx="4915873" cy="3404580"/>
          </a:xfrm>
          <a:prstGeom prst="roundRect">
            <a:avLst>
              <a:gd name="adj" fmla="val 2536"/>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ounded Rectangle 33">
            <a:extLst>
              <a:ext uri="{FF2B5EF4-FFF2-40B4-BE49-F238E27FC236}">
                <a16:creationId xmlns:a16="http://schemas.microsoft.com/office/drawing/2014/main" id="{E637D83C-7784-9F48-865D-6D33666BE506}"/>
              </a:ext>
            </a:extLst>
          </p:cNvPr>
          <p:cNvSpPr/>
          <p:nvPr/>
        </p:nvSpPr>
        <p:spPr>
          <a:xfrm>
            <a:off x="6881550" y="2122098"/>
            <a:ext cx="1839754" cy="3404580"/>
          </a:xfrm>
          <a:prstGeom prst="roundRect">
            <a:avLst>
              <a:gd name="adj" fmla="val 2536"/>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EAF5A329-05DB-F44A-A2EE-A20F26176498}"/>
              </a:ext>
            </a:extLst>
          </p:cNvPr>
          <p:cNvSpPr txBox="1"/>
          <p:nvPr/>
        </p:nvSpPr>
        <p:spPr>
          <a:xfrm>
            <a:off x="1487310" y="5853317"/>
            <a:ext cx="328051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Bingo</a:t>
            </a:r>
            <a:r>
              <a:rPr kumimoji="0" lang="en-US" sz="2400" b="1" i="0" u="none" strike="noStrike" kern="1200" cap="none" spc="0" normalizeH="0" baseline="0" noProof="0" dirty="0">
                <a:ln>
                  <a:noFill/>
                </a:ln>
                <a:solidFill>
                  <a:srgbClr val="000CFF"/>
                </a:solidFill>
                <a:effectLst/>
                <a:uLnTx/>
                <a:uFillTx/>
                <a:latin typeface="Calibri" panose="020F0502020204030204" pitchFamily="34" charset="0"/>
                <a:ea typeface="+mn-ea"/>
                <a:cs typeface="Calibri" panose="020F0502020204030204" pitchFamily="34" charset="0"/>
              </a:rPr>
              <a:t> </a:t>
            </a:r>
            <a:r>
              <a:rPr kumimoji="0" lang="en-US" sz="1400" b="1" i="0" u="none" strike="noStrike" kern="1200" cap="none" spc="0" normalizeH="0" baseline="0" noProof="0" dirty="0">
                <a:ln>
                  <a:noFill/>
                </a:ln>
                <a:solidFill>
                  <a:srgbClr val="E7E6E6">
                    <a:lumMod val="75000"/>
                  </a:srgbClr>
                </a:solidFill>
                <a:effectLst/>
                <a:uLnTx/>
                <a:uFillTx/>
                <a:latin typeface="Calibri" panose="020F0502020204030204" pitchFamily="34" charset="0"/>
                <a:ea typeface="+mn-ea"/>
                <a:cs typeface="Calibri" panose="020F0502020204030204" pitchFamily="34" charset="0"/>
              </a:rPr>
              <a:t>[1]</a:t>
            </a:r>
            <a:r>
              <a:rPr kumimoji="0" lang="en-US" sz="2400" b="1" i="0" u="none" strike="noStrike" kern="1200" cap="none" spc="0" normalizeH="0" baseline="0" noProof="0" dirty="0">
                <a:ln>
                  <a:noFill/>
                </a:ln>
                <a:solidFill>
                  <a:srgbClr val="000CFF"/>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performs better</a:t>
            </a:r>
          </a:p>
        </p:txBody>
      </p:sp>
      <p:sp>
        <p:nvSpPr>
          <p:cNvPr id="37" name="TextBox 36">
            <a:extLst>
              <a:ext uri="{FF2B5EF4-FFF2-40B4-BE49-F238E27FC236}">
                <a16:creationId xmlns:a16="http://schemas.microsoft.com/office/drawing/2014/main" id="{9B1D7DD1-DAC0-E84D-B24E-C0C7C1BD1EBC}"/>
              </a:ext>
            </a:extLst>
          </p:cNvPr>
          <p:cNvSpPr txBox="1"/>
          <p:nvPr/>
        </p:nvSpPr>
        <p:spPr>
          <a:xfrm>
            <a:off x="5881163" y="5853763"/>
            <a:ext cx="3031856" cy="461665"/>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SPP</a:t>
            </a:r>
            <a:r>
              <a:rPr kumimoji="0" lang="en-US" sz="2400" b="1" i="0" u="none" strike="noStrike" kern="1200" cap="none" spc="0" normalizeH="0" baseline="0" noProof="0" dirty="0">
                <a:ln>
                  <a:noFill/>
                </a:ln>
                <a:solidFill>
                  <a:srgbClr val="000CFF"/>
                </a:solidFill>
                <a:effectLst/>
                <a:uLnTx/>
                <a:uFillTx/>
                <a:latin typeface="Calibri" panose="020F0502020204030204" pitchFamily="34" charset="0"/>
                <a:ea typeface="+mn-ea"/>
                <a:cs typeface="Calibri" panose="020F0502020204030204" pitchFamily="34" charset="0"/>
              </a:rPr>
              <a:t> </a:t>
            </a:r>
            <a:r>
              <a:rPr kumimoji="0" lang="en-US" sz="1400" b="1" i="0" u="none" strike="noStrike" kern="1200" cap="none" spc="0" normalizeH="0" baseline="0" noProof="0" dirty="0">
                <a:ln>
                  <a:noFill/>
                </a:ln>
                <a:solidFill>
                  <a:srgbClr val="E7E6E6">
                    <a:lumMod val="75000"/>
                  </a:srgbClr>
                </a:solidFill>
                <a:effectLst/>
                <a:uLnTx/>
                <a:uFillTx/>
                <a:latin typeface="Calibri" panose="020F0502020204030204" pitchFamily="34" charset="0"/>
                <a:ea typeface="+mn-ea"/>
                <a:cs typeface="Calibri" panose="020F0502020204030204" pitchFamily="34" charset="0"/>
              </a:rPr>
              <a:t>[2]</a:t>
            </a:r>
            <a:r>
              <a:rPr kumimoji="0" lang="en-US" sz="2400" b="1" i="0" u="none" strike="noStrike" kern="1200" cap="none" spc="0" normalizeH="0" baseline="0" noProof="0" dirty="0">
                <a:ln>
                  <a:noFill/>
                </a:ln>
                <a:solidFill>
                  <a:srgbClr val="000CFF"/>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performs better</a:t>
            </a:r>
          </a:p>
        </p:txBody>
      </p:sp>
      <p:cxnSp>
        <p:nvCxnSpPr>
          <p:cNvPr id="41" name="Curved Connector 40">
            <a:extLst>
              <a:ext uri="{FF2B5EF4-FFF2-40B4-BE49-F238E27FC236}">
                <a16:creationId xmlns:a16="http://schemas.microsoft.com/office/drawing/2014/main" id="{7E5BF97C-10A6-244A-88D7-E5C0C20AA34F}"/>
              </a:ext>
            </a:extLst>
          </p:cNvPr>
          <p:cNvCxnSpPr>
            <a:stCxn id="36" idx="0"/>
            <a:endCxn id="33" idx="2"/>
          </p:cNvCxnSpPr>
          <p:nvPr/>
        </p:nvCxnSpPr>
        <p:spPr>
          <a:xfrm rot="5400000" flipH="1" flipV="1">
            <a:off x="3498301" y="5155945"/>
            <a:ext cx="326639" cy="1068106"/>
          </a:xfrm>
          <a:prstGeom prst="curvedConnector3">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8D57E1DB-FBBC-F24F-92BE-0948EAB6796E}"/>
              </a:ext>
            </a:extLst>
          </p:cNvPr>
          <p:cNvCxnSpPr>
            <a:stCxn id="37" idx="0"/>
            <a:endCxn id="34" idx="2"/>
          </p:cNvCxnSpPr>
          <p:nvPr/>
        </p:nvCxnSpPr>
        <p:spPr>
          <a:xfrm rot="5400000" flipH="1" flipV="1">
            <a:off x="7435717" y="5488053"/>
            <a:ext cx="327085" cy="404336"/>
          </a:xfrm>
          <a:prstGeom prst="curved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24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Graphic spid="23" grpId="0">
        <p:bldAsOne/>
      </p:bldGraphic>
      <p:bldP spid="29" grpId="0"/>
      <p:bldP spid="30" grpId="0"/>
      <p:bldP spid="31" grpId="0"/>
      <p:bldP spid="32" grpId="0"/>
      <p:bldP spid="33" grpId="0" animBg="1"/>
      <p:bldP spid="34" grpId="0" animBg="1"/>
      <p:bldP spid="34" grpId="1" animBg="1"/>
      <p:bldP spid="36" grpId="0"/>
      <p:bldP spid="36" grpId="1"/>
      <p:bldP spid="37" grpId="0" animBg="1"/>
      <p:bldP spid="3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45C2-D56A-F349-9D1D-3A399E622465}"/>
              </a:ext>
            </a:extLst>
          </p:cNvPr>
          <p:cNvSpPr>
            <a:spLocks noGrp="1"/>
          </p:cNvSpPr>
          <p:nvPr>
            <p:ph type="title"/>
          </p:nvPr>
        </p:nvSpPr>
        <p:spPr/>
        <p:txBody>
          <a:bodyPr/>
          <a:lstStyle/>
          <a:p>
            <a:r>
              <a:rPr lang="en-US" sz="3600" dirty="0"/>
              <a:t>Huge Demand for Performance &amp; Efficiency</a:t>
            </a:r>
          </a:p>
        </p:txBody>
      </p:sp>
      <p:sp>
        <p:nvSpPr>
          <p:cNvPr id="3" name="Content Placeholder 2">
            <a:extLst>
              <a:ext uri="{FF2B5EF4-FFF2-40B4-BE49-F238E27FC236}">
                <a16:creationId xmlns:a16="http://schemas.microsoft.com/office/drawing/2014/main" id="{ADC80964-3B8A-EB4B-90E3-4FAF562FC02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FF739E1-0CC7-ED4B-90C7-E21FEA675B4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F576AFB4-569C-7941-BC9F-F91503D373B6}"/>
              </a:ext>
            </a:extLst>
          </p:cNvPr>
          <p:cNvPicPr>
            <a:picLocks noChangeAspect="1"/>
          </p:cNvPicPr>
          <p:nvPr/>
        </p:nvPicPr>
        <p:blipFill>
          <a:blip r:embed="rId2"/>
          <a:stretch>
            <a:fillRect/>
          </a:stretch>
        </p:blipFill>
        <p:spPr>
          <a:xfrm>
            <a:off x="0" y="1133228"/>
            <a:ext cx="9144000" cy="5115172"/>
          </a:xfrm>
          <a:prstGeom prst="rect">
            <a:avLst/>
          </a:prstGeom>
        </p:spPr>
      </p:pic>
      <p:sp>
        <p:nvSpPr>
          <p:cNvPr id="6" name="TextBox 5">
            <a:extLst>
              <a:ext uri="{FF2B5EF4-FFF2-40B4-BE49-F238E27FC236}">
                <a16:creationId xmlns:a16="http://schemas.microsoft.com/office/drawing/2014/main" id="{1F3EA380-E863-364E-AE27-A90C0B722468}"/>
              </a:ext>
            </a:extLst>
          </p:cNvPr>
          <p:cNvSpPr txBox="1"/>
          <p:nvPr/>
        </p:nvSpPr>
        <p:spPr>
          <a:xfrm>
            <a:off x="2438400" y="6462299"/>
            <a:ext cx="380104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Source: https://</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youtu.be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/Bh13Idwcb0Q?t=283</a:t>
            </a:r>
          </a:p>
        </p:txBody>
      </p:sp>
    </p:spTree>
    <p:extLst>
      <p:ext uri="{BB962C8B-B14F-4D97-AF65-F5344CB8AC3E}">
        <p14:creationId xmlns:p14="http://schemas.microsoft.com/office/powerpoint/2010/main" val="187943950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4D8ABC-7BF9-D945-9910-46C6C2AEF7E1}"/>
              </a:ext>
            </a:extLst>
          </p:cNvPr>
          <p:cNvSpPr>
            <a:spLocks noGrp="1"/>
          </p:cNvSpPr>
          <p:nvPr>
            <p:ph type="title"/>
          </p:nvPr>
        </p:nvSpPr>
        <p:spPr/>
        <p:txBody>
          <a:bodyPr/>
          <a:lstStyle/>
          <a:p>
            <a:r>
              <a:rPr lang="en-US" sz="3600" dirty="0"/>
              <a:t>(1) Single-Feature Prefetch Prediction</a:t>
            </a:r>
          </a:p>
        </p:txBody>
      </p:sp>
      <p:sp>
        <p:nvSpPr>
          <p:cNvPr id="5" name="Content Placeholder 4">
            <a:extLst>
              <a:ext uri="{FF2B5EF4-FFF2-40B4-BE49-F238E27FC236}">
                <a16:creationId xmlns:a16="http://schemas.microsoft.com/office/drawing/2014/main" id="{B7B87274-C6FD-C14D-BAD4-53EEFF0A825A}"/>
              </a:ext>
            </a:extLst>
          </p:cNvPr>
          <p:cNvSpPr>
            <a:spLocks noGrp="1"/>
          </p:cNvSpPr>
          <p:nvPr>
            <p:ph idx="1"/>
          </p:nvPr>
        </p:nvSpPr>
        <p:spPr/>
        <p:txBody>
          <a:bodyPr>
            <a:normAutofit/>
          </a:bodyPr>
          <a:lstStyle/>
          <a:p>
            <a:r>
              <a:rPr lang="en-US" sz="3000" dirty="0">
                <a:latin typeface="Calibri" panose="020F0502020204030204" pitchFamily="34" charset="0"/>
                <a:cs typeface="Calibri" panose="020F0502020204030204" pitchFamily="34" charset="0"/>
              </a:rPr>
              <a:t>Provides </a:t>
            </a:r>
            <a:r>
              <a:rPr lang="en-US" sz="3000" b="1" dirty="0">
                <a:solidFill>
                  <a:srgbClr val="000CFF"/>
                </a:solidFill>
                <a:latin typeface="Calibri" panose="020F0502020204030204" pitchFamily="34" charset="0"/>
                <a:cs typeface="Calibri" panose="020F0502020204030204" pitchFamily="34" charset="0"/>
              </a:rPr>
              <a:t>good</a:t>
            </a:r>
            <a:r>
              <a:rPr lang="en-US" sz="3000" dirty="0">
                <a:latin typeface="Calibri" panose="020F0502020204030204" pitchFamily="34" charset="0"/>
                <a:cs typeface="Calibri" panose="020F0502020204030204" pitchFamily="34" charset="0"/>
              </a:rPr>
              <a:t> performance </a:t>
            </a:r>
            <a:r>
              <a:rPr lang="en-US" sz="3000" b="1" dirty="0">
                <a:solidFill>
                  <a:srgbClr val="000CFF"/>
                </a:solidFill>
                <a:latin typeface="Calibri" panose="020F0502020204030204" pitchFamily="34" charset="0"/>
                <a:cs typeface="Calibri" panose="020F0502020204030204" pitchFamily="34" charset="0"/>
              </a:rPr>
              <a:t>gains</a:t>
            </a:r>
            <a:r>
              <a:rPr lang="en-US" sz="3000" b="1" dirty="0">
                <a:solidFill>
                  <a:srgbClr val="C00000"/>
                </a:solidFill>
                <a:latin typeface="Calibri" panose="020F0502020204030204" pitchFamily="34" charset="0"/>
                <a:cs typeface="Calibri" panose="020F0502020204030204" pitchFamily="34" charset="0"/>
              </a:rPr>
              <a:t> </a:t>
            </a:r>
            <a:r>
              <a:rPr lang="en-US" sz="3000" dirty="0">
                <a:latin typeface="Calibri" panose="020F0502020204030204" pitchFamily="34" charset="0"/>
                <a:cs typeface="Calibri" panose="020F0502020204030204" pitchFamily="34" charset="0"/>
              </a:rPr>
              <a:t>mainly on workloads where the </a:t>
            </a:r>
            <a:r>
              <a:rPr lang="en-US" sz="3000" b="1" dirty="0">
                <a:solidFill>
                  <a:srgbClr val="000CFF"/>
                </a:solidFill>
                <a:latin typeface="Calibri" panose="020F0502020204030204" pitchFamily="34" charset="0"/>
                <a:cs typeface="Calibri" panose="020F0502020204030204" pitchFamily="34" charset="0"/>
              </a:rPr>
              <a:t>feature-to-pattern correlation exists</a:t>
            </a:r>
            <a:endParaRPr lang="en-US" sz="3000" dirty="0">
              <a:solidFill>
                <a:srgbClr val="000C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1714B65-57B1-E546-B7F0-7D873712AE5B}"/>
              </a:ext>
            </a:extLst>
          </p:cNvPr>
          <p:cNvSpPr txBox="1"/>
          <p:nvPr/>
        </p:nvSpPr>
        <p:spPr>
          <a:xfrm>
            <a:off x="2645009" y="6446469"/>
            <a:ext cx="219964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E7E6E6">
                    <a:lumMod val="75000"/>
                  </a:srgbClr>
                </a:solidFill>
                <a:effectLst/>
                <a:uLnTx/>
                <a:uFillTx/>
                <a:latin typeface="Calibri" panose="020F0502020204030204" pitchFamily="34" charset="0"/>
                <a:ea typeface="+mn-ea"/>
                <a:cs typeface="Calibri" panose="020F0502020204030204" pitchFamily="34" charset="0"/>
              </a:rPr>
              <a:t>[1] </a:t>
            </a:r>
            <a:r>
              <a:rPr kumimoji="0" lang="en-US" sz="1200" b="0" i="1" u="none" strike="noStrike" kern="1200" cap="none" spc="0" normalizeH="0" baseline="0" noProof="0" dirty="0" err="1">
                <a:ln>
                  <a:noFill/>
                </a:ln>
                <a:solidFill>
                  <a:srgbClr val="E7E6E6">
                    <a:lumMod val="75000"/>
                  </a:srgbClr>
                </a:solidFill>
                <a:effectLst/>
                <a:uLnTx/>
                <a:uFillTx/>
                <a:latin typeface="Calibri" panose="020F0502020204030204" pitchFamily="34" charset="0"/>
                <a:ea typeface="+mn-ea"/>
                <a:cs typeface="Calibri" panose="020F0502020204030204" pitchFamily="34" charset="0"/>
              </a:rPr>
              <a:t>Bakshalipour</a:t>
            </a:r>
            <a:r>
              <a:rPr kumimoji="0" lang="en-US" sz="1200" b="0" i="1" u="none" strike="noStrike" kern="1200" cap="none" spc="0" normalizeH="0" baseline="0" noProof="0" dirty="0">
                <a:ln>
                  <a:noFill/>
                </a:ln>
                <a:solidFill>
                  <a:srgbClr val="E7E6E6">
                    <a:lumMod val="75000"/>
                  </a:srgbClr>
                </a:solidFill>
                <a:effectLst/>
                <a:uLnTx/>
                <a:uFillTx/>
                <a:latin typeface="Calibri" panose="020F0502020204030204" pitchFamily="34" charset="0"/>
                <a:ea typeface="+mn-ea"/>
                <a:cs typeface="Calibri" panose="020F0502020204030204" pitchFamily="34" charset="0"/>
              </a:rPr>
              <a:t> et al., HPCA’19</a:t>
            </a:r>
          </a:p>
        </p:txBody>
      </p:sp>
      <p:sp>
        <p:nvSpPr>
          <p:cNvPr id="22" name="TextBox 21">
            <a:extLst>
              <a:ext uri="{FF2B5EF4-FFF2-40B4-BE49-F238E27FC236}">
                <a16:creationId xmlns:a16="http://schemas.microsoft.com/office/drawing/2014/main" id="{4955E225-643A-0342-AB57-5476FCAA6313}"/>
              </a:ext>
            </a:extLst>
          </p:cNvPr>
          <p:cNvSpPr txBox="1"/>
          <p:nvPr/>
        </p:nvSpPr>
        <p:spPr>
          <a:xfrm>
            <a:off x="4896407" y="6446468"/>
            <a:ext cx="167898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E7E6E6">
                    <a:lumMod val="75000"/>
                  </a:srgbClr>
                </a:solidFill>
                <a:effectLst/>
                <a:uLnTx/>
                <a:uFillTx/>
                <a:latin typeface="Calibri" panose="020F0502020204030204" pitchFamily="34" charset="0"/>
                <a:ea typeface="+mn-ea"/>
                <a:cs typeface="Calibri" panose="020F0502020204030204" pitchFamily="34" charset="0"/>
              </a:rPr>
              <a:t>[2] Kim et al., MICRO’16</a:t>
            </a:r>
          </a:p>
        </p:txBody>
      </p:sp>
      <p:graphicFrame>
        <p:nvGraphicFramePr>
          <p:cNvPr id="23" name="Chart 22">
            <a:extLst>
              <a:ext uri="{FF2B5EF4-FFF2-40B4-BE49-F238E27FC236}">
                <a16:creationId xmlns:a16="http://schemas.microsoft.com/office/drawing/2014/main" id="{C05B6CEA-CF5D-BD47-B09B-D9B444CCDE30}"/>
              </a:ext>
            </a:extLst>
          </p:cNvPr>
          <p:cNvGraphicFramePr>
            <a:graphicFrameLocks noGrp="1"/>
          </p:cNvGraphicFramePr>
          <p:nvPr/>
        </p:nvGraphicFramePr>
        <p:xfrm>
          <a:off x="293297" y="2053087"/>
          <a:ext cx="8428007" cy="3478550"/>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Arrow Connector 8">
            <a:extLst>
              <a:ext uri="{FF2B5EF4-FFF2-40B4-BE49-F238E27FC236}">
                <a16:creationId xmlns:a16="http://schemas.microsoft.com/office/drawing/2014/main" id="{5CB75A44-4629-D947-B7E0-C0107A24FBAC}"/>
              </a:ext>
            </a:extLst>
          </p:cNvPr>
          <p:cNvCxnSpPr/>
          <p:nvPr/>
        </p:nvCxnSpPr>
        <p:spPr>
          <a:xfrm>
            <a:off x="2251495" y="3148642"/>
            <a:ext cx="0" cy="724619"/>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10C2AF-03C2-D340-BAA0-EBEA5D74853C}"/>
              </a:ext>
            </a:extLst>
          </p:cNvPr>
          <p:cNvCxnSpPr>
            <a:cxnSpLocks/>
          </p:cNvCxnSpPr>
          <p:nvPr/>
        </p:nvCxnSpPr>
        <p:spPr>
          <a:xfrm>
            <a:off x="3973903" y="4787660"/>
            <a:ext cx="0" cy="195533"/>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726BA21-6124-274B-AAFF-D1F53C1E7493}"/>
              </a:ext>
            </a:extLst>
          </p:cNvPr>
          <p:cNvCxnSpPr>
            <a:cxnSpLocks/>
          </p:cNvCxnSpPr>
          <p:nvPr/>
        </p:nvCxnSpPr>
        <p:spPr>
          <a:xfrm>
            <a:off x="5687684" y="4270075"/>
            <a:ext cx="0" cy="270296"/>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DFE3CBE-907F-3B4E-9B70-383AD683359B}"/>
              </a:ext>
            </a:extLst>
          </p:cNvPr>
          <p:cNvCxnSpPr>
            <a:cxnSpLocks/>
          </p:cNvCxnSpPr>
          <p:nvPr/>
        </p:nvCxnSpPr>
        <p:spPr>
          <a:xfrm>
            <a:off x="7591247" y="3232029"/>
            <a:ext cx="0" cy="270296"/>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5836E36-3DF1-394F-972A-D8095F818324}"/>
              </a:ext>
            </a:extLst>
          </p:cNvPr>
          <p:cNvSpPr txBox="1"/>
          <p:nvPr/>
        </p:nvSpPr>
        <p:spPr>
          <a:xfrm>
            <a:off x="1825554" y="2779310"/>
            <a:ext cx="8194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15.4%</a:t>
            </a:r>
          </a:p>
        </p:txBody>
      </p:sp>
      <p:sp>
        <p:nvSpPr>
          <p:cNvPr id="30" name="TextBox 29">
            <a:extLst>
              <a:ext uri="{FF2B5EF4-FFF2-40B4-BE49-F238E27FC236}">
                <a16:creationId xmlns:a16="http://schemas.microsoft.com/office/drawing/2014/main" id="{6904453A-52BA-6E42-988C-4059043ABA71}"/>
              </a:ext>
            </a:extLst>
          </p:cNvPr>
          <p:cNvSpPr txBox="1"/>
          <p:nvPr/>
        </p:nvSpPr>
        <p:spPr>
          <a:xfrm>
            <a:off x="3564175" y="4418328"/>
            <a:ext cx="6912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3.5%</a:t>
            </a:r>
          </a:p>
        </p:txBody>
      </p:sp>
      <p:sp>
        <p:nvSpPr>
          <p:cNvPr id="31" name="TextBox 30">
            <a:extLst>
              <a:ext uri="{FF2B5EF4-FFF2-40B4-BE49-F238E27FC236}">
                <a16:creationId xmlns:a16="http://schemas.microsoft.com/office/drawing/2014/main" id="{199B7CDC-2B2B-BD44-A884-93D9AB1AF027}"/>
              </a:ext>
            </a:extLst>
          </p:cNvPr>
          <p:cNvSpPr txBox="1"/>
          <p:nvPr/>
        </p:nvSpPr>
        <p:spPr>
          <a:xfrm>
            <a:off x="5342076" y="3941416"/>
            <a:ext cx="6912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5.5%</a:t>
            </a:r>
          </a:p>
        </p:txBody>
      </p:sp>
      <p:sp>
        <p:nvSpPr>
          <p:cNvPr id="32" name="TextBox 31">
            <a:extLst>
              <a:ext uri="{FF2B5EF4-FFF2-40B4-BE49-F238E27FC236}">
                <a16:creationId xmlns:a16="http://schemas.microsoft.com/office/drawing/2014/main" id="{A166C009-D0B8-2E4F-A050-F05725B34AAE}"/>
              </a:ext>
            </a:extLst>
          </p:cNvPr>
          <p:cNvSpPr txBox="1"/>
          <p:nvPr/>
        </p:nvSpPr>
        <p:spPr>
          <a:xfrm>
            <a:off x="7245639" y="2862697"/>
            <a:ext cx="6912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4.6%</a:t>
            </a:r>
          </a:p>
        </p:txBody>
      </p:sp>
      <p:sp>
        <p:nvSpPr>
          <p:cNvPr id="33" name="Rounded Rectangle 32">
            <a:extLst>
              <a:ext uri="{FF2B5EF4-FFF2-40B4-BE49-F238E27FC236}">
                <a16:creationId xmlns:a16="http://schemas.microsoft.com/office/drawing/2014/main" id="{BD272314-D6C8-9641-BCEA-3BE696F61260}"/>
              </a:ext>
            </a:extLst>
          </p:cNvPr>
          <p:cNvSpPr/>
          <p:nvPr/>
        </p:nvSpPr>
        <p:spPr>
          <a:xfrm>
            <a:off x="1737736" y="2122098"/>
            <a:ext cx="4915873" cy="3404580"/>
          </a:xfrm>
          <a:prstGeom prst="roundRect">
            <a:avLst>
              <a:gd name="adj" fmla="val 2536"/>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ounded Rectangle 33">
            <a:extLst>
              <a:ext uri="{FF2B5EF4-FFF2-40B4-BE49-F238E27FC236}">
                <a16:creationId xmlns:a16="http://schemas.microsoft.com/office/drawing/2014/main" id="{E637D83C-7784-9F48-865D-6D33666BE506}"/>
              </a:ext>
            </a:extLst>
          </p:cNvPr>
          <p:cNvSpPr/>
          <p:nvPr/>
        </p:nvSpPr>
        <p:spPr>
          <a:xfrm>
            <a:off x="6881550" y="2122098"/>
            <a:ext cx="1839754" cy="3404580"/>
          </a:xfrm>
          <a:prstGeom prst="roundRect">
            <a:avLst>
              <a:gd name="adj" fmla="val 2536"/>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EAF5A329-05DB-F44A-A2EE-A20F26176498}"/>
              </a:ext>
            </a:extLst>
          </p:cNvPr>
          <p:cNvSpPr txBox="1"/>
          <p:nvPr/>
        </p:nvSpPr>
        <p:spPr>
          <a:xfrm>
            <a:off x="1487310" y="5853317"/>
            <a:ext cx="328051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Bingo</a:t>
            </a:r>
            <a:r>
              <a:rPr kumimoji="0" lang="en-US" sz="2400" b="1" i="0" u="none" strike="noStrike" kern="1200" cap="none" spc="0" normalizeH="0" baseline="0" noProof="0" dirty="0">
                <a:ln>
                  <a:noFill/>
                </a:ln>
                <a:solidFill>
                  <a:srgbClr val="000CFF"/>
                </a:solidFill>
                <a:effectLst/>
                <a:uLnTx/>
                <a:uFillTx/>
                <a:latin typeface="Calibri" panose="020F0502020204030204" pitchFamily="34" charset="0"/>
                <a:ea typeface="+mn-ea"/>
                <a:cs typeface="Calibri" panose="020F0502020204030204" pitchFamily="34" charset="0"/>
              </a:rPr>
              <a:t> </a:t>
            </a:r>
            <a:r>
              <a:rPr kumimoji="0" lang="en-US" sz="1400" b="1" i="0" u="none" strike="noStrike" kern="1200" cap="none" spc="0" normalizeH="0" baseline="0" noProof="0" dirty="0">
                <a:ln>
                  <a:noFill/>
                </a:ln>
                <a:solidFill>
                  <a:srgbClr val="E7E6E6">
                    <a:lumMod val="75000"/>
                  </a:srgbClr>
                </a:solidFill>
                <a:effectLst/>
                <a:uLnTx/>
                <a:uFillTx/>
                <a:latin typeface="Calibri" panose="020F0502020204030204" pitchFamily="34" charset="0"/>
                <a:ea typeface="+mn-ea"/>
                <a:cs typeface="Calibri" panose="020F0502020204030204" pitchFamily="34" charset="0"/>
              </a:rPr>
              <a:t>[1]</a:t>
            </a:r>
            <a:r>
              <a:rPr kumimoji="0" lang="en-US" sz="2400" b="1" i="0" u="none" strike="noStrike" kern="1200" cap="none" spc="0" normalizeH="0" baseline="0" noProof="0" dirty="0">
                <a:ln>
                  <a:noFill/>
                </a:ln>
                <a:solidFill>
                  <a:srgbClr val="000CFF"/>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performs better</a:t>
            </a:r>
          </a:p>
        </p:txBody>
      </p:sp>
      <p:sp>
        <p:nvSpPr>
          <p:cNvPr id="37" name="TextBox 36">
            <a:extLst>
              <a:ext uri="{FF2B5EF4-FFF2-40B4-BE49-F238E27FC236}">
                <a16:creationId xmlns:a16="http://schemas.microsoft.com/office/drawing/2014/main" id="{9B1D7DD1-DAC0-E84D-B24E-C0C7C1BD1EBC}"/>
              </a:ext>
            </a:extLst>
          </p:cNvPr>
          <p:cNvSpPr txBox="1"/>
          <p:nvPr/>
        </p:nvSpPr>
        <p:spPr>
          <a:xfrm>
            <a:off x="5881163" y="5853763"/>
            <a:ext cx="3031856" cy="461665"/>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SPP</a:t>
            </a:r>
            <a:r>
              <a:rPr kumimoji="0" lang="en-US" sz="2400" b="1" i="0" u="none" strike="noStrike" kern="1200" cap="none" spc="0" normalizeH="0" baseline="0" noProof="0" dirty="0">
                <a:ln>
                  <a:noFill/>
                </a:ln>
                <a:solidFill>
                  <a:srgbClr val="000CFF"/>
                </a:solidFill>
                <a:effectLst/>
                <a:uLnTx/>
                <a:uFillTx/>
                <a:latin typeface="Calibri" panose="020F0502020204030204" pitchFamily="34" charset="0"/>
                <a:ea typeface="+mn-ea"/>
                <a:cs typeface="Calibri" panose="020F0502020204030204" pitchFamily="34" charset="0"/>
              </a:rPr>
              <a:t> </a:t>
            </a:r>
            <a:r>
              <a:rPr kumimoji="0" lang="en-US" sz="1400" b="1" i="0" u="none" strike="noStrike" kern="1200" cap="none" spc="0" normalizeH="0" baseline="0" noProof="0" dirty="0">
                <a:ln>
                  <a:noFill/>
                </a:ln>
                <a:solidFill>
                  <a:srgbClr val="E7E6E6">
                    <a:lumMod val="75000"/>
                  </a:srgbClr>
                </a:solidFill>
                <a:effectLst/>
                <a:uLnTx/>
                <a:uFillTx/>
                <a:latin typeface="Calibri" panose="020F0502020204030204" pitchFamily="34" charset="0"/>
                <a:ea typeface="+mn-ea"/>
                <a:cs typeface="Calibri" panose="020F0502020204030204" pitchFamily="34" charset="0"/>
              </a:rPr>
              <a:t>[2]</a:t>
            </a:r>
            <a:r>
              <a:rPr kumimoji="0" lang="en-US" sz="2400" b="1" i="0" u="none" strike="noStrike" kern="1200" cap="none" spc="0" normalizeH="0" baseline="0" noProof="0" dirty="0">
                <a:ln>
                  <a:noFill/>
                </a:ln>
                <a:solidFill>
                  <a:srgbClr val="000CFF"/>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performs better</a:t>
            </a:r>
          </a:p>
        </p:txBody>
      </p:sp>
      <p:cxnSp>
        <p:nvCxnSpPr>
          <p:cNvPr id="41" name="Curved Connector 40">
            <a:extLst>
              <a:ext uri="{FF2B5EF4-FFF2-40B4-BE49-F238E27FC236}">
                <a16:creationId xmlns:a16="http://schemas.microsoft.com/office/drawing/2014/main" id="{7E5BF97C-10A6-244A-88D7-E5C0C20AA34F}"/>
              </a:ext>
            </a:extLst>
          </p:cNvPr>
          <p:cNvCxnSpPr>
            <a:stCxn id="36" idx="0"/>
            <a:endCxn id="33" idx="2"/>
          </p:cNvCxnSpPr>
          <p:nvPr/>
        </p:nvCxnSpPr>
        <p:spPr>
          <a:xfrm rot="5400000" flipH="1" flipV="1">
            <a:off x="3498301" y="5155945"/>
            <a:ext cx="326639" cy="1068106"/>
          </a:xfrm>
          <a:prstGeom prst="curvedConnector3">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8D57E1DB-FBBC-F24F-92BE-0948EAB6796E}"/>
              </a:ext>
            </a:extLst>
          </p:cNvPr>
          <p:cNvCxnSpPr>
            <a:stCxn id="37" idx="0"/>
            <a:endCxn id="34" idx="2"/>
          </p:cNvCxnSpPr>
          <p:nvPr/>
        </p:nvCxnSpPr>
        <p:spPr>
          <a:xfrm rot="5400000" flipH="1" flipV="1">
            <a:off x="7435717" y="5488053"/>
            <a:ext cx="327085" cy="404336"/>
          </a:xfrm>
          <a:prstGeom prst="curved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3A23457-58AB-4142-80F9-B2C5A02E5643}"/>
              </a:ext>
            </a:extLst>
          </p:cNvPr>
          <p:cNvSpPr/>
          <p:nvPr/>
        </p:nvSpPr>
        <p:spPr>
          <a:xfrm>
            <a:off x="169011" y="874643"/>
            <a:ext cx="8805978" cy="5542060"/>
          </a:xfrm>
          <a:prstGeom prst="rect">
            <a:avLst/>
          </a:prstGeom>
          <a:solidFill>
            <a:srgbClr val="FFFFFF">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237D89F-3963-B44C-B3FC-A86ACE7FE40F}"/>
              </a:ext>
            </a:extLst>
          </p:cNvPr>
          <p:cNvSpPr/>
          <p:nvPr/>
        </p:nvSpPr>
        <p:spPr>
          <a:xfrm>
            <a:off x="80387" y="2649363"/>
            <a:ext cx="8983226" cy="1507188"/>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Relying on a </a:t>
            </a:r>
            <a:r>
              <a:rPr kumimoji="0" lang="en-US" sz="34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single feature</a:t>
            </a:r>
            <a:r>
              <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for prediction leaves significant performance improvement on table</a:t>
            </a:r>
          </a:p>
        </p:txBody>
      </p:sp>
    </p:spTree>
    <p:extLst>
      <p:ext uri="{BB962C8B-B14F-4D97-AF65-F5344CB8AC3E}">
        <p14:creationId xmlns:p14="http://schemas.microsoft.com/office/powerpoint/2010/main" val="25374061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91FD26-D123-2742-AB67-D15FA137121B}"/>
              </a:ext>
            </a:extLst>
          </p:cNvPr>
          <p:cNvSpPr>
            <a:spLocks noGrp="1"/>
          </p:cNvSpPr>
          <p:nvPr>
            <p:ph type="title"/>
          </p:nvPr>
        </p:nvSpPr>
        <p:spPr/>
        <p:txBody>
          <a:bodyPr/>
          <a:lstStyle/>
          <a:p>
            <a:r>
              <a:rPr lang="en-US" sz="3800" dirty="0"/>
              <a:t>(2) Lack of Inherent System Awareness</a:t>
            </a:r>
          </a:p>
        </p:txBody>
      </p:sp>
      <p:sp>
        <p:nvSpPr>
          <p:cNvPr id="5" name="Content Placeholder 4">
            <a:extLst>
              <a:ext uri="{FF2B5EF4-FFF2-40B4-BE49-F238E27FC236}">
                <a16:creationId xmlns:a16="http://schemas.microsoft.com/office/drawing/2014/main" id="{E862D879-678B-8D4D-B9F2-D6FC52056B62}"/>
              </a:ext>
            </a:extLst>
          </p:cNvPr>
          <p:cNvSpPr>
            <a:spLocks noGrp="1"/>
          </p:cNvSpPr>
          <p:nvPr>
            <p:ph idx="1"/>
          </p:nvPr>
        </p:nvSpPr>
        <p:spPr/>
        <p:txBody>
          <a:bodyPr>
            <a:normAutofit/>
          </a:bodyPr>
          <a:lstStyle/>
          <a:p>
            <a:r>
              <a:rPr lang="en-US" sz="3000" dirty="0">
                <a:latin typeface="Calibri" panose="020F0502020204030204" pitchFamily="34" charset="0"/>
                <a:cs typeface="Calibri" panose="020F0502020204030204" pitchFamily="34" charset="0"/>
              </a:rPr>
              <a:t>Little understanding of </a:t>
            </a:r>
            <a:r>
              <a:rPr lang="en-US" sz="3000" b="1" dirty="0">
                <a:solidFill>
                  <a:srgbClr val="C00000"/>
                </a:solidFill>
                <a:latin typeface="Calibri" panose="020F0502020204030204" pitchFamily="34" charset="0"/>
                <a:cs typeface="Calibri" panose="020F0502020204030204" pitchFamily="34" charset="0"/>
              </a:rPr>
              <a:t>undesirable effects</a:t>
            </a:r>
            <a:r>
              <a:rPr lang="en-US" sz="3000" dirty="0">
                <a:latin typeface="Calibri" panose="020F0502020204030204" pitchFamily="34" charset="0"/>
                <a:cs typeface="Calibri" panose="020F0502020204030204" pitchFamily="34" charset="0"/>
              </a:rPr>
              <a:t> (e.g., memory bandwidth usage, cache pollution, …)</a:t>
            </a:r>
          </a:p>
          <a:p>
            <a:pPr lvl="1"/>
            <a:r>
              <a:rPr lang="en-US" sz="2600" dirty="0">
                <a:latin typeface="Calibri" panose="020F0502020204030204" pitchFamily="34" charset="0"/>
                <a:cs typeface="Calibri" panose="020F0502020204030204" pitchFamily="34" charset="0"/>
              </a:rPr>
              <a:t>Performance loss in </a:t>
            </a:r>
            <a:r>
              <a:rPr lang="en-US" sz="2600" b="1" dirty="0">
                <a:solidFill>
                  <a:srgbClr val="000CFF"/>
                </a:solidFill>
                <a:latin typeface="Calibri" panose="020F0502020204030204" pitchFamily="34" charset="0"/>
                <a:cs typeface="Calibri" panose="020F0502020204030204" pitchFamily="34" charset="0"/>
              </a:rPr>
              <a:t>resource-constrained</a:t>
            </a:r>
            <a:r>
              <a:rPr lang="en-US" sz="2600" dirty="0">
                <a:latin typeface="Calibri" panose="020F0502020204030204" pitchFamily="34" charset="0"/>
                <a:cs typeface="Calibri" panose="020F0502020204030204" pitchFamily="34" charset="0"/>
              </a:rPr>
              <a:t> configurations </a:t>
            </a:r>
          </a:p>
        </p:txBody>
      </p:sp>
      <p:graphicFrame>
        <p:nvGraphicFramePr>
          <p:cNvPr id="21" name="Chart 20">
            <a:extLst>
              <a:ext uri="{FF2B5EF4-FFF2-40B4-BE49-F238E27FC236}">
                <a16:creationId xmlns:a16="http://schemas.microsoft.com/office/drawing/2014/main" id="{3F642864-81ED-6145-9C74-482FEB1B9827}"/>
              </a:ext>
            </a:extLst>
          </p:cNvPr>
          <p:cNvGraphicFramePr>
            <a:graphicFrameLocks noGrp="1"/>
          </p:cNvGraphicFramePr>
          <p:nvPr/>
        </p:nvGraphicFramePr>
        <p:xfrm>
          <a:off x="1" y="2493028"/>
          <a:ext cx="4701396" cy="31572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203875AF-104C-DA41-AAFA-D0A29CF46E2C}"/>
              </a:ext>
            </a:extLst>
          </p:cNvPr>
          <p:cNvGraphicFramePr>
            <a:graphicFrameLocks noGrp="1"/>
          </p:cNvGraphicFramePr>
          <p:nvPr/>
        </p:nvGraphicFramePr>
        <p:xfrm>
          <a:off x="4616312" y="2493028"/>
          <a:ext cx="4358677" cy="3157267"/>
        </p:xfrm>
        <a:graphic>
          <a:graphicData uri="http://schemas.openxmlformats.org/drawingml/2006/chart">
            <c:chart xmlns:c="http://schemas.openxmlformats.org/drawingml/2006/chart" xmlns:r="http://schemas.openxmlformats.org/officeDocument/2006/relationships" r:id="rId4"/>
          </a:graphicData>
        </a:graphic>
      </p:graphicFrame>
      <p:sp>
        <p:nvSpPr>
          <p:cNvPr id="3" name="Oval 2">
            <a:extLst>
              <a:ext uri="{FF2B5EF4-FFF2-40B4-BE49-F238E27FC236}">
                <a16:creationId xmlns:a16="http://schemas.microsoft.com/office/drawing/2014/main" id="{206C3CEB-EF5C-304B-A10B-1E263FCB565D}"/>
              </a:ext>
            </a:extLst>
          </p:cNvPr>
          <p:cNvSpPr/>
          <p:nvPr/>
        </p:nvSpPr>
        <p:spPr>
          <a:xfrm>
            <a:off x="1673524" y="4494355"/>
            <a:ext cx="552091" cy="396815"/>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555B13B-0EDC-B846-9332-EDBC8803F3F0}"/>
              </a:ext>
            </a:extLst>
          </p:cNvPr>
          <p:cNvSpPr/>
          <p:nvPr/>
        </p:nvSpPr>
        <p:spPr>
          <a:xfrm>
            <a:off x="3419580" y="4494356"/>
            <a:ext cx="552091" cy="396815"/>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BADDEA1-2533-2445-B674-97798CFC4025}"/>
              </a:ext>
            </a:extLst>
          </p:cNvPr>
          <p:cNvSpPr txBox="1"/>
          <p:nvPr/>
        </p:nvSpPr>
        <p:spPr>
          <a:xfrm>
            <a:off x="1649866" y="2372259"/>
            <a:ext cx="70083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368%</a:t>
            </a:r>
          </a:p>
        </p:txBody>
      </p:sp>
      <p:sp>
        <p:nvSpPr>
          <p:cNvPr id="24" name="TextBox 23">
            <a:extLst>
              <a:ext uri="{FF2B5EF4-FFF2-40B4-BE49-F238E27FC236}">
                <a16:creationId xmlns:a16="http://schemas.microsoft.com/office/drawing/2014/main" id="{6E6D8366-C213-CE44-9856-E0FB56B92E23}"/>
              </a:ext>
            </a:extLst>
          </p:cNvPr>
          <p:cNvSpPr txBox="1"/>
          <p:nvPr/>
        </p:nvSpPr>
        <p:spPr>
          <a:xfrm>
            <a:off x="3403753" y="2372259"/>
            <a:ext cx="70083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574%</a:t>
            </a:r>
          </a:p>
        </p:txBody>
      </p:sp>
      <p:sp>
        <p:nvSpPr>
          <p:cNvPr id="25" name="Oval 24">
            <a:extLst>
              <a:ext uri="{FF2B5EF4-FFF2-40B4-BE49-F238E27FC236}">
                <a16:creationId xmlns:a16="http://schemas.microsoft.com/office/drawing/2014/main" id="{246CABB7-6EC2-BB47-A5E9-FBCE0EE44D8A}"/>
              </a:ext>
            </a:extLst>
          </p:cNvPr>
          <p:cNvSpPr/>
          <p:nvPr/>
        </p:nvSpPr>
        <p:spPr>
          <a:xfrm>
            <a:off x="1561243" y="2295274"/>
            <a:ext cx="789456" cy="56869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2ACF925E-1AA2-C04F-9A7B-670F5B1D322A}"/>
              </a:ext>
            </a:extLst>
          </p:cNvPr>
          <p:cNvSpPr/>
          <p:nvPr/>
        </p:nvSpPr>
        <p:spPr>
          <a:xfrm>
            <a:off x="3300897" y="2295274"/>
            <a:ext cx="789456" cy="56869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3F75887C-7772-3A46-BB1C-6E77080A4CDC}"/>
              </a:ext>
            </a:extLst>
          </p:cNvPr>
          <p:cNvSpPr/>
          <p:nvPr/>
        </p:nvSpPr>
        <p:spPr>
          <a:xfrm>
            <a:off x="5923466" y="3640030"/>
            <a:ext cx="1046408" cy="1406095"/>
          </a:xfrm>
          <a:prstGeom prst="ellipse">
            <a:avLst/>
          </a:prstGeom>
          <a:noFill/>
          <a:ln w="38100">
            <a:solidFill>
              <a:srgbClr val="000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B7C566D1-06F4-544D-9985-C7D952A15467}"/>
              </a:ext>
            </a:extLst>
          </p:cNvPr>
          <p:cNvSpPr txBox="1"/>
          <p:nvPr/>
        </p:nvSpPr>
        <p:spPr>
          <a:xfrm>
            <a:off x="347165" y="5848049"/>
            <a:ext cx="2107051" cy="430887"/>
          </a:xfrm>
          <a:prstGeom prst="rect">
            <a:avLst/>
          </a:prstGeom>
          <a:solidFill>
            <a:schemeClr val="accent6">
              <a:lumMod val="75000"/>
            </a:schemeClr>
          </a:solidFill>
          <a:ln w="28575">
            <a:solidFill>
              <a:schemeClr val="accent6">
                <a:lumMod val="50000"/>
              </a:schemeClr>
            </a:solidFill>
          </a:ln>
          <a:effectLst>
            <a:outerShdw blurRad="50800" dist="38100" dir="2700000" algn="tl" rotWithShape="0">
              <a:prstClr val="black">
                <a:alpha val="40000"/>
              </a:prstClr>
            </a:outerShdw>
          </a:effectLst>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Similar coverage</a:t>
            </a:r>
          </a:p>
        </p:txBody>
      </p:sp>
      <p:sp>
        <p:nvSpPr>
          <p:cNvPr id="29" name="TextBox 28">
            <a:extLst>
              <a:ext uri="{FF2B5EF4-FFF2-40B4-BE49-F238E27FC236}">
                <a16:creationId xmlns:a16="http://schemas.microsoft.com/office/drawing/2014/main" id="{7641BD16-3CEA-3B44-84AE-E526D04A0601}"/>
              </a:ext>
            </a:extLst>
          </p:cNvPr>
          <p:cNvSpPr txBox="1"/>
          <p:nvPr/>
        </p:nvSpPr>
        <p:spPr>
          <a:xfrm>
            <a:off x="2785123" y="5848049"/>
            <a:ext cx="2807435" cy="430887"/>
          </a:xfrm>
          <a:prstGeom prst="rect">
            <a:avLst/>
          </a:prstGeom>
          <a:solidFill>
            <a:srgbClr val="C00000"/>
          </a:solidFill>
          <a:ln w="28575">
            <a:solidFill>
              <a:schemeClr val="accent2">
                <a:lumMod val="50000"/>
              </a:schemeClr>
            </a:solidFill>
          </a:ln>
          <a:effectLst>
            <a:outerShdw blurRad="50800" dist="38100" dir="2700000" algn="tl" rotWithShape="0">
              <a:prstClr val="black">
                <a:alpha val="40000"/>
              </a:prstClr>
            </a:outerShdw>
          </a:effectLst>
        </p:spPr>
        <p:txBody>
          <a:bodyPr wrap="none" rtlCol="0">
            <a:spAutoFit/>
          </a:bodyPr>
          <a:lstStyle>
            <a:defPPr>
              <a:defRPr lang="en-US"/>
            </a:defPPr>
            <a:lvl1pPr algn="ctr">
              <a:defRPr sz="2000" b="1">
                <a:solidFill>
                  <a:schemeClr val="bg1"/>
                </a:solidFill>
                <a:latin typeface="Lato" panose="020F0502020204030203" pitchFamily="34" charset="77"/>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Lower overpredictions</a:t>
            </a:r>
          </a:p>
        </p:txBody>
      </p:sp>
      <p:sp>
        <p:nvSpPr>
          <p:cNvPr id="30" name="TextBox 29">
            <a:extLst>
              <a:ext uri="{FF2B5EF4-FFF2-40B4-BE49-F238E27FC236}">
                <a16:creationId xmlns:a16="http://schemas.microsoft.com/office/drawing/2014/main" id="{3163AFB1-91E4-B34F-972B-9A07916D5601}"/>
              </a:ext>
            </a:extLst>
          </p:cNvPr>
          <p:cNvSpPr txBox="1"/>
          <p:nvPr/>
        </p:nvSpPr>
        <p:spPr>
          <a:xfrm>
            <a:off x="5923466" y="5848049"/>
            <a:ext cx="2932726" cy="430887"/>
          </a:xfrm>
          <a:prstGeom prst="rect">
            <a:avLst/>
          </a:prstGeom>
          <a:solidFill>
            <a:schemeClr val="accent1"/>
          </a:solidFill>
          <a:ln w="28575">
            <a:solidFill>
              <a:srgbClr val="002060"/>
            </a:solidFill>
          </a:ln>
          <a:effectLst>
            <a:outerShdw blurRad="50800" dist="38100" dir="2700000" algn="tl" rotWithShape="0">
              <a:prstClr val="black">
                <a:alpha val="40000"/>
              </a:prstClr>
            </a:outerShdw>
          </a:effectLst>
        </p:spPr>
        <p:txBody>
          <a:bodyPr wrap="none" rtlCol="0">
            <a:spAutoFit/>
          </a:bodyPr>
          <a:lstStyle>
            <a:defPPr>
              <a:defRPr lang="en-US"/>
            </a:defPPr>
            <a:lvl1pPr algn="ctr">
              <a:defRPr sz="2000" b="1">
                <a:solidFill>
                  <a:schemeClr val="bg1"/>
                </a:solidFill>
                <a:latin typeface="Lato" panose="020F0502020204030203" pitchFamily="34" charset="77"/>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Yet, </a:t>
            </a:r>
            <a:r>
              <a:rPr kumimoji="0" lang="en-US" sz="2200" b="1" i="0" u="none" strike="noStrike" kern="1200" cap="none" spc="0" normalizeH="0" baseline="0" noProof="0" dirty="0">
                <a:ln>
                  <a:noFill/>
                </a:ln>
                <a:solidFill>
                  <a:srgbClr val="FFFF00"/>
                </a:solidFill>
                <a:effectLst>
                  <a:glow rad="101600">
                    <a:srgbClr val="ED7D31">
                      <a:satMod val="175000"/>
                      <a:alpha val="40000"/>
                    </a:srgbClr>
                  </a:glow>
                </a:effectLst>
                <a:uLnTx/>
                <a:uFillTx/>
                <a:latin typeface="Calibri" panose="020F0502020204030204" pitchFamily="34" charset="0"/>
                <a:ea typeface="+mn-ea"/>
                <a:cs typeface="Calibri" panose="020F0502020204030204" pitchFamily="34" charset="0"/>
              </a:rPr>
              <a:t>lower</a:t>
            </a:r>
            <a:r>
              <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performance</a:t>
            </a:r>
          </a:p>
        </p:txBody>
      </p:sp>
      <p:sp>
        <p:nvSpPr>
          <p:cNvPr id="18" name="Oval 17">
            <a:extLst>
              <a:ext uri="{FF2B5EF4-FFF2-40B4-BE49-F238E27FC236}">
                <a16:creationId xmlns:a16="http://schemas.microsoft.com/office/drawing/2014/main" id="{CE6E3AA4-90E8-5447-B191-3B4A0A284E55}"/>
              </a:ext>
            </a:extLst>
          </p:cNvPr>
          <p:cNvSpPr/>
          <p:nvPr/>
        </p:nvSpPr>
        <p:spPr>
          <a:xfrm>
            <a:off x="7323053" y="3096886"/>
            <a:ext cx="1130832" cy="1673521"/>
          </a:xfrm>
          <a:prstGeom prst="ellipse">
            <a:avLst/>
          </a:prstGeom>
          <a:noFill/>
          <a:ln w="38100">
            <a:solidFill>
              <a:srgbClr val="000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35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Graphic spid="22" grpId="0">
        <p:bldAsOne/>
      </p:bldGraphic>
      <p:bldP spid="3" grpId="0" animBg="1"/>
      <p:bldP spid="23" grpId="0" animBg="1"/>
      <p:bldP spid="15" grpId="0"/>
      <p:bldP spid="24" grpId="0"/>
      <p:bldP spid="25" grpId="0" animBg="1"/>
      <p:bldP spid="26" grpId="0" animBg="1"/>
      <p:bldP spid="27" grpId="0" animBg="1"/>
      <p:bldP spid="28" grpId="0" animBg="1"/>
      <p:bldP spid="29" grpId="0" animBg="1"/>
      <p:bldP spid="30" grpId="0" animBg="1"/>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91FD26-D123-2742-AB67-D15FA137121B}"/>
              </a:ext>
            </a:extLst>
          </p:cNvPr>
          <p:cNvSpPr>
            <a:spLocks noGrp="1"/>
          </p:cNvSpPr>
          <p:nvPr>
            <p:ph type="title"/>
          </p:nvPr>
        </p:nvSpPr>
        <p:spPr/>
        <p:txBody>
          <a:bodyPr/>
          <a:lstStyle/>
          <a:p>
            <a:r>
              <a:rPr lang="en-US" sz="3800" dirty="0"/>
              <a:t>(2) Lack of Inherent System Awareness</a:t>
            </a:r>
          </a:p>
        </p:txBody>
      </p:sp>
      <p:sp>
        <p:nvSpPr>
          <p:cNvPr id="5" name="Content Placeholder 4">
            <a:extLst>
              <a:ext uri="{FF2B5EF4-FFF2-40B4-BE49-F238E27FC236}">
                <a16:creationId xmlns:a16="http://schemas.microsoft.com/office/drawing/2014/main" id="{E862D879-678B-8D4D-B9F2-D6FC52056B62}"/>
              </a:ext>
            </a:extLst>
          </p:cNvPr>
          <p:cNvSpPr>
            <a:spLocks noGrp="1"/>
          </p:cNvSpPr>
          <p:nvPr>
            <p:ph idx="1"/>
          </p:nvPr>
        </p:nvSpPr>
        <p:spPr/>
        <p:txBody>
          <a:bodyPr>
            <a:normAutofit/>
          </a:bodyPr>
          <a:lstStyle/>
          <a:p>
            <a:r>
              <a:rPr lang="en-US" sz="3000" dirty="0">
                <a:latin typeface="Calibri" panose="020F0502020204030204" pitchFamily="34" charset="0"/>
                <a:cs typeface="Calibri" panose="020F0502020204030204" pitchFamily="34" charset="0"/>
              </a:rPr>
              <a:t>Little understanding of </a:t>
            </a:r>
            <a:r>
              <a:rPr lang="en-US" sz="3000" b="1" dirty="0">
                <a:solidFill>
                  <a:srgbClr val="C00000"/>
                </a:solidFill>
                <a:latin typeface="Calibri" panose="020F0502020204030204" pitchFamily="34" charset="0"/>
                <a:cs typeface="Calibri" panose="020F0502020204030204" pitchFamily="34" charset="0"/>
              </a:rPr>
              <a:t>undesirable effects</a:t>
            </a:r>
            <a:r>
              <a:rPr lang="en-US" sz="3000" dirty="0">
                <a:latin typeface="Calibri" panose="020F0502020204030204" pitchFamily="34" charset="0"/>
                <a:cs typeface="Calibri" panose="020F0502020204030204" pitchFamily="34" charset="0"/>
              </a:rPr>
              <a:t> (e.g., memory bandwidth usage, cache pollution, …)</a:t>
            </a:r>
          </a:p>
          <a:p>
            <a:pPr lvl="1"/>
            <a:r>
              <a:rPr lang="en-US" sz="2600" dirty="0">
                <a:latin typeface="Calibri" panose="020F0502020204030204" pitchFamily="34" charset="0"/>
                <a:cs typeface="Calibri" panose="020F0502020204030204" pitchFamily="34" charset="0"/>
              </a:rPr>
              <a:t>Performance loss in </a:t>
            </a:r>
            <a:r>
              <a:rPr lang="en-US" sz="2600" b="1" dirty="0">
                <a:solidFill>
                  <a:srgbClr val="000CFF"/>
                </a:solidFill>
                <a:latin typeface="Calibri" panose="020F0502020204030204" pitchFamily="34" charset="0"/>
                <a:cs typeface="Calibri" panose="020F0502020204030204" pitchFamily="34" charset="0"/>
              </a:rPr>
              <a:t>resource-constrained</a:t>
            </a:r>
            <a:r>
              <a:rPr lang="en-US" sz="2600" dirty="0">
                <a:latin typeface="Calibri" panose="020F0502020204030204" pitchFamily="34" charset="0"/>
                <a:cs typeface="Calibri" panose="020F0502020204030204" pitchFamily="34" charset="0"/>
              </a:rPr>
              <a:t> configurations </a:t>
            </a:r>
          </a:p>
        </p:txBody>
      </p:sp>
      <p:graphicFrame>
        <p:nvGraphicFramePr>
          <p:cNvPr id="21" name="Chart 20">
            <a:extLst>
              <a:ext uri="{FF2B5EF4-FFF2-40B4-BE49-F238E27FC236}">
                <a16:creationId xmlns:a16="http://schemas.microsoft.com/office/drawing/2014/main" id="{3F642864-81ED-6145-9C74-482FEB1B9827}"/>
              </a:ext>
            </a:extLst>
          </p:cNvPr>
          <p:cNvGraphicFramePr>
            <a:graphicFrameLocks noGrp="1"/>
          </p:cNvGraphicFramePr>
          <p:nvPr/>
        </p:nvGraphicFramePr>
        <p:xfrm>
          <a:off x="1" y="2493028"/>
          <a:ext cx="4701396" cy="31572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203875AF-104C-DA41-AAFA-D0A29CF46E2C}"/>
              </a:ext>
            </a:extLst>
          </p:cNvPr>
          <p:cNvGraphicFramePr>
            <a:graphicFrameLocks noGrp="1"/>
          </p:cNvGraphicFramePr>
          <p:nvPr/>
        </p:nvGraphicFramePr>
        <p:xfrm>
          <a:off x="4616312" y="2493028"/>
          <a:ext cx="4358677" cy="3157267"/>
        </p:xfrm>
        <a:graphic>
          <a:graphicData uri="http://schemas.openxmlformats.org/drawingml/2006/chart">
            <c:chart xmlns:c="http://schemas.openxmlformats.org/drawingml/2006/chart" xmlns:r="http://schemas.openxmlformats.org/officeDocument/2006/relationships" r:id="rId4"/>
          </a:graphicData>
        </a:graphic>
      </p:graphicFrame>
      <p:sp>
        <p:nvSpPr>
          <p:cNvPr id="3" name="Oval 2">
            <a:extLst>
              <a:ext uri="{FF2B5EF4-FFF2-40B4-BE49-F238E27FC236}">
                <a16:creationId xmlns:a16="http://schemas.microsoft.com/office/drawing/2014/main" id="{206C3CEB-EF5C-304B-A10B-1E263FCB565D}"/>
              </a:ext>
            </a:extLst>
          </p:cNvPr>
          <p:cNvSpPr/>
          <p:nvPr/>
        </p:nvSpPr>
        <p:spPr>
          <a:xfrm>
            <a:off x="1673524" y="4494355"/>
            <a:ext cx="552091" cy="396815"/>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555B13B-0EDC-B846-9332-EDBC8803F3F0}"/>
              </a:ext>
            </a:extLst>
          </p:cNvPr>
          <p:cNvSpPr/>
          <p:nvPr/>
        </p:nvSpPr>
        <p:spPr>
          <a:xfrm>
            <a:off x="3419580" y="4494356"/>
            <a:ext cx="552091" cy="396815"/>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BADDEA1-2533-2445-B674-97798CFC4025}"/>
              </a:ext>
            </a:extLst>
          </p:cNvPr>
          <p:cNvSpPr txBox="1"/>
          <p:nvPr/>
        </p:nvSpPr>
        <p:spPr>
          <a:xfrm>
            <a:off x="1649866" y="2372259"/>
            <a:ext cx="70083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368%</a:t>
            </a:r>
          </a:p>
        </p:txBody>
      </p:sp>
      <p:sp>
        <p:nvSpPr>
          <p:cNvPr id="24" name="TextBox 23">
            <a:extLst>
              <a:ext uri="{FF2B5EF4-FFF2-40B4-BE49-F238E27FC236}">
                <a16:creationId xmlns:a16="http://schemas.microsoft.com/office/drawing/2014/main" id="{6E6D8366-C213-CE44-9856-E0FB56B92E23}"/>
              </a:ext>
            </a:extLst>
          </p:cNvPr>
          <p:cNvSpPr txBox="1"/>
          <p:nvPr/>
        </p:nvSpPr>
        <p:spPr>
          <a:xfrm>
            <a:off x="3403753" y="2372259"/>
            <a:ext cx="70083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574%</a:t>
            </a:r>
          </a:p>
        </p:txBody>
      </p:sp>
      <p:sp>
        <p:nvSpPr>
          <p:cNvPr id="25" name="Oval 24">
            <a:extLst>
              <a:ext uri="{FF2B5EF4-FFF2-40B4-BE49-F238E27FC236}">
                <a16:creationId xmlns:a16="http://schemas.microsoft.com/office/drawing/2014/main" id="{246CABB7-6EC2-BB47-A5E9-FBCE0EE44D8A}"/>
              </a:ext>
            </a:extLst>
          </p:cNvPr>
          <p:cNvSpPr/>
          <p:nvPr/>
        </p:nvSpPr>
        <p:spPr>
          <a:xfrm>
            <a:off x="1561243" y="2295274"/>
            <a:ext cx="789456" cy="56869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2ACF925E-1AA2-C04F-9A7B-670F5B1D322A}"/>
              </a:ext>
            </a:extLst>
          </p:cNvPr>
          <p:cNvSpPr/>
          <p:nvPr/>
        </p:nvSpPr>
        <p:spPr>
          <a:xfrm>
            <a:off x="3300897" y="2295274"/>
            <a:ext cx="789456" cy="56869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3F75887C-7772-3A46-BB1C-6E77080A4CDC}"/>
              </a:ext>
            </a:extLst>
          </p:cNvPr>
          <p:cNvSpPr/>
          <p:nvPr/>
        </p:nvSpPr>
        <p:spPr>
          <a:xfrm>
            <a:off x="5923466" y="3640030"/>
            <a:ext cx="1046408" cy="1406095"/>
          </a:xfrm>
          <a:prstGeom prst="ellipse">
            <a:avLst/>
          </a:prstGeom>
          <a:noFill/>
          <a:ln w="38100">
            <a:solidFill>
              <a:srgbClr val="000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B7C566D1-06F4-544D-9985-C7D952A15467}"/>
              </a:ext>
            </a:extLst>
          </p:cNvPr>
          <p:cNvSpPr txBox="1"/>
          <p:nvPr/>
        </p:nvSpPr>
        <p:spPr>
          <a:xfrm>
            <a:off x="347165" y="5848049"/>
            <a:ext cx="2107051" cy="430887"/>
          </a:xfrm>
          <a:prstGeom prst="rect">
            <a:avLst/>
          </a:prstGeom>
          <a:solidFill>
            <a:schemeClr val="accent6">
              <a:lumMod val="75000"/>
            </a:schemeClr>
          </a:solidFill>
          <a:ln w="28575">
            <a:solidFill>
              <a:schemeClr val="accent6">
                <a:lumMod val="50000"/>
              </a:schemeClr>
            </a:solidFill>
          </a:ln>
          <a:effectLst>
            <a:outerShdw blurRad="50800" dist="38100" dir="2700000" algn="tl" rotWithShape="0">
              <a:prstClr val="black">
                <a:alpha val="40000"/>
              </a:prstClr>
            </a:outerShdw>
          </a:effectLst>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Similar coverage</a:t>
            </a:r>
          </a:p>
        </p:txBody>
      </p:sp>
      <p:sp>
        <p:nvSpPr>
          <p:cNvPr id="29" name="TextBox 28">
            <a:extLst>
              <a:ext uri="{FF2B5EF4-FFF2-40B4-BE49-F238E27FC236}">
                <a16:creationId xmlns:a16="http://schemas.microsoft.com/office/drawing/2014/main" id="{7641BD16-3CEA-3B44-84AE-E526D04A0601}"/>
              </a:ext>
            </a:extLst>
          </p:cNvPr>
          <p:cNvSpPr txBox="1"/>
          <p:nvPr/>
        </p:nvSpPr>
        <p:spPr>
          <a:xfrm>
            <a:off x="2785123" y="5848049"/>
            <a:ext cx="2807435" cy="430887"/>
          </a:xfrm>
          <a:prstGeom prst="rect">
            <a:avLst/>
          </a:prstGeom>
          <a:solidFill>
            <a:srgbClr val="C00000"/>
          </a:solidFill>
          <a:ln w="28575">
            <a:solidFill>
              <a:schemeClr val="accent2">
                <a:lumMod val="50000"/>
              </a:schemeClr>
            </a:solidFill>
          </a:ln>
          <a:effectLst>
            <a:outerShdw blurRad="50800" dist="38100" dir="2700000" algn="tl" rotWithShape="0">
              <a:prstClr val="black">
                <a:alpha val="40000"/>
              </a:prstClr>
            </a:outerShdw>
          </a:effectLst>
        </p:spPr>
        <p:txBody>
          <a:bodyPr wrap="none" rtlCol="0">
            <a:spAutoFit/>
          </a:bodyPr>
          <a:lstStyle>
            <a:defPPr>
              <a:defRPr lang="en-US"/>
            </a:defPPr>
            <a:lvl1pPr algn="ctr">
              <a:defRPr sz="2000" b="1">
                <a:solidFill>
                  <a:schemeClr val="bg1"/>
                </a:solidFill>
                <a:latin typeface="Lato" panose="020F0502020204030203" pitchFamily="34" charset="77"/>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Lower overpredictions</a:t>
            </a:r>
          </a:p>
        </p:txBody>
      </p:sp>
      <p:sp>
        <p:nvSpPr>
          <p:cNvPr id="30" name="TextBox 29">
            <a:extLst>
              <a:ext uri="{FF2B5EF4-FFF2-40B4-BE49-F238E27FC236}">
                <a16:creationId xmlns:a16="http://schemas.microsoft.com/office/drawing/2014/main" id="{3163AFB1-91E4-B34F-972B-9A07916D5601}"/>
              </a:ext>
            </a:extLst>
          </p:cNvPr>
          <p:cNvSpPr txBox="1"/>
          <p:nvPr/>
        </p:nvSpPr>
        <p:spPr>
          <a:xfrm>
            <a:off x="5923466" y="5848049"/>
            <a:ext cx="2932726" cy="430887"/>
          </a:xfrm>
          <a:prstGeom prst="rect">
            <a:avLst/>
          </a:prstGeom>
          <a:solidFill>
            <a:schemeClr val="accent1"/>
          </a:solidFill>
          <a:ln w="28575">
            <a:solidFill>
              <a:srgbClr val="002060"/>
            </a:solidFill>
          </a:ln>
          <a:effectLst>
            <a:outerShdw blurRad="50800" dist="38100" dir="2700000" algn="tl" rotWithShape="0">
              <a:prstClr val="black">
                <a:alpha val="40000"/>
              </a:prstClr>
            </a:outerShdw>
          </a:effectLst>
        </p:spPr>
        <p:txBody>
          <a:bodyPr wrap="none" rtlCol="0">
            <a:spAutoFit/>
          </a:bodyPr>
          <a:lstStyle>
            <a:defPPr>
              <a:defRPr lang="en-US"/>
            </a:defPPr>
            <a:lvl1pPr algn="ctr">
              <a:defRPr sz="2000" b="1">
                <a:solidFill>
                  <a:schemeClr val="bg1"/>
                </a:solidFill>
                <a:latin typeface="Lato" panose="020F0502020204030203" pitchFamily="34" charset="77"/>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Yet, </a:t>
            </a:r>
            <a:r>
              <a:rPr kumimoji="0" lang="en-US" sz="2200" b="1" i="0" u="none" strike="noStrike" kern="1200" cap="none" spc="0" normalizeH="0" baseline="0" noProof="0" dirty="0">
                <a:ln>
                  <a:noFill/>
                </a:ln>
                <a:solidFill>
                  <a:srgbClr val="FFFF00"/>
                </a:solidFill>
                <a:effectLst>
                  <a:glow rad="101600">
                    <a:srgbClr val="ED7D31">
                      <a:satMod val="175000"/>
                      <a:alpha val="40000"/>
                    </a:srgbClr>
                  </a:glow>
                </a:effectLst>
                <a:uLnTx/>
                <a:uFillTx/>
                <a:latin typeface="Calibri" panose="020F0502020204030204" pitchFamily="34" charset="0"/>
                <a:ea typeface="+mn-ea"/>
                <a:cs typeface="Calibri" panose="020F0502020204030204" pitchFamily="34" charset="0"/>
              </a:rPr>
              <a:t>lower</a:t>
            </a:r>
            <a:r>
              <a:rPr kumimoji="0" lang="en-US"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performance</a:t>
            </a:r>
          </a:p>
        </p:txBody>
      </p:sp>
      <p:sp>
        <p:nvSpPr>
          <p:cNvPr id="18" name="Oval 17">
            <a:extLst>
              <a:ext uri="{FF2B5EF4-FFF2-40B4-BE49-F238E27FC236}">
                <a16:creationId xmlns:a16="http://schemas.microsoft.com/office/drawing/2014/main" id="{CE6E3AA4-90E8-5447-B191-3B4A0A284E55}"/>
              </a:ext>
            </a:extLst>
          </p:cNvPr>
          <p:cNvSpPr/>
          <p:nvPr/>
        </p:nvSpPr>
        <p:spPr>
          <a:xfrm>
            <a:off x="7323053" y="3096886"/>
            <a:ext cx="1130832" cy="1673521"/>
          </a:xfrm>
          <a:prstGeom prst="ellipse">
            <a:avLst/>
          </a:prstGeom>
          <a:noFill/>
          <a:ln w="38100">
            <a:solidFill>
              <a:srgbClr val="000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150808A-DB33-D540-B35D-285835FFC3E3}"/>
              </a:ext>
            </a:extLst>
          </p:cNvPr>
          <p:cNvSpPr/>
          <p:nvPr/>
        </p:nvSpPr>
        <p:spPr>
          <a:xfrm>
            <a:off x="169010" y="874642"/>
            <a:ext cx="8817263" cy="5953842"/>
          </a:xfrm>
          <a:prstGeom prst="rect">
            <a:avLst/>
          </a:prstGeom>
          <a:solidFill>
            <a:srgbClr val="FFFFFF">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DA7883E-4D65-144A-9A58-88611205E09D}"/>
              </a:ext>
            </a:extLst>
          </p:cNvPr>
          <p:cNvSpPr/>
          <p:nvPr/>
        </p:nvSpPr>
        <p:spPr>
          <a:xfrm>
            <a:off x="80387" y="2720522"/>
            <a:ext cx="8983227" cy="1586434"/>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Prefetchers often </a:t>
            </a:r>
            <a:r>
              <a:rPr kumimoji="0" lang="en-US" sz="34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lose performance</a:t>
            </a:r>
            <a:r>
              <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due to lack of </a:t>
            </a:r>
            <a:r>
              <a:rPr kumimoji="0" lang="en-US" sz="34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inherent system awareness</a:t>
            </a:r>
          </a:p>
        </p:txBody>
      </p:sp>
    </p:spTree>
    <p:extLst>
      <p:ext uri="{BB962C8B-B14F-4D97-AF65-F5344CB8AC3E}">
        <p14:creationId xmlns:p14="http://schemas.microsoft.com/office/powerpoint/2010/main" val="13683127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929EC3-A52C-0741-B424-3E741A924C56}"/>
              </a:ext>
            </a:extLst>
          </p:cNvPr>
          <p:cNvSpPr>
            <a:spLocks noGrp="1"/>
          </p:cNvSpPr>
          <p:nvPr>
            <p:ph type="title"/>
          </p:nvPr>
        </p:nvSpPr>
        <p:spPr/>
        <p:txBody>
          <a:bodyPr/>
          <a:lstStyle/>
          <a:p>
            <a:r>
              <a:rPr lang="en-US" sz="3800" dirty="0"/>
              <a:t>(3) Lack of In-silicon Customizability</a:t>
            </a:r>
          </a:p>
        </p:txBody>
      </p:sp>
      <p:sp>
        <p:nvSpPr>
          <p:cNvPr id="5" name="Content Placeholder 4">
            <a:extLst>
              <a:ext uri="{FF2B5EF4-FFF2-40B4-BE49-F238E27FC236}">
                <a16:creationId xmlns:a16="http://schemas.microsoft.com/office/drawing/2014/main" id="{5B0DD08B-192E-D847-8A82-F13FA8547121}"/>
              </a:ext>
            </a:extLst>
          </p:cNvPr>
          <p:cNvSpPr>
            <a:spLocks noGrp="1"/>
          </p:cNvSpPr>
          <p:nvPr>
            <p:ph idx="1"/>
          </p:nvPr>
        </p:nvSpPr>
        <p:spPr/>
        <p:txBody>
          <a:bodyPr/>
          <a:lstStyle/>
          <a:p>
            <a:r>
              <a:rPr lang="en-US" sz="3000" dirty="0">
                <a:latin typeface="Calibri" panose="020F0502020204030204" pitchFamily="34" charset="0"/>
                <a:cs typeface="Calibri" panose="020F0502020204030204" pitchFamily="34" charset="0"/>
              </a:rPr>
              <a:t>Feature </a:t>
            </a:r>
            <a:r>
              <a:rPr lang="en-US" sz="3000" b="1" dirty="0">
                <a:solidFill>
                  <a:srgbClr val="000CFF"/>
                </a:solidFill>
                <a:latin typeface="Calibri" panose="020F0502020204030204" pitchFamily="34" charset="0"/>
                <a:cs typeface="Calibri" panose="020F0502020204030204" pitchFamily="34" charset="0"/>
              </a:rPr>
              <a:t>statically</a:t>
            </a:r>
            <a:r>
              <a:rPr lang="en-US" sz="3000" dirty="0">
                <a:latin typeface="Calibri" panose="020F0502020204030204" pitchFamily="34" charset="0"/>
                <a:cs typeface="Calibri" panose="020F0502020204030204" pitchFamily="34" charset="0"/>
              </a:rPr>
              <a:t> selected at design time</a:t>
            </a:r>
          </a:p>
          <a:p>
            <a:pPr lvl="1"/>
            <a:r>
              <a:rPr lang="en-US" sz="2600" b="1" dirty="0">
                <a:solidFill>
                  <a:srgbClr val="C00000"/>
                </a:solidFill>
                <a:latin typeface="Calibri" panose="020F0502020204030204" pitchFamily="34" charset="0"/>
                <a:cs typeface="Calibri" panose="020F0502020204030204" pitchFamily="34" charset="0"/>
              </a:rPr>
              <a:t>Rigid hardware</a:t>
            </a:r>
            <a:r>
              <a:rPr lang="en-US" sz="2600" dirty="0">
                <a:latin typeface="Calibri" panose="020F0502020204030204" pitchFamily="34" charset="0"/>
                <a:cs typeface="Calibri" panose="020F0502020204030204" pitchFamily="34" charset="0"/>
              </a:rPr>
              <a:t> designed specifically to exploit that feature</a:t>
            </a:r>
          </a:p>
          <a:p>
            <a:pPr lvl="1"/>
            <a:endParaRPr lang="en-US" sz="1050" dirty="0">
              <a:latin typeface="Calibri" panose="020F0502020204030204" pitchFamily="34" charset="0"/>
              <a:cs typeface="Calibri" panose="020F0502020204030204" pitchFamily="34" charset="0"/>
            </a:endParaRPr>
          </a:p>
          <a:p>
            <a:r>
              <a:rPr lang="en-US" sz="3000" b="1" dirty="0">
                <a:solidFill>
                  <a:srgbClr val="C00000"/>
                </a:solidFill>
                <a:latin typeface="Calibri" panose="020F0502020204030204" pitchFamily="34" charset="0"/>
                <a:cs typeface="Calibri" panose="020F0502020204030204" pitchFamily="34" charset="0"/>
              </a:rPr>
              <a:t>No way to change</a:t>
            </a:r>
            <a:r>
              <a:rPr lang="en-US" sz="3000" dirty="0">
                <a:latin typeface="Calibri" panose="020F0502020204030204" pitchFamily="34" charset="0"/>
                <a:cs typeface="Calibri" panose="020F0502020204030204" pitchFamily="34" charset="0"/>
              </a:rPr>
              <a:t> program feature and/or change prefetcher’s objective </a:t>
            </a:r>
            <a:r>
              <a:rPr lang="en-US" sz="3000" b="1" dirty="0">
                <a:solidFill>
                  <a:srgbClr val="000CFF"/>
                </a:solidFill>
                <a:latin typeface="Calibri" panose="020F0502020204030204" pitchFamily="34" charset="0"/>
                <a:cs typeface="Calibri" panose="020F0502020204030204" pitchFamily="34" charset="0"/>
              </a:rPr>
              <a:t>in silicon</a:t>
            </a:r>
          </a:p>
          <a:p>
            <a:pPr lvl="1"/>
            <a:r>
              <a:rPr lang="en-US" sz="2600" b="1" dirty="0">
                <a:solidFill>
                  <a:srgbClr val="C00000"/>
                </a:solidFill>
                <a:latin typeface="Calibri" panose="020F0502020204030204" pitchFamily="34" charset="0"/>
                <a:cs typeface="Calibri" panose="020F0502020204030204" pitchFamily="34" charset="0"/>
              </a:rPr>
              <a:t>Cannot adapt</a:t>
            </a:r>
            <a:r>
              <a:rPr lang="en-US" sz="2600" dirty="0">
                <a:latin typeface="Calibri" panose="020F0502020204030204" pitchFamily="34" charset="0"/>
                <a:cs typeface="Calibri" panose="020F0502020204030204" pitchFamily="34" charset="0"/>
              </a:rPr>
              <a:t> to a wide range of workload demands</a:t>
            </a:r>
          </a:p>
        </p:txBody>
      </p:sp>
      <p:pic>
        <p:nvPicPr>
          <p:cNvPr id="6" name="Picture 5">
            <a:extLst>
              <a:ext uri="{FF2B5EF4-FFF2-40B4-BE49-F238E27FC236}">
                <a16:creationId xmlns:a16="http://schemas.microsoft.com/office/drawing/2014/main" id="{7FBDF1E6-1065-C84E-9488-149AD15377C2}"/>
              </a:ext>
            </a:extLst>
          </p:cNvPr>
          <p:cNvPicPr>
            <a:picLocks noChangeAspect="1"/>
          </p:cNvPicPr>
          <p:nvPr/>
        </p:nvPicPr>
        <p:blipFill rotWithShape="1">
          <a:blip r:embed="rId3"/>
          <a:srcRect l="3742" t="4290" r="5279" b="3884"/>
          <a:stretch/>
        </p:blipFill>
        <p:spPr>
          <a:xfrm>
            <a:off x="680420" y="4240527"/>
            <a:ext cx="1666503" cy="1716346"/>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560D350D-3438-1945-993F-E5A6CB8C2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1479" y="4293531"/>
            <a:ext cx="1993382" cy="1689844"/>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0D087BF6-8FAB-F54E-BB08-446E17D7185B}"/>
              </a:ext>
            </a:extLst>
          </p:cNvPr>
          <p:cNvPicPr>
            <a:picLocks noChangeAspect="1"/>
          </p:cNvPicPr>
          <p:nvPr/>
        </p:nvPicPr>
        <p:blipFill>
          <a:blip r:embed="rId5"/>
          <a:stretch>
            <a:fillRect/>
          </a:stretch>
        </p:blipFill>
        <p:spPr>
          <a:xfrm>
            <a:off x="6246516" y="4299136"/>
            <a:ext cx="2587797" cy="1509548"/>
          </a:xfrm>
          <a:prstGeom prst="rect">
            <a:avLst/>
          </a:prstGeom>
          <a:ln>
            <a:solidFill>
              <a:schemeClr val="accent1"/>
            </a:solidFill>
          </a:ln>
          <a:effectLst>
            <a:outerShdw blurRad="50800" dist="38100" dir="2700000" algn="tl" rotWithShape="0">
              <a:prstClr val="black">
                <a:alpha val="40000"/>
              </a:prstClr>
            </a:outerShdw>
          </a:effectLst>
        </p:spPr>
      </p:pic>
      <p:cxnSp>
        <p:nvCxnSpPr>
          <p:cNvPr id="16" name="Straight Arrow Connector 15">
            <a:extLst>
              <a:ext uri="{FF2B5EF4-FFF2-40B4-BE49-F238E27FC236}">
                <a16:creationId xmlns:a16="http://schemas.microsoft.com/office/drawing/2014/main" id="{718C1F4D-DCAA-FF4D-B5E1-9388112814F1}"/>
              </a:ext>
            </a:extLst>
          </p:cNvPr>
          <p:cNvCxnSpPr>
            <a:cxnSpLocks/>
          </p:cNvCxnSpPr>
          <p:nvPr/>
        </p:nvCxnSpPr>
        <p:spPr>
          <a:xfrm>
            <a:off x="2550472" y="5053910"/>
            <a:ext cx="97801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56532C2-8E1B-3848-8885-5C09B57A6802}"/>
              </a:ext>
            </a:extLst>
          </p:cNvPr>
          <p:cNvCxnSpPr>
            <a:cxnSpLocks/>
          </p:cNvCxnSpPr>
          <p:nvPr/>
        </p:nvCxnSpPr>
        <p:spPr>
          <a:xfrm>
            <a:off x="5015376" y="5053910"/>
            <a:ext cx="110523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A11F7E74-0511-DD44-8924-5B142BE234E4}"/>
              </a:ext>
            </a:extLst>
          </p:cNvPr>
          <p:cNvCxnSpPr>
            <a:cxnSpLocks/>
            <a:stCxn id="12" idx="2"/>
            <a:endCxn id="6" idx="2"/>
          </p:cNvCxnSpPr>
          <p:nvPr/>
        </p:nvCxnSpPr>
        <p:spPr>
          <a:xfrm rot="5400000">
            <a:off x="4452950" y="2869407"/>
            <a:ext cx="148189" cy="6026743"/>
          </a:xfrm>
          <a:prstGeom prst="bentConnector3">
            <a:avLst>
              <a:gd name="adj1" fmla="val 361575"/>
            </a:avLst>
          </a:prstGeom>
          <a:ln w="57150">
            <a:solidFill>
              <a:srgbClr val="E30305"/>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D64D8E5-076A-FC49-A4A5-64526D0B56B1}"/>
              </a:ext>
            </a:extLst>
          </p:cNvPr>
          <p:cNvSpPr txBox="1"/>
          <p:nvPr/>
        </p:nvSpPr>
        <p:spPr>
          <a:xfrm>
            <a:off x="385798" y="3724335"/>
            <a:ext cx="22557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Design from scratch</a:t>
            </a:r>
          </a:p>
        </p:txBody>
      </p:sp>
      <p:sp>
        <p:nvSpPr>
          <p:cNvPr id="34" name="TextBox 33">
            <a:extLst>
              <a:ext uri="{FF2B5EF4-FFF2-40B4-BE49-F238E27FC236}">
                <a16:creationId xmlns:a16="http://schemas.microsoft.com/office/drawing/2014/main" id="{4574A212-FF45-A248-8034-EA2B5DC9B9F5}"/>
              </a:ext>
            </a:extLst>
          </p:cNvPr>
          <p:cNvSpPr txBox="1"/>
          <p:nvPr/>
        </p:nvSpPr>
        <p:spPr>
          <a:xfrm>
            <a:off x="3901921" y="3729594"/>
            <a:ext cx="78252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Verify</a:t>
            </a:r>
          </a:p>
        </p:txBody>
      </p:sp>
      <p:sp>
        <p:nvSpPr>
          <p:cNvPr id="35" name="TextBox 34">
            <a:extLst>
              <a:ext uri="{FF2B5EF4-FFF2-40B4-BE49-F238E27FC236}">
                <a16:creationId xmlns:a16="http://schemas.microsoft.com/office/drawing/2014/main" id="{858CCF85-58BB-1540-993E-7A0C9CDE6AAF}"/>
              </a:ext>
            </a:extLst>
          </p:cNvPr>
          <p:cNvSpPr txBox="1"/>
          <p:nvPr/>
        </p:nvSpPr>
        <p:spPr>
          <a:xfrm>
            <a:off x="6949547" y="3718780"/>
            <a:ext cx="118173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Fabricate</a:t>
            </a:r>
          </a:p>
        </p:txBody>
      </p:sp>
    </p:spTree>
    <p:extLst>
      <p:ext uri="{BB962C8B-B14F-4D97-AF65-F5344CB8AC3E}">
        <p14:creationId xmlns:p14="http://schemas.microsoft.com/office/powerpoint/2010/main" val="159747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30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60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60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90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120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120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AD11F8-F0EF-7C4D-86C5-B76B163FE8AF}"/>
              </a:ext>
            </a:extLst>
          </p:cNvPr>
          <p:cNvSpPr>
            <a:spLocks noGrp="1"/>
          </p:cNvSpPr>
          <p:nvPr>
            <p:ph type="title"/>
          </p:nvPr>
        </p:nvSpPr>
        <p:spPr/>
        <p:txBody>
          <a:bodyPr/>
          <a:lstStyle/>
          <a:p>
            <a:r>
              <a:rPr lang="en-US" dirty="0"/>
              <a:t>Our Goal</a:t>
            </a:r>
          </a:p>
        </p:txBody>
      </p:sp>
      <p:sp>
        <p:nvSpPr>
          <p:cNvPr id="6" name="Rounded Rectangle 5">
            <a:extLst>
              <a:ext uri="{FF2B5EF4-FFF2-40B4-BE49-F238E27FC236}">
                <a16:creationId xmlns:a16="http://schemas.microsoft.com/office/drawing/2014/main" id="{00F8F039-743D-2642-84D6-4D49626B242B}"/>
              </a:ext>
            </a:extLst>
          </p:cNvPr>
          <p:cNvSpPr/>
          <p:nvPr/>
        </p:nvSpPr>
        <p:spPr>
          <a:xfrm>
            <a:off x="83925" y="1521070"/>
            <a:ext cx="8976149" cy="4237891"/>
          </a:xfrm>
          <a:prstGeom prst="roundRect">
            <a:avLst>
              <a:gd name="adj" fmla="val 6175"/>
            </a:avLst>
          </a:prstGeom>
          <a:solidFill>
            <a:srgbClr val="DAE3F3"/>
          </a:solid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4200" b="1" i="0" u="none" strike="noStrike" kern="1200" cap="none" spc="0" normalizeH="0" baseline="0" noProof="0" dirty="0">
                <a:ln>
                  <a:noFill/>
                </a:ln>
                <a:solidFill>
                  <a:srgbClr val="000CFF"/>
                </a:solidFill>
                <a:effectLst/>
                <a:uLnTx/>
                <a:uFillTx/>
                <a:latin typeface="Calibri" panose="020F0502020204030204"/>
                <a:ea typeface="+mn-ea"/>
                <a:cs typeface="+mn-cs"/>
              </a:rPr>
              <a:t>prefetching</a:t>
            </a:r>
            <a:r>
              <a:rPr kumimoji="0" lang="en-US" sz="4200" b="0" i="0" u="none" strike="noStrike" kern="1200" cap="none" spc="0" normalizeH="0" baseline="0" noProof="0" dirty="0">
                <a:ln>
                  <a:noFill/>
                </a:ln>
                <a:solidFill>
                  <a:srgbClr val="000CFF"/>
                </a:solidFill>
                <a:effectLst/>
                <a:uLnTx/>
                <a:uFillTx/>
                <a:latin typeface="Calibri" panose="020F0502020204030204"/>
                <a:ea typeface="+mn-ea"/>
                <a:cs typeface="+mn-cs"/>
              </a:rPr>
              <a:t> </a:t>
            </a:r>
            <a:r>
              <a:rPr kumimoji="0" lang="en-US" sz="4200" b="1" i="0" u="none" strike="noStrike" kern="1200" cap="none" spc="0" normalizeH="0" baseline="0" noProof="0" dirty="0">
                <a:ln>
                  <a:noFill/>
                </a:ln>
                <a:solidFill>
                  <a:srgbClr val="000CFF"/>
                </a:solidFill>
                <a:effectLst/>
                <a:uLnTx/>
                <a:uFillTx/>
                <a:latin typeface="Calibri" panose="020F0502020204030204"/>
                <a:ea typeface="+mn-ea"/>
                <a:cs typeface="+mn-cs"/>
              </a:rPr>
              <a:t>framework</a:t>
            </a: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 that can: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Learn to prefetch using </a:t>
            </a:r>
            <a:r>
              <a:rPr kumimoji="0" lang="en-US" sz="3400" b="1" i="0" u="none" strike="noStrike" kern="1200" cap="none" spc="0" normalizeH="0" baseline="0" noProof="0" dirty="0">
                <a:ln>
                  <a:noFill/>
                </a:ln>
                <a:solidFill>
                  <a:srgbClr val="70AD47"/>
                </a:solidFill>
                <a:effectLst/>
                <a:uLnTx/>
                <a:uFillTx/>
                <a:latin typeface="Calibri" panose="020F0502020204030204"/>
                <a:ea typeface="+mn-ea"/>
                <a:cs typeface="+mn-cs"/>
              </a:rPr>
              <a:t>multiple features</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3400" b="1" i="0" u="none" strike="noStrike" kern="1200" cap="none" spc="0" normalizeH="0" baseline="0" noProof="0" dirty="0">
                <a:ln>
                  <a:noFill/>
                </a:ln>
                <a:solidFill>
                  <a:srgbClr val="70AD47"/>
                </a:solidFill>
                <a:effectLst/>
                <a:uLnTx/>
                <a:uFillTx/>
                <a:latin typeface="Calibri" panose="020F0502020204030204"/>
                <a:ea typeface="+mn-ea"/>
                <a:cs typeface="+mn-cs"/>
              </a:rPr>
              <a:t>inherent system-level feedback</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information</a:t>
            </a: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Be </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easily customized in silicon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to use different features and/or change prefetcher’s objectives</a:t>
            </a:r>
          </a:p>
        </p:txBody>
      </p:sp>
    </p:spTree>
    <p:extLst>
      <p:ext uri="{BB962C8B-B14F-4D97-AF65-F5344CB8AC3E}">
        <p14:creationId xmlns:p14="http://schemas.microsoft.com/office/powerpoint/2010/main" val="309117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ABE630-4151-074F-8263-49EFB5E0D497}"/>
              </a:ext>
            </a:extLst>
          </p:cNvPr>
          <p:cNvSpPr>
            <a:spLocks noGrp="1"/>
          </p:cNvSpPr>
          <p:nvPr>
            <p:ph type="title"/>
          </p:nvPr>
        </p:nvSpPr>
        <p:spPr/>
        <p:txBody>
          <a:bodyPr/>
          <a:lstStyle/>
          <a:p>
            <a:r>
              <a:rPr lang="en-US" dirty="0"/>
              <a:t>Our Proposal</a:t>
            </a:r>
          </a:p>
        </p:txBody>
      </p:sp>
      <p:pic>
        <p:nvPicPr>
          <p:cNvPr id="11" name="Content Placeholder 10">
            <a:extLst>
              <a:ext uri="{FF2B5EF4-FFF2-40B4-BE49-F238E27FC236}">
                <a16:creationId xmlns:a16="http://schemas.microsoft.com/office/drawing/2014/main" id="{459EE8E4-A7E4-6D4C-B683-1F70FCCCB9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4504" y="1204572"/>
            <a:ext cx="2414992" cy="2414992"/>
          </a:xfrm>
        </p:spPr>
      </p:pic>
      <p:sp>
        <p:nvSpPr>
          <p:cNvPr id="12" name="TextBox 11">
            <a:extLst>
              <a:ext uri="{FF2B5EF4-FFF2-40B4-BE49-F238E27FC236}">
                <a16:creationId xmlns:a16="http://schemas.microsoft.com/office/drawing/2014/main" id="{AB14BC19-14CB-C74A-8F2C-9DB36EC9727C}"/>
              </a:ext>
            </a:extLst>
          </p:cNvPr>
          <p:cNvSpPr txBox="1"/>
          <p:nvPr/>
        </p:nvSpPr>
        <p:spPr>
          <a:xfrm>
            <a:off x="3711510" y="3702380"/>
            <a:ext cx="180959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Pythia</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3CFB2216-8DDA-B34B-BDD0-7A67AE10B2F9}"/>
              </a:ext>
            </a:extLst>
          </p:cNvPr>
          <p:cNvSpPr txBox="1"/>
          <p:nvPr/>
        </p:nvSpPr>
        <p:spPr>
          <a:xfrm>
            <a:off x="1818549" y="4616193"/>
            <a:ext cx="5595521"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Formulates prefetching as a </a:t>
            </a:r>
            <a:r>
              <a:rPr kumimoji="0" lang="en-US" sz="3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reinforcement learning problem</a:t>
            </a:r>
          </a:p>
        </p:txBody>
      </p:sp>
      <p:sp>
        <p:nvSpPr>
          <p:cNvPr id="15" name="TextBox 14">
            <a:extLst>
              <a:ext uri="{FF2B5EF4-FFF2-40B4-BE49-F238E27FC236}">
                <a16:creationId xmlns:a16="http://schemas.microsoft.com/office/drawing/2014/main" id="{5CF0F5F5-213D-A341-A7B3-42238F9F4941}"/>
              </a:ext>
            </a:extLst>
          </p:cNvPr>
          <p:cNvSpPr txBox="1"/>
          <p:nvPr/>
        </p:nvSpPr>
        <p:spPr>
          <a:xfrm>
            <a:off x="1919098" y="6263552"/>
            <a:ext cx="539442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Pythia is named after the oracle of Delphi, who is known for her accurate prophecies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https://</a:t>
            </a:r>
            <a:r>
              <a:rPr kumimoji="0" lang="en-US" sz="1200" b="0" i="1"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en.wikipedia.org</a:t>
            </a:r>
            <a:r>
              <a:rPr kumimoji="0" lang="en-US" sz="1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/wiki/Pythia</a:t>
            </a:r>
          </a:p>
        </p:txBody>
      </p:sp>
    </p:spTree>
    <p:extLst>
      <p:ext uri="{BB962C8B-B14F-4D97-AF65-F5344CB8AC3E}">
        <p14:creationId xmlns:p14="http://schemas.microsoft.com/office/powerpoint/2010/main" val="158257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Key Shortcomings of Prior Prefetchers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Formulating Prefetching as Reinforcement Learning</a:t>
            </a: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Pythia: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Evaluation of Pythia and </a:t>
            </a: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Key Results</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Conclusion</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224208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DBA749-4B46-5846-A229-89C516AB117E}"/>
              </a:ext>
            </a:extLst>
          </p:cNvPr>
          <p:cNvSpPr>
            <a:spLocks noGrp="1"/>
          </p:cNvSpPr>
          <p:nvPr>
            <p:ph type="title"/>
          </p:nvPr>
        </p:nvSpPr>
        <p:spPr/>
        <p:txBody>
          <a:bodyPr/>
          <a:lstStyle/>
          <a:p>
            <a:r>
              <a:rPr lang="en-US" sz="3800" dirty="0"/>
              <a:t>Basics of Reinforcement Learning (RL)</a:t>
            </a:r>
          </a:p>
        </p:txBody>
      </p:sp>
      <p:sp>
        <p:nvSpPr>
          <p:cNvPr id="5" name="Content Placeholder 4">
            <a:extLst>
              <a:ext uri="{FF2B5EF4-FFF2-40B4-BE49-F238E27FC236}">
                <a16:creationId xmlns:a16="http://schemas.microsoft.com/office/drawing/2014/main" id="{90772A9A-66E4-0244-83CD-CADE17C6CDDE}"/>
              </a:ext>
            </a:extLst>
          </p:cNvPr>
          <p:cNvSpPr>
            <a:spLocks noGrp="1"/>
          </p:cNvSpPr>
          <p:nvPr>
            <p:ph idx="1"/>
          </p:nvPr>
        </p:nvSpPr>
        <p:spPr>
          <a:xfrm>
            <a:off x="169011" y="936172"/>
            <a:ext cx="8894602" cy="5789494"/>
          </a:xfrm>
        </p:spPr>
        <p:txBody>
          <a:bodyPr>
            <a:normAutofit/>
          </a:bodyPr>
          <a:lstStyle/>
          <a:p>
            <a:r>
              <a:rPr lang="en-US" sz="3000" dirty="0">
                <a:latin typeface="Calibri" panose="020F0502020204030204" pitchFamily="34" charset="0"/>
                <a:cs typeface="Calibri" panose="020F0502020204030204" pitchFamily="34" charset="0"/>
              </a:rPr>
              <a:t>Algorithmic approach to learn to take an </a:t>
            </a:r>
            <a:r>
              <a:rPr lang="en-US" sz="3000" b="1" dirty="0">
                <a:solidFill>
                  <a:srgbClr val="000CFF"/>
                </a:solidFill>
                <a:latin typeface="Calibri" panose="020F0502020204030204" pitchFamily="34" charset="0"/>
                <a:cs typeface="Calibri" panose="020F0502020204030204" pitchFamily="34" charset="0"/>
              </a:rPr>
              <a:t>action</a:t>
            </a:r>
            <a:r>
              <a:rPr lang="en-US" sz="3000" dirty="0">
                <a:latin typeface="Calibri" panose="020F0502020204030204" pitchFamily="34" charset="0"/>
                <a:cs typeface="Calibri" panose="020F0502020204030204" pitchFamily="34" charset="0"/>
              </a:rPr>
              <a:t> in a given </a:t>
            </a:r>
            <a:r>
              <a:rPr lang="en-US" sz="3000" b="1" dirty="0">
                <a:solidFill>
                  <a:srgbClr val="000CFF"/>
                </a:solidFill>
                <a:latin typeface="Calibri" panose="020F0502020204030204" pitchFamily="34" charset="0"/>
                <a:cs typeface="Calibri" panose="020F0502020204030204" pitchFamily="34" charset="0"/>
              </a:rPr>
              <a:t>situation</a:t>
            </a:r>
            <a:r>
              <a:rPr lang="en-US" sz="3000" dirty="0">
                <a:latin typeface="Calibri" panose="020F0502020204030204" pitchFamily="34" charset="0"/>
                <a:cs typeface="Calibri" panose="020F0502020204030204" pitchFamily="34" charset="0"/>
              </a:rPr>
              <a:t> to maximize a numerical </a:t>
            </a:r>
            <a:r>
              <a:rPr lang="en-US" sz="3000" b="1" dirty="0">
                <a:solidFill>
                  <a:srgbClr val="000CFF"/>
                </a:solidFill>
                <a:latin typeface="Calibri" panose="020F0502020204030204" pitchFamily="34" charset="0"/>
                <a:cs typeface="Calibri" panose="020F0502020204030204" pitchFamily="34" charset="0"/>
              </a:rPr>
              <a:t>reward</a:t>
            </a:r>
          </a:p>
          <a:p>
            <a:endParaRPr lang="en-US" b="1" dirty="0">
              <a:solidFill>
                <a:srgbClr val="C00000"/>
              </a:solidFill>
              <a:latin typeface="Calibri" panose="020F0502020204030204" pitchFamily="34" charset="0"/>
              <a:cs typeface="Calibri" panose="020F0502020204030204" pitchFamily="34" charset="0"/>
            </a:endParaRPr>
          </a:p>
          <a:p>
            <a:endParaRPr lang="en-US" b="1" dirty="0">
              <a:solidFill>
                <a:srgbClr val="C00000"/>
              </a:solidFill>
              <a:latin typeface="Calibri" panose="020F0502020204030204" pitchFamily="34" charset="0"/>
              <a:cs typeface="Calibri" panose="020F0502020204030204" pitchFamily="34" charset="0"/>
            </a:endParaRPr>
          </a:p>
          <a:p>
            <a:endParaRPr lang="en-US" b="1" dirty="0">
              <a:solidFill>
                <a:srgbClr val="C00000"/>
              </a:solidFill>
              <a:latin typeface="Calibri" panose="020F0502020204030204" pitchFamily="34" charset="0"/>
              <a:cs typeface="Calibri" panose="020F0502020204030204" pitchFamily="34" charset="0"/>
            </a:endParaRPr>
          </a:p>
          <a:p>
            <a:endParaRPr lang="en-US" b="1" dirty="0">
              <a:solidFill>
                <a:srgbClr val="C00000"/>
              </a:solidFill>
              <a:latin typeface="Calibri" panose="020F0502020204030204" pitchFamily="34" charset="0"/>
              <a:cs typeface="Calibri" panose="020F0502020204030204" pitchFamily="34" charset="0"/>
            </a:endParaRPr>
          </a:p>
          <a:p>
            <a:endParaRPr lang="en-US" b="1" dirty="0">
              <a:solidFill>
                <a:srgbClr val="C00000"/>
              </a:solidFill>
              <a:latin typeface="Calibri" panose="020F0502020204030204" pitchFamily="34" charset="0"/>
              <a:cs typeface="Calibri" panose="020F0502020204030204" pitchFamily="34" charset="0"/>
            </a:endParaRPr>
          </a:p>
          <a:p>
            <a:endParaRPr lang="en-US" b="1" dirty="0">
              <a:solidFill>
                <a:srgbClr val="C00000"/>
              </a:solidFill>
              <a:latin typeface="Calibri" panose="020F0502020204030204" pitchFamily="34" charset="0"/>
              <a:cs typeface="Calibri" panose="020F0502020204030204" pitchFamily="34" charset="0"/>
            </a:endParaRPr>
          </a:p>
          <a:p>
            <a:endParaRPr lang="en-US" sz="300"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Agent stores </a:t>
            </a:r>
            <a:r>
              <a:rPr lang="en-US" sz="3000" b="1" dirty="0">
                <a:solidFill>
                  <a:srgbClr val="C00000"/>
                </a:solidFill>
                <a:latin typeface="Calibri" panose="020F0502020204030204" pitchFamily="34" charset="0"/>
                <a:cs typeface="Calibri" panose="020F0502020204030204" pitchFamily="34" charset="0"/>
              </a:rPr>
              <a:t>Q-values</a:t>
            </a:r>
            <a:r>
              <a:rPr lang="en-US" sz="3000" dirty="0">
                <a:latin typeface="Calibri" panose="020F0502020204030204" pitchFamily="34" charset="0"/>
                <a:cs typeface="Calibri" panose="020F0502020204030204" pitchFamily="34" charset="0"/>
              </a:rPr>
              <a:t> for </a:t>
            </a:r>
            <a:r>
              <a:rPr lang="en-US" sz="3000" i="1" dirty="0">
                <a:solidFill>
                  <a:srgbClr val="C00000"/>
                </a:solidFill>
                <a:latin typeface="Calibri" panose="020F0502020204030204" pitchFamily="34" charset="0"/>
                <a:cs typeface="Calibri" panose="020F0502020204030204" pitchFamily="34" charset="0"/>
              </a:rPr>
              <a:t>every</a:t>
            </a:r>
            <a:r>
              <a:rPr lang="en-US" sz="3000" dirty="0">
                <a:latin typeface="Calibri" panose="020F0502020204030204" pitchFamily="34" charset="0"/>
                <a:cs typeface="Calibri" panose="020F0502020204030204" pitchFamily="34" charset="0"/>
              </a:rPr>
              <a:t> state-action pair</a:t>
            </a:r>
          </a:p>
          <a:p>
            <a:pPr lvl="1"/>
            <a:r>
              <a:rPr lang="en-US" sz="2600" b="1" dirty="0">
                <a:solidFill>
                  <a:srgbClr val="FF0000"/>
                </a:solidFill>
                <a:latin typeface="Calibri" panose="020F0502020204030204" pitchFamily="34" charset="0"/>
                <a:cs typeface="Calibri" panose="020F0502020204030204" pitchFamily="34" charset="0"/>
              </a:rPr>
              <a:t>Expected return</a:t>
            </a:r>
            <a:r>
              <a:rPr lang="en-US" sz="2600" dirty="0">
                <a:latin typeface="Calibri" panose="020F0502020204030204" pitchFamily="34" charset="0"/>
                <a:cs typeface="Calibri" panose="020F0502020204030204" pitchFamily="34" charset="0"/>
              </a:rPr>
              <a:t> for taking an action in a state</a:t>
            </a:r>
          </a:p>
          <a:p>
            <a:pPr lvl="1"/>
            <a:r>
              <a:rPr lang="en-US" sz="2600" dirty="0">
                <a:latin typeface="Calibri" panose="020F0502020204030204" pitchFamily="34" charset="0"/>
                <a:cs typeface="Calibri" panose="020F0502020204030204" pitchFamily="34" charset="0"/>
              </a:rPr>
              <a:t>Given a state, selects action that provides </a:t>
            </a:r>
            <a:r>
              <a:rPr lang="en-US" sz="2600" b="1" dirty="0">
                <a:solidFill>
                  <a:schemeClr val="accent6"/>
                </a:solidFill>
                <a:latin typeface="Calibri" panose="020F0502020204030204" pitchFamily="34" charset="0"/>
                <a:cs typeface="Calibri" panose="020F0502020204030204" pitchFamily="34" charset="0"/>
              </a:rPr>
              <a:t>highest</a:t>
            </a:r>
            <a:r>
              <a:rPr lang="en-US" sz="2600" dirty="0">
                <a:latin typeface="Calibri" panose="020F0502020204030204" pitchFamily="34" charset="0"/>
                <a:cs typeface="Calibri" panose="020F0502020204030204" pitchFamily="34" charset="0"/>
              </a:rPr>
              <a:t> Q-value</a:t>
            </a:r>
          </a:p>
        </p:txBody>
      </p:sp>
      <p:pic>
        <p:nvPicPr>
          <p:cNvPr id="7" name="Picture 6">
            <a:extLst>
              <a:ext uri="{FF2B5EF4-FFF2-40B4-BE49-F238E27FC236}">
                <a16:creationId xmlns:a16="http://schemas.microsoft.com/office/drawing/2014/main" id="{B5318DA0-969A-3649-BFAC-A2D03EE60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534" y="2162423"/>
            <a:ext cx="6642100" cy="2819400"/>
          </a:xfrm>
          <a:prstGeom prst="rect">
            <a:avLst/>
          </a:prstGeom>
        </p:spPr>
      </p:pic>
      <p:sp>
        <p:nvSpPr>
          <p:cNvPr id="8" name="Rectangle 7">
            <a:extLst>
              <a:ext uri="{FF2B5EF4-FFF2-40B4-BE49-F238E27FC236}">
                <a16:creationId xmlns:a16="http://schemas.microsoft.com/office/drawing/2014/main" id="{C0AB31C9-755A-A641-A5B7-B2FAC56E2924}"/>
              </a:ext>
            </a:extLst>
          </p:cNvPr>
          <p:cNvSpPr/>
          <p:nvPr/>
        </p:nvSpPr>
        <p:spPr>
          <a:xfrm>
            <a:off x="1029114" y="2162423"/>
            <a:ext cx="2520563" cy="1200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4E8297D-305C-904E-9B21-424EB26849AC}"/>
              </a:ext>
            </a:extLst>
          </p:cNvPr>
          <p:cNvSpPr/>
          <p:nvPr/>
        </p:nvSpPr>
        <p:spPr>
          <a:xfrm>
            <a:off x="1029113" y="3408113"/>
            <a:ext cx="2051437" cy="1283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FDC9F6A-4388-6D49-9731-DE2CD9ADC8F7}"/>
              </a:ext>
            </a:extLst>
          </p:cNvPr>
          <p:cNvSpPr/>
          <p:nvPr/>
        </p:nvSpPr>
        <p:spPr>
          <a:xfrm>
            <a:off x="3304512" y="3408114"/>
            <a:ext cx="2392017" cy="790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A86BF9D-0283-7440-900E-6B4D6908B55A}"/>
              </a:ext>
            </a:extLst>
          </p:cNvPr>
          <p:cNvSpPr/>
          <p:nvPr/>
        </p:nvSpPr>
        <p:spPr>
          <a:xfrm>
            <a:off x="4336856" y="2934031"/>
            <a:ext cx="327328" cy="438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F074B86-3F1D-DC43-A0D9-82380326512F}"/>
              </a:ext>
            </a:extLst>
          </p:cNvPr>
          <p:cNvSpPr/>
          <p:nvPr/>
        </p:nvSpPr>
        <p:spPr>
          <a:xfrm>
            <a:off x="5451363" y="2108258"/>
            <a:ext cx="2346271" cy="1255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594AEAD-E8D2-064A-9277-BF53D83E64B8}"/>
              </a:ext>
            </a:extLst>
          </p:cNvPr>
          <p:cNvSpPr/>
          <p:nvPr/>
        </p:nvSpPr>
        <p:spPr>
          <a:xfrm>
            <a:off x="5920491" y="3422118"/>
            <a:ext cx="1877143" cy="1283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35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6E1681-0436-2046-A6E8-E391907CBE2D}"/>
              </a:ext>
            </a:extLst>
          </p:cNvPr>
          <p:cNvSpPr>
            <a:spLocks noGrp="1"/>
          </p:cNvSpPr>
          <p:nvPr>
            <p:ph type="title"/>
          </p:nvPr>
        </p:nvSpPr>
        <p:spPr/>
        <p:txBody>
          <a:bodyPr/>
          <a:lstStyle/>
          <a:p>
            <a:r>
              <a:rPr lang="en-US" dirty="0"/>
              <a:t>Formulating Prefetching as RL</a:t>
            </a:r>
          </a:p>
        </p:txBody>
      </p:sp>
      <p:pic>
        <p:nvPicPr>
          <p:cNvPr id="7" name="Content Placeholder 6">
            <a:extLst>
              <a:ext uri="{FF2B5EF4-FFF2-40B4-BE49-F238E27FC236}">
                <a16:creationId xmlns:a16="http://schemas.microsoft.com/office/drawing/2014/main" id="{D621D27C-6A02-F347-8494-127556EA2F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76107" y="1004336"/>
            <a:ext cx="5391785" cy="2288674"/>
          </a:xfrm>
        </p:spPr>
      </p:pic>
      <p:pic>
        <p:nvPicPr>
          <p:cNvPr id="9" name="Picture 8">
            <a:extLst>
              <a:ext uri="{FF2B5EF4-FFF2-40B4-BE49-F238E27FC236}">
                <a16:creationId xmlns:a16="http://schemas.microsoft.com/office/drawing/2014/main" id="{08FD2C54-DB36-6245-9D84-8805931FF3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177" y="3701697"/>
            <a:ext cx="6905646" cy="2707883"/>
          </a:xfrm>
          <a:prstGeom prst="rect">
            <a:avLst/>
          </a:prstGeom>
        </p:spPr>
      </p:pic>
      <p:sp>
        <p:nvSpPr>
          <p:cNvPr id="10" name="Rectangle 9">
            <a:extLst>
              <a:ext uri="{FF2B5EF4-FFF2-40B4-BE49-F238E27FC236}">
                <a16:creationId xmlns:a16="http://schemas.microsoft.com/office/drawing/2014/main" id="{BF167353-6E22-B849-A3CE-4DAA684787AB}"/>
              </a:ext>
            </a:extLst>
          </p:cNvPr>
          <p:cNvSpPr/>
          <p:nvPr/>
        </p:nvSpPr>
        <p:spPr>
          <a:xfrm>
            <a:off x="3852404" y="1004336"/>
            <a:ext cx="1502797" cy="625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70BBACB-9B0A-E94F-9AFF-672B37109C36}"/>
              </a:ext>
            </a:extLst>
          </p:cNvPr>
          <p:cNvSpPr/>
          <p:nvPr/>
        </p:nvSpPr>
        <p:spPr>
          <a:xfrm>
            <a:off x="3465440" y="2667329"/>
            <a:ext cx="2276726" cy="625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FA8E092-D95D-AA42-83E3-6B402095208D}"/>
              </a:ext>
            </a:extLst>
          </p:cNvPr>
          <p:cNvSpPr/>
          <p:nvPr/>
        </p:nvSpPr>
        <p:spPr>
          <a:xfrm>
            <a:off x="3742410" y="3670095"/>
            <a:ext cx="1571269" cy="698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7B7EFEA-C3BB-4445-8891-5B3E2A5E45DD}"/>
              </a:ext>
            </a:extLst>
          </p:cNvPr>
          <p:cNvSpPr/>
          <p:nvPr/>
        </p:nvSpPr>
        <p:spPr>
          <a:xfrm>
            <a:off x="3351250" y="5504311"/>
            <a:ext cx="2434870" cy="905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07B293-3AA4-514B-9205-E17A1FF6CE86}"/>
              </a:ext>
            </a:extLst>
          </p:cNvPr>
          <p:cNvSpPr/>
          <p:nvPr/>
        </p:nvSpPr>
        <p:spPr>
          <a:xfrm>
            <a:off x="1876107" y="1004336"/>
            <a:ext cx="1929911" cy="97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00F6041-70A8-8B48-B707-103A49B165B2}"/>
              </a:ext>
            </a:extLst>
          </p:cNvPr>
          <p:cNvSpPr/>
          <p:nvPr/>
        </p:nvSpPr>
        <p:spPr>
          <a:xfrm>
            <a:off x="1516751" y="2004851"/>
            <a:ext cx="1929911" cy="1110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3403463-B2FC-7B43-8971-9C41BD9A4AC5}"/>
              </a:ext>
            </a:extLst>
          </p:cNvPr>
          <p:cNvSpPr/>
          <p:nvPr/>
        </p:nvSpPr>
        <p:spPr>
          <a:xfrm>
            <a:off x="5361174" y="1004336"/>
            <a:ext cx="1929911" cy="97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2B802A5-C049-5241-89D4-10C515AA1A24}"/>
              </a:ext>
            </a:extLst>
          </p:cNvPr>
          <p:cNvSpPr/>
          <p:nvPr/>
        </p:nvSpPr>
        <p:spPr>
          <a:xfrm>
            <a:off x="5754317" y="2018244"/>
            <a:ext cx="1532354" cy="1035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D01B655-E837-864F-8F97-7BAC0B2BDE0B}"/>
              </a:ext>
            </a:extLst>
          </p:cNvPr>
          <p:cNvSpPr/>
          <p:nvPr/>
        </p:nvSpPr>
        <p:spPr>
          <a:xfrm>
            <a:off x="3635534" y="2014852"/>
            <a:ext cx="1929911" cy="318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04999C2-C787-1345-A7EB-032921114C93}"/>
              </a:ext>
            </a:extLst>
          </p:cNvPr>
          <p:cNvSpPr/>
          <p:nvPr/>
        </p:nvSpPr>
        <p:spPr>
          <a:xfrm flipV="1">
            <a:off x="4462899" y="2444440"/>
            <a:ext cx="211572" cy="207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1B66F59-2BC1-9D4E-A978-5805F82B3B84}"/>
              </a:ext>
            </a:extLst>
          </p:cNvPr>
          <p:cNvSpPr/>
          <p:nvPr/>
        </p:nvSpPr>
        <p:spPr>
          <a:xfrm flipV="1">
            <a:off x="4490267" y="1645389"/>
            <a:ext cx="211572" cy="334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7BC7899-9C44-F645-BD75-9F5C02E38CF9}"/>
              </a:ext>
            </a:extLst>
          </p:cNvPr>
          <p:cNvSpPr/>
          <p:nvPr/>
        </p:nvSpPr>
        <p:spPr>
          <a:xfrm>
            <a:off x="1800347" y="3567160"/>
            <a:ext cx="1929911" cy="97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0A33112-6F21-8E48-8C1F-50C79A1E9745}"/>
              </a:ext>
            </a:extLst>
          </p:cNvPr>
          <p:cNvSpPr/>
          <p:nvPr/>
        </p:nvSpPr>
        <p:spPr>
          <a:xfrm>
            <a:off x="1201143" y="4574301"/>
            <a:ext cx="2150107" cy="1405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8DE44E6-5721-E144-B3A7-B97F2708D3B9}"/>
              </a:ext>
            </a:extLst>
          </p:cNvPr>
          <p:cNvSpPr/>
          <p:nvPr/>
        </p:nvSpPr>
        <p:spPr>
          <a:xfrm>
            <a:off x="5325831" y="3609752"/>
            <a:ext cx="2617026" cy="1405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E426AF4-FF54-224F-9EF8-CBF772E904EE}"/>
              </a:ext>
            </a:extLst>
          </p:cNvPr>
          <p:cNvSpPr/>
          <p:nvPr/>
        </p:nvSpPr>
        <p:spPr>
          <a:xfrm>
            <a:off x="5792752" y="5036102"/>
            <a:ext cx="2143475" cy="1405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AE916B8-EDC0-B04C-A79A-A6EA5938CC6B}"/>
              </a:ext>
            </a:extLst>
          </p:cNvPr>
          <p:cNvSpPr/>
          <p:nvPr/>
        </p:nvSpPr>
        <p:spPr>
          <a:xfrm>
            <a:off x="4118776" y="4847604"/>
            <a:ext cx="828047" cy="318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851705C-DF0B-784F-B880-19E4B735823F}"/>
              </a:ext>
            </a:extLst>
          </p:cNvPr>
          <p:cNvSpPr/>
          <p:nvPr/>
        </p:nvSpPr>
        <p:spPr>
          <a:xfrm>
            <a:off x="4339186" y="4376751"/>
            <a:ext cx="302162" cy="437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4D32609-641B-0B4A-8DBE-CF095DACCA47}"/>
              </a:ext>
            </a:extLst>
          </p:cNvPr>
          <p:cNvSpPr/>
          <p:nvPr/>
        </p:nvSpPr>
        <p:spPr>
          <a:xfrm>
            <a:off x="4339186" y="5181614"/>
            <a:ext cx="302162" cy="291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ED122E0C-22F0-6747-A99C-5BF96DC1691A}"/>
              </a:ext>
            </a:extLst>
          </p:cNvPr>
          <p:cNvCxnSpPr/>
          <p:nvPr/>
        </p:nvCxnSpPr>
        <p:spPr>
          <a:xfrm>
            <a:off x="954157" y="3429000"/>
            <a:ext cx="7243638" cy="0"/>
          </a:xfrm>
          <a:prstGeom prst="line">
            <a:avLst/>
          </a:prstGeom>
          <a:ln w="28575">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18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F3464D-E8C5-F846-A6A2-D57C7D040E38}"/>
              </a:ext>
            </a:extLst>
          </p:cNvPr>
          <p:cNvSpPr>
            <a:spLocks noGrp="1"/>
          </p:cNvSpPr>
          <p:nvPr>
            <p:ph type="title"/>
          </p:nvPr>
        </p:nvSpPr>
        <p:spPr/>
        <p:txBody>
          <a:bodyPr/>
          <a:lstStyle/>
          <a:p>
            <a:r>
              <a:rPr lang="en-US" dirty="0"/>
              <a:t>What is State?</a:t>
            </a:r>
          </a:p>
        </p:txBody>
      </p:sp>
      <p:sp>
        <p:nvSpPr>
          <p:cNvPr id="5" name="Content Placeholder 4">
            <a:extLst>
              <a:ext uri="{FF2B5EF4-FFF2-40B4-BE49-F238E27FC236}">
                <a16:creationId xmlns:a16="http://schemas.microsoft.com/office/drawing/2014/main" id="{47CBB5E1-34CD-1E40-B494-0360BBA12ACB}"/>
              </a:ext>
            </a:extLst>
          </p:cNvPr>
          <p:cNvSpPr>
            <a:spLocks noGrp="1"/>
          </p:cNvSpPr>
          <p:nvPr>
            <p:ph idx="1"/>
          </p:nvPr>
        </p:nvSpPr>
        <p:spPr/>
        <p:txBody>
          <a:bodyPr>
            <a:normAutofit fontScale="92500" lnSpcReduction="10000"/>
          </a:bodyPr>
          <a:lstStyle/>
          <a:p>
            <a:r>
              <a:rPr lang="en-US" sz="3000" b="1" i="1" dirty="0">
                <a:solidFill>
                  <a:srgbClr val="C00000"/>
                </a:solidFill>
                <a:latin typeface="+mn-lt"/>
              </a:rPr>
              <a:t>k</a:t>
            </a:r>
            <a:r>
              <a:rPr lang="en-US" sz="3000" b="1" dirty="0">
                <a:solidFill>
                  <a:srgbClr val="C00000"/>
                </a:solidFill>
                <a:latin typeface="+mn-lt"/>
              </a:rPr>
              <a:t>-dimensional</a:t>
            </a:r>
            <a:r>
              <a:rPr lang="en-US" sz="3000" dirty="0">
                <a:latin typeface="+mn-lt"/>
              </a:rPr>
              <a:t> vector of features</a:t>
            </a:r>
          </a:p>
          <a:p>
            <a:endParaRPr lang="en-US" sz="3200" dirty="0">
              <a:latin typeface="+mn-lt"/>
            </a:endParaRPr>
          </a:p>
          <a:p>
            <a:r>
              <a:rPr lang="en-US" sz="3000" dirty="0">
                <a:latin typeface="+mn-lt"/>
              </a:rPr>
              <a:t>Feature = control-flow + data-flow</a:t>
            </a:r>
          </a:p>
          <a:p>
            <a:endParaRPr lang="en-US" sz="1400" dirty="0">
              <a:latin typeface="+mn-lt"/>
            </a:endParaRPr>
          </a:p>
          <a:p>
            <a:r>
              <a:rPr lang="en-US" sz="3000" b="1" dirty="0">
                <a:solidFill>
                  <a:srgbClr val="C00000"/>
                </a:solidFill>
                <a:latin typeface="+mn-lt"/>
              </a:rPr>
              <a:t>Control-flow examples</a:t>
            </a:r>
          </a:p>
          <a:p>
            <a:pPr lvl="1"/>
            <a:r>
              <a:rPr lang="en-US" sz="2600" dirty="0">
                <a:latin typeface="+mn-lt"/>
              </a:rPr>
              <a:t>PC</a:t>
            </a:r>
          </a:p>
          <a:p>
            <a:pPr lvl="1"/>
            <a:r>
              <a:rPr lang="en-US" sz="2600" dirty="0">
                <a:latin typeface="+mn-lt"/>
              </a:rPr>
              <a:t>Branch PC</a:t>
            </a:r>
          </a:p>
          <a:p>
            <a:pPr lvl="1"/>
            <a:r>
              <a:rPr lang="en-US" sz="2600" dirty="0">
                <a:latin typeface="+mn-lt"/>
              </a:rPr>
              <a:t>Last-3 PCs, …</a:t>
            </a:r>
          </a:p>
          <a:p>
            <a:r>
              <a:rPr lang="en-US" sz="3000" b="1" dirty="0">
                <a:solidFill>
                  <a:srgbClr val="C00000"/>
                </a:solidFill>
                <a:latin typeface="+mn-lt"/>
              </a:rPr>
              <a:t>Data-flow examples</a:t>
            </a:r>
          </a:p>
          <a:p>
            <a:pPr lvl="1"/>
            <a:r>
              <a:rPr lang="en-US" sz="2600" dirty="0">
                <a:latin typeface="+mn-lt"/>
              </a:rPr>
              <a:t>Cacheline address</a:t>
            </a:r>
          </a:p>
          <a:p>
            <a:pPr lvl="1"/>
            <a:r>
              <a:rPr lang="en-US" sz="2600" dirty="0">
                <a:latin typeface="+mn-lt"/>
              </a:rPr>
              <a:t>Physical page number</a:t>
            </a:r>
          </a:p>
          <a:p>
            <a:pPr lvl="1"/>
            <a:r>
              <a:rPr lang="en-US" sz="2600" dirty="0">
                <a:latin typeface="+mn-lt"/>
              </a:rPr>
              <a:t>Delta between two cacheline addresses</a:t>
            </a:r>
          </a:p>
          <a:p>
            <a:pPr lvl="1"/>
            <a:r>
              <a:rPr lang="en-US" sz="2600" dirty="0">
                <a:latin typeface="+mn-lt"/>
              </a:rPr>
              <a:t>Last 4 deltas, …</a:t>
            </a:r>
          </a:p>
        </p:txBody>
      </p:sp>
      <p:pic>
        <p:nvPicPr>
          <p:cNvPr id="7" name="Picture 6">
            <a:extLst>
              <a:ext uri="{FF2B5EF4-FFF2-40B4-BE49-F238E27FC236}">
                <a16:creationId xmlns:a16="http://schemas.microsoft.com/office/drawing/2014/main" id="{2B7C887D-D76C-A543-B12F-ECE3F572963B}"/>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6472361" y="991830"/>
            <a:ext cx="2591251" cy="1016097"/>
          </a:xfrm>
          <a:prstGeom prst="rect">
            <a:avLst/>
          </a:prstGeom>
        </p:spPr>
      </p:pic>
      <p:sp>
        <p:nvSpPr>
          <p:cNvPr id="10" name="Rectangle 9">
            <a:extLst>
              <a:ext uri="{FF2B5EF4-FFF2-40B4-BE49-F238E27FC236}">
                <a16:creationId xmlns:a16="http://schemas.microsoft.com/office/drawing/2014/main" id="{28BBBC69-0B33-8342-BD78-7EDFBAF5F75F}"/>
              </a:ext>
            </a:extLst>
          </p:cNvPr>
          <p:cNvSpPr/>
          <p:nvPr/>
        </p:nvSpPr>
        <p:spPr>
          <a:xfrm>
            <a:off x="7291346" y="936172"/>
            <a:ext cx="1772266" cy="107175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E192D2-1AC0-5A4A-8331-5D2444C9F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992745" y="981729"/>
            <a:ext cx="1473091" cy="1205745"/>
          </a:xfrm>
          <a:prstGeom prst="rect">
            <a:avLst/>
          </a:prstGeom>
        </p:spPr>
      </p:pic>
      <p:pic>
        <p:nvPicPr>
          <p:cNvPr id="8" name="Picture 7">
            <a:extLst>
              <a:ext uri="{FF2B5EF4-FFF2-40B4-BE49-F238E27FC236}">
                <a16:creationId xmlns:a16="http://schemas.microsoft.com/office/drawing/2014/main" id="{84739701-BB0F-4741-B3F7-C35C3F9533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2667" y="1351723"/>
            <a:ext cx="2012426" cy="465758"/>
          </a:xfrm>
          <a:prstGeom prst="rect">
            <a:avLst/>
          </a:prstGeom>
        </p:spPr>
      </p:pic>
    </p:spTree>
    <p:extLst>
      <p:ext uri="{BB962C8B-B14F-4D97-AF65-F5344CB8AC3E}">
        <p14:creationId xmlns:p14="http://schemas.microsoft.com/office/powerpoint/2010/main" val="345845486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60956424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F8CCF4F2-70DF-FA47-BE37-F95099A3EA6B}"/>
              </a:ext>
            </a:extLst>
          </p:cNvPr>
          <p:cNvSpPr/>
          <p:nvPr/>
        </p:nvSpPr>
        <p:spPr>
          <a:xfrm>
            <a:off x="3795621" y="2905779"/>
            <a:ext cx="3390181" cy="605171"/>
          </a:xfrm>
          <a:prstGeom prst="roundRect">
            <a:avLst/>
          </a:prstGeom>
          <a:solidFill>
            <a:schemeClr val="accent4">
              <a:lumMod val="40000"/>
              <a:lumOff val="60000"/>
            </a:scheme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E253B058-0A9E-1648-A700-92544A585C91}"/>
              </a:ext>
            </a:extLst>
          </p:cNvPr>
          <p:cNvSpPr/>
          <p:nvPr/>
        </p:nvSpPr>
        <p:spPr>
          <a:xfrm>
            <a:off x="2424023" y="2905779"/>
            <a:ext cx="1328468" cy="605171"/>
          </a:xfrm>
          <a:prstGeom prst="roundRect">
            <a:avLst/>
          </a:prstGeom>
          <a:solidFill>
            <a:srgbClr val="FFD4FF"/>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7F3464D-E8C5-F846-A6A2-D57C7D040E38}"/>
              </a:ext>
            </a:extLst>
          </p:cNvPr>
          <p:cNvSpPr>
            <a:spLocks noGrp="1"/>
          </p:cNvSpPr>
          <p:nvPr>
            <p:ph type="title"/>
          </p:nvPr>
        </p:nvSpPr>
        <p:spPr/>
        <p:txBody>
          <a:bodyPr/>
          <a:lstStyle/>
          <a:p>
            <a:r>
              <a:rPr lang="en-US" dirty="0"/>
              <a:t>What is State?</a:t>
            </a:r>
          </a:p>
        </p:txBody>
      </p:sp>
      <p:pic>
        <p:nvPicPr>
          <p:cNvPr id="7" name="Picture 6">
            <a:extLst>
              <a:ext uri="{FF2B5EF4-FFF2-40B4-BE49-F238E27FC236}">
                <a16:creationId xmlns:a16="http://schemas.microsoft.com/office/drawing/2014/main" id="{2B7C887D-D76C-A543-B12F-ECE3F572963B}"/>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6472361" y="991830"/>
            <a:ext cx="2591251" cy="1016097"/>
          </a:xfrm>
          <a:prstGeom prst="rect">
            <a:avLst/>
          </a:prstGeom>
        </p:spPr>
      </p:pic>
      <p:sp>
        <p:nvSpPr>
          <p:cNvPr id="10" name="Rectangle 9">
            <a:extLst>
              <a:ext uri="{FF2B5EF4-FFF2-40B4-BE49-F238E27FC236}">
                <a16:creationId xmlns:a16="http://schemas.microsoft.com/office/drawing/2014/main" id="{28BBBC69-0B33-8342-BD78-7EDFBAF5F75F}"/>
              </a:ext>
            </a:extLst>
          </p:cNvPr>
          <p:cNvSpPr/>
          <p:nvPr/>
        </p:nvSpPr>
        <p:spPr>
          <a:xfrm>
            <a:off x="7291346" y="936172"/>
            <a:ext cx="1772266" cy="107175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E192D2-1AC0-5A4A-8331-5D2444C9F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992745" y="981729"/>
            <a:ext cx="1473091" cy="1205745"/>
          </a:xfrm>
          <a:prstGeom prst="rect">
            <a:avLst/>
          </a:prstGeom>
        </p:spPr>
      </p:pic>
      <p:sp>
        <p:nvSpPr>
          <p:cNvPr id="2" name="TextBox 1">
            <a:extLst>
              <a:ext uri="{FF2B5EF4-FFF2-40B4-BE49-F238E27FC236}">
                <a16:creationId xmlns:a16="http://schemas.microsoft.com/office/drawing/2014/main" id="{C55D7BBB-BCBE-B046-9D7F-7BC435D963AC}"/>
              </a:ext>
            </a:extLst>
          </p:cNvPr>
          <p:cNvSpPr txBox="1"/>
          <p:nvPr/>
        </p:nvSpPr>
        <p:spPr>
          <a:xfrm>
            <a:off x="1780079" y="2971648"/>
            <a:ext cx="5583839" cy="4924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 = {</a:t>
            </a:r>
            <a:r>
              <a:rPr kumimoji="0" lang="en-US" sz="2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PC+Delta</a:t>
            </a: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Sequence of last-4 deltas}</a:t>
            </a:r>
          </a:p>
        </p:txBody>
      </p:sp>
      <p:sp>
        <p:nvSpPr>
          <p:cNvPr id="9" name="TextBox 8">
            <a:extLst>
              <a:ext uri="{FF2B5EF4-FFF2-40B4-BE49-F238E27FC236}">
                <a16:creationId xmlns:a16="http://schemas.microsoft.com/office/drawing/2014/main" id="{F20723CA-C9CF-B34D-98ED-6B4936D84226}"/>
              </a:ext>
            </a:extLst>
          </p:cNvPr>
          <p:cNvSpPr txBox="1"/>
          <p:nvPr/>
        </p:nvSpPr>
        <p:spPr>
          <a:xfrm>
            <a:off x="1780080" y="2287200"/>
            <a:ext cx="558383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Example of a state information</a:t>
            </a:r>
          </a:p>
        </p:txBody>
      </p:sp>
      <p:sp>
        <p:nvSpPr>
          <p:cNvPr id="6" name="TextBox 5">
            <a:extLst>
              <a:ext uri="{FF2B5EF4-FFF2-40B4-BE49-F238E27FC236}">
                <a16:creationId xmlns:a16="http://schemas.microsoft.com/office/drawing/2014/main" id="{613649A1-56A6-7A48-9E56-539D572FD6A7}"/>
              </a:ext>
            </a:extLst>
          </p:cNvPr>
          <p:cNvSpPr txBox="1"/>
          <p:nvPr/>
        </p:nvSpPr>
        <p:spPr>
          <a:xfrm>
            <a:off x="1796178" y="3989870"/>
            <a:ext cx="168886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Feature-1 (ɸ</a:t>
            </a:r>
            <a:r>
              <a:rPr kumimoji="0" lang="en-US" sz="2000" b="1" i="0" u="none" strike="noStrike" kern="1200" cap="none" spc="0" normalizeH="0" baseline="-25000" noProof="0" dirty="0">
                <a:ln>
                  <a:noFill/>
                </a:ln>
                <a:solidFill>
                  <a:srgbClr val="7030A0"/>
                </a:solidFill>
                <a:effectLst/>
                <a:uLnTx/>
                <a:uFillTx/>
                <a:latin typeface="Calibri" panose="020F0502020204030204" pitchFamily="34" charset="0"/>
                <a:ea typeface="+mn-ea"/>
                <a:cs typeface="Calibri" panose="020F0502020204030204" pitchFamily="34" charset="0"/>
              </a:rPr>
              <a:t>1</a:t>
            </a:r>
            <a:r>
              <a:rPr kumimoji="0" lang="en-US" sz="20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t>
            </a:r>
          </a:p>
        </p:txBody>
      </p:sp>
      <p:sp>
        <p:nvSpPr>
          <p:cNvPr id="14" name="TextBox 13">
            <a:extLst>
              <a:ext uri="{FF2B5EF4-FFF2-40B4-BE49-F238E27FC236}">
                <a16:creationId xmlns:a16="http://schemas.microsoft.com/office/drawing/2014/main" id="{ECEA30C8-3C9D-D34C-B416-F1800AD0315C}"/>
              </a:ext>
            </a:extLst>
          </p:cNvPr>
          <p:cNvSpPr txBox="1"/>
          <p:nvPr/>
        </p:nvSpPr>
        <p:spPr>
          <a:xfrm>
            <a:off x="6480069" y="3989870"/>
            <a:ext cx="168886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rPr>
              <a:t>Feature-2 (ɸ</a:t>
            </a:r>
            <a:r>
              <a:rPr kumimoji="0" lang="en-US" sz="2000" b="1" i="0" u="none" strike="noStrike" kern="1200" cap="none" spc="0" normalizeH="0" baseline="-2500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rPr>
              <a:t>2</a:t>
            </a:r>
            <a:r>
              <a:rPr kumimoji="0" lang="en-US" sz="2000" b="1"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rPr>
              <a:t>)</a:t>
            </a:r>
          </a:p>
        </p:txBody>
      </p:sp>
      <p:sp>
        <p:nvSpPr>
          <p:cNvPr id="24" name="TextBox 23">
            <a:extLst>
              <a:ext uri="{FF2B5EF4-FFF2-40B4-BE49-F238E27FC236}">
                <a16:creationId xmlns:a16="http://schemas.microsoft.com/office/drawing/2014/main" id="{ADE1EDCE-62AE-A24D-8682-4A4A309207B7}"/>
              </a:ext>
            </a:extLst>
          </p:cNvPr>
          <p:cNvSpPr txBox="1"/>
          <p:nvPr/>
        </p:nvSpPr>
        <p:spPr>
          <a:xfrm>
            <a:off x="383187" y="4958657"/>
            <a:ext cx="2013180" cy="80021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PC</a:t>
            </a:r>
            <a:endParaRPr kumimoji="0" lang="en-US" sz="20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(Control-flow info.)</a:t>
            </a:r>
          </a:p>
        </p:txBody>
      </p:sp>
      <p:sp>
        <p:nvSpPr>
          <p:cNvPr id="25" name="TextBox 24">
            <a:extLst>
              <a:ext uri="{FF2B5EF4-FFF2-40B4-BE49-F238E27FC236}">
                <a16:creationId xmlns:a16="http://schemas.microsoft.com/office/drawing/2014/main" id="{6EA84DF6-2490-D847-B2F0-8D3E3C817F99}"/>
              </a:ext>
            </a:extLst>
          </p:cNvPr>
          <p:cNvSpPr txBox="1"/>
          <p:nvPr/>
        </p:nvSpPr>
        <p:spPr>
          <a:xfrm>
            <a:off x="2569041" y="4958657"/>
            <a:ext cx="2503891" cy="80021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Cacheline Delta</a:t>
            </a:r>
            <a:endParaRPr kumimoji="0" lang="en-US" sz="20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(Data-flow info.)</a:t>
            </a:r>
          </a:p>
        </p:txBody>
      </p:sp>
      <p:cxnSp>
        <p:nvCxnSpPr>
          <p:cNvPr id="27" name="Straight Arrow Connector 26">
            <a:extLst>
              <a:ext uri="{FF2B5EF4-FFF2-40B4-BE49-F238E27FC236}">
                <a16:creationId xmlns:a16="http://schemas.microsoft.com/office/drawing/2014/main" id="{5C80B1D3-F21D-CB45-A17A-009CB2008512}"/>
              </a:ext>
            </a:extLst>
          </p:cNvPr>
          <p:cNvCxnSpPr>
            <a:stCxn id="6" idx="2"/>
            <a:endCxn id="24" idx="0"/>
          </p:cNvCxnSpPr>
          <p:nvPr/>
        </p:nvCxnSpPr>
        <p:spPr>
          <a:xfrm flipH="1">
            <a:off x="1389777" y="4389980"/>
            <a:ext cx="1250831" cy="568677"/>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D1257B7-DE91-8D46-A000-639A947C49E4}"/>
              </a:ext>
            </a:extLst>
          </p:cNvPr>
          <p:cNvCxnSpPr>
            <a:stCxn id="6" idx="2"/>
            <a:endCxn id="25" idx="0"/>
          </p:cNvCxnSpPr>
          <p:nvPr/>
        </p:nvCxnSpPr>
        <p:spPr>
          <a:xfrm>
            <a:off x="2640608" y="4389980"/>
            <a:ext cx="1180379" cy="568677"/>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4E9730FF-D1AD-0E4F-8EAE-F716B16F26B6}"/>
              </a:ext>
            </a:extLst>
          </p:cNvPr>
          <p:cNvCxnSpPr>
            <a:cxnSpLocks/>
            <a:stCxn id="14" idx="0"/>
            <a:endCxn id="13" idx="2"/>
          </p:cNvCxnSpPr>
          <p:nvPr/>
        </p:nvCxnSpPr>
        <p:spPr>
          <a:xfrm rot="16200000" flipV="1">
            <a:off x="6168146" y="2833516"/>
            <a:ext cx="478920" cy="1833787"/>
          </a:xfrm>
          <a:prstGeom prst="bentConnector3">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DFCF349-714A-3640-9087-329951E1E0E3}"/>
              </a:ext>
            </a:extLst>
          </p:cNvPr>
          <p:cNvSpPr txBox="1"/>
          <p:nvPr/>
        </p:nvSpPr>
        <p:spPr>
          <a:xfrm>
            <a:off x="5777601" y="4958657"/>
            <a:ext cx="3093796" cy="80021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rPr>
              <a:t>Seq. of last-4 deltas</a:t>
            </a:r>
            <a:endParaRPr kumimoji="0" lang="en-US" sz="2000" b="1"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rPr>
              <a:t>(Data-flow info.)</a:t>
            </a:r>
          </a:p>
        </p:txBody>
      </p:sp>
      <p:cxnSp>
        <p:nvCxnSpPr>
          <p:cNvPr id="36" name="Straight Arrow Connector 35">
            <a:extLst>
              <a:ext uri="{FF2B5EF4-FFF2-40B4-BE49-F238E27FC236}">
                <a16:creationId xmlns:a16="http://schemas.microsoft.com/office/drawing/2014/main" id="{7412D7C0-0A9F-3645-B5C6-C8A1E1E3CC8E}"/>
              </a:ext>
            </a:extLst>
          </p:cNvPr>
          <p:cNvCxnSpPr>
            <a:stCxn id="14" idx="2"/>
            <a:endCxn id="34" idx="0"/>
          </p:cNvCxnSpPr>
          <p:nvPr/>
        </p:nvCxnSpPr>
        <p:spPr>
          <a:xfrm>
            <a:off x="7324499" y="4389980"/>
            <a:ext cx="0" cy="568677"/>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4C1BFFDB-F9E0-8C46-9DEA-BA99CD946363}"/>
              </a:ext>
            </a:extLst>
          </p:cNvPr>
          <p:cNvCxnSpPr>
            <a:stCxn id="6" idx="0"/>
            <a:endCxn id="3" idx="2"/>
          </p:cNvCxnSpPr>
          <p:nvPr/>
        </p:nvCxnSpPr>
        <p:spPr>
          <a:xfrm rot="5400000" flipH="1" flipV="1">
            <a:off x="2624972" y="3526586"/>
            <a:ext cx="478920" cy="447649"/>
          </a:xfrm>
          <a:prstGeom prst="bentConnector3">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8630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2" grpId="0"/>
      <p:bldP spid="6" grpId="0"/>
      <p:bldP spid="14" grpId="0"/>
      <p:bldP spid="24" grpId="0"/>
      <p:bldP spid="25" grpId="0"/>
      <p:bldP spid="3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98EB7-C480-E248-AAA0-053789CF853F}"/>
              </a:ext>
            </a:extLst>
          </p:cNvPr>
          <p:cNvSpPr>
            <a:spLocks noGrp="1"/>
          </p:cNvSpPr>
          <p:nvPr>
            <p:ph type="title"/>
          </p:nvPr>
        </p:nvSpPr>
        <p:spPr/>
        <p:txBody>
          <a:bodyPr/>
          <a:lstStyle/>
          <a:p>
            <a:r>
              <a:rPr lang="en-US" dirty="0"/>
              <a:t>What is Action?</a:t>
            </a:r>
          </a:p>
        </p:txBody>
      </p:sp>
      <p:sp>
        <p:nvSpPr>
          <p:cNvPr id="5" name="Content Placeholder 4">
            <a:extLst>
              <a:ext uri="{FF2B5EF4-FFF2-40B4-BE49-F238E27FC236}">
                <a16:creationId xmlns:a16="http://schemas.microsoft.com/office/drawing/2014/main" id="{65401E91-B6BC-F74A-A960-415F9C172F1B}"/>
              </a:ext>
            </a:extLst>
          </p:cNvPr>
          <p:cNvSpPr>
            <a:spLocks noGrp="1"/>
          </p:cNvSpPr>
          <p:nvPr>
            <p:ph idx="1"/>
          </p:nvPr>
        </p:nvSpPr>
        <p:spPr>
          <a:xfrm>
            <a:off x="169011" y="936172"/>
            <a:ext cx="8894602" cy="5654409"/>
          </a:xfrm>
        </p:spPr>
        <p:txBody>
          <a:bodyPr>
            <a:normAutofit lnSpcReduction="10000"/>
          </a:bodyPr>
          <a:lstStyle/>
          <a:p>
            <a:pPr marL="0" indent="0">
              <a:buNone/>
            </a:pPr>
            <a:r>
              <a:rPr lang="en-US" dirty="0">
                <a:latin typeface="Calibri" panose="020F0502020204030204" pitchFamily="34" charset="0"/>
                <a:cs typeface="Calibri" panose="020F0502020204030204" pitchFamily="34" charset="0"/>
              </a:rPr>
              <a:t>Given a demand access to address A</a:t>
            </a:r>
          </a:p>
          <a:p>
            <a:pPr marL="0" indent="0">
              <a:buNone/>
            </a:pPr>
            <a:r>
              <a:rPr lang="en-US" dirty="0">
                <a:latin typeface="Calibri" panose="020F0502020204030204" pitchFamily="34" charset="0"/>
                <a:cs typeface="Calibri" panose="020F0502020204030204" pitchFamily="34" charset="0"/>
              </a:rPr>
              <a:t>the action is to </a:t>
            </a:r>
            <a:r>
              <a:rPr lang="en-US" b="1" dirty="0">
                <a:solidFill>
                  <a:srgbClr val="000CFF"/>
                </a:solidFill>
                <a:latin typeface="Calibri" panose="020F0502020204030204" pitchFamily="34" charset="0"/>
                <a:cs typeface="Calibri" panose="020F0502020204030204" pitchFamily="34" charset="0"/>
              </a:rPr>
              <a:t>select prefetch offset “O”</a:t>
            </a:r>
          </a:p>
          <a:p>
            <a:pPr marL="0" indent="0">
              <a:buNone/>
            </a:pPr>
            <a:endParaRPr lang="en-US" sz="2600" b="1" dirty="0">
              <a:solidFill>
                <a:srgbClr val="000CFF"/>
              </a:solidFill>
              <a:latin typeface="Calibri" panose="020F0502020204030204" pitchFamily="34" charset="0"/>
              <a:cs typeface="Calibri" panose="020F0502020204030204" pitchFamily="34" charset="0"/>
            </a:endParaRPr>
          </a:p>
          <a:p>
            <a:pPr>
              <a:lnSpc>
                <a:spcPct val="110000"/>
              </a:lnSpc>
            </a:pPr>
            <a:r>
              <a:rPr lang="en-US" b="1" dirty="0">
                <a:solidFill>
                  <a:schemeClr val="accent2"/>
                </a:solidFill>
                <a:latin typeface="Calibri" panose="020F0502020204030204" pitchFamily="34" charset="0"/>
                <a:cs typeface="Calibri" panose="020F0502020204030204" pitchFamily="34" charset="0"/>
              </a:rPr>
              <a:t>Action-space</a:t>
            </a:r>
            <a:r>
              <a:rPr lang="en-US" dirty="0">
                <a:latin typeface="Calibri" panose="020F0502020204030204" pitchFamily="34" charset="0"/>
                <a:cs typeface="Calibri" panose="020F0502020204030204" pitchFamily="34" charset="0"/>
              </a:rPr>
              <a:t>: 127 actions in the range [-63, +63] </a:t>
            </a:r>
          </a:p>
          <a:p>
            <a:pPr lvl="1">
              <a:lnSpc>
                <a:spcPct val="110000"/>
              </a:lnSpc>
            </a:pPr>
            <a:r>
              <a:rPr lang="en-US" sz="2600" dirty="0">
                <a:latin typeface="Calibri" panose="020F0502020204030204" pitchFamily="34" charset="0"/>
                <a:cs typeface="Calibri" panose="020F0502020204030204" pitchFamily="34" charset="0"/>
              </a:rPr>
              <a:t>For a machine with 4KB page and 64B cacheline</a:t>
            </a:r>
          </a:p>
          <a:p>
            <a:endParaRPr lang="en-US" sz="1800" dirty="0">
              <a:latin typeface="Calibri" panose="020F0502020204030204" pitchFamily="34" charset="0"/>
              <a:cs typeface="Calibri" panose="020F0502020204030204" pitchFamily="34" charset="0"/>
            </a:endParaRPr>
          </a:p>
          <a:p>
            <a:pPr>
              <a:lnSpc>
                <a:spcPct val="110000"/>
              </a:lnSpc>
            </a:pPr>
            <a:r>
              <a:rPr lang="en-US" dirty="0">
                <a:latin typeface="Calibri" panose="020F0502020204030204" pitchFamily="34" charset="0"/>
                <a:cs typeface="Calibri" panose="020F0502020204030204" pitchFamily="34" charset="0"/>
              </a:rPr>
              <a:t>Upper and lower limits ensure prefetches do not cross </a:t>
            </a:r>
            <a:r>
              <a:rPr lang="en-US" b="1" dirty="0">
                <a:solidFill>
                  <a:srgbClr val="7030A0"/>
                </a:solidFill>
                <a:latin typeface="Calibri" panose="020F0502020204030204" pitchFamily="34" charset="0"/>
                <a:cs typeface="Calibri" panose="020F0502020204030204" pitchFamily="34" charset="0"/>
              </a:rPr>
              <a:t>physical page boundary</a:t>
            </a:r>
          </a:p>
          <a:p>
            <a:endParaRPr lang="en-US" sz="18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 </a:t>
            </a:r>
            <a:r>
              <a:rPr lang="en-US" b="1" dirty="0">
                <a:solidFill>
                  <a:srgbClr val="FF5261"/>
                </a:solidFill>
                <a:latin typeface="Calibri" panose="020F0502020204030204" pitchFamily="34" charset="0"/>
                <a:cs typeface="Calibri" panose="020F0502020204030204" pitchFamily="34" charset="0"/>
              </a:rPr>
              <a:t>zero offset</a:t>
            </a:r>
            <a:r>
              <a:rPr lang="en-US" dirty="0">
                <a:latin typeface="Calibri" panose="020F0502020204030204" pitchFamily="34" charset="0"/>
                <a:cs typeface="Calibri" panose="020F0502020204030204" pitchFamily="34" charset="0"/>
              </a:rPr>
              <a:t> means </a:t>
            </a:r>
            <a:r>
              <a:rPr lang="en-US" b="1" dirty="0">
                <a:solidFill>
                  <a:srgbClr val="FF5261"/>
                </a:solidFill>
                <a:latin typeface="Calibri" panose="020F0502020204030204" pitchFamily="34" charset="0"/>
                <a:cs typeface="Calibri" panose="020F0502020204030204" pitchFamily="34" charset="0"/>
              </a:rPr>
              <a:t>no prefetch</a:t>
            </a:r>
            <a:r>
              <a:rPr lang="en-US" dirty="0">
                <a:latin typeface="Calibri" panose="020F0502020204030204" pitchFamily="34" charset="0"/>
                <a:cs typeface="Calibri" panose="020F0502020204030204" pitchFamily="34" charset="0"/>
              </a:rPr>
              <a:t> is generated</a:t>
            </a:r>
          </a:p>
          <a:p>
            <a:endParaRPr lang="en-US" sz="1800" dirty="0">
              <a:latin typeface="Calibri" panose="020F0502020204030204" pitchFamily="34" charset="0"/>
              <a:cs typeface="Calibri" panose="020F0502020204030204" pitchFamily="34" charset="0"/>
            </a:endParaRPr>
          </a:p>
          <a:p>
            <a:r>
              <a:rPr lang="en-US" sz="2600" dirty="0">
                <a:latin typeface="Calibri" panose="020F0502020204030204" pitchFamily="34" charset="0"/>
                <a:cs typeface="Calibri" panose="020F0502020204030204" pitchFamily="34" charset="0"/>
              </a:rPr>
              <a:t>We further </a:t>
            </a:r>
            <a:r>
              <a:rPr lang="en-US" sz="2600" b="1" dirty="0">
                <a:solidFill>
                  <a:schemeClr val="accent6">
                    <a:lumMod val="75000"/>
                  </a:schemeClr>
                </a:solidFill>
                <a:latin typeface="Calibri" panose="020F0502020204030204" pitchFamily="34" charset="0"/>
                <a:cs typeface="Calibri" panose="020F0502020204030204" pitchFamily="34" charset="0"/>
              </a:rPr>
              <a:t>prune</a:t>
            </a:r>
            <a:r>
              <a:rPr lang="en-US" sz="2600" b="1" dirty="0">
                <a:solidFill>
                  <a:srgbClr val="C00000"/>
                </a:solidFill>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action-space by design-space exploration</a:t>
            </a:r>
          </a:p>
        </p:txBody>
      </p:sp>
      <p:pic>
        <p:nvPicPr>
          <p:cNvPr id="8" name="Picture 7">
            <a:extLst>
              <a:ext uri="{FF2B5EF4-FFF2-40B4-BE49-F238E27FC236}">
                <a16:creationId xmlns:a16="http://schemas.microsoft.com/office/drawing/2014/main" id="{3E964208-B1A4-314B-8AD3-86C23857664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6472361" y="991830"/>
            <a:ext cx="2591251" cy="1016097"/>
          </a:xfrm>
          <a:prstGeom prst="rect">
            <a:avLst/>
          </a:prstGeom>
        </p:spPr>
      </p:pic>
      <p:sp>
        <p:nvSpPr>
          <p:cNvPr id="9" name="Rectangle 8">
            <a:extLst>
              <a:ext uri="{FF2B5EF4-FFF2-40B4-BE49-F238E27FC236}">
                <a16:creationId xmlns:a16="http://schemas.microsoft.com/office/drawing/2014/main" id="{360F1798-7A35-7D45-B90F-321551C4EE75}"/>
              </a:ext>
            </a:extLst>
          </p:cNvPr>
          <p:cNvSpPr/>
          <p:nvPr/>
        </p:nvSpPr>
        <p:spPr>
          <a:xfrm>
            <a:off x="6472360" y="936172"/>
            <a:ext cx="1725435" cy="118682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BFCE143-C1D5-1B4B-AFBB-371815D353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718615" y="1015683"/>
            <a:ext cx="1473091" cy="1205745"/>
          </a:xfrm>
          <a:prstGeom prst="rect">
            <a:avLst/>
          </a:prstGeom>
        </p:spPr>
      </p:pic>
    </p:spTree>
    <p:extLst>
      <p:ext uri="{BB962C8B-B14F-4D97-AF65-F5344CB8AC3E}">
        <p14:creationId xmlns:p14="http://schemas.microsoft.com/office/powerpoint/2010/main" val="162430112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2F76FD-4BFA-E34F-834F-47578491C1FE}"/>
              </a:ext>
            </a:extLst>
          </p:cNvPr>
          <p:cNvSpPr>
            <a:spLocks noGrp="1"/>
          </p:cNvSpPr>
          <p:nvPr>
            <p:ph type="title"/>
          </p:nvPr>
        </p:nvSpPr>
        <p:spPr/>
        <p:txBody>
          <a:bodyPr/>
          <a:lstStyle/>
          <a:p>
            <a:r>
              <a:rPr lang="en-US" dirty="0"/>
              <a:t>What is Reward?</a:t>
            </a:r>
          </a:p>
        </p:txBody>
      </p:sp>
      <p:sp>
        <p:nvSpPr>
          <p:cNvPr id="5" name="Content Placeholder 4">
            <a:extLst>
              <a:ext uri="{FF2B5EF4-FFF2-40B4-BE49-F238E27FC236}">
                <a16:creationId xmlns:a16="http://schemas.microsoft.com/office/drawing/2014/main" id="{1E369784-F53F-BE49-AD5C-10EBE35B9584}"/>
              </a:ext>
            </a:extLst>
          </p:cNvPr>
          <p:cNvSpPr>
            <a:spLocks noGrp="1"/>
          </p:cNvSpPr>
          <p:nvPr>
            <p:ph idx="1"/>
          </p:nvPr>
        </p:nvSpPr>
        <p:spPr/>
        <p:txBody>
          <a:bodyPr>
            <a:normAutofit/>
          </a:bodyPr>
          <a:lstStyle/>
          <a:p>
            <a:r>
              <a:rPr lang="en-US" sz="3000" dirty="0">
                <a:latin typeface="Calibri" panose="020F0502020204030204" pitchFamily="34" charset="0"/>
                <a:cs typeface="Calibri" panose="020F0502020204030204" pitchFamily="34" charset="0"/>
              </a:rPr>
              <a:t>Defines the </a:t>
            </a:r>
            <a:r>
              <a:rPr lang="en-US" sz="3000" b="1" dirty="0">
                <a:solidFill>
                  <a:srgbClr val="000CFF"/>
                </a:solidFill>
                <a:latin typeface="Calibri" panose="020F0502020204030204" pitchFamily="34" charset="0"/>
                <a:cs typeface="Calibri" panose="020F0502020204030204" pitchFamily="34" charset="0"/>
              </a:rPr>
              <a:t>objective</a:t>
            </a:r>
            <a:r>
              <a:rPr lang="en-US" sz="3000" dirty="0">
                <a:latin typeface="Calibri" panose="020F0502020204030204" pitchFamily="34" charset="0"/>
                <a:cs typeface="Calibri" panose="020F0502020204030204" pitchFamily="34" charset="0"/>
              </a:rPr>
              <a:t> of Pythia</a:t>
            </a:r>
          </a:p>
          <a:p>
            <a:endParaRPr lang="en-US"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Encapsulates two metrics:</a:t>
            </a:r>
          </a:p>
          <a:p>
            <a:pPr lvl="1"/>
            <a:r>
              <a:rPr lang="en-US" sz="2600" b="1" dirty="0">
                <a:solidFill>
                  <a:srgbClr val="C00000"/>
                </a:solidFill>
                <a:latin typeface="Calibri" panose="020F0502020204030204" pitchFamily="34" charset="0"/>
                <a:cs typeface="Calibri" panose="020F0502020204030204" pitchFamily="34" charset="0"/>
              </a:rPr>
              <a:t>Prefetch usefulness</a:t>
            </a:r>
            <a:r>
              <a:rPr lang="en-US" sz="2600" dirty="0">
                <a:latin typeface="Calibri" panose="020F0502020204030204" pitchFamily="34" charset="0"/>
                <a:cs typeface="Calibri" panose="020F0502020204030204" pitchFamily="34" charset="0"/>
              </a:rPr>
              <a:t> (e.g., accurate, late, out-of-page, …)</a:t>
            </a:r>
          </a:p>
          <a:p>
            <a:pPr lvl="1"/>
            <a:r>
              <a:rPr lang="en-US" sz="2600" b="1" dirty="0">
                <a:solidFill>
                  <a:srgbClr val="C00000"/>
                </a:solidFill>
                <a:latin typeface="Calibri" panose="020F0502020204030204" pitchFamily="34" charset="0"/>
                <a:cs typeface="Calibri" panose="020F0502020204030204" pitchFamily="34" charset="0"/>
              </a:rPr>
              <a:t>System-level feedback</a:t>
            </a:r>
            <a:r>
              <a:rPr lang="en-US" sz="2600" dirty="0">
                <a:latin typeface="Calibri" panose="020F0502020204030204" pitchFamily="34" charset="0"/>
                <a:cs typeface="Calibri" panose="020F0502020204030204" pitchFamily="34" charset="0"/>
              </a:rPr>
              <a:t> (e.g., mem. b/w usage, cache pollution, energy, …)</a:t>
            </a:r>
          </a:p>
          <a:p>
            <a:pPr lvl="1"/>
            <a:endParaRPr lang="en-US"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We demonstrate Pythia with </a:t>
            </a:r>
            <a:r>
              <a:rPr lang="en-US" sz="3000" b="1" dirty="0">
                <a:solidFill>
                  <a:schemeClr val="accent2"/>
                </a:solidFill>
                <a:latin typeface="Calibri" panose="020F0502020204030204" pitchFamily="34" charset="0"/>
                <a:cs typeface="Calibri" panose="020F0502020204030204" pitchFamily="34" charset="0"/>
              </a:rPr>
              <a:t>memory bandwidth usage</a:t>
            </a:r>
            <a:r>
              <a:rPr lang="en-US" sz="3000" dirty="0">
                <a:latin typeface="Calibri" panose="020F0502020204030204" pitchFamily="34" charset="0"/>
                <a:cs typeface="Calibri" panose="020F0502020204030204" pitchFamily="34" charset="0"/>
              </a:rPr>
              <a:t> as the system-level feedback in the paper</a:t>
            </a:r>
          </a:p>
        </p:txBody>
      </p:sp>
      <p:pic>
        <p:nvPicPr>
          <p:cNvPr id="8" name="Picture 7">
            <a:extLst>
              <a:ext uri="{FF2B5EF4-FFF2-40B4-BE49-F238E27FC236}">
                <a16:creationId xmlns:a16="http://schemas.microsoft.com/office/drawing/2014/main" id="{67269281-275B-454B-ACA9-BD5C9B0BBBE7}"/>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6472361" y="991830"/>
            <a:ext cx="2591251" cy="1016097"/>
          </a:xfrm>
          <a:prstGeom prst="rect">
            <a:avLst/>
          </a:prstGeom>
        </p:spPr>
      </p:pic>
      <p:sp>
        <p:nvSpPr>
          <p:cNvPr id="9" name="Rectangle 8">
            <a:extLst>
              <a:ext uri="{FF2B5EF4-FFF2-40B4-BE49-F238E27FC236}">
                <a16:creationId xmlns:a16="http://schemas.microsoft.com/office/drawing/2014/main" id="{B0C27802-FC06-1144-877A-A3E6E143C52D}"/>
              </a:ext>
            </a:extLst>
          </p:cNvPr>
          <p:cNvSpPr/>
          <p:nvPr/>
        </p:nvSpPr>
        <p:spPr>
          <a:xfrm>
            <a:off x="6496214" y="991830"/>
            <a:ext cx="954157" cy="107550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1A81345-D771-524E-AA7A-E1D042D90BAF}"/>
              </a:ext>
            </a:extLst>
          </p:cNvPr>
          <p:cNvSpPr/>
          <p:nvPr/>
        </p:nvSpPr>
        <p:spPr>
          <a:xfrm>
            <a:off x="7450371" y="1667926"/>
            <a:ext cx="676538" cy="39565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3D5EFDC-C65C-B14B-96C7-F52EEED8CF6F}"/>
              </a:ext>
            </a:extLst>
          </p:cNvPr>
          <p:cNvSpPr/>
          <p:nvPr/>
        </p:nvSpPr>
        <p:spPr>
          <a:xfrm>
            <a:off x="7450371" y="991830"/>
            <a:ext cx="676538" cy="24062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1FE03BE-37EF-8E47-8482-E4D73E487E8F}"/>
              </a:ext>
            </a:extLst>
          </p:cNvPr>
          <p:cNvSpPr/>
          <p:nvPr/>
        </p:nvSpPr>
        <p:spPr>
          <a:xfrm>
            <a:off x="8126909" y="991830"/>
            <a:ext cx="954157" cy="107175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0C5DB4D-3405-3E48-BE17-58D2BA9CD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859871" y="1015683"/>
            <a:ext cx="1473091" cy="1205745"/>
          </a:xfrm>
          <a:prstGeom prst="rect">
            <a:avLst/>
          </a:prstGeom>
        </p:spPr>
      </p:pic>
    </p:spTree>
    <p:extLst>
      <p:ext uri="{BB962C8B-B14F-4D97-AF65-F5344CB8AC3E}">
        <p14:creationId xmlns:p14="http://schemas.microsoft.com/office/powerpoint/2010/main" val="47770771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88099F-78B1-2141-8DA0-876222073799}"/>
              </a:ext>
            </a:extLst>
          </p:cNvPr>
          <p:cNvSpPr>
            <a:spLocks noGrp="1"/>
          </p:cNvSpPr>
          <p:nvPr>
            <p:ph type="title"/>
          </p:nvPr>
        </p:nvSpPr>
        <p:spPr/>
        <p:txBody>
          <a:bodyPr/>
          <a:lstStyle/>
          <a:p>
            <a:r>
              <a:rPr lang="en-US" dirty="0"/>
              <a:t>What is Reward?</a:t>
            </a:r>
          </a:p>
        </p:txBody>
      </p:sp>
      <p:sp>
        <p:nvSpPr>
          <p:cNvPr id="5" name="Content Placeholder 4">
            <a:extLst>
              <a:ext uri="{FF2B5EF4-FFF2-40B4-BE49-F238E27FC236}">
                <a16:creationId xmlns:a16="http://schemas.microsoft.com/office/drawing/2014/main" id="{D7AD89C4-2498-C04B-97D8-8071BA3712AA}"/>
              </a:ext>
            </a:extLst>
          </p:cNvPr>
          <p:cNvSpPr>
            <a:spLocks noGrp="1"/>
          </p:cNvSpPr>
          <p:nvPr>
            <p:ph idx="1"/>
          </p:nvPr>
        </p:nvSpPr>
        <p:spPr>
          <a:xfrm>
            <a:off x="169011" y="936172"/>
            <a:ext cx="8894602" cy="5697541"/>
          </a:xfrm>
        </p:spPr>
        <p:txBody>
          <a:bodyPr>
            <a:normAutofit/>
          </a:bodyPr>
          <a:lstStyle/>
          <a:p>
            <a:r>
              <a:rPr lang="en-US" sz="3000" b="1" dirty="0">
                <a:solidFill>
                  <a:srgbClr val="000CFF"/>
                </a:solidFill>
                <a:latin typeface="Calibri" panose="020F0502020204030204" pitchFamily="34" charset="0"/>
                <a:cs typeface="Calibri" panose="020F0502020204030204" pitchFamily="34" charset="0"/>
              </a:rPr>
              <a:t>Seven</a:t>
            </a:r>
            <a:r>
              <a:rPr lang="en-US" sz="3000" dirty="0">
                <a:latin typeface="Calibri" panose="020F0502020204030204" pitchFamily="34" charset="0"/>
                <a:cs typeface="Calibri" panose="020F0502020204030204" pitchFamily="34" charset="0"/>
              </a:rPr>
              <a:t> distinct reward levels</a:t>
            </a:r>
          </a:p>
          <a:p>
            <a:pPr lvl="1"/>
            <a:r>
              <a:rPr lang="en-US" sz="2600" i="1" dirty="0">
                <a:solidFill>
                  <a:srgbClr val="C00000"/>
                </a:solidFill>
                <a:latin typeface="Calibri" panose="020F0502020204030204" pitchFamily="34" charset="0"/>
                <a:cs typeface="Calibri" panose="020F0502020204030204" pitchFamily="34" charset="0"/>
              </a:rPr>
              <a:t>Accurate and timely</a:t>
            </a:r>
            <a:r>
              <a:rPr lang="en-US" sz="2600" dirty="0">
                <a:solidFill>
                  <a:srgbClr val="C00000"/>
                </a:solidFill>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(R</a:t>
            </a:r>
            <a:r>
              <a:rPr lang="en-US" sz="2600" baseline="-25000" dirty="0">
                <a:latin typeface="Calibri" panose="020F0502020204030204" pitchFamily="34" charset="0"/>
                <a:cs typeface="Calibri" panose="020F0502020204030204" pitchFamily="34" charset="0"/>
              </a:rPr>
              <a:t>AT</a:t>
            </a:r>
            <a:r>
              <a:rPr lang="en-US" sz="2600" dirty="0">
                <a:latin typeface="Calibri" panose="020F0502020204030204" pitchFamily="34" charset="0"/>
                <a:cs typeface="Calibri" panose="020F0502020204030204" pitchFamily="34" charset="0"/>
              </a:rPr>
              <a:t>)</a:t>
            </a:r>
          </a:p>
          <a:p>
            <a:pPr lvl="1"/>
            <a:r>
              <a:rPr lang="en-US" sz="2600" i="1" dirty="0">
                <a:solidFill>
                  <a:srgbClr val="C00000"/>
                </a:solidFill>
                <a:latin typeface="Calibri" panose="020F0502020204030204" pitchFamily="34" charset="0"/>
                <a:cs typeface="Calibri" panose="020F0502020204030204" pitchFamily="34" charset="0"/>
              </a:rPr>
              <a:t>Accurate but late</a:t>
            </a:r>
            <a:r>
              <a:rPr lang="en-US" sz="2600" dirty="0">
                <a:solidFill>
                  <a:srgbClr val="C00000"/>
                </a:solidFill>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(R</a:t>
            </a:r>
            <a:r>
              <a:rPr lang="en-US" sz="2600" baseline="-25000" dirty="0">
                <a:latin typeface="Calibri" panose="020F0502020204030204" pitchFamily="34" charset="0"/>
                <a:cs typeface="Calibri" panose="020F0502020204030204" pitchFamily="34" charset="0"/>
              </a:rPr>
              <a:t>AL</a:t>
            </a:r>
            <a:r>
              <a:rPr lang="en-US" sz="2600" dirty="0">
                <a:latin typeface="Calibri" panose="020F0502020204030204" pitchFamily="34" charset="0"/>
                <a:cs typeface="Calibri" panose="020F0502020204030204" pitchFamily="34" charset="0"/>
              </a:rPr>
              <a:t>)</a:t>
            </a:r>
          </a:p>
          <a:p>
            <a:pPr lvl="1"/>
            <a:r>
              <a:rPr lang="en-US" sz="2600" i="1" dirty="0">
                <a:solidFill>
                  <a:srgbClr val="C00000"/>
                </a:solidFill>
                <a:latin typeface="Calibri" panose="020F0502020204030204" pitchFamily="34" charset="0"/>
                <a:cs typeface="Calibri" panose="020F0502020204030204" pitchFamily="34" charset="0"/>
              </a:rPr>
              <a:t>Loss of coverage</a:t>
            </a:r>
            <a:r>
              <a:rPr lang="en-US" sz="2600" dirty="0">
                <a:latin typeface="Calibri" panose="020F0502020204030204" pitchFamily="34" charset="0"/>
                <a:cs typeface="Calibri" panose="020F0502020204030204" pitchFamily="34" charset="0"/>
              </a:rPr>
              <a:t> (R</a:t>
            </a:r>
            <a:r>
              <a:rPr lang="en-US" sz="2600" baseline="-25000" dirty="0">
                <a:latin typeface="Calibri" panose="020F0502020204030204" pitchFamily="34" charset="0"/>
                <a:cs typeface="Calibri" panose="020F0502020204030204" pitchFamily="34" charset="0"/>
              </a:rPr>
              <a:t>CL</a:t>
            </a:r>
            <a:r>
              <a:rPr lang="en-US" sz="2600" dirty="0">
                <a:latin typeface="Calibri" panose="020F0502020204030204" pitchFamily="34" charset="0"/>
                <a:cs typeface="Calibri" panose="020F0502020204030204" pitchFamily="34" charset="0"/>
              </a:rPr>
              <a:t>)</a:t>
            </a:r>
          </a:p>
          <a:p>
            <a:pPr lvl="1"/>
            <a:r>
              <a:rPr lang="en-US" sz="2600" i="1" dirty="0">
                <a:solidFill>
                  <a:srgbClr val="C00000"/>
                </a:solidFill>
                <a:latin typeface="Calibri" panose="020F0502020204030204" pitchFamily="34" charset="0"/>
                <a:cs typeface="Calibri" panose="020F0502020204030204" pitchFamily="34" charset="0"/>
              </a:rPr>
              <a:t>Inaccurate</a:t>
            </a:r>
          </a:p>
          <a:p>
            <a:pPr lvl="2"/>
            <a:r>
              <a:rPr lang="en-US" sz="2200" dirty="0">
                <a:latin typeface="Calibri" panose="020F0502020204030204" pitchFamily="34" charset="0"/>
                <a:cs typeface="Calibri" panose="020F0502020204030204" pitchFamily="34" charset="0"/>
              </a:rPr>
              <a:t>With low memory b/w usage (R</a:t>
            </a:r>
            <a:r>
              <a:rPr lang="en-US" sz="2200" baseline="-25000" dirty="0">
                <a:latin typeface="Calibri" panose="020F0502020204030204" pitchFamily="34" charset="0"/>
                <a:cs typeface="Calibri" panose="020F0502020204030204" pitchFamily="34" charset="0"/>
              </a:rPr>
              <a:t>IN</a:t>
            </a:r>
            <a:r>
              <a:rPr lang="en-US" sz="2200" dirty="0">
                <a:latin typeface="Calibri" panose="020F0502020204030204" pitchFamily="34" charset="0"/>
                <a:cs typeface="Calibri" panose="020F0502020204030204" pitchFamily="34" charset="0"/>
              </a:rPr>
              <a:t>-L)</a:t>
            </a:r>
          </a:p>
          <a:p>
            <a:pPr lvl="2"/>
            <a:r>
              <a:rPr lang="en-US" sz="2200" dirty="0">
                <a:latin typeface="Calibri" panose="020F0502020204030204" pitchFamily="34" charset="0"/>
                <a:cs typeface="Calibri" panose="020F0502020204030204" pitchFamily="34" charset="0"/>
              </a:rPr>
              <a:t>With high memory b/w usage (R</a:t>
            </a:r>
            <a:r>
              <a:rPr lang="en-US" sz="2200" baseline="-25000" dirty="0">
                <a:latin typeface="Calibri" panose="020F0502020204030204" pitchFamily="34" charset="0"/>
                <a:cs typeface="Calibri" panose="020F0502020204030204" pitchFamily="34" charset="0"/>
              </a:rPr>
              <a:t>IN</a:t>
            </a:r>
            <a:r>
              <a:rPr lang="en-US" sz="2200" dirty="0">
                <a:latin typeface="Calibri" panose="020F0502020204030204" pitchFamily="34" charset="0"/>
                <a:cs typeface="Calibri" panose="020F0502020204030204" pitchFamily="34" charset="0"/>
              </a:rPr>
              <a:t>-H)</a:t>
            </a:r>
          </a:p>
          <a:p>
            <a:pPr lvl="1"/>
            <a:r>
              <a:rPr lang="en-US" i="1" dirty="0">
                <a:solidFill>
                  <a:srgbClr val="C00000"/>
                </a:solidFill>
                <a:latin typeface="Calibri" panose="020F0502020204030204" pitchFamily="34" charset="0"/>
                <a:cs typeface="Calibri" panose="020F0502020204030204" pitchFamily="34" charset="0"/>
              </a:rPr>
              <a:t>No-prefetch</a:t>
            </a:r>
          </a:p>
          <a:p>
            <a:pPr lvl="2"/>
            <a:r>
              <a:rPr lang="en-US" sz="2200" dirty="0">
                <a:latin typeface="Calibri" panose="020F0502020204030204" pitchFamily="34" charset="0"/>
                <a:cs typeface="Calibri" panose="020F0502020204030204" pitchFamily="34" charset="0"/>
              </a:rPr>
              <a:t>With low memory b/w usage (R</a:t>
            </a:r>
            <a:r>
              <a:rPr lang="en-US" sz="2200" baseline="-25000" dirty="0">
                <a:latin typeface="Calibri" panose="020F0502020204030204" pitchFamily="34" charset="0"/>
                <a:cs typeface="Calibri" panose="020F0502020204030204" pitchFamily="34" charset="0"/>
              </a:rPr>
              <a:t>NP</a:t>
            </a:r>
            <a:r>
              <a:rPr lang="en-US" sz="2200" dirty="0">
                <a:latin typeface="Calibri" panose="020F0502020204030204" pitchFamily="34" charset="0"/>
                <a:cs typeface="Calibri" panose="020F0502020204030204" pitchFamily="34" charset="0"/>
              </a:rPr>
              <a:t>-L)</a:t>
            </a:r>
          </a:p>
          <a:p>
            <a:pPr lvl="2"/>
            <a:r>
              <a:rPr lang="en-US" sz="2200" dirty="0">
                <a:latin typeface="Calibri" panose="020F0502020204030204" pitchFamily="34" charset="0"/>
                <a:cs typeface="Calibri" panose="020F0502020204030204" pitchFamily="34" charset="0"/>
              </a:rPr>
              <a:t>With high memory b/w usage(R</a:t>
            </a:r>
            <a:r>
              <a:rPr lang="en-US" sz="2200" baseline="-25000" dirty="0">
                <a:latin typeface="Calibri" panose="020F0502020204030204" pitchFamily="34" charset="0"/>
                <a:cs typeface="Calibri" panose="020F0502020204030204" pitchFamily="34" charset="0"/>
              </a:rPr>
              <a:t>NP</a:t>
            </a:r>
            <a:r>
              <a:rPr lang="en-US" sz="2200" dirty="0">
                <a:latin typeface="Calibri" panose="020F0502020204030204" pitchFamily="34" charset="0"/>
                <a:cs typeface="Calibri" panose="020F0502020204030204" pitchFamily="34" charset="0"/>
              </a:rPr>
              <a:t>-H)</a:t>
            </a:r>
          </a:p>
          <a:p>
            <a:endParaRPr lang="en-US" sz="100"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Values are set at design time via </a:t>
            </a:r>
            <a:r>
              <a:rPr lang="en-US" sz="3000" b="1" dirty="0">
                <a:solidFill>
                  <a:srgbClr val="000CFF"/>
                </a:solidFill>
                <a:latin typeface="Calibri" panose="020F0502020204030204" pitchFamily="34" charset="0"/>
                <a:cs typeface="Calibri" panose="020F0502020204030204" pitchFamily="34" charset="0"/>
              </a:rPr>
              <a:t>automatic design-space exploration</a:t>
            </a:r>
          </a:p>
          <a:p>
            <a:pPr lvl="1"/>
            <a:r>
              <a:rPr lang="en-US" sz="2600" dirty="0">
                <a:latin typeface="Calibri" panose="020F0502020204030204" pitchFamily="34" charset="0"/>
                <a:cs typeface="Calibri" panose="020F0502020204030204" pitchFamily="34" charset="0"/>
              </a:rPr>
              <a:t>Can be </a:t>
            </a:r>
            <a:r>
              <a:rPr lang="en-US" sz="2600" b="1" dirty="0">
                <a:solidFill>
                  <a:schemeClr val="accent2"/>
                </a:solidFill>
                <a:latin typeface="Calibri" panose="020F0502020204030204" pitchFamily="34" charset="0"/>
                <a:cs typeface="Calibri" panose="020F0502020204030204" pitchFamily="34" charset="0"/>
              </a:rPr>
              <a:t>customized</a:t>
            </a:r>
            <a:r>
              <a:rPr lang="en-US" sz="2600" dirty="0">
                <a:latin typeface="Calibri" panose="020F0502020204030204" pitchFamily="34" charset="0"/>
                <a:cs typeface="Calibri" panose="020F0502020204030204" pitchFamily="34" charset="0"/>
              </a:rPr>
              <a:t> further in silicon for higher performance</a:t>
            </a:r>
          </a:p>
        </p:txBody>
      </p:sp>
      <p:pic>
        <p:nvPicPr>
          <p:cNvPr id="6" name="Picture 5">
            <a:extLst>
              <a:ext uri="{FF2B5EF4-FFF2-40B4-BE49-F238E27FC236}">
                <a16:creationId xmlns:a16="http://schemas.microsoft.com/office/drawing/2014/main" id="{40CCB904-D8C3-6C41-B80C-4BB2D37E8EEF}"/>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6472361" y="991830"/>
            <a:ext cx="2591251" cy="1016097"/>
          </a:xfrm>
          <a:prstGeom prst="rect">
            <a:avLst/>
          </a:prstGeom>
        </p:spPr>
      </p:pic>
      <p:sp>
        <p:nvSpPr>
          <p:cNvPr id="7" name="Rectangle 6">
            <a:extLst>
              <a:ext uri="{FF2B5EF4-FFF2-40B4-BE49-F238E27FC236}">
                <a16:creationId xmlns:a16="http://schemas.microsoft.com/office/drawing/2014/main" id="{2D8B6684-11FD-8246-AEC6-0EB9F3A65442}"/>
              </a:ext>
            </a:extLst>
          </p:cNvPr>
          <p:cNvSpPr/>
          <p:nvPr/>
        </p:nvSpPr>
        <p:spPr>
          <a:xfrm>
            <a:off x="6496214" y="991830"/>
            <a:ext cx="954157" cy="107550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D1D3E38-0374-1441-A646-7543C4FF68B3}"/>
              </a:ext>
            </a:extLst>
          </p:cNvPr>
          <p:cNvSpPr/>
          <p:nvPr/>
        </p:nvSpPr>
        <p:spPr>
          <a:xfrm>
            <a:off x="7450371" y="1667926"/>
            <a:ext cx="676538" cy="39565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3D0BC84-076A-2B4E-9393-99EAEE09E420}"/>
              </a:ext>
            </a:extLst>
          </p:cNvPr>
          <p:cNvSpPr/>
          <p:nvPr/>
        </p:nvSpPr>
        <p:spPr>
          <a:xfrm>
            <a:off x="7450371" y="991830"/>
            <a:ext cx="676538" cy="24062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6E5D1C4-6277-FD42-8701-4E6292CE74B2}"/>
              </a:ext>
            </a:extLst>
          </p:cNvPr>
          <p:cNvSpPr/>
          <p:nvPr/>
        </p:nvSpPr>
        <p:spPr>
          <a:xfrm>
            <a:off x="8126909" y="991830"/>
            <a:ext cx="954157" cy="107175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739FFD5D-1E3F-F945-A3BA-51C53E5466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859871" y="1015683"/>
            <a:ext cx="1473091" cy="1205745"/>
          </a:xfrm>
          <a:prstGeom prst="rect">
            <a:avLst/>
          </a:prstGeom>
        </p:spPr>
      </p:pic>
    </p:spTree>
    <p:extLst>
      <p:ext uri="{BB962C8B-B14F-4D97-AF65-F5344CB8AC3E}">
        <p14:creationId xmlns:p14="http://schemas.microsoft.com/office/powerpoint/2010/main" val="266023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a:extLst>
              <a:ext uri="{FF2B5EF4-FFF2-40B4-BE49-F238E27FC236}">
                <a16:creationId xmlns:a16="http://schemas.microsoft.com/office/drawing/2014/main" id="{A8724F99-A0A8-8E48-8FD1-F48A4E5CB196}"/>
              </a:ext>
            </a:extLst>
          </p:cNvPr>
          <p:cNvSpPr/>
          <p:nvPr/>
        </p:nvSpPr>
        <p:spPr>
          <a:xfrm>
            <a:off x="3952820" y="2198314"/>
            <a:ext cx="805029" cy="1217050"/>
          </a:xfrm>
          <a:prstGeom prst="roundRect">
            <a:avLst/>
          </a:prstGeom>
          <a:solidFill>
            <a:srgbClr val="FFD2C2"/>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ed Rectangle 42">
            <a:extLst>
              <a:ext uri="{FF2B5EF4-FFF2-40B4-BE49-F238E27FC236}">
                <a16:creationId xmlns:a16="http://schemas.microsoft.com/office/drawing/2014/main" id="{DB1CF631-84A4-1A4B-818C-F47FB9CE39D3}"/>
              </a:ext>
            </a:extLst>
          </p:cNvPr>
          <p:cNvSpPr/>
          <p:nvPr/>
        </p:nvSpPr>
        <p:spPr>
          <a:xfrm>
            <a:off x="732437" y="2198314"/>
            <a:ext cx="706735" cy="1206980"/>
          </a:xfrm>
          <a:prstGeom prst="roundRect">
            <a:avLst/>
          </a:prstGeom>
          <a:solidFill>
            <a:srgbClr val="FFD2C2"/>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ounded Rectangle 41">
            <a:extLst>
              <a:ext uri="{FF2B5EF4-FFF2-40B4-BE49-F238E27FC236}">
                <a16:creationId xmlns:a16="http://schemas.microsoft.com/office/drawing/2014/main" id="{A1FB1D5D-ECB9-0446-BF02-7E88C67CD07F}"/>
              </a:ext>
            </a:extLst>
          </p:cNvPr>
          <p:cNvSpPr/>
          <p:nvPr/>
        </p:nvSpPr>
        <p:spPr>
          <a:xfrm>
            <a:off x="2354644" y="2198314"/>
            <a:ext cx="1509487" cy="1217050"/>
          </a:xfrm>
          <a:prstGeom prst="roundRect">
            <a:avLst>
              <a:gd name="adj" fmla="val 12525"/>
            </a:avLst>
          </a:prstGeom>
          <a:solidFill>
            <a:schemeClr val="accent4">
              <a:lumMod val="20000"/>
              <a:lumOff val="80000"/>
            </a:scheme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ounded Rectangle 40">
            <a:extLst>
              <a:ext uri="{FF2B5EF4-FFF2-40B4-BE49-F238E27FC236}">
                <a16:creationId xmlns:a16="http://schemas.microsoft.com/office/drawing/2014/main" id="{FB923534-C0A0-A74D-B665-A215E9D420B8}"/>
              </a:ext>
            </a:extLst>
          </p:cNvPr>
          <p:cNvSpPr/>
          <p:nvPr/>
        </p:nvSpPr>
        <p:spPr>
          <a:xfrm>
            <a:off x="6740009" y="2198313"/>
            <a:ext cx="1564483" cy="1206981"/>
          </a:xfrm>
          <a:prstGeom prst="roundRect">
            <a:avLst>
              <a:gd name="adj" fmla="val 10158"/>
            </a:avLst>
          </a:prstGeom>
          <a:solidFill>
            <a:schemeClr val="accent6">
              <a:lumMod val="20000"/>
              <a:lumOff val="80000"/>
            </a:scheme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9C26BC9-BED4-6A4C-B730-592D9FBF8CCE}"/>
              </a:ext>
            </a:extLst>
          </p:cNvPr>
          <p:cNvSpPr>
            <a:spLocks noGrp="1"/>
          </p:cNvSpPr>
          <p:nvPr>
            <p:ph type="title"/>
          </p:nvPr>
        </p:nvSpPr>
        <p:spPr/>
        <p:txBody>
          <a:bodyPr/>
          <a:lstStyle/>
          <a:p>
            <a:r>
              <a:rPr lang="en-US" sz="3200" dirty="0"/>
              <a:t>Steering Pythia’s Objective via Reward Values</a:t>
            </a:r>
          </a:p>
        </p:txBody>
      </p:sp>
      <p:sp>
        <p:nvSpPr>
          <p:cNvPr id="8" name="Content Placeholder 7">
            <a:extLst>
              <a:ext uri="{FF2B5EF4-FFF2-40B4-BE49-F238E27FC236}">
                <a16:creationId xmlns:a16="http://schemas.microsoft.com/office/drawing/2014/main" id="{C3709048-71F8-8A4B-B49F-711CBA5B155C}"/>
              </a:ext>
            </a:extLst>
          </p:cNvPr>
          <p:cNvSpPr>
            <a:spLocks noGrp="1"/>
          </p:cNvSpPr>
          <p:nvPr>
            <p:ph idx="1"/>
          </p:nvPr>
        </p:nvSpPr>
        <p:spPr/>
        <p:txBody>
          <a:bodyPr>
            <a:normAutofit/>
          </a:bodyPr>
          <a:lstStyle/>
          <a:p>
            <a:r>
              <a:rPr lang="en-US" dirty="0">
                <a:latin typeface="Calibri" panose="020F0502020204030204" pitchFamily="34" charset="0"/>
                <a:cs typeface="Calibri" panose="020F0502020204030204" pitchFamily="34" charset="0"/>
              </a:rPr>
              <a:t>Example reward configuration for</a:t>
            </a:r>
          </a:p>
          <a:p>
            <a:pPr lvl="1"/>
            <a:r>
              <a:rPr lang="en-US" dirty="0">
                <a:latin typeface="Calibri" panose="020F0502020204030204" pitchFamily="34" charset="0"/>
                <a:cs typeface="Calibri" panose="020F0502020204030204" pitchFamily="34" charset="0"/>
              </a:rPr>
              <a:t>Generating </a:t>
            </a:r>
            <a:r>
              <a:rPr lang="en-US" b="1" dirty="0">
                <a:solidFill>
                  <a:srgbClr val="FF5261"/>
                </a:solidFill>
                <a:latin typeface="Calibri" panose="020F0502020204030204" pitchFamily="34" charset="0"/>
                <a:cs typeface="Calibri" panose="020F0502020204030204" pitchFamily="34" charset="0"/>
              </a:rPr>
              <a:t>accurate prefetches</a:t>
            </a:r>
          </a:p>
          <a:p>
            <a:pPr lvl="1"/>
            <a:r>
              <a:rPr lang="en-US" dirty="0">
                <a:latin typeface="Calibri" panose="020F0502020204030204" pitchFamily="34" charset="0"/>
                <a:cs typeface="Calibri" panose="020F0502020204030204" pitchFamily="34" charset="0"/>
              </a:rPr>
              <a:t>Making </a:t>
            </a:r>
            <a:r>
              <a:rPr lang="en-US" b="1" dirty="0">
                <a:solidFill>
                  <a:srgbClr val="8C8BFF"/>
                </a:solidFill>
                <a:latin typeface="Calibri" panose="020F0502020204030204" pitchFamily="34" charset="0"/>
                <a:cs typeface="Calibri" panose="020F0502020204030204" pitchFamily="34" charset="0"/>
              </a:rPr>
              <a:t>bandwidth-aware</a:t>
            </a:r>
            <a:r>
              <a:rPr lang="en-US" dirty="0">
                <a:latin typeface="Calibri" panose="020F0502020204030204" pitchFamily="34" charset="0"/>
                <a:cs typeface="Calibri" panose="020F0502020204030204" pitchFamily="34" charset="0"/>
              </a:rPr>
              <a:t> prefetch decisions</a:t>
            </a:r>
          </a:p>
        </p:txBody>
      </p:sp>
      <p:cxnSp>
        <p:nvCxnSpPr>
          <p:cNvPr id="13" name="Straight Connector 12">
            <a:extLst>
              <a:ext uri="{FF2B5EF4-FFF2-40B4-BE49-F238E27FC236}">
                <a16:creationId xmlns:a16="http://schemas.microsoft.com/office/drawing/2014/main" id="{3E7D11E0-903F-3643-8D50-7B8CE703F27F}"/>
              </a:ext>
            </a:extLst>
          </p:cNvPr>
          <p:cNvCxnSpPr/>
          <p:nvPr/>
        </p:nvCxnSpPr>
        <p:spPr>
          <a:xfrm>
            <a:off x="299103" y="2685311"/>
            <a:ext cx="8545795"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D13655-A33B-3E41-B155-968F8E8C20BD}"/>
              </a:ext>
            </a:extLst>
          </p:cNvPr>
          <p:cNvCxnSpPr/>
          <p:nvPr/>
        </p:nvCxnSpPr>
        <p:spPr>
          <a:xfrm>
            <a:off x="4640367" y="2582761"/>
            <a:ext cx="0" cy="205099"/>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4D2520-F177-4942-95A8-B7376C1A7A1A}"/>
              </a:ext>
            </a:extLst>
          </p:cNvPr>
          <p:cNvCxnSpPr/>
          <p:nvPr/>
        </p:nvCxnSpPr>
        <p:spPr>
          <a:xfrm>
            <a:off x="7971803" y="2582761"/>
            <a:ext cx="0" cy="205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F6F1638-8CA3-0041-9F46-B2FC5C2D13DD}"/>
              </a:ext>
            </a:extLst>
          </p:cNvPr>
          <p:cNvCxnSpPr/>
          <p:nvPr/>
        </p:nvCxnSpPr>
        <p:spPr>
          <a:xfrm>
            <a:off x="7056333" y="2582760"/>
            <a:ext cx="0" cy="205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175635-2335-E245-A32E-98563F42DDF7}"/>
              </a:ext>
            </a:extLst>
          </p:cNvPr>
          <p:cNvCxnSpPr/>
          <p:nvPr/>
        </p:nvCxnSpPr>
        <p:spPr>
          <a:xfrm>
            <a:off x="4113239" y="2582761"/>
            <a:ext cx="0" cy="205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82542CD-0114-D549-87C5-1FAD820977DB}"/>
              </a:ext>
            </a:extLst>
          </p:cNvPr>
          <p:cNvCxnSpPr/>
          <p:nvPr/>
        </p:nvCxnSpPr>
        <p:spPr>
          <a:xfrm>
            <a:off x="3590521" y="2582761"/>
            <a:ext cx="0" cy="205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9CFA12-45D7-AD43-A074-CC5A1C3B0E0D}"/>
              </a:ext>
            </a:extLst>
          </p:cNvPr>
          <p:cNvCxnSpPr/>
          <p:nvPr/>
        </p:nvCxnSpPr>
        <p:spPr>
          <a:xfrm>
            <a:off x="2777246" y="2582761"/>
            <a:ext cx="0" cy="205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59105D-FBA6-6846-BFA9-93B2DF0C7E9D}"/>
              </a:ext>
            </a:extLst>
          </p:cNvPr>
          <p:cNvCxnSpPr/>
          <p:nvPr/>
        </p:nvCxnSpPr>
        <p:spPr>
          <a:xfrm>
            <a:off x="1150697" y="2582761"/>
            <a:ext cx="0" cy="205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4C4C619-2B76-3B43-AB78-49FD2DD96340}"/>
              </a:ext>
            </a:extLst>
          </p:cNvPr>
          <p:cNvSpPr txBox="1"/>
          <p:nvPr/>
        </p:nvSpPr>
        <p:spPr>
          <a:xfrm>
            <a:off x="7596417" y="2182651"/>
            <a:ext cx="63190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+20</a:t>
            </a:r>
          </a:p>
        </p:txBody>
      </p:sp>
      <p:sp>
        <p:nvSpPr>
          <p:cNvPr id="24" name="TextBox 23">
            <a:extLst>
              <a:ext uri="{FF2B5EF4-FFF2-40B4-BE49-F238E27FC236}">
                <a16:creationId xmlns:a16="http://schemas.microsoft.com/office/drawing/2014/main" id="{C625A5A9-9A5B-EA46-96E5-765DD2C493A1}"/>
              </a:ext>
            </a:extLst>
          </p:cNvPr>
          <p:cNvSpPr txBox="1"/>
          <p:nvPr/>
        </p:nvSpPr>
        <p:spPr>
          <a:xfrm>
            <a:off x="6690109" y="2182651"/>
            <a:ext cx="63190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+12</a:t>
            </a:r>
          </a:p>
        </p:txBody>
      </p:sp>
      <p:sp>
        <p:nvSpPr>
          <p:cNvPr id="25" name="TextBox 24">
            <a:extLst>
              <a:ext uri="{FF2B5EF4-FFF2-40B4-BE49-F238E27FC236}">
                <a16:creationId xmlns:a16="http://schemas.microsoft.com/office/drawing/2014/main" id="{3825D597-AFFF-B84C-BAC9-3B8AD3A09940}"/>
              </a:ext>
            </a:extLst>
          </p:cNvPr>
          <p:cNvSpPr txBox="1"/>
          <p:nvPr/>
        </p:nvSpPr>
        <p:spPr>
          <a:xfrm>
            <a:off x="3872384" y="2182651"/>
            <a:ext cx="42351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-2</a:t>
            </a:r>
          </a:p>
        </p:txBody>
      </p:sp>
      <p:sp>
        <p:nvSpPr>
          <p:cNvPr id="26" name="TextBox 25">
            <a:extLst>
              <a:ext uri="{FF2B5EF4-FFF2-40B4-BE49-F238E27FC236}">
                <a16:creationId xmlns:a16="http://schemas.microsoft.com/office/drawing/2014/main" id="{670A5F48-1D84-2D45-AE61-2A8DF6BAE581}"/>
              </a:ext>
            </a:extLst>
          </p:cNvPr>
          <p:cNvSpPr txBox="1"/>
          <p:nvPr/>
        </p:nvSpPr>
        <p:spPr>
          <a:xfrm>
            <a:off x="3328443" y="2184787"/>
            <a:ext cx="42351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-4</a:t>
            </a:r>
          </a:p>
        </p:txBody>
      </p:sp>
      <p:sp>
        <p:nvSpPr>
          <p:cNvPr id="27" name="TextBox 26">
            <a:extLst>
              <a:ext uri="{FF2B5EF4-FFF2-40B4-BE49-F238E27FC236}">
                <a16:creationId xmlns:a16="http://schemas.microsoft.com/office/drawing/2014/main" id="{A962DDD3-043A-3148-B87D-BDB5E6EE9301}"/>
              </a:ext>
            </a:extLst>
          </p:cNvPr>
          <p:cNvSpPr txBox="1"/>
          <p:nvPr/>
        </p:nvSpPr>
        <p:spPr>
          <a:xfrm>
            <a:off x="2548246" y="2182651"/>
            <a:ext cx="42351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-8</a:t>
            </a:r>
          </a:p>
        </p:txBody>
      </p:sp>
      <p:sp>
        <p:nvSpPr>
          <p:cNvPr id="29" name="TextBox 28">
            <a:extLst>
              <a:ext uri="{FF2B5EF4-FFF2-40B4-BE49-F238E27FC236}">
                <a16:creationId xmlns:a16="http://schemas.microsoft.com/office/drawing/2014/main" id="{4659F875-827F-6E44-A886-751A6960C75C}"/>
              </a:ext>
            </a:extLst>
          </p:cNvPr>
          <p:cNvSpPr txBox="1"/>
          <p:nvPr/>
        </p:nvSpPr>
        <p:spPr>
          <a:xfrm>
            <a:off x="839510" y="2182650"/>
            <a:ext cx="572593" cy="400110"/>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-14</a:t>
            </a:r>
          </a:p>
        </p:txBody>
      </p:sp>
      <p:sp>
        <p:nvSpPr>
          <p:cNvPr id="30" name="TextBox 29">
            <a:extLst>
              <a:ext uri="{FF2B5EF4-FFF2-40B4-BE49-F238E27FC236}">
                <a16:creationId xmlns:a16="http://schemas.microsoft.com/office/drawing/2014/main" id="{FD81D72A-4C1E-674D-B9E5-79B18F8605E1}"/>
              </a:ext>
            </a:extLst>
          </p:cNvPr>
          <p:cNvSpPr txBox="1"/>
          <p:nvPr/>
        </p:nvSpPr>
        <p:spPr>
          <a:xfrm>
            <a:off x="7766875" y="3005570"/>
            <a:ext cx="56778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Segoe UI" panose="020B0502040204020203" pitchFamily="34" charset="0"/>
              </a:rPr>
              <a:t>R</a:t>
            </a:r>
            <a:r>
              <a:rPr kumimoji="0" lang="en-US" sz="2000" b="0" i="0" u="none" strike="noStrike" kern="1200" cap="none" spc="0" normalizeH="0" baseline="-25000" noProof="0" dirty="0">
                <a:ln>
                  <a:noFill/>
                </a:ln>
                <a:solidFill>
                  <a:prstClr val="black"/>
                </a:solidFill>
                <a:effectLst/>
                <a:uLnTx/>
                <a:uFillTx/>
                <a:latin typeface="Lato" panose="020F0502020204030203" pitchFamily="34" charset="77"/>
                <a:ea typeface="+mn-ea"/>
                <a:cs typeface="Segoe UI" panose="020B0502040204020203" pitchFamily="34" charset="0"/>
              </a:rPr>
              <a:t>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B239AFDD-B3C1-374B-9FDF-0925051DEE74}"/>
              </a:ext>
            </a:extLst>
          </p:cNvPr>
          <p:cNvSpPr txBox="1"/>
          <p:nvPr/>
        </p:nvSpPr>
        <p:spPr>
          <a:xfrm>
            <a:off x="6859872" y="3015253"/>
            <a:ext cx="55496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Segoe UI" panose="020B0502040204020203" pitchFamily="34" charset="0"/>
              </a:rPr>
              <a:t>R</a:t>
            </a:r>
            <a:r>
              <a:rPr kumimoji="0" lang="en-US" sz="2000" b="0" i="0" u="none" strike="noStrike" kern="1200" cap="none" spc="0" normalizeH="0" baseline="-25000" noProof="0" dirty="0">
                <a:ln>
                  <a:noFill/>
                </a:ln>
                <a:solidFill>
                  <a:prstClr val="black"/>
                </a:solidFill>
                <a:effectLst/>
                <a:uLnTx/>
                <a:uFillTx/>
                <a:latin typeface="Lato" panose="020F0502020204030203" pitchFamily="34" charset="77"/>
                <a:ea typeface="+mn-ea"/>
                <a:cs typeface="Segoe UI" panose="020B0502040204020203" pitchFamily="34" charset="0"/>
              </a:rPr>
              <a:t>AL</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682CEE3E-ECDE-D548-B3CF-8C1E7FDB79AB}"/>
              </a:ext>
            </a:extLst>
          </p:cNvPr>
          <p:cNvSpPr txBox="1"/>
          <p:nvPr/>
        </p:nvSpPr>
        <p:spPr>
          <a:xfrm>
            <a:off x="3940204" y="3005184"/>
            <a:ext cx="8675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Segoe UI" panose="020B0502040204020203" pitchFamily="34" charset="0"/>
              </a:rPr>
              <a:t>R</a:t>
            </a:r>
            <a:r>
              <a:rPr kumimoji="0" lang="en-US" sz="2000" b="0" i="0" u="none" strike="noStrike" kern="1200" cap="none" spc="0" normalizeH="0" baseline="-25000" noProof="0" dirty="0">
                <a:ln>
                  <a:noFill/>
                </a:ln>
                <a:solidFill>
                  <a:prstClr val="black"/>
                </a:solidFill>
                <a:effectLst/>
                <a:uLnTx/>
                <a:uFillTx/>
                <a:latin typeface="Lato" panose="020F0502020204030203" pitchFamily="34" charset="77"/>
                <a:ea typeface="+mn-ea"/>
                <a:cs typeface="Segoe UI" panose="020B0502040204020203" pitchFamily="34" charset="0"/>
              </a:rPr>
              <a:t>NP</a:t>
            </a: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Segoe UI" panose="020B0502040204020203" pitchFamily="34" charset="0"/>
              </a:rPr>
              <a:t>-H</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813A1A1F-EDAA-2A4A-AB7A-0390338AAA32}"/>
              </a:ext>
            </a:extLst>
          </p:cNvPr>
          <p:cNvSpPr txBox="1"/>
          <p:nvPr/>
        </p:nvSpPr>
        <p:spPr>
          <a:xfrm>
            <a:off x="3106427" y="3005570"/>
            <a:ext cx="80502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Segoe UI" panose="020B0502040204020203" pitchFamily="34" charset="0"/>
              </a:rPr>
              <a:t>R</a:t>
            </a:r>
            <a:r>
              <a:rPr kumimoji="0" lang="en-US" sz="2000" b="0" i="0" u="none" strike="noStrike" kern="1200" cap="none" spc="0" normalizeH="0" baseline="-25000" noProof="0" dirty="0">
                <a:ln>
                  <a:noFill/>
                </a:ln>
                <a:solidFill>
                  <a:prstClr val="black"/>
                </a:solidFill>
                <a:effectLst/>
                <a:uLnTx/>
                <a:uFillTx/>
                <a:latin typeface="Lato" panose="020F0502020204030203" pitchFamily="34" charset="77"/>
                <a:ea typeface="+mn-ea"/>
                <a:cs typeface="Segoe UI" panose="020B0502040204020203" pitchFamily="34" charset="0"/>
              </a:rPr>
              <a:t>NP</a:t>
            </a: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Segoe UI" panose="020B0502040204020203" pitchFamily="34" charset="0"/>
              </a:rPr>
              <a:t>-L</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4AC7F40C-CAE2-974B-98BA-D809F9D557F7}"/>
              </a:ext>
            </a:extLst>
          </p:cNvPr>
          <p:cNvSpPr txBox="1"/>
          <p:nvPr/>
        </p:nvSpPr>
        <p:spPr>
          <a:xfrm>
            <a:off x="2321227" y="3005184"/>
            <a:ext cx="75373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Segoe UI" panose="020B0502040204020203" pitchFamily="34" charset="0"/>
              </a:rPr>
              <a:t>R</a:t>
            </a:r>
            <a:r>
              <a:rPr kumimoji="0" lang="en-US" sz="2000" b="0" i="0" u="none" strike="noStrike" kern="1200" cap="none" spc="0" normalizeH="0" baseline="-25000" noProof="0" dirty="0">
                <a:ln>
                  <a:noFill/>
                </a:ln>
                <a:solidFill>
                  <a:prstClr val="black"/>
                </a:solidFill>
                <a:effectLst/>
                <a:uLnTx/>
                <a:uFillTx/>
                <a:latin typeface="Lato" panose="020F0502020204030203" pitchFamily="34" charset="77"/>
                <a:ea typeface="+mn-ea"/>
                <a:cs typeface="Segoe UI" panose="020B0502040204020203" pitchFamily="34" charset="0"/>
              </a:rPr>
              <a:t>IN</a:t>
            </a: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Segoe UI" panose="020B0502040204020203" pitchFamily="34" charset="0"/>
              </a:rPr>
              <a:t>-L</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8938B751-D732-0D41-B2DA-9F8178A76216}"/>
              </a:ext>
            </a:extLst>
          </p:cNvPr>
          <p:cNvSpPr txBox="1"/>
          <p:nvPr/>
        </p:nvSpPr>
        <p:spPr>
          <a:xfrm>
            <a:off x="680467" y="3005184"/>
            <a:ext cx="81624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Segoe UI" panose="020B0502040204020203" pitchFamily="34" charset="0"/>
              </a:rPr>
              <a:t>R</a:t>
            </a:r>
            <a:r>
              <a:rPr kumimoji="0" lang="en-US" sz="2000" b="0" i="0" u="none" strike="noStrike" kern="1200" cap="none" spc="0" normalizeH="0" baseline="-25000" noProof="0" dirty="0">
                <a:ln>
                  <a:noFill/>
                </a:ln>
                <a:solidFill>
                  <a:prstClr val="black"/>
                </a:solidFill>
                <a:effectLst/>
                <a:uLnTx/>
                <a:uFillTx/>
                <a:latin typeface="Lato" panose="020F0502020204030203" pitchFamily="34" charset="77"/>
                <a:ea typeface="+mn-ea"/>
                <a:cs typeface="Segoe UI" panose="020B0502040204020203" pitchFamily="34" charset="0"/>
              </a:rPr>
              <a:t>IN</a:t>
            </a: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Segoe UI" panose="020B0502040204020203" pitchFamily="34" charset="0"/>
              </a:rPr>
              <a:t>-H</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E0E2C23-2C55-C149-A373-E5A7044E1298}"/>
              </a:ext>
            </a:extLst>
          </p:cNvPr>
          <p:cNvSpPr txBox="1"/>
          <p:nvPr/>
        </p:nvSpPr>
        <p:spPr>
          <a:xfrm>
            <a:off x="1025195" y="3509485"/>
            <a:ext cx="709360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AT </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Accurate &amp; timely</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1"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AL</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 </a:t>
            </a:r>
            <a:r>
              <a:rPr kumimoji="0" lang="en-US" sz="12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Accurate &amp; late</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1"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NP </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No-prefetching</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1"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IN </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Inaccurate</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H</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 </a:t>
            </a:r>
            <a:r>
              <a:rPr kumimoji="0" lang="en-US" sz="12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High mem. b/w</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1"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L</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 </a:t>
            </a:r>
            <a:r>
              <a:rPr kumimoji="0" lang="en-US" sz="12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Low mem. b/w</a:t>
            </a:r>
          </a:p>
        </p:txBody>
      </p:sp>
      <p:sp>
        <p:nvSpPr>
          <p:cNvPr id="47" name="Rounded Rectangle 46">
            <a:extLst>
              <a:ext uri="{FF2B5EF4-FFF2-40B4-BE49-F238E27FC236}">
                <a16:creationId xmlns:a16="http://schemas.microsoft.com/office/drawing/2014/main" id="{5FDE21D4-F9B3-A640-BD7B-F8F609DFB76D}"/>
              </a:ext>
            </a:extLst>
          </p:cNvPr>
          <p:cNvSpPr/>
          <p:nvPr/>
        </p:nvSpPr>
        <p:spPr>
          <a:xfrm>
            <a:off x="80387" y="4168904"/>
            <a:ext cx="8947999" cy="606083"/>
          </a:xfrm>
          <a:prstGeom prst="roundRect">
            <a:avLst>
              <a:gd name="adj" fmla="val 11178"/>
            </a:avLst>
          </a:prstGeom>
          <a:solidFill>
            <a:schemeClr val="accent6">
              <a:lumMod val="20000"/>
              <a:lumOff val="80000"/>
            </a:schemeClr>
          </a:solidFill>
          <a:ln w="12700">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Highly prefers to generate accurate prefetches</a:t>
            </a:r>
          </a:p>
        </p:txBody>
      </p:sp>
      <p:sp>
        <p:nvSpPr>
          <p:cNvPr id="48" name="Rounded Rectangle 47">
            <a:extLst>
              <a:ext uri="{FF2B5EF4-FFF2-40B4-BE49-F238E27FC236}">
                <a16:creationId xmlns:a16="http://schemas.microsoft.com/office/drawing/2014/main" id="{BBC5D7E8-C924-2946-B5B3-DACB2DAE70DF}"/>
              </a:ext>
            </a:extLst>
          </p:cNvPr>
          <p:cNvSpPr/>
          <p:nvPr/>
        </p:nvSpPr>
        <p:spPr>
          <a:xfrm>
            <a:off x="77618" y="4933621"/>
            <a:ext cx="8947998" cy="613994"/>
          </a:xfrm>
          <a:prstGeom prst="roundRect">
            <a:avLst>
              <a:gd name="adj" fmla="val 11178"/>
            </a:avLst>
          </a:prstGeom>
          <a:solidFill>
            <a:schemeClr val="accent4">
              <a:lumMod val="20000"/>
              <a:lumOff val="80000"/>
            </a:schemeClr>
          </a:solidFill>
          <a:ln w="19050">
            <a:solidFill>
              <a:schemeClr val="accent4">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Prefers not to prefetch if memory bandwidth usage is low</a:t>
            </a:r>
          </a:p>
        </p:txBody>
      </p:sp>
      <p:sp>
        <p:nvSpPr>
          <p:cNvPr id="49" name="Rounded Rectangle 48">
            <a:extLst>
              <a:ext uri="{FF2B5EF4-FFF2-40B4-BE49-F238E27FC236}">
                <a16:creationId xmlns:a16="http://schemas.microsoft.com/office/drawing/2014/main" id="{A5ECDCC8-5DC4-F740-A60E-95BAEA55F1D1}"/>
              </a:ext>
            </a:extLst>
          </p:cNvPr>
          <p:cNvSpPr/>
          <p:nvPr/>
        </p:nvSpPr>
        <p:spPr>
          <a:xfrm>
            <a:off x="77618" y="5706249"/>
            <a:ext cx="8947998" cy="613994"/>
          </a:xfrm>
          <a:prstGeom prst="roundRect">
            <a:avLst>
              <a:gd name="adj" fmla="val 11178"/>
            </a:avLst>
          </a:prstGeom>
          <a:solidFill>
            <a:srgbClr val="FFD2C2"/>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CFF"/>
                </a:solidFill>
                <a:effectLst/>
                <a:uLnTx/>
                <a:uFillTx/>
                <a:latin typeface="Calibri" panose="020F0502020204030204" pitchFamily="34" charset="0"/>
                <a:ea typeface="+mn-ea"/>
                <a:cs typeface="Calibri" panose="020F0502020204030204" pitchFamily="34" charset="0"/>
              </a:rPr>
              <a:t>Strongly</a:t>
            </a:r>
            <a:r>
              <a:rPr kumimoji="0" lang="en-US" sz="2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prefers not to prefetch if memory bandwidth usage is high</a:t>
            </a:r>
          </a:p>
        </p:txBody>
      </p:sp>
      <p:sp>
        <p:nvSpPr>
          <p:cNvPr id="50" name="TextBox 49">
            <a:extLst>
              <a:ext uri="{FF2B5EF4-FFF2-40B4-BE49-F238E27FC236}">
                <a16:creationId xmlns:a16="http://schemas.microsoft.com/office/drawing/2014/main" id="{B59BFDEA-DD01-0B40-91A8-2262873A6FD0}"/>
              </a:ext>
            </a:extLst>
          </p:cNvPr>
          <p:cNvSpPr txBox="1"/>
          <p:nvPr/>
        </p:nvSpPr>
        <p:spPr>
          <a:xfrm>
            <a:off x="39620" y="4089643"/>
            <a:ext cx="51167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1</a:t>
            </a:r>
            <a:endParaRPr kumimoji="0" lang="en-US" sz="40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endParaRPr>
          </a:p>
        </p:txBody>
      </p:sp>
      <p:sp>
        <p:nvSpPr>
          <p:cNvPr id="51" name="TextBox 50">
            <a:extLst>
              <a:ext uri="{FF2B5EF4-FFF2-40B4-BE49-F238E27FC236}">
                <a16:creationId xmlns:a16="http://schemas.microsoft.com/office/drawing/2014/main" id="{01710BDD-7296-2E44-B216-C4AAF22A33DD}"/>
              </a:ext>
            </a:extLst>
          </p:cNvPr>
          <p:cNvSpPr txBox="1"/>
          <p:nvPr/>
        </p:nvSpPr>
        <p:spPr>
          <a:xfrm>
            <a:off x="39621" y="4852711"/>
            <a:ext cx="51167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2</a:t>
            </a:r>
            <a:endParaRPr kumimoji="0" lang="en-US" sz="48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endParaRPr>
          </a:p>
        </p:txBody>
      </p:sp>
      <p:sp>
        <p:nvSpPr>
          <p:cNvPr id="52" name="TextBox 51">
            <a:extLst>
              <a:ext uri="{FF2B5EF4-FFF2-40B4-BE49-F238E27FC236}">
                <a16:creationId xmlns:a16="http://schemas.microsoft.com/office/drawing/2014/main" id="{354E9719-24BD-B445-8526-E19572306A10}"/>
              </a:ext>
            </a:extLst>
          </p:cNvPr>
          <p:cNvSpPr txBox="1"/>
          <p:nvPr/>
        </p:nvSpPr>
        <p:spPr>
          <a:xfrm>
            <a:off x="43263" y="5628525"/>
            <a:ext cx="51167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3</a:t>
            </a:r>
            <a:endParaRPr kumimoji="0" lang="en-US" sz="48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endParaRPr>
          </a:p>
        </p:txBody>
      </p:sp>
    </p:spTree>
    <p:extLst>
      <p:ext uri="{BB962C8B-B14F-4D97-AF65-F5344CB8AC3E}">
        <p14:creationId xmlns:p14="http://schemas.microsoft.com/office/powerpoint/2010/main" val="386769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10" presetClass="entr" presetSubtype="0" fill="hold" nodeType="withEffect">
                                  <p:stCondLst>
                                    <p:cond delay="2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300"/>
                                        <p:tgtEl>
                                          <p:spTgt spid="22"/>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300"/>
                                        <p:tgtEl>
                                          <p:spTgt spid="29"/>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300"/>
                                        <p:tgtEl>
                                          <p:spTgt spid="37"/>
                                        </p:tgtEl>
                                      </p:cBhvr>
                                    </p:animEffect>
                                  </p:childTnLst>
                                </p:cTn>
                              </p:par>
                              <p:par>
                                <p:cTn id="20" presetID="10" presetClass="entr" presetSubtype="0" fill="hold" nodeType="withEffect">
                                  <p:stCondLst>
                                    <p:cond delay="4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300"/>
                                        <p:tgtEl>
                                          <p:spTgt spid="20"/>
                                        </p:tgtEl>
                                      </p:cBhvr>
                                    </p:animEffect>
                                  </p:childTnLst>
                                </p:cTn>
                              </p:par>
                              <p:par>
                                <p:cTn id="23" presetID="10" presetClass="entr" presetSubtype="0" fill="hold" grpId="0" nodeType="withEffect">
                                  <p:stCondLst>
                                    <p:cond delay="4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300"/>
                                        <p:tgtEl>
                                          <p:spTgt spid="27"/>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300"/>
                                        <p:tgtEl>
                                          <p:spTgt spid="35"/>
                                        </p:tgtEl>
                                      </p:cBhvr>
                                    </p:animEffect>
                                  </p:childTnLst>
                                </p:cTn>
                              </p:par>
                              <p:par>
                                <p:cTn id="29" presetID="10" presetClass="entr" presetSubtype="0" fill="hold" nodeType="withEffect">
                                  <p:stCondLst>
                                    <p:cond delay="6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300"/>
                                        <p:tgtEl>
                                          <p:spTgt spid="19"/>
                                        </p:tgtEl>
                                      </p:cBhvr>
                                    </p:animEffect>
                                  </p:childTnLst>
                                </p:cTn>
                              </p:par>
                              <p:par>
                                <p:cTn id="32" presetID="10" presetClass="entr" presetSubtype="0" fill="hold" grpId="0" nodeType="withEffect">
                                  <p:stCondLst>
                                    <p:cond delay="6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300"/>
                                        <p:tgtEl>
                                          <p:spTgt spid="26"/>
                                        </p:tgtEl>
                                      </p:cBhvr>
                                    </p:animEffect>
                                  </p:childTnLst>
                                </p:cTn>
                              </p:par>
                              <p:par>
                                <p:cTn id="35" presetID="10" presetClass="entr" presetSubtype="0" fill="hold" grpId="0" nodeType="withEffect">
                                  <p:stCondLst>
                                    <p:cond delay="60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300"/>
                                        <p:tgtEl>
                                          <p:spTgt spid="34"/>
                                        </p:tgtEl>
                                      </p:cBhvr>
                                    </p:animEffect>
                                  </p:childTnLst>
                                </p:cTn>
                              </p:par>
                              <p:par>
                                <p:cTn id="38" presetID="10" presetClass="entr" presetSubtype="0" fill="hold" nodeType="withEffect">
                                  <p:stCondLst>
                                    <p:cond delay="80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300"/>
                                        <p:tgtEl>
                                          <p:spTgt spid="18"/>
                                        </p:tgtEl>
                                      </p:cBhvr>
                                    </p:animEffect>
                                  </p:childTnLst>
                                </p:cTn>
                              </p:par>
                              <p:par>
                                <p:cTn id="41" presetID="10" presetClass="entr" presetSubtype="0" fill="hold" grpId="0" nodeType="withEffect">
                                  <p:stCondLst>
                                    <p:cond delay="8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300"/>
                                        <p:tgtEl>
                                          <p:spTgt spid="25"/>
                                        </p:tgtEl>
                                      </p:cBhvr>
                                    </p:animEffect>
                                  </p:childTnLst>
                                </p:cTn>
                              </p:par>
                              <p:par>
                                <p:cTn id="44" presetID="10" presetClass="entr" presetSubtype="0" fill="hold" grpId="0" nodeType="withEffect">
                                  <p:stCondLst>
                                    <p:cond delay="80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300"/>
                                        <p:tgtEl>
                                          <p:spTgt spid="32"/>
                                        </p:tgtEl>
                                      </p:cBhvr>
                                    </p:animEffect>
                                  </p:childTnLst>
                                </p:cTn>
                              </p:par>
                              <p:par>
                                <p:cTn id="47" presetID="10" presetClass="entr" presetSubtype="0" fill="hold" nodeType="withEffect">
                                  <p:stCondLst>
                                    <p:cond delay="100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300"/>
                                        <p:tgtEl>
                                          <p:spTgt spid="17"/>
                                        </p:tgtEl>
                                      </p:cBhvr>
                                    </p:animEffect>
                                  </p:childTnLst>
                                </p:cTn>
                              </p:par>
                              <p:par>
                                <p:cTn id="50" presetID="10" presetClass="entr" presetSubtype="0" fill="hold" grpId="0" nodeType="withEffect">
                                  <p:stCondLst>
                                    <p:cond delay="100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300"/>
                                        <p:tgtEl>
                                          <p:spTgt spid="24"/>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300"/>
                                        <p:tgtEl>
                                          <p:spTgt spid="31"/>
                                        </p:tgtEl>
                                      </p:cBhvr>
                                    </p:animEffect>
                                  </p:childTnLst>
                                </p:cTn>
                              </p:par>
                              <p:par>
                                <p:cTn id="56" presetID="10" presetClass="entr" presetSubtype="0" fill="hold" nodeType="withEffect">
                                  <p:stCondLst>
                                    <p:cond delay="120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300"/>
                                        <p:tgtEl>
                                          <p:spTgt spid="16"/>
                                        </p:tgtEl>
                                      </p:cBhvr>
                                    </p:animEffect>
                                  </p:childTnLst>
                                </p:cTn>
                              </p:par>
                              <p:par>
                                <p:cTn id="59" presetID="10" presetClass="entr" presetSubtype="0" fill="hold" grpId="0" nodeType="withEffect">
                                  <p:stCondLst>
                                    <p:cond delay="120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300"/>
                                        <p:tgtEl>
                                          <p:spTgt spid="23"/>
                                        </p:tgtEl>
                                      </p:cBhvr>
                                    </p:animEffect>
                                  </p:childTnLst>
                                </p:cTn>
                              </p:par>
                              <p:par>
                                <p:cTn id="62" presetID="10" presetClass="entr" presetSubtype="0" fill="hold" grpId="0" nodeType="withEffect">
                                  <p:stCondLst>
                                    <p:cond delay="120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300"/>
                                        <p:tgtEl>
                                          <p:spTgt spid="30"/>
                                        </p:tgtEl>
                                      </p:cBhvr>
                                    </p:animEffect>
                                  </p:childTnLst>
                                </p:cTn>
                              </p:par>
                              <p:par>
                                <p:cTn id="65" presetID="10" presetClass="entr" presetSubtype="0" fill="hold" grpId="0" nodeType="withEffect">
                                  <p:stCondLst>
                                    <p:cond delay="140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500"/>
                                        <p:tgtEl>
                                          <p:spTgt spid="2"/>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300"/>
                                        <p:tgtEl>
                                          <p:spTgt spid="4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300"/>
                                        <p:tgtEl>
                                          <p:spTgt spid="50"/>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42"/>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300"/>
                                        <p:tgtEl>
                                          <p:spTgt spid="4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fade">
                                      <p:cBhvr>
                                        <p:cTn id="91" dur="300"/>
                                        <p:tgtEl>
                                          <p:spTgt spid="51"/>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43"/>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44"/>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fade">
                                      <p:cBhvr>
                                        <p:cTn id="102" dur="300"/>
                                        <p:tgtEl>
                                          <p:spTgt spid="49"/>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fade">
                                      <p:cBhvr>
                                        <p:cTn id="105" dur="3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animBg="1"/>
      <p:bldP spid="42" grpId="0" animBg="1"/>
      <p:bldP spid="41" grpId="0" animBg="1"/>
      <p:bldP spid="23" grpId="0"/>
      <p:bldP spid="24" grpId="0"/>
      <p:bldP spid="25" grpId="0"/>
      <p:bldP spid="26" grpId="0"/>
      <p:bldP spid="27" grpId="0"/>
      <p:bldP spid="29" grpId="0"/>
      <p:bldP spid="30" grpId="0"/>
      <p:bldP spid="31" grpId="0"/>
      <p:bldP spid="32" grpId="0"/>
      <p:bldP spid="34" grpId="0"/>
      <p:bldP spid="35" grpId="0"/>
      <p:bldP spid="37" grpId="0"/>
      <p:bldP spid="2" grpId="0"/>
      <p:bldP spid="47" grpId="0" animBg="1"/>
      <p:bldP spid="48" grpId="0" animBg="1"/>
      <p:bldP spid="49" grpId="0" animBg="1"/>
      <p:bldP spid="50" grpId="0"/>
      <p:bldP spid="51" grpId="0"/>
      <p:bldP spid="5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ounded Rectangle 87">
            <a:extLst>
              <a:ext uri="{FF2B5EF4-FFF2-40B4-BE49-F238E27FC236}">
                <a16:creationId xmlns:a16="http://schemas.microsoft.com/office/drawing/2014/main" id="{BBE9DDEB-C807-764C-B78D-EC2F9D1CD851}"/>
              </a:ext>
            </a:extLst>
          </p:cNvPr>
          <p:cNvSpPr/>
          <p:nvPr/>
        </p:nvSpPr>
        <p:spPr>
          <a:xfrm>
            <a:off x="4722052" y="2198313"/>
            <a:ext cx="1677225" cy="1206981"/>
          </a:xfrm>
          <a:prstGeom prst="roundRect">
            <a:avLst>
              <a:gd name="adj" fmla="val 10158"/>
            </a:avLst>
          </a:prstGeom>
          <a:solidFill>
            <a:srgbClr val="F8E4FF"/>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9C26BC9-BED4-6A4C-B730-592D9FBF8CCE}"/>
              </a:ext>
            </a:extLst>
          </p:cNvPr>
          <p:cNvSpPr>
            <a:spLocks noGrp="1"/>
          </p:cNvSpPr>
          <p:nvPr>
            <p:ph type="title"/>
          </p:nvPr>
        </p:nvSpPr>
        <p:spPr/>
        <p:txBody>
          <a:bodyPr/>
          <a:lstStyle/>
          <a:p>
            <a:r>
              <a:rPr lang="en-US" sz="3200" dirty="0"/>
              <a:t>Steering Pythia’s Objective via Reward Values</a:t>
            </a:r>
          </a:p>
        </p:txBody>
      </p:sp>
      <p:sp>
        <p:nvSpPr>
          <p:cNvPr id="6" name="Content Placeholder 5">
            <a:extLst>
              <a:ext uri="{FF2B5EF4-FFF2-40B4-BE49-F238E27FC236}">
                <a16:creationId xmlns:a16="http://schemas.microsoft.com/office/drawing/2014/main" id="{760C0F6E-4B93-5C4B-B6CD-2543F799FA80}"/>
              </a:ext>
            </a:extLst>
          </p:cNvPr>
          <p:cNvSpPr>
            <a:spLocks noGrp="1"/>
          </p:cNvSpPr>
          <p:nvPr>
            <p:ph idx="1"/>
          </p:nvPr>
        </p:nvSpPr>
        <p:spPr/>
        <p:txBody>
          <a:bodyPr>
            <a:normAutofit/>
          </a:bodyPr>
          <a:lstStyle/>
          <a:p>
            <a:r>
              <a:rPr lang="en-US" dirty="0">
                <a:latin typeface="Calibri" panose="020F0502020204030204" pitchFamily="34" charset="0"/>
                <a:cs typeface="Calibri" panose="020F0502020204030204" pitchFamily="34" charset="0"/>
              </a:rPr>
              <a:t>Customizing reward values to make Pythia </a:t>
            </a:r>
            <a:r>
              <a:rPr lang="en-US" b="1" dirty="0">
                <a:solidFill>
                  <a:srgbClr val="FF5261"/>
                </a:solidFill>
                <a:latin typeface="Calibri" panose="020F0502020204030204" pitchFamily="34" charset="0"/>
                <a:cs typeface="Calibri" panose="020F0502020204030204" pitchFamily="34" charset="0"/>
              </a:rPr>
              <a:t>conservative</a:t>
            </a:r>
            <a:r>
              <a:rPr lang="en-US" dirty="0">
                <a:latin typeface="Calibri" panose="020F0502020204030204" pitchFamily="34" charset="0"/>
                <a:cs typeface="Calibri" panose="020F0502020204030204" pitchFamily="34" charset="0"/>
              </a:rPr>
              <a:t> towards prefetching</a:t>
            </a:r>
          </a:p>
        </p:txBody>
      </p:sp>
      <p:sp>
        <p:nvSpPr>
          <p:cNvPr id="39" name="Rounded Rectangle 38">
            <a:extLst>
              <a:ext uri="{FF2B5EF4-FFF2-40B4-BE49-F238E27FC236}">
                <a16:creationId xmlns:a16="http://schemas.microsoft.com/office/drawing/2014/main" id="{5BDD9883-A241-674A-B61B-9D199FB0F025}"/>
              </a:ext>
            </a:extLst>
          </p:cNvPr>
          <p:cNvSpPr/>
          <p:nvPr/>
        </p:nvSpPr>
        <p:spPr>
          <a:xfrm>
            <a:off x="6740009" y="2198313"/>
            <a:ext cx="1564483" cy="1206981"/>
          </a:xfrm>
          <a:prstGeom prst="roundRect">
            <a:avLst>
              <a:gd name="adj" fmla="val 10158"/>
            </a:avLst>
          </a:prstGeom>
          <a:solidFill>
            <a:schemeClr val="accent6">
              <a:lumMod val="20000"/>
              <a:lumOff val="80000"/>
            </a:scheme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Connector 39">
            <a:extLst>
              <a:ext uri="{FF2B5EF4-FFF2-40B4-BE49-F238E27FC236}">
                <a16:creationId xmlns:a16="http://schemas.microsoft.com/office/drawing/2014/main" id="{B8556455-9A23-2B4B-8D22-123428FD1C2D}"/>
              </a:ext>
            </a:extLst>
          </p:cNvPr>
          <p:cNvCxnSpPr/>
          <p:nvPr/>
        </p:nvCxnSpPr>
        <p:spPr>
          <a:xfrm>
            <a:off x="299103" y="2685311"/>
            <a:ext cx="8545795"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BE113A6-980B-EB48-BBB8-26A8C6004568}"/>
              </a:ext>
            </a:extLst>
          </p:cNvPr>
          <p:cNvCxnSpPr/>
          <p:nvPr/>
        </p:nvCxnSpPr>
        <p:spPr>
          <a:xfrm>
            <a:off x="4640367" y="2582761"/>
            <a:ext cx="0" cy="205099"/>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8360F0A-F9AA-064B-BCF9-591D5D9DE653}"/>
              </a:ext>
            </a:extLst>
          </p:cNvPr>
          <p:cNvCxnSpPr/>
          <p:nvPr/>
        </p:nvCxnSpPr>
        <p:spPr>
          <a:xfrm>
            <a:off x="7971803" y="2582761"/>
            <a:ext cx="0" cy="205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1B4397B-96E6-7A43-8A44-CCF1E7642418}"/>
              </a:ext>
            </a:extLst>
          </p:cNvPr>
          <p:cNvCxnSpPr/>
          <p:nvPr/>
        </p:nvCxnSpPr>
        <p:spPr>
          <a:xfrm>
            <a:off x="7056333" y="2582760"/>
            <a:ext cx="0" cy="205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72E24C2-5AAC-304B-ABE8-A02D53855C40}"/>
              </a:ext>
            </a:extLst>
          </p:cNvPr>
          <p:cNvCxnSpPr/>
          <p:nvPr/>
        </p:nvCxnSpPr>
        <p:spPr>
          <a:xfrm>
            <a:off x="5730379" y="2582761"/>
            <a:ext cx="0" cy="205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EE0CE54-05ED-7C4D-A596-DBB7E9CB8DFB}"/>
              </a:ext>
            </a:extLst>
          </p:cNvPr>
          <p:cNvCxnSpPr/>
          <p:nvPr/>
        </p:nvCxnSpPr>
        <p:spPr>
          <a:xfrm>
            <a:off x="5182257" y="2582761"/>
            <a:ext cx="0" cy="205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A128BC6-63B4-3449-8949-59047701042E}"/>
              </a:ext>
            </a:extLst>
          </p:cNvPr>
          <p:cNvCxnSpPr/>
          <p:nvPr/>
        </p:nvCxnSpPr>
        <p:spPr>
          <a:xfrm>
            <a:off x="1270177" y="2582761"/>
            <a:ext cx="0" cy="205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9BC31B7-38F7-1642-9A28-B76267BAE82B}"/>
              </a:ext>
            </a:extLst>
          </p:cNvPr>
          <p:cNvCxnSpPr/>
          <p:nvPr/>
        </p:nvCxnSpPr>
        <p:spPr>
          <a:xfrm>
            <a:off x="583427" y="2582761"/>
            <a:ext cx="0" cy="205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91C40F0-21CA-8A46-AFEF-0BDFFAE8E2C7}"/>
              </a:ext>
            </a:extLst>
          </p:cNvPr>
          <p:cNvSpPr txBox="1"/>
          <p:nvPr/>
        </p:nvSpPr>
        <p:spPr>
          <a:xfrm>
            <a:off x="7596417" y="2182651"/>
            <a:ext cx="63190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+20</a:t>
            </a:r>
          </a:p>
        </p:txBody>
      </p:sp>
      <p:sp>
        <p:nvSpPr>
          <p:cNvPr id="50" name="TextBox 49">
            <a:extLst>
              <a:ext uri="{FF2B5EF4-FFF2-40B4-BE49-F238E27FC236}">
                <a16:creationId xmlns:a16="http://schemas.microsoft.com/office/drawing/2014/main" id="{438A8E89-BC2D-5C47-ACAB-3362C3278560}"/>
              </a:ext>
            </a:extLst>
          </p:cNvPr>
          <p:cNvSpPr txBox="1"/>
          <p:nvPr/>
        </p:nvSpPr>
        <p:spPr>
          <a:xfrm>
            <a:off x="6690109" y="2182651"/>
            <a:ext cx="63190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+12</a:t>
            </a:r>
          </a:p>
        </p:txBody>
      </p:sp>
      <p:sp>
        <p:nvSpPr>
          <p:cNvPr id="51" name="TextBox 50">
            <a:extLst>
              <a:ext uri="{FF2B5EF4-FFF2-40B4-BE49-F238E27FC236}">
                <a16:creationId xmlns:a16="http://schemas.microsoft.com/office/drawing/2014/main" id="{2C6EAC5D-B56B-464C-AD4D-03ED93F1132D}"/>
              </a:ext>
            </a:extLst>
          </p:cNvPr>
          <p:cNvSpPr txBox="1"/>
          <p:nvPr/>
        </p:nvSpPr>
        <p:spPr>
          <a:xfrm>
            <a:off x="5489524" y="2182651"/>
            <a:ext cx="48282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solidFill>
                <a:effectLst/>
                <a:uLnTx/>
                <a:uFillTx/>
                <a:latin typeface="Lato" panose="020F0502020204030203" pitchFamily="34" charset="77"/>
                <a:ea typeface="+mn-ea"/>
                <a:cs typeface="+mn-cs"/>
              </a:rPr>
              <a:t>+2</a:t>
            </a:r>
          </a:p>
        </p:txBody>
      </p:sp>
      <p:sp>
        <p:nvSpPr>
          <p:cNvPr id="73" name="TextBox 72">
            <a:extLst>
              <a:ext uri="{FF2B5EF4-FFF2-40B4-BE49-F238E27FC236}">
                <a16:creationId xmlns:a16="http://schemas.microsoft.com/office/drawing/2014/main" id="{08E6499D-B9B6-3847-AB69-D6C246721D93}"/>
              </a:ext>
            </a:extLst>
          </p:cNvPr>
          <p:cNvSpPr txBox="1"/>
          <p:nvPr/>
        </p:nvSpPr>
        <p:spPr>
          <a:xfrm>
            <a:off x="4920179" y="2184787"/>
            <a:ext cx="48282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solidFill>
                <a:effectLst/>
                <a:uLnTx/>
                <a:uFillTx/>
                <a:latin typeface="Lato" panose="020F0502020204030203" pitchFamily="34" charset="77"/>
                <a:ea typeface="+mn-ea"/>
                <a:cs typeface="+mn-cs"/>
              </a:rPr>
              <a:t>+1</a:t>
            </a:r>
          </a:p>
        </p:txBody>
      </p:sp>
      <p:sp>
        <p:nvSpPr>
          <p:cNvPr id="79" name="TextBox 78">
            <a:extLst>
              <a:ext uri="{FF2B5EF4-FFF2-40B4-BE49-F238E27FC236}">
                <a16:creationId xmlns:a16="http://schemas.microsoft.com/office/drawing/2014/main" id="{FE9705AD-43C7-724D-BE29-804F179292A9}"/>
              </a:ext>
            </a:extLst>
          </p:cNvPr>
          <p:cNvSpPr txBox="1"/>
          <p:nvPr/>
        </p:nvSpPr>
        <p:spPr>
          <a:xfrm>
            <a:off x="973441" y="2182651"/>
            <a:ext cx="57259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-20</a:t>
            </a:r>
          </a:p>
        </p:txBody>
      </p:sp>
      <p:sp>
        <p:nvSpPr>
          <p:cNvPr id="80" name="TextBox 79">
            <a:extLst>
              <a:ext uri="{FF2B5EF4-FFF2-40B4-BE49-F238E27FC236}">
                <a16:creationId xmlns:a16="http://schemas.microsoft.com/office/drawing/2014/main" id="{A923020F-5CBB-504E-881F-FF563CEFC3D5}"/>
              </a:ext>
            </a:extLst>
          </p:cNvPr>
          <p:cNvSpPr txBox="1"/>
          <p:nvPr/>
        </p:nvSpPr>
        <p:spPr>
          <a:xfrm>
            <a:off x="272240" y="2182650"/>
            <a:ext cx="572593" cy="400110"/>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-22</a:t>
            </a:r>
          </a:p>
        </p:txBody>
      </p:sp>
      <p:sp>
        <p:nvSpPr>
          <p:cNvPr id="81" name="TextBox 80">
            <a:extLst>
              <a:ext uri="{FF2B5EF4-FFF2-40B4-BE49-F238E27FC236}">
                <a16:creationId xmlns:a16="http://schemas.microsoft.com/office/drawing/2014/main" id="{2993D23C-C5B3-DE48-B2B7-74748D666039}"/>
              </a:ext>
            </a:extLst>
          </p:cNvPr>
          <p:cNvSpPr txBox="1"/>
          <p:nvPr/>
        </p:nvSpPr>
        <p:spPr>
          <a:xfrm>
            <a:off x="7766875" y="3005570"/>
            <a:ext cx="56778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Segoe UI" panose="020B0502040204020203" pitchFamily="34" charset="0"/>
              </a:rPr>
              <a:t>R</a:t>
            </a:r>
            <a:r>
              <a:rPr kumimoji="0" lang="en-US" sz="2000" b="0" i="0" u="none" strike="noStrike" kern="1200" cap="none" spc="0" normalizeH="0" baseline="-25000" noProof="0" dirty="0">
                <a:ln>
                  <a:noFill/>
                </a:ln>
                <a:solidFill>
                  <a:prstClr val="black"/>
                </a:solidFill>
                <a:effectLst/>
                <a:uLnTx/>
                <a:uFillTx/>
                <a:latin typeface="Lato" panose="020F0502020204030203" pitchFamily="34" charset="77"/>
                <a:ea typeface="+mn-ea"/>
                <a:cs typeface="Segoe UI" panose="020B0502040204020203" pitchFamily="34" charset="0"/>
              </a:rPr>
              <a:t>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85239BE1-C80A-5F48-AB30-04381A5A28ED}"/>
              </a:ext>
            </a:extLst>
          </p:cNvPr>
          <p:cNvSpPr txBox="1"/>
          <p:nvPr/>
        </p:nvSpPr>
        <p:spPr>
          <a:xfrm>
            <a:off x="6859872" y="3015253"/>
            <a:ext cx="55496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Segoe UI" panose="020B0502040204020203" pitchFamily="34" charset="0"/>
              </a:rPr>
              <a:t>R</a:t>
            </a:r>
            <a:r>
              <a:rPr kumimoji="0" lang="en-US" sz="2000" b="0" i="0" u="none" strike="noStrike" kern="1200" cap="none" spc="0" normalizeH="0" baseline="-25000" noProof="0" dirty="0">
                <a:ln>
                  <a:noFill/>
                </a:ln>
                <a:solidFill>
                  <a:prstClr val="black"/>
                </a:solidFill>
                <a:effectLst/>
                <a:uLnTx/>
                <a:uFillTx/>
                <a:latin typeface="Lato" panose="020F0502020204030203" pitchFamily="34" charset="77"/>
                <a:ea typeface="+mn-ea"/>
                <a:cs typeface="Segoe UI" panose="020B0502040204020203" pitchFamily="34" charset="0"/>
              </a:rPr>
              <a:t>AL</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9CF968A9-A621-ED4F-BA3B-94C7878C5BE1}"/>
              </a:ext>
            </a:extLst>
          </p:cNvPr>
          <p:cNvSpPr txBox="1"/>
          <p:nvPr/>
        </p:nvSpPr>
        <p:spPr>
          <a:xfrm>
            <a:off x="5557344" y="3005184"/>
            <a:ext cx="8675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solidFill>
                <a:effectLst/>
                <a:uLnTx/>
                <a:uFillTx/>
                <a:latin typeface="Lato" panose="020F0502020204030203" pitchFamily="34" charset="77"/>
                <a:ea typeface="+mn-ea"/>
                <a:cs typeface="Segoe UI" panose="020B0502040204020203" pitchFamily="34" charset="0"/>
              </a:rPr>
              <a:t>R</a:t>
            </a:r>
            <a:r>
              <a:rPr kumimoji="0" lang="en-US" sz="2000" b="1" i="0" u="none" strike="noStrike" kern="1200" cap="none" spc="0" normalizeH="0" baseline="-25000" noProof="0" dirty="0">
                <a:ln>
                  <a:noFill/>
                </a:ln>
                <a:solidFill>
                  <a:srgbClr val="70AD47"/>
                </a:solidFill>
                <a:effectLst/>
                <a:uLnTx/>
                <a:uFillTx/>
                <a:latin typeface="Lato" panose="020F0502020204030203" pitchFamily="34" charset="77"/>
                <a:ea typeface="+mn-ea"/>
                <a:cs typeface="Segoe UI" panose="020B0502040204020203" pitchFamily="34" charset="0"/>
              </a:rPr>
              <a:t>NP</a:t>
            </a:r>
            <a:r>
              <a:rPr kumimoji="0" lang="en-US" sz="2000" b="1" i="0" u="none" strike="noStrike" kern="1200" cap="none" spc="0" normalizeH="0" baseline="0" noProof="0" dirty="0">
                <a:ln>
                  <a:noFill/>
                </a:ln>
                <a:solidFill>
                  <a:srgbClr val="70AD47"/>
                </a:solidFill>
                <a:effectLst/>
                <a:uLnTx/>
                <a:uFillTx/>
                <a:latin typeface="Lato" panose="020F0502020204030203" pitchFamily="34" charset="77"/>
                <a:ea typeface="+mn-ea"/>
                <a:cs typeface="Segoe UI" panose="020B0502040204020203" pitchFamily="34" charset="0"/>
              </a:rPr>
              <a:t>-H</a:t>
            </a:r>
            <a:endParaRPr kumimoji="0" lang="en-US" sz="14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A80815C8-492E-C346-AE54-8C1162C72020}"/>
              </a:ext>
            </a:extLst>
          </p:cNvPr>
          <p:cNvSpPr txBox="1"/>
          <p:nvPr/>
        </p:nvSpPr>
        <p:spPr>
          <a:xfrm>
            <a:off x="4698163" y="3005570"/>
            <a:ext cx="81464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solidFill>
                <a:effectLst/>
                <a:uLnTx/>
                <a:uFillTx/>
                <a:latin typeface="Lato" panose="020F0502020204030203" pitchFamily="34" charset="77"/>
                <a:ea typeface="+mn-ea"/>
                <a:cs typeface="Segoe UI" panose="020B0502040204020203" pitchFamily="34" charset="0"/>
              </a:rPr>
              <a:t>R</a:t>
            </a:r>
            <a:r>
              <a:rPr kumimoji="0" lang="en-US" sz="2000" b="1" i="0" u="none" strike="noStrike" kern="1200" cap="none" spc="0" normalizeH="0" baseline="-25000" noProof="0" dirty="0">
                <a:ln>
                  <a:noFill/>
                </a:ln>
                <a:solidFill>
                  <a:srgbClr val="70AD47"/>
                </a:solidFill>
                <a:effectLst/>
                <a:uLnTx/>
                <a:uFillTx/>
                <a:latin typeface="Lato" panose="020F0502020204030203" pitchFamily="34" charset="77"/>
                <a:ea typeface="+mn-ea"/>
                <a:cs typeface="Segoe UI" panose="020B0502040204020203" pitchFamily="34" charset="0"/>
              </a:rPr>
              <a:t>NP</a:t>
            </a:r>
            <a:r>
              <a:rPr kumimoji="0" lang="en-US" sz="2000" b="1" i="0" u="none" strike="noStrike" kern="1200" cap="none" spc="0" normalizeH="0" baseline="0" noProof="0" dirty="0">
                <a:ln>
                  <a:noFill/>
                </a:ln>
                <a:solidFill>
                  <a:srgbClr val="70AD47"/>
                </a:solidFill>
                <a:effectLst/>
                <a:uLnTx/>
                <a:uFillTx/>
                <a:latin typeface="Lato" panose="020F0502020204030203" pitchFamily="34" charset="77"/>
                <a:ea typeface="+mn-ea"/>
                <a:cs typeface="Segoe UI" panose="020B0502040204020203" pitchFamily="34" charset="0"/>
              </a:rPr>
              <a:t>-L</a:t>
            </a:r>
            <a:endParaRPr kumimoji="0" lang="en-US" sz="14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4A2FF399-9B30-B74D-AFAF-282716F269F6}"/>
              </a:ext>
            </a:extLst>
          </p:cNvPr>
          <p:cNvSpPr txBox="1"/>
          <p:nvPr/>
        </p:nvSpPr>
        <p:spPr>
          <a:xfrm>
            <a:off x="915762" y="3005184"/>
            <a:ext cx="75373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Lato" panose="020F0502020204030203" pitchFamily="34" charset="77"/>
                <a:ea typeface="+mn-ea"/>
                <a:cs typeface="Segoe UI" panose="020B0502040204020203" pitchFamily="34" charset="0"/>
              </a:rPr>
              <a:t>R</a:t>
            </a:r>
            <a:r>
              <a:rPr kumimoji="0" lang="en-US" sz="2000" b="1" i="0" u="none" strike="noStrike" kern="1200" cap="none" spc="0" normalizeH="0" baseline="-25000" noProof="0" dirty="0">
                <a:ln>
                  <a:noFill/>
                </a:ln>
                <a:solidFill>
                  <a:srgbClr val="C00000"/>
                </a:solidFill>
                <a:effectLst/>
                <a:uLnTx/>
                <a:uFillTx/>
                <a:latin typeface="Lato" panose="020F0502020204030203" pitchFamily="34" charset="77"/>
                <a:ea typeface="+mn-ea"/>
                <a:cs typeface="Segoe UI" panose="020B0502040204020203" pitchFamily="34" charset="0"/>
              </a:rPr>
              <a:t>IN</a:t>
            </a:r>
            <a:r>
              <a:rPr kumimoji="0" lang="en-US" sz="2000" b="1" i="0" u="none" strike="noStrike" kern="1200" cap="none" spc="0" normalizeH="0" baseline="0" noProof="0" dirty="0">
                <a:ln>
                  <a:noFill/>
                </a:ln>
                <a:solidFill>
                  <a:srgbClr val="C00000"/>
                </a:solidFill>
                <a:effectLst/>
                <a:uLnTx/>
                <a:uFillTx/>
                <a:latin typeface="Lato" panose="020F0502020204030203" pitchFamily="34" charset="77"/>
                <a:ea typeface="+mn-ea"/>
                <a:cs typeface="Segoe UI" panose="020B0502040204020203" pitchFamily="34" charset="0"/>
              </a:rPr>
              <a:t>-L</a:t>
            </a:r>
            <a:endPar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B5548C51-E3A0-DF42-810E-5BB221FD5B41}"/>
              </a:ext>
            </a:extLst>
          </p:cNvPr>
          <p:cNvSpPr txBox="1"/>
          <p:nvPr/>
        </p:nvSpPr>
        <p:spPr>
          <a:xfrm>
            <a:off x="113197" y="3005184"/>
            <a:ext cx="81624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Lato" panose="020F0502020204030203" pitchFamily="34" charset="77"/>
                <a:ea typeface="+mn-ea"/>
                <a:cs typeface="Segoe UI" panose="020B0502040204020203" pitchFamily="34" charset="0"/>
              </a:rPr>
              <a:t>R</a:t>
            </a:r>
            <a:r>
              <a:rPr kumimoji="0" lang="en-US" sz="2000" b="1" i="0" u="none" strike="noStrike" kern="1200" cap="none" spc="0" normalizeH="0" baseline="-25000" noProof="0" dirty="0">
                <a:ln>
                  <a:noFill/>
                </a:ln>
                <a:solidFill>
                  <a:srgbClr val="C00000"/>
                </a:solidFill>
                <a:effectLst/>
                <a:uLnTx/>
                <a:uFillTx/>
                <a:latin typeface="Lato" panose="020F0502020204030203" pitchFamily="34" charset="77"/>
                <a:ea typeface="+mn-ea"/>
                <a:cs typeface="Segoe UI" panose="020B0502040204020203" pitchFamily="34" charset="0"/>
              </a:rPr>
              <a:t>IN</a:t>
            </a:r>
            <a:r>
              <a:rPr kumimoji="0" lang="en-US" sz="2000" b="1" i="0" u="none" strike="noStrike" kern="1200" cap="none" spc="0" normalizeH="0" baseline="0" noProof="0" dirty="0">
                <a:ln>
                  <a:noFill/>
                </a:ln>
                <a:solidFill>
                  <a:srgbClr val="C00000"/>
                </a:solidFill>
                <a:effectLst/>
                <a:uLnTx/>
                <a:uFillTx/>
                <a:latin typeface="Lato" panose="020F0502020204030203" pitchFamily="34" charset="77"/>
                <a:ea typeface="+mn-ea"/>
                <a:cs typeface="Segoe UI" panose="020B0502040204020203" pitchFamily="34" charset="0"/>
              </a:rPr>
              <a:t>-H</a:t>
            </a:r>
            <a:endPar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613B925C-FB47-0141-9091-2B632A0EA693}"/>
              </a:ext>
            </a:extLst>
          </p:cNvPr>
          <p:cNvSpPr txBox="1"/>
          <p:nvPr/>
        </p:nvSpPr>
        <p:spPr>
          <a:xfrm>
            <a:off x="1025195" y="3509485"/>
            <a:ext cx="709360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AT </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Accurate &amp; timely</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1"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AL</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 </a:t>
            </a:r>
            <a:r>
              <a:rPr kumimoji="0" lang="en-US" sz="12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Accurate &amp; late</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1"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NP </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No-prefetching</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1"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IN </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Inaccurate</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H</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 </a:t>
            </a:r>
            <a:r>
              <a:rPr kumimoji="0" lang="en-US" sz="12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High mem. b/w</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1"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L</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 </a:t>
            </a:r>
            <a:r>
              <a:rPr kumimoji="0" lang="en-US" sz="12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Low mem. b/w</a:t>
            </a:r>
          </a:p>
        </p:txBody>
      </p:sp>
      <p:sp>
        <p:nvSpPr>
          <p:cNvPr id="89" name="Rounded Rectangle 88">
            <a:extLst>
              <a:ext uri="{FF2B5EF4-FFF2-40B4-BE49-F238E27FC236}">
                <a16:creationId xmlns:a16="http://schemas.microsoft.com/office/drawing/2014/main" id="{1C4D99B0-FF8E-8940-8FAC-D0D83FD3F905}"/>
              </a:ext>
            </a:extLst>
          </p:cNvPr>
          <p:cNvSpPr/>
          <p:nvPr/>
        </p:nvSpPr>
        <p:spPr>
          <a:xfrm>
            <a:off x="80387" y="4168904"/>
            <a:ext cx="8947999" cy="606083"/>
          </a:xfrm>
          <a:prstGeom prst="roundRect">
            <a:avLst>
              <a:gd name="adj" fmla="val 11178"/>
            </a:avLst>
          </a:prstGeom>
          <a:solidFill>
            <a:schemeClr val="accent6">
              <a:lumMod val="20000"/>
              <a:lumOff val="80000"/>
            </a:schemeClr>
          </a:solidFill>
          <a:ln w="12700">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Highly prefers to generate accurate prefetches</a:t>
            </a:r>
          </a:p>
        </p:txBody>
      </p:sp>
      <p:sp>
        <p:nvSpPr>
          <p:cNvPr id="90" name="TextBox 89">
            <a:extLst>
              <a:ext uri="{FF2B5EF4-FFF2-40B4-BE49-F238E27FC236}">
                <a16:creationId xmlns:a16="http://schemas.microsoft.com/office/drawing/2014/main" id="{140EFED0-6EA4-804F-9A39-53AF943481EB}"/>
              </a:ext>
            </a:extLst>
          </p:cNvPr>
          <p:cNvSpPr txBox="1"/>
          <p:nvPr/>
        </p:nvSpPr>
        <p:spPr>
          <a:xfrm>
            <a:off x="39620" y="4089643"/>
            <a:ext cx="51167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1</a:t>
            </a:r>
            <a:endParaRPr kumimoji="0" lang="en-US" sz="40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endParaRPr>
          </a:p>
        </p:txBody>
      </p:sp>
      <p:sp>
        <p:nvSpPr>
          <p:cNvPr id="91" name="Rounded Rectangle 90">
            <a:extLst>
              <a:ext uri="{FF2B5EF4-FFF2-40B4-BE49-F238E27FC236}">
                <a16:creationId xmlns:a16="http://schemas.microsoft.com/office/drawing/2014/main" id="{DB1BF90C-2DFC-A74C-9351-F532DE16BAF1}"/>
              </a:ext>
            </a:extLst>
          </p:cNvPr>
          <p:cNvSpPr/>
          <p:nvPr/>
        </p:nvSpPr>
        <p:spPr>
          <a:xfrm>
            <a:off x="77618" y="4933621"/>
            <a:ext cx="8947998" cy="613994"/>
          </a:xfrm>
          <a:prstGeom prst="roundRect">
            <a:avLst>
              <a:gd name="adj" fmla="val 11178"/>
            </a:avLst>
          </a:prstGeom>
          <a:solidFill>
            <a:srgbClr val="F8E4FF"/>
          </a:solidFill>
          <a:ln w="12700">
            <a:solidFill>
              <a:srgbClr val="7030A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Otherwise prefers not to prefetch</a:t>
            </a:r>
          </a:p>
        </p:txBody>
      </p:sp>
      <p:sp>
        <p:nvSpPr>
          <p:cNvPr id="92" name="TextBox 91">
            <a:extLst>
              <a:ext uri="{FF2B5EF4-FFF2-40B4-BE49-F238E27FC236}">
                <a16:creationId xmlns:a16="http://schemas.microsoft.com/office/drawing/2014/main" id="{1FD16939-A4A8-1241-81A7-68FA4A3D6E46}"/>
              </a:ext>
            </a:extLst>
          </p:cNvPr>
          <p:cNvSpPr txBox="1"/>
          <p:nvPr/>
        </p:nvSpPr>
        <p:spPr>
          <a:xfrm>
            <a:off x="39621" y="4852711"/>
            <a:ext cx="51167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2</a:t>
            </a:r>
            <a:endParaRPr kumimoji="0" lang="en-US" sz="48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endParaRPr>
          </a:p>
        </p:txBody>
      </p:sp>
    </p:spTree>
    <p:extLst>
      <p:ext uri="{BB962C8B-B14F-4D97-AF65-F5344CB8AC3E}">
        <p14:creationId xmlns:p14="http://schemas.microsoft.com/office/powerpoint/2010/main" val="24496848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3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300"/>
                                        <p:tgtEl>
                                          <p:spTgt spid="8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300"/>
                                        <p:tgtEl>
                                          <p:spTgt spid="9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300"/>
                                        <p:tgtEl>
                                          <p:spTgt spid="8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fade">
                                      <p:cBhvr>
                                        <p:cTn id="25" dur="300"/>
                                        <p:tgtEl>
                                          <p:spTgt spid="9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2"/>
                                        </p:tgtEl>
                                        <p:attrNameLst>
                                          <p:attrName>style.visibility</p:attrName>
                                        </p:attrNameLst>
                                      </p:cBhvr>
                                      <p:to>
                                        <p:strVal val="visible"/>
                                      </p:to>
                                    </p:set>
                                    <p:animEffect transition="in" filter="fade">
                                      <p:cBhvr>
                                        <p:cTn id="28" dur="3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39" grpId="0" animBg="1"/>
      <p:bldP spid="89" grpId="0" animBg="1"/>
      <p:bldP spid="90" grpId="0"/>
      <p:bldP spid="91" grpId="0" animBg="1"/>
      <p:bldP spid="9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ounded Rectangle 87">
            <a:extLst>
              <a:ext uri="{FF2B5EF4-FFF2-40B4-BE49-F238E27FC236}">
                <a16:creationId xmlns:a16="http://schemas.microsoft.com/office/drawing/2014/main" id="{BBE9DDEB-C807-764C-B78D-EC2F9D1CD851}"/>
              </a:ext>
            </a:extLst>
          </p:cNvPr>
          <p:cNvSpPr/>
          <p:nvPr/>
        </p:nvSpPr>
        <p:spPr>
          <a:xfrm>
            <a:off x="4722052" y="2198313"/>
            <a:ext cx="1677225" cy="1206981"/>
          </a:xfrm>
          <a:prstGeom prst="roundRect">
            <a:avLst>
              <a:gd name="adj" fmla="val 10158"/>
            </a:avLst>
          </a:prstGeom>
          <a:solidFill>
            <a:srgbClr val="F8E4FF"/>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9C26BC9-BED4-6A4C-B730-592D9FBF8CCE}"/>
              </a:ext>
            </a:extLst>
          </p:cNvPr>
          <p:cNvSpPr>
            <a:spLocks noGrp="1"/>
          </p:cNvSpPr>
          <p:nvPr>
            <p:ph type="title"/>
          </p:nvPr>
        </p:nvSpPr>
        <p:spPr/>
        <p:txBody>
          <a:bodyPr/>
          <a:lstStyle/>
          <a:p>
            <a:r>
              <a:rPr lang="en-US" sz="3200" dirty="0"/>
              <a:t>Steering Pythia’s Objective via Reward Values</a:t>
            </a:r>
          </a:p>
        </p:txBody>
      </p:sp>
      <p:sp>
        <p:nvSpPr>
          <p:cNvPr id="6" name="Content Placeholder 5">
            <a:extLst>
              <a:ext uri="{FF2B5EF4-FFF2-40B4-BE49-F238E27FC236}">
                <a16:creationId xmlns:a16="http://schemas.microsoft.com/office/drawing/2014/main" id="{760C0F6E-4B93-5C4B-B6CD-2543F799FA80}"/>
              </a:ext>
            </a:extLst>
          </p:cNvPr>
          <p:cNvSpPr>
            <a:spLocks noGrp="1"/>
          </p:cNvSpPr>
          <p:nvPr>
            <p:ph idx="1"/>
          </p:nvPr>
        </p:nvSpPr>
        <p:spPr/>
        <p:txBody>
          <a:bodyPr>
            <a:normAutofit/>
          </a:bodyPr>
          <a:lstStyle/>
          <a:p>
            <a:r>
              <a:rPr lang="en-US" sz="2400"/>
              <a:t>Customizing reward values to make Pythia conservative towards prefetching</a:t>
            </a:r>
            <a:endParaRPr lang="en-US" sz="2400" dirty="0"/>
          </a:p>
        </p:txBody>
      </p:sp>
      <p:sp>
        <p:nvSpPr>
          <p:cNvPr id="39" name="Rounded Rectangle 38">
            <a:extLst>
              <a:ext uri="{FF2B5EF4-FFF2-40B4-BE49-F238E27FC236}">
                <a16:creationId xmlns:a16="http://schemas.microsoft.com/office/drawing/2014/main" id="{5BDD9883-A241-674A-B61B-9D199FB0F025}"/>
              </a:ext>
            </a:extLst>
          </p:cNvPr>
          <p:cNvSpPr/>
          <p:nvPr/>
        </p:nvSpPr>
        <p:spPr>
          <a:xfrm>
            <a:off x="6740009" y="2198313"/>
            <a:ext cx="1564483" cy="1206981"/>
          </a:xfrm>
          <a:prstGeom prst="roundRect">
            <a:avLst>
              <a:gd name="adj" fmla="val 10158"/>
            </a:avLst>
          </a:prstGeom>
          <a:solidFill>
            <a:schemeClr val="accent6">
              <a:lumMod val="20000"/>
              <a:lumOff val="80000"/>
            </a:scheme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Connector 39">
            <a:extLst>
              <a:ext uri="{FF2B5EF4-FFF2-40B4-BE49-F238E27FC236}">
                <a16:creationId xmlns:a16="http://schemas.microsoft.com/office/drawing/2014/main" id="{B8556455-9A23-2B4B-8D22-123428FD1C2D}"/>
              </a:ext>
            </a:extLst>
          </p:cNvPr>
          <p:cNvCxnSpPr/>
          <p:nvPr/>
        </p:nvCxnSpPr>
        <p:spPr>
          <a:xfrm>
            <a:off x="299103" y="2685311"/>
            <a:ext cx="8545795"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BE113A6-980B-EB48-BBB8-26A8C6004568}"/>
              </a:ext>
            </a:extLst>
          </p:cNvPr>
          <p:cNvCxnSpPr/>
          <p:nvPr/>
        </p:nvCxnSpPr>
        <p:spPr>
          <a:xfrm>
            <a:off x="4640367" y="2582761"/>
            <a:ext cx="0" cy="205099"/>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8360F0A-F9AA-064B-BCF9-591D5D9DE653}"/>
              </a:ext>
            </a:extLst>
          </p:cNvPr>
          <p:cNvCxnSpPr/>
          <p:nvPr/>
        </p:nvCxnSpPr>
        <p:spPr>
          <a:xfrm>
            <a:off x="7971803" y="2582761"/>
            <a:ext cx="0" cy="205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1B4397B-96E6-7A43-8A44-CCF1E7642418}"/>
              </a:ext>
            </a:extLst>
          </p:cNvPr>
          <p:cNvCxnSpPr/>
          <p:nvPr/>
        </p:nvCxnSpPr>
        <p:spPr>
          <a:xfrm>
            <a:off x="7056333" y="2582760"/>
            <a:ext cx="0" cy="205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72E24C2-5AAC-304B-ABE8-A02D53855C40}"/>
              </a:ext>
            </a:extLst>
          </p:cNvPr>
          <p:cNvCxnSpPr/>
          <p:nvPr/>
        </p:nvCxnSpPr>
        <p:spPr>
          <a:xfrm>
            <a:off x="5730379" y="2582761"/>
            <a:ext cx="0" cy="205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EE0CE54-05ED-7C4D-A596-DBB7E9CB8DFB}"/>
              </a:ext>
            </a:extLst>
          </p:cNvPr>
          <p:cNvCxnSpPr/>
          <p:nvPr/>
        </p:nvCxnSpPr>
        <p:spPr>
          <a:xfrm>
            <a:off x="5182257" y="2582761"/>
            <a:ext cx="0" cy="205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A128BC6-63B4-3449-8949-59047701042E}"/>
              </a:ext>
            </a:extLst>
          </p:cNvPr>
          <p:cNvCxnSpPr/>
          <p:nvPr/>
        </p:nvCxnSpPr>
        <p:spPr>
          <a:xfrm>
            <a:off x="1270177" y="2582761"/>
            <a:ext cx="0" cy="205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9BC31B7-38F7-1642-9A28-B76267BAE82B}"/>
              </a:ext>
            </a:extLst>
          </p:cNvPr>
          <p:cNvCxnSpPr/>
          <p:nvPr/>
        </p:nvCxnSpPr>
        <p:spPr>
          <a:xfrm>
            <a:off x="583427" y="2582761"/>
            <a:ext cx="0" cy="205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91C40F0-21CA-8A46-AFEF-0BDFFAE8E2C7}"/>
              </a:ext>
            </a:extLst>
          </p:cNvPr>
          <p:cNvSpPr txBox="1"/>
          <p:nvPr/>
        </p:nvSpPr>
        <p:spPr>
          <a:xfrm>
            <a:off x="7596417" y="2182651"/>
            <a:ext cx="63190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+20</a:t>
            </a:r>
          </a:p>
        </p:txBody>
      </p:sp>
      <p:sp>
        <p:nvSpPr>
          <p:cNvPr id="50" name="TextBox 49">
            <a:extLst>
              <a:ext uri="{FF2B5EF4-FFF2-40B4-BE49-F238E27FC236}">
                <a16:creationId xmlns:a16="http://schemas.microsoft.com/office/drawing/2014/main" id="{438A8E89-BC2D-5C47-ACAB-3362C3278560}"/>
              </a:ext>
            </a:extLst>
          </p:cNvPr>
          <p:cNvSpPr txBox="1"/>
          <p:nvPr/>
        </p:nvSpPr>
        <p:spPr>
          <a:xfrm>
            <a:off x="6690109" y="2182651"/>
            <a:ext cx="63190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+12</a:t>
            </a:r>
          </a:p>
        </p:txBody>
      </p:sp>
      <p:sp>
        <p:nvSpPr>
          <p:cNvPr id="51" name="TextBox 50">
            <a:extLst>
              <a:ext uri="{FF2B5EF4-FFF2-40B4-BE49-F238E27FC236}">
                <a16:creationId xmlns:a16="http://schemas.microsoft.com/office/drawing/2014/main" id="{2C6EAC5D-B56B-464C-AD4D-03ED93F1132D}"/>
              </a:ext>
            </a:extLst>
          </p:cNvPr>
          <p:cNvSpPr txBox="1"/>
          <p:nvPr/>
        </p:nvSpPr>
        <p:spPr>
          <a:xfrm>
            <a:off x="5489524" y="2182651"/>
            <a:ext cx="48282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solidFill>
                <a:effectLst/>
                <a:uLnTx/>
                <a:uFillTx/>
                <a:latin typeface="Lato" panose="020F0502020204030203" pitchFamily="34" charset="77"/>
                <a:ea typeface="+mn-ea"/>
                <a:cs typeface="+mn-cs"/>
              </a:rPr>
              <a:t>+4</a:t>
            </a:r>
          </a:p>
        </p:txBody>
      </p:sp>
      <p:sp>
        <p:nvSpPr>
          <p:cNvPr id="73" name="TextBox 72">
            <a:extLst>
              <a:ext uri="{FF2B5EF4-FFF2-40B4-BE49-F238E27FC236}">
                <a16:creationId xmlns:a16="http://schemas.microsoft.com/office/drawing/2014/main" id="{08E6499D-B9B6-3847-AB69-D6C246721D93}"/>
              </a:ext>
            </a:extLst>
          </p:cNvPr>
          <p:cNvSpPr txBox="1"/>
          <p:nvPr/>
        </p:nvSpPr>
        <p:spPr>
          <a:xfrm>
            <a:off x="4920179" y="2184787"/>
            <a:ext cx="48282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solidFill>
                <a:effectLst/>
                <a:uLnTx/>
                <a:uFillTx/>
                <a:latin typeface="Lato" panose="020F0502020204030203" pitchFamily="34" charset="77"/>
                <a:ea typeface="+mn-ea"/>
                <a:cs typeface="+mn-cs"/>
              </a:rPr>
              <a:t>+2</a:t>
            </a:r>
          </a:p>
        </p:txBody>
      </p:sp>
      <p:sp>
        <p:nvSpPr>
          <p:cNvPr id="79" name="TextBox 78">
            <a:extLst>
              <a:ext uri="{FF2B5EF4-FFF2-40B4-BE49-F238E27FC236}">
                <a16:creationId xmlns:a16="http://schemas.microsoft.com/office/drawing/2014/main" id="{FE9705AD-43C7-724D-BE29-804F179292A9}"/>
              </a:ext>
            </a:extLst>
          </p:cNvPr>
          <p:cNvSpPr txBox="1"/>
          <p:nvPr/>
        </p:nvSpPr>
        <p:spPr>
          <a:xfrm>
            <a:off x="973441" y="2182651"/>
            <a:ext cx="57259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-20</a:t>
            </a:r>
          </a:p>
        </p:txBody>
      </p:sp>
      <p:sp>
        <p:nvSpPr>
          <p:cNvPr id="80" name="TextBox 79">
            <a:extLst>
              <a:ext uri="{FF2B5EF4-FFF2-40B4-BE49-F238E27FC236}">
                <a16:creationId xmlns:a16="http://schemas.microsoft.com/office/drawing/2014/main" id="{A923020F-5CBB-504E-881F-FF563CEFC3D5}"/>
              </a:ext>
            </a:extLst>
          </p:cNvPr>
          <p:cNvSpPr txBox="1"/>
          <p:nvPr/>
        </p:nvSpPr>
        <p:spPr>
          <a:xfrm>
            <a:off x="272240" y="2182650"/>
            <a:ext cx="572593" cy="400110"/>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-22</a:t>
            </a:r>
          </a:p>
        </p:txBody>
      </p:sp>
      <p:sp>
        <p:nvSpPr>
          <p:cNvPr id="81" name="TextBox 80">
            <a:extLst>
              <a:ext uri="{FF2B5EF4-FFF2-40B4-BE49-F238E27FC236}">
                <a16:creationId xmlns:a16="http://schemas.microsoft.com/office/drawing/2014/main" id="{2993D23C-C5B3-DE48-B2B7-74748D666039}"/>
              </a:ext>
            </a:extLst>
          </p:cNvPr>
          <p:cNvSpPr txBox="1"/>
          <p:nvPr/>
        </p:nvSpPr>
        <p:spPr>
          <a:xfrm>
            <a:off x="7766875" y="3005570"/>
            <a:ext cx="56778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Segoe UI" panose="020B0502040204020203" pitchFamily="34" charset="0"/>
              </a:rPr>
              <a:t>R</a:t>
            </a:r>
            <a:r>
              <a:rPr kumimoji="0" lang="en-US" sz="2000" b="0" i="0" u="none" strike="noStrike" kern="1200" cap="none" spc="0" normalizeH="0" baseline="-25000" noProof="0" dirty="0">
                <a:ln>
                  <a:noFill/>
                </a:ln>
                <a:solidFill>
                  <a:prstClr val="black"/>
                </a:solidFill>
                <a:effectLst/>
                <a:uLnTx/>
                <a:uFillTx/>
                <a:latin typeface="Lato" panose="020F0502020204030203" pitchFamily="34" charset="77"/>
                <a:ea typeface="+mn-ea"/>
                <a:cs typeface="Segoe UI" panose="020B0502040204020203" pitchFamily="34" charset="0"/>
              </a:rPr>
              <a:t>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85239BE1-C80A-5F48-AB30-04381A5A28ED}"/>
              </a:ext>
            </a:extLst>
          </p:cNvPr>
          <p:cNvSpPr txBox="1"/>
          <p:nvPr/>
        </p:nvSpPr>
        <p:spPr>
          <a:xfrm>
            <a:off x="6859872" y="3015253"/>
            <a:ext cx="55496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77"/>
                <a:ea typeface="+mn-ea"/>
                <a:cs typeface="Segoe UI" panose="020B0502040204020203" pitchFamily="34" charset="0"/>
              </a:rPr>
              <a:t>R</a:t>
            </a:r>
            <a:r>
              <a:rPr kumimoji="0" lang="en-US" sz="2000" b="0" i="0" u="none" strike="noStrike" kern="1200" cap="none" spc="0" normalizeH="0" baseline="-25000" noProof="0" dirty="0">
                <a:ln>
                  <a:noFill/>
                </a:ln>
                <a:solidFill>
                  <a:prstClr val="black"/>
                </a:solidFill>
                <a:effectLst/>
                <a:uLnTx/>
                <a:uFillTx/>
                <a:latin typeface="Lato" panose="020F0502020204030203" pitchFamily="34" charset="77"/>
                <a:ea typeface="+mn-ea"/>
                <a:cs typeface="Segoe UI" panose="020B0502040204020203" pitchFamily="34" charset="0"/>
              </a:rPr>
              <a:t>AL</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9CF968A9-A621-ED4F-BA3B-94C7878C5BE1}"/>
              </a:ext>
            </a:extLst>
          </p:cNvPr>
          <p:cNvSpPr txBox="1"/>
          <p:nvPr/>
        </p:nvSpPr>
        <p:spPr>
          <a:xfrm>
            <a:off x="5557344" y="3005184"/>
            <a:ext cx="8675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solidFill>
                <a:effectLst/>
                <a:uLnTx/>
                <a:uFillTx/>
                <a:latin typeface="Lato" panose="020F0502020204030203" pitchFamily="34" charset="77"/>
                <a:ea typeface="+mn-ea"/>
                <a:cs typeface="Segoe UI" panose="020B0502040204020203" pitchFamily="34" charset="0"/>
              </a:rPr>
              <a:t>R</a:t>
            </a:r>
            <a:r>
              <a:rPr kumimoji="0" lang="en-US" sz="2000" b="1" i="0" u="none" strike="noStrike" kern="1200" cap="none" spc="0" normalizeH="0" baseline="-25000" noProof="0" dirty="0">
                <a:ln>
                  <a:noFill/>
                </a:ln>
                <a:solidFill>
                  <a:srgbClr val="70AD47"/>
                </a:solidFill>
                <a:effectLst/>
                <a:uLnTx/>
                <a:uFillTx/>
                <a:latin typeface="Lato" panose="020F0502020204030203" pitchFamily="34" charset="77"/>
                <a:ea typeface="+mn-ea"/>
                <a:cs typeface="Segoe UI" panose="020B0502040204020203" pitchFamily="34" charset="0"/>
              </a:rPr>
              <a:t>NP</a:t>
            </a:r>
            <a:r>
              <a:rPr kumimoji="0" lang="en-US" sz="2000" b="1" i="0" u="none" strike="noStrike" kern="1200" cap="none" spc="0" normalizeH="0" baseline="0" noProof="0" dirty="0">
                <a:ln>
                  <a:noFill/>
                </a:ln>
                <a:solidFill>
                  <a:srgbClr val="70AD47"/>
                </a:solidFill>
                <a:effectLst/>
                <a:uLnTx/>
                <a:uFillTx/>
                <a:latin typeface="Lato" panose="020F0502020204030203" pitchFamily="34" charset="77"/>
                <a:ea typeface="+mn-ea"/>
                <a:cs typeface="Segoe UI" panose="020B0502040204020203" pitchFamily="34" charset="0"/>
              </a:rPr>
              <a:t>-H</a:t>
            </a:r>
            <a:endParaRPr kumimoji="0" lang="en-US" sz="14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A80815C8-492E-C346-AE54-8C1162C72020}"/>
              </a:ext>
            </a:extLst>
          </p:cNvPr>
          <p:cNvSpPr txBox="1"/>
          <p:nvPr/>
        </p:nvSpPr>
        <p:spPr>
          <a:xfrm>
            <a:off x="4698163" y="3005570"/>
            <a:ext cx="81464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solidFill>
                <a:effectLst/>
                <a:uLnTx/>
                <a:uFillTx/>
                <a:latin typeface="Lato" panose="020F0502020204030203" pitchFamily="34" charset="77"/>
                <a:ea typeface="+mn-ea"/>
                <a:cs typeface="Segoe UI" panose="020B0502040204020203" pitchFamily="34" charset="0"/>
              </a:rPr>
              <a:t>R</a:t>
            </a:r>
            <a:r>
              <a:rPr kumimoji="0" lang="en-US" sz="2000" b="1" i="0" u="none" strike="noStrike" kern="1200" cap="none" spc="0" normalizeH="0" baseline="-25000" noProof="0" dirty="0">
                <a:ln>
                  <a:noFill/>
                </a:ln>
                <a:solidFill>
                  <a:srgbClr val="70AD47"/>
                </a:solidFill>
                <a:effectLst/>
                <a:uLnTx/>
                <a:uFillTx/>
                <a:latin typeface="Lato" panose="020F0502020204030203" pitchFamily="34" charset="77"/>
                <a:ea typeface="+mn-ea"/>
                <a:cs typeface="Segoe UI" panose="020B0502040204020203" pitchFamily="34" charset="0"/>
              </a:rPr>
              <a:t>NP</a:t>
            </a:r>
            <a:r>
              <a:rPr kumimoji="0" lang="en-US" sz="2000" b="1" i="0" u="none" strike="noStrike" kern="1200" cap="none" spc="0" normalizeH="0" baseline="0" noProof="0" dirty="0">
                <a:ln>
                  <a:noFill/>
                </a:ln>
                <a:solidFill>
                  <a:srgbClr val="70AD47"/>
                </a:solidFill>
                <a:effectLst/>
                <a:uLnTx/>
                <a:uFillTx/>
                <a:latin typeface="Lato" panose="020F0502020204030203" pitchFamily="34" charset="77"/>
                <a:ea typeface="+mn-ea"/>
                <a:cs typeface="Segoe UI" panose="020B0502040204020203" pitchFamily="34" charset="0"/>
              </a:rPr>
              <a:t>-L</a:t>
            </a:r>
            <a:endParaRPr kumimoji="0" lang="en-US" sz="14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4A2FF399-9B30-B74D-AFAF-282716F269F6}"/>
              </a:ext>
            </a:extLst>
          </p:cNvPr>
          <p:cNvSpPr txBox="1"/>
          <p:nvPr/>
        </p:nvSpPr>
        <p:spPr>
          <a:xfrm>
            <a:off x="915762" y="3005184"/>
            <a:ext cx="75373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Lato" panose="020F0502020204030203" pitchFamily="34" charset="77"/>
                <a:ea typeface="+mn-ea"/>
                <a:cs typeface="Segoe UI" panose="020B0502040204020203" pitchFamily="34" charset="0"/>
              </a:rPr>
              <a:t>R</a:t>
            </a:r>
            <a:r>
              <a:rPr kumimoji="0" lang="en-US" sz="2000" b="1" i="0" u="none" strike="noStrike" kern="1200" cap="none" spc="0" normalizeH="0" baseline="-25000" noProof="0" dirty="0">
                <a:ln>
                  <a:noFill/>
                </a:ln>
                <a:solidFill>
                  <a:srgbClr val="C00000"/>
                </a:solidFill>
                <a:effectLst/>
                <a:uLnTx/>
                <a:uFillTx/>
                <a:latin typeface="Lato" panose="020F0502020204030203" pitchFamily="34" charset="77"/>
                <a:ea typeface="+mn-ea"/>
                <a:cs typeface="Segoe UI" panose="020B0502040204020203" pitchFamily="34" charset="0"/>
              </a:rPr>
              <a:t>IN</a:t>
            </a:r>
            <a:r>
              <a:rPr kumimoji="0" lang="en-US" sz="2000" b="1" i="0" u="none" strike="noStrike" kern="1200" cap="none" spc="0" normalizeH="0" baseline="0" noProof="0" dirty="0">
                <a:ln>
                  <a:noFill/>
                </a:ln>
                <a:solidFill>
                  <a:srgbClr val="C00000"/>
                </a:solidFill>
                <a:effectLst/>
                <a:uLnTx/>
                <a:uFillTx/>
                <a:latin typeface="Lato" panose="020F0502020204030203" pitchFamily="34" charset="77"/>
                <a:ea typeface="+mn-ea"/>
                <a:cs typeface="Segoe UI" panose="020B0502040204020203" pitchFamily="34" charset="0"/>
              </a:rPr>
              <a:t>-L</a:t>
            </a:r>
            <a:endPar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B5548C51-E3A0-DF42-810E-5BB221FD5B41}"/>
              </a:ext>
            </a:extLst>
          </p:cNvPr>
          <p:cNvSpPr txBox="1"/>
          <p:nvPr/>
        </p:nvSpPr>
        <p:spPr>
          <a:xfrm>
            <a:off x="113197" y="3005184"/>
            <a:ext cx="81624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Lato" panose="020F0502020204030203" pitchFamily="34" charset="77"/>
                <a:ea typeface="+mn-ea"/>
                <a:cs typeface="Segoe UI" panose="020B0502040204020203" pitchFamily="34" charset="0"/>
              </a:rPr>
              <a:t>R</a:t>
            </a:r>
            <a:r>
              <a:rPr kumimoji="0" lang="en-US" sz="2000" b="1" i="0" u="none" strike="noStrike" kern="1200" cap="none" spc="0" normalizeH="0" baseline="-25000" noProof="0" dirty="0">
                <a:ln>
                  <a:noFill/>
                </a:ln>
                <a:solidFill>
                  <a:srgbClr val="C00000"/>
                </a:solidFill>
                <a:effectLst/>
                <a:uLnTx/>
                <a:uFillTx/>
                <a:latin typeface="Lato" panose="020F0502020204030203" pitchFamily="34" charset="77"/>
                <a:ea typeface="+mn-ea"/>
                <a:cs typeface="Segoe UI" panose="020B0502040204020203" pitchFamily="34" charset="0"/>
              </a:rPr>
              <a:t>IN</a:t>
            </a:r>
            <a:r>
              <a:rPr kumimoji="0" lang="en-US" sz="2000" b="1" i="0" u="none" strike="noStrike" kern="1200" cap="none" spc="0" normalizeH="0" baseline="0" noProof="0" dirty="0">
                <a:ln>
                  <a:noFill/>
                </a:ln>
                <a:solidFill>
                  <a:srgbClr val="C00000"/>
                </a:solidFill>
                <a:effectLst/>
                <a:uLnTx/>
                <a:uFillTx/>
                <a:latin typeface="Lato" panose="020F0502020204030203" pitchFamily="34" charset="77"/>
                <a:ea typeface="+mn-ea"/>
                <a:cs typeface="Segoe UI" panose="020B0502040204020203" pitchFamily="34" charset="0"/>
              </a:rPr>
              <a:t>-H</a:t>
            </a:r>
            <a:endPar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613B925C-FB47-0141-9091-2B632A0EA693}"/>
              </a:ext>
            </a:extLst>
          </p:cNvPr>
          <p:cNvSpPr txBox="1"/>
          <p:nvPr/>
        </p:nvSpPr>
        <p:spPr>
          <a:xfrm>
            <a:off x="1025195" y="3509485"/>
            <a:ext cx="709360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AT </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Accurate &amp; timely</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1"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AL</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 </a:t>
            </a:r>
            <a:r>
              <a:rPr kumimoji="0" lang="en-US" sz="12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Accurate &amp; late</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1"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NP </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No-prefetching</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1"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IN </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Inaccurate</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H</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 </a:t>
            </a:r>
            <a:r>
              <a:rPr kumimoji="0" lang="en-US" sz="12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High mem. b/w</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a:t>
            </a:r>
            <a:r>
              <a:rPr kumimoji="0" lang="en-US" sz="1200" b="1"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L</a:t>
            </a:r>
            <a:r>
              <a:rPr kumimoji="0" lang="en-US" sz="1200" b="0" i="0"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 </a:t>
            </a:r>
            <a:r>
              <a:rPr kumimoji="0" lang="en-US" sz="12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Low mem. b/w</a:t>
            </a:r>
          </a:p>
        </p:txBody>
      </p:sp>
      <p:sp>
        <p:nvSpPr>
          <p:cNvPr id="89" name="Rounded Rectangle 88">
            <a:extLst>
              <a:ext uri="{FF2B5EF4-FFF2-40B4-BE49-F238E27FC236}">
                <a16:creationId xmlns:a16="http://schemas.microsoft.com/office/drawing/2014/main" id="{1C4D99B0-FF8E-8940-8FAC-D0D83FD3F905}"/>
              </a:ext>
            </a:extLst>
          </p:cNvPr>
          <p:cNvSpPr/>
          <p:nvPr/>
        </p:nvSpPr>
        <p:spPr>
          <a:xfrm>
            <a:off x="80387" y="4168904"/>
            <a:ext cx="8947999" cy="606083"/>
          </a:xfrm>
          <a:prstGeom prst="roundRect">
            <a:avLst>
              <a:gd name="adj" fmla="val 11178"/>
            </a:avLst>
          </a:prstGeom>
          <a:solidFill>
            <a:schemeClr val="accent6">
              <a:lumMod val="20000"/>
              <a:lumOff val="80000"/>
            </a:schemeClr>
          </a:solidFill>
          <a:ln w="12700">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Highly prefers to generate accurate prefetches</a:t>
            </a:r>
          </a:p>
        </p:txBody>
      </p:sp>
      <p:sp>
        <p:nvSpPr>
          <p:cNvPr id="90" name="TextBox 89">
            <a:extLst>
              <a:ext uri="{FF2B5EF4-FFF2-40B4-BE49-F238E27FC236}">
                <a16:creationId xmlns:a16="http://schemas.microsoft.com/office/drawing/2014/main" id="{140EFED0-6EA4-804F-9A39-53AF943481EB}"/>
              </a:ext>
            </a:extLst>
          </p:cNvPr>
          <p:cNvSpPr txBox="1"/>
          <p:nvPr/>
        </p:nvSpPr>
        <p:spPr>
          <a:xfrm>
            <a:off x="39620" y="4089643"/>
            <a:ext cx="51167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1</a:t>
            </a:r>
            <a:endParaRPr kumimoji="0" lang="en-US" sz="40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endParaRPr>
          </a:p>
        </p:txBody>
      </p:sp>
      <p:sp>
        <p:nvSpPr>
          <p:cNvPr id="91" name="Rounded Rectangle 90">
            <a:extLst>
              <a:ext uri="{FF2B5EF4-FFF2-40B4-BE49-F238E27FC236}">
                <a16:creationId xmlns:a16="http://schemas.microsoft.com/office/drawing/2014/main" id="{DB1BF90C-2DFC-A74C-9351-F532DE16BAF1}"/>
              </a:ext>
            </a:extLst>
          </p:cNvPr>
          <p:cNvSpPr/>
          <p:nvPr/>
        </p:nvSpPr>
        <p:spPr>
          <a:xfrm>
            <a:off x="77618" y="4933621"/>
            <a:ext cx="8947998" cy="613994"/>
          </a:xfrm>
          <a:prstGeom prst="roundRect">
            <a:avLst>
              <a:gd name="adj" fmla="val 11178"/>
            </a:avLst>
          </a:prstGeom>
          <a:solidFill>
            <a:srgbClr val="F8E4FF"/>
          </a:solidFill>
          <a:ln w="12700">
            <a:solidFill>
              <a:srgbClr val="7030A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Otherwise prefers not to prefetch</a:t>
            </a:r>
          </a:p>
        </p:txBody>
      </p:sp>
      <p:sp>
        <p:nvSpPr>
          <p:cNvPr id="92" name="TextBox 91">
            <a:extLst>
              <a:ext uri="{FF2B5EF4-FFF2-40B4-BE49-F238E27FC236}">
                <a16:creationId xmlns:a16="http://schemas.microsoft.com/office/drawing/2014/main" id="{1FD16939-A4A8-1241-81A7-68FA4A3D6E46}"/>
              </a:ext>
            </a:extLst>
          </p:cNvPr>
          <p:cNvSpPr txBox="1"/>
          <p:nvPr/>
        </p:nvSpPr>
        <p:spPr>
          <a:xfrm>
            <a:off x="39621" y="4852711"/>
            <a:ext cx="51167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2</a:t>
            </a:r>
            <a:endParaRPr kumimoji="0" lang="en-US" sz="48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endParaRPr>
          </a:p>
        </p:txBody>
      </p:sp>
      <p:sp>
        <p:nvSpPr>
          <p:cNvPr id="31" name="Rectangle 30">
            <a:extLst>
              <a:ext uri="{FF2B5EF4-FFF2-40B4-BE49-F238E27FC236}">
                <a16:creationId xmlns:a16="http://schemas.microsoft.com/office/drawing/2014/main" id="{2287F14C-06C9-334C-A9B3-F4F545AF20C5}"/>
              </a:ext>
            </a:extLst>
          </p:cNvPr>
          <p:cNvSpPr/>
          <p:nvPr/>
        </p:nvSpPr>
        <p:spPr>
          <a:xfrm>
            <a:off x="39619" y="874642"/>
            <a:ext cx="9064760" cy="548107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6B534638-8882-914D-B325-F1D709879A46}"/>
              </a:ext>
            </a:extLst>
          </p:cNvPr>
          <p:cNvSpPr txBox="1"/>
          <p:nvPr/>
        </p:nvSpPr>
        <p:spPr>
          <a:xfrm>
            <a:off x="932976" y="5058816"/>
            <a:ext cx="3553433" cy="497445"/>
          </a:xfrm>
          <a:prstGeom prst="roundRect">
            <a:avLst/>
          </a:prstGeom>
          <a:solidFill>
            <a:schemeClr val="accent6">
              <a:lumMod val="75000"/>
            </a:schemeClr>
          </a:solidFill>
          <a:ln w="28575">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350" b="1">
                <a:solidFill>
                  <a:schemeClr val="lt1"/>
                </a:solidFill>
                <a:latin typeface="Lato" panose="020F0502020204030203"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Server-class processors</a:t>
            </a:r>
          </a:p>
        </p:txBody>
      </p:sp>
      <p:pic>
        <p:nvPicPr>
          <p:cNvPr id="34" name="Picture 33">
            <a:extLst>
              <a:ext uri="{FF2B5EF4-FFF2-40B4-BE49-F238E27FC236}">
                <a16:creationId xmlns:a16="http://schemas.microsoft.com/office/drawing/2014/main" id="{2CFAC7C3-49DA-184B-BDCF-DB31710A80F8}"/>
              </a:ext>
            </a:extLst>
          </p:cNvPr>
          <p:cNvPicPr>
            <a:picLocks noChangeAspect="1"/>
          </p:cNvPicPr>
          <p:nvPr/>
        </p:nvPicPr>
        <p:blipFill>
          <a:blip r:embed="rId3"/>
          <a:stretch>
            <a:fillRect/>
          </a:stretch>
        </p:blipFill>
        <p:spPr>
          <a:xfrm>
            <a:off x="5621458" y="2383292"/>
            <a:ext cx="2849009" cy="2120410"/>
          </a:xfrm>
          <a:prstGeom prst="rect">
            <a:avLst/>
          </a:prstGeom>
          <a:ln>
            <a:solidFill>
              <a:schemeClr val="tx1"/>
            </a:solidFill>
          </a:ln>
          <a:effectLst>
            <a:outerShdw blurRad="50800" dist="38100" dir="2700000" algn="tl" rotWithShape="0">
              <a:prstClr val="black">
                <a:alpha val="40000"/>
              </a:prstClr>
            </a:outerShdw>
          </a:effectLst>
        </p:spPr>
      </p:pic>
      <p:sp>
        <p:nvSpPr>
          <p:cNvPr id="35" name="TextBox 34">
            <a:extLst>
              <a:ext uri="{FF2B5EF4-FFF2-40B4-BE49-F238E27FC236}">
                <a16:creationId xmlns:a16="http://schemas.microsoft.com/office/drawing/2014/main" id="{79B1EAD9-3AAB-6243-9FA7-9CDBE425D71F}"/>
              </a:ext>
            </a:extLst>
          </p:cNvPr>
          <p:cNvSpPr txBox="1"/>
          <p:nvPr/>
        </p:nvSpPr>
        <p:spPr>
          <a:xfrm>
            <a:off x="5408533" y="4843188"/>
            <a:ext cx="3281166" cy="830997"/>
          </a:xfrm>
          <a:prstGeom prst="roundRect">
            <a:avLst/>
          </a:prstGeom>
          <a:solidFill>
            <a:srgbClr val="FF5261"/>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400" b="1">
                <a:solidFill>
                  <a:schemeClr val="lt1"/>
                </a:solidFill>
                <a:latin typeface="Lato" panose="020F0502020204030203"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Bandwidth-sensitive workloads</a:t>
            </a:r>
          </a:p>
        </p:txBody>
      </p:sp>
      <p:pic>
        <p:nvPicPr>
          <p:cNvPr id="2" name="Picture 1">
            <a:extLst>
              <a:ext uri="{FF2B5EF4-FFF2-40B4-BE49-F238E27FC236}">
                <a16:creationId xmlns:a16="http://schemas.microsoft.com/office/drawing/2014/main" id="{BFD2E980-F195-BD4C-AE93-DFD97BBEB889}"/>
              </a:ext>
            </a:extLst>
          </p:cNvPr>
          <p:cNvPicPr>
            <a:picLocks noChangeAspect="1"/>
          </p:cNvPicPr>
          <p:nvPr/>
        </p:nvPicPr>
        <p:blipFill>
          <a:blip r:embed="rId4"/>
          <a:stretch>
            <a:fillRect/>
          </a:stretch>
        </p:blipFill>
        <p:spPr>
          <a:xfrm>
            <a:off x="467081" y="2278332"/>
            <a:ext cx="4485224" cy="2526371"/>
          </a:xfrm>
          <a:prstGeom prst="rect">
            <a:avLst/>
          </a:prstGeom>
          <a:ln>
            <a:solidFill>
              <a:schemeClr val="tx1"/>
            </a:solidFill>
          </a:ln>
          <a:effectLst>
            <a:outerShdw blurRad="50800" dist="38100" dir="2700000" algn="tl" rotWithShape="0">
              <a:prstClr val="black">
                <a:alpha val="40000"/>
              </a:prstClr>
            </a:outerShdw>
          </a:effectLst>
        </p:spPr>
      </p:pic>
      <p:sp>
        <p:nvSpPr>
          <p:cNvPr id="37" name="TextBox 36">
            <a:extLst>
              <a:ext uri="{FF2B5EF4-FFF2-40B4-BE49-F238E27FC236}">
                <a16:creationId xmlns:a16="http://schemas.microsoft.com/office/drawing/2014/main" id="{D1A888BF-0237-6E4C-9A31-4C0FA68F547F}"/>
              </a:ext>
            </a:extLst>
          </p:cNvPr>
          <p:cNvSpPr txBox="1"/>
          <p:nvPr/>
        </p:nvSpPr>
        <p:spPr>
          <a:xfrm>
            <a:off x="1788123" y="1159040"/>
            <a:ext cx="5567751" cy="645522"/>
          </a:xfrm>
          <a:prstGeom prst="roundRect">
            <a:avLst>
              <a:gd name="adj" fmla="val 10691"/>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350" b="1">
                <a:solidFill>
                  <a:schemeClr val="lt1"/>
                </a:solidFill>
                <a:latin typeface="Lato" panose="020F0502020204030203"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Strict</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Pythia configuration</a:t>
            </a:r>
          </a:p>
        </p:txBody>
      </p:sp>
    </p:spTree>
    <p:extLst>
      <p:ext uri="{BB962C8B-B14F-4D97-AF65-F5344CB8AC3E}">
        <p14:creationId xmlns:p14="http://schemas.microsoft.com/office/powerpoint/2010/main" val="10813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Key Shortcomings of Prior Prefetchers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Formulating Prefetching as </a:t>
            </a: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Reinforcement Learning</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Pythia: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Evaluation of Pythia and </a:t>
            </a: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Key Results</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Conclusion</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39074431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FCEAF-8A5B-644C-A41E-0C6D4BB6BEF3}"/>
              </a:ext>
            </a:extLst>
          </p:cNvPr>
          <p:cNvSpPr>
            <a:spLocks noGrp="1"/>
          </p:cNvSpPr>
          <p:nvPr>
            <p:ph type="title"/>
          </p:nvPr>
        </p:nvSpPr>
        <p:spPr/>
        <p:txBody>
          <a:bodyPr/>
          <a:lstStyle/>
          <a:p>
            <a:r>
              <a:rPr lang="en-US" dirty="0"/>
              <a:t>Pythia Overview</a:t>
            </a:r>
          </a:p>
        </p:txBody>
      </p:sp>
      <p:sp>
        <p:nvSpPr>
          <p:cNvPr id="5" name="Content Placeholder 4">
            <a:extLst>
              <a:ext uri="{FF2B5EF4-FFF2-40B4-BE49-F238E27FC236}">
                <a16:creationId xmlns:a16="http://schemas.microsoft.com/office/drawing/2014/main" id="{8B656715-C85A-7749-B41C-B585766E82AC}"/>
              </a:ext>
            </a:extLst>
          </p:cNvPr>
          <p:cNvSpPr>
            <a:spLocks noGrp="1"/>
          </p:cNvSpPr>
          <p:nvPr>
            <p:ph idx="1"/>
          </p:nvPr>
        </p:nvSpPr>
        <p:spPr/>
        <p:txBody>
          <a:bodyPr>
            <a:normAutofit/>
          </a:bodyPr>
          <a:lstStyle/>
          <a:p>
            <a:r>
              <a:rPr lang="en-US" b="1" dirty="0">
                <a:solidFill>
                  <a:schemeClr val="accent2"/>
                </a:solidFill>
                <a:latin typeface="Calibri" panose="020F0502020204030204" pitchFamily="34" charset="0"/>
                <a:cs typeface="Calibri" panose="020F0502020204030204" pitchFamily="34" charset="0"/>
              </a:rPr>
              <a:t>Q-Value Store</a:t>
            </a:r>
            <a:r>
              <a:rPr lang="en-US" dirty="0">
                <a:latin typeface="Calibri" panose="020F0502020204030204" pitchFamily="34" charset="0"/>
                <a:cs typeface="Calibri" panose="020F0502020204030204" pitchFamily="34" charset="0"/>
              </a:rPr>
              <a:t>: Records Q-values for </a:t>
            </a:r>
            <a:r>
              <a:rPr lang="en-US" i="1" dirty="0">
                <a:solidFill>
                  <a:srgbClr val="C00000"/>
                </a:solidFill>
                <a:latin typeface="Calibri" panose="020F0502020204030204" pitchFamily="34" charset="0"/>
                <a:cs typeface="Calibri" panose="020F0502020204030204" pitchFamily="34" charset="0"/>
              </a:rPr>
              <a:t>all</a:t>
            </a:r>
            <a:r>
              <a:rPr lang="en-US" dirty="0">
                <a:latin typeface="Calibri" panose="020F0502020204030204" pitchFamily="34" charset="0"/>
                <a:cs typeface="Calibri" panose="020F0502020204030204" pitchFamily="34" charset="0"/>
              </a:rPr>
              <a:t> state-action pairs</a:t>
            </a:r>
          </a:p>
          <a:p>
            <a:r>
              <a:rPr lang="en-US" b="1" dirty="0">
                <a:solidFill>
                  <a:srgbClr val="7030A0"/>
                </a:solidFill>
                <a:latin typeface="Calibri" panose="020F0502020204030204" pitchFamily="34" charset="0"/>
                <a:cs typeface="Calibri" panose="020F0502020204030204" pitchFamily="34" charset="0"/>
              </a:rPr>
              <a:t>Evaluation Queue</a:t>
            </a:r>
            <a:r>
              <a:rPr lang="en-US" dirty="0">
                <a:latin typeface="Calibri" panose="020F0502020204030204" pitchFamily="34" charset="0"/>
                <a:cs typeface="Calibri" panose="020F0502020204030204" pitchFamily="34" charset="0"/>
              </a:rPr>
              <a:t>: A FIFO queue of recently-taken actions</a:t>
            </a:r>
          </a:p>
        </p:txBody>
      </p:sp>
      <p:sp>
        <p:nvSpPr>
          <p:cNvPr id="109" name="Rounded Rectangle 108">
            <a:extLst>
              <a:ext uri="{FF2B5EF4-FFF2-40B4-BE49-F238E27FC236}">
                <a16:creationId xmlns:a16="http://schemas.microsoft.com/office/drawing/2014/main" id="{EC8661E4-A71B-3540-BD0E-E0D5DB689D16}"/>
              </a:ext>
            </a:extLst>
          </p:cNvPr>
          <p:cNvSpPr/>
          <p:nvPr/>
        </p:nvSpPr>
        <p:spPr>
          <a:xfrm>
            <a:off x="2784494" y="4873134"/>
            <a:ext cx="2724277" cy="385893"/>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a:ln>
                  <a:noFill/>
                </a:ln>
                <a:solidFill>
                  <a:prstClr val="black"/>
                </a:solidFill>
                <a:effectLst/>
                <a:uLnTx/>
                <a:uFillTx/>
                <a:latin typeface="Calibri" panose="020F0502020204030204"/>
                <a:ea typeface="+mn-ea"/>
                <a:cs typeface="+mn-cs"/>
              </a:rPr>
              <a:t>Evaluation Queue</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 (EQ)</a:t>
            </a:r>
            <a:endPar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B88356B1-928C-264A-9B5F-9E3C9EC2B60F}"/>
              </a:ext>
            </a:extLst>
          </p:cNvPr>
          <p:cNvSpPr/>
          <p:nvPr/>
        </p:nvSpPr>
        <p:spPr>
          <a:xfrm>
            <a:off x="808505" y="2870992"/>
            <a:ext cx="1241570" cy="578840"/>
          </a:xfrm>
          <a:prstGeom prst="rect">
            <a:avLst/>
          </a:prstGeom>
          <a:solidFill>
            <a:schemeClr val="bg1">
              <a:lumMod val="95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Demand</a:t>
            </a:r>
            <a:r>
              <a:rPr kumimoji="0" lang="en-CH"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Request</a:t>
            </a:r>
          </a:p>
        </p:txBody>
      </p:sp>
      <p:cxnSp>
        <p:nvCxnSpPr>
          <p:cNvPr id="111" name="Elbow Connector 110">
            <a:extLst>
              <a:ext uri="{FF2B5EF4-FFF2-40B4-BE49-F238E27FC236}">
                <a16:creationId xmlns:a16="http://schemas.microsoft.com/office/drawing/2014/main" id="{799D849E-B76B-764E-83B2-02E1654DC452}"/>
              </a:ext>
            </a:extLst>
          </p:cNvPr>
          <p:cNvCxnSpPr>
            <a:cxnSpLocks/>
          </p:cNvCxnSpPr>
          <p:nvPr/>
        </p:nvCxnSpPr>
        <p:spPr>
          <a:xfrm rot="16200000" flipH="1">
            <a:off x="1319478" y="3564808"/>
            <a:ext cx="1862357" cy="1635854"/>
          </a:xfrm>
          <a:prstGeom prst="bentConnector3">
            <a:avLst>
              <a:gd name="adj1" fmla="val 12117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382F50DC-6D7F-D044-89B5-8FDF94727609}"/>
              </a:ext>
            </a:extLst>
          </p:cNvPr>
          <p:cNvSpPr/>
          <p:nvPr/>
        </p:nvSpPr>
        <p:spPr>
          <a:xfrm>
            <a:off x="2108043" y="5340658"/>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73" name="TextBox 172">
            <a:extLst>
              <a:ext uri="{FF2B5EF4-FFF2-40B4-BE49-F238E27FC236}">
                <a16:creationId xmlns:a16="http://schemas.microsoft.com/office/drawing/2014/main" id="{7E7927F1-F692-8441-8877-592E9DF51BD5}"/>
              </a:ext>
            </a:extLst>
          </p:cNvPr>
          <p:cNvSpPr txBox="1"/>
          <p:nvPr/>
        </p:nvSpPr>
        <p:spPr>
          <a:xfrm>
            <a:off x="1306487" y="5700692"/>
            <a:ext cx="188833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Assign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reward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1"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orresponding</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EQ entry</a:t>
            </a:r>
            <a:endPar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4" name="Straight Arrow Connector 173">
            <a:extLst>
              <a:ext uri="{FF2B5EF4-FFF2-40B4-BE49-F238E27FC236}">
                <a16:creationId xmlns:a16="http://schemas.microsoft.com/office/drawing/2014/main" id="{88FC4250-A26F-D241-82E9-FCD66DBA2DCC}"/>
              </a:ext>
            </a:extLst>
          </p:cNvPr>
          <p:cNvCxnSpPr>
            <a:cxnSpLocks/>
          </p:cNvCxnSpPr>
          <p:nvPr/>
        </p:nvCxnSpPr>
        <p:spPr>
          <a:xfrm>
            <a:off x="3014642" y="3165735"/>
            <a:ext cx="125345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75" name="Rectangle 174">
            <a:extLst>
              <a:ext uri="{FF2B5EF4-FFF2-40B4-BE49-F238E27FC236}">
                <a16:creationId xmlns:a16="http://schemas.microsoft.com/office/drawing/2014/main" id="{54B3E7B3-1DFD-D94C-A922-29813EAB75AA}"/>
              </a:ext>
            </a:extLst>
          </p:cNvPr>
          <p:cNvSpPr/>
          <p:nvPr/>
        </p:nvSpPr>
        <p:spPr>
          <a:xfrm>
            <a:off x="3297875" y="2635649"/>
            <a:ext cx="798360"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Look</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up </a:t>
            </a:r>
            <a:endPar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rPr>
              <a:t>QVStore</a:t>
            </a:r>
          </a:p>
        </p:txBody>
      </p:sp>
      <p:sp>
        <p:nvSpPr>
          <p:cNvPr id="176" name="Rectangle 175">
            <a:extLst>
              <a:ext uri="{FF2B5EF4-FFF2-40B4-BE49-F238E27FC236}">
                <a16:creationId xmlns:a16="http://schemas.microsoft.com/office/drawing/2014/main" id="{DE7775CF-E1F5-8E46-9049-D65F8E93668A}"/>
              </a:ext>
            </a:extLst>
          </p:cNvPr>
          <p:cNvSpPr/>
          <p:nvPr/>
        </p:nvSpPr>
        <p:spPr>
          <a:xfrm>
            <a:off x="2322367" y="2906510"/>
            <a:ext cx="832128" cy="504718"/>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State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Vector</a:t>
            </a:r>
          </a:p>
        </p:txBody>
      </p:sp>
      <p:sp>
        <p:nvSpPr>
          <p:cNvPr id="177" name="Rectangle 176">
            <a:extLst>
              <a:ext uri="{FF2B5EF4-FFF2-40B4-BE49-F238E27FC236}">
                <a16:creationId xmlns:a16="http://schemas.microsoft.com/office/drawing/2014/main" id="{587FE97B-5658-7A49-A914-E5D83F503595}"/>
              </a:ext>
            </a:extLst>
          </p:cNvPr>
          <p:cNvSpPr/>
          <p:nvPr/>
        </p:nvSpPr>
        <p:spPr>
          <a:xfrm>
            <a:off x="4508804" y="3780661"/>
            <a:ext cx="1506182"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Q-Value Store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1" u="none" strike="noStrike" kern="1200" cap="none" spc="0" normalizeH="0" baseline="0" noProof="0" dirty="0" err="1">
                <a:ln>
                  <a:noFill/>
                </a:ln>
                <a:solidFill>
                  <a:prstClr val="black"/>
                </a:solidFill>
                <a:effectLst/>
                <a:uLnTx/>
                <a:uFillTx/>
                <a:latin typeface="Calibri" panose="020F0502020204030204"/>
                <a:ea typeface="+mn-ea"/>
                <a:cs typeface="+mn-cs"/>
              </a:rPr>
              <a:t>QVStore</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8" name="Straight Arrow Connector 177">
            <a:extLst>
              <a:ext uri="{FF2B5EF4-FFF2-40B4-BE49-F238E27FC236}">
                <a16:creationId xmlns:a16="http://schemas.microsoft.com/office/drawing/2014/main" id="{74357D81-4E96-ED47-8706-8416146AE134}"/>
              </a:ext>
            </a:extLst>
          </p:cNvPr>
          <p:cNvCxnSpPr>
            <a:stCxn id="110" idx="3"/>
            <a:endCxn id="176" idx="1"/>
          </p:cNvCxnSpPr>
          <p:nvPr/>
        </p:nvCxnSpPr>
        <p:spPr>
          <a:xfrm flipV="1">
            <a:off x="2050075" y="3158869"/>
            <a:ext cx="272292" cy="15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6ADC6D65-C652-5846-A0C0-D713E2DE326C}"/>
              </a:ext>
            </a:extLst>
          </p:cNvPr>
          <p:cNvSpPr/>
          <p:nvPr/>
        </p:nvSpPr>
        <p:spPr>
          <a:xfrm>
            <a:off x="2595818" y="2564797"/>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80" name="Oval 179">
            <a:extLst>
              <a:ext uri="{FF2B5EF4-FFF2-40B4-BE49-F238E27FC236}">
                <a16:creationId xmlns:a16="http://schemas.microsoft.com/office/drawing/2014/main" id="{D906ED77-3132-214E-A3F5-31B07CAE1C39}"/>
              </a:ext>
            </a:extLst>
          </p:cNvPr>
          <p:cNvSpPr/>
          <p:nvPr/>
        </p:nvSpPr>
        <p:spPr>
          <a:xfrm>
            <a:off x="3554075" y="3232315"/>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84" name="Oval 183">
            <a:extLst>
              <a:ext uri="{FF2B5EF4-FFF2-40B4-BE49-F238E27FC236}">
                <a16:creationId xmlns:a16="http://schemas.microsoft.com/office/drawing/2014/main" id="{476A954E-AC99-B948-9C25-154CE4DACB8E}"/>
              </a:ext>
            </a:extLst>
          </p:cNvPr>
          <p:cNvSpPr/>
          <p:nvPr/>
        </p:nvSpPr>
        <p:spPr>
          <a:xfrm>
            <a:off x="6014879" y="4730521"/>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5" name="TextBox 184">
            <a:extLst>
              <a:ext uri="{FF2B5EF4-FFF2-40B4-BE49-F238E27FC236}">
                <a16:creationId xmlns:a16="http://schemas.microsoft.com/office/drawing/2014/main" id="{DED76AD1-C286-F54B-BF0B-B1C81BB0C856}"/>
              </a:ext>
            </a:extLst>
          </p:cNvPr>
          <p:cNvSpPr txBox="1"/>
          <p:nvPr/>
        </p:nvSpPr>
        <p:spPr>
          <a:xfrm>
            <a:off x="5378782" y="5102664"/>
            <a:ext cx="216334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Insert prefetch action &amp;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State-Action pair in EQ</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6" name="Elbow Connector 185">
            <a:extLst>
              <a:ext uri="{FF2B5EF4-FFF2-40B4-BE49-F238E27FC236}">
                <a16:creationId xmlns:a16="http://schemas.microsoft.com/office/drawing/2014/main" id="{15E5651A-39A4-AD4E-A15B-18B1FFAEF0FC}"/>
              </a:ext>
            </a:extLst>
          </p:cNvPr>
          <p:cNvCxnSpPr>
            <a:cxnSpLocks/>
            <a:stCxn id="109" idx="1"/>
          </p:cNvCxnSpPr>
          <p:nvPr/>
        </p:nvCxnSpPr>
        <p:spPr>
          <a:xfrm rot="10800000" flipH="1">
            <a:off x="2784494" y="3747909"/>
            <a:ext cx="1657524" cy="1318172"/>
          </a:xfrm>
          <a:prstGeom prst="bentConnector3">
            <a:avLst>
              <a:gd name="adj1" fmla="val -1379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7" name="Oval 186">
            <a:extLst>
              <a:ext uri="{FF2B5EF4-FFF2-40B4-BE49-F238E27FC236}">
                <a16:creationId xmlns:a16="http://schemas.microsoft.com/office/drawing/2014/main" id="{EEF2AF26-83E3-4E48-8DAE-05821FC6A326}"/>
              </a:ext>
            </a:extLst>
          </p:cNvPr>
          <p:cNvSpPr/>
          <p:nvPr/>
        </p:nvSpPr>
        <p:spPr>
          <a:xfrm>
            <a:off x="2177701" y="4262013"/>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6</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8" name="Rectangle 187">
            <a:extLst>
              <a:ext uri="{FF2B5EF4-FFF2-40B4-BE49-F238E27FC236}">
                <a16:creationId xmlns:a16="http://schemas.microsoft.com/office/drawing/2014/main" id="{EFC4A003-0047-B548-A1D9-92DECD65EB20}"/>
              </a:ext>
            </a:extLst>
          </p:cNvPr>
          <p:cNvSpPr/>
          <p:nvPr/>
        </p:nvSpPr>
        <p:spPr>
          <a:xfrm>
            <a:off x="4508804" y="5969822"/>
            <a:ext cx="1663943" cy="385893"/>
          </a:xfrm>
          <a:prstGeom prst="rect">
            <a:avLst/>
          </a:pr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Prefetch Fill </a:t>
            </a:r>
          </a:p>
        </p:txBody>
      </p:sp>
      <p:cxnSp>
        <p:nvCxnSpPr>
          <p:cNvPr id="189" name="Straight Arrow Connector 188">
            <a:extLst>
              <a:ext uri="{FF2B5EF4-FFF2-40B4-BE49-F238E27FC236}">
                <a16:creationId xmlns:a16="http://schemas.microsoft.com/office/drawing/2014/main" id="{C4489A71-7E05-1B4D-A4B3-DD2DA5AC432B}"/>
              </a:ext>
            </a:extLst>
          </p:cNvPr>
          <p:cNvCxnSpPr>
            <a:cxnSpLocks/>
          </p:cNvCxnSpPr>
          <p:nvPr/>
        </p:nvCxnSpPr>
        <p:spPr>
          <a:xfrm flipV="1">
            <a:off x="5048115" y="5318082"/>
            <a:ext cx="0" cy="55645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90" name="Rectangle 189">
            <a:extLst>
              <a:ext uri="{FF2B5EF4-FFF2-40B4-BE49-F238E27FC236}">
                <a16:creationId xmlns:a16="http://schemas.microsoft.com/office/drawing/2014/main" id="{B4E1DBE9-431A-BC49-9501-63346E18178F}"/>
              </a:ext>
            </a:extLst>
          </p:cNvPr>
          <p:cNvSpPr/>
          <p:nvPr/>
        </p:nvSpPr>
        <p:spPr>
          <a:xfrm>
            <a:off x="4516320" y="2380107"/>
            <a:ext cx="35298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prstClr val="black"/>
                </a:solidFill>
                <a:effectLst/>
                <a:uLnTx/>
                <a:uFillTx/>
                <a:latin typeface="Calibri" panose="020F0502020204030204"/>
                <a:ea typeface="+mn-ea"/>
                <a:cs typeface="+mn-cs"/>
              </a:rPr>
              <a:t>A1</a:t>
            </a:r>
            <a:endPar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1" name="Rectangle 190">
            <a:extLst>
              <a:ext uri="{FF2B5EF4-FFF2-40B4-BE49-F238E27FC236}">
                <a16:creationId xmlns:a16="http://schemas.microsoft.com/office/drawing/2014/main" id="{A68EBED8-7957-B64F-B3E1-3FB8DA825AEE}"/>
              </a:ext>
            </a:extLst>
          </p:cNvPr>
          <p:cNvSpPr/>
          <p:nvPr/>
        </p:nvSpPr>
        <p:spPr>
          <a:xfrm>
            <a:off x="4870021" y="2376552"/>
            <a:ext cx="356188"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1" i="0" u="none" strike="noStrike" kern="1200" cap="none" spc="0" normalizeH="0" baseline="0" noProof="0">
                <a:ln>
                  <a:noFill/>
                </a:ln>
                <a:solidFill>
                  <a:prstClr val="black"/>
                </a:solidFill>
                <a:effectLst/>
                <a:uLnTx/>
                <a:uFillTx/>
                <a:latin typeface="Calibri" panose="020F0502020204030204"/>
                <a:ea typeface="+mn-ea"/>
                <a:cs typeface="+mn-cs"/>
              </a:rPr>
              <a:t>A2</a:t>
            </a:r>
            <a:endParaRPr kumimoji="0" lang="en-CH"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5D5C5A33-2AC4-E44D-BB0A-6BC9E2928D10}"/>
              </a:ext>
            </a:extLst>
          </p:cNvPr>
          <p:cNvSpPr/>
          <p:nvPr/>
        </p:nvSpPr>
        <p:spPr>
          <a:xfrm>
            <a:off x="5231038" y="2372997"/>
            <a:ext cx="35298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prstClr val="black"/>
                </a:solidFill>
                <a:effectLst/>
                <a:uLnTx/>
                <a:uFillTx/>
                <a:latin typeface="Calibri" panose="020F0502020204030204"/>
                <a:ea typeface="+mn-ea"/>
                <a:cs typeface="+mn-cs"/>
              </a:rPr>
              <a:t>A3</a:t>
            </a:r>
            <a:endPar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3" name="Rounded Rectangle 192">
            <a:extLst>
              <a:ext uri="{FF2B5EF4-FFF2-40B4-BE49-F238E27FC236}">
                <a16:creationId xmlns:a16="http://schemas.microsoft.com/office/drawing/2014/main" id="{09552ACF-AD9B-9343-981D-03F83CA30487}"/>
              </a:ext>
            </a:extLst>
          </p:cNvPr>
          <p:cNvSpPr/>
          <p:nvPr/>
        </p:nvSpPr>
        <p:spPr>
          <a:xfrm>
            <a:off x="6802341" y="2865890"/>
            <a:ext cx="1426822" cy="730105"/>
          </a:xfrm>
          <a:prstGeom prst="roundRect">
            <a:avLst/>
          </a:prstGeom>
          <a:solidFill>
            <a:schemeClr val="tx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Memory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Hierarchy</a:t>
            </a:r>
          </a:p>
        </p:txBody>
      </p:sp>
      <p:cxnSp>
        <p:nvCxnSpPr>
          <p:cNvPr id="194" name="Straight Arrow Connector 193">
            <a:extLst>
              <a:ext uri="{FF2B5EF4-FFF2-40B4-BE49-F238E27FC236}">
                <a16:creationId xmlns:a16="http://schemas.microsoft.com/office/drawing/2014/main" id="{A9793FB3-ADBA-9340-964F-C14E30A5A345}"/>
              </a:ext>
            </a:extLst>
          </p:cNvPr>
          <p:cNvCxnSpPr>
            <a:cxnSpLocks/>
            <a:endCxn id="193" idx="1"/>
          </p:cNvCxnSpPr>
          <p:nvPr/>
        </p:nvCxnSpPr>
        <p:spPr>
          <a:xfrm flipV="1">
            <a:off x="5971738" y="3230943"/>
            <a:ext cx="830603" cy="61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 name="Rectangle 194">
            <a:extLst>
              <a:ext uri="{FF2B5EF4-FFF2-40B4-BE49-F238E27FC236}">
                <a16:creationId xmlns:a16="http://schemas.microsoft.com/office/drawing/2014/main" id="{7D964871-AF2D-2C4C-A018-991008E8378E}"/>
              </a:ext>
            </a:extLst>
          </p:cNvPr>
          <p:cNvSpPr/>
          <p:nvPr/>
        </p:nvSpPr>
        <p:spPr>
          <a:xfrm>
            <a:off x="5931285" y="2677246"/>
            <a:ext cx="859210"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Generate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prefetch</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34B3079F-FCD7-274B-8506-2786C809D580}"/>
              </a:ext>
            </a:extLst>
          </p:cNvPr>
          <p:cNvSpPr/>
          <p:nvPr/>
        </p:nvSpPr>
        <p:spPr>
          <a:xfrm>
            <a:off x="2586481" y="4143016"/>
            <a:ext cx="1757868"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Evict EQ entry and update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QVStore</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0243FFFE-6A73-CA40-B4DF-3CD7A32986AF}"/>
              </a:ext>
            </a:extLst>
          </p:cNvPr>
          <p:cNvSpPr/>
          <p:nvPr/>
        </p:nvSpPr>
        <p:spPr>
          <a:xfrm>
            <a:off x="6212152" y="2436321"/>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98" name="Rectangle 197">
            <a:extLst>
              <a:ext uri="{FF2B5EF4-FFF2-40B4-BE49-F238E27FC236}">
                <a16:creationId xmlns:a16="http://schemas.microsoft.com/office/drawing/2014/main" id="{CF5F4FBB-8860-F042-8A9D-EBCEC1147F88}"/>
              </a:ext>
            </a:extLst>
          </p:cNvPr>
          <p:cNvSpPr/>
          <p:nvPr/>
        </p:nvSpPr>
        <p:spPr>
          <a:xfrm>
            <a:off x="3793570" y="2026696"/>
            <a:ext cx="2617255" cy="307777"/>
          </a:xfrm>
          <a:prstGeom prst="rect">
            <a:avLst/>
          </a:prstGeom>
          <a:solidFill>
            <a:schemeClr val="bg2"/>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Find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Action with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ax </a:t>
            </a:r>
            <a:r>
              <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rPr>
              <a:t>Q-Value</a:t>
            </a:r>
          </a:p>
        </p:txBody>
      </p:sp>
      <p:cxnSp>
        <p:nvCxnSpPr>
          <p:cNvPr id="199" name="Straight Arrow Connector 198">
            <a:extLst>
              <a:ext uri="{FF2B5EF4-FFF2-40B4-BE49-F238E27FC236}">
                <a16:creationId xmlns:a16="http://schemas.microsoft.com/office/drawing/2014/main" id="{CF04ABA9-016F-1D44-9CB9-2CD086BB1F29}"/>
              </a:ext>
            </a:extLst>
          </p:cNvPr>
          <p:cNvCxnSpPr>
            <a:cxnSpLocks/>
          </p:cNvCxnSpPr>
          <p:nvPr/>
        </p:nvCxnSpPr>
        <p:spPr>
          <a:xfrm>
            <a:off x="5038337" y="2293563"/>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cxnSp>
        <p:nvCxnSpPr>
          <p:cNvPr id="200" name="Straight Arrow Connector 199">
            <a:extLst>
              <a:ext uri="{FF2B5EF4-FFF2-40B4-BE49-F238E27FC236}">
                <a16:creationId xmlns:a16="http://schemas.microsoft.com/office/drawing/2014/main" id="{B72E909B-B36E-9B4E-B9AB-70D89B040A5F}"/>
              </a:ext>
            </a:extLst>
          </p:cNvPr>
          <p:cNvCxnSpPr>
            <a:cxnSpLocks/>
          </p:cNvCxnSpPr>
          <p:nvPr/>
        </p:nvCxnSpPr>
        <p:spPr>
          <a:xfrm>
            <a:off x="4679009" y="2293563"/>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cxnSp>
        <p:nvCxnSpPr>
          <p:cNvPr id="201" name="Straight Arrow Connector 200">
            <a:extLst>
              <a:ext uri="{FF2B5EF4-FFF2-40B4-BE49-F238E27FC236}">
                <a16:creationId xmlns:a16="http://schemas.microsoft.com/office/drawing/2014/main" id="{A8CF9FBF-1EAE-E141-943E-8B123653A864}"/>
              </a:ext>
            </a:extLst>
          </p:cNvPr>
          <p:cNvCxnSpPr>
            <a:cxnSpLocks/>
          </p:cNvCxnSpPr>
          <p:nvPr/>
        </p:nvCxnSpPr>
        <p:spPr>
          <a:xfrm>
            <a:off x="5394429" y="2308908"/>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sp>
        <p:nvSpPr>
          <p:cNvPr id="202" name="Oval 201">
            <a:extLst>
              <a:ext uri="{FF2B5EF4-FFF2-40B4-BE49-F238E27FC236}">
                <a16:creationId xmlns:a16="http://schemas.microsoft.com/office/drawing/2014/main" id="{85BD7E60-7BFF-434D-BBB6-AE2235405BE1}"/>
              </a:ext>
            </a:extLst>
          </p:cNvPr>
          <p:cNvSpPr/>
          <p:nvPr/>
        </p:nvSpPr>
        <p:spPr>
          <a:xfrm>
            <a:off x="5123608" y="5476795"/>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7</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2" name="Group 211">
            <a:extLst>
              <a:ext uri="{FF2B5EF4-FFF2-40B4-BE49-F238E27FC236}">
                <a16:creationId xmlns:a16="http://schemas.microsoft.com/office/drawing/2014/main" id="{4B9572B7-08B9-8F49-80A6-03052E688C52}"/>
              </a:ext>
            </a:extLst>
          </p:cNvPr>
          <p:cNvGrpSpPr/>
          <p:nvPr/>
        </p:nvGrpSpPr>
        <p:grpSpPr>
          <a:xfrm>
            <a:off x="4289620" y="2601710"/>
            <a:ext cx="1592509" cy="1220460"/>
            <a:chOff x="4289620" y="2601710"/>
            <a:chExt cx="1592509" cy="1220460"/>
          </a:xfrm>
        </p:grpSpPr>
        <p:sp>
          <p:nvSpPr>
            <p:cNvPr id="113" name="Rectangle 112">
              <a:extLst>
                <a:ext uri="{FF2B5EF4-FFF2-40B4-BE49-F238E27FC236}">
                  <a16:creationId xmlns:a16="http://schemas.microsoft.com/office/drawing/2014/main" id="{FD3A8377-8D24-9143-8097-35CFD901AD6C}"/>
                </a:ext>
              </a:extLst>
            </p:cNvPr>
            <p:cNvSpPr/>
            <p:nvPr/>
          </p:nvSpPr>
          <p:spPr>
            <a:xfrm>
              <a:off x="4289620" y="26017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44BD0F1C-308B-AD41-ADC0-9D662775B839}"/>
                </a:ext>
              </a:extLst>
            </p:cNvPr>
            <p:cNvSpPr/>
            <p:nvPr/>
          </p:nvSpPr>
          <p:spPr>
            <a:xfrm>
              <a:off x="4499345" y="26017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3F57A77B-B4C5-B34F-9654-A2C73A1DDC34}"/>
                </a:ext>
              </a:extLst>
            </p:cNvPr>
            <p:cNvSpPr/>
            <p:nvPr/>
          </p:nvSpPr>
          <p:spPr>
            <a:xfrm>
              <a:off x="4858673" y="26017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89A27451-93BD-8E44-8120-AD957A3C2F88}"/>
                </a:ext>
              </a:extLst>
            </p:cNvPr>
            <p:cNvSpPr/>
            <p:nvPr/>
          </p:nvSpPr>
          <p:spPr>
            <a:xfrm>
              <a:off x="5218001" y="26017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1FB99F77-BEFB-7F4C-8456-69B826978233}"/>
                </a:ext>
              </a:extLst>
            </p:cNvPr>
            <p:cNvSpPr/>
            <p:nvPr/>
          </p:nvSpPr>
          <p:spPr>
            <a:xfrm>
              <a:off x="4289620" y="2777883"/>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ACF4C514-8B32-614D-BF6B-3F188A3F5A83}"/>
                </a:ext>
              </a:extLst>
            </p:cNvPr>
            <p:cNvSpPr/>
            <p:nvPr/>
          </p:nvSpPr>
          <p:spPr>
            <a:xfrm>
              <a:off x="4499345" y="27778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118">
              <a:extLst>
                <a:ext uri="{FF2B5EF4-FFF2-40B4-BE49-F238E27FC236}">
                  <a16:creationId xmlns:a16="http://schemas.microsoft.com/office/drawing/2014/main" id="{9AFF6B2C-7524-D04C-AD64-4B438BFD7B75}"/>
                </a:ext>
              </a:extLst>
            </p:cNvPr>
            <p:cNvSpPr/>
            <p:nvPr/>
          </p:nvSpPr>
          <p:spPr>
            <a:xfrm>
              <a:off x="4858673" y="27778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4EAD4285-7314-DD46-8C66-6AA6025A7AA4}"/>
                </a:ext>
              </a:extLst>
            </p:cNvPr>
            <p:cNvSpPr/>
            <p:nvPr/>
          </p:nvSpPr>
          <p:spPr>
            <a:xfrm>
              <a:off x="5218001" y="27778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Rectangle 120">
              <a:extLst>
                <a:ext uri="{FF2B5EF4-FFF2-40B4-BE49-F238E27FC236}">
                  <a16:creationId xmlns:a16="http://schemas.microsoft.com/office/drawing/2014/main" id="{B9A6C0D6-5D43-9D4B-88B7-75FD58C3B988}"/>
                </a:ext>
              </a:extLst>
            </p:cNvPr>
            <p:cNvSpPr/>
            <p:nvPr/>
          </p:nvSpPr>
          <p:spPr>
            <a:xfrm>
              <a:off x="4289620" y="2954048"/>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CAB6E6E3-1D84-9E43-BE56-DD55A7DE7CCB}"/>
                </a:ext>
              </a:extLst>
            </p:cNvPr>
            <p:cNvSpPr/>
            <p:nvPr/>
          </p:nvSpPr>
          <p:spPr>
            <a:xfrm>
              <a:off x="4499345" y="29540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B4E5707F-03EA-6F40-AAF2-E23363D7AB62}"/>
                </a:ext>
              </a:extLst>
            </p:cNvPr>
            <p:cNvSpPr/>
            <p:nvPr/>
          </p:nvSpPr>
          <p:spPr>
            <a:xfrm>
              <a:off x="4858673" y="29540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Rectangle 123">
              <a:extLst>
                <a:ext uri="{FF2B5EF4-FFF2-40B4-BE49-F238E27FC236}">
                  <a16:creationId xmlns:a16="http://schemas.microsoft.com/office/drawing/2014/main" id="{522B78C4-6877-CE46-A63B-7A82ECD115B6}"/>
                </a:ext>
              </a:extLst>
            </p:cNvPr>
            <p:cNvSpPr/>
            <p:nvPr/>
          </p:nvSpPr>
          <p:spPr>
            <a:xfrm>
              <a:off x="5218001" y="29540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FA16AED2-8F60-B74B-8B2C-22BB3853A814}"/>
                </a:ext>
              </a:extLst>
            </p:cNvPr>
            <p:cNvSpPr/>
            <p:nvPr/>
          </p:nvSpPr>
          <p:spPr>
            <a:xfrm>
              <a:off x="4289620" y="3130207"/>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CBB5A613-228E-E84B-8B5A-BD3DDE37FC4B}"/>
                </a:ext>
              </a:extLst>
            </p:cNvPr>
            <p:cNvSpPr/>
            <p:nvPr/>
          </p:nvSpPr>
          <p:spPr>
            <a:xfrm>
              <a:off x="4499345" y="31302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C33B4829-767E-CC46-841A-C59701274878}"/>
                </a:ext>
              </a:extLst>
            </p:cNvPr>
            <p:cNvSpPr/>
            <p:nvPr/>
          </p:nvSpPr>
          <p:spPr>
            <a:xfrm>
              <a:off x="4858673" y="31302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4FF74D98-0B9E-B447-95A6-F7E4B08A282C}"/>
                </a:ext>
              </a:extLst>
            </p:cNvPr>
            <p:cNvSpPr/>
            <p:nvPr/>
          </p:nvSpPr>
          <p:spPr>
            <a:xfrm>
              <a:off x="5218001" y="31302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28">
              <a:extLst>
                <a:ext uri="{FF2B5EF4-FFF2-40B4-BE49-F238E27FC236}">
                  <a16:creationId xmlns:a16="http://schemas.microsoft.com/office/drawing/2014/main" id="{936DAFF4-957A-5B45-B8B7-8D31D4136A21}"/>
                </a:ext>
              </a:extLst>
            </p:cNvPr>
            <p:cNvSpPr/>
            <p:nvPr/>
          </p:nvSpPr>
          <p:spPr>
            <a:xfrm>
              <a:off x="4289620" y="3306366"/>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D2980796-4C2F-414B-816E-081F907A10F6}"/>
                </a:ext>
              </a:extLst>
            </p:cNvPr>
            <p:cNvSpPr/>
            <p:nvPr/>
          </p:nvSpPr>
          <p:spPr>
            <a:xfrm>
              <a:off x="4499345" y="33063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A887C44D-FFC2-384B-83BF-BEB08C155264}"/>
                </a:ext>
              </a:extLst>
            </p:cNvPr>
            <p:cNvSpPr/>
            <p:nvPr/>
          </p:nvSpPr>
          <p:spPr>
            <a:xfrm>
              <a:off x="4858673" y="33063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E1A5196E-7185-724A-983F-D13E80FEF654}"/>
                </a:ext>
              </a:extLst>
            </p:cNvPr>
            <p:cNvSpPr/>
            <p:nvPr/>
          </p:nvSpPr>
          <p:spPr>
            <a:xfrm>
              <a:off x="5218001" y="33063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721EE2A8-FA3E-FE45-9AFE-3FAF44806885}"/>
                </a:ext>
              </a:extLst>
            </p:cNvPr>
            <p:cNvSpPr/>
            <p:nvPr/>
          </p:nvSpPr>
          <p:spPr>
            <a:xfrm>
              <a:off x="4442020" y="27541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84A7F9AF-2BA4-DA46-B255-8263E7DC1415}"/>
                </a:ext>
              </a:extLst>
            </p:cNvPr>
            <p:cNvSpPr/>
            <p:nvPr/>
          </p:nvSpPr>
          <p:spPr>
            <a:xfrm>
              <a:off x="4651745" y="27541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C834DDEE-C429-1F4E-BA53-A9762690A852}"/>
                </a:ext>
              </a:extLst>
            </p:cNvPr>
            <p:cNvSpPr/>
            <p:nvPr/>
          </p:nvSpPr>
          <p:spPr>
            <a:xfrm>
              <a:off x="5011073" y="27541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F2A5FBBE-49F2-6E41-A6FA-5BF57BDC811B}"/>
                </a:ext>
              </a:extLst>
            </p:cNvPr>
            <p:cNvSpPr/>
            <p:nvPr/>
          </p:nvSpPr>
          <p:spPr>
            <a:xfrm>
              <a:off x="5370401" y="27541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AB7977CF-D25A-0249-8C4F-1F5C1074B4DA}"/>
                </a:ext>
              </a:extLst>
            </p:cNvPr>
            <p:cNvSpPr/>
            <p:nvPr/>
          </p:nvSpPr>
          <p:spPr>
            <a:xfrm>
              <a:off x="4442020" y="2930283"/>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1DCC281C-206A-1C42-9653-43442F95173C}"/>
                </a:ext>
              </a:extLst>
            </p:cNvPr>
            <p:cNvSpPr/>
            <p:nvPr/>
          </p:nvSpPr>
          <p:spPr>
            <a:xfrm>
              <a:off x="4651745" y="29302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FA8DB686-5998-1347-B9D1-24913AB66085}"/>
                </a:ext>
              </a:extLst>
            </p:cNvPr>
            <p:cNvSpPr/>
            <p:nvPr/>
          </p:nvSpPr>
          <p:spPr>
            <a:xfrm>
              <a:off x="5011073" y="29302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52477002-3CA5-0C4A-A69F-FC27F12C0F32}"/>
                </a:ext>
              </a:extLst>
            </p:cNvPr>
            <p:cNvSpPr/>
            <p:nvPr/>
          </p:nvSpPr>
          <p:spPr>
            <a:xfrm>
              <a:off x="5370401" y="29302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E71E42E4-EA17-8544-BA6F-98DC7D25C484}"/>
                </a:ext>
              </a:extLst>
            </p:cNvPr>
            <p:cNvSpPr/>
            <p:nvPr/>
          </p:nvSpPr>
          <p:spPr>
            <a:xfrm>
              <a:off x="4442020" y="3106448"/>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E3C6B61F-3267-144B-8B8B-0330940C7B3A}"/>
                </a:ext>
              </a:extLst>
            </p:cNvPr>
            <p:cNvSpPr/>
            <p:nvPr/>
          </p:nvSpPr>
          <p:spPr>
            <a:xfrm>
              <a:off x="4651745" y="31064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79B9D27D-654E-9345-BFDB-F279B43171E6}"/>
                </a:ext>
              </a:extLst>
            </p:cNvPr>
            <p:cNvSpPr/>
            <p:nvPr/>
          </p:nvSpPr>
          <p:spPr>
            <a:xfrm>
              <a:off x="5011073" y="31064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57B09164-A6D4-DE4F-B6E0-4B3B182E83E6}"/>
                </a:ext>
              </a:extLst>
            </p:cNvPr>
            <p:cNvSpPr/>
            <p:nvPr/>
          </p:nvSpPr>
          <p:spPr>
            <a:xfrm>
              <a:off x="5370401" y="31064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50AAB409-A231-B344-89A5-BC22A08F4E5D}"/>
                </a:ext>
              </a:extLst>
            </p:cNvPr>
            <p:cNvSpPr/>
            <p:nvPr/>
          </p:nvSpPr>
          <p:spPr>
            <a:xfrm>
              <a:off x="4442020" y="3282607"/>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DC64A051-2E1C-D24E-A926-7F6CFAB82A42}"/>
                </a:ext>
              </a:extLst>
            </p:cNvPr>
            <p:cNvSpPr/>
            <p:nvPr/>
          </p:nvSpPr>
          <p:spPr>
            <a:xfrm>
              <a:off x="4651745" y="32826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D016E615-339E-344B-8E16-39978250CC74}"/>
                </a:ext>
              </a:extLst>
            </p:cNvPr>
            <p:cNvSpPr/>
            <p:nvPr/>
          </p:nvSpPr>
          <p:spPr>
            <a:xfrm>
              <a:off x="5011073" y="32826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5AA2512A-D531-5048-948E-B343384A84E0}"/>
                </a:ext>
              </a:extLst>
            </p:cNvPr>
            <p:cNvSpPr/>
            <p:nvPr/>
          </p:nvSpPr>
          <p:spPr>
            <a:xfrm>
              <a:off x="5370401" y="32826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7BFE0B49-5175-1643-B20A-A2F81DD24087}"/>
                </a:ext>
              </a:extLst>
            </p:cNvPr>
            <p:cNvSpPr/>
            <p:nvPr/>
          </p:nvSpPr>
          <p:spPr>
            <a:xfrm>
              <a:off x="4442020" y="3458766"/>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6D163B17-BB1F-FE4C-9ED1-3760259AAEFA}"/>
                </a:ext>
              </a:extLst>
            </p:cNvPr>
            <p:cNvSpPr/>
            <p:nvPr/>
          </p:nvSpPr>
          <p:spPr>
            <a:xfrm>
              <a:off x="4651745" y="34587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73533B4D-DE4C-6B4F-8107-68EBB6D94730}"/>
                </a:ext>
              </a:extLst>
            </p:cNvPr>
            <p:cNvSpPr/>
            <p:nvPr/>
          </p:nvSpPr>
          <p:spPr>
            <a:xfrm>
              <a:off x="5011073" y="34587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869B4248-3278-184F-89E3-0AA368CC0E71}"/>
                </a:ext>
              </a:extLst>
            </p:cNvPr>
            <p:cNvSpPr/>
            <p:nvPr/>
          </p:nvSpPr>
          <p:spPr>
            <a:xfrm>
              <a:off x="5370401" y="34587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6E0751EC-A6E7-A447-99EF-FEAD80409739}"/>
                </a:ext>
              </a:extLst>
            </p:cNvPr>
            <p:cNvSpPr/>
            <p:nvPr/>
          </p:nvSpPr>
          <p:spPr>
            <a:xfrm>
              <a:off x="4594420" y="29065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E9D1925E-9291-3E49-8439-0D01E9F12223}"/>
                </a:ext>
              </a:extLst>
            </p:cNvPr>
            <p:cNvSpPr/>
            <p:nvPr/>
          </p:nvSpPr>
          <p:spPr>
            <a:xfrm>
              <a:off x="4804145" y="29065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30359934-1140-8A40-A8C9-8E1C28D77FC0}"/>
                </a:ext>
              </a:extLst>
            </p:cNvPr>
            <p:cNvSpPr/>
            <p:nvPr/>
          </p:nvSpPr>
          <p:spPr>
            <a:xfrm>
              <a:off x="5163473" y="29065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55">
              <a:extLst>
                <a:ext uri="{FF2B5EF4-FFF2-40B4-BE49-F238E27FC236}">
                  <a16:creationId xmlns:a16="http://schemas.microsoft.com/office/drawing/2014/main" id="{DBE827D9-5ABC-C84A-9948-CAE67C6223F8}"/>
                </a:ext>
              </a:extLst>
            </p:cNvPr>
            <p:cNvSpPr/>
            <p:nvPr/>
          </p:nvSpPr>
          <p:spPr>
            <a:xfrm>
              <a:off x="5522801" y="29065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3DC75011-39A9-0747-8EEF-32D06E2EAA8A}"/>
                </a:ext>
              </a:extLst>
            </p:cNvPr>
            <p:cNvSpPr/>
            <p:nvPr/>
          </p:nvSpPr>
          <p:spPr>
            <a:xfrm>
              <a:off x="4594420" y="3082683"/>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57">
              <a:extLst>
                <a:ext uri="{FF2B5EF4-FFF2-40B4-BE49-F238E27FC236}">
                  <a16:creationId xmlns:a16="http://schemas.microsoft.com/office/drawing/2014/main" id="{2805C98B-5BFC-3840-B582-6A0B09D38789}"/>
                </a:ext>
              </a:extLst>
            </p:cNvPr>
            <p:cNvSpPr/>
            <p:nvPr/>
          </p:nvSpPr>
          <p:spPr>
            <a:xfrm>
              <a:off x="4804145" y="30826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D0A5A52E-1300-A44B-AC53-6974825156CB}"/>
                </a:ext>
              </a:extLst>
            </p:cNvPr>
            <p:cNvSpPr/>
            <p:nvPr/>
          </p:nvSpPr>
          <p:spPr>
            <a:xfrm>
              <a:off x="5163473" y="30826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5CB469A1-A4C2-F246-B303-813E353BB533}"/>
                </a:ext>
              </a:extLst>
            </p:cNvPr>
            <p:cNvSpPr/>
            <p:nvPr/>
          </p:nvSpPr>
          <p:spPr>
            <a:xfrm>
              <a:off x="5522801" y="30826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2E244172-D057-B941-B8E7-E7A88B70B4D2}"/>
                </a:ext>
              </a:extLst>
            </p:cNvPr>
            <p:cNvSpPr/>
            <p:nvPr/>
          </p:nvSpPr>
          <p:spPr>
            <a:xfrm>
              <a:off x="4594420" y="3258848"/>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7C270745-8C73-0746-8971-4AF504B7019F}"/>
                </a:ext>
              </a:extLst>
            </p:cNvPr>
            <p:cNvSpPr/>
            <p:nvPr/>
          </p:nvSpPr>
          <p:spPr>
            <a:xfrm>
              <a:off x="4804145" y="32588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06BCF51D-67B1-A347-B542-FD6FB02215A0}"/>
                </a:ext>
              </a:extLst>
            </p:cNvPr>
            <p:cNvSpPr/>
            <p:nvPr/>
          </p:nvSpPr>
          <p:spPr>
            <a:xfrm>
              <a:off x="5163473" y="32588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Rectangle 163">
              <a:extLst>
                <a:ext uri="{FF2B5EF4-FFF2-40B4-BE49-F238E27FC236}">
                  <a16:creationId xmlns:a16="http://schemas.microsoft.com/office/drawing/2014/main" id="{087CE3F0-07E6-A849-87AA-63BF28801962}"/>
                </a:ext>
              </a:extLst>
            </p:cNvPr>
            <p:cNvSpPr/>
            <p:nvPr/>
          </p:nvSpPr>
          <p:spPr>
            <a:xfrm>
              <a:off x="5522801" y="32588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E500197A-944F-D74D-8E02-798D9B8A1A32}"/>
                </a:ext>
              </a:extLst>
            </p:cNvPr>
            <p:cNvSpPr/>
            <p:nvPr/>
          </p:nvSpPr>
          <p:spPr>
            <a:xfrm>
              <a:off x="4594420" y="3435007"/>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65">
              <a:extLst>
                <a:ext uri="{FF2B5EF4-FFF2-40B4-BE49-F238E27FC236}">
                  <a16:creationId xmlns:a16="http://schemas.microsoft.com/office/drawing/2014/main" id="{A7405B60-4A29-0A4D-91F4-655E4DFCF345}"/>
                </a:ext>
              </a:extLst>
            </p:cNvPr>
            <p:cNvSpPr/>
            <p:nvPr/>
          </p:nvSpPr>
          <p:spPr>
            <a:xfrm>
              <a:off x="4804145" y="34350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ectangle 166">
              <a:extLst>
                <a:ext uri="{FF2B5EF4-FFF2-40B4-BE49-F238E27FC236}">
                  <a16:creationId xmlns:a16="http://schemas.microsoft.com/office/drawing/2014/main" id="{CFAA4F28-9CE9-0B41-A7B6-96F82E9BA6EC}"/>
                </a:ext>
              </a:extLst>
            </p:cNvPr>
            <p:cNvSpPr/>
            <p:nvPr/>
          </p:nvSpPr>
          <p:spPr>
            <a:xfrm>
              <a:off x="5163473" y="34350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BDF2E21C-D995-5549-8D42-7CA6F3B5E3EC}"/>
                </a:ext>
              </a:extLst>
            </p:cNvPr>
            <p:cNvSpPr/>
            <p:nvPr/>
          </p:nvSpPr>
          <p:spPr>
            <a:xfrm>
              <a:off x="5522801" y="34350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68">
              <a:extLst>
                <a:ext uri="{FF2B5EF4-FFF2-40B4-BE49-F238E27FC236}">
                  <a16:creationId xmlns:a16="http://schemas.microsoft.com/office/drawing/2014/main" id="{785CFE8B-16E7-934D-96C2-47D4B3DF383D}"/>
                </a:ext>
              </a:extLst>
            </p:cNvPr>
            <p:cNvSpPr/>
            <p:nvPr/>
          </p:nvSpPr>
          <p:spPr>
            <a:xfrm>
              <a:off x="4594420" y="3611166"/>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Rectangle 169">
              <a:extLst>
                <a:ext uri="{FF2B5EF4-FFF2-40B4-BE49-F238E27FC236}">
                  <a16:creationId xmlns:a16="http://schemas.microsoft.com/office/drawing/2014/main" id="{0ED70F50-3F4D-3945-B1A4-281F695672BF}"/>
                </a:ext>
              </a:extLst>
            </p:cNvPr>
            <p:cNvSpPr/>
            <p:nvPr/>
          </p:nvSpPr>
          <p:spPr>
            <a:xfrm>
              <a:off x="4804145" y="36111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89C6D539-89DC-8047-83D9-1C63B10A9A1E}"/>
                </a:ext>
              </a:extLst>
            </p:cNvPr>
            <p:cNvSpPr/>
            <p:nvPr/>
          </p:nvSpPr>
          <p:spPr>
            <a:xfrm>
              <a:off x="5163473" y="36111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71">
              <a:extLst>
                <a:ext uri="{FF2B5EF4-FFF2-40B4-BE49-F238E27FC236}">
                  <a16:creationId xmlns:a16="http://schemas.microsoft.com/office/drawing/2014/main" id="{14D4D384-1412-3745-BBB1-5A9CA9FE5528}"/>
                </a:ext>
              </a:extLst>
            </p:cNvPr>
            <p:cNvSpPr/>
            <p:nvPr/>
          </p:nvSpPr>
          <p:spPr>
            <a:xfrm>
              <a:off x="5522801" y="36111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Rectangle 203">
              <a:extLst>
                <a:ext uri="{FF2B5EF4-FFF2-40B4-BE49-F238E27FC236}">
                  <a16:creationId xmlns:a16="http://schemas.microsoft.com/office/drawing/2014/main" id="{DF6E36A8-6582-8747-BB44-EF1A66E23C68}"/>
                </a:ext>
              </a:extLst>
            </p:cNvPr>
            <p:cNvSpPr/>
            <p:nvPr/>
          </p:nvSpPr>
          <p:spPr>
            <a:xfrm>
              <a:off x="4544504" y="3065619"/>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S1</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5" name="Rectangle 204">
              <a:extLst>
                <a:ext uri="{FF2B5EF4-FFF2-40B4-BE49-F238E27FC236}">
                  <a16:creationId xmlns:a16="http://schemas.microsoft.com/office/drawing/2014/main" id="{00B2DAE8-CBDF-C344-A5D5-32290481D4A6}"/>
                </a:ext>
              </a:extLst>
            </p:cNvPr>
            <p:cNvSpPr/>
            <p:nvPr/>
          </p:nvSpPr>
          <p:spPr>
            <a:xfrm>
              <a:off x="4545841" y="3240237"/>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S2</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6" name="Rectangle 205">
              <a:extLst>
                <a:ext uri="{FF2B5EF4-FFF2-40B4-BE49-F238E27FC236}">
                  <a16:creationId xmlns:a16="http://schemas.microsoft.com/office/drawing/2014/main" id="{A110B1DD-D7D9-8B48-9C15-044DD56AD9CA}"/>
                </a:ext>
              </a:extLst>
            </p:cNvPr>
            <p:cNvSpPr/>
            <p:nvPr/>
          </p:nvSpPr>
          <p:spPr>
            <a:xfrm>
              <a:off x="4549671" y="3413952"/>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S3</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7" name="Rectangle 206">
              <a:extLst>
                <a:ext uri="{FF2B5EF4-FFF2-40B4-BE49-F238E27FC236}">
                  <a16:creationId xmlns:a16="http://schemas.microsoft.com/office/drawing/2014/main" id="{5353740A-DEFC-704F-83EA-45ABFE836C34}"/>
                </a:ext>
              </a:extLst>
            </p:cNvPr>
            <p:cNvSpPr/>
            <p:nvPr/>
          </p:nvSpPr>
          <p:spPr>
            <a:xfrm>
              <a:off x="4549671" y="3591338"/>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S4</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8" name="TextBox 207">
            <a:extLst>
              <a:ext uri="{FF2B5EF4-FFF2-40B4-BE49-F238E27FC236}">
                <a16:creationId xmlns:a16="http://schemas.microsoft.com/office/drawing/2014/main" id="{8C887EF2-64B3-5C4F-B587-5D0337A2B97A}"/>
              </a:ext>
            </a:extLst>
          </p:cNvPr>
          <p:cNvSpPr txBox="1"/>
          <p:nvPr/>
        </p:nvSpPr>
        <p:spPr>
          <a:xfrm>
            <a:off x="3714030" y="5490076"/>
            <a:ext cx="1317540"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Set filled bit</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9" name="Elbow Connector 208">
            <a:extLst>
              <a:ext uri="{FF2B5EF4-FFF2-40B4-BE49-F238E27FC236}">
                <a16:creationId xmlns:a16="http://schemas.microsoft.com/office/drawing/2014/main" id="{DF0815CD-63AD-4245-9714-D351E1229B14}"/>
              </a:ext>
            </a:extLst>
          </p:cNvPr>
          <p:cNvCxnSpPr>
            <a:cxnSpLocks/>
          </p:cNvCxnSpPr>
          <p:nvPr/>
        </p:nvCxnSpPr>
        <p:spPr>
          <a:xfrm flipH="1">
            <a:off x="5527641" y="3563338"/>
            <a:ext cx="468480" cy="1525255"/>
          </a:xfrm>
          <a:prstGeom prst="bentConnector4">
            <a:avLst>
              <a:gd name="adj1" fmla="val -151871"/>
              <a:gd name="adj2" fmla="val 10003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BE5C845F-5541-584A-8AC5-5CFCF1682CD8}"/>
              </a:ext>
            </a:extLst>
          </p:cNvPr>
          <p:cNvGrpSpPr/>
          <p:nvPr/>
        </p:nvGrpSpPr>
        <p:grpSpPr>
          <a:xfrm>
            <a:off x="4852151" y="3225743"/>
            <a:ext cx="965556" cy="246221"/>
            <a:chOff x="-1482231" y="2981228"/>
            <a:chExt cx="965556" cy="246221"/>
          </a:xfrm>
        </p:grpSpPr>
        <p:sp>
          <p:nvSpPr>
            <p:cNvPr id="181" name="Rectangle 180">
              <a:extLst>
                <a:ext uri="{FF2B5EF4-FFF2-40B4-BE49-F238E27FC236}">
                  <a16:creationId xmlns:a16="http://schemas.microsoft.com/office/drawing/2014/main" id="{F696243C-A446-D24F-8E95-6F5853E28F7B}"/>
                </a:ext>
              </a:extLst>
            </p:cNvPr>
            <p:cNvSpPr/>
            <p:nvPr/>
          </p:nvSpPr>
          <p:spPr>
            <a:xfrm>
              <a:off x="-1482231" y="3046340"/>
              <a:ext cx="243526" cy="119395"/>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2" name="Rectangle 181">
              <a:extLst>
                <a:ext uri="{FF2B5EF4-FFF2-40B4-BE49-F238E27FC236}">
                  <a16:creationId xmlns:a16="http://schemas.microsoft.com/office/drawing/2014/main" id="{EE62E3F3-73B0-5C40-99F7-20A5CB2C1166}"/>
                </a:ext>
              </a:extLst>
            </p:cNvPr>
            <p:cNvSpPr/>
            <p:nvPr/>
          </p:nvSpPr>
          <p:spPr>
            <a:xfrm>
              <a:off x="-1122902" y="3047091"/>
              <a:ext cx="243526" cy="119395"/>
            </a:xfrm>
            <a:prstGeom prst="rect">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C0BF88CC-D73B-8145-8BB1-9D8D1FFA9467}"/>
                </a:ext>
              </a:extLst>
            </p:cNvPr>
            <p:cNvSpPr/>
            <p:nvPr/>
          </p:nvSpPr>
          <p:spPr>
            <a:xfrm>
              <a:off x="-760201" y="3047091"/>
              <a:ext cx="243526" cy="119395"/>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Rectangle 202">
              <a:extLst>
                <a:ext uri="{FF2B5EF4-FFF2-40B4-BE49-F238E27FC236}">
                  <a16:creationId xmlns:a16="http://schemas.microsoft.com/office/drawing/2014/main" id="{1A133D55-F6E3-8043-9FAD-85C7DFD57450}"/>
                </a:ext>
              </a:extLst>
            </p:cNvPr>
            <p:cNvSpPr/>
            <p:nvPr/>
          </p:nvSpPr>
          <p:spPr>
            <a:xfrm>
              <a:off x="-1206336" y="2981228"/>
              <a:ext cx="415498"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000" b="0" i="1" u="none" strike="noStrike" kern="1200" cap="none" spc="0" normalizeH="0" baseline="0" noProof="0" dirty="0">
                  <a:ln>
                    <a:noFill/>
                  </a:ln>
                  <a:solidFill>
                    <a:prstClr val="white"/>
                  </a:solidFill>
                  <a:effectLst/>
                  <a:uLnTx/>
                  <a:uFillTx/>
                  <a:latin typeface="Calibri" panose="020F0502020204030204"/>
                  <a:ea typeface="+mn-ea"/>
                  <a:cs typeface="+mn-cs"/>
                </a:rPr>
                <a:t>Max</a:t>
              </a:r>
            </a:p>
          </p:txBody>
        </p:sp>
      </p:grpSp>
    </p:spTree>
    <p:extLst>
      <p:ext uri="{BB962C8B-B14F-4D97-AF65-F5344CB8AC3E}">
        <p14:creationId xmlns:p14="http://schemas.microsoft.com/office/powerpoint/2010/main" val="263647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0"/>
                                        </p:tgtEl>
                                        <p:attrNameLst>
                                          <p:attrName>style.visibility</p:attrName>
                                        </p:attrNameLst>
                                      </p:cBhvr>
                                      <p:to>
                                        <p:strVal val="visible"/>
                                      </p:to>
                                    </p:set>
                                  </p:childTnLst>
                                </p:cTn>
                              </p:par>
                              <p:par>
                                <p:cTn id="59" presetID="10" presetClass="entr" presetSubtype="0" fill="hold" nodeType="withEffect">
                                  <p:stCondLst>
                                    <p:cond delay="200"/>
                                  </p:stCondLst>
                                  <p:childTnLst>
                                    <p:set>
                                      <p:cBhvr>
                                        <p:cTn id="60" dur="1" fill="hold">
                                          <p:stCondLst>
                                            <p:cond delay="0"/>
                                          </p:stCondLst>
                                        </p:cTn>
                                        <p:tgtEl>
                                          <p:spTgt spid="211"/>
                                        </p:tgtEl>
                                        <p:attrNameLst>
                                          <p:attrName>style.visibility</p:attrName>
                                        </p:attrNameLst>
                                      </p:cBhvr>
                                      <p:to>
                                        <p:strVal val="visible"/>
                                      </p:to>
                                    </p:set>
                                    <p:animEffect transition="in" filter="fade">
                                      <p:cBhvr>
                                        <p:cTn id="61" dur="300"/>
                                        <p:tgtEl>
                                          <p:spTgt spid="211"/>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9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95"/>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94"/>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9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09"/>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84"/>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8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8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196"/>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8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02"/>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89"/>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208"/>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P spid="112" grpId="0" animBg="1"/>
      <p:bldP spid="173" grpId="0"/>
      <p:bldP spid="175" grpId="0"/>
      <p:bldP spid="176" grpId="0" animBg="1"/>
      <p:bldP spid="177" grpId="0"/>
      <p:bldP spid="179" grpId="0" animBg="1"/>
      <p:bldP spid="180" grpId="0" animBg="1"/>
      <p:bldP spid="184" grpId="0" animBg="1"/>
      <p:bldP spid="185" grpId="0"/>
      <p:bldP spid="187" grpId="0" animBg="1"/>
      <p:bldP spid="188" grpId="0" animBg="1"/>
      <p:bldP spid="190" grpId="0"/>
      <p:bldP spid="191" grpId="0"/>
      <p:bldP spid="192" grpId="0"/>
      <p:bldP spid="193" grpId="0" animBg="1"/>
      <p:bldP spid="195" grpId="0"/>
      <p:bldP spid="196" grpId="0"/>
      <p:bldP spid="197" grpId="0" animBg="1"/>
      <p:bldP spid="198" grpId="0" animBg="1"/>
      <p:bldP spid="202" grpId="0" animBg="1"/>
      <p:bldP spid="20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FCEAF-8A5B-644C-A41E-0C6D4BB6BEF3}"/>
              </a:ext>
            </a:extLst>
          </p:cNvPr>
          <p:cNvSpPr>
            <a:spLocks noGrp="1"/>
          </p:cNvSpPr>
          <p:nvPr>
            <p:ph type="title"/>
          </p:nvPr>
        </p:nvSpPr>
        <p:spPr/>
        <p:txBody>
          <a:bodyPr/>
          <a:lstStyle/>
          <a:p>
            <a:r>
              <a:rPr lang="en-US" dirty="0"/>
              <a:t>Architecting </a:t>
            </a:r>
            <a:r>
              <a:rPr lang="en-US" dirty="0" err="1"/>
              <a:t>QVStore</a:t>
            </a:r>
            <a:endParaRPr lang="en-US" dirty="0"/>
          </a:p>
        </p:txBody>
      </p:sp>
      <p:pic>
        <p:nvPicPr>
          <p:cNvPr id="7" name="Graphic 6">
            <a:extLst>
              <a:ext uri="{FF2B5EF4-FFF2-40B4-BE49-F238E27FC236}">
                <a16:creationId xmlns:a16="http://schemas.microsoft.com/office/drawing/2014/main" id="{ADEF83E0-E872-1A43-9B4E-D708762001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178" y="1621907"/>
            <a:ext cx="8283729" cy="3295185"/>
          </a:xfrm>
          <a:prstGeom prst="rect">
            <a:avLst/>
          </a:prstGeom>
        </p:spPr>
      </p:pic>
      <p:sp>
        <p:nvSpPr>
          <p:cNvPr id="210" name="TextBox 209">
            <a:extLst>
              <a:ext uri="{FF2B5EF4-FFF2-40B4-BE49-F238E27FC236}">
                <a16:creationId xmlns:a16="http://schemas.microsoft.com/office/drawing/2014/main" id="{67722AF4-A5B0-344C-ABD8-E52856BA2A1E}"/>
              </a:ext>
            </a:extLst>
          </p:cNvPr>
          <p:cNvSpPr txBox="1"/>
          <p:nvPr/>
        </p:nvSpPr>
        <p:spPr>
          <a:xfrm>
            <a:off x="564586" y="4389908"/>
            <a:ext cx="3890327"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libri" panose="020F0502020204030204"/>
                <a:ea typeface="+mn-ea"/>
                <a:cs typeface="+mn-cs"/>
              </a:rPr>
              <a:t>S = {</a:t>
            </a:r>
            <a:r>
              <a:rPr kumimoji="0" lang="en-US" sz="2600" b="1" i="0" u="none" strike="noStrike" kern="1200" cap="none" spc="0" normalizeH="0" baseline="0" noProof="0" dirty="0" err="1">
                <a:ln>
                  <a:noFill/>
                </a:ln>
                <a:solidFill>
                  <a:srgbClr val="7030A0"/>
                </a:solidFill>
                <a:effectLst/>
                <a:uLnTx/>
                <a:uFillTx/>
                <a:latin typeface="Calibri" panose="020F0502020204030204"/>
                <a:ea typeface="+mn-ea"/>
                <a:cs typeface="+mn-cs"/>
              </a:rPr>
              <a:t>PC+Delta</a:t>
            </a:r>
            <a:r>
              <a:rPr kumimoji="0" lang="en-US" sz="2600" b="1" i="0" u="none" strike="noStrike" kern="1200" cap="none" spc="0" normalizeH="0" baseline="0" noProof="0" dirty="0">
                <a:ln>
                  <a:noFill/>
                </a:ln>
                <a:solidFill>
                  <a:srgbClr val="7030A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libri" panose="020F0502020204030204"/>
                <a:ea typeface="+mn-ea"/>
                <a:cs typeface="+mn-cs"/>
              </a:rPr>
              <a:t>Sequence of last-4 deltas}</a:t>
            </a:r>
          </a:p>
        </p:txBody>
      </p:sp>
      <p:sp>
        <p:nvSpPr>
          <p:cNvPr id="9" name="TextBox 8">
            <a:extLst>
              <a:ext uri="{FF2B5EF4-FFF2-40B4-BE49-F238E27FC236}">
                <a16:creationId xmlns:a16="http://schemas.microsoft.com/office/drawing/2014/main" id="{78E39C97-DE08-4540-9E01-7B39B5EBA573}"/>
              </a:ext>
            </a:extLst>
          </p:cNvPr>
          <p:cNvSpPr txBox="1"/>
          <p:nvPr/>
        </p:nvSpPr>
        <p:spPr>
          <a:xfrm>
            <a:off x="4609187" y="2296720"/>
            <a:ext cx="482601"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5261"/>
                </a:solidFill>
                <a:effectLst/>
                <a:uLnTx/>
                <a:uFillTx/>
                <a:latin typeface="Calibri" panose="020F0502020204030204" pitchFamily="34" charset="0"/>
                <a:ea typeface="+mn-ea"/>
                <a:cs typeface="Calibri" panose="020F0502020204030204" pitchFamily="34" charset="0"/>
              </a:rPr>
              <a:t>+1</a:t>
            </a:r>
          </a:p>
        </p:txBody>
      </p:sp>
      <p:sp>
        <p:nvSpPr>
          <p:cNvPr id="214" name="TextBox 213">
            <a:extLst>
              <a:ext uri="{FF2B5EF4-FFF2-40B4-BE49-F238E27FC236}">
                <a16:creationId xmlns:a16="http://schemas.microsoft.com/office/drawing/2014/main" id="{62FC844E-C8DB-E94D-A4E1-4E35A5BB17DB}"/>
              </a:ext>
            </a:extLst>
          </p:cNvPr>
          <p:cNvSpPr txBox="1"/>
          <p:nvPr/>
        </p:nvSpPr>
        <p:spPr>
          <a:xfrm>
            <a:off x="5259779" y="2296720"/>
            <a:ext cx="482601"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5261"/>
                </a:solidFill>
                <a:effectLst/>
                <a:uLnTx/>
                <a:uFillTx/>
                <a:latin typeface="Calibri" panose="020F0502020204030204"/>
                <a:ea typeface="+mn-ea"/>
                <a:cs typeface="+mn-cs"/>
              </a:rPr>
              <a:t>+2</a:t>
            </a:r>
          </a:p>
        </p:txBody>
      </p:sp>
      <p:sp>
        <p:nvSpPr>
          <p:cNvPr id="215" name="TextBox 214">
            <a:extLst>
              <a:ext uri="{FF2B5EF4-FFF2-40B4-BE49-F238E27FC236}">
                <a16:creationId xmlns:a16="http://schemas.microsoft.com/office/drawing/2014/main" id="{FC8D5C70-D55C-2D43-9B73-A502909B3136}"/>
              </a:ext>
            </a:extLst>
          </p:cNvPr>
          <p:cNvSpPr txBox="1"/>
          <p:nvPr/>
        </p:nvSpPr>
        <p:spPr>
          <a:xfrm>
            <a:off x="5927029" y="2296720"/>
            <a:ext cx="482601"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5261"/>
                </a:solidFill>
                <a:effectLst/>
                <a:uLnTx/>
                <a:uFillTx/>
                <a:latin typeface="Calibri" panose="020F0502020204030204"/>
                <a:ea typeface="+mn-ea"/>
                <a:cs typeface="+mn-cs"/>
              </a:rPr>
              <a:t>+3</a:t>
            </a:r>
          </a:p>
        </p:txBody>
      </p:sp>
      <p:sp>
        <p:nvSpPr>
          <p:cNvPr id="216" name="Rectangle 215">
            <a:extLst>
              <a:ext uri="{FF2B5EF4-FFF2-40B4-BE49-F238E27FC236}">
                <a16:creationId xmlns:a16="http://schemas.microsoft.com/office/drawing/2014/main" id="{A571E173-3D9F-9D4C-A40F-E481EF874D4B}"/>
              </a:ext>
            </a:extLst>
          </p:cNvPr>
          <p:cNvSpPr/>
          <p:nvPr/>
        </p:nvSpPr>
        <p:spPr>
          <a:xfrm>
            <a:off x="4850487" y="4844522"/>
            <a:ext cx="2153084"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Q-Value Store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1" u="none" strike="noStrike" kern="1200" cap="none" spc="0" normalizeH="0" baseline="0" noProof="0" dirty="0" err="1">
                <a:ln>
                  <a:noFill/>
                </a:ln>
                <a:solidFill>
                  <a:prstClr val="black"/>
                </a:solidFill>
                <a:effectLst/>
                <a:uLnTx/>
                <a:uFillTx/>
                <a:latin typeface="Calibri" panose="020F0502020204030204"/>
                <a:ea typeface="+mn-ea"/>
                <a:cs typeface="+mn-cs"/>
              </a:rPr>
              <a:t>QVStore</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CH"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217122A-4818-0D41-BE01-F90DDFB135D2}"/>
              </a:ext>
            </a:extLst>
          </p:cNvPr>
          <p:cNvSpPr txBox="1"/>
          <p:nvPr/>
        </p:nvSpPr>
        <p:spPr>
          <a:xfrm>
            <a:off x="6570496" y="2296720"/>
            <a:ext cx="482601"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5261"/>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21801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300"/>
                                        <p:tgtEl>
                                          <p:spTgt spid="2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300"/>
                                        <p:tgtEl>
                                          <p:spTgt spid="9"/>
                                        </p:tgtEl>
                                      </p:cBhvr>
                                    </p:animEffect>
                                  </p:childTnLst>
                                </p:cTn>
                              </p:par>
                              <p:par>
                                <p:cTn id="13" presetID="10" presetClass="entr" presetSubtype="0" fill="hold" grpId="0" nodeType="withEffect">
                                  <p:stCondLst>
                                    <p:cond delay="300"/>
                                  </p:stCondLst>
                                  <p:childTnLst>
                                    <p:set>
                                      <p:cBhvr>
                                        <p:cTn id="14" dur="1" fill="hold">
                                          <p:stCondLst>
                                            <p:cond delay="0"/>
                                          </p:stCondLst>
                                        </p:cTn>
                                        <p:tgtEl>
                                          <p:spTgt spid="214"/>
                                        </p:tgtEl>
                                        <p:attrNameLst>
                                          <p:attrName>style.visibility</p:attrName>
                                        </p:attrNameLst>
                                      </p:cBhvr>
                                      <p:to>
                                        <p:strVal val="visible"/>
                                      </p:to>
                                    </p:set>
                                    <p:animEffect transition="in" filter="fade">
                                      <p:cBhvr>
                                        <p:cTn id="15" dur="300"/>
                                        <p:tgtEl>
                                          <p:spTgt spid="214"/>
                                        </p:tgtEl>
                                      </p:cBhvr>
                                    </p:animEffect>
                                  </p:childTnLst>
                                </p:cTn>
                              </p:par>
                              <p:par>
                                <p:cTn id="16" presetID="10" presetClass="entr" presetSubtype="0" fill="hold" grpId="0" nodeType="withEffect">
                                  <p:stCondLst>
                                    <p:cond delay="600"/>
                                  </p:stCondLst>
                                  <p:childTnLst>
                                    <p:set>
                                      <p:cBhvr>
                                        <p:cTn id="17" dur="1" fill="hold">
                                          <p:stCondLst>
                                            <p:cond delay="0"/>
                                          </p:stCondLst>
                                        </p:cTn>
                                        <p:tgtEl>
                                          <p:spTgt spid="215"/>
                                        </p:tgtEl>
                                        <p:attrNameLst>
                                          <p:attrName>style.visibility</p:attrName>
                                        </p:attrNameLst>
                                      </p:cBhvr>
                                      <p:to>
                                        <p:strVal val="visible"/>
                                      </p:to>
                                    </p:set>
                                    <p:animEffect transition="in" filter="fade">
                                      <p:cBhvr>
                                        <p:cTn id="18" dur="300"/>
                                        <p:tgtEl>
                                          <p:spTgt spid="215"/>
                                        </p:tgtEl>
                                      </p:cBhvr>
                                    </p:animEffect>
                                  </p:childTnLst>
                                </p:cTn>
                              </p:par>
                              <p:par>
                                <p:cTn id="19" presetID="10" presetClass="entr" presetSubtype="0" fill="hold" grpId="0" nodeType="withEffect">
                                  <p:stCondLst>
                                    <p:cond delay="6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9" grpId="0" animBg="1"/>
      <p:bldP spid="214" grpId="0" animBg="1"/>
      <p:bldP spid="215"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is Key for Modern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42368553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FCEAF-8A5B-644C-A41E-0C6D4BB6BEF3}"/>
              </a:ext>
            </a:extLst>
          </p:cNvPr>
          <p:cNvSpPr>
            <a:spLocks noGrp="1"/>
          </p:cNvSpPr>
          <p:nvPr>
            <p:ph type="title"/>
          </p:nvPr>
        </p:nvSpPr>
        <p:spPr/>
        <p:txBody>
          <a:bodyPr/>
          <a:lstStyle/>
          <a:p>
            <a:r>
              <a:rPr lang="en-US" dirty="0"/>
              <a:t>Architecting the </a:t>
            </a:r>
            <a:r>
              <a:rPr lang="en-US" dirty="0" err="1"/>
              <a:t>QVStore</a:t>
            </a:r>
            <a:endParaRPr lang="en-US" dirty="0"/>
          </a:p>
        </p:txBody>
      </p:sp>
      <p:pic>
        <p:nvPicPr>
          <p:cNvPr id="7" name="Graphic 6">
            <a:extLst>
              <a:ext uri="{FF2B5EF4-FFF2-40B4-BE49-F238E27FC236}">
                <a16:creationId xmlns:a16="http://schemas.microsoft.com/office/drawing/2014/main" id="{ADEF83E0-E872-1A43-9B4E-D708762001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178" y="1621907"/>
            <a:ext cx="8283729" cy="3295185"/>
          </a:xfrm>
          <a:prstGeom prst="rect">
            <a:avLst/>
          </a:prstGeom>
        </p:spPr>
      </p:pic>
      <p:sp>
        <p:nvSpPr>
          <p:cNvPr id="210" name="TextBox 209">
            <a:extLst>
              <a:ext uri="{FF2B5EF4-FFF2-40B4-BE49-F238E27FC236}">
                <a16:creationId xmlns:a16="http://schemas.microsoft.com/office/drawing/2014/main" id="{67722AF4-A5B0-344C-ABD8-E52856BA2A1E}"/>
              </a:ext>
            </a:extLst>
          </p:cNvPr>
          <p:cNvSpPr txBox="1"/>
          <p:nvPr/>
        </p:nvSpPr>
        <p:spPr>
          <a:xfrm>
            <a:off x="564586" y="4389908"/>
            <a:ext cx="3890327"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libri" panose="020F0502020204030204"/>
                <a:ea typeface="+mn-ea"/>
                <a:cs typeface="+mn-cs"/>
              </a:rPr>
              <a:t>S = {</a:t>
            </a:r>
            <a:r>
              <a:rPr kumimoji="0" lang="en-US" sz="2600" b="1" i="0" u="none" strike="noStrike" kern="1200" cap="none" spc="0" normalizeH="0" baseline="0" noProof="0" dirty="0" err="1">
                <a:ln>
                  <a:noFill/>
                </a:ln>
                <a:solidFill>
                  <a:srgbClr val="7030A0"/>
                </a:solidFill>
                <a:effectLst/>
                <a:uLnTx/>
                <a:uFillTx/>
                <a:latin typeface="Calibri" panose="020F0502020204030204"/>
                <a:ea typeface="+mn-ea"/>
                <a:cs typeface="+mn-cs"/>
              </a:rPr>
              <a:t>PC+Delta</a:t>
            </a:r>
            <a:r>
              <a:rPr kumimoji="0" lang="en-US" sz="2600" b="1" i="0" u="none" strike="noStrike" kern="1200" cap="none" spc="0" normalizeH="0" baseline="0" noProof="0" dirty="0">
                <a:ln>
                  <a:noFill/>
                </a:ln>
                <a:solidFill>
                  <a:srgbClr val="7030A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libri" panose="020F0502020204030204"/>
                <a:ea typeface="+mn-ea"/>
                <a:cs typeface="+mn-cs"/>
              </a:rPr>
              <a:t>Sequence of last-4 deltas}</a:t>
            </a:r>
          </a:p>
        </p:txBody>
      </p:sp>
      <p:sp>
        <p:nvSpPr>
          <p:cNvPr id="9" name="TextBox 8">
            <a:extLst>
              <a:ext uri="{FF2B5EF4-FFF2-40B4-BE49-F238E27FC236}">
                <a16:creationId xmlns:a16="http://schemas.microsoft.com/office/drawing/2014/main" id="{78E39C97-DE08-4540-9E01-7B39B5EBA573}"/>
              </a:ext>
            </a:extLst>
          </p:cNvPr>
          <p:cNvSpPr txBox="1"/>
          <p:nvPr/>
        </p:nvSpPr>
        <p:spPr>
          <a:xfrm>
            <a:off x="4609187" y="2296720"/>
            <a:ext cx="482601"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5261"/>
                </a:solidFill>
                <a:effectLst/>
                <a:uLnTx/>
                <a:uFillTx/>
                <a:latin typeface="Calibri" panose="020F0502020204030204" pitchFamily="34" charset="0"/>
                <a:ea typeface="+mn-ea"/>
                <a:cs typeface="Calibri" panose="020F0502020204030204" pitchFamily="34" charset="0"/>
              </a:rPr>
              <a:t>+1</a:t>
            </a:r>
          </a:p>
        </p:txBody>
      </p:sp>
      <p:sp>
        <p:nvSpPr>
          <p:cNvPr id="214" name="TextBox 213">
            <a:extLst>
              <a:ext uri="{FF2B5EF4-FFF2-40B4-BE49-F238E27FC236}">
                <a16:creationId xmlns:a16="http://schemas.microsoft.com/office/drawing/2014/main" id="{62FC844E-C8DB-E94D-A4E1-4E35A5BB17DB}"/>
              </a:ext>
            </a:extLst>
          </p:cNvPr>
          <p:cNvSpPr txBox="1"/>
          <p:nvPr/>
        </p:nvSpPr>
        <p:spPr>
          <a:xfrm>
            <a:off x="5259779" y="2296720"/>
            <a:ext cx="482601"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5261"/>
                </a:solidFill>
                <a:effectLst/>
                <a:uLnTx/>
                <a:uFillTx/>
                <a:latin typeface="Calibri" panose="020F0502020204030204"/>
                <a:ea typeface="+mn-ea"/>
                <a:cs typeface="+mn-cs"/>
              </a:rPr>
              <a:t>+2</a:t>
            </a:r>
          </a:p>
        </p:txBody>
      </p:sp>
      <p:sp>
        <p:nvSpPr>
          <p:cNvPr id="215" name="TextBox 214">
            <a:extLst>
              <a:ext uri="{FF2B5EF4-FFF2-40B4-BE49-F238E27FC236}">
                <a16:creationId xmlns:a16="http://schemas.microsoft.com/office/drawing/2014/main" id="{FC8D5C70-D55C-2D43-9B73-A502909B3136}"/>
              </a:ext>
            </a:extLst>
          </p:cNvPr>
          <p:cNvSpPr txBox="1"/>
          <p:nvPr/>
        </p:nvSpPr>
        <p:spPr>
          <a:xfrm>
            <a:off x="5927029" y="2296720"/>
            <a:ext cx="482601"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5261"/>
                </a:solidFill>
                <a:effectLst/>
                <a:uLnTx/>
                <a:uFillTx/>
                <a:latin typeface="Calibri" panose="020F0502020204030204"/>
                <a:ea typeface="+mn-ea"/>
                <a:cs typeface="+mn-cs"/>
              </a:rPr>
              <a:t>+3</a:t>
            </a:r>
          </a:p>
        </p:txBody>
      </p:sp>
      <p:sp>
        <p:nvSpPr>
          <p:cNvPr id="216" name="Rectangle 215">
            <a:extLst>
              <a:ext uri="{FF2B5EF4-FFF2-40B4-BE49-F238E27FC236}">
                <a16:creationId xmlns:a16="http://schemas.microsoft.com/office/drawing/2014/main" id="{A571E173-3D9F-9D4C-A40F-E481EF874D4B}"/>
              </a:ext>
            </a:extLst>
          </p:cNvPr>
          <p:cNvSpPr/>
          <p:nvPr/>
        </p:nvSpPr>
        <p:spPr>
          <a:xfrm>
            <a:off x="4850487" y="4844522"/>
            <a:ext cx="2153084"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Q-Value Store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1" u="none" strike="noStrike" kern="1200" cap="none" spc="0" normalizeH="0" baseline="0" noProof="0" dirty="0" err="1">
                <a:ln>
                  <a:noFill/>
                </a:ln>
                <a:solidFill>
                  <a:prstClr val="black"/>
                </a:solidFill>
                <a:effectLst/>
                <a:uLnTx/>
                <a:uFillTx/>
                <a:latin typeface="Calibri" panose="020F0502020204030204"/>
                <a:ea typeface="+mn-ea"/>
                <a:cs typeface="+mn-cs"/>
              </a:rPr>
              <a:t>QVStore</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CH"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217122A-4818-0D41-BE01-F90DDFB135D2}"/>
              </a:ext>
            </a:extLst>
          </p:cNvPr>
          <p:cNvSpPr txBox="1"/>
          <p:nvPr/>
        </p:nvSpPr>
        <p:spPr>
          <a:xfrm>
            <a:off x="6570496" y="2296720"/>
            <a:ext cx="482601"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5261"/>
                </a:solidFill>
                <a:effectLst/>
                <a:uLnTx/>
                <a:uFillTx/>
                <a:latin typeface="Calibri" panose="020F0502020204030204"/>
                <a:ea typeface="+mn-ea"/>
                <a:cs typeface="+mn-cs"/>
              </a:rPr>
              <a:t>…</a:t>
            </a:r>
          </a:p>
        </p:txBody>
      </p:sp>
      <p:sp>
        <p:nvSpPr>
          <p:cNvPr id="11" name="Rectangle 10">
            <a:extLst>
              <a:ext uri="{FF2B5EF4-FFF2-40B4-BE49-F238E27FC236}">
                <a16:creationId xmlns:a16="http://schemas.microsoft.com/office/drawing/2014/main" id="{85623FBA-FFA5-ED4F-9162-760D0ABCAC18}"/>
              </a:ext>
            </a:extLst>
          </p:cNvPr>
          <p:cNvSpPr/>
          <p:nvPr/>
        </p:nvSpPr>
        <p:spPr>
          <a:xfrm>
            <a:off x="80387" y="874643"/>
            <a:ext cx="8894602" cy="554206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ounded Rectangle 1">
            <a:extLst>
              <a:ext uri="{FF2B5EF4-FFF2-40B4-BE49-F238E27FC236}">
                <a16:creationId xmlns:a16="http://schemas.microsoft.com/office/drawing/2014/main" id="{80C43836-D4C6-6049-AD94-4554E295F047}"/>
              </a:ext>
            </a:extLst>
          </p:cNvPr>
          <p:cNvSpPr/>
          <p:nvPr/>
        </p:nvSpPr>
        <p:spPr>
          <a:xfrm>
            <a:off x="315302" y="3200727"/>
            <a:ext cx="8469083" cy="892553"/>
          </a:xfrm>
          <a:prstGeom prst="roundRect">
            <a:avLst/>
          </a:prstGeom>
          <a:solidFill>
            <a:schemeClr val="accent5">
              <a:lumMod val="40000"/>
              <a:lumOff val="60000"/>
            </a:schemeClr>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7030A0"/>
                </a:solidFill>
                <a:effectLst/>
                <a:uLnTx/>
                <a:uFillTx/>
                <a:latin typeface="Calibri" panose="020F0502020204030204"/>
                <a:ea typeface="+mn-ea"/>
                <a:cs typeface="+mn-cs"/>
              </a:rPr>
              <a:t>Fast retrieval</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 of Q-values from </a:t>
            </a:r>
            <a:r>
              <a:rPr kumimoji="0" lang="en-US" sz="3000" b="1" i="0" u="none" strike="noStrike" kern="1200" cap="none" spc="0" normalizeH="0" baseline="0" noProof="0" dirty="0" err="1">
                <a:ln>
                  <a:noFill/>
                </a:ln>
                <a:solidFill>
                  <a:prstClr val="black"/>
                </a:solidFill>
                <a:effectLst/>
                <a:uLnTx/>
                <a:uFillTx/>
                <a:latin typeface="Calibri" panose="020F0502020204030204"/>
                <a:ea typeface="+mn-ea"/>
                <a:cs typeface="+mn-cs"/>
              </a:rPr>
              <a:t>QVStore</a:t>
            </a: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Down Arrow 2">
            <a:extLst>
              <a:ext uri="{FF2B5EF4-FFF2-40B4-BE49-F238E27FC236}">
                <a16:creationId xmlns:a16="http://schemas.microsoft.com/office/drawing/2014/main" id="{05AA0F15-886B-274C-B445-5DD5192D4F2C}"/>
              </a:ext>
            </a:extLst>
          </p:cNvPr>
          <p:cNvSpPr/>
          <p:nvPr/>
        </p:nvSpPr>
        <p:spPr>
          <a:xfrm>
            <a:off x="4260226" y="4247562"/>
            <a:ext cx="623544" cy="966158"/>
          </a:xfrm>
          <a:prstGeom prst="downArrow">
            <a:avLst/>
          </a:prstGeom>
          <a:solidFill>
            <a:schemeClr val="accent6">
              <a:lumMod val="40000"/>
              <a:lumOff val="60000"/>
            </a:schemeClr>
          </a:solidFill>
          <a:ln w="28575">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116BA3FB-7BF3-6A45-BD20-090C489D138A}"/>
              </a:ext>
            </a:extLst>
          </p:cNvPr>
          <p:cNvSpPr/>
          <p:nvPr/>
        </p:nvSpPr>
        <p:spPr>
          <a:xfrm>
            <a:off x="315302" y="5329569"/>
            <a:ext cx="8469083" cy="892553"/>
          </a:xfrm>
          <a:prstGeom prst="roundRect">
            <a:avLst/>
          </a:prstGeom>
          <a:solidFill>
            <a:schemeClr val="accent6">
              <a:lumMod val="40000"/>
              <a:lumOff val="60000"/>
            </a:schemeClr>
          </a:solidFill>
          <a:ln w="28575">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Efficient storage</a:t>
            </a:r>
            <a:r>
              <a:rPr kumimoji="0" lang="en-US" sz="2900" b="1" i="0" u="none" strike="noStrike" kern="1200" cap="none" spc="0" normalizeH="0" baseline="0" noProof="0" dirty="0">
                <a:ln>
                  <a:noFill/>
                </a:ln>
                <a:solidFill>
                  <a:prstClr val="black"/>
                </a:solidFill>
                <a:effectLst/>
                <a:uLnTx/>
                <a:uFillTx/>
                <a:latin typeface="Calibri" panose="020F0502020204030204"/>
                <a:ea typeface="+mn-ea"/>
                <a:cs typeface="+mn-cs"/>
              </a:rPr>
              <a:t> organization of Q-values in </a:t>
            </a:r>
            <a:r>
              <a:rPr kumimoji="0" lang="en-US" sz="2900" b="1" i="0" u="none" strike="noStrike" kern="1200" cap="none" spc="0" normalizeH="0" baseline="0" noProof="0" dirty="0" err="1">
                <a:ln>
                  <a:noFill/>
                </a:ln>
                <a:solidFill>
                  <a:prstClr val="black"/>
                </a:solidFill>
                <a:effectLst/>
                <a:uLnTx/>
                <a:uFillTx/>
                <a:latin typeface="Calibri" panose="020F0502020204030204"/>
                <a:ea typeface="+mn-ea"/>
                <a:cs typeface="+mn-cs"/>
              </a:rPr>
              <a:t>QVStore</a:t>
            </a:r>
            <a:endParaRPr kumimoji="0" lang="en-US" sz="2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CBB6610F-07CA-864F-A8A6-84F71C2B31EE}"/>
              </a:ext>
            </a:extLst>
          </p:cNvPr>
          <p:cNvSpPr/>
          <p:nvPr/>
        </p:nvSpPr>
        <p:spPr>
          <a:xfrm>
            <a:off x="359614" y="1082154"/>
            <a:ext cx="8424771" cy="892553"/>
          </a:xfrm>
          <a:prstGeom prst="roundRect">
            <a:avLst/>
          </a:prstGeom>
          <a:solidFill>
            <a:schemeClr val="accent2">
              <a:lumMod val="40000"/>
              <a:lumOff val="60000"/>
            </a:schemeClr>
          </a:solidFill>
          <a:ln w="2857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Fast prefetch prediction</a:t>
            </a:r>
          </a:p>
        </p:txBody>
      </p:sp>
      <p:sp>
        <p:nvSpPr>
          <p:cNvPr id="16" name="Down Arrow 15">
            <a:extLst>
              <a:ext uri="{FF2B5EF4-FFF2-40B4-BE49-F238E27FC236}">
                <a16:creationId xmlns:a16="http://schemas.microsoft.com/office/drawing/2014/main" id="{D3C6AD08-98E9-7B4C-A627-A24CB69FB915}"/>
              </a:ext>
            </a:extLst>
          </p:cNvPr>
          <p:cNvSpPr/>
          <p:nvPr/>
        </p:nvSpPr>
        <p:spPr>
          <a:xfrm>
            <a:off x="4261613" y="2132736"/>
            <a:ext cx="623544" cy="966158"/>
          </a:xfrm>
          <a:prstGeom prst="downArrow">
            <a:avLst/>
          </a:prstGeom>
          <a:solidFill>
            <a:schemeClr val="accent5">
              <a:lumMod val="40000"/>
              <a:lumOff val="60000"/>
            </a:schemeClr>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70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30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3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a:extLst>
              <a:ext uri="{FF2B5EF4-FFF2-40B4-BE49-F238E27FC236}">
                <a16:creationId xmlns:a16="http://schemas.microsoft.com/office/drawing/2014/main" id="{697D43B7-272B-1E4A-9F53-12B9829069E9}"/>
              </a:ext>
            </a:extLst>
          </p:cNvPr>
          <p:cNvCxnSpPr/>
          <p:nvPr/>
        </p:nvCxnSpPr>
        <p:spPr>
          <a:xfrm>
            <a:off x="1354347" y="4545108"/>
            <a:ext cx="0" cy="18549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25E3876E-E62D-9841-B2EF-2973FE05C4F2}"/>
              </a:ext>
            </a:extLst>
          </p:cNvPr>
          <p:cNvSpPr/>
          <p:nvPr/>
        </p:nvSpPr>
        <p:spPr>
          <a:xfrm>
            <a:off x="3813716" y="2578010"/>
            <a:ext cx="3434575" cy="6467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70D17D26-6947-484A-8448-1C4A7A4E2F96}"/>
              </a:ext>
            </a:extLst>
          </p:cNvPr>
          <p:cNvSpPr/>
          <p:nvPr/>
        </p:nvSpPr>
        <p:spPr>
          <a:xfrm>
            <a:off x="2899441" y="2578011"/>
            <a:ext cx="824016" cy="6467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ounded Rectangle 1">
            <a:extLst>
              <a:ext uri="{FF2B5EF4-FFF2-40B4-BE49-F238E27FC236}">
                <a16:creationId xmlns:a16="http://schemas.microsoft.com/office/drawing/2014/main" id="{483D22DE-2ED5-EC43-B1D7-61EAAED1EC87}"/>
              </a:ext>
            </a:extLst>
          </p:cNvPr>
          <p:cNvSpPr/>
          <p:nvPr/>
        </p:nvSpPr>
        <p:spPr>
          <a:xfrm>
            <a:off x="2363639" y="2587083"/>
            <a:ext cx="454044" cy="646771"/>
          </a:xfrm>
          <a:prstGeom prst="roundRect">
            <a:avLst/>
          </a:prstGeom>
          <a:solidFill>
            <a:srgbClr val="FFB4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DA3FCEAF-8A5B-644C-A41E-0C6D4BB6BEF3}"/>
              </a:ext>
            </a:extLst>
          </p:cNvPr>
          <p:cNvSpPr>
            <a:spLocks noGrp="1"/>
          </p:cNvSpPr>
          <p:nvPr>
            <p:ph type="title"/>
          </p:nvPr>
        </p:nvSpPr>
        <p:spPr/>
        <p:txBody>
          <a:bodyPr/>
          <a:lstStyle/>
          <a:p>
            <a:r>
              <a:rPr lang="en-US" dirty="0"/>
              <a:t>Organization of </a:t>
            </a:r>
            <a:r>
              <a:rPr lang="en-US" dirty="0" err="1"/>
              <a:t>QVStore</a:t>
            </a:r>
            <a:endParaRPr lang="en-US" dirty="0"/>
          </a:p>
        </p:txBody>
      </p:sp>
      <p:sp>
        <p:nvSpPr>
          <p:cNvPr id="5" name="Content Placeholder 4">
            <a:extLst>
              <a:ext uri="{FF2B5EF4-FFF2-40B4-BE49-F238E27FC236}">
                <a16:creationId xmlns:a16="http://schemas.microsoft.com/office/drawing/2014/main" id="{8B656715-C85A-7749-B41C-B585766E82AC}"/>
              </a:ext>
            </a:extLst>
          </p:cNvPr>
          <p:cNvSpPr>
            <a:spLocks noGrp="1"/>
          </p:cNvSpPr>
          <p:nvPr>
            <p:ph idx="1"/>
          </p:nvPr>
        </p:nvSpPr>
        <p:spPr/>
        <p:txBody>
          <a:bodyPr>
            <a:normAutofit/>
          </a:bodyPr>
          <a:lstStyle/>
          <a:p>
            <a:r>
              <a:rPr lang="en-US" sz="3000" dirty="0">
                <a:latin typeface="Calibri" panose="020F0502020204030204" pitchFamily="34" charset="0"/>
                <a:cs typeface="Calibri" panose="020F0502020204030204" pitchFamily="34" charset="0"/>
              </a:rPr>
              <a:t>A </a:t>
            </a:r>
            <a:r>
              <a:rPr lang="en-US" sz="3000" b="1" dirty="0">
                <a:solidFill>
                  <a:srgbClr val="000CFF"/>
                </a:solidFill>
                <a:latin typeface="Calibri" panose="020F0502020204030204" pitchFamily="34" charset="0"/>
                <a:cs typeface="Calibri" panose="020F0502020204030204" pitchFamily="34" charset="0"/>
              </a:rPr>
              <a:t>monolithic</a:t>
            </a:r>
            <a:r>
              <a:rPr lang="en-US" sz="3000" dirty="0">
                <a:latin typeface="Calibri" panose="020F0502020204030204" pitchFamily="34" charset="0"/>
                <a:cs typeface="Calibri" panose="020F0502020204030204" pitchFamily="34" charset="0"/>
              </a:rPr>
              <a:t> two-dimensional table?</a:t>
            </a:r>
          </a:p>
          <a:p>
            <a:pPr lvl="1"/>
            <a:r>
              <a:rPr lang="en-US" sz="2600" dirty="0">
                <a:latin typeface="Calibri" panose="020F0502020204030204" pitchFamily="34" charset="0"/>
                <a:cs typeface="Calibri" panose="020F0502020204030204" pitchFamily="34" charset="0"/>
              </a:rPr>
              <a:t>Indexed by state and action values</a:t>
            </a:r>
          </a:p>
          <a:p>
            <a:r>
              <a:rPr lang="en-US" sz="3000" dirty="0">
                <a:latin typeface="Calibri" panose="020F0502020204030204" pitchFamily="34" charset="0"/>
                <a:cs typeface="Calibri" panose="020F0502020204030204" pitchFamily="34" charset="0"/>
              </a:rPr>
              <a:t>State-space increases </a:t>
            </a:r>
            <a:r>
              <a:rPr lang="en-US" sz="3000" b="1" dirty="0">
                <a:solidFill>
                  <a:srgbClr val="C00000"/>
                </a:solidFill>
                <a:latin typeface="Calibri" panose="020F0502020204030204" pitchFamily="34" charset="0"/>
                <a:cs typeface="Calibri" panose="020F0502020204030204" pitchFamily="34" charset="0"/>
              </a:rPr>
              <a:t>exponentially</a:t>
            </a:r>
            <a:r>
              <a:rPr lang="en-US" sz="3000" dirty="0">
                <a:latin typeface="Calibri" panose="020F0502020204030204" pitchFamily="34" charset="0"/>
                <a:cs typeface="Calibri" panose="020F0502020204030204" pitchFamily="34" charset="0"/>
              </a:rPr>
              <a:t> with #bits</a:t>
            </a:r>
          </a:p>
        </p:txBody>
      </p:sp>
      <p:sp>
        <p:nvSpPr>
          <p:cNvPr id="10" name="TextBox 9">
            <a:extLst>
              <a:ext uri="{FF2B5EF4-FFF2-40B4-BE49-F238E27FC236}">
                <a16:creationId xmlns:a16="http://schemas.microsoft.com/office/drawing/2014/main" id="{025BF8C8-5860-474F-9059-F9F63C641809}"/>
              </a:ext>
            </a:extLst>
          </p:cNvPr>
          <p:cNvSpPr txBox="1"/>
          <p:nvPr/>
        </p:nvSpPr>
        <p:spPr>
          <a:xfrm>
            <a:off x="1692781" y="2686400"/>
            <a:ext cx="5780153" cy="4924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S = {</a:t>
            </a:r>
            <a:r>
              <a:rPr kumimoji="0" lang="en-US" sz="26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PC+Delta</a:t>
            </a:r>
            <a:r>
              <a:rPr kumimoji="0" lang="en-US" sz="26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Sequence of last-4 deltas}</a:t>
            </a:r>
          </a:p>
        </p:txBody>
      </p:sp>
      <p:sp>
        <p:nvSpPr>
          <p:cNvPr id="3" name="TextBox 2">
            <a:extLst>
              <a:ext uri="{FF2B5EF4-FFF2-40B4-BE49-F238E27FC236}">
                <a16:creationId xmlns:a16="http://schemas.microsoft.com/office/drawing/2014/main" id="{C2967DC1-074F-814A-9FA7-F76BE2AF140D}"/>
              </a:ext>
            </a:extLst>
          </p:cNvPr>
          <p:cNvSpPr txBox="1"/>
          <p:nvPr/>
        </p:nvSpPr>
        <p:spPr>
          <a:xfrm>
            <a:off x="2306541" y="3333171"/>
            <a:ext cx="5790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32b</a:t>
            </a:r>
          </a:p>
        </p:txBody>
      </p:sp>
      <p:sp>
        <p:nvSpPr>
          <p:cNvPr id="15" name="TextBox 14">
            <a:extLst>
              <a:ext uri="{FF2B5EF4-FFF2-40B4-BE49-F238E27FC236}">
                <a16:creationId xmlns:a16="http://schemas.microsoft.com/office/drawing/2014/main" id="{D21538D3-010D-F547-B76E-B6A3BC9C974C}"/>
              </a:ext>
            </a:extLst>
          </p:cNvPr>
          <p:cNvSpPr txBox="1"/>
          <p:nvPr/>
        </p:nvSpPr>
        <p:spPr>
          <a:xfrm>
            <a:off x="3122174" y="3335548"/>
            <a:ext cx="44916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7b</a:t>
            </a:r>
          </a:p>
        </p:txBody>
      </p:sp>
      <p:sp>
        <p:nvSpPr>
          <p:cNvPr id="16" name="TextBox 15">
            <a:extLst>
              <a:ext uri="{FF2B5EF4-FFF2-40B4-BE49-F238E27FC236}">
                <a16:creationId xmlns:a16="http://schemas.microsoft.com/office/drawing/2014/main" id="{A86806B2-35A1-5649-8F5A-24CF4FAE0654}"/>
              </a:ext>
            </a:extLst>
          </p:cNvPr>
          <p:cNvSpPr txBox="1"/>
          <p:nvPr/>
        </p:nvSpPr>
        <p:spPr>
          <a:xfrm>
            <a:off x="5244101" y="3333170"/>
            <a:ext cx="68961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4x7b</a:t>
            </a:r>
          </a:p>
        </p:txBody>
      </p:sp>
      <p:sp>
        <p:nvSpPr>
          <p:cNvPr id="17" name="TextBox 16">
            <a:extLst>
              <a:ext uri="{FF2B5EF4-FFF2-40B4-BE49-F238E27FC236}">
                <a16:creationId xmlns:a16="http://schemas.microsoft.com/office/drawing/2014/main" id="{F2D4FD3C-43F4-2E44-8BCF-1EC4C05F66B2}"/>
              </a:ext>
            </a:extLst>
          </p:cNvPr>
          <p:cNvSpPr txBox="1"/>
          <p:nvPr/>
        </p:nvSpPr>
        <p:spPr>
          <a:xfrm>
            <a:off x="6243634" y="3342540"/>
            <a:ext cx="107914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CFF"/>
                </a:solidFill>
                <a:effectLst/>
                <a:uLnTx/>
                <a:uFillTx/>
                <a:latin typeface="Calibri" panose="020F0502020204030204" pitchFamily="34" charset="0"/>
                <a:ea typeface="+mn-ea"/>
                <a:cs typeface="Calibri" panose="020F0502020204030204" pitchFamily="34" charset="0"/>
              </a:rPr>
              <a:t>= 67 bits</a:t>
            </a:r>
          </a:p>
        </p:txBody>
      </p:sp>
      <p:sp>
        <p:nvSpPr>
          <p:cNvPr id="6" name="TextBox 5">
            <a:extLst>
              <a:ext uri="{FF2B5EF4-FFF2-40B4-BE49-F238E27FC236}">
                <a16:creationId xmlns:a16="http://schemas.microsoft.com/office/drawing/2014/main" id="{23F0BDF3-3B99-AF4A-B7BA-381146953C3F}"/>
              </a:ext>
            </a:extLst>
          </p:cNvPr>
          <p:cNvSpPr txBox="1"/>
          <p:nvPr/>
        </p:nvSpPr>
        <p:spPr>
          <a:xfrm>
            <a:off x="2843561" y="3342243"/>
            <a:ext cx="31290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010FAE8C-4A90-224A-B911-B89CE41658E0}"/>
              </a:ext>
            </a:extLst>
          </p:cNvPr>
          <p:cNvSpPr txBox="1"/>
          <p:nvPr/>
        </p:nvSpPr>
        <p:spPr>
          <a:xfrm>
            <a:off x="4220139" y="3342243"/>
            <a:ext cx="31290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aphicFrame>
        <p:nvGraphicFramePr>
          <p:cNvPr id="18" name="Table 85">
            <a:extLst>
              <a:ext uri="{FF2B5EF4-FFF2-40B4-BE49-F238E27FC236}">
                <a16:creationId xmlns:a16="http://schemas.microsoft.com/office/drawing/2014/main" id="{200276DD-DF73-974C-8EED-3AB33D648297}"/>
              </a:ext>
            </a:extLst>
          </p:cNvPr>
          <p:cNvGraphicFramePr>
            <a:graphicFrameLocks noGrp="1"/>
          </p:cNvGraphicFramePr>
          <p:nvPr/>
        </p:nvGraphicFramePr>
        <p:xfrm>
          <a:off x="1568312" y="3887608"/>
          <a:ext cx="6096000" cy="3169920"/>
        </p:xfrm>
        <a:graphic>
          <a:graphicData uri="http://schemas.openxmlformats.org/drawingml/2006/table">
            <a:tbl>
              <a:tblPr firstRow="1" bandRow="1">
                <a:tableStyleId>{073A0DAA-6AF3-43AB-8588-CEC1D06C72B9}</a:tableStyleId>
              </a:tblPr>
              <a:tblGrid>
                <a:gridCol w="609600">
                  <a:extLst>
                    <a:ext uri="{9D8B030D-6E8A-4147-A177-3AD203B41FA5}">
                      <a16:colId xmlns:a16="http://schemas.microsoft.com/office/drawing/2014/main" val="4196549013"/>
                    </a:ext>
                  </a:extLst>
                </a:gridCol>
                <a:gridCol w="609600">
                  <a:extLst>
                    <a:ext uri="{9D8B030D-6E8A-4147-A177-3AD203B41FA5}">
                      <a16:colId xmlns:a16="http://schemas.microsoft.com/office/drawing/2014/main" val="1280031032"/>
                    </a:ext>
                  </a:extLst>
                </a:gridCol>
                <a:gridCol w="609600">
                  <a:extLst>
                    <a:ext uri="{9D8B030D-6E8A-4147-A177-3AD203B41FA5}">
                      <a16:colId xmlns:a16="http://schemas.microsoft.com/office/drawing/2014/main" val="2531241501"/>
                    </a:ext>
                  </a:extLst>
                </a:gridCol>
                <a:gridCol w="609600">
                  <a:extLst>
                    <a:ext uri="{9D8B030D-6E8A-4147-A177-3AD203B41FA5}">
                      <a16:colId xmlns:a16="http://schemas.microsoft.com/office/drawing/2014/main" val="2089900775"/>
                    </a:ext>
                  </a:extLst>
                </a:gridCol>
                <a:gridCol w="609600">
                  <a:extLst>
                    <a:ext uri="{9D8B030D-6E8A-4147-A177-3AD203B41FA5}">
                      <a16:colId xmlns:a16="http://schemas.microsoft.com/office/drawing/2014/main" val="840566164"/>
                    </a:ext>
                  </a:extLst>
                </a:gridCol>
                <a:gridCol w="609600">
                  <a:extLst>
                    <a:ext uri="{9D8B030D-6E8A-4147-A177-3AD203B41FA5}">
                      <a16:colId xmlns:a16="http://schemas.microsoft.com/office/drawing/2014/main" val="3683877961"/>
                    </a:ext>
                  </a:extLst>
                </a:gridCol>
                <a:gridCol w="609600">
                  <a:extLst>
                    <a:ext uri="{9D8B030D-6E8A-4147-A177-3AD203B41FA5}">
                      <a16:colId xmlns:a16="http://schemas.microsoft.com/office/drawing/2014/main" val="2133593884"/>
                    </a:ext>
                  </a:extLst>
                </a:gridCol>
                <a:gridCol w="609600">
                  <a:extLst>
                    <a:ext uri="{9D8B030D-6E8A-4147-A177-3AD203B41FA5}">
                      <a16:colId xmlns:a16="http://schemas.microsoft.com/office/drawing/2014/main" val="3057049707"/>
                    </a:ext>
                  </a:extLst>
                </a:gridCol>
                <a:gridCol w="609600">
                  <a:extLst>
                    <a:ext uri="{9D8B030D-6E8A-4147-A177-3AD203B41FA5}">
                      <a16:colId xmlns:a16="http://schemas.microsoft.com/office/drawing/2014/main" val="2681316072"/>
                    </a:ext>
                  </a:extLst>
                </a:gridCol>
                <a:gridCol w="609600">
                  <a:extLst>
                    <a:ext uri="{9D8B030D-6E8A-4147-A177-3AD203B41FA5}">
                      <a16:colId xmlns:a16="http://schemas.microsoft.com/office/drawing/2014/main" val="1603471050"/>
                    </a:ext>
                  </a:extLst>
                </a:gridCol>
              </a:tblGrid>
              <a:tr h="370840">
                <a:tc>
                  <a:txBody>
                    <a:bodyPr/>
                    <a:lstStyle/>
                    <a:p>
                      <a:pPr algn="ctr"/>
                      <a:endParaRPr lang="en-US" sz="2000" dirty="0">
                        <a:solidFill>
                          <a:srgbClr val="7030A0"/>
                        </a:solidFill>
                        <a:latin typeface="Calibri" panose="020F0502020204030204" pitchFamily="34" charset="0"/>
                        <a:cs typeface="Calibri" panose="020F0502020204030204" pitchFamily="34" charset="0"/>
                      </a:endParaRPr>
                    </a:p>
                  </a:txBody>
                  <a:tcPr>
                    <a:solidFill>
                      <a:schemeClr val="accent2">
                        <a:lumMod val="40000"/>
                        <a:lumOff val="60000"/>
                      </a:schemeClr>
                    </a:solidFill>
                  </a:tcPr>
                </a:tc>
                <a:tc>
                  <a:txBody>
                    <a:bodyPr/>
                    <a:lstStyle/>
                    <a:p>
                      <a:pPr algn="ctr"/>
                      <a:r>
                        <a:rPr lang="en-US" sz="2000" dirty="0">
                          <a:solidFill>
                            <a:srgbClr val="7030A0"/>
                          </a:solidFill>
                          <a:latin typeface="Calibri" panose="020F0502020204030204" pitchFamily="34" charset="0"/>
                          <a:cs typeface="Calibri" panose="020F0502020204030204" pitchFamily="34" charset="0"/>
                        </a:rPr>
                        <a:t>A1</a:t>
                      </a:r>
                    </a:p>
                  </a:txBody>
                  <a:tcPr>
                    <a:solidFill>
                      <a:schemeClr val="accent6">
                        <a:lumMod val="40000"/>
                        <a:lumOff val="60000"/>
                      </a:schemeClr>
                    </a:solidFill>
                  </a:tcPr>
                </a:tc>
                <a:tc>
                  <a:txBody>
                    <a:bodyPr/>
                    <a:lstStyle/>
                    <a:p>
                      <a:pPr algn="ctr"/>
                      <a:r>
                        <a:rPr lang="en-US" sz="2000" dirty="0">
                          <a:solidFill>
                            <a:srgbClr val="7030A0"/>
                          </a:solidFill>
                          <a:latin typeface="Calibri" panose="020F0502020204030204" pitchFamily="34" charset="0"/>
                          <a:cs typeface="Calibri" panose="020F0502020204030204" pitchFamily="34" charset="0"/>
                        </a:rPr>
                        <a:t>A2</a:t>
                      </a:r>
                    </a:p>
                  </a:txBody>
                  <a:tcPr>
                    <a:solidFill>
                      <a:schemeClr val="accent6">
                        <a:lumMod val="40000"/>
                        <a:lumOff val="60000"/>
                      </a:schemeClr>
                    </a:solidFill>
                  </a:tcPr>
                </a:tc>
                <a:tc>
                  <a:txBody>
                    <a:bodyPr/>
                    <a:lstStyle/>
                    <a:p>
                      <a:pPr algn="ctr"/>
                      <a:r>
                        <a:rPr lang="en-US" sz="2000" dirty="0">
                          <a:solidFill>
                            <a:srgbClr val="7030A0"/>
                          </a:solidFill>
                          <a:latin typeface="Calibri" panose="020F0502020204030204" pitchFamily="34" charset="0"/>
                          <a:cs typeface="Calibri" panose="020F0502020204030204" pitchFamily="34" charset="0"/>
                        </a:rPr>
                        <a:t>A3</a:t>
                      </a:r>
                    </a:p>
                  </a:txBody>
                  <a:tcPr>
                    <a:solidFill>
                      <a:schemeClr val="accent6">
                        <a:lumMod val="40000"/>
                        <a:lumOff val="60000"/>
                      </a:schemeClr>
                    </a:solidFill>
                  </a:tcPr>
                </a:tc>
                <a:tc>
                  <a:txBody>
                    <a:bodyPr/>
                    <a:lstStyle/>
                    <a:p>
                      <a:pPr algn="ctr"/>
                      <a:r>
                        <a:rPr lang="en-US" sz="2000" dirty="0">
                          <a:solidFill>
                            <a:srgbClr val="7030A0"/>
                          </a:solidFill>
                          <a:latin typeface="Calibri" panose="020F0502020204030204" pitchFamily="34" charset="0"/>
                          <a:cs typeface="Calibri" panose="020F0502020204030204" pitchFamily="34" charset="0"/>
                        </a:rPr>
                        <a:t>A4</a:t>
                      </a:r>
                    </a:p>
                  </a:txBody>
                  <a:tcPr>
                    <a:solidFill>
                      <a:schemeClr val="accent6">
                        <a:lumMod val="40000"/>
                        <a:lumOff val="60000"/>
                      </a:schemeClr>
                    </a:solidFill>
                  </a:tcPr>
                </a:tc>
                <a:tc>
                  <a:txBody>
                    <a:bodyPr/>
                    <a:lstStyle/>
                    <a:p>
                      <a:pPr algn="ctr"/>
                      <a:r>
                        <a:rPr lang="en-US" sz="2000" dirty="0">
                          <a:solidFill>
                            <a:srgbClr val="7030A0"/>
                          </a:solidFill>
                          <a:latin typeface="Calibri" panose="020F0502020204030204" pitchFamily="34" charset="0"/>
                          <a:cs typeface="Calibri" panose="020F0502020204030204" pitchFamily="34" charset="0"/>
                        </a:rPr>
                        <a:t>A5</a:t>
                      </a:r>
                    </a:p>
                  </a:txBody>
                  <a:tcPr>
                    <a:solidFill>
                      <a:schemeClr val="accent6">
                        <a:lumMod val="40000"/>
                        <a:lumOff val="60000"/>
                      </a:schemeClr>
                    </a:solidFill>
                  </a:tcPr>
                </a:tc>
                <a:tc>
                  <a:txBody>
                    <a:bodyPr/>
                    <a:lstStyle/>
                    <a:p>
                      <a:pPr algn="ctr"/>
                      <a:r>
                        <a:rPr lang="en-US" sz="2000" dirty="0">
                          <a:solidFill>
                            <a:srgbClr val="7030A0"/>
                          </a:solidFill>
                          <a:latin typeface="Calibri" panose="020F0502020204030204" pitchFamily="34" charset="0"/>
                          <a:cs typeface="Calibri" panose="020F0502020204030204" pitchFamily="34" charset="0"/>
                        </a:rPr>
                        <a:t>A6</a:t>
                      </a:r>
                    </a:p>
                  </a:txBody>
                  <a:tcPr>
                    <a:solidFill>
                      <a:schemeClr val="accent6">
                        <a:lumMod val="40000"/>
                        <a:lumOff val="60000"/>
                      </a:schemeClr>
                    </a:solidFill>
                  </a:tcPr>
                </a:tc>
                <a:tc>
                  <a:txBody>
                    <a:bodyPr/>
                    <a:lstStyle/>
                    <a:p>
                      <a:pPr algn="ctr"/>
                      <a:r>
                        <a:rPr lang="en-US" sz="2000" dirty="0">
                          <a:solidFill>
                            <a:srgbClr val="7030A0"/>
                          </a:solidFill>
                          <a:latin typeface="Calibri" panose="020F0502020204030204" pitchFamily="34" charset="0"/>
                          <a:cs typeface="Calibri" panose="020F0502020204030204" pitchFamily="34" charset="0"/>
                        </a:rPr>
                        <a:t>A7</a:t>
                      </a:r>
                    </a:p>
                  </a:txBody>
                  <a:tcPr>
                    <a:solidFill>
                      <a:schemeClr val="accent6">
                        <a:lumMod val="40000"/>
                        <a:lumOff val="60000"/>
                      </a:schemeClr>
                    </a:solidFill>
                  </a:tcPr>
                </a:tc>
                <a:tc>
                  <a:txBody>
                    <a:bodyPr/>
                    <a:lstStyle/>
                    <a:p>
                      <a:pPr algn="ctr"/>
                      <a:r>
                        <a:rPr lang="en-US" sz="2000" dirty="0">
                          <a:solidFill>
                            <a:srgbClr val="7030A0"/>
                          </a:solidFill>
                          <a:latin typeface="Calibri" panose="020F0502020204030204" pitchFamily="34" charset="0"/>
                          <a:cs typeface="Calibri" panose="020F0502020204030204" pitchFamily="34" charset="0"/>
                        </a:rPr>
                        <a:t>A8</a:t>
                      </a:r>
                    </a:p>
                  </a:txBody>
                  <a:tcPr>
                    <a:solidFill>
                      <a:schemeClr val="accent6">
                        <a:lumMod val="40000"/>
                        <a:lumOff val="60000"/>
                      </a:schemeClr>
                    </a:solidFill>
                  </a:tcPr>
                </a:tc>
                <a:tc>
                  <a:txBody>
                    <a:bodyPr/>
                    <a:lstStyle/>
                    <a:p>
                      <a:pPr algn="ctr"/>
                      <a:r>
                        <a:rPr lang="en-US" sz="2000" dirty="0">
                          <a:solidFill>
                            <a:srgbClr val="7030A0"/>
                          </a:solidFill>
                          <a:latin typeface="Calibri" panose="020F0502020204030204" pitchFamily="34" charset="0"/>
                          <a:cs typeface="Calibri" panose="020F0502020204030204" pitchFamily="34" charset="0"/>
                        </a:rPr>
                        <a:t>A9</a:t>
                      </a:r>
                    </a:p>
                  </a:txBody>
                  <a:tcPr>
                    <a:solidFill>
                      <a:schemeClr val="accent6">
                        <a:lumMod val="40000"/>
                        <a:lumOff val="60000"/>
                      </a:schemeClr>
                    </a:solidFill>
                  </a:tcPr>
                </a:tc>
                <a:extLst>
                  <a:ext uri="{0D108BD9-81ED-4DB2-BD59-A6C34878D82A}">
                    <a16:rowId xmlns:a16="http://schemas.microsoft.com/office/drawing/2014/main" val="1052982428"/>
                  </a:ext>
                </a:extLst>
              </a:tr>
              <a:tr h="370840">
                <a:tc>
                  <a:txBody>
                    <a:bodyPr/>
                    <a:lstStyle/>
                    <a:p>
                      <a:r>
                        <a:rPr lang="en-US" sz="2000" b="1" dirty="0">
                          <a:latin typeface="Calibri" panose="020F0502020204030204" pitchFamily="34" charset="0"/>
                          <a:cs typeface="Calibri" panose="020F0502020204030204" pitchFamily="34" charset="0"/>
                        </a:rPr>
                        <a:t>S1</a:t>
                      </a:r>
                    </a:p>
                  </a:txBody>
                  <a:tcPr>
                    <a:solidFill>
                      <a:schemeClr val="accent2">
                        <a:lumMod val="40000"/>
                        <a:lumOff val="60000"/>
                      </a:schemeClr>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169983769"/>
                  </a:ext>
                </a:extLst>
              </a:tr>
              <a:tr h="370840">
                <a:tc>
                  <a:txBody>
                    <a:bodyPr/>
                    <a:lstStyle/>
                    <a:p>
                      <a:r>
                        <a:rPr lang="en-US" sz="2000" b="1" dirty="0">
                          <a:latin typeface="Calibri" panose="020F0502020204030204" pitchFamily="34" charset="0"/>
                          <a:cs typeface="Calibri" panose="020F0502020204030204" pitchFamily="34" charset="0"/>
                        </a:rPr>
                        <a:t>S2</a:t>
                      </a:r>
                      <a:endParaRPr lang="en-US" sz="2000" dirty="0">
                        <a:latin typeface="Calibri" panose="020F0502020204030204" pitchFamily="34" charset="0"/>
                        <a:cs typeface="Calibri" panose="020F0502020204030204" pitchFamily="34" charset="0"/>
                      </a:endParaRPr>
                    </a:p>
                  </a:txBody>
                  <a:tcPr>
                    <a:solidFill>
                      <a:schemeClr val="accent2">
                        <a:lumMod val="40000"/>
                        <a:lumOff val="60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54683760"/>
                  </a:ext>
                </a:extLst>
              </a:tr>
              <a:tr h="370840">
                <a:tc>
                  <a:txBody>
                    <a:bodyPr/>
                    <a:lstStyle/>
                    <a:p>
                      <a:r>
                        <a:rPr lang="en-US" sz="2000" b="1" dirty="0">
                          <a:latin typeface="Calibri" panose="020F0502020204030204" pitchFamily="34" charset="0"/>
                          <a:cs typeface="Calibri" panose="020F0502020204030204" pitchFamily="34" charset="0"/>
                        </a:rPr>
                        <a:t>S3</a:t>
                      </a:r>
                      <a:endParaRPr lang="en-US" sz="2000" dirty="0">
                        <a:latin typeface="Calibri" panose="020F0502020204030204" pitchFamily="34" charset="0"/>
                        <a:cs typeface="Calibri" panose="020F0502020204030204" pitchFamily="34" charset="0"/>
                      </a:endParaRPr>
                    </a:p>
                  </a:txBody>
                  <a:tcPr>
                    <a:solidFill>
                      <a:schemeClr val="accent2">
                        <a:lumMod val="40000"/>
                        <a:lumOff val="60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96675636"/>
                  </a:ext>
                </a:extLst>
              </a:tr>
              <a:tr h="370840">
                <a:tc>
                  <a:txBody>
                    <a:bodyPr/>
                    <a:lstStyle/>
                    <a:p>
                      <a:r>
                        <a:rPr lang="en-US" sz="2000" b="1" dirty="0">
                          <a:latin typeface="Calibri" panose="020F0502020204030204" pitchFamily="34" charset="0"/>
                          <a:cs typeface="Calibri" panose="020F0502020204030204" pitchFamily="34" charset="0"/>
                        </a:rPr>
                        <a:t>S4</a:t>
                      </a:r>
                      <a:endParaRPr lang="en-US" sz="2000" dirty="0">
                        <a:latin typeface="Calibri" panose="020F0502020204030204" pitchFamily="34" charset="0"/>
                        <a:cs typeface="Calibri" panose="020F0502020204030204" pitchFamily="34" charset="0"/>
                      </a:endParaRPr>
                    </a:p>
                  </a:txBody>
                  <a:tcPr>
                    <a:solidFill>
                      <a:schemeClr val="accent2">
                        <a:lumMod val="40000"/>
                        <a:lumOff val="60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201057994"/>
                  </a:ext>
                </a:extLst>
              </a:tr>
              <a:tr h="370840">
                <a:tc>
                  <a:txBody>
                    <a:bodyPr/>
                    <a:lstStyle/>
                    <a:p>
                      <a:r>
                        <a:rPr lang="en-US" sz="2000" b="1" dirty="0">
                          <a:latin typeface="Calibri" panose="020F0502020204030204" pitchFamily="34" charset="0"/>
                          <a:cs typeface="Calibri" panose="020F0502020204030204" pitchFamily="34" charset="0"/>
                        </a:rPr>
                        <a:t>S5</a:t>
                      </a:r>
                      <a:endParaRPr lang="en-US" sz="2000" dirty="0">
                        <a:latin typeface="Calibri" panose="020F0502020204030204" pitchFamily="34" charset="0"/>
                        <a:cs typeface="Calibri" panose="020F0502020204030204" pitchFamily="34" charset="0"/>
                      </a:endParaRPr>
                    </a:p>
                  </a:txBody>
                  <a:tcPr>
                    <a:solidFill>
                      <a:schemeClr val="accent2">
                        <a:lumMod val="40000"/>
                        <a:lumOff val="60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58648481"/>
                  </a:ext>
                </a:extLst>
              </a:tr>
              <a:tr h="370840">
                <a:tc>
                  <a:txBody>
                    <a:bodyPr/>
                    <a:lstStyle/>
                    <a:p>
                      <a:r>
                        <a:rPr lang="en-US" sz="2000" b="1" dirty="0">
                          <a:latin typeface="Calibri" panose="020F0502020204030204" pitchFamily="34" charset="0"/>
                          <a:cs typeface="Calibri" panose="020F0502020204030204" pitchFamily="34" charset="0"/>
                        </a:rPr>
                        <a:t>S6</a:t>
                      </a:r>
                      <a:endParaRPr lang="en-US" sz="2000" dirty="0">
                        <a:latin typeface="Calibri" panose="020F0502020204030204" pitchFamily="34" charset="0"/>
                        <a:cs typeface="Calibri" panose="020F0502020204030204" pitchFamily="34" charset="0"/>
                      </a:endParaRPr>
                    </a:p>
                  </a:txBody>
                  <a:tcPr>
                    <a:solidFill>
                      <a:schemeClr val="accent2">
                        <a:lumMod val="40000"/>
                        <a:lumOff val="60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979896928"/>
                  </a:ext>
                </a:extLst>
              </a:tr>
              <a:tr h="370840">
                <a:tc>
                  <a:txBody>
                    <a:bodyPr/>
                    <a:lstStyle/>
                    <a:p>
                      <a:r>
                        <a:rPr lang="en-US" sz="2000" b="1" dirty="0">
                          <a:latin typeface="Calibri" panose="020F0502020204030204" pitchFamily="34" charset="0"/>
                          <a:cs typeface="Calibri" panose="020F0502020204030204" pitchFamily="34" charset="0"/>
                        </a:rPr>
                        <a:t>S7</a:t>
                      </a:r>
                      <a:endParaRPr lang="en-US" sz="2000" dirty="0">
                        <a:latin typeface="Calibri" panose="020F0502020204030204" pitchFamily="34" charset="0"/>
                        <a:cs typeface="Calibri" panose="020F0502020204030204" pitchFamily="34" charset="0"/>
                      </a:endParaRPr>
                    </a:p>
                  </a:txBody>
                  <a:tcPr>
                    <a:solidFill>
                      <a:schemeClr val="accent2">
                        <a:lumMod val="40000"/>
                        <a:lumOff val="60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723383827"/>
                  </a:ext>
                </a:extLst>
              </a:tr>
            </a:tbl>
          </a:graphicData>
        </a:graphic>
      </p:graphicFrame>
      <p:sp>
        <p:nvSpPr>
          <p:cNvPr id="86" name="Rounded Rectangle 85">
            <a:extLst>
              <a:ext uri="{FF2B5EF4-FFF2-40B4-BE49-F238E27FC236}">
                <a16:creationId xmlns:a16="http://schemas.microsoft.com/office/drawing/2014/main" id="{62F751BA-BF1F-5740-81B6-7A57C621E401}"/>
              </a:ext>
            </a:extLst>
          </p:cNvPr>
          <p:cNvSpPr/>
          <p:nvPr/>
        </p:nvSpPr>
        <p:spPr>
          <a:xfrm>
            <a:off x="1826796" y="5286208"/>
            <a:ext cx="2804384" cy="635619"/>
          </a:xfrm>
          <a:prstGeom prst="roundRect">
            <a:avLst/>
          </a:prstGeom>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Design complexity</a:t>
            </a:r>
          </a:p>
        </p:txBody>
      </p:sp>
      <p:sp>
        <p:nvSpPr>
          <p:cNvPr id="90" name="Rounded Rectangle 89">
            <a:extLst>
              <a:ext uri="{FF2B5EF4-FFF2-40B4-BE49-F238E27FC236}">
                <a16:creationId xmlns:a16="http://schemas.microsoft.com/office/drawing/2014/main" id="{F3CDAC58-2BBD-E842-B2AA-2E1011A5781C}"/>
              </a:ext>
            </a:extLst>
          </p:cNvPr>
          <p:cNvSpPr/>
          <p:nvPr/>
        </p:nvSpPr>
        <p:spPr>
          <a:xfrm>
            <a:off x="5118412" y="5286208"/>
            <a:ext cx="2457276" cy="635619"/>
          </a:xfrm>
          <a:prstGeom prst="roundRect">
            <a:avLst/>
          </a:prstGeom>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Access latency</a:t>
            </a:r>
          </a:p>
        </p:txBody>
      </p:sp>
      <p:pic>
        <p:nvPicPr>
          <p:cNvPr id="88" name="Graphic 87" descr="No sign">
            <a:extLst>
              <a:ext uri="{FF2B5EF4-FFF2-40B4-BE49-F238E27FC236}">
                <a16:creationId xmlns:a16="http://schemas.microsoft.com/office/drawing/2014/main" id="{CA998AD6-E6E6-1442-B0B4-B847B85C15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79622" y="4858751"/>
            <a:ext cx="1490530" cy="1490530"/>
          </a:xfrm>
          <a:prstGeom prst="rect">
            <a:avLst/>
          </a:prstGeom>
        </p:spPr>
      </p:pic>
      <p:pic>
        <p:nvPicPr>
          <p:cNvPr id="93" name="Graphic 92" descr="No sign">
            <a:extLst>
              <a:ext uri="{FF2B5EF4-FFF2-40B4-BE49-F238E27FC236}">
                <a16:creationId xmlns:a16="http://schemas.microsoft.com/office/drawing/2014/main" id="{21627821-6497-FE4F-A3EE-E30DDE05CC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1785" y="4858751"/>
            <a:ext cx="1490530" cy="1490530"/>
          </a:xfrm>
          <a:prstGeom prst="rect">
            <a:avLst/>
          </a:prstGeom>
        </p:spPr>
      </p:pic>
      <p:cxnSp>
        <p:nvCxnSpPr>
          <p:cNvPr id="13" name="Straight Arrow Connector 12">
            <a:extLst>
              <a:ext uri="{FF2B5EF4-FFF2-40B4-BE49-F238E27FC236}">
                <a16:creationId xmlns:a16="http://schemas.microsoft.com/office/drawing/2014/main" id="{229E7770-CED4-DC4C-80E3-84290C24A25D}"/>
              </a:ext>
            </a:extLst>
          </p:cNvPr>
          <p:cNvCxnSpPr/>
          <p:nvPr/>
        </p:nvCxnSpPr>
        <p:spPr>
          <a:xfrm>
            <a:off x="7832785" y="4166556"/>
            <a:ext cx="88852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F57296-37A7-EC42-84C0-7C1E4F3663A1}"/>
              </a:ext>
            </a:extLst>
          </p:cNvPr>
          <p:cNvSpPr txBox="1"/>
          <p:nvPr/>
        </p:nvSpPr>
        <p:spPr>
          <a:xfrm>
            <a:off x="7664312" y="3740568"/>
            <a:ext cx="139493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127 actions</a:t>
            </a:r>
          </a:p>
        </p:txBody>
      </p:sp>
      <p:sp>
        <p:nvSpPr>
          <p:cNvPr id="28" name="TextBox 27">
            <a:extLst>
              <a:ext uri="{FF2B5EF4-FFF2-40B4-BE49-F238E27FC236}">
                <a16:creationId xmlns:a16="http://schemas.microsoft.com/office/drawing/2014/main" id="{E285F1F4-4C70-DF4F-A56F-339B254C15E3}"/>
              </a:ext>
            </a:extLst>
          </p:cNvPr>
          <p:cNvSpPr txBox="1"/>
          <p:nvPr/>
        </p:nvSpPr>
        <p:spPr>
          <a:xfrm rot="16200000">
            <a:off x="494862" y="5272512"/>
            <a:ext cx="117243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2</a:t>
            </a:r>
            <a:r>
              <a:rPr kumimoji="0" lang="en-US" sz="2000" b="1" i="0" u="none" strike="noStrike" kern="1200" cap="none" spc="0" normalizeH="0" baseline="30000" noProof="0" dirty="0">
                <a:ln>
                  <a:noFill/>
                </a:ln>
                <a:solidFill>
                  <a:srgbClr val="FF0000"/>
                </a:solidFill>
                <a:effectLst/>
                <a:uLnTx/>
                <a:uFillTx/>
                <a:latin typeface="Calibri" panose="020F0502020204030204"/>
                <a:ea typeface="+mn-ea"/>
                <a:cs typeface="+mn-cs"/>
              </a:rPr>
              <a:t>67</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states</a:t>
            </a:r>
          </a:p>
        </p:txBody>
      </p:sp>
    </p:spTree>
    <p:extLst>
      <p:ext uri="{BB962C8B-B14F-4D97-AF65-F5344CB8AC3E}">
        <p14:creationId xmlns:p14="http://schemas.microsoft.com/office/powerpoint/2010/main" val="230045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30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30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30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60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60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60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90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up)">
                                      <p:cBhvr>
                                        <p:cTn id="41" dur="500"/>
                                        <p:tgtEl>
                                          <p:spTgt spid="18"/>
                                        </p:tgtEl>
                                      </p:cBhvr>
                                    </p:animEffect>
                                  </p:childTnLst>
                                </p:cTn>
                              </p:par>
                              <p:par>
                                <p:cTn id="42" presetID="10" presetClass="entr" presetSubtype="0" fill="hold" nodeType="withEffect">
                                  <p:stCondLst>
                                    <p:cond delay="70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300"/>
                                        <p:tgtEl>
                                          <p:spTgt spid="13"/>
                                        </p:tgtEl>
                                      </p:cBhvr>
                                    </p:animEffect>
                                  </p:childTnLst>
                                </p:cTn>
                              </p:par>
                              <p:par>
                                <p:cTn id="45" presetID="10" presetClass="entr" presetSubtype="0" fill="hold" grpId="0" nodeType="withEffect">
                                  <p:stCondLst>
                                    <p:cond delay="7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300"/>
                                        <p:tgtEl>
                                          <p:spTgt spid="14"/>
                                        </p:tgtEl>
                                      </p:cBhvr>
                                    </p:animEffect>
                                  </p:childTnLst>
                                </p:cTn>
                              </p:par>
                              <p:par>
                                <p:cTn id="48" presetID="10" presetClass="entr" presetSubtype="0" fill="hold" nodeType="withEffect">
                                  <p:stCondLst>
                                    <p:cond delay="70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300"/>
                                        <p:tgtEl>
                                          <p:spTgt spid="22"/>
                                        </p:tgtEl>
                                      </p:cBhvr>
                                    </p:animEffect>
                                  </p:childTnLst>
                                </p:cTn>
                              </p:par>
                              <p:par>
                                <p:cTn id="51" presetID="10" presetClass="entr" presetSubtype="0" fill="hold" grpId="0" nodeType="withEffect">
                                  <p:stCondLst>
                                    <p:cond delay="70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3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86"/>
                                        </p:tgtEl>
                                        <p:attrNameLst>
                                          <p:attrName>style.visibility</p:attrName>
                                        </p:attrNameLst>
                                      </p:cBhvr>
                                      <p:to>
                                        <p:strVal val="visible"/>
                                      </p:to>
                                    </p:set>
                                  </p:childTnLst>
                                </p:cTn>
                              </p:par>
                              <p:par>
                                <p:cTn id="58" presetID="10" presetClass="entr" presetSubtype="0" fill="hold" nodeType="withEffect">
                                  <p:stCondLst>
                                    <p:cond delay="300"/>
                                  </p:stCondLst>
                                  <p:childTnLst>
                                    <p:set>
                                      <p:cBhvr>
                                        <p:cTn id="59" dur="1" fill="hold">
                                          <p:stCondLst>
                                            <p:cond delay="0"/>
                                          </p:stCondLst>
                                        </p:cTn>
                                        <p:tgtEl>
                                          <p:spTgt spid="88"/>
                                        </p:tgtEl>
                                        <p:attrNameLst>
                                          <p:attrName>style.visibility</p:attrName>
                                        </p:attrNameLst>
                                      </p:cBhvr>
                                      <p:to>
                                        <p:strVal val="visible"/>
                                      </p:to>
                                    </p:set>
                                    <p:animEffect transition="in" filter="fade">
                                      <p:cBhvr>
                                        <p:cTn id="60" dur="300"/>
                                        <p:tgtEl>
                                          <p:spTgt spid="88"/>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0"/>
                                        </p:tgtEl>
                                        <p:attrNameLst>
                                          <p:attrName>style.visibility</p:attrName>
                                        </p:attrNameLst>
                                      </p:cBhvr>
                                      <p:to>
                                        <p:strVal val="visible"/>
                                      </p:to>
                                    </p:set>
                                  </p:childTnLst>
                                </p:cTn>
                              </p:par>
                              <p:par>
                                <p:cTn id="65" presetID="10" presetClass="entr" presetSubtype="0" fill="hold" nodeType="withEffect">
                                  <p:stCondLst>
                                    <p:cond delay="300"/>
                                  </p:stCondLst>
                                  <p:childTnLst>
                                    <p:set>
                                      <p:cBhvr>
                                        <p:cTn id="66" dur="1" fill="hold">
                                          <p:stCondLst>
                                            <p:cond delay="0"/>
                                          </p:stCondLst>
                                        </p:cTn>
                                        <p:tgtEl>
                                          <p:spTgt spid="93"/>
                                        </p:tgtEl>
                                        <p:attrNameLst>
                                          <p:attrName>style.visibility</p:attrName>
                                        </p:attrNameLst>
                                      </p:cBhvr>
                                      <p:to>
                                        <p:strVal val="visible"/>
                                      </p:to>
                                    </p:set>
                                    <p:animEffect transition="in" filter="fade">
                                      <p:cBhvr>
                                        <p:cTn id="67" dur="3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2" grpId="0" animBg="1"/>
      <p:bldP spid="10" grpId="0"/>
      <p:bldP spid="3" grpId="0"/>
      <p:bldP spid="15" grpId="0"/>
      <p:bldP spid="16" grpId="0"/>
      <p:bldP spid="17" grpId="0"/>
      <p:bldP spid="6" grpId="0"/>
      <p:bldP spid="19" grpId="0"/>
      <p:bldP spid="86" grpId="0" animBg="1"/>
      <p:bldP spid="90" grpId="0" animBg="1"/>
      <p:bldP spid="14" grpId="0"/>
      <p:bldP spid="2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B367BB-1F91-EA41-B1CB-27308AA762E5}"/>
              </a:ext>
            </a:extLst>
          </p:cNvPr>
          <p:cNvSpPr>
            <a:spLocks noGrp="1"/>
          </p:cNvSpPr>
          <p:nvPr>
            <p:ph type="title"/>
          </p:nvPr>
        </p:nvSpPr>
        <p:spPr/>
        <p:txBody>
          <a:bodyPr/>
          <a:lstStyle/>
          <a:p>
            <a:r>
              <a:rPr lang="en-US" dirty="0"/>
              <a:t>Organization of </a:t>
            </a:r>
            <a:r>
              <a:rPr lang="en-US" dirty="0" err="1"/>
              <a:t>QVStore</a:t>
            </a:r>
            <a:endParaRPr lang="en-US" dirty="0"/>
          </a:p>
        </p:txBody>
      </p:sp>
      <p:sp>
        <p:nvSpPr>
          <p:cNvPr id="5" name="Content Placeholder 4">
            <a:extLst>
              <a:ext uri="{FF2B5EF4-FFF2-40B4-BE49-F238E27FC236}">
                <a16:creationId xmlns:a16="http://schemas.microsoft.com/office/drawing/2014/main" id="{5E616AE3-312A-3640-8FB4-321E352C627C}"/>
              </a:ext>
            </a:extLst>
          </p:cNvPr>
          <p:cNvSpPr>
            <a:spLocks noGrp="1"/>
          </p:cNvSpPr>
          <p:nvPr>
            <p:ph idx="1"/>
          </p:nvPr>
        </p:nvSpPr>
        <p:spPr/>
        <p:txBody>
          <a:bodyPr/>
          <a:lstStyle/>
          <a:p>
            <a:r>
              <a:rPr lang="en-US" sz="3000" dirty="0">
                <a:latin typeface="Calibri" panose="020F0502020204030204" pitchFamily="34" charset="0"/>
                <a:cs typeface="Calibri" panose="020F0502020204030204" pitchFamily="34" charset="0"/>
              </a:rPr>
              <a:t>We partition </a:t>
            </a:r>
            <a:r>
              <a:rPr lang="en-US" sz="3000" dirty="0" err="1">
                <a:latin typeface="Calibri" panose="020F0502020204030204" pitchFamily="34" charset="0"/>
                <a:cs typeface="Calibri" panose="020F0502020204030204" pitchFamily="34" charset="0"/>
              </a:rPr>
              <a:t>QVStore</a:t>
            </a:r>
            <a:r>
              <a:rPr lang="en-US" sz="3000" dirty="0">
                <a:latin typeface="Calibri" panose="020F0502020204030204" pitchFamily="34" charset="0"/>
                <a:cs typeface="Calibri" panose="020F0502020204030204" pitchFamily="34" charset="0"/>
              </a:rPr>
              <a:t> into </a:t>
            </a:r>
            <a:r>
              <a:rPr lang="en-US" sz="3000" b="1" i="1" dirty="0">
                <a:solidFill>
                  <a:srgbClr val="000CFF"/>
                </a:solidFill>
                <a:latin typeface="Calibri" panose="020F0502020204030204" pitchFamily="34" charset="0"/>
                <a:cs typeface="Calibri" panose="020F0502020204030204" pitchFamily="34" charset="0"/>
              </a:rPr>
              <a:t>k</a:t>
            </a:r>
            <a:r>
              <a:rPr lang="en-US" sz="3000" dirty="0">
                <a:latin typeface="Calibri" panose="020F0502020204030204" pitchFamily="34" charset="0"/>
                <a:cs typeface="Calibri" panose="020F0502020204030204" pitchFamily="34" charset="0"/>
              </a:rPr>
              <a:t> </a:t>
            </a:r>
            <a:r>
              <a:rPr lang="en-US" sz="3000" b="1" dirty="0">
                <a:solidFill>
                  <a:srgbClr val="000CFF"/>
                </a:solidFill>
                <a:latin typeface="Calibri" panose="020F0502020204030204" pitchFamily="34" charset="0"/>
                <a:cs typeface="Calibri" panose="020F0502020204030204" pitchFamily="34" charset="0"/>
              </a:rPr>
              <a:t>vaults</a:t>
            </a:r>
            <a:r>
              <a:rPr lang="en-US" b="1" dirty="0">
                <a:solidFill>
                  <a:srgbClr val="000CFF"/>
                </a:solidFill>
                <a:latin typeface="Calibri" panose="020F0502020204030204" pitchFamily="34" charset="0"/>
                <a:cs typeface="Calibri" panose="020F0502020204030204" pitchFamily="34" charset="0"/>
              </a:rPr>
              <a:t> </a:t>
            </a:r>
            <a:r>
              <a:rPr lang="en-US" sz="1600" b="1" dirty="0">
                <a:solidFill>
                  <a:schemeClr val="bg2">
                    <a:lumMod val="75000"/>
                  </a:schemeClr>
                </a:solidFill>
                <a:latin typeface="Calibri" panose="020F0502020204030204" pitchFamily="34" charset="0"/>
                <a:cs typeface="Calibri" panose="020F0502020204030204" pitchFamily="34" charset="0"/>
              </a:rPr>
              <a:t>[</a:t>
            </a:r>
            <a:r>
              <a:rPr lang="en-US" sz="1600" b="1" i="1" dirty="0">
                <a:solidFill>
                  <a:schemeClr val="bg2">
                    <a:lumMod val="75000"/>
                  </a:schemeClr>
                </a:solidFill>
                <a:latin typeface="Calibri" panose="020F0502020204030204" pitchFamily="34" charset="0"/>
                <a:cs typeface="Calibri" panose="020F0502020204030204" pitchFamily="34" charset="0"/>
              </a:rPr>
              <a:t>k</a:t>
            </a:r>
            <a:r>
              <a:rPr lang="en-US" sz="1600" b="1" dirty="0">
                <a:solidFill>
                  <a:schemeClr val="bg2">
                    <a:lumMod val="75000"/>
                  </a:schemeClr>
                </a:solidFill>
                <a:latin typeface="Calibri" panose="020F0502020204030204" pitchFamily="34" charset="0"/>
                <a:cs typeface="Calibri" panose="020F0502020204030204" pitchFamily="34" charset="0"/>
              </a:rPr>
              <a:t>  = number of features in state]</a:t>
            </a:r>
            <a:endParaRPr lang="en-US" b="1" dirty="0">
              <a:solidFill>
                <a:schemeClr val="bg2">
                  <a:lumMod val="75000"/>
                </a:schemeClr>
              </a:solidFill>
              <a:latin typeface="Calibri" panose="020F0502020204030204" pitchFamily="34" charset="0"/>
              <a:cs typeface="Calibri" panose="020F0502020204030204" pitchFamily="34" charset="0"/>
            </a:endParaRPr>
          </a:p>
          <a:p>
            <a:pPr lvl="1"/>
            <a:r>
              <a:rPr lang="en-US" sz="2600" dirty="0">
                <a:latin typeface="Calibri" panose="020F0502020204030204" pitchFamily="34" charset="0"/>
                <a:cs typeface="Calibri" panose="020F0502020204030204" pitchFamily="34" charset="0"/>
              </a:rPr>
              <a:t>Each vault corresponds to one feature and stores the Q-values of </a:t>
            </a:r>
            <a:r>
              <a:rPr lang="en-US" sz="2600" b="1" dirty="0">
                <a:solidFill>
                  <a:srgbClr val="000CFF"/>
                </a:solidFill>
                <a:latin typeface="Calibri" panose="020F0502020204030204" pitchFamily="34" charset="0"/>
                <a:cs typeface="Calibri" panose="020F0502020204030204" pitchFamily="34" charset="0"/>
              </a:rPr>
              <a:t>feature-action pairs</a:t>
            </a:r>
          </a:p>
        </p:txBody>
      </p:sp>
      <p:pic>
        <p:nvPicPr>
          <p:cNvPr id="7" name="Picture 6">
            <a:extLst>
              <a:ext uri="{FF2B5EF4-FFF2-40B4-BE49-F238E27FC236}">
                <a16:creationId xmlns:a16="http://schemas.microsoft.com/office/drawing/2014/main" id="{9B9CC23F-FA9A-AF4E-A522-993CC9F9A04E}"/>
              </a:ext>
            </a:extLst>
          </p:cNvPr>
          <p:cNvPicPr>
            <a:picLocks noChangeAspect="1"/>
          </p:cNvPicPr>
          <p:nvPr/>
        </p:nvPicPr>
        <p:blipFill rotWithShape="1">
          <a:blip r:embed="rId3">
            <a:extLst>
              <a:ext uri="{28A0092B-C50C-407E-A947-70E740481C1C}">
                <a14:useLocalDpi xmlns:a14="http://schemas.microsoft.com/office/drawing/2010/main" val="0"/>
              </a:ext>
            </a:extLst>
          </a:blip>
          <a:srcRect r="41026"/>
          <a:stretch/>
        </p:blipFill>
        <p:spPr>
          <a:xfrm>
            <a:off x="457201" y="2409467"/>
            <a:ext cx="4853354" cy="3801102"/>
          </a:xfrm>
          <a:prstGeom prst="rect">
            <a:avLst/>
          </a:prstGeom>
        </p:spPr>
      </p:pic>
      <p:sp>
        <p:nvSpPr>
          <p:cNvPr id="2" name="Rectangle 1">
            <a:extLst>
              <a:ext uri="{FF2B5EF4-FFF2-40B4-BE49-F238E27FC236}">
                <a16:creationId xmlns:a16="http://schemas.microsoft.com/office/drawing/2014/main" id="{11E2D303-4D1E-7643-B33F-ADD80A8E86E9}"/>
              </a:ext>
            </a:extLst>
          </p:cNvPr>
          <p:cNvSpPr/>
          <p:nvPr/>
        </p:nvSpPr>
        <p:spPr>
          <a:xfrm>
            <a:off x="4308231" y="5187462"/>
            <a:ext cx="1160584" cy="1023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81660B6-ED27-2045-9601-3969C37FC641}"/>
              </a:ext>
            </a:extLst>
          </p:cNvPr>
          <p:cNvSpPr/>
          <p:nvPr/>
        </p:nvSpPr>
        <p:spPr>
          <a:xfrm>
            <a:off x="4642339" y="2664069"/>
            <a:ext cx="357555" cy="219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1838097-314F-FF43-B691-F2916AE6DD97}"/>
              </a:ext>
            </a:extLst>
          </p:cNvPr>
          <p:cNvSpPr/>
          <p:nvPr/>
        </p:nvSpPr>
        <p:spPr>
          <a:xfrm>
            <a:off x="4999894" y="4989708"/>
            <a:ext cx="621323" cy="19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ED05816-860D-334F-A3FF-585C9A6E76B3}"/>
              </a:ext>
            </a:extLst>
          </p:cNvPr>
          <p:cNvSpPr/>
          <p:nvPr/>
        </p:nvSpPr>
        <p:spPr>
          <a:xfrm>
            <a:off x="1444869" y="2919046"/>
            <a:ext cx="3555025" cy="254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92BB5C4-2226-0944-8BDC-5645BE492952}"/>
              </a:ext>
            </a:extLst>
          </p:cNvPr>
          <p:cNvSpPr/>
          <p:nvPr/>
        </p:nvSpPr>
        <p:spPr>
          <a:xfrm>
            <a:off x="2521927" y="2418296"/>
            <a:ext cx="1038958" cy="491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F6491FC-9217-2047-89D6-6BE1AD4B7328}"/>
              </a:ext>
            </a:extLst>
          </p:cNvPr>
          <p:cNvSpPr/>
          <p:nvPr/>
        </p:nvSpPr>
        <p:spPr>
          <a:xfrm>
            <a:off x="351693" y="3247704"/>
            <a:ext cx="869947" cy="946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3A30B10-1FE0-3843-8439-0B9A718D82A3}"/>
              </a:ext>
            </a:extLst>
          </p:cNvPr>
          <p:cNvSpPr/>
          <p:nvPr/>
        </p:nvSpPr>
        <p:spPr>
          <a:xfrm>
            <a:off x="2136530" y="3393831"/>
            <a:ext cx="561833" cy="36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6D8E6E9-B949-6648-A21F-43E2529D11EF}"/>
              </a:ext>
            </a:extLst>
          </p:cNvPr>
          <p:cNvSpPr/>
          <p:nvPr/>
        </p:nvSpPr>
        <p:spPr>
          <a:xfrm>
            <a:off x="3992141" y="3393831"/>
            <a:ext cx="561833" cy="36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DA199FF-919E-F544-A3C6-0C26DF4DA8A2}"/>
              </a:ext>
            </a:extLst>
          </p:cNvPr>
          <p:cNvSpPr/>
          <p:nvPr/>
        </p:nvSpPr>
        <p:spPr>
          <a:xfrm>
            <a:off x="751498" y="4213322"/>
            <a:ext cx="1722399" cy="552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9BF57F3-E0B3-1441-94E4-7F30F87DF37D}"/>
              </a:ext>
            </a:extLst>
          </p:cNvPr>
          <p:cNvSpPr/>
          <p:nvPr/>
        </p:nvSpPr>
        <p:spPr>
          <a:xfrm>
            <a:off x="2521927" y="4046946"/>
            <a:ext cx="1008185" cy="552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E02E152-8A08-404C-925C-AF9E2AEA4F6C}"/>
              </a:ext>
            </a:extLst>
          </p:cNvPr>
          <p:cNvSpPr/>
          <p:nvPr/>
        </p:nvSpPr>
        <p:spPr>
          <a:xfrm>
            <a:off x="4407878" y="4046946"/>
            <a:ext cx="1008185" cy="552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3AF6911-D5CD-144E-8839-884D95E4D7FB}"/>
              </a:ext>
            </a:extLst>
          </p:cNvPr>
          <p:cNvSpPr/>
          <p:nvPr/>
        </p:nvSpPr>
        <p:spPr>
          <a:xfrm>
            <a:off x="1509830" y="4046946"/>
            <a:ext cx="146783" cy="166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FF6E9F6-4B66-D641-809A-FD8AFC37048A}"/>
              </a:ext>
            </a:extLst>
          </p:cNvPr>
          <p:cNvSpPr/>
          <p:nvPr/>
        </p:nvSpPr>
        <p:spPr>
          <a:xfrm>
            <a:off x="1374531" y="4785231"/>
            <a:ext cx="3812931" cy="467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682CFA7-9EC0-7A41-9ED2-110CDDE1C562}"/>
              </a:ext>
            </a:extLst>
          </p:cNvPr>
          <p:cNvSpPr/>
          <p:nvPr/>
        </p:nvSpPr>
        <p:spPr>
          <a:xfrm>
            <a:off x="2281603" y="5268295"/>
            <a:ext cx="1560635" cy="871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5AE1CA7-E9EE-A844-90E7-83C0DAC72615}"/>
              </a:ext>
            </a:extLst>
          </p:cNvPr>
          <p:cNvSpPr txBox="1"/>
          <p:nvPr/>
        </p:nvSpPr>
        <p:spPr>
          <a:xfrm>
            <a:off x="5672335" y="2992926"/>
            <a:ext cx="3322236" cy="2462213"/>
          </a:xfrm>
          <a:prstGeom prst="rect">
            <a:avLst/>
          </a:prstGeom>
          <a:noFill/>
        </p:spPr>
        <p:txBody>
          <a:bodyPr wrap="square" rtlCol="0">
            <a:spAutoFit/>
          </a:bodyPr>
          <a:lstStyle/>
          <a:p>
            <a:pPr marL="358775" marR="0" lvl="0" indent="-358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Query </a:t>
            </a:r>
            <a:r>
              <a:rPr kumimoji="0" lang="en-US" sz="2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each vault in parallel</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with feature and action</a:t>
            </a:r>
          </a:p>
          <a:p>
            <a:pPr marL="358775" marR="0" lvl="0" indent="-358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Retrieve feature-action Q-value</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from each vault</a:t>
            </a:r>
          </a:p>
          <a:p>
            <a:pPr marL="358775" marR="0" lvl="0" indent="-358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Compute </a:t>
            </a:r>
            <a:r>
              <a:rPr kumimoji="0" lang="en-US" sz="2200" b="1" i="0" u="none" strike="noStrike" kern="1200" cap="none" spc="0" normalizeH="0" baseline="0" noProof="0" dirty="0">
                <a:ln>
                  <a:noFill/>
                </a:ln>
                <a:solidFill>
                  <a:srgbClr val="000CFF"/>
                </a:solidFill>
                <a:effectLst/>
                <a:uLnTx/>
                <a:uFillTx/>
                <a:latin typeface="Calibri" panose="020F0502020204030204" pitchFamily="34" charset="0"/>
                <a:ea typeface="+mn-ea"/>
                <a:cs typeface="Calibri" panose="020F0502020204030204" pitchFamily="34" charset="0"/>
              </a:rPr>
              <a:t>MAX</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of all feature-action Q-values</a:t>
            </a:r>
          </a:p>
        </p:txBody>
      </p:sp>
      <p:sp>
        <p:nvSpPr>
          <p:cNvPr id="21" name="Rectangle 20">
            <a:extLst>
              <a:ext uri="{FF2B5EF4-FFF2-40B4-BE49-F238E27FC236}">
                <a16:creationId xmlns:a16="http://schemas.microsoft.com/office/drawing/2014/main" id="{B9B06F9E-2EE5-964F-B3BC-C0F87123F14B}"/>
              </a:ext>
            </a:extLst>
          </p:cNvPr>
          <p:cNvSpPr/>
          <p:nvPr/>
        </p:nvSpPr>
        <p:spPr>
          <a:xfrm>
            <a:off x="2917580" y="4587896"/>
            <a:ext cx="288679" cy="209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B2E0FD9-80DB-794A-B88A-EFF892C28F04}"/>
              </a:ext>
            </a:extLst>
          </p:cNvPr>
          <p:cNvSpPr/>
          <p:nvPr/>
        </p:nvSpPr>
        <p:spPr>
          <a:xfrm>
            <a:off x="4769828" y="4583951"/>
            <a:ext cx="288679" cy="209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Bent Up Arrow 23">
            <a:extLst>
              <a:ext uri="{FF2B5EF4-FFF2-40B4-BE49-F238E27FC236}">
                <a16:creationId xmlns:a16="http://schemas.microsoft.com/office/drawing/2014/main" id="{7FE15E9D-495E-AE4A-8B19-2F05137FCF01}"/>
              </a:ext>
            </a:extLst>
          </p:cNvPr>
          <p:cNvSpPr/>
          <p:nvPr/>
        </p:nvSpPr>
        <p:spPr>
          <a:xfrm rot="10800000" flipH="1">
            <a:off x="2436640" y="3499338"/>
            <a:ext cx="869947" cy="2004646"/>
          </a:xfrm>
          <a:prstGeom prst="bentUpArrow">
            <a:avLst/>
          </a:prstGeom>
          <a:solidFill>
            <a:schemeClr val="accent6"/>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Calibri" panose="020F0502020204030204"/>
              <a:ea typeface="+mn-ea"/>
              <a:cs typeface="+mn-cs"/>
            </a:endParaRPr>
          </a:p>
        </p:txBody>
      </p:sp>
      <p:sp>
        <p:nvSpPr>
          <p:cNvPr id="25" name="Rounded Rectangle 24">
            <a:extLst>
              <a:ext uri="{FF2B5EF4-FFF2-40B4-BE49-F238E27FC236}">
                <a16:creationId xmlns:a16="http://schemas.microsoft.com/office/drawing/2014/main" id="{69C53C66-1D4D-D746-83A4-C5131C95F0CE}"/>
              </a:ext>
            </a:extLst>
          </p:cNvPr>
          <p:cNvSpPr/>
          <p:nvPr/>
        </p:nvSpPr>
        <p:spPr>
          <a:xfrm>
            <a:off x="4047875" y="5554016"/>
            <a:ext cx="5015738" cy="836867"/>
          </a:xfrm>
          <a:prstGeom prst="roundRect">
            <a:avLst/>
          </a:prstGeom>
          <a:ln w="28575">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MAX ensures the Q(S,A) is driven by the constituent feature that has </a:t>
            </a:r>
            <a:r>
              <a:rPr kumimoji="0" lang="en-US" sz="2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highest</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Q(</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ɸ,A</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p:txBody>
      </p:sp>
      <p:sp>
        <p:nvSpPr>
          <p:cNvPr id="14" name="TextBox 13">
            <a:extLst>
              <a:ext uri="{FF2B5EF4-FFF2-40B4-BE49-F238E27FC236}">
                <a16:creationId xmlns:a16="http://schemas.microsoft.com/office/drawing/2014/main" id="{529F76E9-270A-FB4F-9B17-4F9470E6AB85}"/>
              </a:ext>
            </a:extLst>
          </p:cNvPr>
          <p:cNvSpPr txBox="1"/>
          <p:nvPr/>
        </p:nvSpPr>
        <p:spPr>
          <a:xfrm>
            <a:off x="5621217" y="2114672"/>
            <a:ext cx="3322237"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To retrieve Q(S,A) for each action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9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3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par>
                                <p:cTn id="23" presetID="22" presetClass="exit" presetSubtype="8" fill="hold" grpId="0" nodeType="withEffect">
                                  <p:stCondLst>
                                    <p:cond delay="400"/>
                                  </p:stCondLst>
                                  <p:childTnLst>
                                    <p:animEffect transition="out" filter="wipe(left)">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22" presetClass="exit" presetSubtype="8" fill="hold" grpId="0" nodeType="withEffect">
                                  <p:stCondLst>
                                    <p:cond delay="400"/>
                                  </p:stCondLst>
                                  <p:childTnLst>
                                    <p:animEffect transition="out" filter="wipe(left)">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22" presetClass="exit" presetSubtype="8" fill="hold" grpId="0" nodeType="withEffect">
                                  <p:stCondLst>
                                    <p:cond delay="400"/>
                                  </p:stCondLst>
                                  <p:childTnLst>
                                    <p:animEffect transition="out" filter="wipe(left)">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22" presetClass="exit" presetSubtype="1" fill="hold" grpId="0" nodeType="withEffect">
                                  <p:stCondLst>
                                    <p:cond delay="800"/>
                                  </p:stCondLst>
                                  <p:childTnLst>
                                    <p:animEffect transition="out" filter="wipe(up)">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22" presetClass="exit" presetSubtype="1" fill="hold" grpId="0" nodeType="withEffect">
                                  <p:stCondLst>
                                    <p:cond delay="800"/>
                                  </p:stCondLst>
                                  <p:childTnLst>
                                    <p:animEffect transition="out" filter="wipe(up)">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500"/>
                                        <p:tgtEl>
                                          <p:spTgt spid="3">
                                            <p:txEl>
                                              <p:pRg st="1" end="1"/>
                                            </p:txEl>
                                          </p:spTgt>
                                        </p:tgtEl>
                                      </p:cBhvr>
                                    </p:animEffect>
                                  </p:childTnLst>
                                </p:cTn>
                              </p:par>
                              <p:par>
                                <p:cTn id="43" presetID="22" presetClass="exit" presetSubtype="1" fill="hold" grpId="0" nodeType="withEffect">
                                  <p:stCondLst>
                                    <p:cond delay="300"/>
                                  </p:stCondLst>
                                  <p:childTnLst>
                                    <p:animEffect transition="out" filter="wipe(up)">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22" presetClass="exit" presetSubtype="1" fill="hold" grpId="0" nodeType="withEffect">
                                  <p:stCondLst>
                                    <p:cond delay="300"/>
                                  </p:stCondLst>
                                  <p:childTnLst>
                                    <p:animEffect transition="out" filter="wipe(up)">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par>
                                <p:cTn id="49" presetID="22" presetClass="exit" presetSubtype="1" fill="hold" grpId="0" nodeType="withEffect">
                                  <p:stCondLst>
                                    <p:cond delay="300"/>
                                  </p:stCondLst>
                                  <p:childTnLst>
                                    <p:animEffect transition="out" filter="wipe(up)">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par>
                                <p:cTn id="52" presetID="22" presetClass="exit" presetSubtype="1" fill="hold" grpId="0" nodeType="withEffect">
                                  <p:stCondLst>
                                    <p:cond delay="300"/>
                                  </p:stCondLst>
                                  <p:childTnLst>
                                    <p:animEffect transition="out" filter="wipe(up)">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animEffect transition="in" filter="fade">
                                      <p:cBhvr>
                                        <p:cTn id="59" dur="500"/>
                                        <p:tgtEl>
                                          <p:spTgt spid="3">
                                            <p:txEl>
                                              <p:pRg st="2" end="2"/>
                                            </p:txEl>
                                          </p:spTgt>
                                        </p:tgtEl>
                                      </p:cBhvr>
                                    </p:animEffect>
                                  </p:childTnLst>
                                </p:cTn>
                              </p:par>
                              <p:par>
                                <p:cTn id="60" presetID="22" presetClass="exit" presetSubtype="1" fill="hold" grpId="0" nodeType="withEffect">
                                  <p:stCondLst>
                                    <p:cond delay="300"/>
                                  </p:stCondLst>
                                  <p:childTnLst>
                                    <p:animEffect transition="out" filter="wipe(up)">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par>
                                <p:cTn id="63" presetID="10" presetClass="exit" presetSubtype="0" fill="hold" grpId="0" nodeType="withEffect">
                                  <p:stCondLst>
                                    <p:cond delay="300"/>
                                  </p:stCondLst>
                                  <p:childTnLst>
                                    <p:animEffect transition="out" filter="fade">
                                      <p:cBhvr>
                                        <p:cTn id="64" dur="300"/>
                                        <p:tgtEl>
                                          <p:spTgt spid="21"/>
                                        </p:tgtEl>
                                      </p:cBhvr>
                                    </p:animEffect>
                                    <p:set>
                                      <p:cBhvr>
                                        <p:cTn id="65" dur="1" fill="hold">
                                          <p:stCondLst>
                                            <p:cond delay="299"/>
                                          </p:stCondLst>
                                        </p:cTn>
                                        <p:tgtEl>
                                          <p:spTgt spid="21"/>
                                        </p:tgtEl>
                                        <p:attrNameLst>
                                          <p:attrName>style.visibility</p:attrName>
                                        </p:attrNameLst>
                                      </p:cBhvr>
                                      <p:to>
                                        <p:strVal val="hidden"/>
                                      </p:to>
                                    </p:set>
                                  </p:childTnLst>
                                </p:cTn>
                              </p:par>
                              <p:par>
                                <p:cTn id="66" presetID="10" presetClass="exit" presetSubtype="0" fill="hold" grpId="0" nodeType="withEffect">
                                  <p:stCondLst>
                                    <p:cond delay="300"/>
                                  </p:stCondLst>
                                  <p:childTnLst>
                                    <p:animEffect transition="out" filter="fade">
                                      <p:cBhvr>
                                        <p:cTn id="67" dur="300"/>
                                        <p:tgtEl>
                                          <p:spTgt spid="22"/>
                                        </p:tgtEl>
                                      </p:cBhvr>
                                    </p:animEffect>
                                    <p:set>
                                      <p:cBhvr>
                                        <p:cTn id="68" dur="1" fill="hold">
                                          <p:stCondLst>
                                            <p:cond delay="299"/>
                                          </p:stCondLst>
                                        </p:cTn>
                                        <p:tgtEl>
                                          <p:spTgt spid="22"/>
                                        </p:tgtEl>
                                        <p:attrNameLst>
                                          <p:attrName>style.visibility</p:attrName>
                                        </p:attrNameLst>
                                      </p:cBhvr>
                                      <p:to>
                                        <p:strVal val="hidden"/>
                                      </p:to>
                                    </p:set>
                                  </p:childTnLst>
                                </p:cTn>
                              </p:par>
                              <p:par>
                                <p:cTn id="69" presetID="22" presetClass="exit" presetSubtype="1" fill="hold" grpId="0" nodeType="withEffect">
                                  <p:stCondLst>
                                    <p:cond delay="900"/>
                                  </p:stCondLst>
                                  <p:childTnLst>
                                    <p:animEffect transition="out" filter="wipe(up)">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300"/>
                                        <p:tgtEl>
                                          <p:spTgt spid="25"/>
                                        </p:tgtEl>
                                      </p:cBhvr>
                                    </p:animEffect>
                                  </p:childTnLst>
                                </p:cTn>
                              </p:par>
                              <p:par>
                                <p:cTn id="77" presetID="17" presetClass="entr" presetSubtype="1"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ppt_x</p:attrName>
                                        </p:attrNameLst>
                                      </p:cBhvr>
                                      <p:tavLst>
                                        <p:tav tm="0">
                                          <p:val>
                                            <p:strVal val="#ppt_x"/>
                                          </p:val>
                                        </p:tav>
                                        <p:tav tm="100000">
                                          <p:val>
                                            <p:strVal val="#ppt_x"/>
                                          </p:val>
                                        </p:tav>
                                      </p:tavLst>
                                    </p:anim>
                                    <p:anim calcmode="lin" valueType="num">
                                      <p:cBhvr>
                                        <p:cTn id="80" dur="500" fill="hold"/>
                                        <p:tgtEl>
                                          <p:spTgt spid="24"/>
                                        </p:tgtEl>
                                        <p:attrNameLst>
                                          <p:attrName>ppt_y</p:attrName>
                                        </p:attrNameLst>
                                      </p:cBhvr>
                                      <p:tavLst>
                                        <p:tav tm="0">
                                          <p:val>
                                            <p:strVal val="#ppt_y-#ppt_h/2"/>
                                          </p:val>
                                        </p:tav>
                                        <p:tav tm="100000">
                                          <p:val>
                                            <p:strVal val="#ppt_y"/>
                                          </p:val>
                                        </p:tav>
                                      </p:tavLst>
                                    </p:anim>
                                    <p:anim calcmode="lin" valueType="num">
                                      <p:cBhvr>
                                        <p:cTn id="81" dur="500" fill="hold"/>
                                        <p:tgtEl>
                                          <p:spTgt spid="24"/>
                                        </p:tgtEl>
                                        <p:attrNameLst>
                                          <p:attrName>ppt_w</p:attrName>
                                        </p:attrNameLst>
                                      </p:cBhvr>
                                      <p:tavLst>
                                        <p:tav tm="0">
                                          <p:val>
                                            <p:strVal val="#ppt_w"/>
                                          </p:val>
                                        </p:tav>
                                        <p:tav tm="100000">
                                          <p:val>
                                            <p:strVal val="#ppt_w"/>
                                          </p:val>
                                        </p:tav>
                                      </p:tavLst>
                                    </p:anim>
                                    <p:anim calcmode="lin" valueType="num">
                                      <p:cBhvr>
                                        <p:cTn id="82"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1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B367BB-1F91-EA41-B1CB-27308AA762E5}"/>
              </a:ext>
            </a:extLst>
          </p:cNvPr>
          <p:cNvSpPr>
            <a:spLocks noGrp="1"/>
          </p:cNvSpPr>
          <p:nvPr>
            <p:ph type="title"/>
          </p:nvPr>
        </p:nvSpPr>
        <p:spPr/>
        <p:txBody>
          <a:bodyPr/>
          <a:lstStyle/>
          <a:p>
            <a:r>
              <a:rPr lang="en-US" dirty="0"/>
              <a:t>Organization of </a:t>
            </a:r>
            <a:r>
              <a:rPr lang="en-US" dirty="0" err="1"/>
              <a:t>QVStore</a:t>
            </a:r>
            <a:endParaRPr lang="en-US" dirty="0"/>
          </a:p>
        </p:txBody>
      </p:sp>
      <p:sp>
        <p:nvSpPr>
          <p:cNvPr id="5" name="Content Placeholder 4">
            <a:extLst>
              <a:ext uri="{FF2B5EF4-FFF2-40B4-BE49-F238E27FC236}">
                <a16:creationId xmlns:a16="http://schemas.microsoft.com/office/drawing/2014/main" id="{5E616AE3-312A-3640-8FB4-321E352C627C}"/>
              </a:ext>
            </a:extLst>
          </p:cNvPr>
          <p:cNvSpPr>
            <a:spLocks noGrp="1"/>
          </p:cNvSpPr>
          <p:nvPr>
            <p:ph idx="1"/>
          </p:nvPr>
        </p:nvSpPr>
        <p:spPr/>
        <p:txBody>
          <a:bodyPr/>
          <a:lstStyle/>
          <a:p>
            <a:r>
              <a:rPr lang="en-US" sz="3000" dirty="0">
                <a:latin typeface="Calibri" panose="020F0502020204030204" pitchFamily="34" charset="0"/>
                <a:cs typeface="Calibri" panose="020F0502020204030204" pitchFamily="34" charset="0"/>
              </a:rPr>
              <a:t>We further partition each vault into multiple </a:t>
            </a:r>
            <a:r>
              <a:rPr lang="en-US" sz="3000" b="1" dirty="0">
                <a:solidFill>
                  <a:srgbClr val="000CFF"/>
                </a:solidFill>
                <a:latin typeface="Calibri" panose="020F0502020204030204" pitchFamily="34" charset="0"/>
                <a:cs typeface="Calibri" panose="020F0502020204030204" pitchFamily="34" charset="0"/>
              </a:rPr>
              <a:t>planes</a:t>
            </a:r>
          </a:p>
          <a:p>
            <a:pPr lvl="1"/>
            <a:r>
              <a:rPr lang="en-US" sz="2600" dirty="0">
                <a:latin typeface="Calibri" panose="020F0502020204030204" pitchFamily="34" charset="0"/>
                <a:cs typeface="Calibri" panose="020F0502020204030204" pitchFamily="34" charset="0"/>
              </a:rPr>
              <a:t>Each plane stores a </a:t>
            </a:r>
            <a:r>
              <a:rPr lang="en-US" sz="2600" b="1" dirty="0">
                <a:solidFill>
                  <a:srgbClr val="000CFF"/>
                </a:solidFill>
                <a:latin typeface="Calibri" panose="020F0502020204030204" pitchFamily="34" charset="0"/>
                <a:cs typeface="Calibri" panose="020F0502020204030204" pitchFamily="34" charset="0"/>
              </a:rPr>
              <a:t>partial</a:t>
            </a:r>
            <a:r>
              <a:rPr lang="en-US" sz="2600" dirty="0">
                <a:latin typeface="Calibri" panose="020F0502020204030204" pitchFamily="34" charset="0"/>
                <a:cs typeface="Calibri" panose="020F0502020204030204" pitchFamily="34" charset="0"/>
              </a:rPr>
              <a:t> Q-value of a feature-action pair</a:t>
            </a:r>
          </a:p>
        </p:txBody>
      </p:sp>
      <p:pic>
        <p:nvPicPr>
          <p:cNvPr id="7" name="Picture 6">
            <a:extLst>
              <a:ext uri="{FF2B5EF4-FFF2-40B4-BE49-F238E27FC236}">
                <a16:creationId xmlns:a16="http://schemas.microsoft.com/office/drawing/2014/main" id="{9B9CC23F-FA9A-AF4E-A522-993CC9F9A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409467"/>
            <a:ext cx="8229599" cy="3801102"/>
          </a:xfrm>
          <a:prstGeom prst="rect">
            <a:avLst/>
          </a:prstGeom>
        </p:spPr>
      </p:pic>
      <p:sp>
        <p:nvSpPr>
          <p:cNvPr id="8" name="Rectangle 7">
            <a:extLst>
              <a:ext uri="{FF2B5EF4-FFF2-40B4-BE49-F238E27FC236}">
                <a16:creationId xmlns:a16="http://schemas.microsoft.com/office/drawing/2014/main" id="{89E315ED-D664-B74A-BF6B-7E716A025A30}"/>
              </a:ext>
            </a:extLst>
          </p:cNvPr>
          <p:cNvSpPr/>
          <p:nvPr/>
        </p:nvSpPr>
        <p:spPr>
          <a:xfrm>
            <a:off x="281354" y="2409467"/>
            <a:ext cx="3666392" cy="3709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AD737A8-AC0B-E748-A514-6844604E3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2357" y="2409467"/>
            <a:ext cx="1089810" cy="522388"/>
          </a:xfrm>
          <a:prstGeom prst="rect">
            <a:avLst/>
          </a:prstGeom>
        </p:spPr>
      </p:pic>
      <p:sp>
        <p:nvSpPr>
          <p:cNvPr id="12" name="Rectangle 11">
            <a:extLst>
              <a:ext uri="{FF2B5EF4-FFF2-40B4-BE49-F238E27FC236}">
                <a16:creationId xmlns:a16="http://schemas.microsoft.com/office/drawing/2014/main" id="{07D7AD39-8543-2F42-AEF4-77B0FDC402D3}"/>
              </a:ext>
            </a:extLst>
          </p:cNvPr>
          <p:cNvSpPr/>
          <p:nvPr/>
        </p:nvSpPr>
        <p:spPr>
          <a:xfrm rot="3300924">
            <a:off x="5504479" y="3918887"/>
            <a:ext cx="45719" cy="1921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6F25BAA-CF3F-4640-8BA0-036A84BBEB0A}"/>
              </a:ext>
            </a:extLst>
          </p:cNvPr>
          <p:cNvSpPr/>
          <p:nvPr/>
        </p:nvSpPr>
        <p:spPr>
          <a:xfrm rot="2224288">
            <a:off x="6501153" y="4219311"/>
            <a:ext cx="45719" cy="1356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38B668-ADBA-4343-928E-9D39BAA77F30}"/>
              </a:ext>
            </a:extLst>
          </p:cNvPr>
          <p:cNvSpPr/>
          <p:nvPr/>
        </p:nvSpPr>
        <p:spPr>
          <a:xfrm>
            <a:off x="4235935" y="5646835"/>
            <a:ext cx="3061680" cy="563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370669E-8799-2049-904C-7258258167CE}"/>
              </a:ext>
            </a:extLst>
          </p:cNvPr>
          <p:cNvSpPr/>
          <p:nvPr/>
        </p:nvSpPr>
        <p:spPr>
          <a:xfrm>
            <a:off x="4704946" y="5218629"/>
            <a:ext cx="1476046" cy="424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B151BDC-A732-644A-96B8-AF62339E40E5}"/>
              </a:ext>
            </a:extLst>
          </p:cNvPr>
          <p:cNvSpPr/>
          <p:nvPr/>
        </p:nvSpPr>
        <p:spPr>
          <a:xfrm>
            <a:off x="5996539" y="2931855"/>
            <a:ext cx="1424539" cy="1534637"/>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2B3BC8F-4468-0040-93ED-C4553AFD850B}"/>
              </a:ext>
            </a:extLst>
          </p:cNvPr>
          <p:cNvSpPr/>
          <p:nvPr/>
        </p:nvSpPr>
        <p:spPr>
          <a:xfrm>
            <a:off x="7328829" y="3676313"/>
            <a:ext cx="307214" cy="4571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40C9997-0664-3143-8404-48AE63496C87}"/>
              </a:ext>
            </a:extLst>
          </p:cNvPr>
          <p:cNvSpPr/>
          <p:nvPr/>
        </p:nvSpPr>
        <p:spPr>
          <a:xfrm>
            <a:off x="7421077" y="4128708"/>
            <a:ext cx="423511" cy="4571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F657D4A-1D09-2A43-9B6F-9004BAF9CC7F}"/>
              </a:ext>
            </a:extLst>
          </p:cNvPr>
          <p:cNvSpPr/>
          <p:nvPr/>
        </p:nvSpPr>
        <p:spPr>
          <a:xfrm>
            <a:off x="7477559" y="2829827"/>
            <a:ext cx="712270" cy="25902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CDAA472-E1C5-204F-982B-684CA06CBD0E}"/>
              </a:ext>
            </a:extLst>
          </p:cNvPr>
          <p:cNvSpPr/>
          <p:nvPr/>
        </p:nvSpPr>
        <p:spPr>
          <a:xfrm rot="5400000">
            <a:off x="7785961" y="3156684"/>
            <a:ext cx="128346" cy="4571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3AB8EC0-8612-8D46-ABFF-8E84B1727D7C}"/>
              </a:ext>
            </a:extLst>
          </p:cNvPr>
          <p:cNvSpPr/>
          <p:nvPr/>
        </p:nvSpPr>
        <p:spPr>
          <a:xfrm rot="5400000">
            <a:off x="7941570" y="3259354"/>
            <a:ext cx="340100" cy="4571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026D566-619C-8E4D-B4CA-E6F48B1510FD}"/>
              </a:ext>
            </a:extLst>
          </p:cNvPr>
          <p:cNvSpPr/>
          <p:nvPr/>
        </p:nvSpPr>
        <p:spPr>
          <a:xfrm rot="5400000">
            <a:off x="7284137" y="4267031"/>
            <a:ext cx="474382" cy="4571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69315BC-4B61-0C49-AD2E-4C1B7014E9AC}"/>
              </a:ext>
            </a:extLst>
          </p:cNvPr>
          <p:cNvSpPr/>
          <p:nvPr/>
        </p:nvSpPr>
        <p:spPr>
          <a:xfrm rot="5400000">
            <a:off x="7648980" y="4362837"/>
            <a:ext cx="282774" cy="4571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4C51968-311B-2440-9069-5652B1069EB8}"/>
              </a:ext>
            </a:extLst>
          </p:cNvPr>
          <p:cNvSpPr/>
          <p:nvPr/>
        </p:nvSpPr>
        <p:spPr>
          <a:xfrm>
            <a:off x="7421077" y="4533624"/>
            <a:ext cx="744996" cy="368843"/>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056F7E9C-7708-B044-9F22-DDA634CECBDC}"/>
              </a:ext>
            </a:extLst>
          </p:cNvPr>
          <p:cNvSpPr/>
          <p:nvPr/>
        </p:nvSpPr>
        <p:spPr>
          <a:xfrm rot="5400000">
            <a:off x="8055509" y="4458318"/>
            <a:ext cx="91812" cy="4571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732709BB-5147-8642-A05D-F15090AC05D0}"/>
              </a:ext>
            </a:extLst>
          </p:cNvPr>
          <p:cNvSpPr/>
          <p:nvPr/>
        </p:nvSpPr>
        <p:spPr>
          <a:xfrm>
            <a:off x="6960400" y="4940174"/>
            <a:ext cx="1667043" cy="66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9F4AEB47-4B23-D24A-91E0-5C669E9DA4CF}"/>
              </a:ext>
            </a:extLst>
          </p:cNvPr>
          <p:cNvSpPr/>
          <p:nvPr/>
        </p:nvSpPr>
        <p:spPr>
          <a:xfrm>
            <a:off x="5520922" y="3548791"/>
            <a:ext cx="450783" cy="34648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9D7F80F-6589-1141-A46E-824BE728F781}"/>
              </a:ext>
            </a:extLst>
          </p:cNvPr>
          <p:cNvSpPr/>
          <p:nvPr/>
        </p:nvSpPr>
        <p:spPr>
          <a:xfrm>
            <a:off x="7421077" y="2364520"/>
            <a:ext cx="872023" cy="43878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951BAB8-521E-1442-9DE4-9FD577F1C043}"/>
              </a:ext>
            </a:extLst>
          </p:cNvPr>
          <p:cNvSpPr/>
          <p:nvPr/>
        </p:nvSpPr>
        <p:spPr>
          <a:xfrm>
            <a:off x="8410928" y="2571005"/>
            <a:ext cx="225307" cy="19931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9FE0B460-9D9F-2842-A8ED-CA3944FDE91D}"/>
              </a:ext>
            </a:extLst>
          </p:cNvPr>
          <p:cNvSpPr txBox="1"/>
          <p:nvPr/>
        </p:nvSpPr>
        <p:spPr>
          <a:xfrm>
            <a:off x="51369" y="2931855"/>
            <a:ext cx="3708975" cy="2800767"/>
          </a:xfrm>
          <a:prstGeom prst="rect">
            <a:avLst/>
          </a:prstGeom>
          <a:noFill/>
        </p:spPr>
        <p:txBody>
          <a:bodyPr wrap="square" rtlCol="0">
            <a:spAutoFit/>
          </a:bodyPr>
          <a:lstStyle/>
          <a:p>
            <a:pPr marL="358775" marR="0" lvl="0" indent="-358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Query </a:t>
            </a:r>
            <a:r>
              <a:rPr kumimoji="0" lang="en-US" sz="2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each plane in parallel</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with hashed feature and action</a:t>
            </a:r>
          </a:p>
          <a:p>
            <a:pPr marL="358775" marR="0" lvl="0" indent="-358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Retrieve partial feature-action Q-value</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from each plane</a:t>
            </a:r>
          </a:p>
          <a:p>
            <a:pPr marL="358775" marR="0" lvl="0" indent="-358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Compute </a:t>
            </a:r>
            <a:r>
              <a:rPr kumimoji="0" lang="en-US" sz="2200" b="1" i="0" u="none" strike="noStrike" kern="1200" cap="none" spc="0" normalizeH="0" baseline="0" noProof="0" dirty="0">
                <a:ln>
                  <a:noFill/>
                </a:ln>
                <a:solidFill>
                  <a:srgbClr val="000CFF"/>
                </a:solidFill>
                <a:effectLst/>
                <a:uLnTx/>
                <a:uFillTx/>
                <a:latin typeface="Calibri" panose="020F0502020204030204" pitchFamily="34" charset="0"/>
                <a:ea typeface="+mn-ea"/>
                <a:cs typeface="Calibri" panose="020F0502020204030204" pitchFamily="34" charset="0"/>
              </a:rPr>
              <a:t>SUM</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of all partial feature-action Q-values</a:t>
            </a:r>
          </a:p>
        </p:txBody>
      </p:sp>
      <p:sp>
        <p:nvSpPr>
          <p:cNvPr id="31" name="Rectangle 30">
            <a:extLst>
              <a:ext uri="{FF2B5EF4-FFF2-40B4-BE49-F238E27FC236}">
                <a16:creationId xmlns:a16="http://schemas.microsoft.com/office/drawing/2014/main" id="{CF0BBA48-2C5D-A144-8721-29660010AF16}"/>
              </a:ext>
            </a:extLst>
          </p:cNvPr>
          <p:cNvSpPr/>
          <p:nvPr/>
        </p:nvSpPr>
        <p:spPr>
          <a:xfrm>
            <a:off x="8069546" y="3664620"/>
            <a:ext cx="96527" cy="9652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BC48176-C900-0242-8761-7725A09BF947}"/>
              </a:ext>
            </a:extLst>
          </p:cNvPr>
          <p:cNvSpPr txBox="1"/>
          <p:nvPr/>
        </p:nvSpPr>
        <p:spPr>
          <a:xfrm>
            <a:off x="163526" y="2005231"/>
            <a:ext cx="333765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To retrieve Q(</a:t>
            </a:r>
            <a:r>
              <a:rPr kumimoji="0" lang="en-US" sz="28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ɸ,A</a:t>
            </a: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for each action</a:t>
            </a:r>
          </a:p>
        </p:txBody>
      </p:sp>
    </p:spTree>
    <p:extLst>
      <p:ext uri="{BB962C8B-B14F-4D97-AF65-F5344CB8AC3E}">
        <p14:creationId xmlns:p14="http://schemas.microsoft.com/office/powerpoint/2010/main" val="3546164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300"/>
                                        <p:tgtEl>
                                          <p:spTgt spid="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3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
                                            <p:txEl>
                                              <p:pRg st="0" end="0"/>
                                            </p:txEl>
                                          </p:spTgt>
                                        </p:tgtEl>
                                        <p:attrNameLst>
                                          <p:attrName>style.visibility</p:attrName>
                                        </p:attrNameLst>
                                      </p:cBhvr>
                                      <p:to>
                                        <p:strVal val="visible"/>
                                      </p:to>
                                    </p:set>
                                    <p:animEffect transition="in" filter="fade">
                                      <p:cBhvr>
                                        <p:cTn id="20" dur="500"/>
                                        <p:tgtEl>
                                          <p:spTgt spid="30">
                                            <p:txEl>
                                              <p:pRg st="0" end="0"/>
                                            </p:txEl>
                                          </p:spTgt>
                                        </p:tgtEl>
                                      </p:cBhvr>
                                    </p:animEffect>
                                  </p:childTnLst>
                                </p:cTn>
                              </p:par>
                              <p:par>
                                <p:cTn id="21" presetID="22" presetClass="exit" presetSubtype="8" fill="hold" grpId="0" nodeType="withEffect">
                                  <p:stCondLst>
                                    <p:cond delay="400"/>
                                  </p:stCondLst>
                                  <p:childTnLst>
                                    <p:animEffect transition="out" filter="wipe(left)">
                                      <p:cBhvr>
                                        <p:cTn id="22" dur="500"/>
                                        <p:tgtEl>
                                          <p:spTgt spid="27"/>
                                        </p:tgtEl>
                                      </p:cBhvr>
                                    </p:animEffect>
                                    <p:set>
                                      <p:cBhvr>
                                        <p:cTn id="23" dur="1" fill="hold">
                                          <p:stCondLst>
                                            <p:cond delay="499"/>
                                          </p:stCondLst>
                                        </p:cTn>
                                        <p:tgtEl>
                                          <p:spTgt spid="27"/>
                                        </p:tgtEl>
                                        <p:attrNameLst>
                                          <p:attrName>style.visibility</p:attrName>
                                        </p:attrNameLst>
                                      </p:cBhvr>
                                      <p:to>
                                        <p:strVal val="hidden"/>
                                      </p:to>
                                    </p:set>
                                  </p:childTnLst>
                                </p:cTn>
                              </p:par>
                              <p:par>
                                <p:cTn id="24" presetID="22" presetClass="exit" presetSubtype="8" fill="hold" grpId="0" nodeType="withEffect">
                                  <p:stCondLst>
                                    <p:cond delay="400"/>
                                  </p:stCondLst>
                                  <p:childTnLst>
                                    <p:animEffect transition="out" filter="wipe(left)">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22" presetClass="exit" presetSubtype="8" fill="hold" grpId="0" nodeType="withEffect">
                                  <p:stCondLst>
                                    <p:cond delay="400"/>
                                  </p:stCondLst>
                                  <p:childTnLst>
                                    <p:animEffect transition="out" filter="wipe(left)">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22" presetClass="exit" presetSubtype="8" fill="hold" grpId="0" nodeType="withEffect">
                                  <p:stCondLst>
                                    <p:cond delay="400"/>
                                  </p:stCondLst>
                                  <p:childTnLst>
                                    <p:animEffect transition="out" filter="wipe(left)">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22" presetClass="exit" presetSubtype="1" fill="hold" grpId="0" nodeType="withEffect">
                                  <p:stCondLst>
                                    <p:cond delay="800"/>
                                  </p:stCondLst>
                                  <p:childTnLst>
                                    <p:animEffect transition="out" filter="wipe(up)">
                                      <p:cBhvr>
                                        <p:cTn id="34" dur="500"/>
                                        <p:tgtEl>
                                          <p:spTgt spid="28"/>
                                        </p:tgtEl>
                                      </p:cBhvr>
                                    </p:animEffect>
                                    <p:set>
                                      <p:cBhvr>
                                        <p:cTn id="35" dur="1" fill="hold">
                                          <p:stCondLst>
                                            <p:cond delay="499"/>
                                          </p:stCondLst>
                                        </p:cTn>
                                        <p:tgtEl>
                                          <p:spTgt spid="28"/>
                                        </p:tgtEl>
                                        <p:attrNameLst>
                                          <p:attrName>style.visibility</p:attrName>
                                        </p:attrNameLst>
                                      </p:cBhvr>
                                      <p:to>
                                        <p:strVal val="hidden"/>
                                      </p:to>
                                    </p:set>
                                  </p:childTnLst>
                                </p:cTn>
                              </p:par>
                              <p:par>
                                <p:cTn id="36" presetID="22" presetClass="exit" presetSubtype="1" fill="hold" grpId="0" nodeType="withEffect">
                                  <p:stCondLst>
                                    <p:cond delay="800"/>
                                  </p:stCondLst>
                                  <p:childTnLst>
                                    <p:animEffect transition="out" filter="wipe(up)">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par>
                                <p:cTn id="39" presetID="22" presetClass="exit" presetSubtype="1" fill="hold" grpId="0" nodeType="withEffect">
                                  <p:stCondLst>
                                    <p:cond delay="800"/>
                                  </p:stCondLst>
                                  <p:childTnLst>
                                    <p:animEffect transition="out" filter="wipe(up)">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22" presetClass="exit" presetSubtype="1" fill="hold" grpId="0" nodeType="withEffect">
                                  <p:stCondLst>
                                    <p:cond delay="800"/>
                                  </p:stCondLst>
                                  <p:childTnLst>
                                    <p:animEffect transition="out" filter="wipe(up)">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0">
                                            <p:txEl>
                                              <p:pRg st="1" end="1"/>
                                            </p:txEl>
                                          </p:spTgt>
                                        </p:tgtEl>
                                        <p:attrNameLst>
                                          <p:attrName>style.visibility</p:attrName>
                                        </p:attrNameLst>
                                      </p:cBhvr>
                                      <p:to>
                                        <p:strVal val="visible"/>
                                      </p:to>
                                    </p:set>
                                    <p:animEffect transition="in" filter="fade">
                                      <p:cBhvr>
                                        <p:cTn id="49" dur="500"/>
                                        <p:tgtEl>
                                          <p:spTgt spid="30">
                                            <p:txEl>
                                              <p:pRg st="1" end="1"/>
                                            </p:txEl>
                                          </p:spTgt>
                                        </p:tgtEl>
                                      </p:cBhvr>
                                    </p:animEffect>
                                  </p:childTnLst>
                                </p:cTn>
                              </p:par>
                              <p:par>
                                <p:cTn id="50" presetID="22" presetClass="exit" presetSubtype="1" fill="hold" grpId="0" nodeType="withEffect">
                                  <p:stCondLst>
                                    <p:cond delay="0"/>
                                  </p:stCondLst>
                                  <p:childTnLst>
                                    <p:animEffect transition="out" filter="wipe(up)">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par>
                                <p:cTn id="53" presetID="22" presetClass="exit" presetSubtype="1" fill="hold" grpId="0" nodeType="withEffect">
                                  <p:stCondLst>
                                    <p:cond delay="0"/>
                                  </p:stCondLst>
                                  <p:childTnLst>
                                    <p:animEffect transition="out" filter="wipe(up)">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par>
                                <p:cTn id="56" presetID="22" presetClass="exit" presetSubtype="1" fill="hold" grpId="0" nodeType="withEffect">
                                  <p:stCondLst>
                                    <p:cond delay="0"/>
                                  </p:stCondLst>
                                  <p:childTnLst>
                                    <p:animEffect transition="out" filter="wipe(up)">
                                      <p:cBhvr>
                                        <p:cTn id="57" dur="500"/>
                                        <p:tgtEl>
                                          <p:spTgt spid="25"/>
                                        </p:tgtEl>
                                      </p:cBhvr>
                                    </p:animEffect>
                                    <p:set>
                                      <p:cBhvr>
                                        <p:cTn id="58" dur="1" fill="hold">
                                          <p:stCondLst>
                                            <p:cond delay="499"/>
                                          </p:stCondLst>
                                        </p:cTn>
                                        <p:tgtEl>
                                          <p:spTgt spid="2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0">
                                            <p:txEl>
                                              <p:pRg st="2" end="2"/>
                                            </p:txEl>
                                          </p:spTgt>
                                        </p:tgtEl>
                                        <p:attrNameLst>
                                          <p:attrName>style.visibility</p:attrName>
                                        </p:attrNameLst>
                                      </p:cBhvr>
                                      <p:to>
                                        <p:strVal val="visible"/>
                                      </p:to>
                                    </p:set>
                                    <p:animEffect transition="in" filter="fade">
                                      <p:cBhvr>
                                        <p:cTn id="63" dur="500"/>
                                        <p:tgtEl>
                                          <p:spTgt spid="30">
                                            <p:txEl>
                                              <p:pRg st="2" end="2"/>
                                            </p:txEl>
                                          </p:spTgt>
                                        </p:tgtEl>
                                      </p:cBhvr>
                                    </p:animEffect>
                                  </p:childTnLst>
                                </p:cTn>
                              </p:par>
                              <p:par>
                                <p:cTn id="64" presetID="22" presetClass="exit" presetSubtype="1" fill="hold" grpId="0" nodeType="withEffect">
                                  <p:stCondLst>
                                    <p:cond delay="300"/>
                                  </p:stCondLst>
                                  <p:childTnLst>
                                    <p:animEffect transition="out" filter="wipe(up)">
                                      <p:cBhvr>
                                        <p:cTn id="65" dur="500"/>
                                        <p:tgtEl>
                                          <p:spTgt spid="24"/>
                                        </p:tgtEl>
                                      </p:cBhvr>
                                    </p:animEffect>
                                    <p:set>
                                      <p:cBhvr>
                                        <p:cTn id="66" dur="1" fill="hold">
                                          <p:stCondLst>
                                            <p:cond delay="499"/>
                                          </p:stCondLst>
                                        </p:cTn>
                                        <p:tgtEl>
                                          <p:spTgt spid="24"/>
                                        </p:tgtEl>
                                        <p:attrNameLst>
                                          <p:attrName>style.visibility</p:attrName>
                                        </p:attrNameLst>
                                      </p:cBhvr>
                                      <p:to>
                                        <p:strVal val="hidden"/>
                                      </p:to>
                                    </p:set>
                                  </p:childTnLst>
                                </p:cTn>
                              </p:par>
                              <p:par>
                                <p:cTn id="67" presetID="22" presetClass="exit" presetSubtype="1" fill="hold" grpId="0" nodeType="withEffect">
                                  <p:stCondLst>
                                    <p:cond delay="800"/>
                                  </p:stCondLst>
                                  <p:childTnLst>
                                    <p:animEffect transition="out" filter="wipe(up)">
                                      <p:cBhvr>
                                        <p:cTn id="68" dur="500"/>
                                        <p:tgtEl>
                                          <p:spTgt spid="26"/>
                                        </p:tgtEl>
                                      </p:cBhvr>
                                    </p:animEffect>
                                    <p:set>
                                      <p:cBhvr>
                                        <p:cTn id="69"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B367BB-1F91-EA41-B1CB-27308AA762E5}"/>
              </a:ext>
            </a:extLst>
          </p:cNvPr>
          <p:cNvSpPr>
            <a:spLocks noGrp="1"/>
          </p:cNvSpPr>
          <p:nvPr>
            <p:ph type="title"/>
          </p:nvPr>
        </p:nvSpPr>
        <p:spPr/>
        <p:txBody>
          <a:bodyPr/>
          <a:lstStyle/>
          <a:p>
            <a:r>
              <a:rPr lang="en-US" dirty="0"/>
              <a:t>Organization of </a:t>
            </a:r>
            <a:r>
              <a:rPr lang="en-US" dirty="0" err="1"/>
              <a:t>QVStore</a:t>
            </a:r>
            <a:endParaRPr lang="en-US" dirty="0"/>
          </a:p>
        </p:txBody>
      </p:sp>
      <p:sp>
        <p:nvSpPr>
          <p:cNvPr id="5" name="Content Placeholder 4">
            <a:extLst>
              <a:ext uri="{FF2B5EF4-FFF2-40B4-BE49-F238E27FC236}">
                <a16:creationId xmlns:a16="http://schemas.microsoft.com/office/drawing/2014/main" id="{5E616AE3-312A-3640-8FB4-321E352C627C}"/>
              </a:ext>
            </a:extLst>
          </p:cNvPr>
          <p:cNvSpPr>
            <a:spLocks noGrp="1"/>
          </p:cNvSpPr>
          <p:nvPr>
            <p:ph idx="1"/>
          </p:nvPr>
        </p:nvSpPr>
        <p:spPr/>
        <p:txBody>
          <a:bodyPr/>
          <a:lstStyle/>
          <a:p>
            <a:r>
              <a:rPr lang="en-US" sz="3000" dirty="0">
                <a:latin typeface="Calibri" panose="020F0502020204030204" pitchFamily="34" charset="0"/>
                <a:cs typeface="Calibri" panose="020F0502020204030204" pitchFamily="34" charset="0"/>
              </a:rPr>
              <a:t>We further partition each vault into  multiple </a:t>
            </a:r>
            <a:r>
              <a:rPr lang="en-US" sz="3000" b="1" dirty="0">
                <a:solidFill>
                  <a:srgbClr val="000CFF"/>
                </a:solidFill>
                <a:latin typeface="Calibri" panose="020F0502020204030204" pitchFamily="34" charset="0"/>
                <a:cs typeface="Calibri" panose="020F0502020204030204" pitchFamily="34" charset="0"/>
              </a:rPr>
              <a:t>planes</a:t>
            </a:r>
          </a:p>
          <a:p>
            <a:pPr lvl="1"/>
            <a:r>
              <a:rPr lang="en-US" sz="2600" dirty="0">
                <a:latin typeface="Calibri" panose="020F0502020204030204" pitchFamily="34" charset="0"/>
                <a:cs typeface="Calibri" panose="020F0502020204030204" pitchFamily="34" charset="0"/>
              </a:rPr>
              <a:t>Each plane stores a </a:t>
            </a:r>
            <a:r>
              <a:rPr lang="en-US" sz="2600" b="1" dirty="0">
                <a:solidFill>
                  <a:srgbClr val="000CFF"/>
                </a:solidFill>
                <a:latin typeface="Calibri" panose="020F0502020204030204" pitchFamily="34" charset="0"/>
                <a:cs typeface="Calibri" panose="020F0502020204030204" pitchFamily="34" charset="0"/>
              </a:rPr>
              <a:t>partial</a:t>
            </a:r>
            <a:r>
              <a:rPr lang="en-US" sz="2600" dirty="0">
                <a:latin typeface="Calibri" panose="020F0502020204030204" pitchFamily="34" charset="0"/>
                <a:cs typeface="Calibri" panose="020F0502020204030204" pitchFamily="34" charset="0"/>
              </a:rPr>
              <a:t> Q-value of a feature-action pair</a:t>
            </a:r>
          </a:p>
        </p:txBody>
      </p:sp>
      <p:pic>
        <p:nvPicPr>
          <p:cNvPr id="7" name="Picture 6">
            <a:extLst>
              <a:ext uri="{FF2B5EF4-FFF2-40B4-BE49-F238E27FC236}">
                <a16:creationId xmlns:a16="http://schemas.microsoft.com/office/drawing/2014/main" id="{9B9CC23F-FA9A-AF4E-A522-993CC9F9A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409467"/>
            <a:ext cx="8229599" cy="3801102"/>
          </a:xfrm>
          <a:prstGeom prst="rect">
            <a:avLst/>
          </a:prstGeom>
        </p:spPr>
      </p:pic>
      <p:sp>
        <p:nvSpPr>
          <p:cNvPr id="8" name="Rectangle 7">
            <a:extLst>
              <a:ext uri="{FF2B5EF4-FFF2-40B4-BE49-F238E27FC236}">
                <a16:creationId xmlns:a16="http://schemas.microsoft.com/office/drawing/2014/main" id="{89E315ED-D664-B74A-BF6B-7E716A025A30}"/>
              </a:ext>
            </a:extLst>
          </p:cNvPr>
          <p:cNvSpPr/>
          <p:nvPr/>
        </p:nvSpPr>
        <p:spPr>
          <a:xfrm>
            <a:off x="281354" y="2409467"/>
            <a:ext cx="3666392" cy="3709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AD737A8-AC0B-E748-A514-6844604E3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2357" y="2409467"/>
            <a:ext cx="1089810" cy="522388"/>
          </a:xfrm>
          <a:prstGeom prst="rect">
            <a:avLst/>
          </a:prstGeom>
        </p:spPr>
      </p:pic>
      <p:sp>
        <p:nvSpPr>
          <p:cNvPr id="12" name="Rectangle 11">
            <a:extLst>
              <a:ext uri="{FF2B5EF4-FFF2-40B4-BE49-F238E27FC236}">
                <a16:creationId xmlns:a16="http://schemas.microsoft.com/office/drawing/2014/main" id="{07D7AD39-8543-2F42-AEF4-77B0FDC402D3}"/>
              </a:ext>
            </a:extLst>
          </p:cNvPr>
          <p:cNvSpPr/>
          <p:nvPr/>
        </p:nvSpPr>
        <p:spPr>
          <a:xfrm rot="3300924">
            <a:off x="5504479" y="3918887"/>
            <a:ext cx="45719" cy="1921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6F25BAA-CF3F-4640-8BA0-036A84BBEB0A}"/>
              </a:ext>
            </a:extLst>
          </p:cNvPr>
          <p:cNvSpPr/>
          <p:nvPr/>
        </p:nvSpPr>
        <p:spPr>
          <a:xfrm rot="2224288">
            <a:off x="6501153" y="4219311"/>
            <a:ext cx="45719" cy="1356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38B668-ADBA-4343-928E-9D39BAA77F30}"/>
              </a:ext>
            </a:extLst>
          </p:cNvPr>
          <p:cNvSpPr/>
          <p:nvPr/>
        </p:nvSpPr>
        <p:spPr>
          <a:xfrm>
            <a:off x="4235935" y="5646835"/>
            <a:ext cx="3061680" cy="563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370669E-8799-2049-904C-7258258167CE}"/>
              </a:ext>
            </a:extLst>
          </p:cNvPr>
          <p:cNvSpPr/>
          <p:nvPr/>
        </p:nvSpPr>
        <p:spPr>
          <a:xfrm>
            <a:off x="4704946" y="5218629"/>
            <a:ext cx="1476046" cy="424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B151BDC-A732-644A-96B8-AF62339E40E5}"/>
              </a:ext>
            </a:extLst>
          </p:cNvPr>
          <p:cNvSpPr/>
          <p:nvPr/>
        </p:nvSpPr>
        <p:spPr>
          <a:xfrm>
            <a:off x="5996539" y="2931855"/>
            <a:ext cx="1424539" cy="1534637"/>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2B3BC8F-4468-0040-93ED-C4553AFD850B}"/>
              </a:ext>
            </a:extLst>
          </p:cNvPr>
          <p:cNvSpPr/>
          <p:nvPr/>
        </p:nvSpPr>
        <p:spPr>
          <a:xfrm>
            <a:off x="7328829" y="3676313"/>
            <a:ext cx="307214" cy="4571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40C9997-0664-3143-8404-48AE63496C87}"/>
              </a:ext>
            </a:extLst>
          </p:cNvPr>
          <p:cNvSpPr/>
          <p:nvPr/>
        </p:nvSpPr>
        <p:spPr>
          <a:xfrm>
            <a:off x="7421077" y="4128708"/>
            <a:ext cx="423511" cy="4571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F657D4A-1D09-2A43-9B6F-9004BAF9CC7F}"/>
              </a:ext>
            </a:extLst>
          </p:cNvPr>
          <p:cNvSpPr/>
          <p:nvPr/>
        </p:nvSpPr>
        <p:spPr>
          <a:xfrm>
            <a:off x="7477559" y="2829827"/>
            <a:ext cx="712270" cy="25902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CDAA472-E1C5-204F-982B-684CA06CBD0E}"/>
              </a:ext>
            </a:extLst>
          </p:cNvPr>
          <p:cNvSpPr/>
          <p:nvPr/>
        </p:nvSpPr>
        <p:spPr>
          <a:xfrm rot="5400000">
            <a:off x="7785961" y="3156684"/>
            <a:ext cx="128346" cy="4571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3AB8EC0-8612-8D46-ABFF-8E84B1727D7C}"/>
              </a:ext>
            </a:extLst>
          </p:cNvPr>
          <p:cNvSpPr/>
          <p:nvPr/>
        </p:nvSpPr>
        <p:spPr>
          <a:xfrm rot="5400000">
            <a:off x="7941570" y="3259354"/>
            <a:ext cx="340100" cy="4571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026D566-619C-8E4D-B4CA-E6F48B1510FD}"/>
              </a:ext>
            </a:extLst>
          </p:cNvPr>
          <p:cNvSpPr/>
          <p:nvPr/>
        </p:nvSpPr>
        <p:spPr>
          <a:xfrm rot="5400000">
            <a:off x="7284137" y="4267031"/>
            <a:ext cx="474382" cy="4571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69315BC-4B61-0C49-AD2E-4C1B7014E9AC}"/>
              </a:ext>
            </a:extLst>
          </p:cNvPr>
          <p:cNvSpPr/>
          <p:nvPr/>
        </p:nvSpPr>
        <p:spPr>
          <a:xfrm rot="5400000">
            <a:off x="7648980" y="4362837"/>
            <a:ext cx="282774" cy="4571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4C51968-311B-2440-9069-5652B1069EB8}"/>
              </a:ext>
            </a:extLst>
          </p:cNvPr>
          <p:cNvSpPr/>
          <p:nvPr/>
        </p:nvSpPr>
        <p:spPr>
          <a:xfrm>
            <a:off x="7421077" y="4533624"/>
            <a:ext cx="744996" cy="368843"/>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056F7E9C-7708-B044-9F22-DDA634CECBDC}"/>
              </a:ext>
            </a:extLst>
          </p:cNvPr>
          <p:cNvSpPr/>
          <p:nvPr/>
        </p:nvSpPr>
        <p:spPr>
          <a:xfrm rot="5400000">
            <a:off x="8055509" y="4458318"/>
            <a:ext cx="91812" cy="4571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732709BB-5147-8642-A05D-F15090AC05D0}"/>
              </a:ext>
            </a:extLst>
          </p:cNvPr>
          <p:cNvSpPr/>
          <p:nvPr/>
        </p:nvSpPr>
        <p:spPr>
          <a:xfrm>
            <a:off x="6960400" y="4940174"/>
            <a:ext cx="1667043" cy="66826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9F4AEB47-4B23-D24A-91E0-5C669E9DA4CF}"/>
              </a:ext>
            </a:extLst>
          </p:cNvPr>
          <p:cNvSpPr/>
          <p:nvPr/>
        </p:nvSpPr>
        <p:spPr>
          <a:xfrm>
            <a:off x="5520922" y="3548791"/>
            <a:ext cx="450783" cy="34648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9D7F80F-6589-1141-A46E-824BE728F781}"/>
              </a:ext>
            </a:extLst>
          </p:cNvPr>
          <p:cNvSpPr/>
          <p:nvPr/>
        </p:nvSpPr>
        <p:spPr>
          <a:xfrm>
            <a:off x="7421077" y="2364520"/>
            <a:ext cx="872023" cy="43878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951BAB8-521E-1442-9DE4-9FD577F1C043}"/>
              </a:ext>
            </a:extLst>
          </p:cNvPr>
          <p:cNvSpPr/>
          <p:nvPr/>
        </p:nvSpPr>
        <p:spPr>
          <a:xfrm>
            <a:off x="8410928" y="2571005"/>
            <a:ext cx="225307" cy="19931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9FE0B460-9D9F-2842-A8ED-CA3944FDE91D}"/>
              </a:ext>
            </a:extLst>
          </p:cNvPr>
          <p:cNvSpPr txBox="1"/>
          <p:nvPr/>
        </p:nvSpPr>
        <p:spPr>
          <a:xfrm>
            <a:off x="51369" y="2931855"/>
            <a:ext cx="3708975" cy="2800767"/>
          </a:xfrm>
          <a:prstGeom prst="rect">
            <a:avLst/>
          </a:prstGeom>
          <a:noFill/>
        </p:spPr>
        <p:txBody>
          <a:bodyPr wrap="square" rtlCol="0">
            <a:spAutoFit/>
          </a:bodyPr>
          <a:lstStyle/>
          <a:p>
            <a:pPr marL="358775" marR="0" lvl="0" indent="-358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Query </a:t>
            </a:r>
            <a:r>
              <a:rPr kumimoji="0" lang="en-US" sz="2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each plane in parallel</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with hashed feature and action</a:t>
            </a:r>
          </a:p>
          <a:p>
            <a:pPr marL="358775" marR="0" lvl="0" indent="-358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Retrieve partial feature-action Q-value</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from each plane</a:t>
            </a:r>
          </a:p>
          <a:p>
            <a:pPr marL="358775" marR="0" lvl="0" indent="-358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Compute </a:t>
            </a:r>
            <a:r>
              <a:rPr kumimoji="0" lang="en-US" sz="2200" b="1" i="0" u="none" strike="noStrike" kern="1200" cap="none" spc="0" normalizeH="0" baseline="0" noProof="0" dirty="0">
                <a:ln>
                  <a:noFill/>
                </a:ln>
                <a:solidFill>
                  <a:srgbClr val="000CFF"/>
                </a:solidFill>
                <a:effectLst/>
                <a:uLnTx/>
                <a:uFillTx/>
                <a:latin typeface="Calibri" panose="020F0502020204030204" pitchFamily="34" charset="0"/>
                <a:ea typeface="+mn-ea"/>
                <a:cs typeface="Calibri" panose="020F0502020204030204" pitchFamily="34" charset="0"/>
              </a:rPr>
              <a:t>SUM</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of all </a:t>
            </a:r>
            <a:r>
              <a:rPr kumimoji="0" lang="en-US" sz="2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parital</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feature-action Q-values</a:t>
            </a:r>
          </a:p>
        </p:txBody>
      </p:sp>
      <p:sp>
        <p:nvSpPr>
          <p:cNvPr id="31" name="Rectangle 30">
            <a:extLst>
              <a:ext uri="{FF2B5EF4-FFF2-40B4-BE49-F238E27FC236}">
                <a16:creationId xmlns:a16="http://schemas.microsoft.com/office/drawing/2014/main" id="{CF0BBA48-2C5D-A144-8721-29660010AF16}"/>
              </a:ext>
            </a:extLst>
          </p:cNvPr>
          <p:cNvSpPr/>
          <p:nvPr/>
        </p:nvSpPr>
        <p:spPr>
          <a:xfrm>
            <a:off x="8069546" y="3664620"/>
            <a:ext cx="96527" cy="9652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BC48176-C900-0242-8761-7725A09BF947}"/>
              </a:ext>
            </a:extLst>
          </p:cNvPr>
          <p:cNvSpPr txBox="1"/>
          <p:nvPr/>
        </p:nvSpPr>
        <p:spPr>
          <a:xfrm>
            <a:off x="163526" y="2005231"/>
            <a:ext cx="333765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To retrieve Q(</a:t>
            </a:r>
            <a:r>
              <a:rPr kumimoji="0" lang="en-US" sz="28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ɸ,A</a:t>
            </a: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for each action</a:t>
            </a:r>
          </a:p>
        </p:txBody>
      </p:sp>
      <p:sp>
        <p:nvSpPr>
          <p:cNvPr id="35" name="Rectangle 34">
            <a:extLst>
              <a:ext uri="{FF2B5EF4-FFF2-40B4-BE49-F238E27FC236}">
                <a16:creationId xmlns:a16="http://schemas.microsoft.com/office/drawing/2014/main" id="{46E9A3AF-4937-E644-8417-E3BAE18DAE18}"/>
              </a:ext>
            </a:extLst>
          </p:cNvPr>
          <p:cNvSpPr/>
          <p:nvPr/>
        </p:nvSpPr>
        <p:spPr>
          <a:xfrm>
            <a:off x="169011" y="874642"/>
            <a:ext cx="8736450" cy="548107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ed Rectangle 35">
            <a:extLst>
              <a:ext uri="{FF2B5EF4-FFF2-40B4-BE49-F238E27FC236}">
                <a16:creationId xmlns:a16="http://schemas.microsoft.com/office/drawing/2014/main" id="{CB0147E3-F727-A04D-B62D-290E6BC8762B}"/>
              </a:ext>
            </a:extLst>
          </p:cNvPr>
          <p:cNvSpPr/>
          <p:nvPr/>
        </p:nvSpPr>
        <p:spPr>
          <a:xfrm>
            <a:off x="292177" y="2109905"/>
            <a:ext cx="8550679" cy="1011582"/>
          </a:xfrm>
          <a:prstGeom prst="roundRect">
            <a:avLst/>
          </a:prstGeom>
          <a:ln w="28575">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2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Enables sharing</a:t>
            </a:r>
            <a:r>
              <a:rPr kumimoji="0" lang="en-US" sz="2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of partial Q-values between </a:t>
            </a:r>
            <a:r>
              <a:rPr kumimoji="0" lang="en-US" sz="2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similar feature values</a:t>
            </a:r>
            <a:r>
              <a:rPr kumimoji="0" lang="en-US" sz="2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Wingdings" pitchFamily="2" charset="2"/>
              </a:rPr>
              <a:t>shortens prefetcher training time</a:t>
            </a:r>
            <a:endParaRPr kumimoji="0" lang="en-US" sz="2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7" name="Rounded Rectangle 36">
            <a:extLst>
              <a:ext uri="{FF2B5EF4-FFF2-40B4-BE49-F238E27FC236}">
                <a16:creationId xmlns:a16="http://schemas.microsoft.com/office/drawing/2014/main" id="{4C53F177-188D-9946-AFC1-0CAE82C1D8DC}"/>
              </a:ext>
            </a:extLst>
          </p:cNvPr>
          <p:cNvSpPr/>
          <p:nvPr/>
        </p:nvSpPr>
        <p:spPr>
          <a:xfrm>
            <a:off x="292176" y="4108192"/>
            <a:ext cx="8550679" cy="1008978"/>
          </a:xfrm>
          <a:prstGeom prst="roundRect">
            <a:avLst/>
          </a:prstGeom>
          <a:ln w="28575">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en-US" sz="2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Reduces chances</a:t>
            </a:r>
            <a:r>
              <a:rPr kumimoji="0" lang="en-US" sz="2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of sharing partial Q-values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across widely </a:t>
            </a:r>
            <a:r>
              <a:rPr kumimoji="0" lang="en-US" sz="2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different feature values</a:t>
            </a:r>
          </a:p>
        </p:txBody>
      </p:sp>
    </p:spTree>
    <p:extLst>
      <p:ext uri="{BB962C8B-B14F-4D97-AF65-F5344CB8AC3E}">
        <p14:creationId xmlns:p14="http://schemas.microsoft.com/office/powerpoint/2010/main" val="108269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7326A4-679F-9841-A145-63EF811EE9E1}"/>
              </a:ext>
            </a:extLst>
          </p:cNvPr>
          <p:cNvSpPr>
            <a:spLocks noGrp="1"/>
          </p:cNvSpPr>
          <p:nvPr>
            <p:ph type="title"/>
          </p:nvPr>
        </p:nvSpPr>
        <p:spPr/>
        <p:txBody>
          <a:bodyPr/>
          <a:lstStyle/>
          <a:p>
            <a:r>
              <a:rPr lang="en-US" dirty="0"/>
              <a:t>More in the Paper</a:t>
            </a:r>
          </a:p>
        </p:txBody>
      </p:sp>
      <p:sp>
        <p:nvSpPr>
          <p:cNvPr id="5" name="Content Placeholder 4">
            <a:extLst>
              <a:ext uri="{FF2B5EF4-FFF2-40B4-BE49-F238E27FC236}">
                <a16:creationId xmlns:a16="http://schemas.microsoft.com/office/drawing/2014/main" id="{463F66CE-890C-0142-86C0-48D6A261B351}"/>
              </a:ext>
            </a:extLst>
          </p:cNvPr>
          <p:cNvSpPr>
            <a:spLocks noGrp="1"/>
          </p:cNvSpPr>
          <p:nvPr>
            <p:ph idx="1"/>
          </p:nvPr>
        </p:nvSpPr>
        <p:spPr/>
        <p:txBody>
          <a:bodyPr/>
          <a:lstStyle/>
          <a:p>
            <a:r>
              <a:rPr lang="en-US" sz="3000" b="1" dirty="0">
                <a:solidFill>
                  <a:srgbClr val="000CFF"/>
                </a:solidFill>
                <a:latin typeface="Calibri" panose="020F0502020204030204" pitchFamily="34" charset="0"/>
                <a:cs typeface="Calibri" panose="020F0502020204030204" pitchFamily="34" charset="0"/>
              </a:rPr>
              <a:t>Pipelined search</a:t>
            </a:r>
            <a:r>
              <a:rPr lang="en-US" sz="3000" dirty="0">
                <a:latin typeface="Calibri" panose="020F0502020204030204" pitchFamily="34" charset="0"/>
                <a:cs typeface="Calibri" panose="020F0502020204030204" pitchFamily="34" charset="0"/>
              </a:rPr>
              <a:t> operation for </a:t>
            </a:r>
            <a:r>
              <a:rPr lang="en-US" sz="3000" dirty="0" err="1">
                <a:latin typeface="Calibri" panose="020F0502020204030204" pitchFamily="34" charset="0"/>
                <a:cs typeface="Calibri" panose="020F0502020204030204" pitchFamily="34" charset="0"/>
              </a:rPr>
              <a:t>QVStore</a:t>
            </a:r>
            <a:endParaRPr lang="en-US" sz="30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Reward assignment and </a:t>
            </a:r>
            <a:r>
              <a:rPr lang="en-US" sz="3000" b="1" dirty="0" err="1">
                <a:solidFill>
                  <a:schemeClr val="accent2"/>
                </a:solidFill>
                <a:latin typeface="Calibri" panose="020F0502020204030204" pitchFamily="34" charset="0"/>
                <a:cs typeface="Calibri" panose="020F0502020204030204" pitchFamily="34" charset="0"/>
              </a:rPr>
              <a:t>QVStore</a:t>
            </a:r>
            <a:r>
              <a:rPr lang="en-US" sz="3000" b="1" dirty="0">
                <a:solidFill>
                  <a:schemeClr val="accent2"/>
                </a:solidFill>
                <a:latin typeface="Calibri" panose="020F0502020204030204" pitchFamily="34" charset="0"/>
                <a:cs typeface="Calibri" panose="020F0502020204030204" pitchFamily="34" charset="0"/>
              </a:rPr>
              <a:t> update</a:t>
            </a:r>
          </a:p>
          <a:p>
            <a:endParaRPr lang="en-US" dirty="0">
              <a:latin typeface="Calibri" panose="020F0502020204030204" pitchFamily="34" charset="0"/>
              <a:cs typeface="Calibri" panose="020F0502020204030204" pitchFamily="34" charset="0"/>
            </a:endParaRPr>
          </a:p>
          <a:p>
            <a:r>
              <a:rPr lang="en-US" sz="3000" b="1" dirty="0">
                <a:solidFill>
                  <a:srgbClr val="7030A0"/>
                </a:solidFill>
                <a:latin typeface="Calibri" panose="020F0502020204030204" pitchFamily="34" charset="0"/>
                <a:cs typeface="Calibri" panose="020F0502020204030204" pitchFamily="34" charset="0"/>
              </a:rPr>
              <a:t>Automatic design-space exploration</a:t>
            </a:r>
          </a:p>
          <a:p>
            <a:pPr lvl="1"/>
            <a:r>
              <a:rPr lang="en-US" sz="2600" dirty="0">
                <a:latin typeface="Calibri" panose="020F0502020204030204" pitchFamily="34" charset="0"/>
                <a:cs typeface="Calibri" panose="020F0502020204030204" pitchFamily="34" charset="0"/>
              </a:rPr>
              <a:t>Feature types</a:t>
            </a:r>
          </a:p>
          <a:p>
            <a:pPr lvl="1"/>
            <a:r>
              <a:rPr lang="en-US" sz="2600" dirty="0">
                <a:latin typeface="Calibri" panose="020F0502020204030204" pitchFamily="34" charset="0"/>
                <a:cs typeface="Calibri" panose="020F0502020204030204" pitchFamily="34" charset="0"/>
              </a:rPr>
              <a:t>Actions</a:t>
            </a:r>
          </a:p>
          <a:p>
            <a:pPr lvl="1"/>
            <a:r>
              <a:rPr lang="en-US" sz="2600" dirty="0">
                <a:latin typeface="Calibri" panose="020F0502020204030204" pitchFamily="34" charset="0"/>
                <a:cs typeface="Calibri" panose="020F0502020204030204" pitchFamily="34" charset="0"/>
              </a:rPr>
              <a:t>Reward and Hyperparameter values</a:t>
            </a:r>
          </a:p>
        </p:txBody>
      </p:sp>
    </p:spTree>
    <p:extLst>
      <p:ext uri="{BB962C8B-B14F-4D97-AF65-F5344CB8AC3E}">
        <p14:creationId xmlns:p14="http://schemas.microsoft.com/office/powerpoint/2010/main" val="33896928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7326A4-679F-9841-A145-63EF811EE9E1}"/>
              </a:ext>
            </a:extLst>
          </p:cNvPr>
          <p:cNvSpPr>
            <a:spLocks noGrp="1"/>
          </p:cNvSpPr>
          <p:nvPr>
            <p:ph type="title"/>
          </p:nvPr>
        </p:nvSpPr>
        <p:spPr/>
        <p:txBody>
          <a:bodyPr/>
          <a:lstStyle/>
          <a:p>
            <a:r>
              <a:rPr lang="en-US" dirty="0"/>
              <a:t>More in the Paper</a:t>
            </a:r>
          </a:p>
        </p:txBody>
      </p:sp>
      <p:sp>
        <p:nvSpPr>
          <p:cNvPr id="5" name="Content Placeholder 4">
            <a:extLst>
              <a:ext uri="{FF2B5EF4-FFF2-40B4-BE49-F238E27FC236}">
                <a16:creationId xmlns:a16="http://schemas.microsoft.com/office/drawing/2014/main" id="{463F66CE-890C-0142-86C0-48D6A261B351}"/>
              </a:ext>
            </a:extLst>
          </p:cNvPr>
          <p:cNvSpPr>
            <a:spLocks noGrp="1"/>
          </p:cNvSpPr>
          <p:nvPr>
            <p:ph idx="1"/>
          </p:nvPr>
        </p:nvSpPr>
        <p:spPr/>
        <p:txBody>
          <a:bodyPr/>
          <a:lstStyle/>
          <a:p>
            <a:r>
              <a:rPr lang="en-US" sz="3000" b="1" dirty="0">
                <a:solidFill>
                  <a:srgbClr val="000CFF"/>
                </a:solidFill>
                <a:latin typeface="Calibri" panose="020F0502020204030204" pitchFamily="34" charset="0"/>
                <a:cs typeface="Calibri" panose="020F0502020204030204" pitchFamily="34" charset="0"/>
              </a:rPr>
              <a:t>Pipelined search</a:t>
            </a:r>
            <a:r>
              <a:rPr lang="en-US" sz="3000" dirty="0">
                <a:latin typeface="Calibri" panose="020F0502020204030204" pitchFamily="34" charset="0"/>
                <a:cs typeface="Calibri" panose="020F0502020204030204" pitchFamily="34" charset="0"/>
              </a:rPr>
              <a:t> operation for </a:t>
            </a:r>
            <a:r>
              <a:rPr lang="en-US" sz="3000" dirty="0" err="1">
                <a:latin typeface="Calibri" panose="020F0502020204030204" pitchFamily="34" charset="0"/>
                <a:cs typeface="Calibri" panose="020F0502020204030204" pitchFamily="34" charset="0"/>
              </a:rPr>
              <a:t>QVStore</a:t>
            </a:r>
            <a:endParaRPr lang="en-US" sz="30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Reward assignment and </a:t>
            </a:r>
            <a:r>
              <a:rPr lang="en-US" sz="3000" b="1" dirty="0" err="1">
                <a:solidFill>
                  <a:schemeClr val="accent2"/>
                </a:solidFill>
                <a:latin typeface="Calibri" panose="020F0502020204030204" pitchFamily="34" charset="0"/>
                <a:cs typeface="Calibri" panose="020F0502020204030204" pitchFamily="34" charset="0"/>
              </a:rPr>
              <a:t>QVStore</a:t>
            </a:r>
            <a:r>
              <a:rPr lang="en-US" sz="3000" b="1" dirty="0">
                <a:solidFill>
                  <a:schemeClr val="accent2"/>
                </a:solidFill>
                <a:latin typeface="Calibri" panose="020F0502020204030204" pitchFamily="34" charset="0"/>
                <a:cs typeface="Calibri" panose="020F0502020204030204" pitchFamily="34" charset="0"/>
              </a:rPr>
              <a:t> update</a:t>
            </a:r>
          </a:p>
          <a:p>
            <a:endParaRPr lang="en-US" dirty="0">
              <a:latin typeface="Calibri" panose="020F0502020204030204" pitchFamily="34" charset="0"/>
              <a:cs typeface="Calibri" panose="020F0502020204030204" pitchFamily="34" charset="0"/>
            </a:endParaRPr>
          </a:p>
          <a:p>
            <a:r>
              <a:rPr lang="en-US" sz="3000" b="1" dirty="0">
                <a:solidFill>
                  <a:srgbClr val="7030A0"/>
                </a:solidFill>
                <a:latin typeface="Calibri" panose="020F0502020204030204" pitchFamily="34" charset="0"/>
                <a:cs typeface="Calibri" panose="020F0502020204030204" pitchFamily="34" charset="0"/>
              </a:rPr>
              <a:t>Automatic design-space exploration</a:t>
            </a:r>
          </a:p>
          <a:p>
            <a:pPr lvl="1"/>
            <a:r>
              <a:rPr lang="en-US" sz="2600" dirty="0">
                <a:latin typeface="Calibri" panose="020F0502020204030204" pitchFamily="34" charset="0"/>
                <a:cs typeface="Calibri" panose="020F0502020204030204" pitchFamily="34" charset="0"/>
              </a:rPr>
              <a:t>Feature types</a:t>
            </a:r>
          </a:p>
          <a:p>
            <a:pPr lvl="1"/>
            <a:r>
              <a:rPr lang="en-US" sz="2600" dirty="0">
                <a:latin typeface="Calibri" panose="020F0502020204030204" pitchFamily="34" charset="0"/>
                <a:cs typeface="Calibri" panose="020F0502020204030204" pitchFamily="34" charset="0"/>
              </a:rPr>
              <a:t>Action</a:t>
            </a:r>
          </a:p>
          <a:p>
            <a:pPr lvl="1"/>
            <a:r>
              <a:rPr lang="en-US" sz="2600" dirty="0">
                <a:latin typeface="Calibri" panose="020F0502020204030204" pitchFamily="34" charset="0"/>
                <a:cs typeface="Calibri" panose="020F0502020204030204" pitchFamily="34" charset="0"/>
              </a:rPr>
              <a:t>Reward and Hyperparameter values</a:t>
            </a:r>
          </a:p>
        </p:txBody>
      </p:sp>
      <p:sp>
        <p:nvSpPr>
          <p:cNvPr id="6" name="Rectangle 5">
            <a:extLst>
              <a:ext uri="{FF2B5EF4-FFF2-40B4-BE49-F238E27FC236}">
                <a16:creationId xmlns:a16="http://schemas.microsoft.com/office/drawing/2014/main" id="{21E92D05-4936-4D44-B52B-D28617FD9DF1}"/>
              </a:ext>
            </a:extLst>
          </p:cNvPr>
          <p:cNvSpPr/>
          <p:nvPr/>
        </p:nvSpPr>
        <p:spPr>
          <a:xfrm>
            <a:off x="169011" y="874643"/>
            <a:ext cx="8736450" cy="554206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BE57DDB-02C0-F641-AB92-F6CE9327E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39" y="2302611"/>
            <a:ext cx="8635117" cy="1920693"/>
          </a:xfrm>
          <a:prstGeom prst="rect">
            <a:avLst/>
          </a:prstGeom>
          <a:ln w="28575">
            <a:solidFill>
              <a:schemeClr val="tx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87E3DFDB-934B-0A2C-0A96-05FAD7B1CCD9}"/>
              </a:ext>
            </a:extLst>
          </p:cNvPr>
          <p:cNvSpPr txBox="1"/>
          <p:nvPr/>
        </p:nvSpPr>
        <p:spPr>
          <a:xfrm>
            <a:off x="2200998" y="5157192"/>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https://arxiv.org/pdf/2109.12021.pdf</a:t>
            </a:r>
            <a:r>
              <a:rPr kumimoji="0" lang="en-US" sz="18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847379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Key Shortcomings of Prior Prefetchers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Formulating Prefetching as </a:t>
            </a: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Reinforcement Learning</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Pythia: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Evaluation of Pythia </a:t>
            </a: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and Key Results</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Conclusion</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269483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C26D8-06D7-3D42-8BD9-27A2266EE1ED}"/>
              </a:ext>
            </a:extLst>
          </p:cNvPr>
          <p:cNvSpPr>
            <a:spLocks noGrp="1"/>
          </p:cNvSpPr>
          <p:nvPr>
            <p:ph type="title"/>
          </p:nvPr>
        </p:nvSpPr>
        <p:spPr/>
        <p:txBody>
          <a:bodyPr/>
          <a:lstStyle/>
          <a:p>
            <a:r>
              <a:rPr lang="en-US" dirty="0"/>
              <a:t>Simulation Methodology</a:t>
            </a:r>
          </a:p>
        </p:txBody>
      </p:sp>
      <p:sp>
        <p:nvSpPr>
          <p:cNvPr id="5" name="Content Placeholder 4">
            <a:extLst>
              <a:ext uri="{FF2B5EF4-FFF2-40B4-BE49-F238E27FC236}">
                <a16:creationId xmlns:a16="http://schemas.microsoft.com/office/drawing/2014/main" id="{EBED96BD-B5B0-524D-AF57-C1B3FE166193}"/>
              </a:ext>
            </a:extLst>
          </p:cNvPr>
          <p:cNvSpPr>
            <a:spLocks noGrp="1"/>
          </p:cNvSpPr>
          <p:nvPr>
            <p:ph idx="1"/>
          </p:nvPr>
        </p:nvSpPr>
        <p:spPr>
          <a:xfrm>
            <a:off x="169011" y="936172"/>
            <a:ext cx="8894602" cy="5583898"/>
          </a:xfrm>
        </p:spPr>
        <p:txBody>
          <a:bodyPr>
            <a:normAutofit lnSpcReduction="10000"/>
          </a:bodyPr>
          <a:lstStyle/>
          <a:p>
            <a:r>
              <a:rPr lang="en-US" b="1" dirty="0" err="1">
                <a:solidFill>
                  <a:srgbClr val="C00000"/>
                </a:solidFill>
                <a:latin typeface="Calibri" panose="020F0502020204030204" pitchFamily="34" charset="0"/>
                <a:cs typeface="Calibri" panose="020F0502020204030204" pitchFamily="34" charset="0"/>
              </a:rPr>
              <a:t>Champsim</a:t>
            </a:r>
            <a:r>
              <a:rPr lang="en-US" b="1" dirty="0">
                <a:solidFill>
                  <a:srgbClr val="C00000"/>
                </a:solidFill>
                <a:latin typeface="Calibri" panose="020F0502020204030204" pitchFamily="34" charset="0"/>
                <a:cs typeface="Calibri" panose="020F0502020204030204" pitchFamily="34" charset="0"/>
              </a:rPr>
              <a:t> </a:t>
            </a:r>
            <a:r>
              <a:rPr lang="en-US" sz="1800" b="1" dirty="0">
                <a:solidFill>
                  <a:schemeClr val="bg2">
                    <a:lumMod val="75000"/>
                  </a:schemeClr>
                </a:solidFill>
                <a:latin typeface="Calibri" panose="020F0502020204030204" pitchFamily="34" charset="0"/>
                <a:cs typeface="Calibri" panose="020F0502020204030204" pitchFamily="34" charset="0"/>
              </a:rPr>
              <a:t>[3]</a:t>
            </a:r>
            <a:r>
              <a:rPr lang="en-US" dirty="0">
                <a:latin typeface="Calibri" panose="020F0502020204030204" pitchFamily="34" charset="0"/>
                <a:cs typeface="Calibri" panose="020F0502020204030204" pitchFamily="34" charset="0"/>
              </a:rPr>
              <a:t> trace-driven simulator</a:t>
            </a:r>
          </a:p>
          <a:p>
            <a:endParaRPr lang="en-US" sz="1000" dirty="0">
              <a:latin typeface="Calibri" panose="020F0502020204030204" pitchFamily="34" charset="0"/>
              <a:cs typeface="Calibri" panose="020F0502020204030204" pitchFamily="34" charset="0"/>
            </a:endParaRPr>
          </a:p>
          <a:p>
            <a:r>
              <a:rPr lang="en-US" b="1" dirty="0">
                <a:solidFill>
                  <a:srgbClr val="C00000"/>
                </a:solidFill>
                <a:latin typeface="Calibri" panose="020F0502020204030204" pitchFamily="34" charset="0"/>
                <a:cs typeface="Calibri" panose="020F0502020204030204" pitchFamily="34" charset="0"/>
              </a:rPr>
              <a:t>150</a:t>
            </a:r>
            <a:r>
              <a:rPr lang="en-US" dirty="0">
                <a:latin typeface="Calibri" panose="020F0502020204030204" pitchFamily="34" charset="0"/>
                <a:cs typeface="Calibri" panose="020F0502020204030204" pitchFamily="34" charset="0"/>
              </a:rPr>
              <a:t> single-core memory-intensive workload traces</a:t>
            </a:r>
          </a:p>
          <a:p>
            <a:pPr lvl="1"/>
            <a:r>
              <a:rPr lang="en-US" dirty="0">
                <a:latin typeface="Calibri" panose="020F0502020204030204" pitchFamily="34" charset="0"/>
                <a:cs typeface="Calibri" panose="020F0502020204030204" pitchFamily="34" charset="0"/>
              </a:rPr>
              <a:t>SPEC CPU2006 and CPU2017</a:t>
            </a:r>
          </a:p>
          <a:p>
            <a:pPr lvl="1"/>
            <a:r>
              <a:rPr lang="en-US" dirty="0">
                <a:latin typeface="Calibri" panose="020F0502020204030204" pitchFamily="34" charset="0"/>
                <a:cs typeface="Calibri" panose="020F0502020204030204" pitchFamily="34" charset="0"/>
              </a:rPr>
              <a:t>PARSEC 2.1</a:t>
            </a:r>
          </a:p>
          <a:p>
            <a:pPr lvl="1"/>
            <a:r>
              <a:rPr lang="en-US" dirty="0" err="1">
                <a:latin typeface="Calibri" panose="020F0502020204030204" pitchFamily="34" charset="0"/>
                <a:cs typeface="Calibri" panose="020F0502020204030204" pitchFamily="34" charset="0"/>
              </a:rPr>
              <a:t>Ligra</a:t>
            </a:r>
            <a:endParaRPr lang="en-US" dirty="0">
              <a:latin typeface="Calibri" panose="020F0502020204030204" pitchFamily="34" charset="0"/>
              <a:cs typeface="Calibri" panose="020F0502020204030204" pitchFamily="34" charset="0"/>
            </a:endParaRPr>
          </a:p>
          <a:p>
            <a:pPr lvl="1"/>
            <a:r>
              <a:rPr lang="en-US" dirty="0" err="1">
                <a:latin typeface="Calibri" panose="020F0502020204030204" pitchFamily="34" charset="0"/>
                <a:cs typeface="Calibri" panose="020F0502020204030204" pitchFamily="34" charset="0"/>
              </a:rPr>
              <a:t>Cloudsuite</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Homogeneous and heterogeneous multi-core mixes</a:t>
            </a:r>
          </a:p>
          <a:p>
            <a:pPr lvl="1"/>
            <a:endParaRPr lang="en-US" sz="1000" dirty="0">
              <a:latin typeface="Calibri" panose="020F0502020204030204" pitchFamily="34" charset="0"/>
              <a:cs typeface="Calibri" panose="020F0502020204030204" pitchFamily="34" charset="0"/>
            </a:endParaRPr>
          </a:p>
          <a:p>
            <a:r>
              <a:rPr lang="en-US" b="1" dirty="0">
                <a:solidFill>
                  <a:srgbClr val="C00000"/>
                </a:solidFill>
                <a:latin typeface="Calibri" panose="020F0502020204030204" pitchFamily="34" charset="0"/>
                <a:cs typeface="Calibri" panose="020F0502020204030204" pitchFamily="34" charset="0"/>
              </a:rPr>
              <a:t>Five</a:t>
            </a:r>
            <a:r>
              <a:rPr lang="en-US" dirty="0">
                <a:latin typeface="Calibri" panose="020F0502020204030204" pitchFamily="34" charset="0"/>
                <a:cs typeface="Calibri" panose="020F0502020204030204" pitchFamily="34" charset="0"/>
              </a:rPr>
              <a:t> state-of-the-art prefetchers</a:t>
            </a:r>
          </a:p>
          <a:p>
            <a:pPr lvl="1"/>
            <a:r>
              <a:rPr lang="en-US" dirty="0">
                <a:latin typeface="Calibri" panose="020F0502020204030204" pitchFamily="34" charset="0"/>
                <a:cs typeface="Calibri" panose="020F0502020204030204" pitchFamily="34" charset="0"/>
              </a:rPr>
              <a:t>SPP </a:t>
            </a:r>
            <a:r>
              <a:rPr lang="en-US" sz="1800" b="1" dirty="0">
                <a:solidFill>
                  <a:schemeClr val="bg2">
                    <a:lumMod val="75000"/>
                  </a:schemeClr>
                </a:solidFill>
                <a:latin typeface="Calibri" panose="020F0502020204030204" pitchFamily="34" charset="0"/>
                <a:cs typeface="Calibri" panose="020F0502020204030204" pitchFamily="34" charset="0"/>
              </a:rPr>
              <a:t>[Kim+, MICRO’16]</a:t>
            </a:r>
            <a:endParaRPr lang="en-US" b="1" dirty="0">
              <a:solidFill>
                <a:schemeClr val="bg2">
                  <a:lumMod val="75000"/>
                </a:schemeClr>
              </a:solidFill>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Bingo </a:t>
            </a:r>
            <a:r>
              <a:rPr lang="en-US" sz="1800" b="1" dirty="0">
                <a:solidFill>
                  <a:schemeClr val="bg2">
                    <a:lumMod val="75000"/>
                  </a:schemeClr>
                </a:solidFill>
                <a:latin typeface="Calibri" panose="020F0502020204030204" pitchFamily="34" charset="0"/>
                <a:cs typeface="Calibri" panose="020F0502020204030204" pitchFamily="34" charset="0"/>
              </a:rPr>
              <a:t>[</a:t>
            </a:r>
            <a:r>
              <a:rPr lang="en-US" sz="1800" b="1" dirty="0" err="1">
                <a:solidFill>
                  <a:schemeClr val="bg2">
                    <a:lumMod val="75000"/>
                  </a:schemeClr>
                </a:solidFill>
                <a:latin typeface="Calibri" panose="020F0502020204030204" pitchFamily="34" charset="0"/>
                <a:cs typeface="Calibri" panose="020F0502020204030204" pitchFamily="34" charset="0"/>
              </a:rPr>
              <a:t>Bakhshalipour</a:t>
            </a:r>
            <a:r>
              <a:rPr lang="en-US" sz="1800" b="1" dirty="0">
                <a:solidFill>
                  <a:schemeClr val="bg2">
                    <a:lumMod val="75000"/>
                  </a:schemeClr>
                </a:solidFill>
                <a:latin typeface="Calibri" panose="020F0502020204030204" pitchFamily="34" charset="0"/>
                <a:cs typeface="Calibri" panose="020F0502020204030204" pitchFamily="34" charset="0"/>
              </a:rPr>
              <a:t>+, HPCA’19]</a:t>
            </a:r>
          </a:p>
          <a:p>
            <a:pPr lvl="1"/>
            <a:r>
              <a:rPr lang="en-US" dirty="0">
                <a:latin typeface="Calibri" panose="020F0502020204030204" pitchFamily="34" charset="0"/>
                <a:cs typeface="Calibri" panose="020F0502020204030204" pitchFamily="34" charset="0"/>
              </a:rPr>
              <a:t>MLOP </a:t>
            </a:r>
            <a:r>
              <a:rPr lang="en-US" sz="1800" b="1" dirty="0">
                <a:solidFill>
                  <a:schemeClr val="bg2">
                    <a:lumMod val="75000"/>
                  </a:schemeClr>
                </a:solidFill>
                <a:latin typeface="Calibri" panose="020F0502020204030204" pitchFamily="34" charset="0"/>
                <a:cs typeface="Calibri" panose="020F0502020204030204" pitchFamily="34" charset="0"/>
              </a:rPr>
              <a:t>[</a:t>
            </a:r>
            <a:r>
              <a:rPr lang="en-US" sz="1800" b="1" dirty="0" err="1">
                <a:solidFill>
                  <a:schemeClr val="bg2">
                    <a:lumMod val="75000"/>
                  </a:schemeClr>
                </a:solidFill>
                <a:latin typeface="Calibri" panose="020F0502020204030204" pitchFamily="34" charset="0"/>
                <a:cs typeface="Calibri" panose="020F0502020204030204" pitchFamily="34" charset="0"/>
              </a:rPr>
              <a:t>Shakerinava</a:t>
            </a:r>
            <a:r>
              <a:rPr lang="en-US" sz="1800" b="1" dirty="0">
                <a:solidFill>
                  <a:schemeClr val="bg2">
                    <a:lumMod val="75000"/>
                  </a:schemeClr>
                </a:solidFill>
                <a:latin typeface="Calibri" panose="020F0502020204030204" pitchFamily="34" charset="0"/>
                <a:cs typeface="Calibri" panose="020F0502020204030204" pitchFamily="34" charset="0"/>
              </a:rPr>
              <a:t>+, 3</a:t>
            </a:r>
            <a:r>
              <a:rPr lang="en-US" sz="1800" b="1" baseline="30000" dirty="0">
                <a:solidFill>
                  <a:schemeClr val="bg2">
                    <a:lumMod val="75000"/>
                  </a:schemeClr>
                </a:solidFill>
                <a:latin typeface="Calibri" panose="020F0502020204030204" pitchFamily="34" charset="0"/>
                <a:cs typeface="Calibri" panose="020F0502020204030204" pitchFamily="34" charset="0"/>
              </a:rPr>
              <a:t>rd</a:t>
            </a:r>
            <a:r>
              <a:rPr lang="en-US" sz="1800" b="1" dirty="0">
                <a:solidFill>
                  <a:schemeClr val="bg2">
                    <a:lumMod val="75000"/>
                  </a:schemeClr>
                </a:solidFill>
                <a:latin typeface="Calibri" panose="020F0502020204030204" pitchFamily="34" charset="0"/>
                <a:cs typeface="Calibri" panose="020F0502020204030204" pitchFamily="34" charset="0"/>
              </a:rPr>
              <a:t> Prefetching Championship, 2019]</a:t>
            </a:r>
          </a:p>
          <a:p>
            <a:pPr lvl="1"/>
            <a:r>
              <a:rPr lang="en-US" dirty="0" err="1">
                <a:latin typeface="Calibri" panose="020F0502020204030204" pitchFamily="34" charset="0"/>
                <a:cs typeface="Calibri" panose="020F0502020204030204" pitchFamily="34" charset="0"/>
              </a:rPr>
              <a:t>SPP+DSPatch</a:t>
            </a:r>
            <a:r>
              <a:rPr lang="en-US" dirty="0">
                <a:latin typeface="Calibri" panose="020F0502020204030204" pitchFamily="34" charset="0"/>
                <a:cs typeface="Calibri" panose="020F0502020204030204" pitchFamily="34" charset="0"/>
              </a:rPr>
              <a:t> </a:t>
            </a:r>
            <a:r>
              <a:rPr lang="en-US" sz="1800" b="1" dirty="0">
                <a:solidFill>
                  <a:schemeClr val="bg2">
                    <a:lumMod val="75000"/>
                  </a:schemeClr>
                </a:solidFill>
                <a:latin typeface="Calibri" panose="020F0502020204030204" pitchFamily="34" charset="0"/>
                <a:cs typeface="Calibri" panose="020F0502020204030204" pitchFamily="34" charset="0"/>
              </a:rPr>
              <a:t>[</a:t>
            </a:r>
            <a:r>
              <a:rPr lang="en-US" sz="1800" b="1" dirty="0" err="1">
                <a:solidFill>
                  <a:schemeClr val="bg2">
                    <a:lumMod val="75000"/>
                  </a:schemeClr>
                </a:solidFill>
                <a:latin typeface="Calibri" panose="020F0502020204030204" pitchFamily="34" charset="0"/>
                <a:cs typeface="Calibri" panose="020F0502020204030204" pitchFamily="34" charset="0"/>
              </a:rPr>
              <a:t>Bera</a:t>
            </a:r>
            <a:r>
              <a:rPr lang="en-US" sz="1800" b="1" dirty="0">
                <a:solidFill>
                  <a:schemeClr val="bg2">
                    <a:lumMod val="75000"/>
                  </a:schemeClr>
                </a:solidFill>
                <a:latin typeface="Calibri" panose="020F0502020204030204" pitchFamily="34" charset="0"/>
                <a:cs typeface="Calibri" panose="020F0502020204030204" pitchFamily="34" charset="0"/>
              </a:rPr>
              <a:t>+, MICRO’19]</a:t>
            </a:r>
          </a:p>
          <a:p>
            <a:pPr lvl="1"/>
            <a:r>
              <a:rPr lang="en-US" dirty="0">
                <a:latin typeface="Calibri" panose="020F0502020204030204" pitchFamily="34" charset="0"/>
                <a:cs typeface="Calibri" panose="020F0502020204030204" pitchFamily="34" charset="0"/>
              </a:rPr>
              <a:t>SPP+PPF </a:t>
            </a:r>
            <a:r>
              <a:rPr lang="en-US" sz="1800" b="1" dirty="0">
                <a:solidFill>
                  <a:schemeClr val="bg2">
                    <a:lumMod val="75000"/>
                  </a:schemeClr>
                </a:solidFill>
                <a:latin typeface="Calibri" panose="020F0502020204030204" pitchFamily="34" charset="0"/>
                <a:cs typeface="Calibri" panose="020F0502020204030204" pitchFamily="34" charset="0"/>
              </a:rPr>
              <a:t>[Bhatia+, ISCA’20]</a:t>
            </a:r>
          </a:p>
        </p:txBody>
      </p:sp>
      <p:sp>
        <p:nvSpPr>
          <p:cNvPr id="2" name="TextBox 1">
            <a:extLst>
              <a:ext uri="{FF2B5EF4-FFF2-40B4-BE49-F238E27FC236}">
                <a16:creationId xmlns:a16="http://schemas.microsoft.com/office/drawing/2014/main" id="{870820FF-CC99-994C-9E2F-D95E9DD48D9E}"/>
              </a:ext>
            </a:extLst>
          </p:cNvPr>
          <p:cNvSpPr txBox="1"/>
          <p:nvPr/>
        </p:nvSpPr>
        <p:spPr>
          <a:xfrm>
            <a:off x="5623757" y="6398822"/>
            <a:ext cx="303134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[3] </a:t>
            </a:r>
            <a:r>
              <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https://github.com/ChampSim/ChampSim</a:t>
            </a:r>
            <a:endPar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58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97EA5C-35E4-F941-9564-9CF822114D44}"/>
              </a:ext>
            </a:extLst>
          </p:cNvPr>
          <p:cNvSpPr>
            <a:spLocks noGrp="1"/>
          </p:cNvSpPr>
          <p:nvPr>
            <p:ph type="title"/>
          </p:nvPr>
        </p:nvSpPr>
        <p:spPr/>
        <p:txBody>
          <a:bodyPr/>
          <a:lstStyle/>
          <a:p>
            <a:r>
              <a:rPr lang="en-US" dirty="0"/>
              <a:t>Basic Pythia Configuration</a:t>
            </a:r>
          </a:p>
        </p:txBody>
      </p:sp>
      <p:sp>
        <p:nvSpPr>
          <p:cNvPr id="5" name="Content Placeholder 4">
            <a:extLst>
              <a:ext uri="{FF2B5EF4-FFF2-40B4-BE49-F238E27FC236}">
                <a16:creationId xmlns:a16="http://schemas.microsoft.com/office/drawing/2014/main" id="{4EFAB781-6E1D-4D44-AAAC-11021D7B8DD5}"/>
              </a:ext>
            </a:extLst>
          </p:cNvPr>
          <p:cNvSpPr>
            <a:spLocks noGrp="1"/>
          </p:cNvSpPr>
          <p:nvPr>
            <p:ph idx="1"/>
          </p:nvPr>
        </p:nvSpPr>
        <p:spPr/>
        <p:txBody>
          <a:bodyPr/>
          <a:lstStyle/>
          <a:p>
            <a:r>
              <a:rPr lang="en-US" sz="3000" dirty="0">
                <a:latin typeface="Calibri" panose="020F0502020204030204" pitchFamily="34" charset="0"/>
                <a:cs typeface="Calibri" panose="020F0502020204030204" pitchFamily="34" charset="0"/>
              </a:rPr>
              <a:t>Derived from </a:t>
            </a:r>
            <a:r>
              <a:rPr lang="en-US" sz="3000" b="1" dirty="0">
                <a:solidFill>
                  <a:srgbClr val="FF5261"/>
                </a:solidFill>
                <a:latin typeface="Calibri" panose="020F0502020204030204" pitchFamily="34" charset="0"/>
                <a:cs typeface="Calibri" panose="020F0502020204030204" pitchFamily="34" charset="0"/>
              </a:rPr>
              <a:t>automatic design-space exploration</a:t>
            </a:r>
          </a:p>
          <a:p>
            <a:endParaRPr lang="en-US" dirty="0">
              <a:latin typeface="Calibri" panose="020F0502020204030204" pitchFamily="34" charset="0"/>
              <a:cs typeface="Calibri" panose="020F0502020204030204" pitchFamily="34" charset="0"/>
            </a:endParaRPr>
          </a:p>
          <a:p>
            <a:r>
              <a:rPr lang="en-US" sz="3000" b="1" dirty="0">
                <a:solidFill>
                  <a:srgbClr val="C00000"/>
                </a:solidFill>
                <a:latin typeface="Calibri" panose="020F0502020204030204" pitchFamily="34" charset="0"/>
                <a:cs typeface="Calibri" panose="020F0502020204030204" pitchFamily="34" charset="0"/>
              </a:rPr>
              <a:t>State:</a:t>
            </a:r>
            <a:r>
              <a:rPr lang="en-US" sz="3000" dirty="0">
                <a:latin typeface="Calibri" panose="020F0502020204030204" pitchFamily="34" charset="0"/>
                <a:cs typeface="Calibri" panose="020F0502020204030204" pitchFamily="34" charset="0"/>
              </a:rPr>
              <a:t> 2 features</a:t>
            </a:r>
          </a:p>
          <a:p>
            <a:pPr lvl="1"/>
            <a:r>
              <a:rPr lang="en-US" sz="2600" dirty="0" err="1">
                <a:latin typeface="Calibri" panose="020F0502020204030204" pitchFamily="34" charset="0"/>
                <a:cs typeface="Calibri" panose="020F0502020204030204" pitchFamily="34" charset="0"/>
              </a:rPr>
              <a:t>PC+Delta</a:t>
            </a:r>
            <a:endParaRPr lang="en-US" sz="2600" dirty="0">
              <a:latin typeface="Calibri" panose="020F0502020204030204" pitchFamily="34" charset="0"/>
              <a:cs typeface="Calibri" panose="020F0502020204030204" pitchFamily="34" charset="0"/>
            </a:endParaRPr>
          </a:p>
          <a:p>
            <a:pPr lvl="1"/>
            <a:r>
              <a:rPr lang="en-US" sz="2600" dirty="0">
                <a:latin typeface="Calibri" panose="020F0502020204030204" pitchFamily="34" charset="0"/>
                <a:cs typeface="Calibri" panose="020F0502020204030204" pitchFamily="34" charset="0"/>
              </a:rPr>
              <a:t>Sequence of last-4 deltas</a:t>
            </a:r>
          </a:p>
          <a:p>
            <a:pPr lvl="1"/>
            <a:endParaRPr lang="en-US" sz="1600" dirty="0">
              <a:latin typeface="Calibri" panose="020F0502020204030204" pitchFamily="34" charset="0"/>
              <a:cs typeface="Calibri" panose="020F0502020204030204" pitchFamily="34" charset="0"/>
            </a:endParaRPr>
          </a:p>
          <a:p>
            <a:r>
              <a:rPr lang="en-US" sz="3000" b="1" dirty="0">
                <a:solidFill>
                  <a:srgbClr val="7030A0"/>
                </a:solidFill>
                <a:latin typeface="Calibri" panose="020F0502020204030204" pitchFamily="34" charset="0"/>
                <a:cs typeface="Calibri" panose="020F0502020204030204" pitchFamily="34" charset="0"/>
              </a:rPr>
              <a:t>Actions:</a:t>
            </a:r>
            <a:r>
              <a:rPr lang="en-US" sz="3000" dirty="0">
                <a:latin typeface="Calibri" panose="020F0502020204030204" pitchFamily="34" charset="0"/>
                <a:cs typeface="Calibri" panose="020F0502020204030204" pitchFamily="34" charset="0"/>
              </a:rPr>
              <a:t> 16 prefetch offsets</a:t>
            </a:r>
          </a:p>
          <a:p>
            <a:pPr lvl="1"/>
            <a:r>
              <a:rPr lang="en-US" sz="2600" dirty="0">
                <a:latin typeface="Calibri" panose="020F0502020204030204" pitchFamily="34" charset="0"/>
                <a:cs typeface="Calibri" panose="020F0502020204030204" pitchFamily="34" charset="0"/>
              </a:rPr>
              <a:t>Ranging between -6 to +32. Including 0.</a:t>
            </a:r>
          </a:p>
          <a:p>
            <a:endParaRPr lang="en-US" sz="1600" dirty="0">
              <a:latin typeface="Calibri" panose="020F0502020204030204" pitchFamily="34" charset="0"/>
              <a:cs typeface="Calibri" panose="020F0502020204030204" pitchFamily="34" charset="0"/>
            </a:endParaRPr>
          </a:p>
          <a:p>
            <a:r>
              <a:rPr lang="en-US" sz="3000" b="1" dirty="0">
                <a:solidFill>
                  <a:schemeClr val="accent6">
                    <a:lumMod val="75000"/>
                  </a:schemeClr>
                </a:solidFill>
                <a:latin typeface="Calibri" panose="020F0502020204030204" pitchFamily="34" charset="0"/>
                <a:cs typeface="Calibri" panose="020F0502020204030204" pitchFamily="34" charset="0"/>
              </a:rPr>
              <a:t>Rewards:</a:t>
            </a:r>
          </a:p>
          <a:p>
            <a:pPr lvl="1"/>
            <a:r>
              <a:rPr lang="en-US" sz="2600" dirty="0">
                <a:latin typeface="Calibri" panose="020F0502020204030204" pitchFamily="34" charset="0"/>
                <a:cs typeface="Calibri" panose="020F0502020204030204" pitchFamily="34" charset="0"/>
              </a:rPr>
              <a:t>R</a:t>
            </a:r>
            <a:r>
              <a:rPr lang="en-US" sz="2600" baseline="-25000" dirty="0">
                <a:latin typeface="Calibri" panose="020F0502020204030204" pitchFamily="34" charset="0"/>
                <a:cs typeface="Calibri" panose="020F0502020204030204" pitchFamily="34" charset="0"/>
              </a:rPr>
              <a:t>AT</a:t>
            </a:r>
            <a:r>
              <a:rPr lang="en-US" sz="2600" dirty="0">
                <a:latin typeface="Calibri" panose="020F0502020204030204" pitchFamily="34" charset="0"/>
                <a:cs typeface="Calibri" panose="020F0502020204030204" pitchFamily="34" charset="0"/>
              </a:rPr>
              <a:t> = +20; R</a:t>
            </a:r>
            <a:r>
              <a:rPr lang="en-US" sz="2600" baseline="-25000" dirty="0">
                <a:latin typeface="Calibri" panose="020F0502020204030204" pitchFamily="34" charset="0"/>
                <a:cs typeface="Calibri" panose="020F0502020204030204" pitchFamily="34" charset="0"/>
              </a:rPr>
              <a:t>AL</a:t>
            </a:r>
            <a:r>
              <a:rPr lang="en-US" sz="2600" dirty="0">
                <a:latin typeface="Calibri" panose="020F0502020204030204" pitchFamily="34" charset="0"/>
                <a:cs typeface="Calibri" panose="020F0502020204030204" pitchFamily="34" charset="0"/>
              </a:rPr>
              <a:t> = +12; R</a:t>
            </a:r>
            <a:r>
              <a:rPr lang="en-US" sz="2600" baseline="-25000" dirty="0">
                <a:latin typeface="Calibri" panose="020F0502020204030204" pitchFamily="34" charset="0"/>
                <a:cs typeface="Calibri" panose="020F0502020204030204" pitchFamily="34" charset="0"/>
              </a:rPr>
              <a:t>NP</a:t>
            </a:r>
            <a:r>
              <a:rPr lang="en-US" sz="2600" dirty="0">
                <a:latin typeface="Calibri" panose="020F0502020204030204" pitchFamily="34" charset="0"/>
                <a:cs typeface="Calibri" panose="020F0502020204030204" pitchFamily="34" charset="0"/>
              </a:rPr>
              <a:t>-H=-2; R</a:t>
            </a:r>
            <a:r>
              <a:rPr lang="en-US" sz="2600" baseline="-25000" dirty="0">
                <a:latin typeface="Calibri" panose="020F0502020204030204" pitchFamily="34" charset="0"/>
                <a:cs typeface="Calibri" panose="020F0502020204030204" pitchFamily="34" charset="0"/>
              </a:rPr>
              <a:t>NP</a:t>
            </a:r>
            <a:r>
              <a:rPr lang="en-US" sz="2600" dirty="0">
                <a:latin typeface="Calibri" panose="020F0502020204030204" pitchFamily="34" charset="0"/>
                <a:cs typeface="Calibri" panose="020F0502020204030204" pitchFamily="34" charset="0"/>
              </a:rPr>
              <a:t>-L=-4;</a:t>
            </a:r>
          </a:p>
          <a:p>
            <a:pPr lvl="1"/>
            <a:r>
              <a:rPr lang="en-US" sz="2600" dirty="0">
                <a:latin typeface="Calibri" panose="020F0502020204030204" pitchFamily="34" charset="0"/>
                <a:cs typeface="Calibri" panose="020F0502020204030204" pitchFamily="34" charset="0"/>
              </a:rPr>
              <a:t>R</a:t>
            </a:r>
            <a:r>
              <a:rPr lang="en-US" sz="2600" baseline="-25000" dirty="0">
                <a:latin typeface="Calibri" panose="020F0502020204030204" pitchFamily="34" charset="0"/>
                <a:cs typeface="Calibri" panose="020F0502020204030204" pitchFamily="34" charset="0"/>
              </a:rPr>
              <a:t>IN</a:t>
            </a:r>
            <a:r>
              <a:rPr lang="en-US" sz="2600" dirty="0">
                <a:latin typeface="Calibri" panose="020F0502020204030204" pitchFamily="34" charset="0"/>
                <a:cs typeface="Calibri" panose="020F0502020204030204" pitchFamily="34" charset="0"/>
              </a:rPr>
              <a:t>-H=-14; R</a:t>
            </a:r>
            <a:r>
              <a:rPr lang="en-US" sz="2600" baseline="-25000" dirty="0">
                <a:latin typeface="Calibri" panose="020F0502020204030204" pitchFamily="34" charset="0"/>
                <a:cs typeface="Calibri" panose="020F0502020204030204" pitchFamily="34" charset="0"/>
              </a:rPr>
              <a:t>IN</a:t>
            </a:r>
            <a:r>
              <a:rPr lang="en-US" sz="2600" dirty="0">
                <a:latin typeface="Calibri" panose="020F0502020204030204" pitchFamily="34" charset="0"/>
                <a:cs typeface="Calibri" panose="020F0502020204030204" pitchFamily="34" charset="0"/>
              </a:rPr>
              <a:t>-L=-8; R</a:t>
            </a:r>
            <a:r>
              <a:rPr lang="en-US" sz="2600" baseline="-25000" dirty="0">
                <a:latin typeface="Calibri" panose="020F0502020204030204" pitchFamily="34" charset="0"/>
                <a:cs typeface="Calibri" panose="020F0502020204030204" pitchFamily="34" charset="0"/>
              </a:rPr>
              <a:t>CL</a:t>
            </a:r>
            <a:r>
              <a:rPr lang="en-US" sz="2600" dirty="0">
                <a:latin typeface="Calibri" panose="020F0502020204030204" pitchFamily="34" charset="0"/>
                <a:cs typeface="Calibri" panose="020F0502020204030204" pitchFamily="34" charset="0"/>
              </a:rPr>
              <a:t>=-12</a:t>
            </a:r>
          </a:p>
          <a:p>
            <a:pPr marL="457200" lvl="1"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2355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26783119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CA3E9E-8157-C94C-8EDC-9E46C1069F68}"/>
              </a:ext>
            </a:extLst>
          </p:cNvPr>
          <p:cNvSpPr>
            <a:spLocks noGrp="1"/>
          </p:cNvSpPr>
          <p:nvPr>
            <p:ph type="title"/>
          </p:nvPr>
        </p:nvSpPr>
        <p:spPr/>
        <p:txBody>
          <a:bodyPr/>
          <a:lstStyle/>
          <a:p>
            <a:r>
              <a:rPr lang="en-US" dirty="0"/>
              <a:t>List of Evaluated Features</a:t>
            </a:r>
          </a:p>
        </p:txBody>
      </p:sp>
      <p:pic>
        <p:nvPicPr>
          <p:cNvPr id="7" name="Content Placeholder 6">
            <a:extLst>
              <a:ext uri="{FF2B5EF4-FFF2-40B4-BE49-F238E27FC236}">
                <a16:creationId xmlns:a16="http://schemas.microsoft.com/office/drawing/2014/main" id="{E4A6953C-8669-AD4C-95CE-6C0BCDB1FD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1561571"/>
            <a:ext cx="8894763" cy="4169833"/>
          </a:xfrm>
        </p:spPr>
      </p:pic>
      <p:pic>
        <p:nvPicPr>
          <p:cNvPr id="8" name="Graphic 7" descr="Home">
            <a:hlinkClick r:id="rId3" action="ppaction://hlinksldjump"/>
            <a:extLst>
              <a:ext uri="{FF2B5EF4-FFF2-40B4-BE49-F238E27FC236}">
                <a16:creationId xmlns:a16="http://schemas.microsoft.com/office/drawing/2014/main" id="{E822CAC3-A67F-3A40-94A7-5603D0D799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35118521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CD3899-0D9C-9C46-90C7-529BC9BEE086}"/>
              </a:ext>
            </a:extLst>
          </p:cNvPr>
          <p:cNvSpPr>
            <a:spLocks noGrp="1"/>
          </p:cNvSpPr>
          <p:nvPr>
            <p:ph type="title"/>
          </p:nvPr>
        </p:nvSpPr>
        <p:spPr/>
        <p:txBody>
          <a:bodyPr/>
          <a:lstStyle/>
          <a:p>
            <a:r>
              <a:rPr lang="en-US" dirty="0"/>
              <a:t>Basic Pythia Configuration</a:t>
            </a:r>
          </a:p>
        </p:txBody>
      </p:sp>
      <p:pic>
        <p:nvPicPr>
          <p:cNvPr id="11" name="Content Placeholder 10">
            <a:extLst>
              <a:ext uri="{FF2B5EF4-FFF2-40B4-BE49-F238E27FC236}">
                <a16:creationId xmlns:a16="http://schemas.microsoft.com/office/drawing/2014/main" id="{16A8440C-475F-7246-B579-B0F59AA581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1943821"/>
            <a:ext cx="8894763" cy="3405333"/>
          </a:xfrm>
        </p:spPr>
      </p:pic>
      <p:pic>
        <p:nvPicPr>
          <p:cNvPr id="13" name="Graphic 12" descr="Home">
            <a:hlinkClick r:id="rId3" action="ppaction://hlinksldjump"/>
            <a:extLst>
              <a:ext uri="{FF2B5EF4-FFF2-40B4-BE49-F238E27FC236}">
                <a16:creationId xmlns:a16="http://schemas.microsoft.com/office/drawing/2014/main" id="{0374C81E-1633-074B-8237-BCA1A196A0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2709978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5">
            <a:extLst>
              <a:ext uri="{FF2B5EF4-FFF2-40B4-BE49-F238E27FC236}">
                <a16:creationId xmlns:a16="http://schemas.microsoft.com/office/drawing/2014/main" id="{C8FB2B37-63B1-3840-A052-A998E2D143FE}"/>
              </a:ext>
            </a:extLst>
          </p:cNvPr>
          <p:cNvGraphicFramePr>
            <a:graphicFrameLocks/>
          </p:cNvGraphicFramePr>
          <p:nvPr/>
        </p:nvGraphicFramePr>
        <p:xfrm>
          <a:off x="510181" y="960479"/>
          <a:ext cx="7942055" cy="5440321"/>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sz="3800" dirty="0"/>
              <a:t>Performance with Varying Core Count</a:t>
            </a:r>
          </a:p>
        </p:txBody>
      </p:sp>
      <p:sp>
        <p:nvSpPr>
          <p:cNvPr id="22" name="TextBox 21">
            <a:extLst>
              <a:ext uri="{FF2B5EF4-FFF2-40B4-BE49-F238E27FC236}">
                <a16:creationId xmlns:a16="http://schemas.microsoft.com/office/drawing/2014/main" id="{AE7AB2C0-F26E-BC42-8113-1C7DF5CA59FE}"/>
              </a:ext>
            </a:extLst>
          </p:cNvPr>
          <p:cNvSpPr txBox="1"/>
          <p:nvPr/>
        </p:nvSpPr>
        <p:spPr>
          <a:xfrm>
            <a:off x="7836423" y="4134678"/>
            <a:ext cx="78649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Bingo</a:t>
            </a:r>
          </a:p>
        </p:txBody>
      </p:sp>
      <p:sp>
        <p:nvSpPr>
          <p:cNvPr id="23" name="TextBox 22">
            <a:extLst>
              <a:ext uri="{FF2B5EF4-FFF2-40B4-BE49-F238E27FC236}">
                <a16:creationId xmlns:a16="http://schemas.microsoft.com/office/drawing/2014/main" id="{A4738DB8-88F4-A547-80E8-05C09F8B5A93}"/>
              </a:ext>
            </a:extLst>
          </p:cNvPr>
          <p:cNvSpPr txBox="1"/>
          <p:nvPr/>
        </p:nvSpPr>
        <p:spPr>
          <a:xfrm>
            <a:off x="7836423" y="3839495"/>
            <a:ext cx="82298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rPr>
              <a:t>MLOP</a:t>
            </a:r>
          </a:p>
        </p:txBody>
      </p:sp>
      <p:sp>
        <p:nvSpPr>
          <p:cNvPr id="24" name="TextBox 23">
            <a:extLst>
              <a:ext uri="{FF2B5EF4-FFF2-40B4-BE49-F238E27FC236}">
                <a16:creationId xmlns:a16="http://schemas.microsoft.com/office/drawing/2014/main" id="{47312256-2DE4-FD4C-BA5C-DAA59788AD54}"/>
              </a:ext>
            </a:extLst>
          </p:cNvPr>
          <p:cNvSpPr txBox="1"/>
          <p:nvPr/>
        </p:nvSpPr>
        <p:spPr>
          <a:xfrm>
            <a:off x="7836423" y="3563047"/>
            <a:ext cx="5790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n-ea"/>
                <a:cs typeface="Calibri" panose="020F0502020204030204" pitchFamily="34" charset="0"/>
              </a:rPr>
              <a:t>SPP</a:t>
            </a:r>
          </a:p>
        </p:txBody>
      </p:sp>
      <p:sp>
        <p:nvSpPr>
          <p:cNvPr id="25" name="TextBox 24">
            <a:extLst>
              <a:ext uri="{FF2B5EF4-FFF2-40B4-BE49-F238E27FC236}">
                <a16:creationId xmlns:a16="http://schemas.microsoft.com/office/drawing/2014/main" id="{B0749C44-98C1-BD4B-A2FB-459F4206E6D6}"/>
              </a:ext>
            </a:extLst>
          </p:cNvPr>
          <p:cNvSpPr txBox="1"/>
          <p:nvPr/>
        </p:nvSpPr>
        <p:spPr>
          <a:xfrm>
            <a:off x="7835125" y="2540195"/>
            <a:ext cx="9979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Pythia</a:t>
            </a:r>
            <a:endPar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BE790E4C-4B06-2740-8B8D-6FFA51A0B61F}"/>
              </a:ext>
            </a:extLst>
          </p:cNvPr>
          <p:cNvCxnSpPr>
            <a:cxnSpLocks/>
          </p:cNvCxnSpPr>
          <p:nvPr/>
        </p:nvCxnSpPr>
        <p:spPr>
          <a:xfrm>
            <a:off x="2965837" y="3206364"/>
            <a:ext cx="0" cy="633131"/>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D291E7F-2016-6A4A-BAF2-ACA54EBC87A4}"/>
              </a:ext>
            </a:extLst>
          </p:cNvPr>
          <p:cNvSpPr txBox="1"/>
          <p:nvPr/>
        </p:nvSpPr>
        <p:spPr>
          <a:xfrm>
            <a:off x="2994809" y="3280529"/>
            <a:ext cx="750526"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3.4%</a:t>
            </a:r>
          </a:p>
        </p:txBody>
      </p:sp>
      <p:cxnSp>
        <p:nvCxnSpPr>
          <p:cNvPr id="36" name="Straight Arrow Connector 35">
            <a:extLst>
              <a:ext uri="{FF2B5EF4-FFF2-40B4-BE49-F238E27FC236}">
                <a16:creationId xmlns:a16="http://schemas.microsoft.com/office/drawing/2014/main" id="{F7D8D3D2-0C0B-8449-B3DA-4AADD62928F5}"/>
              </a:ext>
            </a:extLst>
          </p:cNvPr>
          <p:cNvCxnSpPr>
            <a:cxnSpLocks/>
          </p:cNvCxnSpPr>
          <p:nvPr/>
        </p:nvCxnSpPr>
        <p:spPr>
          <a:xfrm>
            <a:off x="7714091" y="2847453"/>
            <a:ext cx="0" cy="1115704"/>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4A9D6B6-834A-504D-8FBB-2AB89500C826}"/>
              </a:ext>
            </a:extLst>
          </p:cNvPr>
          <p:cNvSpPr txBox="1"/>
          <p:nvPr/>
        </p:nvSpPr>
        <p:spPr>
          <a:xfrm>
            <a:off x="6924575" y="3189861"/>
            <a:ext cx="750526"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7.7%</a:t>
            </a:r>
          </a:p>
        </p:txBody>
      </p:sp>
    </p:spTree>
    <p:extLst>
      <p:ext uri="{BB962C8B-B14F-4D97-AF65-F5344CB8AC3E}">
        <p14:creationId xmlns:p14="http://schemas.microsoft.com/office/powerpoint/2010/main" val="6691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graphicEl>
                                              <a:chart seriesIdx="-3" categoryIdx="-3" bldStep="gridLegend"/>
                                            </p:graphicEl>
                                          </p:spTgt>
                                        </p:tgtEl>
                                        <p:attrNameLst>
                                          <p:attrName>style.visibility</p:attrName>
                                        </p:attrNameLst>
                                      </p:cBhvr>
                                      <p:to>
                                        <p:strVal val="visible"/>
                                      </p:to>
                                    </p:set>
                                    <p:animEffect transition="in" filter="wipe(left)">
                                      <p:cBhvr>
                                        <p:cTn id="7" dur="500"/>
                                        <p:tgtEl>
                                          <p:spTgt spid="21">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graphicEl>
                                              <a:chart seriesIdx="0" categoryIdx="-4" bldStep="series"/>
                                            </p:graphicEl>
                                          </p:spTgt>
                                        </p:tgtEl>
                                        <p:attrNameLst>
                                          <p:attrName>style.visibility</p:attrName>
                                        </p:attrNameLst>
                                      </p:cBhvr>
                                      <p:to>
                                        <p:strVal val="visible"/>
                                      </p:to>
                                    </p:set>
                                    <p:animEffect transition="in" filter="wipe(left)">
                                      <p:cBhvr>
                                        <p:cTn id="12" dur="500"/>
                                        <p:tgtEl>
                                          <p:spTgt spid="21">
                                            <p:graphicEl>
                                              <a:chart seriesIdx="0" categoryIdx="-4" bldStep="series"/>
                                            </p:graphic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24"/>
                                        </p:tgtEl>
                                        <p:attrNameLst>
                                          <p:attrName>style.visibility</p:attrName>
                                        </p:attrNameLst>
                                      </p:cBhvr>
                                      <p:to>
                                        <p:strVal val="visible"/>
                                      </p:to>
                                    </p:set>
                                  </p:childTnLst>
                                </p:cTn>
                              </p:par>
                              <p:par>
                                <p:cTn id="15" presetID="22" presetClass="entr" presetSubtype="8" fill="hold" grpId="0" nodeType="withEffect">
                                  <p:stCondLst>
                                    <p:cond delay="500"/>
                                  </p:stCondLst>
                                  <p:childTnLst>
                                    <p:set>
                                      <p:cBhvr>
                                        <p:cTn id="16" dur="1" fill="hold">
                                          <p:stCondLst>
                                            <p:cond delay="0"/>
                                          </p:stCondLst>
                                        </p:cTn>
                                        <p:tgtEl>
                                          <p:spTgt spid="21">
                                            <p:graphicEl>
                                              <a:chart seriesIdx="1" categoryIdx="-4" bldStep="series"/>
                                            </p:graphicEl>
                                          </p:spTgt>
                                        </p:tgtEl>
                                        <p:attrNameLst>
                                          <p:attrName>style.visibility</p:attrName>
                                        </p:attrNameLst>
                                      </p:cBhvr>
                                      <p:to>
                                        <p:strVal val="visible"/>
                                      </p:to>
                                    </p:set>
                                    <p:animEffect transition="in" filter="wipe(left)">
                                      <p:cBhvr>
                                        <p:cTn id="17" dur="500"/>
                                        <p:tgtEl>
                                          <p:spTgt spid="21">
                                            <p:graphicEl>
                                              <a:chart seriesIdx="1" categoryIdx="-4" bldStep="series"/>
                                            </p:graphicEl>
                                          </p:spTgt>
                                        </p:tgtEl>
                                      </p:cBhvr>
                                    </p:animEffect>
                                  </p:childTnLst>
                                </p:cTn>
                              </p:par>
                              <p:par>
                                <p:cTn id="18" presetID="1" presetClass="entr" presetSubtype="0" fill="hold" grpId="0" nodeType="withEffect">
                                  <p:stCondLst>
                                    <p:cond delay="1000"/>
                                  </p:stCondLst>
                                  <p:childTnLst>
                                    <p:set>
                                      <p:cBhvr>
                                        <p:cTn id="19" dur="1" fill="hold">
                                          <p:stCondLst>
                                            <p:cond delay="0"/>
                                          </p:stCondLst>
                                        </p:cTn>
                                        <p:tgtEl>
                                          <p:spTgt spid="22"/>
                                        </p:tgtEl>
                                        <p:attrNameLst>
                                          <p:attrName>style.visibility</p:attrName>
                                        </p:attrNameLst>
                                      </p:cBhvr>
                                      <p:to>
                                        <p:strVal val="visible"/>
                                      </p:to>
                                    </p:set>
                                  </p:childTnLst>
                                </p:cTn>
                              </p:par>
                              <p:par>
                                <p:cTn id="20" presetID="22" presetClass="entr" presetSubtype="8" fill="hold" grpId="0" nodeType="withEffect">
                                  <p:stCondLst>
                                    <p:cond delay="1000"/>
                                  </p:stCondLst>
                                  <p:childTnLst>
                                    <p:set>
                                      <p:cBhvr>
                                        <p:cTn id="21" dur="1" fill="hold">
                                          <p:stCondLst>
                                            <p:cond delay="0"/>
                                          </p:stCondLst>
                                        </p:cTn>
                                        <p:tgtEl>
                                          <p:spTgt spid="21">
                                            <p:graphicEl>
                                              <a:chart seriesIdx="2" categoryIdx="-4" bldStep="series"/>
                                            </p:graphicEl>
                                          </p:spTgt>
                                        </p:tgtEl>
                                        <p:attrNameLst>
                                          <p:attrName>style.visibility</p:attrName>
                                        </p:attrNameLst>
                                      </p:cBhvr>
                                      <p:to>
                                        <p:strVal val="visible"/>
                                      </p:to>
                                    </p:set>
                                    <p:animEffect transition="in" filter="wipe(left)">
                                      <p:cBhvr>
                                        <p:cTn id="22" dur="500"/>
                                        <p:tgtEl>
                                          <p:spTgt spid="21">
                                            <p:graphicEl>
                                              <a:chart seriesIdx="2" categoryIdx="-4" bldStep="series"/>
                                            </p:graphicEl>
                                          </p:spTgt>
                                        </p:tgtEl>
                                      </p:cBhvr>
                                    </p:animEffect>
                                  </p:childTnLst>
                                </p:cTn>
                              </p:par>
                              <p:par>
                                <p:cTn id="23" presetID="1" presetClass="entr" presetSubtype="0" fill="hold" grpId="0" nodeType="withEffect">
                                  <p:stCondLst>
                                    <p:cond delay="150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graphicEl>
                                              <a:chart seriesIdx="3" categoryIdx="-4" bldStep="series"/>
                                            </p:graphicEl>
                                          </p:spTgt>
                                        </p:tgtEl>
                                        <p:attrNameLst>
                                          <p:attrName>style.visibility</p:attrName>
                                        </p:attrNameLst>
                                      </p:cBhvr>
                                      <p:to>
                                        <p:strVal val="visible"/>
                                      </p:to>
                                    </p:set>
                                    <p:animEffect transition="in" filter="wipe(left)">
                                      <p:cBhvr>
                                        <p:cTn id="29" dur="500"/>
                                        <p:tgtEl>
                                          <p:spTgt spid="21">
                                            <p:graphicEl>
                                              <a:chart seriesIdx="3" categoryIdx="-4" bldStep="series"/>
                                            </p:graphicEl>
                                          </p:spTgt>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uiExpand="1">
        <p:bldSub>
          <a:bldChart bld="series"/>
        </p:bldSub>
      </p:bldGraphic>
      <p:bldP spid="22" grpId="0"/>
      <p:bldP spid="23" grpId="0"/>
      <p:bldP spid="24" grpId="0"/>
      <p:bldP spid="25" grpId="0"/>
      <p:bldP spid="35" grpId="0"/>
      <p:bldP spid="3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5">
            <a:extLst>
              <a:ext uri="{FF2B5EF4-FFF2-40B4-BE49-F238E27FC236}">
                <a16:creationId xmlns:a16="http://schemas.microsoft.com/office/drawing/2014/main" id="{C8FB2B37-63B1-3840-A052-A998E2D143FE}"/>
              </a:ext>
            </a:extLst>
          </p:cNvPr>
          <p:cNvGraphicFramePr>
            <a:graphicFrameLocks/>
          </p:cNvGraphicFramePr>
          <p:nvPr/>
        </p:nvGraphicFramePr>
        <p:xfrm>
          <a:off x="510181" y="960479"/>
          <a:ext cx="7942055" cy="5440321"/>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sz="3800" dirty="0"/>
              <a:t>Performance with Varying Core Count</a:t>
            </a:r>
          </a:p>
        </p:txBody>
      </p:sp>
      <p:sp>
        <p:nvSpPr>
          <p:cNvPr id="22" name="TextBox 21">
            <a:extLst>
              <a:ext uri="{FF2B5EF4-FFF2-40B4-BE49-F238E27FC236}">
                <a16:creationId xmlns:a16="http://schemas.microsoft.com/office/drawing/2014/main" id="{AE7AB2C0-F26E-BC42-8113-1C7DF5CA59FE}"/>
              </a:ext>
            </a:extLst>
          </p:cNvPr>
          <p:cNvSpPr txBox="1"/>
          <p:nvPr/>
        </p:nvSpPr>
        <p:spPr>
          <a:xfrm>
            <a:off x="7836423" y="4134678"/>
            <a:ext cx="84510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Lato" panose="020F0502020204030203" pitchFamily="34" charset="77"/>
                <a:ea typeface="+mn-ea"/>
                <a:cs typeface="+mn-cs"/>
              </a:rPr>
              <a:t>Bingo</a:t>
            </a:r>
          </a:p>
        </p:txBody>
      </p:sp>
      <p:sp>
        <p:nvSpPr>
          <p:cNvPr id="23" name="TextBox 22">
            <a:extLst>
              <a:ext uri="{FF2B5EF4-FFF2-40B4-BE49-F238E27FC236}">
                <a16:creationId xmlns:a16="http://schemas.microsoft.com/office/drawing/2014/main" id="{A4738DB8-88F4-A547-80E8-05C09F8B5A93}"/>
              </a:ext>
            </a:extLst>
          </p:cNvPr>
          <p:cNvSpPr txBox="1"/>
          <p:nvPr/>
        </p:nvSpPr>
        <p:spPr>
          <a:xfrm>
            <a:off x="7836423" y="3839495"/>
            <a:ext cx="92204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Lato" panose="020F0502020204030203" pitchFamily="34" charset="77"/>
                <a:ea typeface="+mn-ea"/>
                <a:cs typeface="+mn-cs"/>
              </a:rPr>
              <a:t>MLOP</a:t>
            </a:r>
          </a:p>
        </p:txBody>
      </p:sp>
      <p:sp>
        <p:nvSpPr>
          <p:cNvPr id="24" name="TextBox 23">
            <a:extLst>
              <a:ext uri="{FF2B5EF4-FFF2-40B4-BE49-F238E27FC236}">
                <a16:creationId xmlns:a16="http://schemas.microsoft.com/office/drawing/2014/main" id="{47312256-2DE4-FD4C-BA5C-DAA59788AD54}"/>
              </a:ext>
            </a:extLst>
          </p:cNvPr>
          <p:cNvSpPr txBox="1"/>
          <p:nvPr/>
        </p:nvSpPr>
        <p:spPr>
          <a:xfrm>
            <a:off x="7836423" y="3563047"/>
            <a:ext cx="64312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Lato" panose="020F0502020204030203" pitchFamily="34" charset="77"/>
                <a:ea typeface="+mn-ea"/>
                <a:cs typeface="+mn-cs"/>
              </a:rPr>
              <a:t>SPP</a:t>
            </a:r>
          </a:p>
        </p:txBody>
      </p:sp>
      <p:sp>
        <p:nvSpPr>
          <p:cNvPr id="25" name="TextBox 24">
            <a:extLst>
              <a:ext uri="{FF2B5EF4-FFF2-40B4-BE49-F238E27FC236}">
                <a16:creationId xmlns:a16="http://schemas.microsoft.com/office/drawing/2014/main" id="{B0749C44-98C1-BD4B-A2FB-459F4206E6D6}"/>
              </a:ext>
            </a:extLst>
          </p:cNvPr>
          <p:cNvSpPr txBox="1"/>
          <p:nvPr/>
        </p:nvSpPr>
        <p:spPr>
          <a:xfrm>
            <a:off x="7835125" y="2540195"/>
            <a:ext cx="107914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Pythia</a:t>
            </a:r>
            <a:endParaRPr kumimoji="0" lang="en-US" sz="20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endParaRPr>
          </a:p>
        </p:txBody>
      </p:sp>
      <p:cxnSp>
        <p:nvCxnSpPr>
          <p:cNvPr id="33" name="Straight Arrow Connector 32">
            <a:extLst>
              <a:ext uri="{FF2B5EF4-FFF2-40B4-BE49-F238E27FC236}">
                <a16:creationId xmlns:a16="http://schemas.microsoft.com/office/drawing/2014/main" id="{BE790E4C-4B06-2740-8B8D-6FFA51A0B61F}"/>
              </a:ext>
            </a:extLst>
          </p:cNvPr>
          <p:cNvCxnSpPr>
            <a:cxnSpLocks/>
          </p:cNvCxnSpPr>
          <p:nvPr/>
        </p:nvCxnSpPr>
        <p:spPr>
          <a:xfrm>
            <a:off x="2965837" y="3206364"/>
            <a:ext cx="0" cy="633131"/>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D291E7F-2016-6A4A-BAF2-ACA54EBC87A4}"/>
              </a:ext>
            </a:extLst>
          </p:cNvPr>
          <p:cNvSpPr txBox="1"/>
          <p:nvPr/>
        </p:nvSpPr>
        <p:spPr>
          <a:xfrm>
            <a:off x="2994809" y="3280529"/>
            <a:ext cx="74571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3.4%</a:t>
            </a:r>
          </a:p>
        </p:txBody>
      </p:sp>
      <p:cxnSp>
        <p:nvCxnSpPr>
          <p:cNvPr id="36" name="Straight Arrow Connector 35">
            <a:extLst>
              <a:ext uri="{FF2B5EF4-FFF2-40B4-BE49-F238E27FC236}">
                <a16:creationId xmlns:a16="http://schemas.microsoft.com/office/drawing/2014/main" id="{F7D8D3D2-0C0B-8449-B3DA-4AADD62928F5}"/>
              </a:ext>
            </a:extLst>
          </p:cNvPr>
          <p:cNvCxnSpPr>
            <a:cxnSpLocks/>
          </p:cNvCxnSpPr>
          <p:nvPr/>
        </p:nvCxnSpPr>
        <p:spPr>
          <a:xfrm>
            <a:off x="7714091" y="2847453"/>
            <a:ext cx="0" cy="1115704"/>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4A9D6B6-834A-504D-8FBB-2AB89500C826}"/>
              </a:ext>
            </a:extLst>
          </p:cNvPr>
          <p:cNvSpPr txBox="1"/>
          <p:nvPr/>
        </p:nvSpPr>
        <p:spPr>
          <a:xfrm>
            <a:off x="6961748" y="3129785"/>
            <a:ext cx="74571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7.7%</a:t>
            </a:r>
          </a:p>
        </p:txBody>
      </p:sp>
      <p:sp>
        <p:nvSpPr>
          <p:cNvPr id="12" name="Rectangle 11">
            <a:extLst>
              <a:ext uri="{FF2B5EF4-FFF2-40B4-BE49-F238E27FC236}">
                <a16:creationId xmlns:a16="http://schemas.microsoft.com/office/drawing/2014/main" id="{D782EF0A-FF3F-2447-94E7-065DCDE4778E}"/>
              </a:ext>
            </a:extLst>
          </p:cNvPr>
          <p:cNvSpPr/>
          <p:nvPr/>
        </p:nvSpPr>
        <p:spPr>
          <a:xfrm>
            <a:off x="169011" y="874643"/>
            <a:ext cx="8736450" cy="5542060"/>
          </a:xfrm>
          <a:prstGeom prst="rect">
            <a:avLst/>
          </a:prstGeom>
          <a:solidFill>
            <a:srgbClr val="FFFFFF">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ED78F5B-5AD3-3444-AB2D-EFA84E5C42D3}"/>
              </a:ext>
            </a:extLst>
          </p:cNvPr>
          <p:cNvSpPr/>
          <p:nvPr/>
        </p:nvSpPr>
        <p:spPr>
          <a:xfrm>
            <a:off x="80387" y="2046456"/>
            <a:ext cx="8983226" cy="1310280"/>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Pythia consistently provides the highest performance in </a:t>
            </a:r>
            <a:r>
              <a:rPr kumimoji="0" lang="en-US" sz="3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all core configurations</a:t>
            </a:r>
          </a:p>
        </p:txBody>
      </p:sp>
      <p:sp>
        <p:nvSpPr>
          <p:cNvPr id="14" name="Rectangle 13">
            <a:extLst>
              <a:ext uri="{FF2B5EF4-FFF2-40B4-BE49-F238E27FC236}">
                <a16:creationId xmlns:a16="http://schemas.microsoft.com/office/drawing/2014/main" id="{8E5B46C1-FC04-B54B-819D-490FB17FC6C3}"/>
              </a:ext>
            </a:extLst>
          </p:cNvPr>
          <p:cNvSpPr/>
          <p:nvPr/>
        </p:nvSpPr>
        <p:spPr>
          <a:xfrm>
            <a:off x="80387" y="3802856"/>
            <a:ext cx="8983226" cy="1017745"/>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Pythia’s gain </a:t>
            </a:r>
            <a:r>
              <a:rPr kumimoji="0" lang="en-US" sz="3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increases with core count</a:t>
            </a:r>
          </a:p>
        </p:txBody>
      </p:sp>
    </p:spTree>
    <p:extLst>
      <p:ext uri="{BB962C8B-B14F-4D97-AF65-F5344CB8AC3E}">
        <p14:creationId xmlns:p14="http://schemas.microsoft.com/office/powerpoint/2010/main" val="228428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189DF5-26C1-604A-8FFF-039744C89528}"/>
              </a:ext>
            </a:extLst>
          </p:cNvPr>
          <p:cNvSpPr/>
          <p:nvPr/>
        </p:nvSpPr>
        <p:spPr>
          <a:xfrm>
            <a:off x="5931673" y="1137037"/>
            <a:ext cx="357809" cy="707666"/>
          </a:xfrm>
          <a:prstGeom prst="rect">
            <a:avLst/>
          </a:prstGeom>
          <a:solidFill>
            <a:schemeClr val="accent2">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852EC56-9A0D-8C4C-A03A-886B1B37B6EA}"/>
              </a:ext>
            </a:extLst>
          </p:cNvPr>
          <p:cNvSpPr/>
          <p:nvPr/>
        </p:nvSpPr>
        <p:spPr>
          <a:xfrm>
            <a:off x="4310932" y="1490870"/>
            <a:ext cx="357809" cy="1498820"/>
          </a:xfrm>
          <a:prstGeom prst="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20000"/>
                  <a:lumOff val="80000"/>
                </a:srgb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A26AB28-E6FB-B342-8F73-C33E646B9012}"/>
              </a:ext>
            </a:extLst>
          </p:cNvPr>
          <p:cNvSpPr/>
          <p:nvPr/>
        </p:nvSpPr>
        <p:spPr>
          <a:xfrm>
            <a:off x="3493273" y="2009030"/>
            <a:ext cx="357809" cy="1966622"/>
          </a:xfrm>
          <a:prstGeom prst="rect">
            <a:avLst/>
          </a:prstGeom>
          <a:solidFill>
            <a:srgbClr val="B1F5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4BDBDB5-78F5-5B45-AF03-EE2E263CDFAB}"/>
              </a:ext>
            </a:extLst>
          </p:cNvPr>
          <p:cNvSpPr/>
          <p:nvPr/>
        </p:nvSpPr>
        <p:spPr>
          <a:xfrm>
            <a:off x="2675614" y="3090408"/>
            <a:ext cx="357809" cy="2030232"/>
          </a:xfrm>
          <a:prstGeom prst="rect">
            <a:avLst/>
          </a:prstGeom>
          <a:solidFill>
            <a:srgbClr val="E8C9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CA066560-B431-AD4A-A271-21C20C27697E}"/>
              </a:ext>
            </a:extLst>
          </p:cNvPr>
          <p:cNvGraphicFramePr>
            <a:graphicFrameLocks noGrp="1"/>
          </p:cNvGraphicFramePr>
          <p:nvPr>
            <p:ph idx="1"/>
          </p:nvPr>
        </p:nvGraphicFramePr>
        <p:xfrm>
          <a:off x="644704" y="842838"/>
          <a:ext cx="7854591" cy="5720247"/>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EE45BEF4-7A68-EB48-BDF4-73C667B49DE6}"/>
              </a:ext>
            </a:extLst>
          </p:cNvPr>
          <p:cNvSpPr>
            <a:spLocks noGrp="1"/>
          </p:cNvSpPr>
          <p:nvPr>
            <p:ph type="title"/>
          </p:nvPr>
        </p:nvSpPr>
        <p:spPr/>
        <p:txBody>
          <a:bodyPr/>
          <a:lstStyle/>
          <a:p>
            <a:r>
              <a:rPr lang="en-US" sz="3200" dirty="0"/>
              <a:t>Performance with Varying DRAM Bandwidth</a:t>
            </a:r>
          </a:p>
        </p:txBody>
      </p:sp>
      <p:sp>
        <p:nvSpPr>
          <p:cNvPr id="11" name="TextBox 10">
            <a:extLst>
              <a:ext uri="{FF2B5EF4-FFF2-40B4-BE49-F238E27FC236}">
                <a16:creationId xmlns:a16="http://schemas.microsoft.com/office/drawing/2014/main" id="{4CA0334B-FBF7-374C-88CD-C4F7447B6B7A}"/>
              </a:ext>
            </a:extLst>
          </p:cNvPr>
          <p:cNvSpPr txBox="1"/>
          <p:nvPr/>
        </p:nvSpPr>
        <p:spPr>
          <a:xfrm>
            <a:off x="4668741" y="2589580"/>
            <a:ext cx="205806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~Intel Xeon 6258R</a:t>
            </a:r>
          </a:p>
        </p:txBody>
      </p:sp>
      <p:sp>
        <p:nvSpPr>
          <p:cNvPr id="12" name="TextBox 11">
            <a:extLst>
              <a:ext uri="{FF2B5EF4-FFF2-40B4-BE49-F238E27FC236}">
                <a16:creationId xmlns:a16="http://schemas.microsoft.com/office/drawing/2014/main" id="{39B37F5F-6EA5-8E49-AC90-05356E13800C}"/>
              </a:ext>
            </a:extLst>
          </p:cNvPr>
          <p:cNvSpPr txBox="1"/>
          <p:nvPr/>
        </p:nvSpPr>
        <p:spPr>
          <a:xfrm>
            <a:off x="3920554" y="3591445"/>
            <a:ext cx="276460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~AMD EPYC Rome 7702P</a:t>
            </a:r>
          </a:p>
        </p:txBody>
      </p:sp>
      <p:sp>
        <p:nvSpPr>
          <p:cNvPr id="13" name="TextBox 12">
            <a:extLst>
              <a:ext uri="{FF2B5EF4-FFF2-40B4-BE49-F238E27FC236}">
                <a16:creationId xmlns:a16="http://schemas.microsoft.com/office/drawing/2014/main" id="{6B216214-9C94-2C44-BF1C-D6C6C189A227}"/>
              </a:ext>
            </a:extLst>
          </p:cNvPr>
          <p:cNvSpPr txBox="1"/>
          <p:nvPr/>
        </p:nvSpPr>
        <p:spPr>
          <a:xfrm>
            <a:off x="3089060" y="4658706"/>
            <a:ext cx="293381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~AMD </a:t>
            </a:r>
            <a:r>
              <a:rPr kumimoji="0" lang="en-US" sz="2000" b="0" i="1" u="none" strike="noStrike" kern="1200" cap="none" spc="0" normalizeH="0" baseline="0" noProof="0" dirty="0" err="1">
                <a:ln>
                  <a:noFill/>
                </a:ln>
                <a:solidFill>
                  <a:srgbClr val="E7E6E6">
                    <a:lumMod val="50000"/>
                  </a:srgbClr>
                </a:solidFill>
                <a:effectLst/>
                <a:uLnTx/>
                <a:uFillTx/>
                <a:latin typeface="Calibri" panose="020F0502020204030204" pitchFamily="34" charset="0"/>
                <a:ea typeface="+mn-ea"/>
                <a:cs typeface="Calibri" panose="020F0502020204030204" pitchFamily="34" charset="0"/>
              </a:rPr>
              <a:t>Threadripper</a:t>
            </a: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 3990x</a:t>
            </a:r>
          </a:p>
        </p:txBody>
      </p:sp>
      <p:sp>
        <p:nvSpPr>
          <p:cNvPr id="14" name="TextBox 13">
            <a:extLst>
              <a:ext uri="{FF2B5EF4-FFF2-40B4-BE49-F238E27FC236}">
                <a16:creationId xmlns:a16="http://schemas.microsoft.com/office/drawing/2014/main" id="{5EE9F10A-8B23-7941-84EF-002FE5597F59}"/>
              </a:ext>
            </a:extLst>
          </p:cNvPr>
          <p:cNvSpPr txBox="1"/>
          <p:nvPr/>
        </p:nvSpPr>
        <p:spPr>
          <a:xfrm>
            <a:off x="7810198" y="1839385"/>
            <a:ext cx="5790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SPP</a:t>
            </a:r>
          </a:p>
        </p:txBody>
      </p:sp>
      <p:sp>
        <p:nvSpPr>
          <p:cNvPr id="15" name="TextBox 14">
            <a:extLst>
              <a:ext uri="{FF2B5EF4-FFF2-40B4-BE49-F238E27FC236}">
                <a16:creationId xmlns:a16="http://schemas.microsoft.com/office/drawing/2014/main" id="{5F10B72E-015E-B849-8200-7EB07ABE0EB7}"/>
              </a:ext>
            </a:extLst>
          </p:cNvPr>
          <p:cNvSpPr txBox="1"/>
          <p:nvPr/>
        </p:nvSpPr>
        <p:spPr>
          <a:xfrm>
            <a:off x="7795398" y="1334855"/>
            <a:ext cx="78649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Bingo</a:t>
            </a:r>
          </a:p>
        </p:txBody>
      </p:sp>
      <p:sp>
        <p:nvSpPr>
          <p:cNvPr id="16" name="TextBox 15">
            <a:extLst>
              <a:ext uri="{FF2B5EF4-FFF2-40B4-BE49-F238E27FC236}">
                <a16:creationId xmlns:a16="http://schemas.microsoft.com/office/drawing/2014/main" id="{002A643B-926E-D444-BB4B-6BB5C7D77F06}"/>
              </a:ext>
            </a:extLst>
          </p:cNvPr>
          <p:cNvSpPr txBox="1"/>
          <p:nvPr/>
        </p:nvSpPr>
        <p:spPr>
          <a:xfrm>
            <a:off x="7805366" y="1586301"/>
            <a:ext cx="82298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rPr>
              <a:t>MLOP</a:t>
            </a:r>
          </a:p>
        </p:txBody>
      </p:sp>
      <p:sp>
        <p:nvSpPr>
          <p:cNvPr id="17" name="TextBox 16">
            <a:extLst>
              <a:ext uri="{FF2B5EF4-FFF2-40B4-BE49-F238E27FC236}">
                <a16:creationId xmlns:a16="http://schemas.microsoft.com/office/drawing/2014/main" id="{A2AEDD91-0C32-574E-A186-5BE3E67D1250}"/>
              </a:ext>
            </a:extLst>
          </p:cNvPr>
          <p:cNvSpPr txBox="1"/>
          <p:nvPr/>
        </p:nvSpPr>
        <p:spPr>
          <a:xfrm>
            <a:off x="7795398" y="1029205"/>
            <a:ext cx="9979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Pythia</a:t>
            </a:r>
          </a:p>
        </p:txBody>
      </p:sp>
      <p:sp>
        <p:nvSpPr>
          <p:cNvPr id="19" name="TextBox 18">
            <a:extLst>
              <a:ext uri="{FF2B5EF4-FFF2-40B4-BE49-F238E27FC236}">
                <a16:creationId xmlns:a16="http://schemas.microsoft.com/office/drawing/2014/main" id="{9E6D2B8A-FBBA-A44F-BBFF-5961207623E6}"/>
              </a:ext>
            </a:extLst>
          </p:cNvPr>
          <p:cNvSpPr txBox="1"/>
          <p:nvPr/>
        </p:nvSpPr>
        <p:spPr>
          <a:xfrm>
            <a:off x="5638974" y="1823102"/>
            <a:ext cx="106150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Baseline</a:t>
            </a:r>
          </a:p>
        </p:txBody>
      </p:sp>
      <p:cxnSp>
        <p:nvCxnSpPr>
          <p:cNvPr id="21" name="Straight Arrow Connector 20">
            <a:extLst>
              <a:ext uri="{FF2B5EF4-FFF2-40B4-BE49-F238E27FC236}">
                <a16:creationId xmlns:a16="http://schemas.microsoft.com/office/drawing/2014/main" id="{118F8850-7242-1847-8B96-B32BE4DFB84C}"/>
              </a:ext>
            </a:extLst>
          </p:cNvPr>
          <p:cNvCxnSpPr/>
          <p:nvPr/>
        </p:nvCxnSpPr>
        <p:spPr>
          <a:xfrm>
            <a:off x="7577594" y="1204640"/>
            <a:ext cx="0" cy="341906"/>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5E65D6-965B-D149-B1FC-1C4A2019F3AD}"/>
              </a:ext>
            </a:extLst>
          </p:cNvPr>
          <p:cNvSpPr txBox="1"/>
          <p:nvPr/>
        </p:nvSpPr>
        <p:spPr>
          <a:xfrm>
            <a:off x="7340291" y="820503"/>
            <a:ext cx="56086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3%</a:t>
            </a:r>
          </a:p>
        </p:txBody>
      </p:sp>
      <p:cxnSp>
        <p:nvCxnSpPr>
          <p:cNvPr id="23" name="Straight Arrow Connector 22">
            <a:extLst>
              <a:ext uri="{FF2B5EF4-FFF2-40B4-BE49-F238E27FC236}">
                <a16:creationId xmlns:a16="http://schemas.microsoft.com/office/drawing/2014/main" id="{2439A36C-430F-5A4A-AEF7-487C86615982}"/>
              </a:ext>
            </a:extLst>
          </p:cNvPr>
          <p:cNvCxnSpPr>
            <a:cxnSpLocks/>
          </p:cNvCxnSpPr>
          <p:nvPr/>
        </p:nvCxnSpPr>
        <p:spPr>
          <a:xfrm>
            <a:off x="2675614" y="3177889"/>
            <a:ext cx="0" cy="1665483"/>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EA070D8-8650-5B48-BCED-7C89EE12F006}"/>
              </a:ext>
            </a:extLst>
          </p:cNvPr>
          <p:cNvSpPr txBox="1"/>
          <p:nvPr/>
        </p:nvSpPr>
        <p:spPr>
          <a:xfrm>
            <a:off x="2666017" y="3825964"/>
            <a:ext cx="63190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17%</a:t>
            </a:r>
          </a:p>
        </p:txBody>
      </p:sp>
      <p:cxnSp>
        <p:nvCxnSpPr>
          <p:cNvPr id="3" name="Straight Connector 2">
            <a:extLst>
              <a:ext uri="{FF2B5EF4-FFF2-40B4-BE49-F238E27FC236}">
                <a16:creationId xmlns:a16="http://schemas.microsoft.com/office/drawing/2014/main" id="{A958F930-B399-9349-B00B-4C36F84BFC85}"/>
              </a:ext>
            </a:extLst>
          </p:cNvPr>
          <p:cNvCxnSpPr/>
          <p:nvPr/>
        </p:nvCxnSpPr>
        <p:spPr>
          <a:xfrm>
            <a:off x="2388973" y="3311611"/>
            <a:ext cx="5708822" cy="0"/>
          </a:xfrm>
          <a:prstGeom prst="line">
            <a:avLst/>
          </a:prstGeom>
          <a:ln w="12700">
            <a:solidFill>
              <a:srgbClr val="E3030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9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left)">
                                      <p:cBhvr>
                                        <p:cTn id="7" dur="500"/>
                                        <p:tgtEl>
                                          <p:spTgt spid="6">
                                            <p:graphicEl>
                                              <a:chart seriesIdx="-3" categoryIdx="-3" bldStep="gridLegend"/>
                                            </p:graphic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right)">
                                      <p:cBhvr>
                                        <p:cTn id="15" dur="500"/>
                                        <p:tgtEl>
                                          <p:spTgt spid="6">
                                            <p:graphicEl>
                                              <a:chart seriesIdx="0" categoryIdx="-4" bldStep="series"/>
                                            </p:graphicEl>
                                          </p:spTgt>
                                        </p:tgtEl>
                                      </p:cBhvr>
                                    </p:animEffect>
                                  </p:childTnLst>
                                </p:cTn>
                              </p:par>
                              <p:par>
                                <p:cTn id="16" presetID="1" presetClass="entr" presetSubtype="0" fill="hold" grpId="0" nodeType="withEffect">
                                  <p:stCondLst>
                                    <p:cond delay="500"/>
                                  </p:stCondLst>
                                  <p:childTnLst>
                                    <p:set>
                                      <p:cBhvr>
                                        <p:cTn id="17" dur="1" fill="hold">
                                          <p:stCondLst>
                                            <p:cond delay="0"/>
                                          </p:stCondLst>
                                        </p:cTn>
                                        <p:tgtEl>
                                          <p:spTgt spid="14"/>
                                        </p:tgtEl>
                                        <p:attrNameLst>
                                          <p:attrName>style.visibility</p:attrName>
                                        </p:attrNameLst>
                                      </p:cBhvr>
                                      <p:to>
                                        <p:strVal val="visible"/>
                                      </p:to>
                                    </p:set>
                                  </p:childTnLst>
                                </p:cTn>
                              </p:par>
                              <p:par>
                                <p:cTn id="18" presetID="22" presetClass="entr" presetSubtype="2" fill="hold" grpId="0" nodeType="withEffect">
                                  <p:stCondLst>
                                    <p:cond delay="500"/>
                                  </p:stCondLst>
                                  <p:childTnLst>
                                    <p:set>
                                      <p:cBhvr>
                                        <p:cTn id="19"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right)">
                                      <p:cBhvr>
                                        <p:cTn id="20" dur="500"/>
                                        <p:tgtEl>
                                          <p:spTgt spid="6">
                                            <p:graphicEl>
                                              <a:chart seriesIdx="1" categoryIdx="-4" bldStep="series"/>
                                            </p:graphicEl>
                                          </p:spTgt>
                                        </p:tgtEl>
                                      </p:cBhvr>
                                    </p:animEffect>
                                  </p:childTnLst>
                                </p:cTn>
                              </p:par>
                              <p:par>
                                <p:cTn id="21" presetID="1" presetClass="entr" presetSubtype="0" fill="hold" grpId="0" nodeType="withEffect">
                                  <p:stCondLst>
                                    <p:cond delay="1000"/>
                                  </p:stCondLst>
                                  <p:childTnLst>
                                    <p:set>
                                      <p:cBhvr>
                                        <p:cTn id="22" dur="1" fill="hold">
                                          <p:stCondLst>
                                            <p:cond delay="0"/>
                                          </p:stCondLst>
                                        </p:cTn>
                                        <p:tgtEl>
                                          <p:spTgt spid="15"/>
                                        </p:tgtEl>
                                        <p:attrNameLst>
                                          <p:attrName>style.visibility</p:attrName>
                                        </p:attrNameLst>
                                      </p:cBhvr>
                                      <p:to>
                                        <p:strVal val="visible"/>
                                      </p:to>
                                    </p:set>
                                  </p:childTnLst>
                                </p:cTn>
                              </p:par>
                              <p:par>
                                <p:cTn id="23" presetID="22" presetClass="entr" presetSubtype="2" fill="hold" grpId="0" nodeType="withEffect">
                                  <p:stCondLst>
                                    <p:cond delay="1000"/>
                                  </p:stCondLst>
                                  <p:childTnLst>
                                    <p:set>
                                      <p:cBhvr>
                                        <p:cTn id="24"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right)">
                                      <p:cBhvr>
                                        <p:cTn id="25" dur="500"/>
                                        <p:tgtEl>
                                          <p:spTgt spid="6">
                                            <p:graphicEl>
                                              <a:chart seriesIdx="2" categoryIdx="-4" bldStep="series"/>
                                            </p:graphicEl>
                                          </p:spTgt>
                                        </p:tgtEl>
                                      </p:cBhvr>
                                    </p:animEffect>
                                  </p:childTnLst>
                                </p:cTn>
                              </p:par>
                              <p:par>
                                <p:cTn id="26" presetID="1" presetClass="entr" presetSubtype="0" fill="hold" grpId="0" nodeType="withEffect">
                                  <p:stCondLst>
                                    <p:cond delay="150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right)">
                                      <p:cBhvr>
                                        <p:cTn id="50" dur="500"/>
                                        <p:tgtEl>
                                          <p:spTgt spid="6">
                                            <p:graphicEl>
                                              <a:chart seriesIdx="3" categoryIdx="-4" bldStep="series"/>
                                            </p:graphicEl>
                                          </p:spTgt>
                                        </p:tgtEl>
                                      </p:cBhvr>
                                    </p:animEffect>
                                  </p:childTnLst>
                                </p:cTn>
                              </p:par>
                              <p:par>
                                <p:cTn id="51" presetID="1" presetClass="entr" presetSubtype="0" fill="hold" grpId="0" nodeType="withEffect">
                                  <p:stCondLst>
                                    <p:cond delay="50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Graphic spid="6" grpId="0" uiExpand="1">
        <p:bldSub>
          <a:bldChart bld="series"/>
        </p:bldSub>
      </p:bldGraphic>
      <p:bldP spid="11" grpId="0"/>
      <p:bldP spid="12" grpId="0"/>
      <p:bldP spid="13" grpId="0"/>
      <p:bldP spid="14" grpId="0"/>
      <p:bldP spid="15" grpId="0"/>
      <p:bldP spid="16" grpId="0"/>
      <p:bldP spid="17" grpId="0"/>
      <p:bldP spid="19" grpId="0"/>
      <p:bldP spid="22" grpId="0"/>
      <p:bldP spid="2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189DF5-26C1-604A-8FFF-039744C89528}"/>
              </a:ext>
            </a:extLst>
          </p:cNvPr>
          <p:cNvSpPr/>
          <p:nvPr/>
        </p:nvSpPr>
        <p:spPr>
          <a:xfrm>
            <a:off x="5931673" y="1137037"/>
            <a:ext cx="357809" cy="707666"/>
          </a:xfrm>
          <a:prstGeom prst="rect">
            <a:avLst/>
          </a:prstGeom>
          <a:solidFill>
            <a:schemeClr val="accent2">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852EC56-9A0D-8C4C-A03A-886B1B37B6EA}"/>
              </a:ext>
            </a:extLst>
          </p:cNvPr>
          <p:cNvSpPr/>
          <p:nvPr/>
        </p:nvSpPr>
        <p:spPr>
          <a:xfrm>
            <a:off x="4310932" y="1490870"/>
            <a:ext cx="357809" cy="1498820"/>
          </a:xfrm>
          <a:prstGeom prst="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20000"/>
                  <a:lumOff val="80000"/>
                </a:srgb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A26AB28-E6FB-B342-8F73-C33E646B9012}"/>
              </a:ext>
            </a:extLst>
          </p:cNvPr>
          <p:cNvSpPr/>
          <p:nvPr/>
        </p:nvSpPr>
        <p:spPr>
          <a:xfrm>
            <a:off x="3493273" y="2009030"/>
            <a:ext cx="357809" cy="1966622"/>
          </a:xfrm>
          <a:prstGeom prst="rect">
            <a:avLst/>
          </a:prstGeom>
          <a:solidFill>
            <a:srgbClr val="B1F5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4BDBDB5-78F5-5B45-AF03-EE2E263CDFAB}"/>
              </a:ext>
            </a:extLst>
          </p:cNvPr>
          <p:cNvSpPr/>
          <p:nvPr/>
        </p:nvSpPr>
        <p:spPr>
          <a:xfrm>
            <a:off x="2675614" y="3090408"/>
            <a:ext cx="357809" cy="2030232"/>
          </a:xfrm>
          <a:prstGeom prst="rect">
            <a:avLst/>
          </a:prstGeom>
          <a:solidFill>
            <a:srgbClr val="E8C9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CA066560-B431-AD4A-A271-21C20C27697E}"/>
              </a:ext>
            </a:extLst>
          </p:cNvPr>
          <p:cNvGraphicFramePr>
            <a:graphicFrameLocks noGrp="1"/>
          </p:cNvGraphicFramePr>
          <p:nvPr>
            <p:ph idx="1"/>
          </p:nvPr>
        </p:nvGraphicFramePr>
        <p:xfrm>
          <a:off x="644704" y="842838"/>
          <a:ext cx="7854591" cy="5720247"/>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EE45BEF4-7A68-EB48-BDF4-73C667B49DE6}"/>
              </a:ext>
            </a:extLst>
          </p:cNvPr>
          <p:cNvSpPr>
            <a:spLocks noGrp="1"/>
          </p:cNvSpPr>
          <p:nvPr>
            <p:ph type="title"/>
          </p:nvPr>
        </p:nvSpPr>
        <p:spPr/>
        <p:txBody>
          <a:bodyPr/>
          <a:lstStyle/>
          <a:p>
            <a:r>
              <a:rPr lang="en-US" sz="3200" dirty="0"/>
              <a:t>Performance with Varying DRAM Bandwidth</a:t>
            </a:r>
          </a:p>
        </p:txBody>
      </p:sp>
      <p:sp>
        <p:nvSpPr>
          <p:cNvPr id="11" name="TextBox 10">
            <a:extLst>
              <a:ext uri="{FF2B5EF4-FFF2-40B4-BE49-F238E27FC236}">
                <a16:creationId xmlns:a16="http://schemas.microsoft.com/office/drawing/2014/main" id="{4CA0334B-FBF7-374C-88CD-C4F7447B6B7A}"/>
              </a:ext>
            </a:extLst>
          </p:cNvPr>
          <p:cNvSpPr txBox="1"/>
          <p:nvPr/>
        </p:nvSpPr>
        <p:spPr>
          <a:xfrm>
            <a:off x="4668741" y="2589580"/>
            <a:ext cx="199285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~Intel Xeon 6258R</a:t>
            </a:r>
          </a:p>
        </p:txBody>
      </p:sp>
      <p:sp>
        <p:nvSpPr>
          <p:cNvPr id="12" name="TextBox 11">
            <a:extLst>
              <a:ext uri="{FF2B5EF4-FFF2-40B4-BE49-F238E27FC236}">
                <a16:creationId xmlns:a16="http://schemas.microsoft.com/office/drawing/2014/main" id="{39B37F5F-6EA5-8E49-AC90-05356E13800C}"/>
              </a:ext>
            </a:extLst>
          </p:cNvPr>
          <p:cNvSpPr txBox="1"/>
          <p:nvPr/>
        </p:nvSpPr>
        <p:spPr>
          <a:xfrm>
            <a:off x="3920554" y="3591445"/>
            <a:ext cx="26917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~AMD EPYC Rome 7702P</a:t>
            </a:r>
          </a:p>
        </p:txBody>
      </p:sp>
      <p:sp>
        <p:nvSpPr>
          <p:cNvPr id="13" name="TextBox 12">
            <a:extLst>
              <a:ext uri="{FF2B5EF4-FFF2-40B4-BE49-F238E27FC236}">
                <a16:creationId xmlns:a16="http://schemas.microsoft.com/office/drawing/2014/main" id="{6B216214-9C94-2C44-BF1C-D6C6C189A227}"/>
              </a:ext>
            </a:extLst>
          </p:cNvPr>
          <p:cNvSpPr txBox="1"/>
          <p:nvPr/>
        </p:nvSpPr>
        <p:spPr>
          <a:xfrm>
            <a:off x="3089060" y="4658706"/>
            <a:ext cx="27927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~AMD </a:t>
            </a:r>
            <a:r>
              <a:rPr kumimoji="0" lang="en-US" sz="1800" b="0" i="1" u="none" strike="noStrike" kern="1200" cap="none" spc="0" normalizeH="0" baseline="0" noProof="0" dirty="0" err="1">
                <a:ln>
                  <a:noFill/>
                </a:ln>
                <a:solidFill>
                  <a:srgbClr val="E7E6E6">
                    <a:lumMod val="50000"/>
                  </a:srgbClr>
                </a:solidFill>
                <a:effectLst/>
                <a:uLnTx/>
                <a:uFillTx/>
                <a:latin typeface="Lato" panose="020F0502020204030203" pitchFamily="34" charset="77"/>
                <a:ea typeface="+mn-ea"/>
                <a:cs typeface="+mn-cs"/>
              </a:rPr>
              <a:t>Threadripper</a:t>
            </a: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3990x</a:t>
            </a:r>
          </a:p>
        </p:txBody>
      </p:sp>
      <p:sp>
        <p:nvSpPr>
          <p:cNvPr id="14" name="TextBox 13">
            <a:extLst>
              <a:ext uri="{FF2B5EF4-FFF2-40B4-BE49-F238E27FC236}">
                <a16:creationId xmlns:a16="http://schemas.microsoft.com/office/drawing/2014/main" id="{5EE9F10A-8B23-7941-84EF-002FE5597F59}"/>
              </a:ext>
            </a:extLst>
          </p:cNvPr>
          <p:cNvSpPr txBox="1"/>
          <p:nvPr/>
        </p:nvSpPr>
        <p:spPr>
          <a:xfrm>
            <a:off x="7810198" y="1839385"/>
            <a:ext cx="64312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Lato" panose="020F0502020204030203" pitchFamily="34" charset="77"/>
                <a:ea typeface="+mn-ea"/>
                <a:cs typeface="+mn-cs"/>
              </a:rPr>
              <a:t>SPP</a:t>
            </a:r>
          </a:p>
        </p:txBody>
      </p:sp>
      <p:sp>
        <p:nvSpPr>
          <p:cNvPr id="15" name="TextBox 14">
            <a:extLst>
              <a:ext uri="{FF2B5EF4-FFF2-40B4-BE49-F238E27FC236}">
                <a16:creationId xmlns:a16="http://schemas.microsoft.com/office/drawing/2014/main" id="{5F10B72E-015E-B849-8200-7EB07ABE0EB7}"/>
              </a:ext>
            </a:extLst>
          </p:cNvPr>
          <p:cNvSpPr txBox="1"/>
          <p:nvPr/>
        </p:nvSpPr>
        <p:spPr>
          <a:xfrm>
            <a:off x="7795398" y="1334855"/>
            <a:ext cx="84510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Lato" panose="020F0502020204030203" pitchFamily="34" charset="77"/>
                <a:ea typeface="+mn-ea"/>
                <a:cs typeface="+mn-cs"/>
              </a:rPr>
              <a:t>Bingo</a:t>
            </a:r>
          </a:p>
        </p:txBody>
      </p:sp>
      <p:sp>
        <p:nvSpPr>
          <p:cNvPr id="16" name="TextBox 15">
            <a:extLst>
              <a:ext uri="{FF2B5EF4-FFF2-40B4-BE49-F238E27FC236}">
                <a16:creationId xmlns:a16="http://schemas.microsoft.com/office/drawing/2014/main" id="{002A643B-926E-D444-BB4B-6BB5C7D77F06}"/>
              </a:ext>
            </a:extLst>
          </p:cNvPr>
          <p:cNvSpPr txBox="1"/>
          <p:nvPr/>
        </p:nvSpPr>
        <p:spPr>
          <a:xfrm>
            <a:off x="7805366" y="1586301"/>
            <a:ext cx="92204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Lato" panose="020F0502020204030203" pitchFamily="34" charset="77"/>
                <a:ea typeface="+mn-ea"/>
                <a:cs typeface="+mn-cs"/>
              </a:rPr>
              <a:t>MLOP</a:t>
            </a:r>
          </a:p>
        </p:txBody>
      </p:sp>
      <p:sp>
        <p:nvSpPr>
          <p:cNvPr id="17" name="TextBox 16">
            <a:extLst>
              <a:ext uri="{FF2B5EF4-FFF2-40B4-BE49-F238E27FC236}">
                <a16:creationId xmlns:a16="http://schemas.microsoft.com/office/drawing/2014/main" id="{A2AEDD91-0C32-574E-A186-5BE3E67D1250}"/>
              </a:ext>
            </a:extLst>
          </p:cNvPr>
          <p:cNvSpPr txBox="1"/>
          <p:nvPr/>
        </p:nvSpPr>
        <p:spPr>
          <a:xfrm>
            <a:off x="7795398" y="1029205"/>
            <a:ext cx="107914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Pythia</a:t>
            </a:r>
          </a:p>
        </p:txBody>
      </p:sp>
      <p:sp>
        <p:nvSpPr>
          <p:cNvPr id="19" name="TextBox 18">
            <a:extLst>
              <a:ext uri="{FF2B5EF4-FFF2-40B4-BE49-F238E27FC236}">
                <a16:creationId xmlns:a16="http://schemas.microsoft.com/office/drawing/2014/main" id="{9E6D2B8A-FBBA-A44F-BBFF-5961207623E6}"/>
              </a:ext>
            </a:extLst>
          </p:cNvPr>
          <p:cNvSpPr txBox="1"/>
          <p:nvPr/>
        </p:nvSpPr>
        <p:spPr>
          <a:xfrm>
            <a:off x="5638974" y="1823102"/>
            <a:ext cx="9733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Baseline</a:t>
            </a:r>
          </a:p>
        </p:txBody>
      </p:sp>
      <p:cxnSp>
        <p:nvCxnSpPr>
          <p:cNvPr id="21" name="Straight Arrow Connector 20">
            <a:extLst>
              <a:ext uri="{FF2B5EF4-FFF2-40B4-BE49-F238E27FC236}">
                <a16:creationId xmlns:a16="http://schemas.microsoft.com/office/drawing/2014/main" id="{118F8850-7242-1847-8B96-B32BE4DFB84C}"/>
              </a:ext>
            </a:extLst>
          </p:cNvPr>
          <p:cNvCxnSpPr/>
          <p:nvPr/>
        </p:nvCxnSpPr>
        <p:spPr>
          <a:xfrm>
            <a:off x="7577594" y="1204640"/>
            <a:ext cx="0" cy="341906"/>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5E65D6-965B-D149-B1FC-1C4A2019F3AD}"/>
              </a:ext>
            </a:extLst>
          </p:cNvPr>
          <p:cNvSpPr txBox="1"/>
          <p:nvPr/>
        </p:nvSpPr>
        <p:spPr>
          <a:xfrm>
            <a:off x="7356764" y="794763"/>
            <a:ext cx="50526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3%</a:t>
            </a:r>
          </a:p>
        </p:txBody>
      </p:sp>
      <p:cxnSp>
        <p:nvCxnSpPr>
          <p:cNvPr id="23" name="Straight Arrow Connector 22">
            <a:extLst>
              <a:ext uri="{FF2B5EF4-FFF2-40B4-BE49-F238E27FC236}">
                <a16:creationId xmlns:a16="http://schemas.microsoft.com/office/drawing/2014/main" id="{2439A36C-430F-5A4A-AEF7-487C86615982}"/>
              </a:ext>
            </a:extLst>
          </p:cNvPr>
          <p:cNvCxnSpPr>
            <a:cxnSpLocks/>
          </p:cNvCxnSpPr>
          <p:nvPr/>
        </p:nvCxnSpPr>
        <p:spPr>
          <a:xfrm>
            <a:off x="2675614" y="3177889"/>
            <a:ext cx="0" cy="1665483"/>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EA070D8-8650-5B48-BCED-7C89EE12F006}"/>
              </a:ext>
            </a:extLst>
          </p:cNvPr>
          <p:cNvSpPr txBox="1"/>
          <p:nvPr/>
        </p:nvSpPr>
        <p:spPr>
          <a:xfrm>
            <a:off x="2666017" y="3825964"/>
            <a:ext cx="63991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17%</a:t>
            </a:r>
          </a:p>
        </p:txBody>
      </p:sp>
      <p:sp>
        <p:nvSpPr>
          <p:cNvPr id="20" name="Rectangle 19">
            <a:extLst>
              <a:ext uri="{FF2B5EF4-FFF2-40B4-BE49-F238E27FC236}">
                <a16:creationId xmlns:a16="http://schemas.microsoft.com/office/drawing/2014/main" id="{CFB99ED5-254B-834B-8CE2-64A8CD8975BF}"/>
              </a:ext>
            </a:extLst>
          </p:cNvPr>
          <p:cNvSpPr/>
          <p:nvPr/>
        </p:nvSpPr>
        <p:spPr>
          <a:xfrm>
            <a:off x="169011" y="874643"/>
            <a:ext cx="8736450" cy="5542060"/>
          </a:xfrm>
          <a:prstGeom prst="rect">
            <a:avLst/>
          </a:prstGeom>
          <a:solidFill>
            <a:srgbClr val="FFFFFF">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80A7FC1-AA75-8346-96D6-E584847A540F}"/>
              </a:ext>
            </a:extLst>
          </p:cNvPr>
          <p:cNvSpPr/>
          <p:nvPr/>
        </p:nvSpPr>
        <p:spPr>
          <a:xfrm>
            <a:off x="80388" y="2655844"/>
            <a:ext cx="8983226" cy="1558928"/>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Pythia outperforms prior best prefetchers for</a:t>
            </a:r>
            <a:r>
              <a:rPr kumimoji="0" lang="en-US" sz="33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a wide range of DRAM bandwidth configurations</a:t>
            </a:r>
          </a:p>
        </p:txBody>
      </p:sp>
    </p:spTree>
    <p:extLst>
      <p:ext uri="{BB962C8B-B14F-4D97-AF65-F5344CB8AC3E}">
        <p14:creationId xmlns:p14="http://schemas.microsoft.com/office/powerpoint/2010/main" val="28608374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8A5D72-D24E-0F4A-8AF5-D0AFC750711D}"/>
              </a:ext>
            </a:extLst>
          </p:cNvPr>
          <p:cNvSpPr>
            <a:spLocks noGrp="1"/>
          </p:cNvSpPr>
          <p:nvPr>
            <p:ph type="title"/>
          </p:nvPr>
        </p:nvSpPr>
        <p:spPr/>
        <p:txBody>
          <a:bodyPr/>
          <a:lstStyle/>
          <a:p>
            <a:r>
              <a:rPr lang="en-US" sz="3200" dirty="0"/>
              <a:t>Performance Improvement via Customization</a:t>
            </a:r>
          </a:p>
        </p:txBody>
      </p:sp>
      <p:sp>
        <p:nvSpPr>
          <p:cNvPr id="5" name="Content Placeholder 4">
            <a:extLst>
              <a:ext uri="{FF2B5EF4-FFF2-40B4-BE49-F238E27FC236}">
                <a16:creationId xmlns:a16="http://schemas.microsoft.com/office/drawing/2014/main" id="{8C414829-E5F9-4444-A455-F8B478F3264B}"/>
              </a:ext>
            </a:extLst>
          </p:cNvPr>
          <p:cNvSpPr>
            <a:spLocks noGrp="1"/>
          </p:cNvSpPr>
          <p:nvPr>
            <p:ph idx="1"/>
          </p:nvPr>
        </p:nvSpPr>
        <p:spPr>
          <a:xfrm>
            <a:off x="169011" y="936172"/>
            <a:ext cx="8894602" cy="5789494"/>
          </a:xfrm>
        </p:spPr>
        <p:txBody>
          <a:bodyPr/>
          <a:lstStyle/>
          <a:p>
            <a:r>
              <a:rPr lang="en-US" sz="3000" dirty="0">
                <a:latin typeface="Calibri" panose="020F0502020204030204" pitchFamily="34" charset="0"/>
                <a:cs typeface="Calibri" panose="020F0502020204030204" pitchFamily="34" charset="0"/>
              </a:rPr>
              <a:t>Reward value customization</a:t>
            </a:r>
          </a:p>
          <a:p>
            <a:r>
              <a:rPr lang="en-US" sz="3000" b="1" dirty="0">
                <a:solidFill>
                  <a:srgbClr val="000CFF"/>
                </a:solidFill>
                <a:latin typeface="Calibri" panose="020F0502020204030204" pitchFamily="34" charset="0"/>
                <a:cs typeface="Calibri" panose="020F0502020204030204" pitchFamily="34" charset="0"/>
              </a:rPr>
              <a:t>Strict Pythia configuration</a:t>
            </a:r>
          </a:p>
          <a:p>
            <a:pPr lvl="1"/>
            <a:r>
              <a:rPr lang="en-US" sz="2600" b="1" dirty="0">
                <a:solidFill>
                  <a:schemeClr val="accent6"/>
                </a:solidFill>
                <a:latin typeface="Calibri" panose="020F0502020204030204" pitchFamily="34" charset="0"/>
                <a:cs typeface="Calibri" panose="020F0502020204030204" pitchFamily="34" charset="0"/>
              </a:rPr>
              <a:t>Increase</a:t>
            </a:r>
            <a:r>
              <a:rPr lang="en-US" sz="2600" dirty="0">
                <a:latin typeface="Calibri" panose="020F0502020204030204" pitchFamily="34" charset="0"/>
                <a:cs typeface="Calibri" panose="020F0502020204030204" pitchFamily="34" charset="0"/>
              </a:rPr>
              <a:t> the rewards for </a:t>
            </a:r>
            <a:r>
              <a:rPr lang="en-US" sz="2600" b="1" dirty="0">
                <a:solidFill>
                  <a:schemeClr val="accent6"/>
                </a:solidFill>
                <a:latin typeface="Calibri" panose="020F0502020204030204" pitchFamily="34" charset="0"/>
                <a:cs typeface="Calibri" panose="020F0502020204030204" pitchFamily="34" charset="0"/>
              </a:rPr>
              <a:t>no prefetching</a:t>
            </a:r>
          </a:p>
          <a:p>
            <a:pPr lvl="1"/>
            <a:r>
              <a:rPr lang="en-US" sz="2600" b="1" dirty="0">
                <a:solidFill>
                  <a:srgbClr val="C00000"/>
                </a:solidFill>
                <a:latin typeface="Calibri" panose="020F0502020204030204" pitchFamily="34" charset="0"/>
                <a:cs typeface="Calibri" panose="020F0502020204030204" pitchFamily="34" charset="0"/>
              </a:rPr>
              <a:t>Decrease</a:t>
            </a:r>
            <a:r>
              <a:rPr lang="en-US" sz="2600" dirty="0">
                <a:latin typeface="Calibri" panose="020F0502020204030204" pitchFamily="34" charset="0"/>
                <a:cs typeface="Calibri" panose="020F0502020204030204" pitchFamily="34" charset="0"/>
              </a:rPr>
              <a:t> the rewards for </a:t>
            </a:r>
            <a:r>
              <a:rPr lang="en-US" sz="2600" b="1" dirty="0">
                <a:solidFill>
                  <a:srgbClr val="C00000"/>
                </a:solidFill>
                <a:latin typeface="Calibri" panose="020F0502020204030204" pitchFamily="34" charset="0"/>
                <a:cs typeface="Calibri" panose="020F0502020204030204" pitchFamily="34" charset="0"/>
              </a:rPr>
              <a:t>inaccurate prefetching</a:t>
            </a:r>
            <a:endParaRPr lang="en-US"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Strict Pythia is </a:t>
            </a:r>
            <a:r>
              <a:rPr lang="en-US" sz="3000" b="1" dirty="0">
                <a:solidFill>
                  <a:schemeClr val="accent6"/>
                </a:solidFill>
                <a:latin typeface="Calibri" panose="020F0502020204030204" pitchFamily="34" charset="0"/>
                <a:cs typeface="Calibri" panose="020F0502020204030204" pitchFamily="34" charset="0"/>
              </a:rPr>
              <a:t>more conservative</a:t>
            </a:r>
            <a:r>
              <a:rPr lang="en-US" sz="3000" dirty="0">
                <a:latin typeface="Calibri" panose="020F0502020204030204" pitchFamily="34" charset="0"/>
                <a:cs typeface="Calibri" panose="020F0502020204030204" pitchFamily="34" charset="0"/>
              </a:rPr>
              <a:t> in generating prefetch requests than the basic Pythia</a:t>
            </a:r>
            <a:endParaRPr lang="en-US"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Evaluate on all </a:t>
            </a:r>
            <a:r>
              <a:rPr lang="en-US" sz="3000" b="1" dirty="0" err="1">
                <a:solidFill>
                  <a:srgbClr val="7030A0"/>
                </a:solidFill>
                <a:latin typeface="Calibri" panose="020F0502020204030204" pitchFamily="34" charset="0"/>
                <a:cs typeface="Calibri" panose="020F0502020204030204" pitchFamily="34" charset="0"/>
              </a:rPr>
              <a:t>Ligra</a:t>
            </a:r>
            <a:r>
              <a:rPr lang="en-US" sz="3000" b="1" dirty="0">
                <a:solidFill>
                  <a:srgbClr val="7030A0"/>
                </a:solidFill>
                <a:latin typeface="Calibri" panose="020F0502020204030204" pitchFamily="34" charset="0"/>
                <a:cs typeface="Calibri" panose="020F0502020204030204" pitchFamily="34" charset="0"/>
              </a:rPr>
              <a:t> graph processing workloads</a:t>
            </a:r>
          </a:p>
        </p:txBody>
      </p:sp>
      <p:pic>
        <p:nvPicPr>
          <p:cNvPr id="96" name="Picture 95">
            <a:extLst>
              <a:ext uri="{FF2B5EF4-FFF2-40B4-BE49-F238E27FC236}">
                <a16:creationId xmlns:a16="http://schemas.microsoft.com/office/drawing/2014/main" id="{36B4665B-53FC-434E-9FA0-B6E717227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917" y="3034358"/>
            <a:ext cx="7108166" cy="159312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035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5ABF2178-0C88-1646-B8AE-BE514EE13A9A}"/>
              </a:ext>
            </a:extLst>
          </p:cNvPr>
          <p:cNvGraphicFramePr>
            <a:graphicFrameLocks noGrp="1"/>
          </p:cNvGraphicFramePr>
          <p:nvPr>
            <p:ph idx="1"/>
          </p:nvPr>
        </p:nvGraphicFramePr>
        <p:xfrm>
          <a:off x="124618" y="954554"/>
          <a:ext cx="8894763" cy="56725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14A2AACB-3F79-0A4B-A4ED-4FC4E2109F09}"/>
              </a:ext>
            </a:extLst>
          </p:cNvPr>
          <p:cNvSpPr>
            <a:spLocks noGrp="1"/>
          </p:cNvSpPr>
          <p:nvPr>
            <p:ph type="title"/>
          </p:nvPr>
        </p:nvSpPr>
        <p:spPr/>
        <p:txBody>
          <a:bodyPr/>
          <a:lstStyle/>
          <a:p>
            <a:r>
              <a:rPr lang="en-US" sz="3200" dirty="0"/>
              <a:t>Performance Improvement via Customization</a:t>
            </a:r>
          </a:p>
        </p:txBody>
      </p:sp>
      <p:sp>
        <p:nvSpPr>
          <p:cNvPr id="11" name="TextBox 10">
            <a:extLst>
              <a:ext uri="{FF2B5EF4-FFF2-40B4-BE49-F238E27FC236}">
                <a16:creationId xmlns:a16="http://schemas.microsoft.com/office/drawing/2014/main" id="{E1CA7ED8-F8D5-6844-A2C2-04ED9A99C1AB}"/>
              </a:ext>
            </a:extLst>
          </p:cNvPr>
          <p:cNvSpPr txBox="1"/>
          <p:nvPr/>
        </p:nvSpPr>
        <p:spPr>
          <a:xfrm>
            <a:off x="1605871" y="4231049"/>
            <a:ext cx="750526"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3.1%</a:t>
            </a:r>
          </a:p>
        </p:txBody>
      </p:sp>
      <p:sp>
        <p:nvSpPr>
          <p:cNvPr id="13" name="TextBox 12">
            <a:extLst>
              <a:ext uri="{FF2B5EF4-FFF2-40B4-BE49-F238E27FC236}">
                <a16:creationId xmlns:a16="http://schemas.microsoft.com/office/drawing/2014/main" id="{7E07E005-B87E-B14D-95E4-88F179EB6FD0}"/>
              </a:ext>
            </a:extLst>
          </p:cNvPr>
          <p:cNvSpPr txBox="1"/>
          <p:nvPr/>
        </p:nvSpPr>
        <p:spPr>
          <a:xfrm>
            <a:off x="2858716" y="4058652"/>
            <a:ext cx="750526"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2.8%</a:t>
            </a:r>
          </a:p>
        </p:txBody>
      </p:sp>
      <p:sp>
        <p:nvSpPr>
          <p:cNvPr id="15" name="TextBox 14">
            <a:extLst>
              <a:ext uri="{FF2B5EF4-FFF2-40B4-BE49-F238E27FC236}">
                <a16:creationId xmlns:a16="http://schemas.microsoft.com/office/drawing/2014/main" id="{F9E162B8-C164-5448-880D-5B87268463C9}"/>
              </a:ext>
            </a:extLst>
          </p:cNvPr>
          <p:cNvSpPr txBox="1"/>
          <p:nvPr/>
        </p:nvSpPr>
        <p:spPr>
          <a:xfrm>
            <a:off x="4100298" y="4015606"/>
            <a:ext cx="80182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3.4%</a:t>
            </a:r>
          </a:p>
        </p:txBody>
      </p:sp>
      <p:sp>
        <p:nvSpPr>
          <p:cNvPr id="19" name="TextBox 18">
            <a:extLst>
              <a:ext uri="{FF2B5EF4-FFF2-40B4-BE49-F238E27FC236}">
                <a16:creationId xmlns:a16="http://schemas.microsoft.com/office/drawing/2014/main" id="{F1E77079-C244-D04A-9A9B-5EF58421786C}"/>
              </a:ext>
            </a:extLst>
          </p:cNvPr>
          <p:cNvSpPr txBox="1"/>
          <p:nvPr/>
        </p:nvSpPr>
        <p:spPr>
          <a:xfrm>
            <a:off x="5364620" y="2076705"/>
            <a:ext cx="80182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7.8%</a:t>
            </a:r>
          </a:p>
        </p:txBody>
      </p:sp>
      <p:sp>
        <p:nvSpPr>
          <p:cNvPr id="24" name="TextBox 23">
            <a:extLst>
              <a:ext uri="{FF2B5EF4-FFF2-40B4-BE49-F238E27FC236}">
                <a16:creationId xmlns:a16="http://schemas.microsoft.com/office/drawing/2014/main" id="{013E3704-6804-7F46-9EE5-4ADC2D4B879C}"/>
              </a:ext>
            </a:extLst>
          </p:cNvPr>
          <p:cNvSpPr txBox="1"/>
          <p:nvPr/>
        </p:nvSpPr>
        <p:spPr>
          <a:xfrm>
            <a:off x="6608539" y="783703"/>
            <a:ext cx="80182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5.2%</a:t>
            </a:r>
          </a:p>
        </p:txBody>
      </p:sp>
      <p:sp>
        <p:nvSpPr>
          <p:cNvPr id="26" name="TextBox 25">
            <a:extLst>
              <a:ext uri="{FF2B5EF4-FFF2-40B4-BE49-F238E27FC236}">
                <a16:creationId xmlns:a16="http://schemas.microsoft.com/office/drawing/2014/main" id="{D7E2AB53-E04B-FF40-AC54-48BB1FA37E29}"/>
              </a:ext>
            </a:extLst>
          </p:cNvPr>
          <p:cNvSpPr txBox="1"/>
          <p:nvPr/>
        </p:nvSpPr>
        <p:spPr>
          <a:xfrm>
            <a:off x="7914224" y="3228344"/>
            <a:ext cx="58917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2%</a:t>
            </a:r>
          </a:p>
        </p:txBody>
      </p:sp>
      <p:sp>
        <p:nvSpPr>
          <p:cNvPr id="27" name="Rectangle 26">
            <a:extLst>
              <a:ext uri="{FF2B5EF4-FFF2-40B4-BE49-F238E27FC236}">
                <a16:creationId xmlns:a16="http://schemas.microsoft.com/office/drawing/2014/main" id="{E7AE0009-B552-9A4E-A592-6D8A94E12DB2}"/>
              </a:ext>
            </a:extLst>
          </p:cNvPr>
          <p:cNvSpPr/>
          <p:nvPr/>
        </p:nvSpPr>
        <p:spPr>
          <a:xfrm>
            <a:off x="3693459" y="1315768"/>
            <a:ext cx="1900517" cy="450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rc 1">
            <a:extLst>
              <a:ext uri="{FF2B5EF4-FFF2-40B4-BE49-F238E27FC236}">
                <a16:creationId xmlns:a16="http://schemas.microsoft.com/office/drawing/2014/main" id="{77A47994-75A9-DF47-8103-AF6AC01882EC}"/>
              </a:ext>
            </a:extLst>
          </p:cNvPr>
          <p:cNvSpPr/>
          <p:nvPr/>
        </p:nvSpPr>
        <p:spPr>
          <a:xfrm rot="15896661">
            <a:off x="1688397" y="4745512"/>
            <a:ext cx="629979" cy="435126"/>
          </a:xfrm>
          <a:prstGeom prst="arc">
            <a:avLst>
              <a:gd name="adj1" fmla="val 16200000"/>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rc 19">
            <a:extLst>
              <a:ext uri="{FF2B5EF4-FFF2-40B4-BE49-F238E27FC236}">
                <a16:creationId xmlns:a16="http://schemas.microsoft.com/office/drawing/2014/main" id="{5E45D362-6C1C-A04E-B533-EAD64A087B68}"/>
              </a:ext>
            </a:extLst>
          </p:cNvPr>
          <p:cNvSpPr/>
          <p:nvPr/>
        </p:nvSpPr>
        <p:spPr>
          <a:xfrm rot="15896661">
            <a:off x="2943279" y="4561867"/>
            <a:ext cx="629979" cy="435126"/>
          </a:xfrm>
          <a:prstGeom prst="arc">
            <a:avLst>
              <a:gd name="adj1" fmla="val 16200000"/>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Arc 20">
            <a:extLst>
              <a:ext uri="{FF2B5EF4-FFF2-40B4-BE49-F238E27FC236}">
                <a16:creationId xmlns:a16="http://schemas.microsoft.com/office/drawing/2014/main" id="{19C5591B-DAD4-D34D-A47C-348B6C65E1AD}"/>
              </a:ext>
            </a:extLst>
          </p:cNvPr>
          <p:cNvSpPr/>
          <p:nvPr/>
        </p:nvSpPr>
        <p:spPr>
          <a:xfrm rot="15896661">
            <a:off x="4186221" y="4511672"/>
            <a:ext cx="629979" cy="435126"/>
          </a:xfrm>
          <a:prstGeom prst="arc">
            <a:avLst>
              <a:gd name="adj1" fmla="val 16200000"/>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Arc 22">
            <a:extLst>
              <a:ext uri="{FF2B5EF4-FFF2-40B4-BE49-F238E27FC236}">
                <a16:creationId xmlns:a16="http://schemas.microsoft.com/office/drawing/2014/main" id="{E694A660-8B0B-5249-9201-7F0DA0DCF60E}"/>
              </a:ext>
            </a:extLst>
          </p:cNvPr>
          <p:cNvSpPr/>
          <p:nvPr/>
        </p:nvSpPr>
        <p:spPr>
          <a:xfrm rot="15896661">
            <a:off x="5380176" y="2618990"/>
            <a:ext cx="770713" cy="470278"/>
          </a:xfrm>
          <a:prstGeom prst="arc">
            <a:avLst>
              <a:gd name="adj1" fmla="val 15747287"/>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Arc 27">
            <a:extLst>
              <a:ext uri="{FF2B5EF4-FFF2-40B4-BE49-F238E27FC236}">
                <a16:creationId xmlns:a16="http://schemas.microsoft.com/office/drawing/2014/main" id="{24229F21-A4BA-5F44-84C3-0B9D39501D07}"/>
              </a:ext>
            </a:extLst>
          </p:cNvPr>
          <p:cNvSpPr/>
          <p:nvPr/>
        </p:nvSpPr>
        <p:spPr>
          <a:xfrm rot="15896661">
            <a:off x="6694462" y="1243247"/>
            <a:ext cx="629979" cy="435126"/>
          </a:xfrm>
          <a:prstGeom prst="arc">
            <a:avLst>
              <a:gd name="adj1" fmla="val 16200000"/>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Arc 28">
            <a:extLst>
              <a:ext uri="{FF2B5EF4-FFF2-40B4-BE49-F238E27FC236}">
                <a16:creationId xmlns:a16="http://schemas.microsoft.com/office/drawing/2014/main" id="{A7C6BC68-DF31-E94A-9DC7-9A2E19528C90}"/>
              </a:ext>
            </a:extLst>
          </p:cNvPr>
          <p:cNvSpPr/>
          <p:nvPr/>
        </p:nvSpPr>
        <p:spPr>
          <a:xfrm rot="15896661">
            <a:off x="7943931" y="3723596"/>
            <a:ext cx="629979" cy="435126"/>
          </a:xfrm>
          <a:prstGeom prst="arc">
            <a:avLst>
              <a:gd name="adj1" fmla="val 16200000"/>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0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500"/>
                                        <p:tgtEl>
                                          <p:spTgt spid="6">
                                            <p:graphicEl>
                                              <a:chart seriesIdx="-3" categoryIdx="-3" bldStep="gridLegend"/>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0" dur="500"/>
                                        <p:tgtEl>
                                          <p:spTgt spid="6">
                                            <p:graphicEl>
                                              <a:chart seriesIdx="0" categoryIdx="-4" bldStep="series"/>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5" dur="500"/>
                                        <p:tgtEl>
                                          <p:spTgt spid="6">
                                            <p:graphicEl>
                                              <a:chart seriesIdx="1" categoryIdx="-4" bldStep="series"/>
                                            </p:graphicEl>
                                          </p:spTgt>
                                        </p:tgtEl>
                                      </p:cBhvr>
                                    </p:animEffect>
                                  </p:childTnLst>
                                </p:cTn>
                              </p:par>
                              <p:par>
                                <p:cTn id="16" presetID="1" presetClass="exit" presetSubtype="0" fill="hold" grpId="0" nodeType="withEffect">
                                  <p:stCondLst>
                                    <p:cond delay="500"/>
                                  </p:stCondLst>
                                  <p:childTnLst>
                                    <p:set>
                                      <p:cBhvr>
                                        <p:cTn id="17" dur="1" fill="hold">
                                          <p:stCondLst>
                                            <p:cond delay="0"/>
                                          </p:stCondLst>
                                        </p:cTn>
                                        <p:tgtEl>
                                          <p:spTgt spid="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3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300"/>
                                        <p:tgtEl>
                                          <p:spTgt spid="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3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3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3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3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3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3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3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3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3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3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11" grpId="0"/>
      <p:bldP spid="13" grpId="0"/>
      <p:bldP spid="15" grpId="0"/>
      <p:bldP spid="19" grpId="0"/>
      <p:bldP spid="24" grpId="0"/>
      <p:bldP spid="26" grpId="0"/>
      <p:bldP spid="27" grpId="0" animBg="1"/>
      <p:bldP spid="2" grpId="0" animBg="1"/>
      <p:bldP spid="20" grpId="0" animBg="1"/>
      <p:bldP spid="21" grpId="0" animBg="1"/>
      <p:bldP spid="23" grpId="0" animBg="1"/>
      <p:bldP spid="28" grpId="0" animBg="1"/>
      <p:bldP spid="2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5ABF2178-0C88-1646-B8AE-BE514EE13A9A}"/>
              </a:ext>
            </a:extLst>
          </p:cNvPr>
          <p:cNvGraphicFramePr>
            <a:graphicFrameLocks noGrp="1"/>
          </p:cNvGraphicFramePr>
          <p:nvPr>
            <p:ph idx="1"/>
          </p:nvPr>
        </p:nvGraphicFramePr>
        <p:xfrm>
          <a:off x="124618" y="954554"/>
          <a:ext cx="8894763" cy="56725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14A2AACB-3F79-0A4B-A4ED-4FC4E2109F09}"/>
              </a:ext>
            </a:extLst>
          </p:cNvPr>
          <p:cNvSpPr>
            <a:spLocks noGrp="1"/>
          </p:cNvSpPr>
          <p:nvPr>
            <p:ph type="title"/>
          </p:nvPr>
        </p:nvSpPr>
        <p:spPr/>
        <p:txBody>
          <a:bodyPr/>
          <a:lstStyle/>
          <a:p>
            <a:r>
              <a:rPr lang="en-US" sz="3200" dirty="0"/>
              <a:t>Performance Improvement via Customization</a:t>
            </a:r>
          </a:p>
        </p:txBody>
      </p:sp>
      <p:sp>
        <p:nvSpPr>
          <p:cNvPr id="11" name="TextBox 10">
            <a:extLst>
              <a:ext uri="{FF2B5EF4-FFF2-40B4-BE49-F238E27FC236}">
                <a16:creationId xmlns:a16="http://schemas.microsoft.com/office/drawing/2014/main" id="{E1CA7ED8-F8D5-6844-A2C2-04ED9A99C1AB}"/>
              </a:ext>
            </a:extLst>
          </p:cNvPr>
          <p:cNvSpPr txBox="1"/>
          <p:nvPr/>
        </p:nvSpPr>
        <p:spPr>
          <a:xfrm>
            <a:off x="1605871" y="4231049"/>
            <a:ext cx="750526"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3.1%</a:t>
            </a:r>
          </a:p>
        </p:txBody>
      </p:sp>
      <p:sp>
        <p:nvSpPr>
          <p:cNvPr id="13" name="TextBox 12">
            <a:extLst>
              <a:ext uri="{FF2B5EF4-FFF2-40B4-BE49-F238E27FC236}">
                <a16:creationId xmlns:a16="http://schemas.microsoft.com/office/drawing/2014/main" id="{7E07E005-B87E-B14D-95E4-88F179EB6FD0}"/>
              </a:ext>
            </a:extLst>
          </p:cNvPr>
          <p:cNvSpPr txBox="1"/>
          <p:nvPr/>
        </p:nvSpPr>
        <p:spPr>
          <a:xfrm>
            <a:off x="2858716" y="4058652"/>
            <a:ext cx="750526"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2.8%</a:t>
            </a:r>
          </a:p>
        </p:txBody>
      </p:sp>
      <p:sp>
        <p:nvSpPr>
          <p:cNvPr id="15" name="TextBox 14">
            <a:extLst>
              <a:ext uri="{FF2B5EF4-FFF2-40B4-BE49-F238E27FC236}">
                <a16:creationId xmlns:a16="http://schemas.microsoft.com/office/drawing/2014/main" id="{F9E162B8-C164-5448-880D-5B87268463C9}"/>
              </a:ext>
            </a:extLst>
          </p:cNvPr>
          <p:cNvSpPr txBox="1"/>
          <p:nvPr/>
        </p:nvSpPr>
        <p:spPr>
          <a:xfrm>
            <a:off x="4100298" y="4015606"/>
            <a:ext cx="80182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3.4%</a:t>
            </a:r>
          </a:p>
        </p:txBody>
      </p:sp>
      <p:sp>
        <p:nvSpPr>
          <p:cNvPr id="19" name="TextBox 18">
            <a:extLst>
              <a:ext uri="{FF2B5EF4-FFF2-40B4-BE49-F238E27FC236}">
                <a16:creationId xmlns:a16="http://schemas.microsoft.com/office/drawing/2014/main" id="{F1E77079-C244-D04A-9A9B-5EF58421786C}"/>
              </a:ext>
            </a:extLst>
          </p:cNvPr>
          <p:cNvSpPr txBox="1"/>
          <p:nvPr/>
        </p:nvSpPr>
        <p:spPr>
          <a:xfrm>
            <a:off x="5364620" y="2076705"/>
            <a:ext cx="80182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7.8%</a:t>
            </a:r>
          </a:p>
        </p:txBody>
      </p:sp>
      <p:sp>
        <p:nvSpPr>
          <p:cNvPr id="24" name="TextBox 23">
            <a:extLst>
              <a:ext uri="{FF2B5EF4-FFF2-40B4-BE49-F238E27FC236}">
                <a16:creationId xmlns:a16="http://schemas.microsoft.com/office/drawing/2014/main" id="{013E3704-6804-7F46-9EE5-4ADC2D4B879C}"/>
              </a:ext>
            </a:extLst>
          </p:cNvPr>
          <p:cNvSpPr txBox="1"/>
          <p:nvPr/>
        </p:nvSpPr>
        <p:spPr>
          <a:xfrm>
            <a:off x="6608539" y="783703"/>
            <a:ext cx="80182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5.2%</a:t>
            </a:r>
          </a:p>
        </p:txBody>
      </p:sp>
      <p:sp>
        <p:nvSpPr>
          <p:cNvPr id="26" name="TextBox 25">
            <a:extLst>
              <a:ext uri="{FF2B5EF4-FFF2-40B4-BE49-F238E27FC236}">
                <a16:creationId xmlns:a16="http://schemas.microsoft.com/office/drawing/2014/main" id="{D7E2AB53-E04B-FF40-AC54-48BB1FA37E29}"/>
              </a:ext>
            </a:extLst>
          </p:cNvPr>
          <p:cNvSpPr txBox="1"/>
          <p:nvPr/>
        </p:nvSpPr>
        <p:spPr>
          <a:xfrm>
            <a:off x="7914224" y="3228344"/>
            <a:ext cx="58917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2%</a:t>
            </a:r>
          </a:p>
        </p:txBody>
      </p:sp>
      <p:sp>
        <p:nvSpPr>
          <p:cNvPr id="27" name="Rectangle 26">
            <a:extLst>
              <a:ext uri="{FF2B5EF4-FFF2-40B4-BE49-F238E27FC236}">
                <a16:creationId xmlns:a16="http://schemas.microsoft.com/office/drawing/2014/main" id="{E7AE0009-B552-9A4E-A592-6D8A94E12DB2}"/>
              </a:ext>
            </a:extLst>
          </p:cNvPr>
          <p:cNvSpPr/>
          <p:nvPr/>
        </p:nvSpPr>
        <p:spPr>
          <a:xfrm>
            <a:off x="3693459" y="1315768"/>
            <a:ext cx="1900517" cy="450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rc 1">
            <a:extLst>
              <a:ext uri="{FF2B5EF4-FFF2-40B4-BE49-F238E27FC236}">
                <a16:creationId xmlns:a16="http://schemas.microsoft.com/office/drawing/2014/main" id="{77A47994-75A9-DF47-8103-AF6AC01882EC}"/>
              </a:ext>
            </a:extLst>
          </p:cNvPr>
          <p:cNvSpPr/>
          <p:nvPr/>
        </p:nvSpPr>
        <p:spPr>
          <a:xfrm rot="15896661">
            <a:off x="1688397" y="4745512"/>
            <a:ext cx="629979" cy="435126"/>
          </a:xfrm>
          <a:prstGeom prst="arc">
            <a:avLst>
              <a:gd name="adj1" fmla="val 16200000"/>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rc 19">
            <a:extLst>
              <a:ext uri="{FF2B5EF4-FFF2-40B4-BE49-F238E27FC236}">
                <a16:creationId xmlns:a16="http://schemas.microsoft.com/office/drawing/2014/main" id="{5E45D362-6C1C-A04E-B533-EAD64A087B68}"/>
              </a:ext>
            </a:extLst>
          </p:cNvPr>
          <p:cNvSpPr/>
          <p:nvPr/>
        </p:nvSpPr>
        <p:spPr>
          <a:xfrm rot="15896661">
            <a:off x="2943279" y="4561867"/>
            <a:ext cx="629979" cy="435126"/>
          </a:xfrm>
          <a:prstGeom prst="arc">
            <a:avLst>
              <a:gd name="adj1" fmla="val 16200000"/>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Arc 20">
            <a:extLst>
              <a:ext uri="{FF2B5EF4-FFF2-40B4-BE49-F238E27FC236}">
                <a16:creationId xmlns:a16="http://schemas.microsoft.com/office/drawing/2014/main" id="{19C5591B-DAD4-D34D-A47C-348B6C65E1AD}"/>
              </a:ext>
            </a:extLst>
          </p:cNvPr>
          <p:cNvSpPr/>
          <p:nvPr/>
        </p:nvSpPr>
        <p:spPr>
          <a:xfrm rot="15896661">
            <a:off x="4186221" y="4511672"/>
            <a:ext cx="629979" cy="435126"/>
          </a:xfrm>
          <a:prstGeom prst="arc">
            <a:avLst>
              <a:gd name="adj1" fmla="val 16200000"/>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Arc 22">
            <a:extLst>
              <a:ext uri="{FF2B5EF4-FFF2-40B4-BE49-F238E27FC236}">
                <a16:creationId xmlns:a16="http://schemas.microsoft.com/office/drawing/2014/main" id="{E694A660-8B0B-5249-9201-7F0DA0DCF60E}"/>
              </a:ext>
            </a:extLst>
          </p:cNvPr>
          <p:cNvSpPr/>
          <p:nvPr/>
        </p:nvSpPr>
        <p:spPr>
          <a:xfrm rot="15896661">
            <a:off x="5380176" y="2618990"/>
            <a:ext cx="770713" cy="470278"/>
          </a:xfrm>
          <a:prstGeom prst="arc">
            <a:avLst>
              <a:gd name="adj1" fmla="val 15747287"/>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Arc 27">
            <a:extLst>
              <a:ext uri="{FF2B5EF4-FFF2-40B4-BE49-F238E27FC236}">
                <a16:creationId xmlns:a16="http://schemas.microsoft.com/office/drawing/2014/main" id="{24229F21-A4BA-5F44-84C3-0B9D39501D07}"/>
              </a:ext>
            </a:extLst>
          </p:cNvPr>
          <p:cNvSpPr/>
          <p:nvPr/>
        </p:nvSpPr>
        <p:spPr>
          <a:xfrm rot="15896661">
            <a:off x="6694462" y="1243247"/>
            <a:ext cx="629979" cy="435126"/>
          </a:xfrm>
          <a:prstGeom prst="arc">
            <a:avLst>
              <a:gd name="adj1" fmla="val 16200000"/>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Arc 28">
            <a:extLst>
              <a:ext uri="{FF2B5EF4-FFF2-40B4-BE49-F238E27FC236}">
                <a16:creationId xmlns:a16="http://schemas.microsoft.com/office/drawing/2014/main" id="{A7C6BC68-DF31-E94A-9DC7-9A2E19528C90}"/>
              </a:ext>
            </a:extLst>
          </p:cNvPr>
          <p:cNvSpPr/>
          <p:nvPr/>
        </p:nvSpPr>
        <p:spPr>
          <a:xfrm rot="15896661">
            <a:off x="7943931" y="3723596"/>
            <a:ext cx="629979" cy="435126"/>
          </a:xfrm>
          <a:prstGeom prst="arc">
            <a:avLst>
              <a:gd name="adj1" fmla="val 16200000"/>
              <a:gd name="adj2" fmla="val 3675087"/>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3EACA24-4173-0442-8D81-D3A7FE6C9486}"/>
              </a:ext>
            </a:extLst>
          </p:cNvPr>
          <p:cNvSpPr/>
          <p:nvPr/>
        </p:nvSpPr>
        <p:spPr>
          <a:xfrm>
            <a:off x="169011" y="874643"/>
            <a:ext cx="8736450" cy="5542060"/>
          </a:xfrm>
          <a:prstGeom prst="rect">
            <a:avLst/>
          </a:prstGeom>
          <a:solidFill>
            <a:srgbClr val="FFFFFF">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7BEA1B1-4C32-2D4A-96A5-BB0983538425}"/>
              </a:ext>
            </a:extLst>
          </p:cNvPr>
          <p:cNvSpPr/>
          <p:nvPr/>
        </p:nvSpPr>
        <p:spPr>
          <a:xfrm>
            <a:off x="80387" y="2545728"/>
            <a:ext cx="8983226" cy="1948070"/>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Pythia can extract even higher performance via customization </a:t>
            </a:r>
            <a:r>
              <a:rPr kumimoji="0" lang="en-US" sz="3600" b="1" i="0" u="none" strike="noStrike" kern="1200" cap="none" spc="0" normalizeH="0" baseline="0" noProof="0" dirty="0">
                <a:ln>
                  <a:noFill/>
                </a:ln>
                <a:solidFill>
                  <a:srgbClr val="FFFF00"/>
                </a:solidFill>
                <a:effectLst/>
                <a:uLnTx/>
                <a:uFillTx/>
                <a:latin typeface="Calibri" panose="020F0502020204030204"/>
                <a:ea typeface="+mn-ea"/>
                <a:cs typeface="+mn-cs"/>
              </a:rPr>
              <a:t>without changing hardware</a:t>
            </a:r>
          </a:p>
        </p:txBody>
      </p:sp>
    </p:spTree>
    <p:extLst>
      <p:ext uri="{BB962C8B-B14F-4D97-AF65-F5344CB8AC3E}">
        <p14:creationId xmlns:p14="http://schemas.microsoft.com/office/powerpoint/2010/main" val="32720566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F170E7-5437-B241-B8D8-8F3300D03E7C}"/>
              </a:ext>
            </a:extLst>
          </p:cNvPr>
          <p:cNvSpPr>
            <a:spLocks noGrp="1"/>
          </p:cNvSpPr>
          <p:nvPr>
            <p:ph type="title"/>
          </p:nvPr>
        </p:nvSpPr>
        <p:spPr/>
        <p:txBody>
          <a:bodyPr/>
          <a:lstStyle/>
          <a:p>
            <a:r>
              <a:rPr lang="en-US" dirty="0"/>
              <a:t>Pythia’s Overhead</a:t>
            </a:r>
          </a:p>
        </p:txBody>
      </p:sp>
      <p:sp>
        <p:nvSpPr>
          <p:cNvPr id="5" name="Content Placeholder 4">
            <a:extLst>
              <a:ext uri="{FF2B5EF4-FFF2-40B4-BE49-F238E27FC236}">
                <a16:creationId xmlns:a16="http://schemas.microsoft.com/office/drawing/2014/main" id="{63E193EB-0456-824E-AABB-C7B93318976B}"/>
              </a:ext>
            </a:extLst>
          </p:cNvPr>
          <p:cNvSpPr>
            <a:spLocks noGrp="1"/>
          </p:cNvSpPr>
          <p:nvPr>
            <p:ph idx="1"/>
          </p:nvPr>
        </p:nvSpPr>
        <p:spPr/>
        <p:txBody>
          <a:bodyPr/>
          <a:lstStyle/>
          <a:p>
            <a:r>
              <a:rPr lang="en-US" sz="3000" b="1" dirty="0">
                <a:solidFill>
                  <a:srgbClr val="000CFF"/>
                </a:solidFill>
                <a:latin typeface="+mn-lt"/>
              </a:rPr>
              <a:t>25.5 KB </a:t>
            </a:r>
            <a:r>
              <a:rPr lang="en-US" sz="3000" dirty="0">
                <a:latin typeface="+mn-lt"/>
              </a:rPr>
              <a:t>of total metadata storage </a:t>
            </a:r>
            <a:r>
              <a:rPr lang="en-US" sz="3000" b="1" dirty="0">
                <a:solidFill>
                  <a:srgbClr val="000CFF"/>
                </a:solidFill>
                <a:latin typeface="+mn-lt"/>
              </a:rPr>
              <a:t>per core</a:t>
            </a:r>
          </a:p>
          <a:p>
            <a:pPr lvl="1"/>
            <a:r>
              <a:rPr lang="en-US" sz="2600" dirty="0">
                <a:latin typeface="+mn-lt"/>
              </a:rPr>
              <a:t>Only simple tables</a:t>
            </a:r>
          </a:p>
          <a:p>
            <a:r>
              <a:rPr lang="en-US" sz="3000" dirty="0">
                <a:latin typeface="+mn-lt"/>
              </a:rPr>
              <a:t>We also model functionally-accurate Pythia with full complexity in </a:t>
            </a:r>
            <a:r>
              <a:rPr lang="en-US" sz="3000" b="1" dirty="0">
                <a:solidFill>
                  <a:schemeClr val="accent2"/>
                </a:solidFill>
                <a:latin typeface="+mn-lt"/>
              </a:rPr>
              <a:t>Chisel</a:t>
            </a:r>
            <a:r>
              <a:rPr lang="en-US" sz="3000" dirty="0">
                <a:latin typeface="+mn-lt"/>
              </a:rPr>
              <a:t> </a:t>
            </a:r>
            <a:r>
              <a:rPr lang="en-US" sz="1800" b="1" dirty="0">
                <a:solidFill>
                  <a:schemeClr val="bg2">
                    <a:lumMod val="75000"/>
                  </a:schemeClr>
                </a:solidFill>
                <a:latin typeface="+mn-lt"/>
              </a:rPr>
              <a:t>[4]</a:t>
            </a:r>
            <a:r>
              <a:rPr lang="en-US" sz="3000" dirty="0">
                <a:latin typeface="+mn-lt"/>
              </a:rPr>
              <a:t> HDL</a:t>
            </a:r>
          </a:p>
        </p:txBody>
      </p:sp>
      <p:sp>
        <p:nvSpPr>
          <p:cNvPr id="6" name="Rounded Rectangle 5">
            <a:extLst>
              <a:ext uri="{FF2B5EF4-FFF2-40B4-BE49-F238E27FC236}">
                <a16:creationId xmlns:a16="http://schemas.microsoft.com/office/drawing/2014/main" id="{B9CE33B3-3879-9E48-945B-53C67109D76C}"/>
              </a:ext>
            </a:extLst>
          </p:cNvPr>
          <p:cNvSpPr/>
          <p:nvPr/>
        </p:nvSpPr>
        <p:spPr>
          <a:xfrm>
            <a:off x="2539715" y="2980986"/>
            <a:ext cx="4733055" cy="65063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1.03%</a:t>
            </a:r>
            <a:r>
              <a:rPr kumimoji="0" lang="en-US" sz="27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7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area</a:t>
            </a:r>
            <a:r>
              <a:rPr kumimoji="0" lang="en-US" sz="27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overhead</a:t>
            </a:r>
          </a:p>
        </p:txBody>
      </p:sp>
      <p:sp>
        <p:nvSpPr>
          <p:cNvPr id="8" name="Rounded Rectangle 7">
            <a:extLst>
              <a:ext uri="{FF2B5EF4-FFF2-40B4-BE49-F238E27FC236}">
                <a16:creationId xmlns:a16="http://schemas.microsoft.com/office/drawing/2014/main" id="{1FCF103B-80E0-0B4F-96B7-2C7E8AA094DF}"/>
              </a:ext>
            </a:extLst>
          </p:cNvPr>
          <p:cNvSpPr/>
          <p:nvPr/>
        </p:nvSpPr>
        <p:spPr>
          <a:xfrm>
            <a:off x="2539714" y="5187273"/>
            <a:ext cx="4733055" cy="65063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Satisfies prediction latency</a:t>
            </a:r>
            <a:endParaRPr kumimoji="0" lang="en-US" sz="27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8499BC97-2BA5-584E-8758-5898A9ACB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621" y="2778904"/>
            <a:ext cx="1014185" cy="1014185"/>
          </a:xfrm>
          <a:prstGeom prst="rect">
            <a:avLst/>
          </a:prstGeom>
          <a:effectLst>
            <a:outerShdw blurRad="50800" dist="38100" dir="2700000" algn="tl" rotWithShape="0">
              <a:prstClr val="black">
                <a:alpha val="40000"/>
              </a:prstClr>
            </a:outerShdw>
          </a:effectLst>
        </p:spPr>
      </p:pic>
      <p:sp>
        <p:nvSpPr>
          <p:cNvPr id="17" name="Rounded Rectangle 16">
            <a:extLst>
              <a:ext uri="{FF2B5EF4-FFF2-40B4-BE49-F238E27FC236}">
                <a16:creationId xmlns:a16="http://schemas.microsoft.com/office/drawing/2014/main" id="{964FBD02-CAFE-C749-90E4-555B48C2307C}"/>
              </a:ext>
            </a:extLst>
          </p:cNvPr>
          <p:cNvSpPr/>
          <p:nvPr/>
        </p:nvSpPr>
        <p:spPr>
          <a:xfrm>
            <a:off x="2539714" y="4065373"/>
            <a:ext cx="4733055" cy="65063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Calibri" panose="020F0502020204030204"/>
                <a:ea typeface="+mn-ea"/>
                <a:cs typeface="+mn-cs"/>
              </a:rPr>
              <a:t>0.4%</a:t>
            </a: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700" b="1" i="0" u="none" strike="noStrike" kern="1200" cap="none" spc="0" normalizeH="0" baseline="0" noProof="0" dirty="0">
                <a:ln>
                  <a:noFill/>
                </a:ln>
                <a:solidFill>
                  <a:srgbClr val="FFFF00"/>
                </a:solidFill>
                <a:effectLst/>
                <a:uLnTx/>
                <a:uFillTx/>
                <a:latin typeface="Calibri" panose="020F0502020204030204"/>
                <a:ea typeface="+mn-ea"/>
                <a:cs typeface="+mn-cs"/>
              </a:rPr>
              <a:t>power</a:t>
            </a: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 overhead</a:t>
            </a:r>
          </a:p>
        </p:txBody>
      </p:sp>
      <p:pic>
        <p:nvPicPr>
          <p:cNvPr id="18" name="Picture 17">
            <a:extLst>
              <a:ext uri="{FF2B5EF4-FFF2-40B4-BE49-F238E27FC236}">
                <a16:creationId xmlns:a16="http://schemas.microsoft.com/office/drawing/2014/main" id="{1443FFCA-31F6-644E-8F1B-1AF3AA3D2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621" y="3874523"/>
            <a:ext cx="1014185" cy="1014185"/>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E02E2A8A-176E-2A44-AE22-6D9BB69A7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621" y="4985794"/>
            <a:ext cx="1042482" cy="1014185"/>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E2FAFE7A-26BE-B54E-9515-C4C2BB6617F5}"/>
              </a:ext>
            </a:extLst>
          </p:cNvPr>
          <p:cNvSpPr txBox="1"/>
          <p:nvPr/>
        </p:nvSpPr>
        <p:spPr>
          <a:xfrm>
            <a:off x="1707907" y="6121440"/>
            <a:ext cx="620323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of a desktop-class 4-core Skylake processor (Xeon D2132IT, 60W)</a:t>
            </a:r>
          </a:p>
        </p:txBody>
      </p:sp>
      <p:sp>
        <p:nvSpPr>
          <p:cNvPr id="21" name="TextBox 20">
            <a:extLst>
              <a:ext uri="{FF2B5EF4-FFF2-40B4-BE49-F238E27FC236}">
                <a16:creationId xmlns:a16="http://schemas.microsoft.com/office/drawing/2014/main" id="{A5C02E59-B1D8-4E46-92B4-5062CD636EE0}"/>
              </a:ext>
            </a:extLst>
          </p:cNvPr>
          <p:cNvSpPr txBox="1"/>
          <p:nvPr/>
        </p:nvSpPr>
        <p:spPr>
          <a:xfrm>
            <a:off x="6514862" y="6394960"/>
            <a:ext cx="2137958" cy="276999"/>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[4] </a:t>
            </a:r>
            <a:r>
              <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https://www.chisel-lang.org</a:t>
            </a:r>
            <a:endPar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69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3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3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3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3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3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3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3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7" grpId="0" animBg="1"/>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000FF"/>
                </a:solidFill>
              </a:rPr>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62.7%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6633"/>
                </a:solidFill>
                <a:effectLst/>
                <a:uLnTx/>
                <a:uFillTx/>
                <a:latin typeface="Garamond"/>
                <a:ea typeface="+mj-ea"/>
                <a:cs typeface="+mj-cs"/>
              </a:rPr>
              <a:t>Data Movement Overwhelms Modern Machines </a:t>
            </a:r>
          </a:p>
        </p:txBody>
      </p:sp>
    </p:spTree>
    <p:extLst>
      <p:ext uri="{BB962C8B-B14F-4D97-AF65-F5344CB8AC3E}">
        <p14:creationId xmlns:p14="http://schemas.microsoft.com/office/powerpoint/2010/main" val="355426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BF3B2-EBA2-284D-B1A6-0A4796392EF5}"/>
              </a:ext>
            </a:extLst>
          </p:cNvPr>
          <p:cNvSpPr>
            <a:spLocks noGrp="1"/>
          </p:cNvSpPr>
          <p:nvPr>
            <p:ph type="title"/>
          </p:nvPr>
        </p:nvSpPr>
        <p:spPr/>
        <p:txBody>
          <a:bodyPr/>
          <a:lstStyle/>
          <a:p>
            <a:r>
              <a:rPr lang="en-US" dirty="0"/>
              <a:t>More in the Paper</a:t>
            </a:r>
          </a:p>
        </p:txBody>
      </p:sp>
      <p:sp>
        <p:nvSpPr>
          <p:cNvPr id="5" name="Content Placeholder 4">
            <a:extLst>
              <a:ext uri="{FF2B5EF4-FFF2-40B4-BE49-F238E27FC236}">
                <a16:creationId xmlns:a16="http://schemas.microsoft.com/office/drawing/2014/main" id="{3A584A94-F8C7-C549-8266-83090A961D82}"/>
              </a:ext>
            </a:extLst>
          </p:cNvPr>
          <p:cNvSpPr>
            <a:spLocks noGrp="1"/>
          </p:cNvSpPr>
          <p:nvPr>
            <p:ph idx="1"/>
          </p:nvPr>
        </p:nvSpPr>
        <p:spPr/>
        <p:txBody>
          <a:bodyPr>
            <a:normAutofit lnSpcReduction="10000"/>
          </a:bodyPr>
          <a:lstStyle/>
          <a:p>
            <a:r>
              <a:rPr lang="en-US" dirty="0">
                <a:latin typeface="Calibri" panose="020F0502020204030204" pitchFamily="34" charset="0"/>
                <a:cs typeface="Calibri" panose="020F0502020204030204" pitchFamily="34" charset="0"/>
              </a:rPr>
              <a:t>Performance comparison with </a:t>
            </a:r>
            <a:r>
              <a:rPr lang="en-US" b="1" dirty="0">
                <a:solidFill>
                  <a:srgbClr val="C00000"/>
                </a:solidFill>
                <a:latin typeface="Calibri" panose="020F0502020204030204" pitchFamily="34" charset="0"/>
                <a:cs typeface="Calibri" panose="020F0502020204030204" pitchFamily="34" charset="0"/>
              </a:rPr>
              <a:t>unseen traces</a:t>
            </a:r>
          </a:p>
          <a:p>
            <a:pPr lvl="1"/>
            <a:r>
              <a:rPr lang="en-US" dirty="0">
                <a:latin typeface="Calibri" panose="020F0502020204030204" pitchFamily="34" charset="0"/>
                <a:cs typeface="Calibri" panose="020F0502020204030204" pitchFamily="34" charset="0"/>
              </a:rPr>
              <a:t>Pythia provides </a:t>
            </a:r>
            <a:r>
              <a:rPr lang="en-US" b="1" dirty="0">
                <a:solidFill>
                  <a:srgbClr val="C00000"/>
                </a:solidFill>
                <a:latin typeface="Calibri" panose="020F0502020204030204" pitchFamily="34" charset="0"/>
                <a:cs typeface="Calibri" panose="020F0502020204030204" pitchFamily="34" charset="0"/>
              </a:rPr>
              <a:t>equally high</a:t>
            </a:r>
            <a:r>
              <a:rPr lang="en-US" dirty="0">
                <a:latin typeface="Calibri" panose="020F0502020204030204" pitchFamily="34" charset="0"/>
                <a:cs typeface="Calibri" panose="020F0502020204030204" pitchFamily="34" charset="0"/>
              </a:rPr>
              <a:t> performance benefits</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Comparison against </a:t>
            </a:r>
            <a:r>
              <a:rPr lang="en-US" b="1" dirty="0">
                <a:solidFill>
                  <a:srgbClr val="000CFF"/>
                </a:solidFill>
                <a:latin typeface="Calibri" panose="020F0502020204030204" pitchFamily="34" charset="0"/>
                <a:cs typeface="Calibri" panose="020F0502020204030204" pitchFamily="34" charset="0"/>
              </a:rPr>
              <a:t>multi-level prefetchers</a:t>
            </a:r>
            <a:endParaRPr lang="en-US" b="1" dirty="0">
              <a:solidFill>
                <a:srgbClr val="C00000"/>
              </a:solidFill>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Pythia </a:t>
            </a:r>
            <a:r>
              <a:rPr lang="en-US" b="1" dirty="0">
                <a:solidFill>
                  <a:srgbClr val="000CFF"/>
                </a:solidFill>
                <a:latin typeface="Calibri" panose="020F0502020204030204" pitchFamily="34" charset="0"/>
                <a:cs typeface="Calibri" panose="020F0502020204030204" pitchFamily="34" charset="0"/>
              </a:rPr>
              <a:t>outperforms</a:t>
            </a:r>
            <a:r>
              <a:rPr lang="en-US" dirty="0">
                <a:latin typeface="Calibri" panose="020F0502020204030204" pitchFamily="34" charset="0"/>
                <a:cs typeface="Calibri" panose="020F0502020204030204" pitchFamily="34" charset="0"/>
              </a:rPr>
              <a:t> prior best multi-level prefetchers</a:t>
            </a:r>
          </a:p>
          <a:p>
            <a:pPr lvl="1"/>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Understanding Pythia’s learning with </a:t>
            </a:r>
            <a:r>
              <a:rPr lang="en-US" b="1" dirty="0">
                <a:solidFill>
                  <a:schemeClr val="accent2"/>
                </a:solidFill>
                <a:latin typeface="Calibri" panose="020F0502020204030204" pitchFamily="34" charset="0"/>
                <a:cs typeface="Calibri" panose="020F0502020204030204" pitchFamily="34" charset="0"/>
              </a:rPr>
              <a:t>a case study</a:t>
            </a:r>
          </a:p>
          <a:p>
            <a:pPr lvl="1"/>
            <a:r>
              <a:rPr lang="en-US" dirty="0">
                <a:latin typeface="Calibri" panose="020F0502020204030204" pitchFamily="34" charset="0"/>
                <a:cs typeface="Calibri" panose="020F0502020204030204" pitchFamily="34" charset="0"/>
              </a:rPr>
              <a:t>We reason towards </a:t>
            </a:r>
            <a:r>
              <a:rPr lang="en-US" b="1" dirty="0">
                <a:solidFill>
                  <a:schemeClr val="accent2"/>
                </a:solidFill>
                <a:latin typeface="Calibri" panose="020F0502020204030204" pitchFamily="34" charset="0"/>
                <a:cs typeface="Calibri" panose="020F0502020204030204" pitchFamily="34" charset="0"/>
              </a:rPr>
              <a:t>the correctness</a:t>
            </a:r>
            <a:r>
              <a:rPr lang="en-US" dirty="0">
                <a:latin typeface="Calibri" panose="020F0502020204030204" pitchFamily="34" charset="0"/>
                <a:cs typeface="Calibri" panose="020F0502020204030204" pitchFamily="34" charset="0"/>
              </a:rPr>
              <a:t> of Pythia’s decision</a:t>
            </a:r>
          </a:p>
          <a:p>
            <a:endParaRPr lang="en-US" b="1" dirty="0">
              <a:solidFill>
                <a:schemeClr val="accent6"/>
              </a:solidFill>
              <a:latin typeface="Calibri" panose="020F0502020204030204" pitchFamily="34" charset="0"/>
              <a:cs typeface="Calibri" panose="020F0502020204030204" pitchFamily="34" charset="0"/>
            </a:endParaRPr>
          </a:p>
          <a:p>
            <a:r>
              <a:rPr lang="en-US" b="1" dirty="0">
                <a:solidFill>
                  <a:schemeClr val="accent6"/>
                </a:solidFill>
                <a:latin typeface="Calibri" panose="020F0502020204030204" pitchFamily="34" charset="0"/>
                <a:cs typeface="Calibri" panose="020F0502020204030204" pitchFamily="34" charset="0"/>
              </a:rPr>
              <a:t>Performance sensitivity</a:t>
            </a:r>
            <a:r>
              <a:rPr lang="en-US" dirty="0">
                <a:latin typeface="Calibri" panose="020F0502020204030204" pitchFamily="34" charset="0"/>
                <a:cs typeface="Calibri" panose="020F0502020204030204" pitchFamily="34" charset="0"/>
              </a:rPr>
              <a:t> towards different features and hyperparameter values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Detailed single-core and four-core performance</a:t>
            </a:r>
            <a:endParaRPr lang="en-US" b="1" dirty="0">
              <a:solidFill>
                <a:srgbClr val="C00000"/>
              </a:solidFill>
              <a:latin typeface="Calibri" panose="020F0502020204030204" pitchFamily="34" charset="0"/>
              <a:cs typeface="Calibri" panose="020F0502020204030204" pitchFamily="34" charset="0"/>
            </a:endParaRPr>
          </a:p>
          <a:p>
            <a:pPr>
              <a:buFont typeface="Wingdings" pitchFamily="2" charset="2"/>
              <a:buChar char="ü"/>
            </a:pPr>
            <a:endParaRPr lang="en-US"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62944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801654-81BF-C648-81DF-D14EC7B2A67C}"/>
              </a:ext>
            </a:extLst>
          </p:cNvPr>
          <p:cNvSpPr>
            <a:spLocks noGrp="1"/>
          </p:cNvSpPr>
          <p:nvPr>
            <p:ph type="title"/>
          </p:nvPr>
        </p:nvSpPr>
        <p:spPr/>
        <p:txBody>
          <a:bodyPr/>
          <a:lstStyle/>
          <a:p>
            <a:r>
              <a:rPr lang="en-US" sz="3200" dirty="0">
                <a:solidFill>
                  <a:srgbClr val="C00000"/>
                </a:solidFill>
              </a:rPr>
              <a:t>Performance on Previously-Unseen Workloads</a:t>
            </a:r>
          </a:p>
        </p:txBody>
      </p:sp>
      <p:sp>
        <p:nvSpPr>
          <p:cNvPr id="5" name="Content Placeholder 4">
            <a:extLst>
              <a:ext uri="{FF2B5EF4-FFF2-40B4-BE49-F238E27FC236}">
                <a16:creationId xmlns:a16="http://schemas.microsoft.com/office/drawing/2014/main" id="{4E57D854-CB16-0D47-ACE0-D562B6807E66}"/>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Evaluated with 500 traces from value prediction championship</a:t>
            </a:r>
          </a:p>
          <a:p>
            <a:pPr lvl="1"/>
            <a:r>
              <a:rPr lang="en-US" b="1" dirty="0">
                <a:solidFill>
                  <a:srgbClr val="7030A0"/>
                </a:solidFill>
                <a:latin typeface="Calibri" panose="020F0502020204030204" pitchFamily="34" charset="0"/>
                <a:cs typeface="Calibri" panose="020F0502020204030204" pitchFamily="34" charset="0"/>
              </a:rPr>
              <a:t>No prefetcher has been trained on these traces</a:t>
            </a:r>
          </a:p>
        </p:txBody>
      </p:sp>
      <p:pic>
        <p:nvPicPr>
          <p:cNvPr id="6" name="Picture 5">
            <a:extLst>
              <a:ext uri="{FF2B5EF4-FFF2-40B4-BE49-F238E27FC236}">
                <a16:creationId xmlns:a16="http://schemas.microsoft.com/office/drawing/2014/main" id="{B45A7484-8BDC-044B-B775-D8459168D515}"/>
              </a:ext>
            </a:extLst>
          </p:cNvPr>
          <p:cNvPicPr>
            <a:picLocks noChangeAspect="1"/>
          </p:cNvPicPr>
          <p:nvPr/>
        </p:nvPicPr>
        <p:blipFill>
          <a:blip r:embed="rId2"/>
          <a:stretch>
            <a:fillRect/>
          </a:stretch>
        </p:blipFill>
        <p:spPr>
          <a:xfrm>
            <a:off x="0" y="2351857"/>
            <a:ext cx="9144000" cy="1926597"/>
          </a:xfrm>
          <a:prstGeom prst="rect">
            <a:avLst/>
          </a:prstGeom>
        </p:spPr>
      </p:pic>
      <p:sp>
        <p:nvSpPr>
          <p:cNvPr id="7" name="Rectangle 6">
            <a:extLst>
              <a:ext uri="{FF2B5EF4-FFF2-40B4-BE49-F238E27FC236}">
                <a16:creationId xmlns:a16="http://schemas.microsoft.com/office/drawing/2014/main" id="{84010360-2739-5B47-B0E2-E55091325812}"/>
              </a:ext>
            </a:extLst>
          </p:cNvPr>
          <p:cNvSpPr/>
          <p:nvPr/>
        </p:nvSpPr>
        <p:spPr>
          <a:xfrm>
            <a:off x="-83574" y="4476208"/>
            <a:ext cx="9311148" cy="1008820"/>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Pythia outperforms MLOP and Bingo by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rPr>
              <a:t>8.3% and 3.5%</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in single-core</a:t>
            </a:r>
          </a:p>
        </p:txBody>
      </p:sp>
      <p:sp>
        <p:nvSpPr>
          <p:cNvPr id="8" name="Rectangle 7">
            <a:extLst>
              <a:ext uri="{FF2B5EF4-FFF2-40B4-BE49-F238E27FC236}">
                <a16:creationId xmlns:a16="http://schemas.microsoft.com/office/drawing/2014/main" id="{EF471D0C-768B-9743-A042-D9FB2BE1FD38}"/>
              </a:ext>
            </a:extLst>
          </p:cNvPr>
          <p:cNvSpPr/>
          <p:nvPr/>
        </p:nvSpPr>
        <p:spPr>
          <a:xfrm>
            <a:off x="-83574" y="5596618"/>
            <a:ext cx="9311148" cy="650420"/>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And </a:t>
            </a: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rPr>
              <a:t>9.7% and 5.4%</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in four-core</a:t>
            </a:r>
          </a:p>
        </p:txBody>
      </p:sp>
      <p:pic>
        <p:nvPicPr>
          <p:cNvPr id="9" name="Graphic 8" descr="Home">
            <a:hlinkClick r:id="rId3" action="ppaction://hlinksldjump"/>
            <a:extLst>
              <a:ext uri="{FF2B5EF4-FFF2-40B4-BE49-F238E27FC236}">
                <a16:creationId xmlns:a16="http://schemas.microsoft.com/office/drawing/2014/main" id="{BB5343B3-56BF-CF42-AAA4-061FC31D2E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4684" y="6355715"/>
            <a:ext cx="360375" cy="360375"/>
          </a:xfrm>
          <a:prstGeom prst="rect">
            <a:avLst/>
          </a:prstGeom>
        </p:spPr>
      </p:pic>
    </p:spTree>
    <p:extLst>
      <p:ext uri="{BB962C8B-B14F-4D97-AF65-F5344CB8AC3E}">
        <p14:creationId xmlns:p14="http://schemas.microsoft.com/office/powerpoint/2010/main" val="10908817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BF3B2-EBA2-284D-B1A6-0A4796392EF5}"/>
              </a:ext>
            </a:extLst>
          </p:cNvPr>
          <p:cNvSpPr>
            <a:spLocks noGrp="1"/>
          </p:cNvSpPr>
          <p:nvPr>
            <p:ph type="title"/>
          </p:nvPr>
        </p:nvSpPr>
        <p:spPr/>
        <p:txBody>
          <a:bodyPr/>
          <a:lstStyle/>
          <a:p>
            <a:r>
              <a:rPr lang="en-US" dirty="0"/>
              <a:t>More in the Paper</a:t>
            </a:r>
          </a:p>
        </p:txBody>
      </p:sp>
      <p:sp>
        <p:nvSpPr>
          <p:cNvPr id="5" name="Content Placeholder 4">
            <a:extLst>
              <a:ext uri="{FF2B5EF4-FFF2-40B4-BE49-F238E27FC236}">
                <a16:creationId xmlns:a16="http://schemas.microsoft.com/office/drawing/2014/main" id="{3A584A94-F8C7-C549-8266-83090A961D82}"/>
              </a:ext>
            </a:extLst>
          </p:cNvPr>
          <p:cNvSpPr>
            <a:spLocks noGrp="1"/>
          </p:cNvSpPr>
          <p:nvPr>
            <p:ph idx="1"/>
          </p:nvPr>
        </p:nvSpPr>
        <p:spPr/>
        <p:txBody>
          <a:bodyPr>
            <a:normAutofit lnSpcReduction="10000"/>
          </a:bodyPr>
          <a:lstStyle/>
          <a:p>
            <a:r>
              <a:rPr lang="en-US" dirty="0"/>
              <a:t>Performance comparison with </a:t>
            </a:r>
            <a:r>
              <a:rPr lang="en-US" b="1" dirty="0">
                <a:solidFill>
                  <a:srgbClr val="C00000"/>
                </a:solidFill>
              </a:rPr>
              <a:t>unseen traces</a:t>
            </a:r>
          </a:p>
          <a:p>
            <a:pPr lvl="1"/>
            <a:r>
              <a:rPr lang="en-US" dirty="0"/>
              <a:t>Pythia provides equally high performance benefits</a:t>
            </a:r>
            <a:br>
              <a:rPr lang="en-US" dirty="0"/>
            </a:br>
            <a:endParaRPr lang="en-US" dirty="0"/>
          </a:p>
          <a:p>
            <a:r>
              <a:rPr lang="en-US" dirty="0"/>
              <a:t>Comparison against </a:t>
            </a:r>
            <a:r>
              <a:rPr lang="en-US" b="1" dirty="0">
                <a:solidFill>
                  <a:srgbClr val="000CFF"/>
                </a:solidFill>
              </a:rPr>
              <a:t>multi-level prefetchers</a:t>
            </a:r>
            <a:endParaRPr lang="en-US" b="1" dirty="0">
              <a:solidFill>
                <a:srgbClr val="C00000"/>
              </a:solidFill>
            </a:endParaRPr>
          </a:p>
          <a:p>
            <a:pPr lvl="1"/>
            <a:r>
              <a:rPr lang="en-US" dirty="0"/>
              <a:t>Pythia outperforms prior best multi-level prefetchers</a:t>
            </a:r>
          </a:p>
          <a:p>
            <a:pPr lvl="1"/>
            <a:endParaRPr lang="en-US" dirty="0"/>
          </a:p>
          <a:p>
            <a:r>
              <a:rPr lang="en-US" dirty="0"/>
              <a:t>Understanding Pythia’s learning with </a:t>
            </a:r>
            <a:r>
              <a:rPr lang="en-US" b="1" dirty="0">
                <a:solidFill>
                  <a:schemeClr val="accent2"/>
                </a:solidFill>
              </a:rPr>
              <a:t>a case study</a:t>
            </a:r>
          </a:p>
          <a:p>
            <a:pPr lvl="1"/>
            <a:r>
              <a:rPr lang="en-US" dirty="0"/>
              <a:t>We reason towards the correctness of Pythia’s decision</a:t>
            </a:r>
          </a:p>
          <a:p>
            <a:endParaRPr lang="en-US" b="1" dirty="0">
              <a:solidFill>
                <a:schemeClr val="accent6"/>
              </a:solidFill>
            </a:endParaRPr>
          </a:p>
          <a:p>
            <a:r>
              <a:rPr lang="en-US" b="1" dirty="0">
                <a:solidFill>
                  <a:schemeClr val="accent6"/>
                </a:solidFill>
              </a:rPr>
              <a:t>Performance sensitivity</a:t>
            </a:r>
            <a:r>
              <a:rPr lang="en-US" dirty="0"/>
              <a:t> towards different features and hyperparameter values</a:t>
            </a:r>
          </a:p>
          <a:p>
            <a:endParaRPr lang="en-US" dirty="0"/>
          </a:p>
          <a:p>
            <a:r>
              <a:rPr lang="en-US" dirty="0"/>
              <a:t>Detailed single-core and four-core performance</a:t>
            </a:r>
            <a:endParaRPr lang="en-US" b="1" dirty="0">
              <a:solidFill>
                <a:srgbClr val="C00000"/>
              </a:solidFill>
            </a:endParaRPr>
          </a:p>
          <a:p>
            <a:pPr>
              <a:buFont typeface="Wingdings" pitchFamily="2" charset="2"/>
              <a:buChar char="ü"/>
            </a:pPr>
            <a:endParaRPr lang="en-US" b="1" dirty="0">
              <a:solidFill>
                <a:srgbClr val="C00000"/>
              </a:solidFill>
            </a:endParaRPr>
          </a:p>
        </p:txBody>
      </p:sp>
      <p:sp>
        <p:nvSpPr>
          <p:cNvPr id="6" name="Rectangle 5">
            <a:extLst>
              <a:ext uri="{FF2B5EF4-FFF2-40B4-BE49-F238E27FC236}">
                <a16:creationId xmlns:a16="http://schemas.microsoft.com/office/drawing/2014/main" id="{E6F44A4A-BB04-3A40-AA0C-1FAF328BF33C}"/>
              </a:ext>
            </a:extLst>
          </p:cNvPr>
          <p:cNvSpPr/>
          <p:nvPr/>
        </p:nvSpPr>
        <p:spPr>
          <a:xfrm>
            <a:off x="169011" y="874643"/>
            <a:ext cx="8736450" cy="554206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329752B-1A8B-6144-9B45-3FF3BF816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39" y="2302611"/>
            <a:ext cx="8635117" cy="1920693"/>
          </a:xfrm>
          <a:prstGeom prst="rect">
            <a:avLst/>
          </a:prstGeom>
          <a:ln w="28575">
            <a:solidFill>
              <a:schemeClr val="tx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68CC214F-6403-0669-304E-95D40D6BDD4B}"/>
              </a:ext>
            </a:extLst>
          </p:cNvPr>
          <p:cNvSpPr txBox="1"/>
          <p:nvPr/>
        </p:nvSpPr>
        <p:spPr>
          <a:xfrm>
            <a:off x="2200998" y="4941168"/>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https://arxiv.org/pdf/2109.12021.pdf</a:t>
            </a:r>
            <a:r>
              <a:rPr kumimoji="0" lang="en-US" sz="18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3283413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85BB35-9FEF-244E-92B7-E108363EA1D8}"/>
              </a:ext>
            </a:extLst>
          </p:cNvPr>
          <p:cNvSpPr>
            <a:spLocks noGrp="1"/>
          </p:cNvSpPr>
          <p:nvPr>
            <p:ph type="title"/>
          </p:nvPr>
        </p:nvSpPr>
        <p:spPr/>
        <p:txBody>
          <a:bodyPr/>
          <a:lstStyle/>
          <a:p>
            <a:r>
              <a:rPr lang="en-US" dirty="0"/>
              <a:t>Pythia is Open Source</a:t>
            </a:r>
          </a:p>
        </p:txBody>
      </p:sp>
      <p:sp>
        <p:nvSpPr>
          <p:cNvPr id="9" name="Content Placeholder 8">
            <a:extLst>
              <a:ext uri="{FF2B5EF4-FFF2-40B4-BE49-F238E27FC236}">
                <a16:creationId xmlns:a16="http://schemas.microsoft.com/office/drawing/2014/main" id="{F53749AB-BE31-7046-A890-54FC3D0BA9C8}"/>
              </a:ext>
            </a:extLst>
          </p:cNvPr>
          <p:cNvSpPr>
            <a:spLocks noGrp="1"/>
          </p:cNvSpPr>
          <p:nvPr>
            <p:ph idx="1"/>
          </p:nvPr>
        </p:nvSpPr>
        <p:spPr/>
        <p:txBody>
          <a:bodyPr/>
          <a:lstStyle/>
          <a:p>
            <a:pPr marL="0" indent="0" algn="ctr">
              <a:buNone/>
            </a:pPr>
            <a:r>
              <a:rPr lang="en-US" sz="3200" b="1" dirty="0">
                <a:solidFill>
                  <a:srgbClr val="0000FF"/>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https://github.com/CMU-SAFARI/Pythia</a:t>
            </a:r>
            <a:endParaRPr lang="en-US" sz="3200" b="1" dirty="0">
              <a:solidFill>
                <a:srgbClr val="0000FF"/>
              </a:solidFill>
              <a:latin typeface="Calibri" panose="020F0502020204030204" pitchFamily="34" charset="0"/>
              <a:cs typeface="Calibri" panose="020F0502020204030204" pitchFamily="34" charset="0"/>
            </a:endParaRPr>
          </a:p>
          <a:p>
            <a:endParaRPr lang="en-US" sz="100"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MICRO’21 </a:t>
            </a:r>
            <a:r>
              <a:rPr lang="en-US" sz="3000" b="1" dirty="0">
                <a:solidFill>
                  <a:srgbClr val="C00000"/>
                </a:solidFill>
                <a:latin typeface="Calibri" panose="020F0502020204030204" pitchFamily="34" charset="0"/>
                <a:cs typeface="Calibri" panose="020F0502020204030204" pitchFamily="34" charset="0"/>
              </a:rPr>
              <a:t>artifact evaluated</a:t>
            </a:r>
          </a:p>
          <a:p>
            <a:r>
              <a:rPr lang="en-US" sz="3000" b="1" dirty="0" err="1">
                <a:solidFill>
                  <a:srgbClr val="000CFF"/>
                </a:solidFill>
                <a:latin typeface="Calibri" panose="020F0502020204030204" pitchFamily="34" charset="0"/>
                <a:cs typeface="Calibri" panose="020F0502020204030204" pitchFamily="34" charset="0"/>
              </a:rPr>
              <a:t>Champsim</a:t>
            </a:r>
            <a:r>
              <a:rPr lang="en-US" sz="3000" b="1" dirty="0">
                <a:solidFill>
                  <a:srgbClr val="000CFF"/>
                </a:solidFill>
                <a:latin typeface="Calibri" panose="020F0502020204030204" pitchFamily="34" charset="0"/>
                <a:cs typeface="Calibri" panose="020F0502020204030204" pitchFamily="34" charset="0"/>
              </a:rPr>
              <a:t> source</a:t>
            </a:r>
            <a:r>
              <a:rPr lang="en-US" sz="3000" dirty="0">
                <a:solidFill>
                  <a:srgbClr val="000CFF"/>
                </a:solidFill>
                <a:latin typeface="Calibri" panose="020F0502020204030204" pitchFamily="34" charset="0"/>
                <a:cs typeface="Calibri" panose="020F0502020204030204" pitchFamily="34" charset="0"/>
              </a:rPr>
              <a:t> </a:t>
            </a:r>
            <a:r>
              <a:rPr lang="en-US" sz="3000" dirty="0">
                <a:latin typeface="Calibri" panose="020F0502020204030204" pitchFamily="34" charset="0"/>
                <a:cs typeface="Calibri" panose="020F0502020204030204" pitchFamily="34" charset="0"/>
              </a:rPr>
              <a:t>code + </a:t>
            </a:r>
            <a:r>
              <a:rPr lang="en-US" sz="3000" b="1" dirty="0">
                <a:solidFill>
                  <a:srgbClr val="000CFF"/>
                </a:solidFill>
                <a:latin typeface="Calibri" panose="020F0502020204030204" pitchFamily="34" charset="0"/>
                <a:cs typeface="Calibri" panose="020F0502020204030204" pitchFamily="34" charset="0"/>
              </a:rPr>
              <a:t>Chisel</a:t>
            </a:r>
            <a:r>
              <a:rPr lang="en-US" sz="3000" dirty="0">
                <a:latin typeface="Calibri" panose="020F0502020204030204" pitchFamily="34" charset="0"/>
                <a:cs typeface="Calibri" panose="020F0502020204030204" pitchFamily="34" charset="0"/>
              </a:rPr>
              <a:t> modeling code</a:t>
            </a:r>
          </a:p>
          <a:p>
            <a:r>
              <a:rPr lang="en-US" sz="3000" b="1" dirty="0">
                <a:solidFill>
                  <a:schemeClr val="accent6">
                    <a:lumMod val="75000"/>
                  </a:schemeClr>
                </a:solidFill>
                <a:latin typeface="Calibri" panose="020F0502020204030204" pitchFamily="34" charset="0"/>
                <a:cs typeface="Calibri" panose="020F0502020204030204" pitchFamily="34" charset="0"/>
              </a:rPr>
              <a:t>All traces</a:t>
            </a:r>
            <a:r>
              <a:rPr lang="en-US" sz="3000" dirty="0">
                <a:latin typeface="Calibri" panose="020F0502020204030204" pitchFamily="34" charset="0"/>
                <a:cs typeface="Calibri" panose="020F0502020204030204" pitchFamily="34" charset="0"/>
              </a:rPr>
              <a:t> used for evaluation</a:t>
            </a:r>
          </a:p>
        </p:txBody>
      </p:sp>
      <p:pic>
        <p:nvPicPr>
          <p:cNvPr id="13" name="Picture 12">
            <a:extLst>
              <a:ext uri="{FF2B5EF4-FFF2-40B4-BE49-F238E27FC236}">
                <a16:creationId xmlns:a16="http://schemas.microsoft.com/office/drawing/2014/main" id="{0CF51876-2774-604C-B12B-CB9D757B3020}"/>
              </a:ext>
            </a:extLst>
          </p:cNvPr>
          <p:cNvPicPr>
            <a:picLocks noChangeAspect="1"/>
          </p:cNvPicPr>
          <p:nvPr/>
        </p:nvPicPr>
        <p:blipFill>
          <a:blip r:embed="rId3"/>
          <a:stretch>
            <a:fillRect/>
          </a:stretch>
        </p:blipFill>
        <p:spPr>
          <a:xfrm>
            <a:off x="6351586" y="43365"/>
            <a:ext cx="759994" cy="755795"/>
          </a:xfrm>
          <a:prstGeom prst="rect">
            <a:avLst/>
          </a:prstGeom>
        </p:spPr>
      </p:pic>
      <p:pic>
        <p:nvPicPr>
          <p:cNvPr id="14" name="Picture 13">
            <a:extLst>
              <a:ext uri="{FF2B5EF4-FFF2-40B4-BE49-F238E27FC236}">
                <a16:creationId xmlns:a16="http://schemas.microsoft.com/office/drawing/2014/main" id="{1F963882-2781-184B-8124-7F3E699EEE5E}"/>
              </a:ext>
            </a:extLst>
          </p:cNvPr>
          <p:cNvPicPr>
            <a:picLocks noChangeAspect="1"/>
          </p:cNvPicPr>
          <p:nvPr/>
        </p:nvPicPr>
        <p:blipFill>
          <a:blip r:embed="rId4"/>
          <a:stretch>
            <a:fillRect/>
          </a:stretch>
        </p:blipFill>
        <p:spPr>
          <a:xfrm>
            <a:off x="7204269" y="44462"/>
            <a:ext cx="759994" cy="755795"/>
          </a:xfrm>
          <a:prstGeom prst="rect">
            <a:avLst/>
          </a:prstGeom>
        </p:spPr>
      </p:pic>
      <p:pic>
        <p:nvPicPr>
          <p:cNvPr id="15" name="Picture 14">
            <a:extLst>
              <a:ext uri="{FF2B5EF4-FFF2-40B4-BE49-F238E27FC236}">
                <a16:creationId xmlns:a16="http://schemas.microsoft.com/office/drawing/2014/main" id="{D325227A-CBE5-E542-927A-E269C88CB4C0}"/>
              </a:ext>
            </a:extLst>
          </p:cNvPr>
          <p:cNvPicPr>
            <a:picLocks noChangeAspect="1"/>
          </p:cNvPicPr>
          <p:nvPr/>
        </p:nvPicPr>
        <p:blipFill>
          <a:blip r:embed="rId5"/>
          <a:stretch>
            <a:fillRect/>
          </a:stretch>
        </p:blipFill>
        <p:spPr>
          <a:xfrm>
            <a:off x="8056952" y="44241"/>
            <a:ext cx="759994" cy="755795"/>
          </a:xfrm>
          <a:prstGeom prst="rect">
            <a:avLst/>
          </a:prstGeom>
        </p:spPr>
      </p:pic>
      <p:pic>
        <p:nvPicPr>
          <p:cNvPr id="7" name="Picture 6">
            <a:extLst>
              <a:ext uri="{FF2B5EF4-FFF2-40B4-BE49-F238E27FC236}">
                <a16:creationId xmlns:a16="http://schemas.microsoft.com/office/drawing/2014/main" id="{22A15DB7-E366-454A-BEC5-9981EE936A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3535" y="3190625"/>
            <a:ext cx="5816929" cy="3560441"/>
          </a:xfrm>
          <a:prstGeom prst="rect">
            <a:avLst/>
          </a:prstGeom>
        </p:spPr>
      </p:pic>
    </p:spTree>
    <p:extLst>
      <p:ext uri="{BB962C8B-B14F-4D97-AF65-F5344CB8AC3E}">
        <p14:creationId xmlns:p14="http://schemas.microsoft.com/office/powerpoint/2010/main" val="23365205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Key Shortcomings of Prior Prefetchers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Formulating Prefetching as </a:t>
            </a: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Reinforcement Learning</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Pythia: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Evaluation of </a:t>
            </a: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Pythia and Key Results</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Conclusion</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3423580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78D72AD6-90F9-4D4E-BB8C-B3CAE2447857}"/>
              </a:ext>
            </a:extLst>
          </p:cNvPr>
          <p:cNvSpPr/>
          <p:nvPr/>
        </p:nvSpPr>
        <p:spPr>
          <a:xfrm>
            <a:off x="90613" y="4939815"/>
            <a:ext cx="8972997" cy="1228072"/>
          </a:xfrm>
          <a:prstGeom prst="roundRect">
            <a:avLst>
              <a:gd name="adj" fmla="val 4914"/>
            </a:avLst>
          </a:prstGeom>
          <a:solidFill>
            <a:srgbClr val="FFD4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323F9310-436B-2148-9BEE-287B9C8D0845}"/>
              </a:ext>
            </a:extLst>
          </p:cNvPr>
          <p:cNvSpPr/>
          <p:nvPr/>
        </p:nvSpPr>
        <p:spPr>
          <a:xfrm>
            <a:off x="90614" y="3731501"/>
            <a:ext cx="8972997" cy="1157390"/>
          </a:xfrm>
          <a:prstGeom prst="roundRect">
            <a:avLst>
              <a:gd name="adj" fmla="val 4752"/>
            </a:avLst>
          </a:prstGeom>
          <a:solidFill>
            <a:srgbClr val="E2F0D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0E26C6B5-FAA5-AD49-A5C5-27FF882473B7}"/>
              </a:ext>
            </a:extLst>
          </p:cNvPr>
          <p:cNvSpPr/>
          <p:nvPr/>
        </p:nvSpPr>
        <p:spPr>
          <a:xfrm>
            <a:off x="90615" y="2762038"/>
            <a:ext cx="8972997" cy="918538"/>
          </a:xfrm>
          <a:prstGeom prst="roundRect">
            <a:avLst>
              <a:gd name="adj" fmla="val 6118"/>
            </a:avLst>
          </a:pr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245F93DA-41DE-4A4C-9B1D-817B6A0EBC50}"/>
              </a:ext>
            </a:extLst>
          </p:cNvPr>
          <p:cNvSpPr/>
          <p:nvPr/>
        </p:nvSpPr>
        <p:spPr>
          <a:xfrm>
            <a:off x="80387" y="1553645"/>
            <a:ext cx="8972997" cy="1157390"/>
          </a:xfrm>
          <a:prstGeom prst="roundRect">
            <a:avLst>
              <a:gd name="adj" fmla="val 5700"/>
            </a:avLst>
          </a:prstGeom>
          <a:solidFill>
            <a:srgbClr val="FBE5D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a:extLst>
              <a:ext uri="{FF2B5EF4-FFF2-40B4-BE49-F238E27FC236}">
                <a16:creationId xmlns:a16="http://schemas.microsoft.com/office/drawing/2014/main" id="{7D6700DE-A60F-0047-B270-63F9AB574DCC}"/>
              </a:ext>
            </a:extLst>
          </p:cNvPr>
          <p:cNvSpPr/>
          <p:nvPr/>
        </p:nvSpPr>
        <p:spPr>
          <a:xfrm>
            <a:off x="90616" y="936172"/>
            <a:ext cx="8972997" cy="566471"/>
          </a:xfrm>
          <a:prstGeom prst="roundRect">
            <a:avLst>
              <a:gd name="adj" fmla="val 10119"/>
            </a:avLst>
          </a:prstGeom>
          <a:solidFill>
            <a:srgbClr val="DAE3F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709DE5-F276-824C-9D6F-0E1B1DEE5DF3}"/>
              </a:ext>
            </a:extLst>
          </p:cNvPr>
          <p:cNvSpPr>
            <a:spLocks noGrp="1"/>
          </p:cNvSpPr>
          <p:nvPr>
            <p:ph type="title"/>
          </p:nvPr>
        </p:nvSpPr>
        <p:spPr/>
        <p:txBody>
          <a:bodyPr>
            <a:normAutofit fontScale="90000"/>
          </a:bodyPr>
          <a:lstStyle/>
          <a:p>
            <a:r>
              <a:rPr lang="en-US" dirty="0"/>
              <a:t>Executive Summary</a:t>
            </a:r>
          </a:p>
        </p:txBody>
      </p:sp>
      <p:sp>
        <p:nvSpPr>
          <p:cNvPr id="13" name="TextBox 12">
            <a:extLst>
              <a:ext uri="{FF2B5EF4-FFF2-40B4-BE49-F238E27FC236}">
                <a16:creationId xmlns:a16="http://schemas.microsoft.com/office/drawing/2014/main" id="{CDE8B0D0-D472-A74F-9DA1-634CACC78EB5}"/>
              </a:ext>
            </a:extLst>
          </p:cNvPr>
          <p:cNvSpPr txBox="1"/>
          <p:nvPr/>
        </p:nvSpPr>
        <p:spPr>
          <a:xfrm>
            <a:off x="2205308" y="6273497"/>
            <a:ext cx="4743606" cy="408623"/>
          </a:xfrm>
          <a:prstGeom prst="roundRect">
            <a:avLst/>
          </a:prstGeom>
          <a:solidFill>
            <a:schemeClr val="bg1">
              <a:lumMod val="9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hlinkClick r:id="rId3">
                  <a:extLst>
                    <a:ext uri="{A12FA001-AC4F-418D-AE19-62706E023703}">
                      <ahyp:hlinkClr xmlns:ahyp="http://schemas.microsoft.com/office/drawing/2018/hyperlinkcolor" val="tx"/>
                    </a:ext>
                  </a:extLst>
                </a:hlinkClick>
              </a:rPr>
              <a:t>https://github.com/CMU-SAFARI/Pythia</a:t>
            </a:r>
            <a:endParaRPr kumimoji="0" lang="en-US" sz="18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endParaRPr>
          </a:p>
        </p:txBody>
      </p:sp>
      <p:sp>
        <p:nvSpPr>
          <p:cNvPr id="3" name="Content Placeholder 2">
            <a:extLst>
              <a:ext uri="{FF2B5EF4-FFF2-40B4-BE49-F238E27FC236}">
                <a16:creationId xmlns:a16="http://schemas.microsoft.com/office/drawing/2014/main" id="{44722C4C-45FE-344B-A79D-CCCD100D937C}"/>
              </a:ext>
            </a:extLst>
          </p:cNvPr>
          <p:cNvSpPr>
            <a:spLocks noGrp="1"/>
          </p:cNvSpPr>
          <p:nvPr>
            <p:ph idx="1"/>
          </p:nvPr>
        </p:nvSpPr>
        <p:spPr>
          <a:xfrm>
            <a:off x="68368" y="936172"/>
            <a:ext cx="8995245" cy="5789494"/>
          </a:xfrm>
        </p:spPr>
        <p:txBody>
          <a:bodyPr>
            <a:normAutofit/>
          </a:bodyPr>
          <a:lstStyle/>
          <a:p>
            <a:r>
              <a:rPr lang="en-US" sz="1800" b="1" dirty="0">
                <a:solidFill>
                  <a:srgbClr val="0070C0"/>
                </a:solidFill>
                <a:latin typeface="Calibri" panose="020F0502020204030204" pitchFamily="34" charset="0"/>
                <a:cs typeface="Calibri" panose="020F0502020204030204" pitchFamily="34" charset="0"/>
              </a:rPr>
              <a:t>Background</a:t>
            </a:r>
            <a:r>
              <a:rPr lang="en-US" sz="1800" dirty="0">
                <a:latin typeface="Calibri" panose="020F0502020204030204" pitchFamily="34" charset="0"/>
                <a:cs typeface="Calibri" panose="020F0502020204030204" pitchFamily="34" charset="0"/>
              </a:rPr>
              <a:t>: Prefetchers predict addresses of future memory requests by associating memory access patterns with pieces of program and system information (called </a:t>
            </a:r>
            <a:r>
              <a:rPr lang="en-US" sz="1800" b="1" dirty="0">
                <a:solidFill>
                  <a:schemeClr val="accent1">
                    <a:lumMod val="75000"/>
                  </a:schemeClr>
                </a:solidFill>
                <a:latin typeface="Calibri" panose="020F0502020204030204" pitchFamily="34" charset="0"/>
                <a:cs typeface="Calibri" panose="020F0502020204030204" pitchFamily="34" charset="0"/>
              </a:rPr>
              <a:t>feature</a:t>
            </a:r>
            <a:r>
              <a:rPr lang="en-US" sz="1800" dirty="0">
                <a:latin typeface="Calibri" panose="020F0502020204030204" pitchFamily="34" charset="0"/>
                <a:cs typeface="Calibri" panose="020F0502020204030204" pitchFamily="34" charset="0"/>
              </a:rPr>
              <a:t>)</a:t>
            </a:r>
          </a:p>
          <a:p>
            <a:r>
              <a:rPr lang="en-US" sz="1800" b="1" dirty="0">
                <a:solidFill>
                  <a:srgbClr val="E30305"/>
                </a:solidFill>
                <a:latin typeface="Calibri" panose="020F0502020204030204" pitchFamily="34" charset="0"/>
                <a:cs typeface="Calibri" panose="020F0502020204030204" pitchFamily="34" charset="0"/>
              </a:rPr>
              <a:t>Problem</a:t>
            </a:r>
            <a:r>
              <a:rPr lang="en-US" sz="1800" dirty="0">
                <a:latin typeface="Calibri" panose="020F0502020204030204" pitchFamily="34" charset="0"/>
                <a:cs typeface="Calibri" panose="020F0502020204030204" pitchFamily="34" charset="0"/>
              </a:rPr>
              <a:t>: Three key shortcomings of prior prefetchers:</a:t>
            </a:r>
          </a:p>
          <a:p>
            <a:pPr marL="536575" lvl="1" indent="-179388"/>
            <a:r>
              <a:rPr lang="en-US" sz="1600" dirty="0">
                <a:latin typeface="Calibri" panose="020F0502020204030204" pitchFamily="34" charset="0"/>
                <a:cs typeface="Calibri" panose="020F0502020204030204" pitchFamily="34" charset="0"/>
              </a:rPr>
              <a:t>Predict mainly using a </a:t>
            </a:r>
            <a:r>
              <a:rPr lang="en-US" sz="1600" b="1" dirty="0">
                <a:solidFill>
                  <a:srgbClr val="C00000"/>
                </a:solidFill>
                <a:latin typeface="Calibri" panose="020F0502020204030204" pitchFamily="34" charset="0"/>
                <a:cs typeface="Calibri" panose="020F0502020204030204" pitchFamily="34" charset="0"/>
              </a:rPr>
              <a:t>single program feature</a:t>
            </a:r>
          </a:p>
          <a:p>
            <a:pPr marL="536575" lvl="1" indent="-179388"/>
            <a:r>
              <a:rPr lang="en-US" sz="1600" dirty="0">
                <a:latin typeface="Calibri" panose="020F0502020204030204" pitchFamily="34" charset="0"/>
                <a:cs typeface="Calibri" panose="020F0502020204030204" pitchFamily="34" charset="0"/>
              </a:rPr>
              <a:t>Lack </a:t>
            </a:r>
            <a:r>
              <a:rPr lang="en-US" sz="1600" b="1" dirty="0">
                <a:solidFill>
                  <a:srgbClr val="C00000"/>
                </a:solidFill>
                <a:latin typeface="Calibri" panose="020F0502020204030204" pitchFamily="34" charset="0"/>
                <a:cs typeface="Calibri" panose="020F0502020204030204" pitchFamily="34" charset="0"/>
              </a:rPr>
              <a:t>inherent system awareness </a:t>
            </a:r>
            <a:r>
              <a:rPr lang="en-US" sz="1600" dirty="0">
                <a:latin typeface="Calibri" panose="020F0502020204030204" pitchFamily="34" charset="0"/>
                <a:cs typeface="Calibri" panose="020F0502020204030204" pitchFamily="34" charset="0"/>
              </a:rPr>
              <a:t>(e.g., memory bandwidth usage)</a:t>
            </a:r>
          </a:p>
          <a:p>
            <a:pPr marL="536575" lvl="1" indent="-179388"/>
            <a:r>
              <a:rPr lang="en-US" sz="1600" dirty="0">
                <a:latin typeface="Calibri" panose="020F0502020204030204" pitchFamily="34" charset="0"/>
                <a:cs typeface="Calibri" panose="020F0502020204030204" pitchFamily="34" charset="0"/>
              </a:rPr>
              <a:t>Lack </a:t>
            </a:r>
            <a:r>
              <a:rPr lang="en-US" sz="1600" b="1" dirty="0">
                <a:solidFill>
                  <a:srgbClr val="C00000"/>
                </a:solidFill>
                <a:latin typeface="Calibri" panose="020F0502020204030204" pitchFamily="34" charset="0"/>
                <a:cs typeface="Calibri" panose="020F0502020204030204" pitchFamily="34" charset="0"/>
              </a:rPr>
              <a:t>in-silicon customizability</a:t>
            </a:r>
          </a:p>
          <a:p>
            <a:r>
              <a:rPr lang="en-US" sz="1800" b="1" dirty="0">
                <a:solidFill>
                  <a:schemeClr val="accent4">
                    <a:lumMod val="75000"/>
                  </a:schemeClr>
                </a:solidFill>
                <a:latin typeface="Calibri" panose="020F0502020204030204" pitchFamily="34" charset="0"/>
                <a:cs typeface="Calibri" panose="020F0502020204030204" pitchFamily="34" charset="0"/>
              </a:rPr>
              <a:t>Goal</a:t>
            </a:r>
            <a:r>
              <a:rPr lang="en-US" sz="1800" dirty="0">
                <a:latin typeface="Calibri" panose="020F0502020204030204" pitchFamily="34" charset="0"/>
                <a:cs typeface="Calibri" panose="020F0502020204030204" pitchFamily="34" charset="0"/>
              </a:rPr>
              <a:t>: Design a prefetching framework that:</a:t>
            </a:r>
          </a:p>
          <a:p>
            <a:pPr marL="536575" lvl="1" indent="-179388"/>
            <a:r>
              <a:rPr lang="en-US" sz="1600" dirty="0">
                <a:latin typeface="Calibri" panose="020F0502020204030204" pitchFamily="34" charset="0"/>
                <a:cs typeface="Calibri" panose="020F0502020204030204" pitchFamily="34" charset="0"/>
              </a:rPr>
              <a:t>Learns from </a:t>
            </a:r>
            <a:r>
              <a:rPr lang="en-US" sz="1600" b="1" dirty="0">
                <a:solidFill>
                  <a:schemeClr val="accent4">
                    <a:lumMod val="75000"/>
                  </a:schemeClr>
                </a:solidFill>
                <a:latin typeface="Calibri" panose="020F0502020204030204" pitchFamily="34" charset="0"/>
                <a:cs typeface="Calibri" panose="020F0502020204030204" pitchFamily="34" charset="0"/>
              </a:rPr>
              <a:t>multiple features</a:t>
            </a:r>
            <a:r>
              <a:rPr lang="en-US" sz="1600" dirty="0">
                <a:latin typeface="Calibri" panose="020F0502020204030204" pitchFamily="34" charset="0"/>
                <a:cs typeface="Calibri" panose="020F0502020204030204" pitchFamily="34" charset="0"/>
              </a:rPr>
              <a:t> and </a:t>
            </a:r>
            <a:r>
              <a:rPr lang="en-US" sz="1600" b="1" dirty="0">
                <a:solidFill>
                  <a:schemeClr val="accent4">
                    <a:lumMod val="75000"/>
                  </a:schemeClr>
                </a:solidFill>
                <a:latin typeface="Calibri" panose="020F0502020204030204" pitchFamily="34" charset="0"/>
                <a:cs typeface="Calibri" panose="020F0502020204030204" pitchFamily="34" charset="0"/>
              </a:rPr>
              <a:t>inherent system-level feedback</a:t>
            </a:r>
          </a:p>
          <a:p>
            <a:pPr marL="536575" lvl="1" indent="-179388"/>
            <a:r>
              <a:rPr lang="en-US" sz="1600" dirty="0">
                <a:latin typeface="Calibri" panose="020F0502020204030204" pitchFamily="34" charset="0"/>
                <a:cs typeface="Calibri" panose="020F0502020204030204" pitchFamily="34" charset="0"/>
              </a:rPr>
              <a:t>Can be </a:t>
            </a:r>
            <a:r>
              <a:rPr lang="en-US" sz="1600" b="1" dirty="0">
                <a:solidFill>
                  <a:schemeClr val="accent4">
                    <a:lumMod val="75000"/>
                  </a:schemeClr>
                </a:solidFill>
                <a:latin typeface="Calibri" panose="020F0502020204030204" pitchFamily="34" charset="0"/>
                <a:cs typeface="Calibri" panose="020F0502020204030204" pitchFamily="34" charset="0"/>
              </a:rPr>
              <a:t>customized in silicon</a:t>
            </a:r>
            <a:r>
              <a:rPr lang="en-US" sz="1600" dirty="0">
                <a:latin typeface="Calibri" panose="020F0502020204030204" pitchFamily="34" charset="0"/>
                <a:cs typeface="Calibri" panose="020F0502020204030204" pitchFamily="34" charset="0"/>
              </a:rPr>
              <a:t> to use different features and/or prefetching objectives</a:t>
            </a:r>
          </a:p>
          <a:p>
            <a:r>
              <a:rPr lang="en-US" sz="1800" b="1" dirty="0">
                <a:solidFill>
                  <a:schemeClr val="accent6">
                    <a:lumMod val="75000"/>
                  </a:schemeClr>
                </a:solidFill>
                <a:latin typeface="Calibri" panose="020F0502020204030204" pitchFamily="34" charset="0"/>
                <a:cs typeface="Calibri" panose="020F0502020204030204" pitchFamily="34" charset="0"/>
              </a:rPr>
              <a:t>Contribution</a:t>
            </a:r>
            <a:r>
              <a:rPr lang="en-US" sz="1800" dirty="0">
                <a:latin typeface="Calibri" panose="020F0502020204030204" pitchFamily="34" charset="0"/>
                <a:cs typeface="Calibri" panose="020F0502020204030204" pitchFamily="34" charset="0"/>
              </a:rPr>
              <a:t>: Pythia, which formulates prefetching as reinforcement learning problem</a:t>
            </a:r>
          </a:p>
          <a:p>
            <a:pPr marL="536575" lvl="1" indent="-179388"/>
            <a:r>
              <a:rPr lang="en-US" sz="1600" dirty="0">
                <a:latin typeface="Calibri" panose="020F0502020204030204" pitchFamily="34" charset="0"/>
                <a:cs typeface="Calibri" panose="020F0502020204030204" pitchFamily="34" charset="0"/>
              </a:rPr>
              <a:t>Takes</a:t>
            </a:r>
            <a:r>
              <a:rPr lang="en-US" sz="1600" b="1" dirty="0">
                <a:solidFill>
                  <a:srgbClr val="C00000"/>
                </a:solidFill>
                <a:latin typeface="Calibri" panose="020F0502020204030204" pitchFamily="34" charset="0"/>
                <a:cs typeface="Calibri" panose="020F0502020204030204" pitchFamily="34" charset="0"/>
              </a:rPr>
              <a:t> </a:t>
            </a:r>
            <a:r>
              <a:rPr lang="en-US" sz="1600" b="1" dirty="0">
                <a:solidFill>
                  <a:schemeClr val="accent6">
                    <a:lumMod val="75000"/>
                  </a:schemeClr>
                </a:solidFill>
                <a:latin typeface="Calibri" panose="020F0502020204030204" pitchFamily="34" charset="0"/>
                <a:cs typeface="Calibri" panose="020F0502020204030204" pitchFamily="34" charset="0"/>
              </a:rPr>
              <a:t>adaptive</a:t>
            </a:r>
            <a:r>
              <a:rPr lang="en-US" sz="1600" dirty="0">
                <a:latin typeface="Calibri" panose="020F0502020204030204" pitchFamily="34" charset="0"/>
                <a:cs typeface="Calibri" panose="020F0502020204030204" pitchFamily="34" charset="0"/>
              </a:rPr>
              <a:t> prefetch decisions using multiple features and system-level feedback</a:t>
            </a:r>
          </a:p>
          <a:p>
            <a:pPr marL="536575" lvl="1" indent="-179388"/>
            <a:r>
              <a:rPr lang="en-US" sz="1600" dirty="0">
                <a:latin typeface="Calibri" panose="020F0502020204030204" pitchFamily="34" charset="0"/>
                <a:cs typeface="Calibri" panose="020F0502020204030204" pitchFamily="34" charset="0"/>
              </a:rPr>
              <a:t>Can be </a:t>
            </a:r>
            <a:r>
              <a:rPr lang="en-US" sz="1600" b="1" dirty="0">
                <a:solidFill>
                  <a:schemeClr val="accent6">
                    <a:lumMod val="75000"/>
                  </a:schemeClr>
                </a:solidFill>
                <a:latin typeface="Calibri" panose="020F0502020204030204" pitchFamily="34" charset="0"/>
                <a:cs typeface="Calibri" panose="020F0502020204030204" pitchFamily="34" charset="0"/>
              </a:rPr>
              <a:t>customized in silicon</a:t>
            </a:r>
            <a:r>
              <a:rPr lang="en-US" sz="1600" dirty="0">
                <a:latin typeface="Calibri" panose="020F0502020204030204" pitchFamily="34" charset="0"/>
                <a:cs typeface="Calibri" panose="020F0502020204030204" pitchFamily="34" charset="0"/>
              </a:rPr>
              <a:t> for target workloads via simple configuration registers</a:t>
            </a:r>
          </a:p>
          <a:p>
            <a:pPr marL="536575" lvl="1" indent="-179388"/>
            <a:r>
              <a:rPr lang="en-US" sz="1600" dirty="0">
                <a:latin typeface="Calibri" panose="020F0502020204030204" pitchFamily="34" charset="0"/>
                <a:cs typeface="Calibri" panose="020F0502020204030204" pitchFamily="34" charset="0"/>
              </a:rPr>
              <a:t>Proposes</a:t>
            </a:r>
            <a:r>
              <a:rPr lang="en-US" sz="1600" b="1" dirty="0">
                <a:solidFill>
                  <a:schemeClr val="accent6">
                    <a:lumMod val="75000"/>
                  </a:schemeClr>
                </a:solidFill>
                <a:latin typeface="Calibri" panose="020F0502020204030204" pitchFamily="34" charset="0"/>
                <a:cs typeface="Calibri" panose="020F0502020204030204" pitchFamily="34" charset="0"/>
              </a:rPr>
              <a:t> a realistic and practical</a:t>
            </a:r>
            <a:r>
              <a:rPr lang="en-US" sz="1600" dirty="0">
                <a:latin typeface="Calibri" panose="020F0502020204030204" pitchFamily="34" charset="0"/>
                <a:cs typeface="Calibri" panose="020F0502020204030204" pitchFamily="34" charset="0"/>
              </a:rPr>
              <a:t> implementation of RL algorithm in hardware</a:t>
            </a:r>
          </a:p>
          <a:p>
            <a:r>
              <a:rPr lang="en-US" sz="1800" b="1" dirty="0">
                <a:solidFill>
                  <a:srgbClr val="7030A0"/>
                </a:solidFill>
                <a:latin typeface="Calibri" panose="020F0502020204030204" pitchFamily="34" charset="0"/>
                <a:cs typeface="Calibri" panose="020F0502020204030204" pitchFamily="34" charset="0"/>
              </a:rPr>
              <a:t>Key Results</a:t>
            </a:r>
            <a:r>
              <a:rPr lang="en-US" sz="1800" dirty="0">
                <a:latin typeface="Calibri" panose="020F0502020204030204" pitchFamily="34" charset="0"/>
                <a:cs typeface="Calibri" panose="020F0502020204030204" pitchFamily="34" charset="0"/>
              </a:rPr>
              <a:t>:</a:t>
            </a:r>
          </a:p>
          <a:p>
            <a:pPr marL="536575" lvl="1" indent="-179388"/>
            <a:r>
              <a:rPr lang="en-US" sz="1600" dirty="0">
                <a:latin typeface="Calibri" panose="020F0502020204030204" pitchFamily="34" charset="0"/>
                <a:cs typeface="Calibri" panose="020F0502020204030204" pitchFamily="34" charset="0"/>
              </a:rPr>
              <a:t>Evaluated using a wide range of workloads from SPEC CPU, PARSEC, </a:t>
            </a:r>
            <a:r>
              <a:rPr lang="en-US" sz="1600" dirty="0" err="1">
                <a:latin typeface="Calibri" panose="020F0502020204030204" pitchFamily="34" charset="0"/>
                <a:cs typeface="Calibri" panose="020F0502020204030204" pitchFamily="34" charset="0"/>
              </a:rPr>
              <a:t>Ligra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Cloudsuite</a:t>
            </a:r>
            <a:endParaRPr lang="en-US" sz="1600" dirty="0">
              <a:latin typeface="Calibri" panose="020F0502020204030204" pitchFamily="34" charset="0"/>
              <a:cs typeface="Calibri" panose="020F0502020204030204" pitchFamily="34" charset="0"/>
            </a:endParaRPr>
          </a:p>
          <a:p>
            <a:pPr marL="536575" lvl="1" indent="-179388"/>
            <a:r>
              <a:rPr lang="en-US" sz="1600" dirty="0">
                <a:latin typeface="Calibri" panose="020F0502020204030204" pitchFamily="34" charset="0"/>
                <a:cs typeface="Calibri" panose="020F0502020204030204" pitchFamily="34" charset="0"/>
              </a:rPr>
              <a:t>Outperforms best prefetcher by </a:t>
            </a:r>
            <a:r>
              <a:rPr lang="en-US" sz="1600" b="1" dirty="0">
                <a:solidFill>
                  <a:srgbClr val="7030A0"/>
                </a:solidFill>
                <a:latin typeface="Calibri" panose="020F0502020204030204" pitchFamily="34" charset="0"/>
                <a:cs typeface="Calibri" panose="020F0502020204030204" pitchFamily="34" charset="0"/>
              </a:rPr>
              <a:t>3.4%, 7.7% and 17%</a:t>
            </a:r>
            <a:r>
              <a:rPr lang="en-US" sz="1600" b="1" dirty="0">
                <a:solidFill>
                  <a:srgbClr val="C0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in 1/4/</a:t>
            </a:r>
            <a:r>
              <a:rPr lang="en-US" sz="1600" dirty="0" err="1">
                <a:latin typeface="Calibri" panose="020F0502020204030204" pitchFamily="34" charset="0"/>
                <a:cs typeface="Calibri" panose="020F0502020204030204" pitchFamily="34" charset="0"/>
              </a:rPr>
              <a:t>bw</a:t>
            </a:r>
            <a:r>
              <a:rPr lang="en-US" sz="1600" dirty="0">
                <a:latin typeface="Calibri" panose="020F0502020204030204" pitchFamily="34" charset="0"/>
                <a:cs typeface="Calibri" panose="020F0502020204030204" pitchFamily="34" charset="0"/>
              </a:rPr>
              <a:t>-constrained cores</a:t>
            </a:r>
          </a:p>
          <a:p>
            <a:pPr marL="536575" lvl="1" indent="-179388"/>
            <a:r>
              <a:rPr lang="en-US" sz="1600" dirty="0">
                <a:latin typeface="Calibri" panose="020F0502020204030204" pitchFamily="34" charset="0"/>
                <a:cs typeface="Calibri" panose="020F0502020204030204" pitchFamily="34" charset="0"/>
              </a:rPr>
              <a:t>Customizing Pythia leads to up to </a:t>
            </a:r>
            <a:r>
              <a:rPr lang="en-US" sz="1600" b="1" dirty="0">
                <a:solidFill>
                  <a:srgbClr val="7030A0"/>
                </a:solidFill>
                <a:latin typeface="Calibri" panose="020F0502020204030204" pitchFamily="34" charset="0"/>
                <a:cs typeface="Calibri" panose="020F0502020204030204" pitchFamily="34" charset="0"/>
              </a:rPr>
              <a:t>7.8% more performance </a:t>
            </a:r>
            <a:r>
              <a:rPr lang="en-US" sz="1600" dirty="0">
                <a:latin typeface="Calibri" panose="020F0502020204030204" pitchFamily="34" charset="0"/>
                <a:cs typeface="Calibri" panose="020F0502020204030204" pitchFamily="34" charset="0"/>
              </a:rPr>
              <a:t>over basic Pythia across </a:t>
            </a:r>
            <a:r>
              <a:rPr lang="en-US" sz="1600" dirty="0" err="1">
                <a:latin typeface="Calibri" panose="020F0502020204030204" pitchFamily="34" charset="0"/>
                <a:cs typeface="Calibri" panose="020F0502020204030204" pitchFamily="34" charset="0"/>
              </a:rPr>
              <a:t>Ligra</a:t>
            </a:r>
            <a:r>
              <a:rPr lang="en-US" sz="1600" dirty="0">
                <a:latin typeface="Calibri" panose="020F0502020204030204" pitchFamily="34" charset="0"/>
                <a:cs typeface="Calibri" panose="020F0502020204030204" pitchFamily="34" charset="0"/>
              </a:rPr>
              <a:t> workloads</a:t>
            </a:r>
          </a:p>
        </p:txBody>
      </p:sp>
    </p:spTree>
    <p:extLst>
      <p:ext uri="{BB962C8B-B14F-4D97-AF65-F5344CB8AC3E}">
        <p14:creationId xmlns:p14="http://schemas.microsoft.com/office/powerpoint/2010/main" val="40379223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328274" y="3869921"/>
            <a:ext cx="84874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Rahul </a:t>
            </a:r>
            <a:r>
              <a:rPr kumimoji="0" lang="en-US" sz="2400" b="1" i="0" u="sng"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Bera</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Konstantinos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Kanellopoulos</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Anant V. Nori,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Taha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Shahroodi</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Sreenivas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Subramoney</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Onur</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Mutlu</a:t>
            </a:r>
            <a:endPar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8274" y="5884914"/>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2687934" y="5877306"/>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0"/>
            <a:ext cx="9144000" cy="3516923"/>
          </a:xfrm>
          <a:prstGeom prst="rect">
            <a:avLst/>
          </a:prstGeom>
          <a:solidFill>
            <a:srgbClr val="23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rPr>
              <a:t>Pythia</a:t>
            </a:r>
            <a:endParaRPr kumimoji="0" lang="en-US" sz="62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rPr>
              <a:t>A Customizable Hardware Prefetching Framework Using Online Reinforcement Learning</a:t>
            </a:r>
          </a:p>
        </p:txBody>
      </p:sp>
      <p:pic>
        <p:nvPicPr>
          <p:cNvPr id="11" name="Picture 10">
            <a:extLst>
              <a:ext uri="{FF2B5EF4-FFF2-40B4-BE49-F238E27FC236}">
                <a16:creationId xmlns:a16="http://schemas.microsoft.com/office/drawing/2014/main" id="{04634075-57FE-5941-A015-53B1298194BB}"/>
              </a:ext>
            </a:extLst>
          </p:cNvPr>
          <p:cNvPicPr>
            <a:picLocks noChangeAspect="1"/>
          </p:cNvPicPr>
          <p:nvPr/>
        </p:nvPicPr>
        <p:blipFill rotWithShape="1">
          <a:blip r:embed="rId5"/>
          <a:srcRect l="28273" t="34927" r="30772" b="35321"/>
          <a:stretch/>
        </p:blipFill>
        <p:spPr>
          <a:xfrm>
            <a:off x="5245212" y="5812732"/>
            <a:ext cx="1336458" cy="544549"/>
          </a:xfrm>
          <a:prstGeom prst="rect">
            <a:avLst/>
          </a:prstGeom>
        </p:spPr>
      </p:pic>
      <p:pic>
        <p:nvPicPr>
          <p:cNvPr id="12" name="Picture 11">
            <a:extLst>
              <a:ext uri="{FF2B5EF4-FFF2-40B4-BE49-F238E27FC236}">
                <a16:creationId xmlns:a16="http://schemas.microsoft.com/office/drawing/2014/main" id="{17108674-F00F-2B40-AD5B-7FE829C4B79E}"/>
              </a:ext>
            </a:extLst>
          </p:cNvPr>
          <p:cNvPicPr>
            <a:picLocks noChangeAspect="1"/>
          </p:cNvPicPr>
          <p:nvPr/>
        </p:nvPicPr>
        <p:blipFill>
          <a:blip r:embed="rId6"/>
          <a:stretch>
            <a:fillRect/>
          </a:stretch>
        </p:blipFill>
        <p:spPr>
          <a:xfrm>
            <a:off x="6948407" y="5601696"/>
            <a:ext cx="1767017" cy="691012"/>
          </a:xfrm>
          <a:prstGeom prst="rect">
            <a:avLst/>
          </a:prstGeom>
        </p:spPr>
      </p:pic>
      <p:pic>
        <p:nvPicPr>
          <p:cNvPr id="8" name="Picture 7">
            <a:extLst>
              <a:ext uri="{FF2B5EF4-FFF2-40B4-BE49-F238E27FC236}">
                <a16:creationId xmlns:a16="http://schemas.microsoft.com/office/drawing/2014/main" id="{FD298C08-FC93-E646-B31F-6B7F8C471F3A}"/>
              </a:ext>
            </a:extLst>
          </p:cNvPr>
          <p:cNvPicPr>
            <a:picLocks noChangeAspect="1"/>
          </p:cNvPicPr>
          <p:nvPr/>
        </p:nvPicPr>
        <p:blipFill>
          <a:blip r:embed="rId7"/>
          <a:stretch>
            <a:fillRect/>
          </a:stretch>
        </p:blipFill>
        <p:spPr>
          <a:xfrm>
            <a:off x="6127264" y="113396"/>
            <a:ext cx="908812" cy="903791"/>
          </a:xfrm>
          <a:prstGeom prst="rect">
            <a:avLst/>
          </a:prstGeom>
        </p:spPr>
      </p:pic>
      <p:pic>
        <p:nvPicPr>
          <p:cNvPr id="9" name="Picture 8">
            <a:extLst>
              <a:ext uri="{FF2B5EF4-FFF2-40B4-BE49-F238E27FC236}">
                <a16:creationId xmlns:a16="http://schemas.microsoft.com/office/drawing/2014/main" id="{F5EDFA81-19D9-314E-9BB1-888EB0FFA586}"/>
              </a:ext>
            </a:extLst>
          </p:cNvPr>
          <p:cNvPicPr>
            <a:picLocks noChangeAspect="1"/>
          </p:cNvPicPr>
          <p:nvPr/>
        </p:nvPicPr>
        <p:blipFill>
          <a:blip r:embed="rId8"/>
          <a:stretch>
            <a:fillRect/>
          </a:stretch>
        </p:blipFill>
        <p:spPr>
          <a:xfrm>
            <a:off x="7125746" y="113395"/>
            <a:ext cx="908812" cy="903791"/>
          </a:xfrm>
          <a:prstGeom prst="rect">
            <a:avLst/>
          </a:prstGeom>
        </p:spPr>
      </p:pic>
      <p:pic>
        <p:nvPicPr>
          <p:cNvPr id="10" name="Picture 9">
            <a:extLst>
              <a:ext uri="{FF2B5EF4-FFF2-40B4-BE49-F238E27FC236}">
                <a16:creationId xmlns:a16="http://schemas.microsoft.com/office/drawing/2014/main" id="{D3C7A674-47D3-FB49-A74C-491B52491BA3}"/>
              </a:ext>
            </a:extLst>
          </p:cNvPr>
          <p:cNvPicPr>
            <a:picLocks noChangeAspect="1"/>
          </p:cNvPicPr>
          <p:nvPr/>
        </p:nvPicPr>
        <p:blipFill>
          <a:blip r:embed="rId9"/>
          <a:stretch>
            <a:fillRect/>
          </a:stretch>
        </p:blipFill>
        <p:spPr>
          <a:xfrm>
            <a:off x="8124229" y="113394"/>
            <a:ext cx="908812" cy="903791"/>
          </a:xfrm>
          <a:prstGeom prst="rect">
            <a:avLst/>
          </a:prstGeom>
        </p:spPr>
      </p:pic>
      <p:sp>
        <p:nvSpPr>
          <p:cNvPr id="5" name="TextBox 4">
            <a:extLst>
              <a:ext uri="{FF2B5EF4-FFF2-40B4-BE49-F238E27FC236}">
                <a16:creationId xmlns:a16="http://schemas.microsoft.com/office/drawing/2014/main" id="{6ED748E9-D2F2-4145-9728-0B85031E8E5C}"/>
              </a:ext>
            </a:extLst>
          </p:cNvPr>
          <p:cNvSpPr txBox="1"/>
          <p:nvPr/>
        </p:nvSpPr>
        <p:spPr>
          <a:xfrm>
            <a:off x="1940510" y="5020679"/>
            <a:ext cx="526297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hlinkClick r:id="rId10">
                  <a:extLst>
                    <a:ext uri="{A12FA001-AC4F-418D-AE19-62706E023703}">
                      <ahyp:hlinkClr xmlns:ahyp="http://schemas.microsoft.com/office/drawing/2018/hyperlinkcolor" val="tx"/>
                    </a:ext>
                  </a:extLst>
                </a:hlinkClick>
              </a:rPr>
              <a:t>https://github.com/CMU-SAFARI/Pythia</a:t>
            </a:r>
            <a:endParaRPr kumimoji="0" lang="en-US" sz="20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endParaRPr>
          </a:p>
        </p:txBody>
      </p:sp>
      <p:sp>
        <p:nvSpPr>
          <p:cNvPr id="6" name="TextBox 5">
            <a:extLst>
              <a:ext uri="{FF2B5EF4-FFF2-40B4-BE49-F238E27FC236}">
                <a16:creationId xmlns:a16="http://schemas.microsoft.com/office/drawing/2014/main" id="{DB638E62-CE28-5722-1D31-F4F4C3E291E6}"/>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11">
                  <a:extLst>
                    <a:ext uri="{A12FA001-AC4F-418D-AE19-62706E023703}">
                      <ahyp:hlinkClr xmlns:ahyp="http://schemas.microsoft.com/office/drawing/2018/hyperlinkcolor" val="tx"/>
                    </a:ext>
                  </a:extLst>
                </a:hlinkClick>
              </a:rPr>
              <a:t>https://arxiv.org/pdf/2109.12021.pdf</a:t>
            </a:r>
            <a:r>
              <a:rPr kumimoji="0" lang="en-US" sz="18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7140926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7A4C-E3BB-8046-9E00-AF875F041C52}"/>
              </a:ext>
            </a:extLst>
          </p:cNvPr>
          <p:cNvSpPr>
            <a:spLocks noGrp="1"/>
          </p:cNvSpPr>
          <p:nvPr>
            <p:ph type="title"/>
          </p:nvPr>
        </p:nvSpPr>
        <p:spPr/>
        <p:txBody>
          <a:bodyPr/>
          <a:lstStyle/>
          <a:p>
            <a:r>
              <a:rPr lang="en-US" dirty="0"/>
              <a:t>Pythia Discussion</a:t>
            </a:r>
          </a:p>
        </p:txBody>
      </p:sp>
      <p:sp>
        <p:nvSpPr>
          <p:cNvPr id="3" name="Content Placeholder 2">
            <a:extLst>
              <a:ext uri="{FF2B5EF4-FFF2-40B4-BE49-F238E27FC236}">
                <a16:creationId xmlns:a16="http://schemas.microsoft.com/office/drawing/2014/main" id="{3A43FF5E-8D86-5E47-B422-BDF4A0F7805B}"/>
              </a:ext>
            </a:extLst>
          </p:cNvPr>
          <p:cNvSpPr>
            <a:spLocks noGrp="1"/>
          </p:cNvSpPr>
          <p:nvPr>
            <p:ph idx="1"/>
          </p:nvPr>
        </p:nvSpPr>
        <p:spPr>
          <a:xfrm>
            <a:off x="169011" y="936172"/>
            <a:ext cx="4481647" cy="5419543"/>
          </a:xfrm>
        </p:spPr>
        <p:txBody>
          <a:bodyPr>
            <a:normAutofit/>
          </a:bodyPr>
          <a:lstStyle/>
          <a:p>
            <a:r>
              <a:rPr lang="en-US" sz="2000" b="1" dirty="0">
                <a:solidFill>
                  <a:srgbClr val="C00000"/>
                </a:solidFill>
                <a:latin typeface="Calibri" panose="020F0502020204030204" pitchFamily="34" charset="0"/>
                <a:cs typeface="Calibri" panose="020F0502020204030204" pitchFamily="34" charset="0"/>
              </a:rPr>
              <a:t>FAQs</a:t>
            </a:r>
          </a:p>
          <a:p>
            <a:pPr lvl="1"/>
            <a:r>
              <a:rPr lang="en-US" sz="1800" dirty="0">
                <a:solidFill>
                  <a:srgbClr val="0432FF"/>
                </a:solidFill>
                <a:latin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Why RL?</a:t>
            </a:r>
            <a:endParaRPr lang="en-US" sz="1800" dirty="0">
              <a:solidFill>
                <a:srgbClr val="0432FF"/>
              </a:solidFill>
              <a:latin typeface="Calibri" panose="020F0502020204030204" pitchFamily="34" charset="0"/>
              <a:cs typeface="Calibri" panose="020F0502020204030204" pitchFamily="34" charset="0"/>
            </a:endParaRPr>
          </a:p>
          <a:p>
            <a:pPr lvl="1"/>
            <a:r>
              <a:rPr lang="en-US" sz="1800" dirty="0">
                <a:solidFill>
                  <a:srgbClr val="0432FF"/>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What about large page?</a:t>
            </a:r>
            <a:endParaRPr lang="en-US" sz="1800" dirty="0">
              <a:solidFill>
                <a:srgbClr val="0432FF"/>
              </a:solidFill>
              <a:latin typeface="Calibri" panose="020F0502020204030204" pitchFamily="34" charset="0"/>
              <a:cs typeface="Calibri" panose="020F0502020204030204" pitchFamily="34" charset="0"/>
            </a:endParaRPr>
          </a:p>
          <a:p>
            <a:pPr lvl="1"/>
            <a:r>
              <a:rPr lang="en-US" sz="1800" dirty="0">
                <a:solidFill>
                  <a:srgbClr val="0432FF"/>
                </a:solidFill>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What’s the prefetch degree?</a:t>
            </a:r>
            <a:endParaRPr lang="en-US" sz="1800" dirty="0">
              <a:solidFill>
                <a:srgbClr val="0432FF"/>
              </a:solidFill>
              <a:latin typeface="Calibri" panose="020F0502020204030204" pitchFamily="34" charset="0"/>
              <a:cs typeface="Calibri" panose="020F0502020204030204" pitchFamily="34" charset="0"/>
            </a:endParaRPr>
          </a:p>
          <a:p>
            <a:pPr lvl="1"/>
            <a:r>
              <a:rPr lang="en-US" sz="1800" dirty="0">
                <a:solidFill>
                  <a:srgbClr val="0432FF"/>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Can customization happen during workload execution?</a:t>
            </a:r>
            <a:endParaRPr lang="en-US" sz="1800" dirty="0">
              <a:solidFill>
                <a:srgbClr val="0432FF"/>
              </a:solidFill>
              <a:latin typeface="Calibri" panose="020F0502020204030204" pitchFamily="34" charset="0"/>
              <a:cs typeface="Calibri" panose="020F0502020204030204" pitchFamily="34" charset="0"/>
            </a:endParaRPr>
          </a:p>
          <a:p>
            <a:pPr lvl="1"/>
            <a:r>
              <a:rPr lang="en-US" sz="1800" dirty="0">
                <a:solidFill>
                  <a:srgbClr val="0432FF"/>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Can runtime mixing create problem?</a:t>
            </a:r>
            <a:endParaRPr lang="en-US" sz="1800" dirty="0">
              <a:solidFill>
                <a:srgbClr val="0432FF"/>
              </a:solidFill>
              <a:latin typeface="Calibri" panose="020F0502020204030204" pitchFamily="34" charset="0"/>
              <a:cs typeface="Calibri" panose="020F0502020204030204" pitchFamily="34" charset="0"/>
            </a:endParaRPr>
          </a:p>
          <a:p>
            <a:pPr lvl="1"/>
            <a:endParaRPr lang="en-US" sz="1800" dirty="0">
              <a:latin typeface="Calibri" panose="020F0502020204030204" pitchFamily="34" charset="0"/>
              <a:cs typeface="Calibri" panose="020F0502020204030204" pitchFamily="34" charset="0"/>
            </a:endParaRPr>
          </a:p>
          <a:p>
            <a:r>
              <a:rPr lang="en-US" sz="2200" b="1" dirty="0">
                <a:solidFill>
                  <a:srgbClr val="C00000"/>
                </a:solidFill>
                <a:latin typeface="Calibri" panose="020F0502020204030204" pitchFamily="34" charset="0"/>
                <a:cs typeface="Calibri" panose="020F0502020204030204" pitchFamily="34" charset="0"/>
              </a:rPr>
              <a:t>Simulation and Methodology</a:t>
            </a:r>
          </a:p>
          <a:p>
            <a:pPr lvl="1"/>
            <a:r>
              <a:rPr lang="en-US" sz="1800" dirty="0">
                <a:solidFill>
                  <a:srgbClr val="0432FF"/>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Basic Pythia configuration</a:t>
            </a:r>
            <a:endParaRPr lang="en-US" sz="1800" dirty="0">
              <a:solidFill>
                <a:srgbClr val="0432FF"/>
              </a:solidFill>
              <a:latin typeface="Calibri" panose="020F0502020204030204" pitchFamily="34" charset="0"/>
              <a:cs typeface="Calibri" panose="020F0502020204030204" pitchFamily="34" charset="0"/>
            </a:endParaRPr>
          </a:p>
          <a:p>
            <a:pPr lvl="1"/>
            <a:r>
              <a:rPr lang="en-US" sz="1800" dirty="0">
                <a:solidFill>
                  <a:srgbClr val="0432FF"/>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System parameters</a:t>
            </a:r>
            <a:endParaRPr lang="en-US" sz="1800" dirty="0">
              <a:solidFill>
                <a:srgbClr val="0432FF"/>
              </a:solidFill>
              <a:latin typeface="Calibri" panose="020F0502020204030204" pitchFamily="34" charset="0"/>
              <a:cs typeface="Calibri" panose="020F0502020204030204" pitchFamily="34" charset="0"/>
            </a:endParaRPr>
          </a:p>
          <a:p>
            <a:pPr lvl="1"/>
            <a:r>
              <a:rPr lang="en-US" sz="1800" dirty="0">
                <a:solidFill>
                  <a:srgbClr val="0432FF"/>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Configuration of prefetchers</a:t>
            </a:r>
            <a:endParaRPr lang="en-US" sz="1800" dirty="0">
              <a:solidFill>
                <a:srgbClr val="0432FF"/>
              </a:solidFill>
              <a:latin typeface="Calibri" panose="020F0502020204030204" pitchFamily="34" charset="0"/>
              <a:cs typeface="Calibri" panose="020F0502020204030204" pitchFamily="34" charset="0"/>
            </a:endParaRPr>
          </a:p>
          <a:p>
            <a:pPr lvl="1"/>
            <a:r>
              <a:rPr lang="en-US" sz="1800" dirty="0">
                <a:solidFill>
                  <a:srgbClr val="0432FF"/>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Evaluated workloads</a:t>
            </a:r>
            <a:endParaRPr lang="en-US" sz="1800" dirty="0">
              <a:solidFill>
                <a:srgbClr val="0432FF"/>
              </a:solidFill>
              <a:latin typeface="Calibri" panose="020F0502020204030204" pitchFamily="34" charset="0"/>
              <a:cs typeface="Calibri" panose="020F0502020204030204" pitchFamily="34" charset="0"/>
            </a:endParaRPr>
          </a:p>
          <a:p>
            <a:pPr lvl="1"/>
            <a:r>
              <a:rPr lang="en-US" sz="1800" dirty="0">
                <a:solidFill>
                  <a:srgbClr val="0432FF"/>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Feature selection</a:t>
            </a:r>
            <a:endParaRPr lang="en-US" sz="1800" dirty="0">
              <a:solidFill>
                <a:srgbClr val="0432FF"/>
              </a:solidFill>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651FFF8C-DFC2-4F41-B0F9-D8A60955A18E}"/>
              </a:ext>
            </a:extLst>
          </p:cNvPr>
          <p:cNvSpPr txBox="1">
            <a:spLocks/>
          </p:cNvSpPr>
          <p:nvPr/>
        </p:nvSpPr>
        <p:spPr>
          <a:xfrm>
            <a:off x="4493342" y="936171"/>
            <a:ext cx="4481647" cy="57894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Segoe UI" panose="020B0502040204020203" pitchFamily="34" charset="0"/>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Lato" panose="020F0502020204030203" pitchFamily="34" charset="77"/>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Detailed Design</a:t>
            </a: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Reward structure</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Design overview</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err="1">
                <a:ln>
                  <a:noFill/>
                </a:ln>
                <a:solidFill>
                  <a:srgbClr val="0563C1"/>
                </a:solidFill>
                <a:effectLst/>
                <a:uLnTx/>
                <a:uFillTx/>
                <a:latin typeface="Calibri" panose="020F0502020204030204" pitchFamily="34" charset="0"/>
                <a:ea typeface="+mn-ea"/>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QVStore</a:t>
            </a: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 Organization</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More Results</a:t>
            </a: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Comparison against other adaptive prefetchers</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Comparison against Context prefetcher</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Feature combination sensitivity</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Hyperparameter sensitivity</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Comparison with multi-level prefetchers</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20" action="ppaction://hlinksldjump">
                  <a:extLst>
                    <a:ext uri="{A12FA001-AC4F-418D-AE19-62706E023703}">
                      <ahyp:hlinkClr xmlns:ahyp="http://schemas.microsoft.com/office/drawing/2018/hyperlinkcolor" val="tx"/>
                    </a:ext>
                  </a:extLst>
                </a:hlinkClick>
              </a:rPr>
              <a:t>Performance in unseen workloads</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21" action="ppaction://hlinksldjump">
                  <a:extLst>
                    <a:ext uri="{A12FA001-AC4F-418D-AE19-62706E023703}">
                      <ahyp:hlinkClr xmlns:ahyp="http://schemas.microsoft.com/office/drawing/2018/hyperlinkcolor" val="tx"/>
                    </a:ext>
                  </a:extLst>
                </a:hlinkClick>
              </a:rPr>
              <a:t>Single-core s-curve</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22" action="ppaction://hlinksldjump">
                  <a:extLst>
                    <a:ext uri="{A12FA001-AC4F-418D-AE19-62706E023703}">
                      <ahyp:hlinkClr xmlns:ahyp="http://schemas.microsoft.com/office/drawing/2018/hyperlinkcolor" val="tx"/>
                    </a:ext>
                  </a:extLst>
                </a:hlinkClick>
              </a:rPr>
              <a:t>Four-core s-curve</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23" action="ppaction://hlinksldjump">
                  <a:extLst>
                    <a:ext uri="{A12FA001-AC4F-418D-AE19-62706E023703}">
                      <ahyp:hlinkClr xmlns:ahyp="http://schemas.microsoft.com/office/drawing/2018/hyperlinkcolor" val="tx"/>
                    </a:ext>
                  </a:extLst>
                </a:hlinkClick>
              </a:rPr>
              <a:t>Detailed performance analysis</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24" action="ppaction://hlinksldjump">
                  <a:extLst>
                    <a:ext uri="{A12FA001-AC4F-418D-AE19-62706E023703}">
                      <ahyp:hlinkClr xmlns:ahyp="http://schemas.microsoft.com/office/drawing/2018/hyperlinkcolor" val="tx"/>
                    </a:ext>
                  </a:extLst>
                </a:hlinkClick>
              </a:rPr>
              <a:t>Benefit of bandwidth awareness</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25" action="ppaction://hlinksldjump">
                  <a:extLst>
                    <a:ext uri="{A12FA001-AC4F-418D-AE19-62706E023703}">
                      <ahyp:hlinkClr xmlns:ahyp="http://schemas.microsoft.com/office/drawing/2018/hyperlinkcolor" val="tx"/>
                    </a:ext>
                  </a:extLst>
                </a:hlinkClick>
              </a:rPr>
              <a:t>Case study</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26" action="ppaction://hlinksldjump">
                  <a:extLst>
                    <a:ext uri="{A12FA001-AC4F-418D-AE19-62706E023703}">
                      <ahyp:hlinkClr xmlns:ahyp="http://schemas.microsoft.com/office/drawing/2018/hyperlinkcolor" val="tx"/>
                    </a:ext>
                  </a:extLst>
                </a:hlinkClick>
              </a:rPr>
              <a:t>Customizing rewards</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hlinkClick r:id="rId27" action="ppaction://hlinksldjump">
                  <a:extLst>
                    <a:ext uri="{A12FA001-AC4F-418D-AE19-62706E023703}">
                      <ahyp:hlinkClr xmlns:ahyp="http://schemas.microsoft.com/office/drawing/2018/hyperlinkcolor" val="tx"/>
                    </a:ext>
                  </a:extLst>
                </a:hlinkClick>
              </a:rPr>
              <a:t>Customizing features</a:t>
            </a:r>
            <a:endParaRPr kumimoji="0" lang="en-US" sz="1600" b="0"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119375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Self-Optimizing Memory Prefetchers</a:t>
            </a: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4" name="Content Placeholder 3">
            <a:extLst>
              <a:ext uri="{FF2B5EF4-FFF2-40B4-BE49-F238E27FC236}">
                <a16:creationId xmlns:a16="http://schemas.microsoft.com/office/drawing/2014/main" id="{FE69F0E1-38D9-7E47-B26A-92332E195873}"/>
              </a:ext>
            </a:extLst>
          </p:cNvPr>
          <p:cNvSpPr>
            <a:spLocks noGrp="1"/>
          </p:cNvSpPr>
          <p:nvPr>
            <p:ph idx="1"/>
          </p:nvPr>
        </p:nvSpPr>
        <p:spPr/>
        <p:txBody>
          <a:bodyPr/>
          <a:lstStyle/>
          <a:p>
            <a:pPr marL="0" indent="0">
              <a:buNone/>
            </a:pPr>
            <a:r>
              <a:rPr lang="en-US" sz="1350" b="0" i="0" dirty="0">
                <a:solidFill>
                  <a:srgbClr val="000000"/>
                </a:solidFill>
                <a:effectLst/>
              </a:rPr>
              <a:t>Rahul </a:t>
            </a:r>
            <a:r>
              <a:rPr lang="en-US" sz="1350" b="0" i="0" dirty="0" err="1">
                <a:solidFill>
                  <a:srgbClr val="000000"/>
                </a:solidFill>
                <a:effectLst/>
              </a:rPr>
              <a:t>Bera</a:t>
            </a:r>
            <a:r>
              <a:rPr lang="en-US" sz="1350" b="0" i="0" dirty="0">
                <a:solidFill>
                  <a:srgbClr val="000000"/>
                </a:solidFill>
                <a:effectLst/>
              </a:rPr>
              <a:t>, Konstantinos </a:t>
            </a:r>
            <a:r>
              <a:rPr lang="en-US" sz="1350" b="0" i="0" dirty="0" err="1">
                <a:solidFill>
                  <a:srgbClr val="000000"/>
                </a:solidFill>
                <a:effectLst/>
              </a:rPr>
              <a:t>Kanellopoulos</a:t>
            </a:r>
            <a:r>
              <a:rPr lang="en-US" sz="1350" b="0" i="0" dirty="0">
                <a:solidFill>
                  <a:srgbClr val="000000"/>
                </a:solidFill>
                <a:effectLst/>
              </a:rPr>
              <a:t>, Anant Nori, Taha </a:t>
            </a:r>
            <a:r>
              <a:rPr lang="en-US" sz="1350" b="0" i="0" dirty="0" err="1">
                <a:solidFill>
                  <a:srgbClr val="000000"/>
                </a:solidFill>
                <a:effectLst/>
              </a:rPr>
              <a:t>Shahroodi</a:t>
            </a:r>
            <a:r>
              <a:rPr lang="en-US" sz="1350" b="0" i="0" dirty="0">
                <a:solidFill>
                  <a:srgbClr val="000000"/>
                </a:solidFill>
                <a:effectLst/>
              </a:rPr>
              <a:t>, Sreenivas </a:t>
            </a:r>
            <a:r>
              <a:rPr lang="en-US" sz="1350" b="0" i="0" dirty="0" err="1">
                <a:solidFill>
                  <a:srgbClr val="000000"/>
                </a:solidFill>
                <a:effectLst/>
              </a:rPr>
              <a:t>Subramoney</a:t>
            </a:r>
            <a:r>
              <a:rPr lang="en-US" sz="1350" b="0" i="0" dirty="0">
                <a:solidFill>
                  <a:srgbClr val="000000"/>
                </a:solidFill>
                <a:effectLst/>
              </a:rPr>
              <a:t>, and Onur Mutlu,</a:t>
            </a:r>
            <a:br>
              <a:rPr lang="en-US" sz="1350" b="0" i="0" dirty="0">
                <a:solidFill>
                  <a:srgbClr val="000000"/>
                </a:solidFill>
                <a:effectLst/>
              </a:rPr>
            </a:br>
            <a:r>
              <a:rPr lang="en-US" sz="1350" b="1" i="0" dirty="0">
                <a:solidFill>
                  <a:srgbClr val="0000FF"/>
                </a:solidFill>
                <a:effectLst/>
                <a:hlinkClick r:id="rId3">
                  <a:extLst>
                    <a:ext uri="{A12FA001-AC4F-418D-AE19-62706E023703}">
                      <ahyp:hlinkClr xmlns:ahyp="http://schemas.microsoft.com/office/drawing/2018/hyperlinkcolor" val="tx"/>
                    </a:ext>
                  </a:extLst>
                </a:hlinkClick>
              </a:rPr>
              <a:t>"Pythia: A Customizable Hardware Prefetching Framework Using Online Reinforcement Learning"</a:t>
            </a:r>
            <a:br>
              <a:rPr lang="en-US" sz="1350" b="0" i="0" dirty="0">
                <a:solidFill>
                  <a:srgbClr val="000000"/>
                </a:solidFill>
                <a:effectLst/>
              </a:rPr>
            </a:br>
            <a:r>
              <a:rPr lang="en-US" sz="1350" b="0" i="1" dirty="0">
                <a:solidFill>
                  <a:srgbClr val="000000"/>
                </a:solidFill>
                <a:effectLst/>
              </a:rPr>
              <a:t>Proceedings of the </a:t>
            </a:r>
            <a:r>
              <a:rPr lang="en-US" sz="1350" b="0" i="1" dirty="0">
                <a:solidFill>
                  <a:srgbClr val="000000"/>
                </a:solidFill>
                <a:effectLst/>
                <a:hlinkClick r:id="rId4"/>
              </a:rPr>
              <a:t>54th International Symposium on Microarchitecture</a:t>
            </a:r>
            <a:r>
              <a:rPr lang="en-US" sz="1350" b="0" i="1" dirty="0">
                <a:solidFill>
                  <a:srgbClr val="000000"/>
                </a:solidFill>
                <a:effectLst/>
              </a:rPr>
              <a:t> (</a:t>
            </a:r>
            <a:r>
              <a:rPr lang="en-US" sz="1350" b="1" i="1" dirty="0">
                <a:solidFill>
                  <a:srgbClr val="000000"/>
                </a:solidFill>
                <a:effectLst/>
              </a:rPr>
              <a:t>MICRO</a:t>
            </a:r>
            <a:r>
              <a:rPr lang="en-US" sz="1350" b="0" i="1" dirty="0">
                <a:solidFill>
                  <a:srgbClr val="000000"/>
                </a:solidFill>
                <a:effectLst/>
              </a:rPr>
              <a:t>)</a:t>
            </a:r>
            <a:r>
              <a:rPr lang="en-US" sz="1350" b="0" i="0" dirty="0">
                <a:solidFill>
                  <a:srgbClr val="000000"/>
                </a:solidFill>
                <a:effectLst/>
              </a:rPr>
              <a:t>, Virtual, October 2021.</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5"/>
              </a:rPr>
              <a:t>Slides (pptx)</a:t>
            </a:r>
            <a:r>
              <a:rPr lang="en-US" sz="1350" b="0" i="0" dirty="0">
                <a:solidFill>
                  <a:srgbClr val="000000"/>
                </a:solidFill>
                <a:effectLst/>
              </a:rPr>
              <a:t> </a:t>
            </a:r>
            <a:r>
              <a:rPr lang="en-US" sz="1350" b="0" i="0" dirty="0">
                <a:solidFill>
                  <a:srgbClr val="000000"/>
                </a:solidFill>
                <a:effectLst/>
                <a:hlinkClick r:id="rId6"/>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7"/>
              </a:rPr>
              <a:t>Short Talk Slides (pptx)</a:t>
            </a:r>
            <a:r>
              <a:rPr lang="en-US" sz="1350" b="0" i="0" dirty="0">
                <a:solidFill>
                  <a:srgbClr val="000000"/>
                </a:solidFill>
                <a:effectLst/>
              </a:rPr>
              <a:t> </a:t>
            </a:r>
            <a:r>
              <a:rPr lang="en-US" sz="1350" b="0" i="0" dirty="0">
                <a:solidFill>
                  <a:srgbClr val="000000"/>
                </a:solidFill>
                <a:effectLst/>
                <a:hlinkClick r:id="rId8"/>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9"/>
              </a:rPr>
              <a:t>Lightning Talk Slides (pptx)</a:t>
            </a:r>
            <a:r>
              <a:rPr lang="en-US" sz="1350" b="0" i="0" dirty="0">
                <a:solidFill>
                  <a:srgbClr val="000000"/>
                </a:solidFill>
                <a:effectLst/>
              </a:rPr>
              <a:t> </a:t>
            </a:r>
            <a:r>
              <a:rPr lang="en-US" sz="1350" b="0" i="0" dirty="0">
                <a:solidFill>
                  <a:srgbClr val="000000"/>
                </a:solidFill>
                <a:effectLst/>
                <a:hlinkClick r:id="rId10"/>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1"/>
              </a:rPr>
              <a:t>Talk Video</a:t>
            </a:r>
            <a:r>
              <a:rPr lang="en-US" sz="1350" b="0" i="0" dirty="0">
                <a:solidFill>
                  <a:srgbClr val="000000"/>
                </a:solidFill>
                <a:effectLst/>
              </a:rPr>
              <a:t> (20 minutes)]</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2"/>
              </a:rPr>
              <a:t>Lightning Talk Video</a:t>
            </a:r>
            <a:r>
              <a:rPr lang="en-US" sz="1350" b="0" i="0" dirty="0">
                <a:solidFill>
                  <a:srgbClr val="000000"/>
                </a:solidFill>
                <a:effectLst/>
              </a:rPr>
              <a:t> (1.5 minutes)]</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3"/>
              </a:rPr>
              <a:t>Pythia Source Code (Officially Artifact Evaluated with All Badges)</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4"/>
              </a:rPr>
              <a:t>arXiv version</a:t>
            </a:r>
            <a:r>
              <a:rPr lang="en-US" sz="1350" b="0" i="0" dirty="0">
                <a:solidFill>
                  <a:srgbClr val="000000"/>
                </a:solidFill>
                <a:effectLst/>
              </a:rPr>
              <a:t>]</a:t>
            </a:r>
            <a:br>
              <a:rPr lang="en-US" sz="1350" b="0" i="0" dirty="0">
                <a:solidFill>
                  <a:srgbClr val="000000"/>
                </a:solidFill>
                <a:effectLst/>
              </a:rPr>
            </a:br>
            <a:r>
              <a:rPr lang="en-US" sz="1350" b="1" i="1" dirty="0">
                <a:solidFill>
                  <a:srgbClr val="FF0000"/>
                </a:solidFill>
                <a:effectLst/>
              </a:rPr>
              <a:t>Officially artifact evaluated as available, reusable and reproducible.</a:t>
            </a:r>
            <a:endParaRPr lang="en-US" sz="1350" b="0" i="0" dirty="0">
              <a:solidFill>
                <a:srgbClr val="FF0000"/>
              </a:solidFill>
              <a:effectLst/>
            </a:endParaRPr>
          </a:p>
          <a:p>
            <a:pPr marL="0" indent="0">
              <a:buNone/>
            </a:pPr>
            <a:br>
              <a:rPr lang="en-US" sz="1350" dirty="0"/>
            </a:br>
            <a:endParaRPr lang="en-US" sz="1350" dirty="0"/>
          </a:p>
        </p:txBody>
      </p:sp>
      <p:sp>
        <p:nvSpPr>
          <p:cNvPr id="6" name="TextBox 5">
            <a:extLst>
              <a:ext uri="{FF2B5EF4-FFF2-40B4-BE49-F238E27FC236}">
                <a16:creationId xmlns:a16="http://schemas.microsoft.com/office/drawing/2014/main" id="{3180D2CD-D1FB-7F4E-9E0F-D796E4F17354}"/>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15">
                  <a:extLst>
                    <a:ext uri="{A12FA001-AC4F-418D-AE19-62706E023703}">
                      <ahyp:hlinkClr xmlns:ahyp="http://schemas.microsoft.com/office/drawing/2018/hyperlinkcolor" val="tx"/>
                    </a:ext>
                  </a:extLst>
                </a:hlinkClick>
              </a:rPr>
              <a:t>https://arxiv.org/pdf/2109.12021.pdf</a:t>
            </a:r>
            <a:r>
              <a:rPr kumimoji="0" lang="en-US" sz="18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2" name="Picture 1">
            <a:extLst>
              <a:ext uri="{FF2B5EF4-FFF2-40B4-BE49-F238E27FC236}">
                <a16:creationId xmlns:a16="http://schemas.microsoft.com/office/drawing/2014/main" id="{30B2B886-1DE2-7B4A-21DD-77D598A1D321}"/>
              </a:ext>
            </a:extLst>
          </p:cNvPr>
          <p:cNvPicPr>
            <a:picLocks noChangeAspect="1"/>
          </p:cNvPicPr>
          <p:nvPr/>
        </p:nvPicPr>
        <p:blipFill>
          <a:blip r:embed="rId16"/>
          <a:stretch>
            <a:fillRect/>
          </a:stretch>
        </p:blipFill>
        <p:spPr>
          <a:xfrm>
            <a:off x="685800" y="3778575"/>
            <a:ext cx="7772400" cy="2674761"/>
          </a:xfrm>
          <a:prstGeom prst="rect">
            <a:avLst/>
          </a:prstGeom>
        </p:spPr>
      </p:pic>
    </p:spTree>
    <p:extLst>
      <p:ext uri="{BB962C8B-B14F-4D97-AF65-F5344CB8AC3E}">
        <p14:creationId xmlns:p14="http://schemas.microsoft.com/office/powerpoint/2010/main" val="407101658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484784"/>
            <a:ext cx="7924800" cy="1752600"/>
          </a:xfrm>
        </p:spPr>
        <p:txBody>
          <a:bodyPr/>
          <a:lstStyle/>
          <a:p>
            <a:pPr algn="ctr"/>
            <a:r>
              <a:rPr lang="en-US" b="1" dirty="0"/>
              <a:t>Hermes: </a:t>
            </a:r>
            <a:r>
              <a:rPr lang="en-US" dirty="0"/>
              <a:t>Perceptron-Based </a:t>
            </a:r>
            <a:br>
              <a:rPr lang="en-US" dirty="0"/>
            </a:br>
            <a:r>
              <a:rPr lang="en-US" dirty="0"/>
              <a:t>Off-Chip Load Prediction </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3442600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5.4|3.9"/>
</p:tagLst>
</file>

<file path=ppt/tags/tag10.xml><?xml version="1.0" encoding="utf-8"?>
<p:tagLst xmlns:a="http://schemas.openxmlformats.org/drawingml/2006/main" xmlns:r="http://schemas.openxmlformats.org/officeDocument/2006/relationships" xmlns:p="http://schemas.openxmlformats.org/presentationml/2006/main">
  <p:tag name="TIMING" val="|3.7|5.1|3.2"/>
</p:tagLst>
</file>

<file path=ppt/tags/tag2.xml><?xml version="1.0" encoding="utf-8"?>
<p:tagLst xmlns:a="http://schemas.openxmlformats.org/drawingml/2006/main" xmlns:r="http://schemas.openxmlformats.org/officeDocument/2006/relationships" xmlns:p="http://schemas.openxmlformats.org/presentationml/2006/main">
  <p:tag name="TIMING" val="|6.6|1.5"/>
</p:tagLst>
</file>

<file path=ppt/tags/tag3.xml><?xml version="1.0" encoding="utf-8"?>
<p:tagLst xmlns:a="http://schemas.openxmlformats.org/drawingml/2006/main" xmlns:r="http://schemas.openxmlformats.org/officeDocument/2006/relationships" xmlns:p="http://schemas.openxmlformats.org/presentationml/2006/main">
  <p:tag name="TIMING" val="|6.9|7.5"/>
</p:tagLst>
</file>

<file path=ppt/tags/tag4.xml><?xml version="1.0" encoding="utf-8"?>
<p:tagLst xmlns:a="http://schemas.openxmlformats.org/drawingml/2006/main" xmlns:r="http://schemas.openxmlformats.org/officeDocument/2006/relationships" xmlns:p="http://schemas.openxmlformats.org/presentationml/2006/main">
  <p:tag name="TIMING" val="|2.9|5.7"/>
</p:tagLst>
</file>

<file path=ppt/tags/tag5.xml><?xml version="1.0" encoding="utf-8"?>
<p:tagLst xmlns:a="http://schemas.openxmlformats.org/drawingml/2006/main" xmlns:r="http://schemas.openxmlformats.org/officeDocument/2006/relationships" xmlns:p="http://schemas.openxmlformats.org/presentationml/2006/main">
  <p:tag name="TIMING" val="|5"/>
</p:tagLst>
</file>

<file path=ppt/tags/tag6.xml><?xml version="1.0" encoding="utf-8"?>
<p:tagLst xmlns:a="http://schemas.openxmlformats.org/drawingml/2006/main" xmlns:r="http://schemas.openxmlformats.org/officeDocument/2006/relationships" xmlns:p="http://schemas.openxmlformats.org/presentationml/2006/main">
  <p:tag name="TIMING" val="|3|3.4"/>
</p:tagLst>
</file>

<file path=ppt/tags/tag7.xml><?xml version="1.0" encoding="utf-8"?>
<p:tagLst xmlns:a="http://schemas.openxmlformats.org/drawingml/2006/main" xmlns:r="http://schemas.openxmlformats.org/officeDocument/2006/relationships" xmlns:p="http://schemas.openxmlformats.org/presentationml/2006/main">
  <p:tag name="TIMING" val="|8.5"/>
</p:tagLst>
</file>

<file path=ppt/tags/tag8.xml><?xml version="1.0" encoding="utf-8"?>
<p:tagLst xmlns:a="http://schemas.openxmlformats.org/drawingml/2006/main" xmlns:r="http://schemas.openxmlformats.org/officeDocument/2006/relationships" xmlns:p="http://schemas.openxmlformats.org/presentationml/2006/main">
  <p:tag name="TIMING" val="|5.6|3.4|1.9"/>
</p:tagLst>
</file>

<file path=ppt/tags/tag9.xml><?xml version="1.0" encoding="utf-8"?>
<p:tagLst xmlns:a="http://schemas.openxmlformats.org/drawingml/2006/main" xmlns:r="http://schemas.openxmlformats.org/officeDocument/2006/relationships" xmlns:p="http://schemas.openxmlformats.org/presentationml/2006/main">
  <p:tag name="TIMING" val="|3.4"/>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57.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846AF6C8-510F-B843-927B-D228E6D21AE1}" vid="{401B834B-21C8-DD47-A919-8F9510F7175F}"/>
    </a:ext>
  </a:extLst>
</a:theme>
</file>

<file path=ppt/theme/theme6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846AF6C8-510F-B843-927B-D228E6D21AE1}" vid="{401B834B-21C8-DD47-A919-8F9510F7175F}"/>
    </a:ext>
  </a:extLst>
</a:theme>
</file>

<file path=ppt/theme/theme64.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5.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846AF6C8-510F-B843-927B-D228E6D21AE1}" vid="{401B834B-21C8-DD47-A919-8F9510F7175F}"/>
    </a:ext>
  </a:extLst>
</a:theme>
</file>

<file path=ppt/theme/theme67.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349643</TotalTime>
  <Words>20352</Words>
  <Application>Microsoft Macintosh PowerPoint</Application>
  <PresentationFormat>On-screen Show (4:3)</PresentationFormat>
  <Paragraphs>3423</Paragraphs>
  <Slides>276</Slides>
  <Notes>139</Notes>
  <HiddenSlides>0</HiddenSlides>
  <MMClips>0</MMClips>
  <ScaleCrop>false</ScaleCrop>
  <HeadingPairs>
    <vt:vector size="6" baseType="variant">
      <vt:variant>
        <vt:lpstr>Fonts Used</vt:lpstr>
      </vt:variant>
      <vt:variant>
        <vt:i4>19</vt:i4>
      </vt:variant>
      <vt:variant>
        <vt:lpstr>Theme</vt:lpstr>
      </vt:variant>
      <vt:variant>
        <vt:i4>70</vt:i4>
      </vt:variant>
      <vt:variant>
        <vt:lpstr>Slide Titles</vt:lpstr>
      </vt:variant>
      <vt:variant>
        <vt:i4>276</vt:i4>
      </vt:variant>
    </vt:vector>
  </HeadingPairs>
  <TitlesOfParts>
    <vt:vector size="365" baseType="lpstr">
      <vt:lpstr>Alegreya Sans</vt:lpstr>
      <vt:lpstr>Arial</vt:lpstr>
      <vt:lpstr>Calibri</vt:lpstr>
      <vt:lpstr>Cambria</vt:lpstr>
      <vt:lpstr>Cambria Math</vt:lpstr>
      <vt:lpstr>Consolas</vt:lpstr>
      <vt:lpstr>Corbel</vt:lpstr>
      <vt:lpstr>Futura Medium</vt:lpstr>
      <vt:lpstr>Garamond</vt:lpstr>
      <vt:lpstr>Gill Sans MT</vt:lpstr>
      <vt:lpstr>Helvetica</vt:lpstr>
      <vt:lpstr>Lato</vt:lpstr>
      <vt:lpstr>Lato Black</vt:lpstr>
      <vt:lpstr>Lucida Grande</vt:lpstr>
      <vt:lpstr>Palatino Linotype</vt:lpstr>
      <vt:lpstr>Tahoma</vt:lpstr>
      <vt:lpstr>Times New Roman</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19_Edge</vt:lpstr>
      <vt:lpstr>11_Edge</vt:lpstr>
      <vt:lpstr>14_Edge</vt:lpstr>
      <vt:lpstr>40_Edge</vt:lpstr>
      <vt:lpstr>15_Edge</vt:lpstr>
      <vt:lpstr>99_Edge</vt:lpstr>
      <vt:lpstr>137_Edge</vt:lpstr>
      <vt:lpstr>24_Edge</vt:lpstr>
      <vt:lpstr>155_Edge</vt:lpstr>
      <vt:lpstr>27_Edge</vt:lpstr>
      <vt:lpstr>28_Edge</vt:lpstr>
      <vt:lpstr>100_Edge</vt:lpstr>
      <vt:lpstr>29_Edge</vt:lpstr>
      <vt:lpstr>41_Edge</vt:lpstr>
      <vt:lpstr>101_Edge</vt:lpstr>
      <vt:lpstr>16_Edge</vt:lpstr>
      <vt:lpstr>12_Edge</vt:lpstr>
      <vt:lpstr>Metropolitan_bullet</vt:lpstr>
      <vt:lpstr>157_Edge</vt:lpstr>
      <vt:lpstr>31_Edge</vt:lpstr>
      <vt:lpstr>34_Edge</vt:lpstr>
      <vt:lpstr>Office Theme</vt:lpstr>
      <vt:lpstr>60_Edge</vt:lpstr>
      <vt:lpstr>1_Office Theme</vt:lpstr>
      <vt:lpstr>3_Office Theme</vt:lpstr>
      <vt:lpstr>4_sesha-theme</vt:lpstr>
      <vt:lpstr>30_Edge</vt:lpstr>
      <vt:lpstr>4_Office Theme</vt:lpstr>
      <vt:lpstr>25_Edge</vt:lpstr>
      <vt:lpstr>62_Edge</vt:lpstr>
      <vt:lpstr>43_Edge</vt:lpstr>
      <vt:lpstr>2_Edge</vt:lpstr>
      <vt:lpstr>Machine Learning Driven  Memory and Storage Systems</vt:lpstr>
      <vt:lpstr>The Problem</vt:lpstr>
      <vt:lpstr>Data is Key for AI, ML, Genomics, …</vt:lpstr>
      <vt:lpstr>Data is Key for Modern Workloads</vt:lpstr>
      <vt:lpstr>Huge Demand for Performance &amp; Efficiency</vt:lpstr>
      <vt:lpstr>Data Overwhelms Modern Machines </vt:lpstr>
      <vt:lpstr>PowerPoint Presentation</vt:lpstr>
      <vt:lpstr>PowerPoint Presentation</vt:lpstr>
      <vt:lpstr>PowerPoint Presentation</vt:lpstr>
      <vt:lpstr>Data Movement Overwhelms Accelerators</vt:lpstr>
      <vt:lpstr>Axiom</vt:lpstr>
      <vt:lpstr>How to Handle Data Well</vt:lpstr>
      <vt:lpstr>Corollaries: Computing Systems Today …</vt:lpstr>
      <vt:lpstr>Fundamentally Better Architectures</vt:lpstr>
      <vt:lpstr>We Need to Revisit the Entire Stack</vt:lpstr>
      <vt:lpstr>A Blueprint for Fundamentally Better Architectures</vt:lpstr>
      <vt:lpstr>Data-Driven (Self-Optimizing) Architectures</vt:lpstr>
      <vt:lpstr>System Architecture Design Today</vt:lpstr>
      <vt:lpstr>An Intelligent Architecture</vt:lpstr>
      <vt:lpstr>Self-Optimizing Memory Controllers</vt:lpstr>
      <vt:lpstr>Self-Optimizing Memory Prefetchers</vt:lpstr>
      <vt:lpstr>Learning-Based Off-Chip Load Predictors</vt:lpstr>
      <vt:lpstr>Self-Optimizing Hybrid SSD Controllers</vt:lpstr>
      <vt:lpstr>Self Optimizing  Memory Controllers</vt:lpstr>
      <vt:lpstr>Self-Optimizing Memory Controllers</vt:lpstr>
      <vt:lpstr>DRAM Controllers Difficult to Design</vt:lpstr>
      <vt:lpstr>Many DRAM Timing Constraints</vt:lpstr>
      <vt:lpstr>More on DRAM Operation</vt:lpstr>
      <vt:lpstr>Why So Many Timing Constraints? (I)</vt:lpstr>
      <vt:lpstr>Why So Many Timing Constraints? (II)</vt:lpstr>
      <vt:lpstr>DRAM Controller Design Is Becoming More Difficult</vt:lpstr>
      <vt:lpstr>Reality and Dream</vt:lpstr>
      <vt:lpstr>Memory Controller: Performance Function</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Self-Optimizing Memory Controllers</vt:lpstr>
      <vt:lpstr>Pythia: Prefetching using Reinforcement Learning </vt:lpstr>
      <vt:lpstr>Self-Optimizing Memory Prefetchers</vt:lpstr>
      <vt:lpstr>PowerPoint Presentation</vt:lpstr>
      <vt:lpstr>Executive Summary</vt:lpstr>
      <vt:lpstr>Talk Outline</vt:lpstr>
      <vt:lpstr>Prefetching Basics</vt:lpstr>
      <vt:lpstr>Key Shortcomings in Prior Prefetchers</vt:lpstr>
      <vt:lpstr>(1) Single-Feature Prefetch Prediction</vt:lpstr>
      <vt:lpstr>(1) Single-Feature Prefetch Prediction</vt:lpstr>
      <vt:lpstr>(2) Lack of Inherent System Awareness</vt:lpstr>
      <vt:lpstr>(2) Lack of Inherent System Awareness</vt:lpstr>
      <vt:lpstr>(3) Lack of In-silicon Customizability</vt:lpstr>
      <vt:lpstr>Our Goal</vt:lpstr>
      <vt:lpstr>Our Proposal</vt:lpstr>
      <vt:lpstr>Talk Outline</vt:lpstr>
      <vt:lpstr>Basics of Reinforcement Learning (RL)</vt:lpstr>
      <vt:lpstr>Formulating Prefetching as RL</vt:lpstr>
      <vt:lpstr>What is State?</vt:lpstr>
      <vt:lpstr>What is State?</vt:lpstr>
      <vt:lpstr>What is Action?</vt:lpstr>
      <vt:lpstr>What is Reward?</vt:lpstr>
      <vt:lpstr>What is Reward?</vt:lpstr>
      <vt:lpstr>Steering Pythia’s Objective via Reward Values</vt:lpstr>
      <vt:lpstr>Steering Pythia’s Objective via Reward Values</vt:lpstr>
      <vt:lpstr>Steering Pythia’s Objective via Reward Values</vt:lpstr>
      <vt:lpstr>Talk Outline</vt:lpstr>
      <vt:lpstr>Pythia Overview</vt:lpstr>
      <vt:lpstr>Architecting QVStore</vt:lpstr>
      <vt:lpstr>Architecting the QVStore</vt:lpstr>
      <vt:lpstr>Organization of QVStore</vt:lpstr>
      <vt:lpstr>Organization of QVStore</vt:lpstr>
      <vt:lpstr>Organization of QVStore</vt:lpstr>
      <vt:lpstr>Organization of QVStore</vt:lpstr>
      <vt:lpstr>More in the Paper</vt:lpstr>
      <vt:lpstr>More in the Paper</vt:lpstr>
      <vt:lpstr>Talk Outline</vt:lpstr>
      <vt:lpstr>Simulation Methodology</vt:lpstr>
      <vt:lpstr>Basic Pythia Configuration</vt:lpstr>
      <vt:lpstr>List of Evaluated Features</vt:lpstr>
      <vt:lpstr>Basic Pythia Configuration</vt:lpstr>
      <vt:lpstr>Performance with Varying Core Count</vt:lpstr>
      <vt:lpstr>Performance with Varying Core Count</vt:lpstr>
      <vt:lpstr>Performance with Varying DRAM Bandwidth</vt:lpstr>
      <vt:lpstr>Performance with Varying DRAM Bandwidth</vt:lpstr>
      <vt:lpstr>Performance Improvement via Customization</vt:lpstr>
      <vt:lpstr>Performance Improvement via Customization</vt:lpstr>
      <vt:lpstr>Performance Improvement via Customization</vt:lpstr>
      <vt:lpstr>Pythia’s Overhead</vt:lpstr>
      <vt:lpstr>More in the Paper</vt:lpstr>
      <vt:lpstr>Performance on Previously-Unseen Workloads</vt:lpstr>
      <vt:lpstr>More in the Paper</vt:lpstr>
      <vt:lpstr>Pythia is Open Source</vt:lpstr>
      <vt:lpstr>Talk Outline</vt:lpstr>
      <vt:lpstr>Executive Summary</vt:lpstr>
      <vt:lpstr>PowerPoint Presentation</vt:lpstr>
      <vt:lpstr>Pythia Discussion</vt:lpstr>
      <vt:lpstr>Self-Optimizing Memory Prefetchers</vt:lpstr>
      <vt:lpstr>Hermes: Perceptron-Based  Off-Chip Load Prediction </vt:lpstr>
      <vt:lpstr>Learning-Based Off-Chip Load Predictors</vt:lpstr>
      <vt:lpstr>Hermes Talk Video</vt:lpstr>
      <vt:lpstr>PowerPoint Presentation</vt:lpstr>
      <vt:lpstr>The Key Problem</vt:lpstr>
      <vt:lpstr>Traditional Solutions</vt:lpstr>
      <vt:lpstr>Key Observation 1</vt:lpstr>
      <vt:lpstr>Key Observation 2</vt:lpstr>
      <vt:lpstr>Caches are Getting Bigger and Slower…</vt:lpstr>
      <vt:lpstr>Our Goal</vt:lpstr>
      <vt:lpstr>PowerPoint Presentation</vt:lpstr>
      <vt:lpstr>Key Contribution</vt:lpstr>
      <vt:lpstr>Hermes Overview</vt:lpstr>
      <vt:lpstr>Hermes Overview</vt:lpstr>
      <vt:lpstr>Designing the Off-Chip Load Predictor</vt:lpstr>
      <vt:lpstr>POPET: Perceptron-Based Off-Chip Predictor</vt:lpstr>
      <vt:lpstr>Predicting using POPET</vt:lpstr>
      <vt:lpstr>Training POPET</vt:lpstr>
      <vt:lpstr>Features Used in Hermes</vt:lpstr>
      <vt:lpstr>Evaluation</vt:lpstr>
      <vt:lpstr>Simulation Methodology</vt:lpstr>
      <vt:lpstr>Latency Configuration</vt:lpstr>
      <vt:lpstr>Single-Core Performance Improvement</vt:lpstr>
      <vt:lpstr>Increase in Main Memory Requests</vt:lpstr>
      <vt:lpstr>Performance with Varying Memory Bandwidth</vt:lpstr>
      <vt:lpstr>Performance with Varying Baseline Prefetcher</vt:lpstr>
      <vt:lpstr>Effect of Cache Hierarchy Access Latency</vt:lpstr>
      <vt:lpstr>Effect of ROB Size</vt:lpstr>
      <vt:lpstr>Effect of LLC Size</vt:lpstr>
      <vt:lpstr>Accuracy and Coverage with Different Prefetchers</vt:lpstr>
      <vt:lpstr>Overhead of Hermes</vt:lpstr>
      <vt:lpstr>More in the Paper </vt:lpstr>
      <vt:lpstr>More in the Paper </vt:lpstr>
      <vt:lpstr>To Summarize…</vt:lpstr>
      <vt:lpstr>Summary</vt:lpstr>
      <vt:lpstr>Summary</vt:lpstr>
      <vt:lpstr>Hermes is Open Sourced</vt:lpstr>
      <vt:lpstr>Easy To Define Your Own Off-Chip Predictor</vt:lpstr>
      <vt:lpstr>Easy To Define Your Own Off-Chip Predictor</vt:lpstr>
      <vt:lpstr>Off-Chip Prediction Can Further Enable…</vt:lpstr>
      <vt:lpstr>PowerPoint Presentation</vt:lpstr>
      <vt:lpstr>Hermes Discussion</vt:lpstr>
      <vt:lpstr>Hermes Paper [MICRO 2022]</vt:lpstr>
      <vt:lpstr>Sibyl: Reinforcement Learning based Data Placement in Hybrid SSDs</vt:lpstr>
      <vt:lpstr>Self-Optimizing Hybrid SSD Controllers</vt:lpstr>
      <vt:lpstr>PowerPoint Presentation</vt:lpstr>
      <vt:lpstr>Executive Summary</vt:lpstr>
      <vt:lpstr>Talk Outline</vt:lpstr>
      <vt:lpstr>Hybrid Storage System Basics</vt:lpstr>
      <vt:lpstr>Hybrid Storage System Basics</vt:lpstr>
      <vt:lpstr>Key Shortcomings in Prior Techniques</vt:lpstr>
      <vt:lpstr>Lack of Adaptivity (1/2)</vt:lpstr>
      <vt:lpstr>Lack of Adaptivity (2/2)</vt:lpstr>
      <vt:lpstr>Lack of Extensibility (1/2)</vt:lpstr>
      <vt:lpstr>Lack of Extensibility (2/2)</vt:lpstr>
      <vt:lpstr>Our Goal</vt:lpstr>
      <vt:lpstr>Our Proposal</vt:lpstr>
      <vt:lpstr>Talk Outline</vt:lpstr>
      <vt:lpstr>Basics of Reinforcement Learning (RL)</vt:lpstr>
      <vt:lpstr>Formulating Data Placement as RL</vt:lpstr>
      <vt:lpstr>What is State?</vt:lpstr>
      <vt:lpstr>Selected State Attributes</vt:lpstr>
      <vt:lpstr>What is Reward?</vt:lpstr>
      <vt:lpstr>Reward Function</vt:lpstr>
      <vt:lpstr>What is Action?</vt:lpstr>
      <vt:lpstr>Talk Outline</vt:lpstr>
      <vt:lpstr>Sibyl Execution</vt:lpstr>
      <vt:lpstr>Sibyl Design: Overview</vt:lpstr>
      <vt:lpstr>RL Decision Thread</vt:lpstr>
      <vt:lpstr>RL Decision Thread</vt:lpstr>
      <vt:lpstr>RL Decision Thread</vt:lpstr>
      <vt:lpstr>RL Decision Thread</vt:lpstr>
      <vt:lpstr>RL Decision Thread</vt:lpstr>
      <vt:lpstr>RL Training Thread</vt:lpstr>
      <vt:lpstr>Periodic Weight Transfer</vt:lpstr>
      <vt:lpstr>Training and Inference Networks</vt:lpstr>
      <vt:lpstr>RL-Based Data Placement Algorithm</vt:lpstr>
      <vt:lpstr>Hyperparameter Tuning</vt:lpstr>
      <vt:lpstr>Talk Outline</vt:lpstr>
      <vt:lpstr>Evaluation Methodology (1/3)</vt:lpstr>
      <vt:lpstr>Evaluation Methodology (2/3)</vt:lpstr>
      <vt:lpstr>Evaluation Methodology (3/3)</vt:lpstr>
      <vt:lpstr>Performance Analysis</vt:lpstr>
      <vt:lpstr>Performance Analysis</vt:lpstr>
      <vt:lpstr>Performance Analysis</vt:lpstr>
      <vt:lpstr>Performance Analysis</vt:lpstr>
      <vt:lpstr>Performance Analysis</vt:lpstr>
      <vt:lpstr>Performance Analysis</vt:lpstr>
      <vt:lpstr>Performance on Tri-HSS</vt:lpstr>
      <vt:lpstr>Performance on Tri-HSS</vt:lpstr>
      <vt:lpstr>Performance on Tri-HSS</vt:lpstr>
      <vt:lpstr>Sibyl’s Overhead</vt:lpstr>
      <vt:lpstr>More in the Paper (1/3)</vt:lpstr>
      <vt:lpstr>More in the Paper (2/3)</vt:lpstr>
      <vt:lpstr>More in the Paper (3/3)</vt:lpstr>
      <vt:lpstr>Talk Outline</vt:lpstr>
      <vt:lpstr>Conclusion</vt:lpstr>
      <vt:lpstr>PowerPoint Presentation</vt:lpstr>
      <vt:lpstr>ISCA 2022 Paper, Slides, Videos</vt:lpstr>
      <vt:lpstr>SSD Course (Spring 2023)</vt:lpstr>
      <vt:lpstr>Comp Arch (Fall 2021)</vt:lpstr>
      <vt:lpstr>Machine Learning Driven  Memory and Storage Systems</vt:lpstr>
      <vt:lpstr>PYTHIA BACKUP</vt:lpstr>
      <vt:lpstr>Reward Assignment to EQ Entry</vt:lpstr>
      <vt:lpstr>Reward Assignment to EQ Entry</vt:lpstr>
      <vt:lpstr>Reward Assignment to EQ Entry</vt:lpstr>
      <vt:lpstr>Performance S-curve: Single-core</vt:lpstr>
      <vt:lpstr>Performance S-curve: Four-core</vt:lpstr>
      <vt:lpstr>FAQs</vt:lpstr>
      <vt:lpstr>Pythia Discussion</vt:lpstr>
      <vt:lpstr>Why RL? Why Not Supervised Learning?</vt:lpstr>
      <vt:lpstr>What About Large Pages?</vt:lpstr>
      <vt:lpstr>What is the Prefetch Degree? Is It Managed by the RL Agent?</vt:lpstr>
      <vt:lpstr>Can the Customization Be Done While the Workload is Running?</vt:lpstr>
      <vt:lpstr>Can Runtime Workload Mix Create an Issue?</vt:lpstr>
      <vt:lpstr>How does Pythia Compare Against Other Adaptive Prefetching Solutions?</vt:lpstr>
      <vt:lpstr>How Does Pythia Compare Against the Context Prefetcher?</vt:lpstr>
      <vt:lpstr>How Pythia’s Performance Changes With Various State Definitions You Have Swept?</vt:lpstr>
      <vt:lpstr>Is Pythia Sensitive to Hyperparameters?</vt:lpstr>
      <vt:lpstr>How Does Pythia Compare Against Commercial Multi-level Prefetchers?</vt:lpstr>
      <vt:lpstr>Does Pythia Perform Equally Well for Unseen Workloads?</vt:lpstr>
      <vt:lpstr>Basic Pythia Configuration</vt:lpstr>
      <vt:lpstr>System Parameters</vt:lpstr>
      <vt:lpstr>Configuration of Prefetchers</vt:lpstr>
      <vt:lpstr>Evaluated Workloads</vt:lpstr>
      <vt:lpstr>List of Evaluated Features</vt:lpstr>
      <vt:lpstr>MORE RESULTS</vt:lpstr>
      <vt:lpstr>Performance S-curve: Single-core</vt:lpstr>
      <vt:lpstr>Performance S-curve: Four-core</vt:lpstr>
      <vt:lpstr>Single-core Coverage &amp; Overprediction</vt:lpstr>
      <vt:lpstr>Detailed Performance</vt:lpstr>
      <vt:lpstr>Benefit of Bandwidth Awareness</vt:lpstr>
      <vt:lpstr>Case Study</vt:lpstr>
      <vt:lpstr>Customizing Rewards</vt:lpstr>
      <vt:lpstr>Customizing Features</vt:lpstr>
      <vt:lpstr>Hermes Discussion</vt:lpstr>
      <vt:lpstr>HERMES BACKUP</vt:lpstr>
      <vt:lpstr>Initial Set of Program Features</vt:lpstr>
      <vt:lpstr>Selected Set of Program Features</vt:lpstr>
      <vt:lpstr>When A Feature Works/Does Not Work?</vt:lpstr>
      <vt:lpstr>What Happens in case of a Misprediction?</vt:lpstr>
      <vt:lpstr>Performance Headroom of Off-Chip Prediction</vt:lpstr>
      <vt:lpstr>System Parameters</vt:lpstr>
      <vt:lpstr>Evaluated Workloads</vt:lpstr>
      <vt:lpstr>Observation: Not All Off-Chip Loads are Prefetched</vt:lpstr>
      <vt:lpstr>Observation: Not All Off-Chip Loads are Prefetched</vt:lpstr>
      <vt:lpstr>Observation: With Large Cache Comes Longer Latency </vt:lpstr>
      <vt:lpstr>Observation: With Large Cache Comes Longer Latency </vt:lpstr>
      <vt:lpstr>What Fraction of Load Requests Goes Off-Chip?</vt:lpstr>
      <vt:lpstr>Off-Chip Prediction Quality: Defining Metrics</vt:lpstr>
      <vt:lpstr>Off-Chip Prediction Quality: Analysis</vt:lpstr>
      <vt:lpstr>Off-Chip Prediction Quality: Analysis</vt:lpstr>
      <vt:lpstr>Effect of Different Features</vt:lpstr>
      <vt:lpstr>Are All Features Required? (1)</vt:lpstr>
      <vt:lpstr>Are All Features Required? (2)</vt:lpstr>
      <vt:lpstr>Single-Core Performance</vt:lpstr>
      <vt:lpstr>Single-Core Performance Line Graph</vt:lpstr>
      <vt:lpstr>Single-Core Performance Against Prior Predictors</vt:lpstr>
      <vt:lpstr>Effect on Stall Cycles</vt:lpstr>
      <vt:lpstr>Eight-Core Performance</vt:lpstr>
      <vt:lpstr>Effect of Hermes Request Issue Latency</vt:lpstr>
      <vt:lpstr>Effect of Cache Hierarchy Access Latency</vt:lpstr>
      <vt:lpstr>Effect of Activation Threshold</vt:lpstr>
      <vt:lpstr>Power Overhead</vt:lpstr>
      <vt:lpstr>Effect of ROB Size</vt:lpstr>
      <vt:lpstr>Effect of LLC Size</vt:lpstr>
      <vt:lpstr>Accuracy and Coverage with Different Prefetchers</vt:lpstr>
      <vt:lpstr>Increase in Main Memory Requests</vt:lpstr>
      <vt:lpstr>SIBYL BACKUP</vt:lpstr>
      <vt:lpstr>Performance on Unseen Workloads</vt:lpstr>
      <vt:lpstr>Performance Analysis</vt:lpstr>
      <vt:lpstr>Performance on Mixed Workloads</vt:lpstr>
      <vt:lpstr>Performance on Mixed Workloads</vt:lpstr>
      <vt:lpstr>Performance on Mixed Workloads</vt:lpstr>
      <vt:lpstr>Performance With Different Features</vt:lpstr>
      <vt:lpstr>Sensitivity to Fast Storage Capacity</vt:lpstr>
      <vt:lpstr>Explainability Analysis</vt:lpstr>
      <vt:lpstr>Training and Inference Network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3330</cp:revision>
  <cp:lastPrinted>2017-12-05T03:30:35Z</cp:lastPrinted>
  <dcterms:created xsi:type="dcterms:W3CDTF">2010-10-08T20:41:54Z</dcterms:created>
  <dcterms:modified xsi:type="dcterms:W3CDTF">2023-12-19T17:41:19Z</dcterms:modified>
</cp:coreProperties>
</file>