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2.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4.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5.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6.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7.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1.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28" r:id="rId40"/>
    <p:sldMasterId id="2147488331" r:id="rId41"/>
    <p:sldMasterId id="2147488356" r:id="rId42"/>
    <p:sldMasterId id="2147488359" r:id="rId43"/>
    <p:sldMasterId id="2147488372" r:id="rId44"/>
    <p:sldMasterId id="2147488385" r:id="rId45"/>
    <p:sldMasterId id="2147488398" r:id="rId46"/>
    <p:sldMasterId id="2147488411" r:id="rId47"/>
    <p:sldMasterId id="2147488424" r:id="rId48"/>
  </p:sldMasterIdLst>
  <p:notesMasterIdLst>
    <p:notesMasterId r:id="rId284"/>
  </p:notesMasterIdLst>
  <p:handoutMasterIdLst>
    <p:handoutMasterId r:id="rId285"/>
  </p:handoutMasterIdLst>
  <p:sldIdLst>
    <p:sldId id="5119" r:id="rId49"/>
    <p:sldId id="4138" r:id="rId50"/>
    <p:sldId id="4139" r:id="rId51"/>
    <p:sldId id="5165" r:id="rId52"/>
    <p:sldId id="5166" r:id="rId53"/>
    <p:sldId id="5167" r:id="rId54"/>
    <p:sldId id="5169" r:id="rId55"/>
    <p:sldId id="5168" r:id="rId56"/>
    <p:sldId id="5170" r:id="rId57"/>
    <p:sldId id="5178" r:id="rId58"/>
    <p:sldId id="815" r:id="rId59"/>
    <p:sldId id="794" r:id="rId60"/>
    <p:sldId id="816" r:id="rId61"/>
    <p:sldId id="796" r:id="rId62"/>
    <p:sldId id="814" r:id="rId63"/>
    <p:sldId id="5071" r:id="rId64"/>
    <p:sldId id="5064" r:id="rId65"/>
    <p:sldId id="5065" r:id="rId66"/>
    <p:sldId id="5066" r:id="rId67"/>
    <p:sldId id="5067" r:id="rId68"/>
    <p:sldId id="5068" r:id="rId69"/>
    <p:sldId id="5069" r:id="rId70"/>
    <p:sldId id="5070" r:id="rId71"/>
    <p:sldId id="810" r:id="rId72"/>
    <p:sldId id="5242" r:id="rId73"/>
    <p:sldId id="5179" r:id="rId74"/>
    <p:sldId id="5180" r:id="rId75"/>
    <p:sldId id="5214" r:id="rId76"/>
    <p:sldId id="5046" r:id="rId77"/>
    <p:sldId id="5215" r:id="rId78"/>
    <p:sldId id="5182" r:id="rId79"/>
    <p:sldId id="5163" r:id="rId80"/>
    <p:sldId id="5171" r:id="rId81"/>
    <p:sldId id="5175" r:id="rId82"/>
    <p:sldId id="4827" r:id="rId83"/>
    <p:sldId id="5174" r:id="rId84"/>
    <p:sldId id="5183" r:id="rId85"/>
    <p:sldId id="257" r:id="rId86"/>
    <p:sldId id="353" r:id="rId87"/>
    <p:sldId id="344" r:id="rId88"/>
    <p:sldId id="442" r:id="rId89"/>
    <p:sldId id="352" r:id="rId90"/>
    <p:sldId id="413" r:id="rId91"/>
    <p:sldId id="469" r:id="rId92"/>
    <p:sldId id="437" r:id="rId93"/>
    <p:sldId id="444" r:id="rId94"/>
    <p:sldId id="434" r:id="rId95"/>
    <p:sldId id="425" r:id="rId96"/>
    <p:sldId id="358" r:id="rId97"/>
    <p:sldId id="367" r:id="rId98"/>
    <p:sldId id="445" r:id="rId99"/>
    <p:sldId id="359" r:id="rId100"/>
    <p:sldId id="459" r:id="rId101"/>
    <p:sldId id="366" r:id="rId102"/>
    <p:sldId id="458" r:id="rId103"/>
    <p:sldId id="438" r:id="rId104"/>
    <p:sldId id="486" r:id="rId105"/>
    <p:sldId id="464" r:id="rId106"/>
    <p:sldId id="474" r:id="rId107"/>
    <p:sldId id="475" r:id="rId108"/>
    <p:sldId id="468" r:id="rId109"/>
    <p:sldId id="463" r:id="rId110"/>
    <p:sldId id="446" r:id="rId111"/>
    <p:sldId id="406" r:id="rId112"/>
    <p:sldId id="447" r:id="rId113"/>
    <p:sldId id="477" r:id="rId114"/>
    <p:sldId id="405" r:id="rId115"/>
    <p:sldId id="465" r:id="rId116"/>
    <p:sldId id="467" r:id="rId117"/>
    <p:sldId id="439" r:id="rId118"/>
    <p:sldId id="440" r:id="rId119"/>
    <p:sldId id="408" r:id="rId120"/>
    <p:sldId id="448" r:id="rId121"/>
    <p:sldId id="454" r:id="rId122"/>
    <p:sldId id="449" r:id="rId123"/>
    <p:sldId id="348" r:id="rId124"/>
    <p:sldId id="349" r:id="rId125"/>
    <p:sldId id="4882" r:id="rId126"/>
    <p:sldId id="4967" r:id="rId127"/>
    <p:sldId id="365" r:id="rId128"/>
    <p:sldId id="488" r:id="rId129"/>
    <p:sldId id="423" r:id="rId130"/>
    <p:sldId id="450" r:id="rId131"/>
    <p:sldId id="456" r:id="rId132"/>
    <p:sldId id="466" r:id="rId133"/>
    <p:sldId id="489" r:id="rId134"/>
    <p:sldId id="487" r:id="rId135"/>
    <p:sldId id="471" r:id="rId136"/>
    <p:sldId id="5187" r:id="rId137"/>
    <p:sldId id="5184" r:id="rId138"/>
    <p:sldId id="5158" r:id="rId139"/>
    <p:sldId id="5142" r:id="rId140"/>
    <p:sldId id="5143" r:id="rId141"/>
    <p:sldId id="394" r:id="rId142"/>
    <p:sldId id="5144" r:id="rId143"/>
    <p:sldId id="5145" r:id="rId144"/>
    <p:sldId id="395" r:id="rId145"/>
    <p:sldId id="354" r:id="rId146"/>
    <p:sldId id="419" r:id="rId147"/>
    <p:sldId id="420" r:id="rId148"/>
    <p:sldId id="421" r:id="rId149"/>
    <p:sldId id="422" r:id="rId150"/>
    <p:sldId id="428" r:id="rId151"/>
    <p:sldId id="410" r:id="rId152"/>
    <p:sldId id="396" r:id="rId153"/>
    <p:sldId id="5146" r:id="rId154"/>
    <p:sldId id="5147" r:id="rId155"/>
    <p:sldId id="397" r:id="rId156"/>
    <p:sldId id="5148" r:id="rId157"/>
    <p:sldId id="435" r:id="rId158"/>
    <p:sldId id="5149" r:id="rId159"/>
    <p:sldId id="368" r:id="rId160"/>
    <p:sldId id="414" r:id="rId161"/>
    <p:sldId id="398" r:id="rId162"/>
    <p:sldId id="5150" r:id="rId163"/>
    <p:sldId id="5151" r:id="rId164"/>
    <p:sldId id="355" r:id="rId165"/>
    <p:sldId id="399" r:id="rId166"/>
    <p:sldId id="5152" r:id="rId167"/>
    <p:sldId id="391" r:id="rId168"/>
    <p:sldId id="400" r:id="rId169"/>
    <p:sldId id="5153" r:id="rId170"/>
    <p:sldId id="424" r:id="rId171"/>
    <p:sldId id="401" r:id="rId172"/>
    <p:sldId id="5154" r:id="rId173"/>
    <p:sldId id="403" r:id="rId174"/>
    <p:sldId id="409" r:id="rId175"/>
    <p:sldId id="5155" r:id="rId176"/>
    <p:sldId id="427" r:id="rId177"/>
    <p:sldId id="426" r:id="rId178"/>
    <p:sldId id="5156" r:id="rId179"/>
    <p:sldId id="5157" r:id="rId180"/>
    <p:sldId id="402" r:id="rId181"/>
    <p:sldId id="429" r:id="rId182"/>
    <p:sldId id="5206" r:id="rId183"/>
    <p:sldId id="5188" r:id="rId184"/>
    <p:sldId id="5185" r:id="rId185"/>
    <p:sldId id="5225" r:id="rId186"/>
    <p:sldId id="5226" r:id="rId187"/>
    <p:sldId id="5227" r:id="rId188"/>
    <p:sldId id="5228" r:id="rId189"/>
    <p:sldId id="5229" r:id="rId190"/>
    <p:sldId id="5230" r:id="rId191"/>
    <p:sldId id="5231" r:id="rId192"/>
    <p:sldId id="5232" r:id="rId193"/>
    <p:sldId id="5233" r:id="rId194"/>
    <p:sldId id="5234" r:id="rId195"/>
    <p:sldId id="5235" r:id="rId196"/>
    <p:sldId id="380" r:id="rId197"/>
    <p:sldId id="5236" r:id="rId198"/>
    <p:sldId id="5237" r:id="rId199"/>
    <p:sldId id="5238" r:id="rId200"/>
    <p:sldId id="5239" r:id="rId201"/>
    <p:sldId id="5240" r:id="rId202"/>
    <p:sldId id="5241" r:id="rId203"/>
    <p:sldId id="404" r:id="rId204"/>
    <p:sldId id="5189" r:id="rId205"/>
    <p:sldId id="5244" r:id="rId206"/>
    <p:sldId id="5186" r:id="rId207"/>
    <p:sldId id="4214" r:id="rId208"/>
    <p:sldId id="5224" r:id="rId209"/>
    <p:sldId id="5243" r:id="rId210"/>
    <p:sldId id="1863" r:id="rId211"/>
    <p:sldId id="5217" r:id="rId212"/>
    <p:sldId id="5218" r:id="rId213"/>
    <p:sldId id="5219" r:id="rId214"/>
    <p:sldId id="5220" r:id="rId215"/>
    <p:sldId id="5221" r:id="rId216"/>
    <p:sldId id="5222" r:id="rId217"/>
    <p:sldId id="5050" r:id="rId218"/>
    <p:sldId id="5051" r:id="rId219"/>
    <p:sldId id="5052" r:id="rId220"/>
    <p:sldId id="5053" r:id="rId221"/>
    <p:sldId id="4929" r:id="rId222"/>
    <p:sldId id="4930" r:id="rId223"/>
    <p:sldId id="4931" r:id="rId224"/>
    <p:sldId id="5223" r:id="rId225"/>
    <p:sldId id="4145" r:id="rId226"/>
    <p:sldId id="3583" r:id="rId227"/>
    <p:sldId id="3614" r:id="rId228"/>
    <p:sldId id="3615" r:id="rId229"/>
    <p:sldId id="5190" r:id="rId230"/>
    <p:sldId id="470" r:id="rId231"/>
    <p:sldId id="478" r:id="rId232"/>
    <p:sldId id="480" r:id="rId233"/>
    <p:sldId id="481" r:id="rId234"/>
    <p:sldId id="482" r:id="rId235"/>
    <p:sldId id="483" r:id="rId236"/>
    <p:sldId id="479" r:id="rId237"/>
    <p:sldId id="5192" r:id="rId238"/>
    <p:sldId id="457" r:id="rId239"/>
    <p:sldId id="5193" r:id="rId240"/>
    <p:sldId id="5194" r:id="rId241"/>
    <p:sldId id="5195" r:id="rId242"/>
    <p:sldId id="5196" r:id="rId243"/>
    <p:sldId id="5197" r:id="rId244"/>
    <p:sldId id="5198" r:id="rId245"/>
    <p:sldId id="5199" r:id="rId246"/>
    <p:sldId id="5200" r:id="rId247"/>
    <p:sldId id="5201" r:id="rId248"/>
    <p:sldId id="5202" r:id="rId249"/>
    <p:sldId id="5203" r:id="rId250"/>
    <p:sldId id="5204" r:id="rId251"/>
    <p:sldId id="5205" r:id="rId252"/>
    <p:sldId id="5191" r:id="rId253"/>
    <p:sldId id="345" r:id="rId254"/>
    <p:sldId id="381" r:id="rId255"/>
    <p:sldId id="383" r:id="rId256"/>
    <p:sldId id="384" r:id="rId257"/>
    <p:sldId id="385" r:id="rId258"/>
    <p:sldId id="386" r:id="rId259"/>
    <p:sldId id="387" r:id="rId260"/>
    <p:sldId id="388" r:id="rId261"/>
    <p:sldId id="389" r:id="rId262"/>
    <p:sldId id="390" r:id="rId263"/>
    <p:sldId id="382" r:id="rId264"/>
    <p:sldId id="267" r:id="rId265"/>
    <p:sldId id="273" r:id="rId266"/>
    <p:sldId id="278" r:id="rId267"/>
    <p:sldId id="313" r:id="rId268"/>
    <p:sldId id="331" r:id="rId269"/>
    <p:sldId id="332" r:id="rId270"/>
    <p:sldId id="308" r:id="rId271"/>
    <p:sldId id="333" r:id="rId272"/>
    <p:sldId id="334" r:id="rId273"/>
    <p:sldId id="335" r:id="rId274"/>
    <p:sldId id="336" r:id="rId275"/>
    <p:sldId id="286" r:id="rId276"/>
    <p:sldId id="5216" r:id="rId277"/>
    <p:sldId id="4680" r:id="rId278"/>
    <p:sldId id="5176" r:id="rId279"/>
    <p:sldId id="5177" r:id="rId280"/>
    <p:sldId id="1534" r:id="rId281"/>
    <p:sldId id="5207" r:id="rId282"/>
    <p:sldId id="5208" r:id="rId2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C4"/>
    <a:srgbClr val="1A5712"/>
    <a:srgbClr val="CC8D2A"/>
    <a:srgbClr val="0432FF"/>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72" autoAdjust="0"/>
    <p:restoredTop sz="72243" autoAdjust="0"/>
  </p:normalViewPr>
  <p:slideViewPr>
    <p:cSldViewPr>
      <p:cViewPr varScale="1">
        <p:scale>
          <a:sx n="65" d="100"/>
          <a:sy n="65" d="100"/>
        </p:scale>
        <p:origin x="183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269" Type="http://schemas.openxmlformats.org/officeDocument/2006/relationships/slide" Target="slides/slide22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0.xml"/><Relationship Id="rId129" Type="http://schemas.openxmlformats.org/officeDocument/2006/relationships/slide" Target="slides/slide81.xml"/><Relationship Id="rId280" Type="http://schemas.openxmlformats.org/officeDocument/2006/relationships/slide" Target="slides/slide232.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190.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281" Type="http://schemas.openxmlformats.org/officeDocument/2006/relationships/slide" Target="slides/slide233.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71" Type="http://schemas.openxmlformats.org/officeDocument/2006/relationships/slide" Target="slides/slide22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presProps" Target="presProps.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theme" Target="theme/theme1.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171" Type="http://schemas.openxmlformats.org/officeDocument/2006/relationships/slide" Target="slides/slide123.xml"/><Relationship Id="rId227" Type="http://schemas.openxmlformats.org/officeDocument/2006/relationships/slide" Target="slides/slide179.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4/25/19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4/25/19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6294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637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6435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2820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483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Ive</a:t>
            </a:r>
            <a:r>
              <a:rPr lang="en-US" b="1" dirty="0"/>
              <a:t> shown latency,</a:t>
            </a:r>
            <a:r>
              <a:rPr lang="en-US" b="1" baseline="0" dirty="0"/>
              <a:t> n</a:t>
            </a:r>
            <a:r>
              <a:rPr lang="en-US" b="1" dirty="0"/>
              <a:t>ow lets look at t he </a:t>
            </a:r>
            <a:r>
              <a:rPr lang="en-US" b="1" dirty="0" err="1"/>
              <a:t>intereference</a:t>
            </a:r>
            <a:r>
              <a:rPr lang="en-US" b="1" dirty="0"/>
              <a:t> resulting</a:t>
            </a:r>
            <a:r>
              <a:rPr lang="en-US" b="1" baseline="0" dirty="0"/>
              <a:t> from different types of PUFs. DRAM retention PUF we have to disable refresh at the channel granularity. We can use retention </a:t>
            </a:r>
            <a:r>
              <a:rPr lang="en-US" b="1" baseline="0" dirty="0" err="1"/>
              <a:t>puf</a:t>
            </a:r>
            <a:r>
              <a:rPr lang="en-US" b="1" baseline="0" dirty="0"/>
              <a:t> that leads to high interference, there is stall when accessing a huge channel. </a:t>
            </a:r>
          </a:p>
          <a:p>
            <a:endParaRPr lang="en-US" b="1" baseline="0" dirty="0"/>
          </a:p>
          <a:p>
            <a:r>
              <a:rPr lang="en-US" b="1" baseline="0" dirty="0"/>
              <a:t>Discuss the high refresh overhead. Disable refresh at the channel granularity.  Since it has to evaluate over a long period of time, there is high interference. </a:t>
            </a:r>
          </a:p>
          <a:p>
            <a:endParaRPr lang="en-US" b="1" baseline="0" dirty="0"/>
          </a:p>
          <a:p>
            <a:r>
              <a:rPr lang="en-US" b="1" baseline="0" dirty="0"/>
              <a:t>In contrast, DRAM latency PUF has low system interference because first you don't have to disable refresh, and can access the channel. </a:t>
            </a:r>
          </a:p>
          <a:p>
            <a:r>
              <a:rPr lang="en-US" b="1" baseline="0" dirty="0"/>
              <a:t>- &gt; TODO: here we just remove the refresh overhead from retention PUF. DRAM </a:t>
            </a:r>
            <a:r>
              <a:rPr lang="en-US" b="1" baseline="0" dirty="0" err="1"/>
              <a:t>LAtency</a:t>
            </a:r>
            <a:r>
              <a:rPr lang="en-US" b="1" baseline="0" dirty="0"/>
              <a:t> </a:t>
            </a:r>
            <a:r>
              <a:rPr lang="en-US" b="1" baseline="0" dirty="0" err="1"/>
              <a:t>puf</a:t>
            </a:r>
            <a:r>
              <a:rPr lang="en-US" b="1" baseline="0" dirty="0"/>
              <a:t> gets rid of both of these overheads. Short evaluation time, and we don't have to issue manual refresh operations not present at all. Some </a:t>
            </a:r>
            <a:r>
              <a:rPr lang="en-US" b="1" baseline="0" dirty="0" err="1"/>
              <a:t>ovperations</a:t>
            </a:r>
            <a:r>
              <a:rPr lang="en-US" b="1" baseline="0" dirty="0"/>
              <a:t> need to be </a:t>
            </a:r>
            <a:r>
              <a:rPr lang="en-US" b="1" baseline="0" dirty="0" err="1"/>
              <a:t>ruced</a:t>
            </a:r>
            <a:r>
              <a:rPr lang="en-US" b="1" baseline="0" dirty="0"/>
              <a:t> latency, but those can be done. </a:t>
            </a:r>
          </a:p>
          <a:p>
            <a:endParaRPr lang="en-US" b="1" baseline="0" dirty="0"/>
          </a:p>
          <a:p>
            <a:endParaRPr lang="en-US" b="1" baseline="0" dirty="0"/>
          </a:p>
          <a:p>
            <a:r>
              <a:rPr lang="en-US" b="1" baseline="0" dirty="0"/>
              <a:t>one implementation is this. Others have high overhead. </a:t>
            </a:r>
          </a:p>
          <a:p>
            <a:endParaRPr lang="en-US" b="1" baseline="0" dirty="0"/>
          </a:p>
          <a:p>
            <a:endParaRPr lang="en-US" b="1" baseline="0" dirty="0"/>
          </a:p>
          <a:p>
            <a:r>
              <a:rPr lang="en-US" b="1" baseline="0" dirty="0"/>
              <a:t>TODO: </a:t>
            </a:r>
          </a:p>
          <a:p>
            <a:r>
              <a:rPr lang="en-US" b="1" baseline="0" dirty="0"/>
              <a:t>know how the refresh operation works.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16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err="1"/>
              <a:t>Othlller</a:t>
            </a:r>
            <a:r>
              <a:rPr lang="en-US" b="0" baseline="0" dirty="0"/>
              <a:t> results that are included in the paper include the following: </a:t>
            </a:r>
          </a:p>
          <a:p>
            <a:r>
              <a:rPr lang="en-US" b="1" baseline="0" dirty="0"/>
              <a:t>[CLICK]</a:t>
            </a:r>
            <a:r>
              <a:rPr lang="en-US" b="0" baseline="0" dirty="0"/>
              <a:t> An analysis on how the DRAM latency PUF meets the basic requirements for an effective PUF.</a:t>
            </a:r>
            <a:endParaRPr lang="en-US" b="1" baseline="0" dirty="0"/>
          </a:p>
          <a:p>
            <a:r>
              <a:rPr lang="en-US" b="1" baseline="0" dirty="0"/>
              <a:t>[CLICK] </a:t>
            </a:r>
            <a:r>
              <a:rPr lang="en-US" b="0" baseline="0" dirty="0"/>
              <a:t>A detailed analysis on</a:t>
            </a:r>
            <a:endParaRPr lang="en-US" b="1" baseline="0" dirty="0"/>
          </a:p>
          <a:p>
            <a:r>
              <a:rPr lang="en-US" b="1" baseline="0" dirty="0"/>
              <a:t>[CLICK] </a:t>
            </a:r>
            <a:r>
              <a:rPr lang="en-US" b="0" baseline="0" dirty="0"/>
              <a:t>devices from the three major DRAM manufacturers</a:t>
            </a:r>
            <a:endParaRPr lang="en-US" b="1" baseline="0" dirty="0"/>
          </a:p>
          <a:p>
            <a:r>
              <a:rPr lang="en-US" b="1" baseline="0" dirty="0"/>
              <a:t>[CLICK]</a:t>
            </a:r>
            <a:r>
              <a:rPr lang="en-US" b="0" baseline="0" dirty="0"/>
              <a:t> the evaluation time of a DRAM latency PUF </a:t>
            </a:r>
            <a:endParaRPr lang="en-US" b="1" baseline="0" dirty="0"/>
          </a:p>
          <a:p>
            <a:r>
              <a:rPr lang="en-US" b="1" baseline="0" dirty="0"/>
              <a:t>[CLICK] </a:t>
            </a:r>
            <a:r>
              <a:rPr lang="en-US" b="0" baseline="0" dirty="0"/>
              <a:t>A further discussion on</a:t>
            </a:r>
            <a:endParaRPr lang="en-US" b="1" baseline="0" dirty="0"/>
          </a:p>
          <a:p>
            <a:r>
              <a:rPr lang="en-US" b="1" baseline="0" dirty="0"/>
              <a:t>[CLICK]</a:t>
            </a:r>
            <a:r>
              <a:rPr lang="en-US" b="0" baseline="0" dirty="0"/>
              <a:t> how one could optimize a DRAM retention PUF </a:t>
            </a:r>
            <a:endParaRPr lang="en-US" b="1" baseline="0" dirty="0"/>
          </a:p>
          <a:p>
            <a:r>
              <a:rPr lang="en-US" b="1" baseline="0" dirty="0"/>
              <a:t>[CLICK]</a:t>
            </a:r>
            <a:r>
              <a:rPr lang="en-US" b="0" baseline="0" dirty="0"/>
              <a:t> the system interference of both DRAM retention and latency PUFs</a:t>
            </a:r>
            <a:endParaRPr lang="en-US" b="1" baseline="0" dirty="0"/>
          </a:p>
          <a:p>
            <a:r>
              <a:rPr lang="en-US" b="1" baseline="0" dirty="0"/>
              <a:t>[CLICK]</a:t>
            </a:r>
            <a:r>
              <a:rPr lang="en-US" b="0" baseline="0" dirty="0"/>
              <a:t> an algorithm for quickly and reliably evaluating DRAM latency PUFs</a:t>
            </a:r>
            <a:endParaRPr lang="en-US" b="1" baseline="0" dirty="0"/>
          </a:p>
          <a:p>
            <a:r>
              <a:rPr lang="en-US" b="1" baseline="0" dirty="0"/>
              <a:t>[CLICK]</a:t>
            </a:r>
            <a:r>
              <a:rPr lang="en-US" b="0" baseline="0" dirty="0"/>
              <a:t> design considerations for a DRAM latency PUF</a:t>
            </a:r>
          </a:p>
          <a:p>
            <a:endParaRPr lang="en-US" b="0"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797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conclude, I will go over a brief summary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992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279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263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6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9606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287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7059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642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8784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5710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55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3089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030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3604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2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and then analyzing the benefit of PIM in our simulator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4849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747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757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864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1130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136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3546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9266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507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4922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1408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5653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563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102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175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005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162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0306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03294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0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812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2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9692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5845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575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0631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47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42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254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10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discuss the Motivation of the work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7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98929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 high throughput True random numbers are required for many real world applications </a:t>
            </a:r>
          </a:p>
          <a:p>
            <a:r>
              <a:rPr lang="en-US" b="1" dirty="0"/>
              <a:t>[CLICK] </a:t>
            </a:r>
            <a:r>
              <a:rPr lang="en-US" b="0" dirty="0"/>
              <a:t>These applications include cryptography for securely encrypting file systems, network packets, data in standard protocols such as TLS, SSL, RSA, etc. </a:t>
            </a:r>
          </a:p>
          <a:p>
            <a:r>
              <a:rPr lang="en-US" b="1" dirty="0"/>
              <a:t>[CLICK] </a:t>
            </a:r>
            <a:r>
              <a:rPr lang="en-US" b="0" dirty="0"/>
              <a:t>others include randomized algorithms, scientific simulation, statistical sampling, industrial testing, recreational entertainment, etc.</a:t>
            </a:r>
          </a:p>
          <a:p>
            <a:r>
              <a:rPr lang="en-US" b="1" dirty="0"/>
              <a:t>[CLICK] </a:t>
            </a:r>
            <a:r>
              <a:rPr lang="en-US" b="0" dirty="0"/>
              <a:t>True random numbers can only be generated from physical processes </a:t>
            </a:r>
            <a:r>
              <a:rPr lang="en-US" b="1" dirty="0"/>
              <a:t>[CLICK]</a:t>
            </a:r>
            <a:r>
              <a:rPr lang="en-US" b="0" dirty="0"/>
              <a:t> such as</a:t>
            </a:r>
            <a:r>
              <a:rPr lang="en-US" dirty="0"/>
              <a:t> shot noise, electrical noise, thermal noise, radioactive decay, Brownian motion, etc.</a:t>
            </a:r>
            <a:endParaRPr lang="en-US" b="1" dirty="0"/>
          </a:p>
          <a:p>
            <a:r>
              <a:rPr lang="en-US" b="1" dirty="0"/>
              <a:t>[CLICK] </a:t>
            </a:r>
            <a:r>
              <a:rPr lang="en-US" b="0" dirty="0"/>
              <a:t>For this reason, systems generally rely on dedicated TRNG Hardware that samples non-deterministic random variables that are inherent in various physical phenomena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13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Unfortunately, smaller devices such as IoT, mobile  or embedded devices that may not have the provisions for dedicated True random number generator or TRNG hardware, require a high-throughput TRNG to enable the previously mentioned applications  </a:t>
            </a:r>
          </a:p>
          <a:p>
            <a:r>
              <a:rPr lang="en-US" b="1" baseline="0" dirty="0"/>
              <a:t>[CLICK]</a:t>
            </a:r>
            <a:r>
              <a:rPr lang="en-US" b="0" baseline="0" dirty="0"/>
              <a:t> However, DRAM devices are available on most systems </a:t>
            </a:r>
          </a:p>
          <a:p>
            <a:r>
              <a:rPr lang="en-US" b="1" baseline="0" dirty="0"/>
              <a:t>[CLICK] </a:t>
            </a:r>
            <a:r>
              <a:rPr lang="en-US" b="0" baseline="0" dirty="0"/>
              <a:t>A TRNG that generates true random numbers using DRAM, would enable </a:t>
            </a:r>
          </a:p>
          <a:p>
            <a:r>
              <a:rPr lang="en-US" b="1" baseline="0" dirty="0"/>
              <a:t>[CLICK]</a:t>
            </a:r>
            <a:r>
              <a:rPr lang="en-US" b="0" baseline="0" dirty="0"/>
              <a:t> applications that require true random numbers to now run on most systems and </a:t>
            </a:r>
          </a:p>
          <a:p>
            <a:r>
              <a:rPr lang="en-US" b="1" baseline="0" dirty="0"/>
              <a:t>[CLICK] </a:t>
            </a:r>
            <a:r>
              <a:rPr lang="en-US" b="0" baseline="0" dirty="0"/>
              <a:t>other applications and use cases. One example would be PIM applications generating true random numbers within memory itself </a:t>
            </a:r>
            <a:endParaRPr lang="en-US" b="1" baseline="0" dirty="0"/>
          </a:p>
          <a:p>
            <a:r>
              <a:rPr lang="en-US" b="1" baseline="0" dirty="0"/>
              <a:t>[CLICK] </a:t>
            </a:r>
            <a:r>
              <a:rPr lang="en-US" b="0" baseline="0" dirty="0"/>
              <a:t>Our goal is to therefore provide a TRNG that uses DRAM devices and satisfies the characteristics of an effective TRNG.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7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 will discuss these </a:t>
            </a:r>
            <a:r>
              <a:rPr lang="en-US" b="0" baseline="0" dirty="0" err="1"/>
              <a:t>characteritstics</a:t>
            </a:r>
            <a:r>
              <a:rPr lang="en-US" b="0" baseline="0" dirty="0"/>
              <a:t> next.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59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identify 6 effective TRNG characteristics that we want our proposal to satisfy. </a:t>
            </a:r>
          </a:p>
          <a:p>
            <a:r>
              <a:rPr lang="en-US" b="1" dirty="0"/>
              <a:t>[CLICK]</a:t>
            </a:r>
            <a:r>
              <a:rPr lang="en-US" b="0" dirty="0"/>
              <a:t> it should have a Low implementation cost. A mechanism that requires little or no changes to current systems and minimal additional area overhead. </a:t>
            </a:r>
          </a:p>
          <a:p>
            <a:r>
              <a:rPr lang="en-US" b="1" dirty="0"/>
              <a:t>[CLICK]</a:t>
            </a:r>
            <a:r>
              <a:rPr lang="en-US" b="0" dirty="0"/>
              <a:t> it should be Fully non-deterministic which can be guaranteed by sampling a truly random physical phenomena, so it is impossible to predict the next output given complete information about how the mechanism operates. </a:t>
            </a:r>
          </a:p>
          <a:p>
            <a:r>
              <a:rPr lang="en-US" b="1" dirty="0"/>
              <a:t>[CLICK]</a:t>
            </a:r>
            <a:r>
              <a:rPr lang="en-US" b="0" dirty="0"/>
              <a:t> It should provide a continuous stream of true random numbers with high throughput </a:t>
            </a:r>
            <a:endParaRPr lang="en-US" b="1" dirty="0"/>
          </a:p>
          <a:p>
            <a:r>
              <a:rPr lang="en-US" b="1" dirty="0"/>
              <a:t>[CLICK] </a:t>
            </a:r>
            <a:r>
              <a:rPr lang="en-US" b="0" dirty="0"/>
              <a:t>it should provide true random numbers with low latency such that applications do not have to stall when requesting random values. </a:t>
            </a:r>
          </a:p>
          <a:p>
            <a:r>
              <a:rPr lang="en-US" b="1" dirty="0"/>
              <a:t>[CLICK]</a:t>
            </a:r>
            <a:r>
              <a:rPr lang="en-US" b="0" dirty="0"/>
              <a:t> it should exhibit low system interference, which means that it should not significantly slow down concurrently-running applications </a:t>
            </a:r>
          </a:p>
          <a:p>
            <a:r>
              <a:rPr lang="en-US" b="0" dirty="0"/>
              <a:t>Finally, </a:t>
            </a:r>
            <a:r>
              <a:rPr lang="en-US" b="1" dirty="0"/>
              <a:t>[CLICK]</a:t>
            </a:r>
            <a:r>
              <a:rPr lang="en-US" b="0" dirty="0"/>
              <a:t> it should generate random values with low energy overhead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338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mechanism D-</a:t>
            </a:r>
            <a:r>
              <a:rPr lang="en-US" dirty="0" err="1"/>
              <a:t>RaNGe</a:t>
            </a:r>
            <a:r>
              <a:rPr lang="en-US" dirty="0"/>
              <a:t>, after providing the necessary background on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7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Each DRAM bank is hierarchically organized into subarrays. </a:t>
            </a:r>
            <a:r>
              <a:rPr lang="en-US" b="1" dirty="0"/>
              <a:t>[CLICK]</a:t>
            </a:r>
            <a:r>
              <a:rPr lang="en-US" b="0" dirty="0"/>
              <a:t>  Each circle in the cartoon represents a single DRAM cell. </a:t>
            </a:r>
            <a:r>
              <a:rPr lang="en-US" b="1" dirty="0"/>
              <a:t>[CLICK]</a:t>
            </a:r>
            <a:r>
              <a:rPr lang="en-US" b="0" dirty="0"/>
              <a:t> columns of DRAM cells in a subarray are connected with a wire referred to as a local </a:t>
            </a:r>
            <a:r>
              <a:rPr lang="en-US" b="0" dirty="0" err="1"/>
              <a:t>bitline</a:t>
            </a:r>
            <a:r>
              <a:rPr lang="en-US" b="0" dirty="0"/>
              <a:t>. </a:t>
            </a:r>
            <a:r>
              <a:rPr lang="en-US" b="1" dirty="0"/>
              <a:t>[CLICK]</a:t>
            </a:r>
            <a:r>
              <a:rPr lang="en-US" b="0" dirty="0"/>
              <a:t> and rows of DRAM cells are connected with a wire referred to as a </a:t>
            </a:r>
            <a:r>
              <a:rPr lang="en-US" b="0" dirty="0" err="1"/>
              <a:t>wordline</a:t>
            </a:r>
            <a:r>
              <a:rPr lang="en-US" b="0" dirty="0"/>
              <a:t>, and </a:t>
            </a:r>
            <a:r>
              <a:rPr lang="en-US" b="1" dirty="0"/>
              <a:t>[CLICK]</a:t>
            </a:r>
            <a:r>
              <a:rPr lang="en-US" b="0" dirty="0"/>
              <a:t> a row of DRAM cells is called a DRAM row. </a:t>
            </a:r>
            <a:r>
              <a:rPr lang="en-US" b="1" dirty="0"/>
              <a:t>[CLICK]</a:t>
            </a:r>
            <a:r>
              <a:rPr lang="en-US" b="0" dirty="0"/>
              <a:t> at the peripherals of the core cell arrays are a local row decoder, which selects the row to read and write to, and a local row-buffer which amplifies the data that is stored in the cell to an I/O readable value. </a:t>
            </a:r>
            <a:r>
              <a:rPr lang="en-US" b="1" dirty="0"/>
              <a:t>[CLICK]</a:t>
            </a:r>
            <a:r>
              <a:rPr lang="en-US" b="0" dirty="0"/>
              <a:t> DRAM is comprised of many subarrays which are often composed of 512 to 1024 rows. Further peripherals exist containing  groups of subarrays called </a:t>
            </a:r>
            <a:r>
              <a:rPr lang="en-US" b="1" dirty="0"/>
              <a:t>[CLICK]</a:t>
            </a:r>
            <a:r>
              <a:rPr lang="en-US" b="0" dirty="0"/>
              <a:t> a bank. The global row decoder selects the local row decoder that will drive the </a:t>
            </a:r>
            <a:r>
              <a:rPr lang="en-US" b="0" dirty="0" err="1"/>
              <a:t>wordline</a:t>
            </a:r>
            <a:r>
              <a:rPr lang="en-US" b="0" dirty="0"/>
              <a:t>, and global row buffer aids in the transfer of data to and from the CPU. A DRAM device is comprised of several banks, and each bank can be accessed independently </a:t>
            </a:r>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72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DRAM operates in the scope of a single subarray. </a:t>
            </a:r>
            <a:r>
              <a:rPr lang="en-US" b="1" dirty="0"/>
              <a:t>[CLICK] </a:t>
            </a:r>
            <a:r>
              <a:rPr lang="en-US" b="0" dirty="0"/>
              <a:t>Because memory controllers typically access DRAM at the granularity of a cache line, we combine consecutive, aligned DRAM cells as cache lines in our diagram. </a:t>
            </a:r>
            <a:r>
              <a:rPr lang="en-US" b="1" dirty="0"/>
              <a:t>[CLICK] </a:t>
            </a:r>
            <a:r>
              <a:rPr lang="en-US" b="0" dirty="0"/>
              <a:t>First, we activate the first row, which </a:t>
            </a:r>
            <a:r>
              <a:rPr lang="en-US" b="1" dirty="0"/>
              <a:t>[CLICK]</a:t>
            </a:r>
            <a:r>
              <a:rPr lang="en-US" b="0" dirty="0"/>
              <a:t> copies the entire rows' data into the row buffer. At this point, we can </a:t>
            </a:r>
            <a:r>
              <a:rPr lang="en-US" b="1" dirty="0"/>
              <a:t>[CLICK] </a:t>
            </a:r>
            <a:r>
              <a:rPr lang="en-US" b="0" dirty="0"/>
              <a:t>read our data at the granularity </a:t>
            </a:r>
            <a:r>
              <a:rPr lang="en-US" b="1" dirty="0"/>
              <a:t>[CLICK] </a:t>
            </a:r>
            <a:r>
              <a:rPr lang="en-US" b="0" dirty="0"/>
              <a:t>of cache lines within the </a:t>
            </a:r>
            <a:r>
              <a:rPr lang="en-US" b="1" dirty="0"/>
              <a:t>[CLICK] </a:t>
            </a:r>
            <a:r>
              <a:rPr lang="en-US" b="0" dirty="0"/>
              <a:t>activated or opened row. When we want to access data on another row, we must </a:t>
            </a:r>
            <a:r>
              <a:rPr lang="en-US" b="0" dirty="0" err="1"/>
              <a:t>precharge</a:t>
            </a:r>
            <a:r>
              <a:rPr lang="en-US" b="0" dirty="0"/>
              <a:t> </a:t>
            </a:r>
            <a:r>
              <a:rPr lang="en-US" b="1" dirty="0"/>
              <a:t>[CLICK] </a:t>
            </a:r>
            <a:r>
              <a:rPr lang="en-US" b="0" dirty="0"/>
              <a:t>the currently opened row, which prepares the row buffer for copying data from another row. We can now </a:t>
            </a:r>
            <a:r>
              <a:rPr lang="en-US" b="1" dirty="0"/>
              <a:t>[CLICK] </a:t>
            </a:r>
            <a:r>
              <a:rPr lang="en-US" b="0" dirty="0"/>
              <a:t>activate the second row, before reading data from it </a:t>
            </a:r>
            <a:r>
              <a:rPr lang="en-US" b="1"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544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Now Lets take a deeper look at the circuitry to understand access latency failures.</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data as charge in a capacitor and and the access transistor gates reads and writes to the cell data. The data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when the access transistor is enabled.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044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9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our key idea.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3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810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 values using software-only system calls in order to exploit the resulting error patterns as true random numbers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random values by observing DRAM cells’ latency failure probabilities.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57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Idea is to extract random values by sampling those DRAM cells that fail truly randomly and using the resulting data as random data.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5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we first identify all DRAM cells that fail randomly when accessed with a reduced </a:t>
            </a:r>
            <a:r>
              <a:rPr lang="en-US" b="0" dirty="0" err="1"/>
              <a:t>tRCD</a:t>
            </a:r>
            <a:r>
              <a:rPr lang="en-US" b="0" dirty="0"/>
              <a:t>, and we refer to these as RNG cells. </a:t>
            </a:r>
            <a:r>
              <a:rPr lang="en-US" b="1" dirty="0"/>
              <a:t>[CLICK]</a:t>
            </a:r>
          </a:p>
          <a:p>
            <a:r>
              <a:rPr lang="en-US" b="1" baseline="0" dirty="0"/>
              <a:t>[CLICK] </a:t>
            </a:r>
            <a:r>
              <a:rPr lang="en-US" b="0" baseline="0" dirty="0"/>
              <a:t>When accessing an RNG cell with a reduced </a:t>
            </a:r>
            <a:r>
              <a:rPr lang="en-US" b="0" baseline="0" dirty="0" err="1"/>
              <a:t>tRCD</a:t>
            </a:r>
            <a:r>
              <a:rPr lang="en-US" b="0" baseline="0" dirty="0"/>
              <a:t>, the values read will be truly random values and we can directly use the output as such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78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to identify RNG cells, we first extract one million values that we will refer to as a bitstream from each DRAM cell.</a:t>
            </a:r>
          </a:p>
          <a:p>
            <a:r>
              <a:rPr lang="en-US" b="1" baseline="0" dirty="0"/>
              <a:t>[CLICK]</a:t>
            </a:r>
            <a:r>
              <a:rPr lang="en-US" b="0" baseline="0" dirty="0"/>
              <a:t> We then classify each DRAM cell whose output passes the NIST statistical test suite for randomness as RNG cells</a:t>
            </a:r>
          </a:p>
          <a:p>
            <a:r>
              <a:rPr lang="en-US" b="1" baseline="0" dirty="0"/>
              <a:t>[CLICK] </a:t>
            </a:r>
            <a:r>
              <a:rPr lang="en-US" b="0" baseline="0" dirty="0"/>
              <a:t>the NIST test suite includes tests for:</a:t>
            </a:r>
          </a:p>
          <a:p>
            <a:r>
              <a:rPr lang="en-US" b="1" baseline="0" dirty="0"/>
              <a:t>[CLICK]</a:t>
            </a:r>
            <a:r>
              <a:rPr lang="en-US" b="0" baseline="0" dirty="0"/>
              <a:t> unbiased output of 1’s and 0’s across the entire bitstream</a:t>
            </a:r>
          </a:p>
          <a:p>
            <a:r>
              <a:rPr lang="en-US" b="1" baseline="0" dirty="0"/>
              <a:t>[CLICK]</a:t>
            </a:r>
            <a:r>
              <a:rPr lang="en-US" b="0" baseline="0" dirty="0"/>
              <a:t> unbiased output within smaller segments of the bitstream </a:t>
            </a:r>
          </a:p>
          <a:p>
            <a:r>
              <a:rPr lang="en-US" b="1" baseline="0" dirty="0"/>
              <a:t>[CLICK]</a:t>
            </a:r>
            <a:r>
              <a:rPr lang="en-US" b="0" baseline="0" dirty="0"/>
              <a:t> a limited number of uninterrupted sequences of identical bits </a:t>
            </a:r>
          </a:p>
          <a:p>
            <a:r>
              <a:rPr lang="en-US" b="1" baseline="0" dirty="0"/>
              <a:t>[CLICK]</a:t>
            </a:r>
            <a:r>
              <a:rPr lang="en-US" b="0" baseline="0" dirty="0"/>
              <a:t> etc. </a:t>
            </a:r>
            <a:r>
              <a:rPr lang="en-US" b="1" baseline="0"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69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To maximize the bits that are accessed immediately following an activation, we alternate accesses to distinct rows in a bank. </a:t>
            </a:r>
          </a:p>
          <a:p>
            <a:r>
              <a:rPr lang="en-US" b="1" dirty="0"/>
              <a:t>[CLICK]</a:t>
            </a:r>
            <a:r>
              <a:rPr lang="en-US" b="0" dirty="0"/>
              <a:t> This access pattern quickly generates </a:t>
            </a:r>
            <a:r>
              <a:rPr lang="en-US" b="0" dirty="0" err="1"/>
              <a:t>tRCD</a:t>
            </a:r>
            <a:r>
              <a:rPr lang="en-US" b="0" dirty="0"/>
              <a:t> failures within cache lines in two rows </a:t>
            </a:r>
          </a:p>
          <a:p>
            <a:r>
              <a:rPr lang="en-US" b="1" dirty="0"/>
              <a:t>[CLICK] </a:t>
            </a:r>
            <a:r>
              <a:rPr lang="en-US" b="0" dirty="0"/>
              <a:t>this maximizes </a:t>
            </a:r>
            <a:r>
              <a:rPr lang="en-US" b="0" dirty="0" err="1"/>
              <a:t>tRCD</a:t>
            </a:r>
            <a:r>
              <a:rPr lang="en-US" b="0" dirty="0"/>
              <a:t> failures when accessing with a reduced </a:t>
            </a:r>
            <a:r>
              <a:rPr lang="en-US" b="0" dirty="0" err="1"/>
              <a:t>tRCD</a:t>
            </a:r>
            <a:r>
              <a:rPr lang="en-US" b="0" dirty="0"/>
              <a:t> </a:t>
            </a:r>
          </a:p>
          <a:p>
            <a:r>
              <a:rPr lang="en-US" b="1" dirty="0"/>
              <a:t>[CLICK]</a:t>
            </a:r>
            <a:r>
              <a:rPr lang="en-US" b="0" dirty="0"/>
              <a:t> </a:t>
            </a:r>
          </a:p>
          <a:p>
            <a:r>
              <a:rPr lang="en-US" b="0" dirty="0"/>
              <a:t>[CLICK] we activate the first </a:t>
            </a:r>
            <a:r>
              <a:rPr lang="en-US" b="0" dirty="0" err="1"/>
              <a:t>wordline</a:t>
            </a:r>
            <a:r>
              <a:rPr lang="en-US" b="0" dirty="0"/>
              <a:t> </a:t>
            </a:r>
          </a:p>
          <a:p>
            <a:r>
              <a:rPr lang="en-US" b="0" dirty="0"/>
              <a:t>[CLICK] and immediately read the cache line from the first row </a:t>
            </a:r>
          </a:p>
          <a:p>
            <a:r>
              <a:rPr lang="en-US" b="1" dirty="0"/>
              <a:t>[CLICK] </a:t>
            </a:r>
          </a:p>
          <a:p>
            <a:r>
              <a:rPr lang="en-US" b="1" dirty="0"/>
              <a:t>[CLICK] we then activate the second </a:t>
            </a:r>
            <a:r>
              <a:rPr lang="en-US" b="1" dirty="0" err="1"/>
              <a:t>wordline</a:t>
            </a:r>
            <a:endParaRPr lang="en-US" b="1" dirty="0"/>
          </a:p>
          <a:p>
            <a:r>
              <a:rPr lang="en-US" b="1" dirty="0"/>
              <a:t>[CLICK] </a:t>
            </a:r>
          </a:p>
          <a:p>
            <a:r>
              <a:rPr lang="en-US" b="1" dirty="0"/>
              <a:t>[CLICK] we then immediately read the </a:t>
            </a:r>
            <a:r>
              <a:rPr lang="en-US" b="1" dirty="0" err="1"/>
              <a:t>cacheline</a:t>
            </a:r>
            <a:r>
              <a:rPr lang="en-US" b="1" dirty="0"/>
              <a:t> from the second row </a:t>
            </a:r>
          </a:p>
          <a:p>
            <a:r>
              <a:rPr lang="en-US" b="1" dirty="0"/>
              <a:t>[CLICK] [CLICK].... We keep alternating accesses to different rows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18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Because only cache lines immediately read after activation result in failures, Cache lines containing more RNG cells provide more random bits of data per access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29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minimize the system interference of D-</a:t>
            </a:r>
            <a:r>
              <a:rPr lang="en-US" dirty="0" err="1"/>
              <a:t>RaNGe</a:t>
            </a:r>
            <a:r>
              <a:rPr lang="en-US" dirty="0"/>
              <a:t>, we give D-</a:t>
            </a:r>
            <a:r>
              <a:rPr lang="en-US" dirty="0" err="1"/>
              <a:t>RaNGe</a:t>
            </a:r>
            <a:r>
              <a:rPr lang="en-US" dirty="0"/>
              <a:t> exclusive access to RNG cells, such that data must not be migrated before starting to generate random values. </a:t>
            </a:r>
          </a:p>
          <a:p>
            <a:r>
              <a:rPr lang="en-US" dirty="0"/>
              <a:t>[CLICK] here we show a DRAM array of cache lines </a:t>
            </a:r>
          </a:p>
          <a:p>
            <a:r>
              <a:rPr lang="en-US" dirty="0"/>
              <a:t>[CLICK] We highlight the two cache lines in distinct rows with the most number of RNG cells in this bank.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67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minimize interference, we reserve these rows such that D-</a:t>
            </a:r>
            <a:r>
              <a:rPr lang="en-US" dirty="0" err="1"/>
              <a:t>RaNGe</a:t>
            </a:r>
            <a:r>
              <a:rPr lang="en-US" dirty="0"/>
              <a:t> can exclusively access the cache lines containing the most RNG cells.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250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reserve the surrounding rows such that DRAM data pattern or read/write interference does not occur. </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28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parallelize accesses across all available DRAM banks for higher throughput of random values.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77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906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one such example implementation of D-</a:t>
            </a:r>
            <a:r>
              <a:rPr lang="en-US" dirty="0" err="1"/>
              <a:t>RaNGe</a:t>
            </a:r>
            <a:r>
              <a:rPr lang="en-US" dirty="0"/>
              <a:t> is that:</a:t>
            </a:r>
          </a:p>
          <a:p>
            <a:r>
              <a:rPr lang="en-US" dirty="0"/>
              <a:t>[CLICK] The memory controller reserves rows containing the selected RNG cells and neighboring rows in each bank to avoid DRAM read/write interference</a:t>
            </a:r>
          </a:p>
          <a:p>
            <a:r>
              <a:rPr lang="en-US" dirty="0"/>
              <a:t>[CLICK] When the system is not accessing memory , the memory controller runs firmware that generates random values using the D-</a:t>
            </a:r>
            <a:r>
              <a:rPr lang="en-US" dirty="0" err="1"/>
              <a:t>RaNGe</a:t>
            </a:r>
            <a:r>
              <a:rPr lang="en-US" dirty="0"/>
              <a:t> methodology</a:t>
            </a:r>
          </a:p>
          <a:p>
            <a:r>
              <a:rPr lang="en-US" dirty="0"/>
              <a:t>[CLICK] the memory controller maintains a buffer of random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D-</a:t>
            </a:r>
            <a:r>
              <a:rPr lang="en-US" dirty="0" err="1"/>
              <a:t>RaNGe</a:t>
            </a:r>
            <a:r>
              <a:rPr lang="en-US" dirty="0"/>
              <a:t> stores the random numbers in the memory buffer at the memory controller</a:t>
            </a:r>
          </a:p>
          <a:p>
            <a:r>
              <a:rPr lang="en-US" dirty="0"/>
              <a:t>[CLICK] We then expose an API for returning random values from the buffer whenever requested by the user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61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next discuss the methodology for testing DRAM and evaluating our mechanism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200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The infrastructure we developed can test 282 state-of-the-art LPDDR4 DRAM chips.</a:t>
            </a:r>
          </a:p>
          <a:p>
            <a:r>
              <a:rPr lang="en-US" baseline="0" dirty="0"/>
              <a:t>Each device is </a:t>
            </a:r>
            <a:r>
              <a:rPr lang="en-US" b="1" baseline="0" dirty="0"/>
              <a:t>[CLICK]</a:t>
            </a:r>
            <a:r>
              <a:rPr lang="en-US" baseline="0" dirty="0"/>
              <a:t> 2 gigabytes in size, and we have chips from across three major DRAM manufacturers.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test reduced latency effects by reducing the </a:t>
            </a:r>
            <a:r>
              <a:rPr lang="en-US" b="0" baseline="0" dirty="0" err="1"/>
              <a:t>tRCD</a:t>
            </a:r>
            <a:r>
              <a:rPr lang="en-US" b="0" baseline="0" dirty="0"/>
              <a:t> parameter </a:t>
            </a:r>
          </a:p>
          <a:p>
            <a:r>
              <a:rPr lang="en-US" b="1" baseline="0" dirty="0"/>
              <a:t>[CLICK] </a:t>
            </a:r>
            <a:r>
              <a:rPr lang="en-US" b="0" baseline="0" dirty="0"/>
              <a:t>We use a cycle-level simulator called </a:t>
            </a:r>
            <a:r>
              <a:rPr lang="en-US" b="0" baseline="0" dirty="0" err="1"/>
              <a:t>Ramulator</a:t>
            </a:r>
            <a:r>
              <a:rPr lang="en-US" b="0" baseline="0" dirty="0"/>
              <a:t> using SPEC CPU2006 workloads simulating a 4-core system to evaluate the throughput, latency, and system interference of D-</a:t>
            </a:r>
            <a:r>
              <a:rPr lang="en-US" b="0" baseline="0" dirty="0" err="1"/>
              <a:t>RaNGe</a:t>
            </a:r>
            <a:endParaRPr lang="en-US" b="0" baseline="0" dirty="0"/>
          </a:p>
          <a:p>
            <a:r>
              <a:rPr lang="en-US" b="1" baseline="0" dirty="0"/>
              <a:t>[CLICK]</a:t>
            </a:r>
            <a:r>
              <a:rPr lang="en-US" b="0" baseline="0" dirty="0"/>
              <a:t> We also use </a:t>
            </a:r>
            <a:r>
              <a:rPr lang="en-US" b="0" baseline="0" dirty="0" err="1"/>
              <a:t>DRAMPower</a:t>
            </a:r>
            <a:r>
              <a:rPr lang="en-US" b="0" baseline="0" dirty="0"/>
              <a:t> to estimate the DRAM energy consumption of D-</a:t>
            </a:r>
            <a:r>
              <a:rPr lang="en-US" b="0" baseline="0" dirty="0" err="1"/>
              <a:t>RaNGe</a:t>
            </a:r>
            <a:r>
              <a:rPr lang="en-US" b="0" baseline="0" dirty="0"/>
              <a:t> using the output from </a:t>
            </a:r>
            <a:r>
              <a:rPr lang="en-US" b="0" baseline="0" dirty="0" err="1"/>
              <a:t>Ramulator</a:t>
            </a:r>
            <a:r>
              <a:rPr lang="en-US" b="0" baseline="0" dirty="0"/>
              <a:t> </a:t>
            </a:r>
            <a:endParaRPr lang="en-US" b="1" baseline="0" dirty="0"/>
          </a:p>
          <a:p>
            <a:endParaRPr lang="en-US" baseline="0" dirty="0"/>
          </a:p>
          <a:p>
            <a:r>
              <a:rPr lang="en-US" baseline="0" dirty="0"/>
              <a:t>[CLICK]</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48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go into our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36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 we know whether D-</a:t>
            </a:r>
            <a:r>
              <a:rPr lang="en-US" b="1" dirty="0" err="1"/>
              <a:t>RaNGe</a:t>
            </a:r>
            <a:r>
              <a:rPr lang="en-US" b="1" dirty="0"/>
              <a:t> provides truly random values? </a:t>
            </a:r>
          </a:p>
          <a:p>
            <a:endParaRPr lang="en-US" b="1" dirty="0"/>
          </a:p>
          <a:p>
            <a:r>
              <a:rPr lang="en-US" b="1" dirty="0"/>
              <a:t>We test many bitstreams with the NIST Statistical Test Suite for Randomness and show that the RNG cells that we sample pass the test </a:t>
            </a:r>
          </a:p>
          <a:p>
            <a:endParaRPr lang="en-US" b="1" dirty="0"/>
          </a:p>
          <a:p>
            <a:r>
              <a:rPr lang="en-US" b="1" dirty="0"/>
              <a:t>[CLICK] There are more details in the paper.</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62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will now discuss our latency results </a:t>
            </a:r>
          </a:p>
          <a:p>
            <a:endParaRPr lang="en-US" b="1" dirty="0"/>
          </a:p>
          <a:p>
            <a:r>
              <a:rPr lang="en-US" b="1" dirty="0"/>
              <a:t>[CLICK]</a:t>
            </a:r>
            <a:r>
              <a:rPr lang="en-US" b="0" dirty="0"/>
              <a:t> Latency is related to the density of available RNG cells per cache lines</a:t>
            </a:r>
          </a:p>
          <a:p>
            <a:r>
              <a:rPr lang="en-US" b="1" dirty="0"/>
              <a:t>[CLICK]</a:t>
            </a:r>
            <a:r>
              <a:rPr lang="en-US" b="0" dirty="0"/>
              <a:t> This plot shows the number of cache lines that we find in each bank containing a certain number of RNG cells which is on the x-axis. The most we ever observe is 4 RNG cells per cache line. </a:t>
            </a:r>
          </a:p>
          <a:p>
            <a:r>
              <a:rPr lang="en-US" b="1" dirty="0"/>
              <a:t>[CLICK] Each point here is represents the number of </a:t>
            </a:r>
            <a:r>
              <a:rPr lang="en-US" b="1" dirty="0" err="1"/>
              <a:t>cachelines</a:t>
            </a:r>
            <a:r>
              <a:rPr lang="en-US" b="1" dirty="0"/>
              <a:t> containing x RNG cells in a single bank. Note that the y-axis has a logarithmic scale.</a:t>
            </a:r>
          </a:p>
          <a:p>
            <a:r>
              <a:rPr lang="en-US" b="1" dirty="0"/>
              <a:t>[CLICK] We plot the distribution of points for each x value across many banks as a box-and-whisker plot. The median is the red line inside the box and represents the 50 percentile point. The box is bounded by Quartile 3 or the 75 percentile point and Quartile 1 or the 25 percentile point. The outliers are shown with x's.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357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latency distributions for each of the three DRAM manufacturers that we test. The manufacturers are labeled A, B, and C. </a:t>
            </a:r>
          </a:p>
          <a:p>
            <a:endParaRPr lang="en-US" b="1" dirty="0"/>
          </a:p>
          <a:p>
            <a:r>
              <a:rPr lang="en-US" b="1" dirty="0"/>
              <a:t>We use these distributions to determine the latency of generating 64 bits of random data. </a:t>
            </a:r>
          </a:p>
          <a:p>
            <a:endParaRPr lang="en-US" b="1" dirty="0"/>
          </a:p>
          <a:p>
            <a:r>
              <a:rPr lang="en-US" b="1" dirty="0"/>
              <a:t>[CLICK] As a maximum latency, we assume that we are accessing cache lines containing only one single RNG cell and also using only using cache lines within a single bank. We find the maximum latency to be 960 ns. </a:t>
            </a:r>
          </a:p>
          <a:p>
            <a:endParaRPr lang="en-US" b="1" dirty="0"/>
          </a:p>
          <a:p>
            <a:r>
              <a:rPr lang="en-US" b="1" dirty="0"/>
              <a:t>[CLICK] To find the minimum empirical latency, we assume that we are accessing cache lines that contain 4 RNG cells and that we parallelize accesses across all available banks. We find the minimum empirical latency to be 100 ns.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448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will now present the single channel TRNG throughput evaluation results. </a:t>
            </a:r>
          </a:p>
          <a:p>
            <a:endParaRPr lang="en-US" b="1" dirty="0"/>
          </a:p>
          <a:p>
            <a:r>
              <a:rPr lang="en-US" b="1" dirty="0"/>
              <a:t>[CLICK] we plot a box and whisker plot again for the throughput. The x-axis sweeps the number of banks that we parallelize D-</a:t>
            </a:r>
            <a:r>
              <a:rPr lang="en-US" b="1" dirty="0" err="1"/>
              <a:t>RaNGe</a:t>
            </a:r>
            <a:r>
              <a:rPr lang="en-US" b="1" dirty="0"/>
              <a:t> accesses on, and the y-axis plots the TRNG throughput in terms of Mb/s. </a:t>
            </a:r>
          </a:p>
          <a:p>
            <a:endParaRPr lang="en-US" b="1" dirty="0"/>
          </a:p>
          <a:p>
            <a:r>
              <a:rPr lang="en-US" b="1" dirty="0"/>
              <a:t>[CLICK] we determine the throughput using the RNG cell densities found. </a:t>
            </a:r>
          </a:p>
          <a:p>
            <a:endParaRPr lang="en-US" b="1" dirty="0"/>
          </a:p>
          <a:p>
            <a:r>
              <a:rPr lang="en-US" b="1" dirty="0"/>
              <a:t>[CLICK] for each bank that we use, we select the two cache lines containing the most number of RNG cells </a:t>
            </a:r>
          </a:p>
          <a:p>
            <a:endParaRPr lang="en-US" b="1" dirty="0"/>
          </a:p>
          <a:p>
            <a:r>
              <a:rPr lang="en-US" b="1" dirty="0"/>
              <a:t>[CLICK] The throughput is calculated by taking the number of accesses we can make per second to a cache line when generating random numbers and multiplying that value, by the sum of all RNG cells in our selected cache lines.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54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distributions for all three DRAM  manufacturers </a:t>
            </a:r>
          </a:p>
          <a:p>
            <a:endParaRPr lang="en-US" b="1" dirty="0"/>
          </a:p>
          <a:p>
            <a:r>
              <a:rPr lang="en-US" b="1" dirty="0"/>
              <a:t>[CLICK] Because we have only observed between 1 and 4 RNG cells per cache line, there are a limited number of possible throughputs. </a:t>
            </a:r>
          </a:p>
          <a:p>
            <a:endParaRPr lang="en-US" b="1" dirty="0"/>
          </a:p>
          <a:p>
            <a:r>
              <a:rPr lang="en-US" b="1" dirty="0"/>
              <a:t>[CLICK] We find that we can generate true random numbers at at least 40 Mb/s when parallelizing D-</a:t>
            </a:r>
            <a:r>
              <a:rPr lang="en-US" b="1" dirty="0" err="1"/>
              <a:t>RaNGe</a:t>
            </a:r>
            <a:r>
              <a:rPr lang="en-US" b="1" dirty="0"/>
              <a:t> access across all banks. </a:t>
            </a:r>
          </a:p>
          <a:p>
            <a:endParaRPr lang="en-US" b="1" dirty="0"/>
          </a:p>
          <a:p>
            <a:r>
              <a:rPr lang="en-US" b="1" dirty="0"/>
              <a:t>[CLICK] We find that the maximum throughputs for manufacturers A,B, and C, are around 180, 180, and 130 Mb/s </a:t>
            </a:r>
          </a:p>
          <a:p>
            <a:endParaRPr lang="en-US" b="1" dirty="0"/>
          </a:p>
          <a:p>
            <a:r>
              <a:rPr lang="en-US" b="1" dirty="0"/>
              <a:t>[CLICK] When we parallelize across 4 Channels of DRAM which is often available on systems, D-</a:t>
            </a:r>
            <a:r>
              <a:rPr lang="en-US" b="1" dirty="0" err="1"/>
              <a:t>RaNGe</a:t>
            </a:r>
            <a:r>
              <a:rPr lang="en-US" b="1" dirty="0"/>
              <a:t> can produce random numbers at a maximum of 717 Mb/s and an average of 435 Mb/s </a:t>
            </a:r>
          </a:p>
          <a:p>
            <a:endParaRPr lang="en-US" b="1" dirty="0"/>
          </a:p>
          <a:p>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2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now look at the system interference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the capacity overhead of D-</a:t>
            </a:r>
            <a:r>
              <a:rPr lang="en-US" b="1" dirty="0" err="1"/>
              <a:t>RaNGe</a:t>
            </a:r>
            <a:r>
              <a:rPr lang="en-US" b="1" dirty="0"/>
              <a:t> is the 6 DRAM rows per DRAM bank that we must reserve. This includes the 2 rows containing the selected </a:t>
            </a:r>
            <a:r>
              <a:rPr lang="en-US" b="1" dirty="0" err="1"/>
              <a:t>cachelines</a:t>
            </a:r>
            <a:r>
              <a:rPr lang="en-US" b="1" dirty="0"/>
              <a:t> and the 4 rows surrounding each side of the two rows. This is an insignificant capacity overhead of less than 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D-</a:t>
            </a:r>
            <a:r>
              <a:rPr lang="en-US" b="1" dirty="0" err="1"/>
              <a:t>RaNGe</a:t>
            </a:r>
            <a:r>
              <a:rPr lang="en-US" b="1" dirty="0"/>
              <a:t> is inherently a flexible mechanism and can adjust its level of interference in a number of ways. One way would be to change the priority at which D-</a:t>
            </a:r>
            <a:r>
              <a:rPr lang="en-US" b="1" dirty="0" err="1"/>
              <a:t>RaNGe</a:t>
            </a:r>
            <a:r>
              <a:rPr lang="en-US" b="1" dirty="0"/>
              <a:t> accesses are issued compared to regular application DRAM accesses.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In trying to show the flexibility of D-</a:t>
            </a:r>
            <a:r>
              <a:rPr lang="en-US" b="1" dirty="0" err="1"/>
              <a:t>RaNGe</a:t>
            </a:r>
            <a:r>
              <a:rPr lang="en-US" b="1" dirty="0"/>
              <a:t>, we study the SPEC CPU2006 workloads in the pessimistic case where D-</a:t>
            </a:r>
            <a:r>
              <a:rPr lang="en-US" b="1" dirty="0" err="1"/>
              <a:t>RaNGe</a:t>
            </a:r>
            <a:r>
              <a:rPr lang="en-US" b="1" dirty="0"/>
              <a:t> only issues accesses to a DRAM bank when it is idle such that D-</a:t>
            </a:r>
            <a:r>
              <a:rPr lang="en-US" b="1" dirty="0" err="1"/>
              <a:t>RaNGe</a:t>
            </a:r>
            <a:r>
              <a:rPr lang="en-US" b="1" dirty="0"/>
              <a:t> has no interference with concurrently running applications. We find that in this case, D-</a:t>
            </a:r>
            <a:r>
              <a:rPr lang="en-US" b="1" dirty="0" err="1"/>
              <a:t>RaNGe</a:t>
            </a:r>
            <a:r>
              <a:rPr lang="en-US" b="1" dirty="0"/>
              <a:t> can still provide on average 83.1 Mb/s of random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Next we will look into the energy consumption of D-</a:t>
            </a:r>
            <a:r>
              <a:rPr lang="en-US" b="1" dirty="0" err="1"/>
              <a:t>RaNGe</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D-</a:t>
            </a:r>
            <a:r>
              <a:rPr lang="en-US" b="1" dirty="0" err="1"/>
              <a:t>RaNGe</a:t>
            </a:r>
            <a:r>
              <a:rPr lang="en-US" b="1" dirty="0"/>
              <a:t> can provide random data at the rate of 4.4 </a:t>
            </a:r>
            <a:r>
              <a:rPr lang="en-US" b="1" dirty="0" err="1"/>
              <a:t>nJ</a:t>
            </a:r>
            <a:r>
              <a:rPr lang="en-US" b="1" dirty="0"/>
              <a:t> per bit, and [CLICK] this was determined by </a:t>
            </a:r>
            <a:r>
              <a:rPr lang="en-US" b="1" dirty="0" err="1"/>
              <a:t>Ramulator</a:t>
            </a:r>
            <a:r>
              <a:rPr lang="en-US" b="1" dirty="0"/>
              <a:t> and </a:t>
            </a:r>
            <a:r>
              <a:rPr lang="en-US" b="1" dirty="0" err="1"/>
              <a:t>DRAMPower</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678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Let me briefly talk about </a:t>
            </a:r>
            <a:r>
              <a:rPr lang="en-US" b="0" baseline="0" dirty="0" err="1"/>
              <a:t>othlller</a:t>
            </a:r>
            <a:r>
              <a:rPr lang="en-US" b="0" baseline="0" dirty="0"/>
              <a:t> results that are included in the paper before presenting our comparison of D-</a:t>
            </a:r>
            <a:r>
              <a:rPr lang="en-US" b="0" baseline="0" dirty="0" err="1"/>
              <a:t>RaNGe</a:t>
            </a:r>
            <a:r>
              <a:rPr lang="en-US" b="0" baseline="0" dirty="0"/>
              <a:t> against prior work. These include the following: </a:t>
            </a:r>
          </a:p>
          <a:p>
            <a:r>
              <a:rPr lang="en-US" b="1" baseline="0" dirty="0"/>
              <a:t>[CLICK]</a:t>
            </a:r>
            <a:r>
              <a:rPr lang="en-US" b="0" baseline="0" dirty="0"/>
              <a:t> LPDDR4 DRAM Activation failure characterization, including [CLICK] the spatial distribution, data pattern dependence, temperature effects, and variation over time </a:t>
            </a:r>
          </a:p>
          <a:p>
            <a:r>
              <a:rPr lang="en-US" b="1" baseline="0" dirty="0"/>
              <a:t>[CLICK] </a:t>
            </a:r>
            <a:r>
              <a:rPr lang="en-US" b="0" baseline="0" dirty="0"/>
              <a:t>How D-</a:t>
            </a:r>
            <a:r>
              <a:rPr lang="en-US" b="0" baseline="0" dirty="0" err="1"/>
              <a:t>RaNGe</a:t>
            </a:r>
            <a:r>
              <a:rPr lang="en-US" b="0" baseline="0" dirty="0"/>
              <a:t> meets the basic requirements for an effective TRNG</a:t>
            </a:r>
          </a:p>
          <a:p>
            <a:r>
              <a:rPr lang="en-US" b="1" baseline="0" dirty="0"/>
              <a:t>[CLICK] </a:t>
            </a:r>
            <a:r>
              <a:rPr lang="en-US" b="0" baseline="0" dirty="0"/>
              <a:t>a detailed analysis on </a:t>
            </a:r>
            <a:r>
              <a:rPr lang="en-US" b="1" baseline="0" dirty="0"/>
              <a:t>[CLICK]</a:t>
            </a:r>
            <a:r>
              <a:rPr lang="en-US" b="0" baseline="0" dirty="0"/>
              <a:t> devices of the three major DRAM manufacturers and </a:t>
            </a:r>
            <a:r>
              <a:rPr lang="en-US" b="1" baseline="0" dirty="0"/>
              <a:t>[CLICK] </a:t>
            </a:r>
            <a:r>
              <a:rPr lang="en-US" b="0" baseline="0" dirty="0"/>
              <a:t>D-</a:t>
            </a:r>
            <a:r>
              <a:rPr lang="en-US" b="0" baseline="0" dirty="0" err="1"/>
              <a:t>RaNGe</a:t>
            </a:r>
            <a:r>
              <a:rPr lang="en-US" b="0" baseline="0" dirty="0"/>
              <a:t> energy consumption, 64 bit latency, and throughput</a:t>
            </a:r>
          </a:p>
          <a:p>
            <a:r>
              <a:rPr lang="en-US" b="1" baseline="0" dirty="0"/>
              <a:t>[CLICK] </a:t>
            </a:r>
            <a:r>
              <a:rPr lang="en-US" b="0" baseline="0" dirty="0"/>
              <a:t>Further discussion on </a:t>
            </a:r>
            <a:r>
              <a:rPr lang="en-US" b="1" baseline="0" dirty="0"/>
              <a:t>[CLICK] </a:t>
            </a:r>
            <a:r>
              <a:rPr lang="en-US" b="0" baseline="0" dirty="0"/>
              <a:t>the algorithm for D-</a:t>
            </a:r>
            <a:r>
              <a:rPr lang="en-US" b="0" baseline="0" dirty="0" err="1"/>
              <a:t>RaNGe</a:t>
            </a:r>
            <a:r>
              <a:rPr lang="en-US" b="0" baseline="0" dirty="0"/>
              <a:t> to effectively generate random values, </a:t>
            </a:r>
          </a:p>
          <a:p>
            <a:r>
              <a:rPr lang="en-US" b="1" baseline="0" dirty="0"/>
              <a:t>[CLICK] </a:t>
            </a:r>
            <a:r>
              <a:rPr lang="en-US" b="0" baseline="0" dirty="0"/>
              <a:t>design considerations for D-</a:t>
            </a:r>
            <a:r>
              <a:rPr lang="en-US" b="0" baseline="0" dirty="0" err="1"/>
              <a:t>RaNGe</a:t>
            </a:r>
            <a:endParaRPr lang="en-US" b="0" baseline="0" dirty="0"/>
          </a:p>
          <a:p>
            <a:r>
              <a:rPr lang="en-US" b="1" baseline="0" dirty="0"/>
              <a:t>[CLICK] </a:t>
            </a:r>
            <a:r>
              <a:rPr lang="en-US" b="0" baseline="0" dirty="0"/>
              <a:t>D-</a:t>
            </a:r>
            <a:r>
              <a:rPr lang="en-US" b="0" baseline="0" dirty="0" err="1"/>
              <a:t>RaNGe</a:t>
            </a:r>
            <a:r>
              <a:rPr lang="en-US" b="0" baseline="0" dirty="0"/>
              <a:t> overhead analysis</a:t>
            </a:r>
          </a:p>
          <a:p>
            <a:r>
              <a:rPr lang="en-US" b="1" baseline="0" dirty="0"/>
              <a:t>[CLICK] </a:t>
            </a:r>
            <a:r>
              <a:rPr lang="en-US" b="0" baseline="0" dirty="0"/>
              <a:t>detailed comparison against prior work </a:t>
            </a:r>
          </a:p>
          <a:p>
            <a:r>
              <a:rPr lang="en-US" b="1" baseline="0" dirty="0"/>
              <a:t>[CLICK] </a:t>
            </a:r>
            <a:r>
              <a:rPr lang="en-US" b="0" baseline="0" dirty="0"/>
              <a:t>analysis of NIST statistical test suite results </a:t>
            </a:r>
          </a:p>
          <a:p>
            <a:endParaRPr lang="en-US" b="1"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88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three classes of existing prior work on DRAM-based TRNGs. The first class is DRAM command-scheduling based, the second is DRAM cell charge retention based, and the third is DRAM start-up value based. I will start by comparing against the command-scheduling based TRNG.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5719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In DRAM Command-scheduling based TRNGs, the randomness source is the time it takes to run a code segment containing many DRAM accesses. </a:t>
            </a:r>
          </a:p>
          <a:p>
            <a:r>
              <a:rPr lang="en-US" b="1" dirty="0"/>
              <a:t>[CLICK] </a:t>
            </a:r>
            <a:r>
              <a:rPr lang="en-US" b="0" dirty="0"/>
              <a:t>The authors claim the time to complete this code segment is random because the time to access DRAM is unpredictable due to memory conflicts, refresh operations, calibration, etc. </a:t>
            </a:r>
          </a:p>
          <a:p>
            <a:r>
              <a:rPr lang="en-US" b="1" dirty="0"/>
              <a:t>[CLICK] </a:t>
            </a:r>
            <a:r>
              <a:rPr lang="en-US" b="0" dirty="0"/>
              <a:t>The time to complete this code segment is measured and the lower bits of the timer are extracted as random values, </a:t>
            </a:r>
          </a:p>
          <a:p>
            <a:r>
              <a:rPr lang="en-US" b="1" dirty="0"/>
              <a:t>[CLICK] </a:t>
            </a:r>
            <a:r>
              <a:rPr lang="en-US" b="0" dirty="0"/>
              <a:t>The authors show that this proposal can generate random numbers at 3.4 Mb/s </a:t>
            </a:r>
          </a:p>
          <a:p>
            <a:r>
              <a:rPr lang="en-US" b="1" dirty="0"/>
              <a:t>[CLICK]</a:t>
            </a:r>
            <a:r>
              <a:rPr lang="en-US" b="0" dirty="0"/>
              <a:t> On the other hand, D-</a:t>
            </a:r>
            <a:r>
              <a:rPr lang="en-US" b="0" dirty="0" err="1"/>
              <a:t>RaNGe</a:t>
            </a:r>
            <a:r>
              <a:rPr lang="en-US" b="0" dirty="0"/>
              <a:t> produces true random numbers at over 700 Mb/s which is orders of magnitude higher </a:t>
            </a:r>
            <a:endParaRPr lang="en-US" b="1" dirty="0"/>
          </a:p>
          <a:p>
            <a:r>
              <a:rPr lang="en-US" b="1" dirty="0"/>
              <a:t>[CLICK]</a:t>
            </a:r>
            <a:r>
              <a:rPr lang="en-US" b="0" dirty="0"/>
              <a:t> Unfortunately, we claim that the randomness source is not truly random as it does not rely on a physical non-deterministic phenomena </a:t>
            </a:r>
          </a:p>
          <a:p>
            <a:r>
              <a:rPr lang="en-US" b="1" dirty="0"/>
              <a:t>[CLICK] </a:t>
            </a:r>
            <a:r>
              <a:rPr lang="en-US" b="0" dirty="0"/>
              <a:t>In fact, it heavily depends on the memory controller implementation as we </a:t>
            </a:r>
            <a:r>
              <a:rPr lang="en-US" b="0" dirty="0" err="1"/>
              <a:t>ll</a:t>
            </a:r>
            <a:r>
              <a:rPr lang="en-US" b="0" dirty="0"/>
              <a:t> as concurrently running applications. </a:t>
            </a:r>
          </a:p>
          <a:p>
            <a:r>
              <a:rPr lang="en-US" b="1" dirty="0"/>
              <a:t>[CLICK] </a:t>
            </a:r>
            <a:r>
              <a:rPr lang="en-US" b="0" dirty="0"/>
              <a:t>it also can only provide a very small throughput of True random numbers compared to D-</a:t>
            </a:r>
            <a:r>
              <a:rPr lang="en-US" b="0" dirty="0" err="1"/>
              <a:t>RaNGe</a:t>
            </a:r>
            <a:r>
              <a:rPr lang="en-US" b="0" dirty="0"/>
              <a:t>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02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prior work I will discuss is the DRAM cell charge retention based TRNGs along with some background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56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662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1040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17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278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Unfortunately, DRAM retention-</a:t>
            </a:r>
            <a:r>
              <a:rPr lang="en-US" b="0" dirty="0" err="1"/>
              <a:t>baed</a:t>
            </a:r>
            <a:r>
              <a:rPr lang="en-US" b="0" dirty="0"/>
              <a:t> TRNGs have weaknesses </a:t>
            </a:r>
          </a:p>
          <a:p>
            <a:endParaRPr lang="en-US" b="1" dirty="0"/>
          </a:p>
          <a:p>
            <a:r>
              <a:rPr lang="en-US" b="1" dirty="0"/>
              <a:t>[CLICK] </a:t>
            </a:r>
            <a:r>
              <a:rPr lang="en-US" b="0" dirty="0"/>
              <a:t>They generate random values with a low throughput and high latency </a:t>
            </a:r>
          </a:p>
          <a:p>
            <a:r>
              <a:rPr lang="en-US" b="1" dirty="0"/>
              <a:t>[CLICK] </a:t>
            </a:r>
            <a:r>
              <a:rPr lang="en-US" b="0" dirty="0"/>
              <a:t>Prior work shows that 40 second refresh intervals result in 256 random bits of data per 4MB DRAM blocks. This means that fully using a 32GB DRAM device would result in 0.05 Mb/s. This is significantly lower than D-</a:t>
            </a:r>
            <a:r>
              <a:rPr lang="en-US" b="0" dirty="0" err="1"/>
              <a:t>RaNGe</a:t>
            </a:r>
            <a:r>
              <a:rPr lang="en-US" b="0" dirty="0"/>
              <a:t> and [</a:t>
            </a:r>
            <a:r>
              <a:rPr lang="en-US" b="1" dirty="0"/>
              <a:t>CLICK] </a:t>
            </a:r>
            <a:r>
              <a:rPr lang="en-US" b="0" dirty="0"/>
              <a:t>has a much higher capacity overhead. </a:t>
            </a:r>
            <a:r>
              <a:rPr lang="en-US" b="1" dirty="0"/>
              <a:t>[CLICK] </a:t>
            </a:r>
            <a:r>
              <a:rPr lang="en-US" b="0" dirty="0"/>
              <a:t>Requiring reserving large region of DRAM during random number generation, since a whole 4MB DRAM block only produces 256 bits.</a:t>
            </a:r>
          </a:p>
          <a:p>
            <a:endParaRPr lang="en-US" b="0" dirty="0"/>
          </a:p>
          <a:p>
            <a:r>
              <a:rPr lang="en-US" b="1" dirty="0"/>
              <a:t>[CLICK]</a:t>
            </a:r>
            <a:r>
              <a:rPr lang="en-US" b="0" dirty="0"/>
              <a:t> They have high energy consumption. </a:t>
            </a:r>
          </a:p>
          <a:p>
            <a:r>
              <a:rPr lang="en-US" b="1" dirty="0"/>
              <a:t>[CLICK]</a:t>
            </a:r>
            <a:r>
              <a:rPr lang="en-US" b="0" dirty="0"/>
              <a:t> They consume 6.8milliJ per bit since they have a very long idle time for waiting for retention failure to occur.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7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will discuss the third class of DRAM-based TRNGs: DRAM start-up value based TRNGs.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85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956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Prior work exploit the interaction of </a:t>
            </a:r>
            <a:r>
              <a:rPr lang="en-US" b="0" dirty="0" err="1"/>
              <a:t>precharge</a:t>
            </a:r>
            <a:r>
              <a:rPr lang="en-US" b="0" dirty="0"/>
              <a:t> and row decoder logic, and column select lines when a device is powered up to produce random values in some DRAM cells</a:t>
            </a:r>
            <a:r>
              <a:rPr lang="en-US" b="1" dirty="0"/>
              <a:t>. </a:t>
            </a:r>
          </a:p>
          <a:p>
            <a:r>
              <a:rPr lang="en-US" b="1" dirty="0"/>
              <a:t>[CLICK] </a:t>
            </a:r>
            <a:r>
              <a:rPr lang="en-US" b="0" dirty="0"/>
              <a:t>Prior works propose power cycling DRAM to extract the random data resident in those cells. </a:t>
            </a:r>
          </a:p>
          <a:p>
            <a:r>
              <a:rPr lang="en-US" b="1" dirty="0"/>
              <a:t>[CLICK] </a:t>
            </a:r>
            <a:r>
              <a:rPr lang="en-US" b="0" dirty="0"/>
              <a:t>unfortunately, these TRNGs come with their own constraints as well.</a:t>
            </a:r>
          </a:p>
          <a:p>
            <a:r>
              <a:rPr lang="en-US" b="1" dirty="0"/>
              <a:t>[CLICK]</a:t>
            </a:r>
            <a:r>
              <a:rPr lang="en-US" b="0" dirty="0"/>
              <a:t> The latency of  generating random values depends on a long DRAM power cycle time. While the authors do not evaluate this, there is </a:t>
            </a:r>
            <a:r>
              <a:rPr lang="en-US" b="0" dirty="0" err="1"/>
              <a:t>oftentime</a:t>
            </a:r>
            <a:r>
              <a:rPr lang="en-US" b="0" dirty="0"/>
              <a:t> a high latency in power cycling DRAM due to all the initialization and calibration required for reading and writing from DRAM. </a:t>
            </a:r>
          </a:p>
          <a:p>
            <a:r>
              <a:rPr lang="en-US" b="1" dirty="0"/>
              <a:t>[CLICK]</a:t>
            </a:r>
            <a:r>
              <a:rPr lang="en-US" b="0" dirty="0"/>
              <a:t> this mechanism also has a high storage cost since all data will be lost during the power cycle, </a:t>
            </a:r>
            <a:r>
              <a:rPr lang="en-US" b="1" dirty="0"/>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41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all prior work, D-</a:t>
            </a:r>
            <a:r>
              <a:rPr lang="en-US" dirty="0" err="1"/>
              <a:t>RaNGe</a:t>
            </a:r>
            <a:r>
              <a:rPr lang="en-US" dirty="0"/>
              <a:t> performs better in terms of all the identified characteristics of an effective TRNG. </a:t>
            </a:r>
          </a:p>
          <a:p>
            <a:r>
              <a:rPr lang="en-US" b="1" dirty="0"/>
              <a:t>[CLICK]</a:t>
            </a:r>
            <a:r>
              <a:rPr lang="en-US" b="0" dirty="0"/>
              <a:t> Compared to Command Scheduling, D-</a:t>
            </a:r>
            <a:r>
              <a:rPr lang="en-US" b="0" dirty="0" err="1"/>
              <a:t>RaNGe</a:t>
            </a:r>
            <a:r>
              <a:rPr lang="en-US" b="0" dirty="0"/>
              <a:t> actually samples a truly random entropy source, and provides random values at significantly higher throughput and lower latency. </a:t>
            </a:r>
          </a:p>
          <a:p>
            <a:endParaRPr lang="en-US" b="0" dirty="0"/>
          </a:p>
          <a:p>
            <a:r>
              <a:rPr lang="en-US" b="1" dirty="0"/>
              <a:t>[CLICK]</a:t>
            </a:r>
            <a:r>
              <a:rPr lang="en-US" b="0" dirty="0"/>
              <a:t> compared to retention time, D-</a:t>
            </a:r>
            <a:r>
              <a:rPr lang="en-US" b="0" dirty="0" err="1"/>
              <a:t>RaNGe</a:t>
            </a:r>
            <a:r>
              <a:rPr lang="en-US" b="0" dirty="0"/>
              <a:t> provides random values at orders of magnitude higher throughput, less energy, and lower latency. </a:t>
            </a:r>
          </a:p>
          <a:p>
            <a:r>
              <a:rPr lang="en-US" b="1" dirty="0"/>
              <a:t>[CLICK]</a:t>
            </a:r>
            <a:r>
              <a:rPr lang="en-US" b="0" dirty="0"/>
              <a:t> Compared to startup values, D-</a:t>
            </a:r>
            <a:r>
              <a:rPr lang="en-US" b="0" dirty="0" err="1"/>
              <a:t>RaNGe</a:t>
            </a:r>
            <a:r>
              <a:rPr lang="en-US" b="0" dirty="0"/>
              <a:t> can continuously produce random values, and likely generate random values with much lower latency and higher throughput.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199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 me conclude by giving the summary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658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508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36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42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465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97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will first expand upon the motivation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23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[CLICK]</a:t>
            </a:r>
            <a:r>
              <a:rPr lang="en-US" b="0" dirty="0"/>
              <a:t> We</a:t>
            </a:r>
            <a:r>
              <a:rPr lang="en-US" b="0" baseline="0" dirty="0"/>
              <a:t> want a way to ensure that a system’s components are not compromised. One example would be if an attacker maliciously swaps a healthy component with a faulty one at runtime in order to steal information. </a:t>
            </a:r>
            <a:r>
              <a:rPr lang="en-US" b="1" baseline="0" dirty="0"/>
              <a:t>[CLICK] </a:t>
            </a:r>
            <a:r>
              <a:rPr lang="en-US" b="0" baseline="0" dirty="0"/>
              <a:t>A method for detecting this change in the system would be the use of a physical </a:t>
            </a:r>
            <a:r>
              <a:rPr lang="en-US" b="0" baseline="0" dirty="0" err="1"/>
              <a:t>unclonable</a:t>
            </a:r>
            <a:r>
              <a:rPr lang="en-US" b="0" baseline="0" dirty="0"/>
              <a:t> function or a PUF. A PUF is a function that we evaluate on a device to generate a signature that is unique to a device. </a:t>
            </a:r>
            <a:r>
              <a:rPr lang="en-US" b="1" baseline="0" dirty="0"/>
              <a:t>[CLICK]</a:t>
            </a:r>
            <a:r>
              <a:rPr lang="en-US" b="0" baseline="0" dirty="0"/>
              <a:t> We refer to this unique signature as a PUF response and it reflects the properties inherent In the device, making it unique to the device that generated it. </a:t>
            </a:r>
            <a:r>
              <a:rPr lang="en-US" b="1" baseline="0" dirty="0"/>
              <a:t>[CLICK]</a:t>
            </a:r>
            <a:r>
              <a:rPr lang="en-US" b="0" baseline="0" dirty="0"/>
              <a:t> PUFs are often used in a challenge-response protocol (CRP) for device authentication, which works as follows: </a:t>
            </a:r>
            <a:r>
              <a:rPr lang="en-US" b="1" baseline="0" dirty="0"/>
              <a:t>[CLICK]</a:t>
            </a:r>
            <a:r>
              <a:rPr lang="en-US" b="0" baseline="0" dirty="0"/>
              <a:t> a trusted device issues an </a:t>
            </a:r>
            <a:r>
              <a:rPr lang="en-US" b="1" baseline="0" dirty="0"/>
              <a:t>[CLICK]</a:t>
            </a:r>
            <a:r>
              <a:rPr lang="en-US" b="0" baseline="0" dirty="0"/>
              <a:t> input or a challenge X to the device </a:t>
            </a:r>
            <a:r>
              <a:rPr lang="en-US" b="1" baseline="0" dirty="0"/>
              <a:t>[CLICK] </a:t>
            </a:r>
            <a:r>
              <a:rPr lang="en-US" b="0" baseline="0" dirty="0"/>
              <a:t>The device then evaluates the physical </a:t>
            </a:r>
            <a:r>
              <a:rPr lang="en-US" b="0" baseline="0" dirty="0" err="1"/>
              <a:t>unclonable</a:t>
            </a:r>
            <a:r>
              <a:rPr lang="en-US" b="0" baseline="0" dirty="0"/>
              <a:t> function with the given challenge X, and </a:t>
            </a:r>
            <a:r>
              <a:rPr lang="en-US" b="1" baseline="0" dirty="0"/>
              <a:t>[CLICK]</a:t>
            </a:r>
            <a:r>
              <a:rPr lang="en-US" b="0" baseline="0" dirty="0"/>
              <a:t> returns the PUF response X to the trusted device. </a:t>
            </a:r>
            <a:r>
              <a:rPr lang="en-US" b="1" baseline="0" dirty="0"/>
              <a:t>[CLICK]</a:t>
            </a:r>
            <a:r>
              <a:rPr lang="en-US" b="0" baseline="0" dirty="0"/>
              <a:t> The trusted server then checks the PUF response, and if it matches the expected response for the given input challenge X, the device will be authenticated and can now be trusted to perform privileged tasks. </a:t>
            </a:r>
            <a:r>
              <a:rPr lang="en-US" b="1" baseline="0" dirty="0"/>
              <a:t>[CLICK]</a:t>
            </a:r>
            <a:endParaRPr lang="en-US" b="1" dirty="0"/>
          </a:p>
          <a:p>
            <a:endParaRPr lang="en-US" b="1" dirty="0"/>
          </a:p>
          <a:p>
            <a:endParaRPr lang="en-US" b="1" dirty="0"/>
          </a:p>
          <a:p>
            <a:endParaRPr lang="en-US" b="1" dirty="0"/>
          </a:p>
          <a:p>
            <a:r>
              <a:rPr lang="en-US" b="1" dirty="0"/>
              <a:t>====================</a:t>
            </a:r>
          </a:p>
          <a:p>
            <a:endParaRPr lang="en-US" b="1" dirty="0"/>
          </a:p>
          <a:p>
            <a:r>
              <a:rPr lang="en-US" b="1" dirty="0"/>
              <a:t>[CLICK] </a:t>
            </a:r>
            <a:r>
              <a:rPr lang="en-US" dirty="0"/>
              <a:t>A PUF is a function that generates</a:t>
            </a:r>
            <a:r>
              <a:rPr lang="en-US" baseline="0" dirty="0"/>
              <a:t> a signature that is unique to a given device. </a:t>
            </a:r>
            <a:r>
              <a:rPr lang="en-US" b="1" baseline="0" dirty="0"/>
              <a:t>[CLICK] </a:t>
            </a:r>
            <a:r>
              <a:rPr lang="en-US" b="0" baseline="0" dirty="0"/>
              <a:t>PUFs are often used in a challenge response protocol, which we refer to as a CRP, for authentication. </a:t>
            </a:r>
            <a:r>
              <a:rPr lang="en-US" b="1" baseline="0" dirty="0"/>
              <a:t>[CLICK] </a:t>
            </a:r>
            <a:r>
              <a:rPr lang="en-US" b="0" baseline="0" dirty="0"/>
              <a:t>A trusted server, which stores a database of challenges and expected PUF responses, issues a challenge to a device in the form of inputs, or conditions in which the PUF response must be generated. If the device returns the correct PUF response, then the device is authenticated.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need a reliable and fast PUF for systems that use RDMA</a:t>
            </a:r>
            <a:r>
              <a:rPr lang="en-US" sz="1200" b="0" kern="1200" baseline="0" dirty="0">
                <a:solidFill>
                  <a:schemeClr val="tx1"/>
                </a:solidFill>
                <a:latin typeface="+mn-lt"/>
                <a:ea typeface="+mn-ea"/>
                <a:cs typeface="+mn-cs"/>
              </a:rPr>
              <a:t> or perform functions on remote devices or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systems with interchangeable system components</a:t>
            </a:r>
            <a:r>
              <a:rPr lang="en-US" sz="1200" b="0" kern="1200" baseline="0" dirty="0">
                <a:solidFill>
                  <a:schemeClr val="tx1"/>
                </a:solidFill>
                <a:latin typeface="+mn-lt"/>
                <a:ea typeface="+mn-ea"/>
                <a:cs typeface="+mn-cs"/>
              </a:rPr>
              <a:t> such as SSD drives</a:t>
            </a:r>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0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45678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First, we want a PUF that is runtime-accessible,</a:t>
            </a:r>
            <a:r>
              <a:rPr lang="en-US" baseline="0" dirty="0"/>
              <a:t> which means that the PUF can be evaluated quickly with minimal performance impact on concurrently running applications. </a:t>
            </a:r>
            <a:r>
              <a:rPr lang="en-US" b="1" baseline="0" dirty="0"/>
              <a:t>[CLICK]</a:t>
            </a:r>
            <a:r>
              <a:rPr lang="en-US" baseline="0" dirty="0"/>
              <a:t> The faster you can evaluate a PUF, the earlier you can detect whether a system component has been compromised, and the better you can protect against a wide array of attacks. </a:t>
            </a:r>
            <a:r>
              <a:rPr lang="en-US" b="1" baseline="0" dirty="0"/>
              <a:t>[CLICK]</a:t>
            </a:r>
            <a:r>
              <a:rPr lang="en-US" b="0" baseline="0" dirty="0"/>
              <a:t> Secondly, we want to provide a runtime-accessible PUF that can be evaluated on DRAM since it is a ubiquitous memory technology in modern systems today. </a:t>
            </a:r>
            <a:r>
              <a:rPr lang="en-US" b="1" baseline="0" dirty="0"/>
              <a:t>[CLICK]</a:t>
            </a:r>
            <a:r>
              <a:rPr lang="en-US" b="0" baseline="0" dirty="0"/>
              <a:t> The problem with current DRAM PUFs, is that they are slow and get exponentially slower at lower temperatures. This is because the speed of their method of generating a unique identifier is inversely affected by temperature.</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280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baseline="0" dirty="0"/>
              <a:t>let me briefly tell you the characteristics we want in an effective DRAM PUF.</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061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 will</a:t>
            </a:r>
            <a:r>
              <a:rPr lang="en-US" b="0" baseline="0" dirty="0"/>
              <a:t> explain these characteristics in the context of a model where a trusted device wants to authenticate a DRAM device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a:t>
            </a:r>
            <a:r>
              <a:rPr lang="en-US" b="0" baseline="0" dirty="0"/>
              <a:t> first characteristic is </a:t>
            </a:r>
            <a:r>
              <a:rPr lang="en-US" b="0" baseline="0" dirty="0" err="1"/>
              <a:t>repeatablility</a:t>
            </a:r>
            <a:r>
              <a:rPr lang="en-US" b="0" baseline="0" dirty="0"/>
              <a:t>, which means that for each particular challenge X, the PUF response must be highly similar every time.</a:t>
            </a:r>
            <a:endParaRPr lang="en-US" b="1" dirty="0"/>
          </a:p>
          <a:p>
            <a:r>
              <a:rPr lang="en-US" b="1" dirty="0"/>
              <a:t>[CLICK] </a:t>
            </a:r>
            <a:r>
              <a:rPr lang="en-US" b="0" dirty="0"/>
              <a:t>In</a:t>
            </a:r>
            <a:r>
              <a:rPr lang="en-US" b="0" baseline="0" dirty="0"/>
              <a:t> this example, the trusted device issues challenge0 twice, </a:t>
            </a:r>
            <a:r>
              <a:rPr lang="en-US" b="1" baseline="0" dirty="0"/>
              <a:t>[CLICK]</a:t>
            </a:r>
            <a:r>
              <a:rPr lang="en-US" b="0" baseline="0" dirty="0"/>
              <a:t> and this results in the same </a:t>
            </a:r>
            <a:r>
              <a:rPr lang="en-US" b="1" baseline="0" dirty="0"/>
              <a:t>[CLICK]</a:t>
            </a:r>
            <a:r>
              <a:rPr lang="en-US" b="0" baseline="0" dirty="0"/>
              <a:t> PUF response each time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72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PUFs</a:t>
            </a:r>
            <a:r>
              <a:rPr lang="en-US" b="0" baseline="0" dirty="0"/>
              <a:t> must also exhibit diffuseness, which means that each device must have a large challenge-response space </a:t>
            </a:r>
            <a:r>
              <a:rPr lang="en-US" b="1" baseline="0" dirty="0"/>
              <a:t>[CLICK] </a:t>
            </a:r>
            <a:r>
              <a:rPr lang="en-US" b="0" baseline="0" dirty="0"/>
              <a:t>For the large input space, the DRAM device should generate unique signatures.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47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123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3408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21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13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We</a:t>
            </a:r>
            <a:r>
              <a:rPr lang="en-US" b="0" baseline="0" dirty="0"/>
              <a:t> identify two key characteristics that a PUF must have in order to be runtime-accessible.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 PUF must be evaluated</a:t>
            </a:r>
            <a:r>
              <a:rPr lang="en-US" b="0" baseline="0" dirty="0"/>
              <a:t> with low latency, providing a quick PUF response for every challenge input, and </a:t>
            </a:r>
            <a:r>
              <a:rPr lang="en-US" b="1" dirty="0"/>
              <a:t>[CLICK] </a:t>
            </a:r>
            <a:r>
              <a:rPr lang="en-US" b="0" dirty="0"/>
              <a:t>the</a:t>
            </a:r>
            <a:r>
              <a:rPr lang="en-US" b="0" baseline="0" dirty="0"/>
              <a:t> evaluation of the PUF must have low system interference and minimally affect the performance of concurrently running applications.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a:t>
            </a:r>
            <a:r>
              <a:rPr lang="en-US" b="0" baseline="0" dirty="0"/>
              <a:t> runtime-accessible PUF enables frequent authentication of a device, allowing for re-authentication of the system component throughout an application lifetime rather than just at </a:t>
            </a:r>
            <a:r>
              <a:rPr lang="en-US" b="0" baseline="0" dirty="0" err="1"/>
              <a:t>bootup</a:t>
            </a:r>
            <a:r>
              <a:rPr lang="en-US" b="0" baseline="0" dirty="0"/>
              <a:t>. A fast runtime-accessible PUF enables the protection of a system from attacks that exploit the fact that the time of authentication is different from the time of use.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082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proposal:</a:t>
            </a:r>
            <a:r>
              <a:rPr lang="en-US" baseline="0" dirty="0"/>
              <a:t> The DRAM latency PUF, but before I do, I will first explain the required basics of DRAM operation.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991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109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63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now present the key idea of the DRAM latency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350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027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2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We start by showing how to determine whether a single cell’s location should be included</a:t>
            </a:r>
            <a:r>
              <a:rPr lang="en-US" baseline="0" dirty="0"/>
              <a:t> in a DRAM latency PUF response or not.</a:t>
            </a:r>
          </a:p>
          <a:p>
            <a:r>
              <a:rPr lang="en-US" b="1" baseline="0" dirty="0"/>
              <a:t>[CLICK] </a:t>
            </a:r>
            <a:r>
              <a:rPr lang="en-US" b="0" baseline="0" dirty="0"/>
              <a:t>We do this by choosing a failure probability threshold and sampling the cell multiple times with a reduced </a:t>
            </a:r>
            <a:r>
              <a:rPr lang="en-US" b="0" baseline="0" dirty="0" err="1"/>
              <a:t>tRCD</a:t>
            </a:r>
            <a:r>
              <a:rPr lang="en-US" b="0" baseline="0" dirty="0"/>
              <a:t> access to see if it will fail with a greater probability than the chosen threshold. </a:t>
            </a:r>
          </a:p>
          <a:p>
            <a:r>
              <a:rPr lang="en-US" b="1" baseline="0" dirty="0"/>
              <a:t>[CLICK]</a:t>
            </a:r>
            <a:r>
              <a:rPr lang="en-US" b="0" baseline="0" dirty="0"/>
              <a:t> For this example, we choose a threshold of 50% </a:t>
            </a:r>
          </a:p>
          <a:p>
            <a:r>
              <a:rPr lang="en-US" b="1" baseline="0" dirty="0"/>
              <a:t>[CLICK</a:t>
            </a:r>
            <a:r>
              <a:rPr lang="en-US" b="0" baseline="0" dirty="0"/>
              <a:t>] We sample the cell 10 times with a reduced </a:t>
            </a:r>
            <a:r>
              <a:rPr lang="en-US" b="0" baseline="0" dirty="0" err="1"/>
              <a:t>tRCD</a:t>
            </a:r>
            <a:r>
              <a:rPr lang="en-US" b="0" baseline="0" dirty="0"/>
              <a:t>, and</a:t>
            </a:r>
          </a:p>
          <a:p>
            <a:r>
              <a:rPr lang="en-US" b="1" baseline="0" dirty="0"/>
              <a:t>[CLICK] </a:t>
            </a:r>
            <a:r>
              <a:rPr lang="en-US" b="0" baseline="0" dirty="0"/>
              <a:t>determine the failure rate as a fraction of the number of samples taken. In this cell, we find a failure rate of 60%. </a:t>
            </a:r>
          </a:p>
          <a:p>
            <a:r>
              <a:rPr lang="en-US" b="1" dirty="0"/>
              <a:t>[CLICK] </a:t>
            </a:r>
            <a:r>
              <a:rPr lang="en-US" b="0" dirty="0"/>
              <a:t>we find that the failure rate is greater than the chosen threshold, and so we include</a:t>
            </a:r>
            <a:r>
              <a:rPr lang="en-US" b="0" baseline="0" dirty="0"/>
              <a:t> this cell in the PUF response. </a:t>
            </a:r>
          </a:p>
          <a:p>
            <a:endParaRPr lang="en-US" b="0" baseline="0" dirty="0"/>
          </a:p>
          <a:p>
            <a:r>
              <a:rPr lang="en-US" b="0" baseline="0" dirty="0"/>
              <a:t>We find that this filtering stage is useful in removing cells that have a very low percentage chance of failing from the evaluations that happen to find them.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636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[CLICK]</a:t>
            </a:r>
            <a:r>
              <a:rPr lang="en-US" b="0" dirty="0"/>
              <a:t> We induce latency failures</a:t>
            </a:r>
            <a:r>
              <a:rPr lang="en-US" b="0" baseline="0" dirty="0"/>
              <a:t> 100 times and use a threshold of 10%. In other words we include cells that fail greater than 10 times across our 100. </a:t>
            </a:r>
          </a:p>
          <a:p>
            <a:r>
              <a:rPr lang="en-US" b="0" baseline="0" dirty="0"/>
              <a:t>[</a:t>
            </a:r>
            <a:r>
              <a:rPr lang="en-US" b="1" baseline="0" dirty="0"/>
              <a:t>CLICK]</a:t>
            </a:r>
            <a:r>
              <a:rPr lang="en-US" b="0" baseline="0" dirty="0"/>
              <a:t> We do this for every cell in a continuous 8KiB memory region that we refer to as a PUF memory segment </a:t>
            </a:r>
          </a:p>
          <a:p>
            <a:r>
              <a:rPr lang="en-US" b="1" baseline="0" dirty="0"/>
              <a:t>[CLICK]</a:t>
            </a:r>
            <a:r>
              <a:rPr lang="en-US" b="0" baseline="0" dirty="0"/>
              <a:t> in this example, we have a 21 bit PUF memory segment and varying cell strengths in this PUF memory segment are reflected with different colors and cell sizes. </a:t>
            </a:r>
          </a:p>
          <a:p>
            <a:r>
              <a:rPr lang="en-US" b="1" baseline="0" dirty="0"/>
              <a:t>[CLICK]</a:t>
            </a:r>
            <a:r>
              <a:rPr lang="en-US" b="0" baseline="0" dirty="0"/>
              <a:t> We use this memory segment to induce latency failures and return a PUF response </a:t>
            </a:r>
            <a:endParaRPr lang="en-US" b="1" dirty="0"/>
          </a:p>
          <a:p>
            <a:endParaRPr lang="en-US" dirty="0"/>
          </a:p>
          <a:p>
            <a:r>
              <a:rPr lang="en-US" dirty="0"/>
              <a:t>=============================</a:t>
            </a:r>
          </a:p>
          <a:p>
            <a:endParaRPr lang="en-US" dirty="0"/>
          </a:p>
          <a:p>
            <a:r>
              <a:rPr lang="en-US" dirty="0"/>
              <a:t>In order to show how we generate our</a:t>
            </a:r>
            <a:r>
              <a:rPr lang="en-US" baseline="0" dirty="0"/>
              <a:t> PUF responses so fast, we expand on a few key features our mechanism. </a:t>
            </a:r>
          </a:p>
          <a:p>
            <a:r>
              <a:rPr lang="en-US" b="1" baseline="0" dirty="0"/>
              <a:t>[CLICK] </a:t>
            </a:r>
            <a:r>
              <a:rPr lang="en-US" baseline="0" dirty="0"/>
              <a:t>Every DRAM access induces errors at a DRAM </a:t>
            </a:r>
            <a:r>
              <a:rPr lang="en-US" baseline="0" dirty="0" err="1"/>
              <a:t>cacheline</a:t>
            </a:r>
            <a:r>
              <a:rPr lang="en-US" baseline="0" dirty="0"/>
              <a:t> granularity which is 32 Bytes</a:t>
            </a:r>
          </a:p>
          <a:p>
            <a:r>
              <a:rPr lang="en-US" b="1" baseline="0" dirty="0"/>
              <a:t>[CLICK] </a:t>
            </a:r>
            <a:r>
              <a:rPr lang="en-US" b="0" baseline="0" dirty="0"/>
              <a:t>Because we are inducing </a:t>
            </a:r>
            <a:r>
              <a:rPr lang="en-US" b="0" baseline="0" dirty="0" err="1"/>
              <a:t>tRCD</a:t>
            </a:r>
            <a:r>
              <a:rPr lang="en-US" b="0" baseline="0" dirty="0"/>
              <a:t> related failures, we must activate a new row each time we want to access data on that row with a reduced </a:t>
            </a:r>
            <a:r>
              <a:rPr lang="en-US" b="0" baseline="0" dirty="0" err="1"/>
              <a:t>tRCD</a:t>
            </a:r>
            <a:r>
              <a:rPr lang="en-US" b="0" baseline="0" dirty="0"/>
              <a:t>. Otherwise, the data will already be stored in the sense amplifiers and no sense amplification step necessary. </a:t>
            </a:r>
          </a:p>
          <a:p>
            <a:r>
              <a:rPr lang="en-US" b="1" baseline="0" dirty="0"/>
              <a:t>[CLICK] </a:t>
            </a:r>
            <a:r>
              <a:rPr lang="en-US" b="0" baseline="0" dirty="0"/>
              <a:t>In order to increase the determinism of the memory controller, we issue a memory barrier after every access such that the memory access is the only one in the memory controller at a given time. </a:t>
            </a:r>
          </a:p>
          <a:p>
            <a:r>
              <a:rPr lang="en-US" b="1" baseline="0" dirty="0"/>
              <a:t>[CLICK]</a:t>
            </a:r>
            <a:r>
              <a:rPr lang="en-US" b="0" baseline="0" dirty="0"/>
              <a:t> Finally, in order to estimate every cells’ failure probability, we utilize a counter buffer in a separate DRAM channel which after each iteration of inducing latency failures across a memory segment, we increment every counter associated with the bits that were observed to fail. We can then recreate the PUF response utilizing only the cells that we find to fail more than 10 times. </a:t>
            </a:r>
          </a:p>
          <a:p>
            <a:r>
              <a:rPr lang="en-US" b="1" baseline="0" dirty="0"/>
              <a:t>[CLICK]</a:t>
            </a:r>
            <a:r>
              <a:rPr lang="en-US" b="0" baseline="0" dirty="0"/>
              <a:t> Here I will show a quick animation of how accesses occur in this example PUF memory segment of 4 </a:t>
            </a:r>
            <a:r>
              <a:rPr lang="en-US" b="0" baseline="0" dirty="0" err="1"/>
              <a:t>cachelines</a:t>
            </a:r>
            <a:r>
              <a:rPr lang="en-US" b="0" baseline="0" dirty="0"/>
              <a:t> and their counters </a:t>
            </a:r>
          </a:p>
          <a:p>
            <a:r>
              <a:rPr lang="en-US" b="1" baseline="0" dirty="0"/>
              <a:t>[CLICK] </a:t>
            </a:r>
            <a:r>
              <a:rPr lang="en-US" b="0" baseline="0" dirty="0"/>
              <a:t>We induce errors in a column-order access scheme </a:t>
            </a:r>
            <a:r>
              <a:rPr lang="en-US" b="1" baseline="0" dirty="0"/>
              <a:t>[CLICK]</a:t>
            </a:r>
            <a:r>
              <a:rPr lang="en-US" b="0" baseline="0" dirty="0"/>
              <a:t> and update the counter buffers associated with the </a:t>
            </a:r>
            <a:r>
              <a:rPr lang="en-US" b="0" baseline="0" dirty="0" err="1"/>
              <a:t>cacheline</a:t>
            </a:r>
            <a:r>
              <a:rPr lang="en-US" b="0" baseline="0" dirty="0"/>
              <a:t> immediately after observing the errors. </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69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302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prior best</a:t>
            </a:r>
            <a:r>
              <a:rPr lang="en-US" baseline="0" dirty="0"/>
              <a:t> DRAM PUF: the DRAM retention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2530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Data is encoded </a:t>
            </a:r>
            <a:r>
              <a:rPr lang="en-US" b="0" baseline="0" dirty="0"/>
              <a:t>in the capacitor as either charged or uncharged, and </a:t>
            </a:r>
            <a:r>
              <a:rPr lang="en-US" b="1" baseline="0" dirty="0"/>
              <a:t>the access transistor </a:t>
            </a:r>
            <a:r>
              <a:rPr lang="en-US" b="0" baseline="0" dirty="0"/>
              <a:t>is used to </a:t>
            </a:r>
            <a:r>
              <a:rPr lang="en-US" b="1" baseline="0" dirty="0"/>
              <a:t>read from or write to </a:t>
            </a:r>
            <a:r>
              <a:rPr lang="en-US" b="0" baseline="0" dirty="0"/>
              <a:t>the cell.</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22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0501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221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836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key idea of the DRAM retention PUF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501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1" baseline="0" dirty="0"/>
              <a:t>[CLICK]</a:t>
            </a:r>
            <a:r>
              <a:rPr lang="en-US" b="0" baseline="0" dirty="0"/>
              <a:t> The key idea behind evaluating a DRAM retention PUF is to change the refresh interval and record the corresponding error pattern within a </a:t>
            </a:r>
            <a:r>
              <a:rPr lang="en-US" b="1" baseline="0" dirty="0"/>
              <a:t>PUF memory segment</a:t>
            </a:r>
            <a:r>
              <a:rPr lang="en-US" b="0" baseline="0" dirty="0"/>
              <a:t>.  We induce retention failures by disabling refresh for a time longer than the standard 64ms. </a:t>
            </a:r>
            <a:r>
              <a:rPr lang="en-US" b="1" baseline="0" dirty="0"/>
              <a:t>[CLICK] </a:t>
            </a:r>
            <a:r>
              <a:rPr lang="en-US" b="0" baseline="0" dirty="0"/>
              <a:t>Here is a cartoon showing the variation of cell retention times in different colors. </a:t>
            </a:r>
            <a:r>
              <a:rPr lang="en-US" b="1" baseline="0" dirty="0"/>
              <a:t>[CLICK] </a:t>
            </a:r>
            <a:r>
              <a:rPr lang="en-US" b="0" baseline="0" dirty="0"/>
              <a:t>When we disable refresh for a time interval N, we see that the charge in different cells leak over time. </a:t>
            </a:r>
            <a:r>
              <a:rPr lang="en-US" b="1" baseline="0" dirty="0"/>
              <a:t>[CLICK] </a:t>
            </a:r>
            <a:r>
              <a:rPr lang="en-US" b="0" baseline="0" dirty="0"/>
              <a:t>some cells leak charge below </a:t>
            </a:r>
            <a:r>
              <a:rPr lang="en-US" b="0" baseline="0" dirty="0" err="1"/>
              <a:t>Vmin</a:t>
            </a:r>
            <a:r>
              <a:rPr lang="en-US" b="0" baseline="0" dirty="0"/>
              <a:t> which results in retention failures, but </a:t>
            </a:r>
            <a:r>
              <a:rPr lang="en-US" b="1" baseline="0" dirty="0"/>
              <a:t>[CLICK] </a:t>
            </a:r>
            <a:r>
              <a:rPr lang="en-US" b="0" baseline="0" dirty="0"/>
              <a:t>other cells can handle a longer refresh interval without failing. </a:t>
            </a:r>
            <a:r>
              <a:rPr lang="en-US" b="1" baseline="0" dirty="0"/>
              <a:t>[CLICK] </a:t>
            </a:r>
            <a:r>
              <a:rPr lang="en-US" b="0" baseline="0" dirty="0"/>
              <a:t>Prior work finds that the pattern of retention failures is unique to the device that generated it.</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95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endParaRPr lang="en-US" b="0" baseline="0" dirty="0"/>
          </a:p>
          <a:p>
            <a:r>
              <a:rPr lang="en-US" b="0" baseline="0" dirty="0"/>
              <a:t>====================================================</a:t>
            </a:r>
          </a:p>
          <a:p>
            <a:endParaRPr lang="en-US" b="0" baseline="0" dirty="0"/>
          </a:p>
          <a:p>
            <a:r>
              <a:rPr lang="en-US" b="0" baseline="0" dirty="0"/>
              <a:t>Similar to prior work, we determine that we need to find 512 bits of identification to uniquely identify a single device within a set of significantly many devices. For the retention PUF, we need to wait a long enough period of time with refresh disabled so that 512 bits result in retention failure within the PUF memory segment.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191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326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a:p>
            <a:endParaRPr lang="en-US" dirty="0"/>
          </a:p>
          <a:p>
            <a:r>
              <a:rPr lang="en-US" dirty="0"/>
              <a:t>=============================================</a:t>
            </a:r>
          </a:p>
          <a:p>
            <a:endParaRPr lang="en-US" dirty="0"/>
          </a:p>
          <a:p>
            <a:r>
              <a:rPr lang="en-US" dirty="0"/>
              <a:t>First of all, there is a large tradeoff space in DRAM retention PUFs.</a:t>
            </a:r>
            <a:r>
              <a:rPr lang="en-US" baseline="0" dirty="0"/>
              <a:t> This is because its </a:t>
            </a:r>
            <a:r>
              <a:rPr lang="en-US" b="1" baseline="0" dirty="0"/>
              <a:t>[CLICK] </a:t>
            </a:r>
            <a:r>
              <a:rPr lang="en-US" b="0" baseline="0" dirty="0"/>
              <a:t>evaluation time is inversely correlated with both temperature and PUF segment size. </a:t>
            </a:r>
            <a:r>
              <a:rPr lang="en-US" b="1" baseline="0" dirty="0"/>
              <a:t>[CLICK] </a:t>
            </a:r>
            <a:r>
              <a:rPr lang="en-US" b="0" baseline="0" dirty="0"/>
              <a:t>However, we find that even with reasonably high temperatures and large PUF memory segment sizes, retention PUFs still exhibit relatively long evaluation times. </a:t>
            </a:r>
            <a:r>
              <a:rPr lang="en-US" b="1" baseline="0" dirty="0"/>
              <a:t>[CLICK] </a:t>
            </a:r>
            <a:r>
              <a:rPr lang="en-US" b="0" baseline="0" dirty="0"/>
              <a:t>In this figure, we show retention PUF evaluation times on the y-axis for the three major DRAM manufacturers. This figure presents a sweep of temperatures in which a DRAM device evaluates a retention PUF, and a sweep of PUF memory segment sizes that the PUF is evaluated on. The different manufacturers are represented with different colors. The temperatures are indicated on the x-axis. And, the different memory segment sizes used are indicated by the labels on the figure. As you can see, an 8KiB PUF memory segment size results in long evaluation times and the evaluation times decrease as the memory segment size increases. Also note that the y-axis is a log scale. </a:t>
            </a:r>
            <a:r>
              <a:rPr lang="en-US" b="1" baseline="0" dirty="0"/>
              <a:t>[CLICK] </a:t>
            </a:r>
            <a:r>
              <a:rPr lang="en-US" b="0" baseline="0" dirty="0"/>
              <a:t>We note that when using an 8KiB memory segment size at 55C, chips of certain manufacturers on average evaluate a retention PUF in 3 hours! </a:t>
            </a:r>
            <a:r>
              <a:rPr lang="en-US" b="1" baseline="0" dirty="0"/>
              <a:t>[CLICK] </a:t>
            </a:r>
            <a:r>
              <a:rPr lang="en-US" b="0" baseline="0" dirty="0"/>
              <a:t>Even when we increase the memory segment size to 64MiB, we find that some chips still take 8 seconds to evaluate a retention PUF.</a:t>
            </a:r>
          </a:p>
          <a:p>
            <a:r>
              <a:rPr lang="en-US" b="0" baseline="0" dirty="0"/>
              <a:t> </a:t>
            </a:r>
          </a:p>
          <a:p>
            <a:r>
              <a:rPr lang="en-US" b="1" baseline="0" dirty="0"/>
              <a:t>[CLICK] </a:t>
            </a:r>
            <a:r>
              <a:rPr lang="en-US" b="0" baseline="0" dirty="0"/>
              <a:t>It is possible to reduce the evaluation time of retention PUFs with a larger PUF memory segment or higher temperature, but there is high system overhead with larger memory segment sizes, and it is very difficult to control temperature on these devices in the field.</a:t>
            </a:r>
          </a:p>
          <a:p>
            <a:endParaRPr lang="en-US" b="0" baseline="0" dirty="0"/>
          </a:p>
          <a:p>
            <a:endParaRPr lang="en-US" b="0" baseline="0" dirty="0"/>
          </a:p>
          <a:p>
            <a:endParaRPr lang="en-US" b="0" baseline="0" dirty="0"/>
          </a:p>
          <a:p>
            <a:r>
              <a:rPr lang="en-US" b="0" baseline="0" dirty="0"/>
              <a:t>Long evaluation time! Big. second slide. we an do these things. </a:t>
            </a:r>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634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methodology we used to experimentally characterize our DRAM devices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408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infrastructure we developed can test 223 state-of-the-art LPDDR4 DRAM chips.</a:t>
            </a:r>
          </a:p>
          <a:p>
            <a:r>
              <a:rPr lang="en-US" baseline="0" dirty="0"/>
              <a:t>Each device is </a:t>
            </a:r>
            <a:r>
              <a:rPr lang="en-US" b="1" baseline="0" dirty="0"/>
              <a:t>[CLICK]</a:t>
            </a:r>
            <a:r>
              <a:rPr lang="en-US" baseline="0" dirty="0"/>
              <a:t> 2 gigabytes in size, and we have chips from across </a:t>
            </a:r>
            <a:r>
              <a:rPr lang="en-US" b="1" baseline="0" dirty="0"/>
              <a:t>[CLICK] </a:t>
            </a:r>
            <a:r>
              <a:rPr lang="en-US" baseline="0" dirty="0"/>
              <a:t>three major DRAM vendors.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endParaRPr lang="en-US" baseline="0" dirty="0"/>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experimentally characterized DRAM retention PUFs by disabling refresh for various periods of time and sweeping temperatures to see the individual effects</a:t>
            </a:r>
          </a:p>
          <a:p>
            <a:r>
              <a:rPr lang="en-US" b="1" baseline="0" dirty="0"/>
              <a:t>[CLICK] </a:t>
            </a:r>
            <a:r>
              <a:rPr lang="en-US" b="0" baseline="0" dirty="0"/>
              <a:t>We analyzed DRAM latency PUFs by testing with reduced </a:t>
            </a:r>
            <a:r>
              <a:rPr lang="en-US" b="0" baseline="0" dirty="0" err="1"/>
              <a:t>tRCD</a:t>
            </a:r>
            <a:r>
              <a:rPr lang="en-US" b="0" baseline="0" dirty="0"/>
              <a:t> access latencies and analyzing the resulting failures.</a:t>
            </a:r>
            <a:endParaRPr lang="en-US" b="1" baseline="0" dirty="0"/>
          </a:p>
          <a:p>
            <a:endParaRPr lang="en-US" baseline="0" dirty="0"/>
          </a:p>
          <a:p>
            <a:r>
              <a:rPr lang="en-US" baseline="0" dirty="0"/>
              <a:t>[END]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33216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will talk about the results that we gathered using our methodology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6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2019. 4. 25.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4/25/19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1643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058062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637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10681404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06995654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297187810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6659123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148873583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288077276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45362147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67926331"/>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2159370178"/>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2350595565"/>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332880342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420982166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112402310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2725111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77631481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01984070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6064578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36993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99869139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64005782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68471368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5111525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1589614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62541958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1820541676"/>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45560362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427366117"/>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74476363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8704231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3097097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899651398"/>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07124717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48126048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46774168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2867348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77440760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688948018"/>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6459029"/>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90272238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99844032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30171983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61110230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92885276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73096430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57415218"/>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21932631"/>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416314872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57132459"/>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9462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extLst>
      <p:ext uri="{BB962C8B-B14F-4D97-AF65-F5344CB8AC3E}">
        <p14:creationId xmlns:p14="http://schemas.microsoft.com/office/powerpoint/2010/main" val="115889099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extLst>
      <p:ext uri="{BB962C8B-B14F-4D97-AF65-F5344CB8AC3E}">
        <p14:creationId xmlns:p14="http://schemas.microsoft.com/office/powerpoint/2010/main" val="389716134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extLst>
      <p:ext uri="{BB962C8B-B14F-4D97-AF65-F5344CB8AC3E}">
        <p14:creationId xmlns:p14="http://schemas.microsoft.com/office/powerpoint/2010/main" val="1722803702"/>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extLst>
      <p:ext uri="{BB962C8B-B14F-4D97-AF65-F5344CB8AC3E}">
        <p14:creationId xmlns:p14="http://schemas.microsoft.com/office/powerpoint/2010/main" val="3019417962"/>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extLst>
      <p:ext uri="{BB962C8B-B14F-4D97-AF65-F5344CB8AC3E}">
        <p14:creationId xmlns:p14="http://schemas.microsoft.com/office/powerpoint/2010/main" val="404820005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extLst>
      <p:ext uri="{BB962C8B-B14F-4D97-AF65-F5344CB8AC3E}">
        <p14:creationId xmlns:p14="http://schemas.microsoft.com/office/powerpoint/2010/main" val="52406654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extLst>
      <p:ext uri="{BB962C8B-B14F-4D97-AF65-F5344CB8AC3E}">
        <p14:creationId xmlns:p14="http://schemas.microsoft.com/office/powerpoint/2010/main" val="314515053"/>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extLst>
      <p:ext uri="{BB962C8B-B14F-4D97-AF65-F5344CB8AC3E}">
        <p14:creationId xmlns:p14="http://schemas.microsoft.com/office/powerpoint/2010/main" val="345679228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extLst>
      <p:ext uri="{BB962C8B-B14F-4D97-AF65-F5344CB8AC3E}">
        <p14:creationId xmlns:p14="http://schemas.microsoft.com/office/powerpoint/2010/main" val="1301810502"/>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extLst>
      <p:ext uri="{BB962C8B-B14F-4D97-AF65-F5344CB8AC3E}">
        <p14:creationId xmlns:p14="http://schemas.microsoft.com/office/powerpoint/2010/main" val="826263955"/>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extLst>
      <p:ext uri="{BB962C8B-B14F-4D97-AF65-F5344CB8AC3E}">
        <p14:creationId xmlns:p14="http://schemas.microsoft.com/office/powerpoint/2010/main" val="342062725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extLst>
      <p:ext uri="{BB962C8B-B14F-4D97-AF65-F5344CB8AC3E}">
        <p14:creationId xmlns:p14="http://schemas.microsoft.com/office/powerpoint/2010/main" val="3760336191"/>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4/25/19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026998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4/25/19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2785842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4/25/19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5987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4/25/19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3172687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4/25/19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9626211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4/25/19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440116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4/25/19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44813143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4/25/19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459870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4/25/19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1862927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4/25/19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11263498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4/25/19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65956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theme" Target="../theme/theme43.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4.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5.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theme" Target="../theme/theme46.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47.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2019. 4. 25.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4/25/19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60158"/>
      </p:ext>
    </p:extLst>
  </p:cSld>
  <p:clrMap bg1="lt1" tx1="dk1" bg2="lt2" tx2="dk2" accent1="accent1" accent2="accent2" accent3="accent3" accent4="accent4" accent5="accent5" accent6="accent6" hlink="hlink" folHlink="folHlink"/>
  <p:sldLayoutIdLst>
    <p:sldLayoutId id="2147488329" r:id="rId1"/>
    <p:sldLayoutId id="21474883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16264"/>
      </p:ext>
    </p:extLst>
  </p:cSld>
  <p:clrMap bg1="lt1" tx1="dk1" bg2="lt2" tx2="dk2" accent1="accent1" accent2="accent2" accent3="accent3" accent4="accent4" accent5="accent5" accent6="accent6" hlink="hlink" folHlink="folHlink"/>
  <p:sldLayoutIdLst>
    <p:sldLayoutId id="2147488357" r:id="rId1"/>
    <p:sldLayoutId id="21474883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71557704"/>
      </p:ext>
    </p:extLst>
  </p:cSld>
  <p:clrMap bg1="lt1" tx1="dk1" bg2="lt2" tx2="dk2" accent1="accent1" accent2="accent2" accent3="accent3" accent4="accent4" accent5="accent5" accent6="accent6" hlink="hlink" folHlink="folHlink"/>
  <p:sldLayoutIdLst>
    <p:sldLayoutId id="2147488360" r:id="rId1"/>
    <p:sldLayoutId id="2147488361" r:id="rId2"/>
    <p:sldLayoutId id="2147488362" r:id="rId3"/>
    <p:sldLayoutId id="2147488363" r:id="rId4"/>
    <p:sldLayoutId id="2147488364" r:id="rId5"/>
    <p:sldLayoutId id="2147488365" r:id="rId6"/>
    <p:sldLayoutId id="2147488366" r:id="rId7"/>
    <p:sldLayoutId id="2147488367" r:id="rId8"/>
    <p:sldLayoutId id="2147488368" r:id="rId9"/>
    <p:sldLayoutId id="2147488369" r:id="rId10"/>
    <p:sldLayoutId id="2147488370" r:id="rId11"/>
    <p:sldLayoutId id="214748837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53026"/>
      </p:ext>
    </p:extLst>
  </p:cSld>
  <p:clrMap bg1="lt1" tx1="dk1" bg2="lt2" tx2="dk2" accent1="accent1" accent2="accent2" accent3="accent3" accent4="accent4" accent5="accent5" accent6="accent6" hlink="hlink" folHlink="folHlink"/>
  <p:sldLayoutIdLst>
    <p:sldLayoutId id="2147488373" r:id="rId1"/>
    <p:sldLayoutId id="2147488374" r:id="rId2"/>
    <p:sldLayoutId id="2147488375" r:id="rId3"/>
    <p:sldLayoutId id="2147488376" r:id="rId4"/>
    <p:sldLayoutId id="2147488377" r:id="rId5"/>
    <p:sldLayoutId id="2147488378" r:id="rId6"/>
    <p:sldLayoutId id="2147488379" r:id="rId7"/>
    <p:sldLayoutId id="2147488380" r:id="rId8"/>
    <p:sldLayoutId id="2147488381" r:id="rId9"/>
    <p:sldLayoutId id="2147488382" r:id="rId10"/>
    <p:sldLayoutId id="2147488383" r:id="rId11"/>
    <p:sldLayoutId id="21474883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79335062"/>
      </p:ext>
    </p:extLst>
  </p:cSld>
  <p:clrMap bg1="lt1" tx1="dk1" bg2="lt2" tx2="dk2" accent1="accent1" accent2="accent2" accent3="accent3" accent4="accent4" accent5="accent5" accent6="accent6" hlink="hlink" folHlink="folHlink"/>
  <p:sldLayoutIdLst>
    <p:sldLayoutId id="2147488386" r:id="rId1"/>
    <p:sldLayoutId id="2147488387" r:id="rId2"/>
    <p:sldLayoutId id="2147488388" r:id="rId3"/>
    <p:sldLayoutId id="2147488389" r:id="rId4"/>
    <p:sldLayoutId id="2147488390" r:id="rId5"/>
    <p:sldLayoutId id="2147488391" r:id="rId6"/>
    <p:sldLayoutId id="2147488392" r:id="rId7"/>
    <p:sldLayoutId id="2147488393" r:id="rId8"/>
    <p:sldLayoutId id="2147488394" r:id="rId9"/>
    <p:sldLayoutId id="2147488395" r:id="rId10"/>
    <p:sldLayoutId id="2147488396" r:id="rId11"/>
    <p:sldLayoutId id="214748839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5311610"/>
      </p:ext>
    </p:extLst>
  </p:cSld>
  <p:clrMap bg1="lt1" tx1="dk1" bg2="lt2" tx2="dk2" accent1="accent1" accent2="accent2" accent3="accent3" accent4="accent4" accent5="accent5" accent6="accent6" hlink="hlink" folHlink="folHlink"/>
  <p:sldLayoutIdLst>
    <p:sldLayoutId id="2147488399" r:id="rId1"/>
    <p:sldLayoutId id="2147488400" r:id="rId2"/>
    <p:sldLayoutId id="2147488401" r:id="rId3"/>
    <p:sldLayoutId id="2147488402" r:id="rId4"/>
    <p:sldLayoutId id="2147488403" r:id="rId5"/>
    <p:sldLayoutId id="2147488404" r:id="rId6"/>
    <p:sldLayoutId id="2147488405" r:id="rId7"/>
    <p:sldLayoutId id="2147488406" r:id="rId8"/>
    <p:sldLayoutId id="2147488407" r:id="rId9"/>
    <p:sldLayoutId id="2147488408" r:id="rId10"/>
    <p:sldLayoutId id="2147488409" r:id="rId11"/>
    <p:sldLayoutId id="214748841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929979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 id="21474884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495652856"/>
      </p:ext>
    </p:extLst>
  </p:cSld>
  <p:clrMap bg1="lt1" tx1="dk1" bg2="lt2" tx2="dk2" accent1="accent1" accent2="accent2" accent3="accent3" accent4="accent4" accent5="accent5" accent6="accent6" hlink="hlink" folHlink="folHlink"/>
  <p:sldLayoutIdLst>
    <p:sldLayoutId id="2147488425" r:id="rId1"/>
    <p:sldLayoutId id="2147488426" r:id="rId2"/>
    <p:sldLayoutId id="2147488427" r:id="rId3"/>
    <p:sldLayoutId id="2147488428" r:id="rId4"/>
    <p:sldLayoutId id="2147488429" r:id="rId5"/>
    <p:sldLayoutId id="2147488430" r:id="rId6"/>
    <p:sldLayoutId id="2147488431" r:id="rId7"/>
    <p:sldLayoutId id="2147488432" r:id="rId8"/>
    <p:sldLayoutId id="2147488433" r:id="rId9"/>
    <p:sldLayoutId id="2147488434" r:id="rId10"/>
    <p:sldLayoutId id="214748843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2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2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2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497.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2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2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2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2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9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2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2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2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3.xml"/></Relationships>
</file>

<file path=ppt/slides/_rels/slide1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00.xml"/><Relationship Id="rId1" Type="http://schemas.openxmlformats.org/officeDocument/2006/relationships/slideLayout" Target="../slideLayouts/slideLayout423.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12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8.emf"/><Relationship Id="rId2" Type="http://schemas.openxmlformats.org/officeDocument/2006/relationships/notesSlide" Target="../notesSlides/notesSlide101.xml"/><Relationship Id="rId1" Type="http://schemas.openxmlformats.org/officeDocument/2006/relationships/slideLayout" Target="../slideLayouts/slideLayout42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9.emf"/></Relationships>
</file>

<file path=ppt/slides/_rels/slide129.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8.emf"/><Relationship Id="rId2" Type="http://schemas.openxmlformats.org/officeDocument/2006/relationships/notesSlide" Target="../notesSlides/notesSlide102.xml"/><Relationship Id="rId1" Type="http://schemas.openxmlformats.org/officeDocument/2006/relationships/slideLayout" Target="../slideLayouts/slideLayout423.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9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0.emf"/><Relationship Id="rId3" Type="http://schemas.openxmlformats.org/officeDocument/2006/relationships/image" Target="../media/image61.emf"/><Relationship Id="rId7" Type="http://schemas.openxmlformats.org/officeDocument/2006/relationships/image" Target="../media/image57.emf"/><Relationship Id="rId12" Type="http://schemas.openxmlformats.org/officeDocument/2006/relationships/image" Target="../media/image66.emf"/><Relationship Id="rId2" Type="http://schemas.openxmlformats.org/officeDocument/2006/relationships/notesSlide" Target="../notesSlides/notesSlide103.xml"/><Relationship Id="rId1" Type="http://schemas.openxmlformats.org/officeDocument/2006/relationships/slideLayout" Target="../slideLayouts/slideLayout423.xml"/><Relationship Id="rId6" Type="http://schemas.openxmlformats.org/officeDocument/2006/relationships/image" Target="../media/image56.emf"/><Relationship Id="rId11" Type="http://schemas.openxmlformats.org/officeDocument/2006/relationships/image" Target="../media/image65.emf"/><Relationship Id="rId5" Type="http://schemas.openxmlformats.org/officeDocument/2006/relationships/image" Target="../media/image59.emf"/><Relationship Id="rId10" Type="http://schemas.openxmlformats.org/officeDocument/2006/relationships/image" Target="../media/image64.emf"/><Relationship Id="rId4" Type="http://schemas.openxmlformats.org/officeDocument/2006/relationships/image" Target="../media/image55.emf"/><Relationship Id="rId9" Type="http://schemas.openxmlformats.org/officeDocument/2006/relationships/image" Target="../media/image63.emf"/><Relationship Id="rId14" Type="http://schemas.openxmlformats.org/officeDocument/2006/relationships/image" Target="../media/image58.e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2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2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2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23.xml"/></Relationships>
</file>

<file path=ppt/slides/_rels/slide1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8.xml"/><Relationship Id="rId1" Type="http://schemas.openxmlformats.org/officeDocument/2006/relationships/slideLayout" Target="../slideLayouts/slideLayout422.xml"/><Relationship Id="rId5" Type="http://schemas.openxmlformats.org/officeDocument/2006/relationships/image" Target="../media/image44.png"/><Relationship Id="rId4" Type="http://schemas.openxmlformats.org/officeDocument/2006/relationships/image" Target="../media/image43.jpeg"/></Relationships>
</file>

<file path=ppt/slides/_rels/slide136.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9.xml"/><Relationship Id="rId1" Type="http://schemas.openxmlformats.org/officeDocument/2006/relationships/slideLayout" Target="../slideLayouts/slideLayout422.xml"/><Relationship Id="rId4" Type="http://schemas.openxmlformats.org/officeDocument/2006/relationships/image" Target="../media/image44.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2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9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2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2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2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2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23.xml"/></Relationships>
</file>

<file path=ppt/slides/_rels/slide1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6.xml"/><Relationship Id="rId1" Type="http://schemas.openxmlformats.org/officeDocument/2006/relationships/slideLayout" Target="../slideLayouts/slideLayout423.xml"/></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423.xml"/></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8.xml"/><Relationship Id="rId1" Type="http://schemas.openxmlformats.org/officeDocument/2006/relationships/slideLayout" Target="../slideLayouts/slideLayout42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23.xml"/></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0.xml"/><Relationship Id="rId1" Type="http://schemas.openxmlformats.org/officeDocument/2006/relationships/slideLayout" Target="../slideLayouts/slideLayout4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98.xml"/></Relationships>
</file>

<file path=ppt/slides/_rels/slide1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1.xml"/><Relationship Id="rId1" Type="http://schemas.openxmlformats.org/officeDocument/2006/relationships/slideLayout" Target="../slideLayouts/slideLayout42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2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23.xml"/></Relationships>
</file>

<file path=ppt/slides/_rels/slide1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4.xml"/><Relationship Id="rId1" Type="http://schemas.openxmlformats.org/officeDocument/2006/relationships/slideLayout" Target="../slideLayouts/slideLayout423.xml"/></Relationships>
</file>

<file path=ppt/slides/_rels/slide1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5.xml"/><Relationship Id="rId1" Type="http://schemas.openxmlformats.org/officeDocument/2006/relationships/slideLayout" Target="../slideLayouts/slideLayout423.xml"/></Relationships>
</file>

<file path=ppt/slides/_rels/slide1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6.xml"/><Relationship Id="rId1" Type="http://schemas.openxmlformats.org/officeDocument/2006/relationships/slideLayout" Target="../slideLayouts/slideLayout423.xml"/></Relationships>
</file>

<file path=ppt/slides/_rels/slide1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7.xml"/><Relationship Id="rId1" Type="http://schemas.openxmlformats.org/officeDocument/2006/relationships/slideLayout" Target="../slideLayouts/slideLayout422.xml"/><Relationship Id="rId4" Type="http://schemas.openxmlformats.org/officeDocument/2006/relationships/image" Target="../media/image44.png"/></Relationships>
</file>

<file path=ppt/slides/_rels/slide1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9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86.xml"/></Relationships>
</file>

<file path=ppt/slides/_rels/slide16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6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450.xml"/><Relationship Id="rId4" Type="http://schemas.openxmlformats.org/officeDocument/2006/relationships/image" Target="../media/image79.png"/></Relationships>
</file>

<file path=ppt/slides/_rels/slide16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80.png"/><Relationship Id="rId1" Type="http://schemas.openxmlformats.org/officeDocument/2006/relationships/slideLayout" Target="../slideLayouts/slideLayout450.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450.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98.xml"/><Relationship Id="rId5" Type="http://schemas.openxmlformats.org/officeDocument/2006/relationships/image" Target="../media/image34.png"/><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462.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462.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74.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74.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74.xml"/><Relationship Id="rId4" Type="http://schemas.openxmlformats.org/officeDocument/2006/relationships/image" Target="../media/image83.png"/></Relationships>
</file>

<file path=ppt/slides/_rels/slide176.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62.xml"/><Relationship Id="rId4" Type="http://schemas.openxmlformats.org/officeDocument/2006/relationships/hyperlink" Target="https://people.inf.ethz.ch/omutlu/acaces2018.html"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8.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85.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98.xml"/></Relationships>
</file>

<file path=ppt/slides/_rels/slide1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30.xml"/><Relationship Id="rId1" Type="http://schemas.openxmlformats.org/officeDocument/2006/relationships/slideLayout" Target="../slideLayouts/slideLayout423.xml"/><Relationship Id="rId4" Type="http://schemas.openxmlformats.org/officeDocument/2006/relationships/image" Target="../media/image91.emf"/></Relationships>
</file>

<file path=ppt/slides/_rels/slide184.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423.xml"/></Relationships>
</file>

<file path=ppt/slides/_rels/slide18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423.xml"/></Relationships>
</file>

<file path=ppt/slides/_rels/slide18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423.xml"/></Relationships>
</file>

<file path=ppt/slides/_rels/slide18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23.xml"/></Relationships>
</file>

<file path=ppt/slides/_rels/slide18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423.xml"/></Relationships>
</file>

<file path=ppt/slides/_rels/slide18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42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98.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23.xml"/></Relationships>
</file>

<file path=ppt/slides/_rels/slide1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23.xml"/></Relationships>
</file>

<file path=ppt/slides/_rels/slide19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2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3.xml"/><Relationship Id="rId1" Type="http://schemas.openxmlformats.org/officeDocument/2006/relationships/slideLayout" Target="../slideLayouts/slideLayout423.xml"/></Relationships>
</file>

<file path=ppt/slides/_rels/slide19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4.xml"/><Relationship Id="rId1" Type="http://schemas.openxmlformats.org/officeDocument/2006/relationships/slideLayout" Target="../slideLayouts/slideLayout423.xml"/></Relationships>
</file>

<file path=ppt/slides/_rels/slide19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5.xml"/><Relationship Id="rId1" Type="http://schemas.openxmlformats.org/officeDocument/2006/relationships/slideLayout" Target="../slideLayouts/slideLayout42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23.xml"/></Relationships>
</file>

<file path=ppt/slides/_rels/slide19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23.xml"/></Relationships>
</file>

<file path=ppt/slides/_rels/slide1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6.xml"/><Relationship Id="rId1" Type="http://schemas.openxmlformats.org/officeDocument/2006/relationships/slideLayout" Target="../slideLayouts/slideLayout423.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9.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98.xml"/></Relationships>
</file>

<file path=ppt/slides/_rels/slide2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23.xml"/></Relationships>
</file>

<file path=ppt/slides/_rels/slide20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23.xml"/></Relationships>
</file>

<file path=ppt/slides/_rels/slide20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23.xml"/></Relationships>
</file>

<file path=ppt/slides/_rels/slide20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23.xml"/></Relationships>
</file>

<file path=ppt/slides/_rels/slide20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7.xml"/><Relationship Id="rId1" Type="http://schemas.openxmlformats.org/officeDocument/2006/relationships/slideLayout" Target="../slideLayouts/slideLayout42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36.xml"/></Relationships>
</file>

<file path=ppt/slides/_rels/slide207.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436.xml"/></Relationships>
</file>

<file path=ppt/slides/_rels/slide20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436.xml"/></Relationships>
</file>

<file path=ppt/slides/_rels/slide20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43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98.xml"/></Relationships>
</file>

<file path=ppt/slides/_rels/slide21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436.xml"/></Relationships>
</file>

<file path=ppt/slides/_rels/slide21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436.xml"/></Relationships>
</file>

<file path=ppt/slides/_rels/slide212.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436.xml"/></Relationships>
</file>

<file path=ppt/slides/_rels/slide213.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436.xml"/></Relationships>
</file>

<file path=ppt/slides/_rels/slide21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436.xml"/></Relationships>
</file>

<file path=ppt/slides/_rels/slide21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43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36.xml"/></Relationships>
</file>

<file path=ppt/slides/_rels/slide2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436.xml"/></Relationships>
</file>

<file path=ppt/slides/_rels/slide2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0.xml"/><Relationship Id="rId1" Type="http://schemas.openxmlformats.org/officeDocument/2006/relationships/slideLayout" Target="../slideLayouts/slideLayout43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1.xml"/><Relationship Id="rId1" Type="http://schemas.openxmlformats.org/officeDocument/2006/relationships/slideLayout" Target="../slideLayouts/slideLayout43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36.xml"/></Relationships>
</file>

<file path=ppt/slides/_rels/slide2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36.xml"/></Relationships>
</file>

<file path=ppt/slides/_rels/slide2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2.xml"/><Relationship Id="rId1" Type="http://schemas.openxmlformats.org/officeDocument/2006/relationships/slideLayout" Target="../slideLayouts/slideLayout436.xml"/></Relationships>
</file>

<file path=ppt/slides/_rels/slide2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36.xml"/></Relationships>
</file>

<file path=ppt/slides/_rels/slide2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36.xml"/></Relationships>
</file>

<file path=ppt/slides/_rels/slide2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36.xml"/></Relationships>
</file>

<file path=ppt/slides/_rels/slide2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36.xml"/></Relationships>
</file>

<file path=ppt/slides/_rels/slide2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3.xml"/><Relationship Id="rId1" Type="http://schemas.openxmlformats.org/officeDocument/2006/relationships/slideLayout" Target="../slideLayouts/slideLayout43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498.xml"/></Relationships>
</file>

<file path=ppt/slides/_rels/slide230.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438.xml"/><Relationship Id="rId5" Type="http://schemas.openxmlformats.org/officeDocument/2006/relationships/image" Target="../media/image119.png"/><Relationship Id="rId4" Type="http://schemas.openxmlformats.org/officeDocument/2006/relationships/hyperlink" Target="https://people.inf.ethz.ch/omutlu/projects.htm"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hyperlink" Target="http://www.safari.ethz.ch/" TargetMode="External"/><Relationship Id="rId1" Type="http://schemas.openxmlformats.org/officeDocument/2006/relationships/slideLayout" Target="../slideLayouts/slideLayout425.xml"/></Relationships>
</file>

<file path=ppt/slides/_rels/slide23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jpg"/><Relationship Id="rId18" Type="http://schemas.openxmlformats.org/officeDocument/2006/relationships/image" Target="../media/image137.png"/><Relationship Id="rId3" Type="http://schemas.openxmlformats.org/officeDocument/2006/relationships/image" Target="../media/image122.png"/><Relationship Id="rId21" Type="http://schemas.openxmlformats.org/officeDocument/2006/relationships/image" Target="../media/image140.jpe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jpeg"/><Relationship Id="rId2" Type="http://schemas.openxmlformats.org/officeDocument/2006/relationships/image" Target="../media/image121.jpg"/><Relationship Id="rId16" Type="http://schemas.openxmlformats.org/officeDocument/2006/relationships/image" Target="../media/image135.png"/><Relationship Id="rId20" Type="http://schemas.openxmlformats.org/officeDocument/2006/relationships/image" Target="../media/image139.JPG"/><Relationship Id="rId1" Type="http://schemas.openxmlformats.org/officeDocument/2006/relationships/slideLayout" Target="../slideLayouts/slideLayout425.xml"/><Relationship Id="rId6" Type="http://schemas.openxmlformats.org/officeDocument/2006/relationships/image" Target="../media/image125.jpg"/><Relationship Id="rId11" Type="http://schemas.openxmlformats.org/officeDocument/2006/relationships/image" Target="../media/image130.jpg"/><Relationship Id="rId5" Type="http://schemas.openxmlformats.org/officeDocument/2006/relationships/image" Target="../media/image124.png"/><Relationship Id="rId15" Type="http://schemas.openxmlformats.org/officeDocument/2006/relationships/image" Target="../media/image134.jpg"/><Relationship Id="rId10" Type="http://schemas.openxmlformats.org/officeDocument/2006/relationships/image" Target="../media/image129.jpg"/><Relationship Id="rId19" Type="http://schemas.openxmlformats.org/officeDocument/2006/relationships/image" Target="../media/image138.jpg"/><Relationship Id="rId4" Type="http://schemas.openxmlformats.org/officeDocument/2006/relationships/image" Target="../media/image123.jpg"/><Relationship Id="rId9" Type="http://schemas.openxmlformats.org/officeDocument/2006/relationships/image" Target="../media/image128.jpg"/><Relationship Id="rId14" Type="http://schemas.openxmlformats.org/officeDocument/2006/relationships/image" Target="../media/image133.jpg"/></Relationships>
</file>

<file path=ppt/slides/_rels/slide233.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425.xml"/><Relationship Id="rId4" Type="http://schemas.openxmlformats.org/officeDocument/2006/relationships/hyperlink" Target="https://people.inf.ethz.ch/omutlu/projects.htm" TargetMode="External"/></Relationships>
</file>

<file path=ppt/slides/_rels/slide234.xml.rels><?xml version="1.0" encoding="UTF-8" standalone="yes"?>
<Relationships xmlns="http://schemas.openxmlformats.org/package/2006/relationships"><Relationship Id="rId8" Type="http://schemas.openxmlformats.org/officeDocument/2006/relationships/hyperlink" Target="https://www.youtube.com/playlist?list=PL5PHm2jkkXmi5CxxI7b3JCL1TWybTDtKq" TargetMode="External"/><Relationship Id="rId13"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playlist?list=PL5Q2soXY2Zi_QedyPWtRmFUJ2F8DdYP7l" TargetMode="External"/><Relationship Id="rId7" Type="http://schemas.openxmlformats.org/officeDocument/2006/relationships/hyperlink" Target="https://www.youtube.com/playlist?list=PL5PHm2jkkXmgDN1PLwOY_tGtUlynnyV6D" TargetMode="External"/><Relationship Id="rId12" Type="http://schemas.openxmlformats.org/officeDocument/2006/relationships/hyperlink" Target="http://www.archive.ece.cmu.edu/~ece742/f12/doku.php?id=lectures" TargetMode="External"/><Relationship Id="rId2" Type="http://schemas.openxmlformats.org/officeDocument/2006/relationships/hyperlink" Target="https://www.youtube.com/playlist?list=PL5Q2soXY2Zi-IXWTT7xoNYpst5-zdZQ6y" TargetMode="External"/><Relationship Id="rId16" Type="http://schemas.openxmlformats.org/officeDocument/2006/relationships/hyperlink" Target="https://www.youtube.com/user/cmu18447" TargetMode="External"/><Relationship Id="rId1" Type="http://schemas.openxmlformats.org/officeDocument/2006/relationships/slideLayout" Target="../slideLayouts/slideLayout425.xml"/><Relationship Id="rId6" Type="http://schemas.openxmlformats.org/officeDocument/2006/relationships/hyperlink" Target="https://www.youtube.com/playlist?list=PL5PHm2jkkXmgVhh8CHAu9N76TShJqfYDt" TargetMode="External"/><Relationship Id="rId11" Type="http://schemas.openxmlformats.org/officeDocument/2006/relationships/hyperlink" Target="https://www.youtube.com/watch?v=BJ87rZCGWU0&amp;list=PL5PHm2jkkXmidJOd59REog9jDnPDTG6IJ" TargetMode="External"/><Relationship Id="rId5" Type="http://schemas.openxmlformats.org/officeDocument/2006/relationships/hyperlink" Target="https://www.youtube.com/watch?v=g3yH68hAaSk&amp;list=PL5Q2soXY2Zi9JXe3ywQMhylk_d5dI-TM7" TargetMode="External"/><Relationship Id="rId15" Type="http://schemas.openxmlformats.org/officeDocument/2006/relationships/hyperlink" Target="https://www.youtube.com/channel/UCIwQ8uOeRFgOEvBLYc3kc3g" TargetMode="External"/><Relationship Id="rId10" Type="http://schemas.openxmlformats.org/officeDocument/2006/relationships/hyperlink" Target="https://www.youtube.com/playlist?list=PL5PHm2jkkXmgFdD9x7RsjQC4a8KQjmUkQ" TargetMode="External"/><Relationship Id="rId4" Type="http://schemas.openxmlformats.org/officeDocument/2006/relationships/hyperlink" Target="https://www.youtube.com/playlist?list=PL5Q2soXY2Zi9OhoVQBXYFIZywZXCPl4M_" TargetMode="External"/><Relationship Id="rId9" Type="http://schemas.openxmlformats.org/officeDocument/2006/relationships/hyperlink" Target="https://www.youtube.com/watch?v=zLP_X4wyHbY&amp;list=PL5PHm2jkkXmi5CxxI7b3JCL1TWybTDtKq" TargetMode="External"/><Relationship Id="rId14" Type="http://schemas.openxmlformats.org/officeDocument/2006/relationships/hyperlink" Target="https://people.inf.ethz.ch/omutlu/teaching.html"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425.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9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19.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ece.seas.gwu.edu/" TargetMode="External"/><Relationship Id="rId7" Type="http://schemas.openxmlformats.org/officeDocument/2006/relationships/hyperlink" Target="https://www.youtube.com/channel/UCIwQ8uOeRFgOEvBLYc3kc3g" TargetMode="External"/><Relationship Id="rId2" Type="http://schemas.openxmlformats.org/officeDocument/2006/relationships/hyperlink" Target="https://people.inf.ethz.ch/omutlu/pub/onur-GWU-EnablingInMemoryComputation-February-15-2019-unrolled-FINAL.pptx" TargetMode="External"/><Relationship Id="rId1" Type="http://schemas.openxmlformats.org/officeDocument/2006/relationships/slideLayout" Target="../slideLayouts/slideLayout13.xml"/><Relationship Id="rId6" Type="http://schemas.openxmlformats.org/officeDocument/2006/relationships/hyperlink" Target="https://people.inf.ethz.ch/omutlu/talks.htm" TargetMode="External"/><Relationship Id="rId5" Type="http://schemas.openxmlformats.org/officeDocument/2006/relationships/hyperlink" Target="https://www.youtube.com/watch?v=oHqsNbxgdzM" TargetMode="External"/><Relationship Id="rId4" Type="http://schemas.openxmlformats.org/officeDocument/2006/relationships/hyperlink" Target="https://www.ece.seas.gwu.edu/sites/g/files/zaxdzs1451/f/downloads/DLS-OnurMutlu.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39.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22.xml"/><Relationship Id="rId5" Type="http://schemas.openxmlformats.org/officeDocument/2006/relationships/image" Target="../media/image44.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3.xml"/></Relationships>
</file>

<file path=ppt/slides/_rels/slide47.xml.rels><?xml version="1.0" encoding="UTF-8" standalone="yes"?>
<Relationships xmlns="http://schemas.openxmlformats.org/package/2006/relationships"><Relationship Id="rId3" Type="http://schemas.openxmlformats.org/officeDocument/2006/relationships/image" Target="../media/image45.(null)"/><Relationship Id="rId7" Type="http://schemas.openxmlformats.org/officeDocument/2006/relationships/image" Target="../media/image49.(null)"/><Relationship Id="rId2" Type="http://schemas.openxmlformats.org/officeDocument/2006/relationships/notesSlide" Target="../notesSlides/notesSlide25.xml"/><Relationship Id="rId1" Type="http://schemas.openxmlformats.org/officeDocument/2006/relationships/slideLayout" Target="../slideLayouts/slideLayout423.xml"/><Relationship Id="rId6" Type="http://schemas.openxmlformats.org/officeDocument/2006/relationships/image" Target="../media/image48.(null)"/><Relationship Id="rId5" Type="http://schemas.openxmlformats.org/officeDocument/2006/relationships/image" Target="../media/image47.(null)"/><Relationship Id="rId4" Type="http://schemas.openxmlformats.org/officeDocument/2006/relationships/image" Target="../media/image46.(nul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8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3.xm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42.xml"/><Relationship Id="rId1" Type="http://schemas.openxmlformats.org/officeDocument/2006/relationships/slideLayout" Target="../slideLayouts/slideLayout423.xml"/><Relationship Id="rId4" Type="http://schemas.openxmlformats.org/officeDocument/2006/relationships/hyperlink" Target="http://www.es.ele.tue.nl/drampower/"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3.xml"/></Relationships>
</file>

<file path=ppt/slides/_rels/slide6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4.xml"/><Relationship Id="rId1" Type="http://schemas.openxmlformats.org/officeDocument/2006/relationships/slideLayout" Target="../slideLayouts/slideLayout423.xml"/></Relationships>
</file>

<file path=ppt/slides/_rels/slide67.xml.rels><?xml version="1.0" encoding="UTF-8" standalone="yes"?>
<Relationships xmlns="http://schemas.openxmlformats.org/package/2006/relationships"><Relationship Id="rId3" Type="http://schemas.openxmlformats.org/officeDocument/2006/relationships/image" Target="../media/image51.(null)"/><Relationship Id="rId2" Type="http://schemas.openxmlformats.org/officeDocument/2006/relationships/notesSlide" Target="../notesSlides/notesSlide45.xml"/><Relationship Id="rId1" Type="http://schemas.openxmlformats.org/officeDocument/2006/relationships/slideLayout" Target="../slideLayouts/slideLayout423.xml"/></Relationships>
</file>

<file path=ppt/slides/_rels/slide68.xml.rels><?xml version="1.0" encoding="UTF-8" standalone="yes"?>
<Relationships xmlns="http://schemas.openxmlformats.org/package/2006/relationships"><Relationship Id="rId3" Type="http://schemas.openxmlformats.org/officeDocument/2006/relationships/image" Target="../media/image51.(null)"/><Relationship Id="rId2" Type="http://schemas.openxmlformats.org/officeDocument/2006/relationships/notesSlide" Target="../notesSlides/notesSlide46.xml"/><Relationship Id="rId1" Type="http://schemas.openxmlformats.org/officeDocument/2006/relationships/slideLayout" Target="../slideLayouts/slideLayout423.xml"/></Relationships>
</file>

<file path=ppt/slides/_rels/slide69.xml.rels><?xml version="1.0" encoding="UTF-8" standalone="yes"?>
<Relationships xmlns="http://schemas.openxmlformats.org/package/2006/relationships"><Relationship Id="rId3" Type="http://schemas.openxmlformats.org/officeDocument/2006/relationships/image" Target="../media/image52.(null)"/><Relationship Id="rId2" Type="http://schemas.openxmlformats.org/officeDocument/2006/relationships/notesSlide" Target="../notesSlides/notesSlide47.xml"/><Relationship Id="rId1" Type="http://schemas.openxmlformats.org/officeDocument/2006/relationships/slideLayout" Target="../slideLayouts/slideLayout42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3" Type="http://schemas.openxmlformats.org/officeDocument/2006/relationships/image" Target="../media/image52.(null)"/><Relationship Id="rId2" Type="http://schemas.openxmlformats.org/officeDocument/2006/relationships/notesSlide" Target="../notesSlides/notesSlide48.xml"/><Relationship Id="rId1" Type="http://schemas.openxmlformats.org/officeDocument/2006/relationships/slideLayout" Target="../slideLayouts/slideLayout423.xml"/></Relationships>
</file>

<file path=ppt/slides/_rels/slide71.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49.xml"/><Relationship Id="rId1" Type="http://schemas.openxmlformats.org/officeDocument/2006/relationships/slideLayout" Target="../slideLayouts/slideLayout423.xml"/><Relationship Id="rId4" Type="http://schemas.openxmlformats.org/officeDocument/2006/relationships/hyperlink" Target="http://www.es.ele.tue.nl/drampower/"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3.xml"/></Relationships>
</file>

<file path=ppt/slides/_rels/slide78.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0.xml"/><Relationship Id="rId6" Type="http://schemas.openxmlformats.org/officeDocument/2006/relationships/image" Target="../media/image53.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54.png"/><Relationship Id="rId1" Type="http://schemas.openxmlformats.org/officeDocument/2006/relationships/slideLayout" Target="../slideLayouts/slideLayout260.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3.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422.xml"/><Relationship Id="rId5" Type="http://schemas.openxmlformats.org/officeDocument/2006/relationships/image" Target="../media/image44.png"/><Relationship Id="rId4" Type="http://schemas.openxmlformats.org/officeDocument/2006/relationships/image" Target="../media/image43.jpeg"/></Relationships>
</file>

<file path=ppt/slides/_rels/slide89.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39.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422.xml"/><Relationship Id="rId5" Type="http://schemas.openxmlformats.org/officeDocument/2006/relationships/image" Target="../media/image44.png"/><Relationship Id="rId4" Type="http://schemas.openxmlformats.org/officeDocument/2006/relationships/image" Target="../media/image43.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April 2019</a:t>
            </a:r>
          </a:p>
          <a:p>
            <a:r>
              <a:rPr lang="en-US" sz="2200" dirty="0"/>
              <a:t>IBM Research</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in Memory (I)</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ＭＳ Ｐゴシック" panose="020B0600070205080204" pitchFamily="34" charset="-128"/>
                <a:cs typeface="+mn-cs"/>
              </a:rPr>
              <a:t>62.7%</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data movement</a:t>
            </a:r>
          </a:p>
        </p:txBody>
      </p:sp>
    </p:spTree>
    <p:extLst>
      <p:ext uri="{BB962C8B-B14F-4D97-AF65-F5344CB8AC3E}">
        <p14:creationId xmlns:p14="http://schemas.microsoft.com/office/powerpoint/2010/main" val="4245491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p:cNvSpPr/>
          <p:nvPr/>
        </p:nvSpPr>
        <p:spPr>
          <a:xfrm>
            <a:off x="5660718" y="1211210"/>
            <a:ext cx="3402896"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7" name="Rectangle 26"/>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51" name="TextBox 50"/>
          <p:cNvSpPr txBox="1"/>
          <p:nvPr/>
        </p:nvSpPr>
        <p:spPr>
          <a:xfrm>
            <a:off x="5756673" y="1312895"/>
            <a:ext cx="3306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charset="0"/>
                <a:ea typeface="Cambria" charset="0"/>
                <a:cs typeface="Cambria" charset="0"/>
              </a:rPr>
              <a:t>Cannot</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use multiple challenge-response pairs to guess another </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ounded Rectangle 33"/>
          <p:cNvSpPr/>
          <p:nvPr/>
        </p:nvSpPr>
        <p:spPr>
          <a:xfrm>
            <a:off x="4243781" y="30731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38" name="Rounded Rectangle 37"/>
          <p:cNvSpPr/>
          <p:nvPr/>
        </p:nvSpPr>
        <p:spPr>
          <a:xfrm>
            <a:off x="4097262" y="289273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4088651" y="405532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ounded Rectangle 43"/>
          <p:cNvSpPr/>
          <p:nvPr/>
        </p:nvSpPr>
        <p:spPr>
          <a:xfrm>
            <a:off x="4093881" y="348178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4278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4.16667E-6 2.59259E-6 L 0.17796 0.00139 " pathEditMode="relative" rAng="0" ptsTypes="AA">
                                      <p:cBhvr>
                                        <p:cTn id="6" dur="10" fill="hold"/>
                                        <p:tgtEl>
                                          <p:spTgt spid="38"/>
                                        </p:tgtEl>
                                        <p:attrNameLst>
                                          <p:attrName>ppt_x</p:attrName>
                                          <p:attrName>ppt_y</p:attrName>
                                        </p:attrNameLst>
                                      </p:cBhvr>
                                      <p:rCtr x="8889" y="69"/>
                                    </p:animMotion>
                                  </p:childTnLst>
                                </p:cTn>
                              </p:par>
                              <p:par>
                                <p:cTn id="7" presetID="0" presetClass="path" presetSubtype="0" accel="50000" decel="50000" fill="hold" grpId="0" nodeType="withEffect">
                                  <p:stCondLst>
                                    <p:cond delay="0"/>
                                  </p:stCondLst>
                                  <p:childTnLst>
                                    <p:animMotion origin="layout" path="M 3.05556E-6 2.96296E-6 L 0.17795 -0.0007 " pathEditMode="relative" rAng="0" ptsTypes="AA">
                                      <p:cBhvr>
                                        <p:cTn id="8" dur="10" fill="hold"/>
                                        <p:tgtEl>
                                          <p:spTgt spid="44"/>
                                        </p:tgtEl>
                                        <p:attrNameLst>
                                          <p:attrName>ppt_x</p:attrName>
                                          <p:attrName>ppt_y</p:attrName>
                                        </p:attrNameLst>
                                      </p:cBhvr>
                                      <p:rCtr x="8889" y="-46"/>
                                    </p:animMotion>
                                  </p:childTnLst>
                                </p:cTn>
                              </p:par>
                              <p:par>
                                <p:cTn id="9" presetID="0" presetClass="path" presetSubtype="0" accel="50000" decel="50000" fill="hold" grpId="0" nodeType="withEffect">
                                  <p:stCondLst>
                                    <p:cond delay="0"/>
                                  </p:stCondLst>
                                  <p:childTnLst>
                                    <p:animMotion origin="layout" path="M 3.88889E-6 -3.33333E-6 L 0.17968 0.00301 " pathEditMode="relative" rAng="0" ptsTypes="AA">
                                      <p:cBhvr>
                                        <p:cTn id="10" dur="10" fill="hold"/>
                                        <p:tgtEl>
                                          <p:spTgt spid="42"/>
                                        </p:tgtEl>
                                        <p:attrNameLst>
                                          <p:attrName>ppt_x</p:attrName>
                                          <p:attrName>ppt_y</p:attrName>
                                        </p:attrNameLst>
                                      </p:cBhvr>
                                      <p:rCtr x="8976" y="139"/>
                                    </p:animMotion>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27" grpId="0"/>
      <p:bldP spid="51" grpId="0"/>
      <p:bldP spid="51" grpId="1"/>
      <p:bldP spid="38" grpId="0" animBg="1"/>
      <p:bldP spid="38" grpId="1" animBg="1"/>
      <p:bldP spid="42" grpId="0" animBg="1"/>
      <p:bldP spid="4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a:off x="2118829" y="4454722"/>
            <a:ext cx="1682954" cy="123724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301859">
            <a:off x="2322557" y="4715377"/>
            <a:ext cx="13157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4127446" y="5404581"/>
            <a:ext cx="1341142" cy="574766"/>
          </a:xfrm>
          <a:prstGeom prst="roundRect">
            <a:avLst/>
          </a:prstGeom>
          <a:solidFill>
            <a:srgbClr val="DDA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ounded Rectangle 55"/>
          <p:cNvSpPr/>
          <p:nvPr/>
        </p:nvSpPr>
        <p:spPr>
          <a:xfrm>
            <a:off x="4081397" y="1577051"/>
            <a:ext cx="1341142" cy="5747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108114" y="1952293"/>
            <a:ext cx="1752187" cy="140944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36792" y="4961119"/>
            <a:ext cx="3480619"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332748" y="5062804"/>
            <a:ext cx="3347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All PUF responses of different devices are </a:t>
            </a:r>
            <a:r>
              <a:rPr kumimoji="0" lang="en-US" sz="2400" b="1" i="0" u="none" strike="noStrike" kern="1200" cap="none" spc="0" normalizeH="0" baseline="0" noProof="0" dirty="0">
                <a:ln>
                  <a:noFill/>
                </a:ln>
                <a:solidFill>
                  <a:srgbClr val="4472C4"/>
                </a:solidFill>
                <a:effectLst/>
                <a:uLnTx/>
                <a:uFillTx/>
                <a:latin typeface="Cambria" charset="0"/>
                <a:ea typeface="Cambria" charset="0"/>
                <a:cs typeface="Cambria" charset="0"/>
              </a:rPr>
              <a:t>significantly</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different</a:t>
            </a: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9" name="Rectangle 38"/>
          <p:cNvSpPr/>
          <p:nvPr/>
        </p:nvSpPr>
        <p:spPr>
          <a:xfrm rot="19184640">
            <a:off x="2293253" y="2306164"/>
            <a:ext cx="134704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3" name="Rectangle 12"/>
          <p:cNvSpPr/>
          <p:nvPr/>
        </p:nvSpPr>
        <p:spPr>
          <a:xfrm>
            <a:off x="3938008" y="4823284"/>
            <a:ext cx="1654650" cy="173736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2</a:t>
            </a:r>
          </a:p>
        </p:txBody>
      </p:sp>
      <p:sp>
        <p:nvSpPr>
          <p:cNvPr id="14" name="Rectangle 13"/>
          <p:cNvSpPr/>
          <p:nvPr/>
        </p:nvSpPr>
        <p:spPr>
          <a:xfrm>
            <a:off x="3938008" y="987158"/>
            <a:ext cx="1654650" cy="17373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1</a:t>
            </a: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23033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nodeType="withEffect">
                                  <p:stCondLst>
                                    <p:cond delay="25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0" presetClass="path" presetSubtype="0" accel="50000" decel="50000" fill="hold" grpId="0" nodeType="withEffect">
                                  <p:stCondLst>
                                    <p:cond delay="250"/>
                                  </p:stCondLst>
                                  <p:childTnLst>
                                    <p:animMotion origin="layout" path="M 2.77778E-7 1.11111E-6 L 0.17795 -0.0007 " pathEditMode="relative" rAng="0" ptsTypes="AA">
                                      <p:cBhvr>
                                        <p:cTn id="14" dur="1000" fill="hold"/>
                                        <p:tgtEl>
                                          <p:spTgt spid="50"/>
                                        </p:tgtEl>
                                        <p:attrNameLst>
                                          <p:attrName>ppt_x</p:attrName>
                                          <p:attrName>ppt_y</p:attrName>
                                        </p:attrNameLst>
                                      </p:cBhvr>
                                      <p:rCtr x="8889" y="-46"/>
                                    </p:animMotion>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1000"/>
                                        <p:tgtEl>
                                          <p:spTgt spid="53"/>
                                        </p:tgtEl>
                                      </p:cBhvr>
                                    </p:animEffect>
                                  </p:childTnLst>
                                </p:cTn>
                              </p:par>
                              <p:par>
                                <p:cTn id="31" presetID="0" presetClass="path" presetSubtype="0" accel="50000" decel="50000" fill="hold" grpId="1" nodeType="withEffect">
                                  <p:stCondLst>
                                    <p:cond delay="250"/>
                                  </p:stCondLst>
                                  <p:childTnLst>
                                    <p:animMotion origin="layout" path="M 1.94444E-6 7.40741E-7 L 0.17812 7.40741E-7 " pathEditMode="relative" rAng="0" ptsTypes="AA">
                                      <p:cBhvr>
                                        <p:cTn id="32" dur="1000" fill="hold"/>
                                        <p:tgtEl>
                                          <p:spTgt spid="56"/>
                                        </p:tgtEl>
                                        <p:attrNameLst>
                                          <p:attrName>ppt_x</p:attrName>
                                          <p:attrName>ppt_y</p:attrName>
                                        </p:attrNameLst>
                                      </p:cBhvr>
                                      <p:rCtr x="8906" y="0"/>
                                    </p:animMotion>
                                  </p:childTnLst>
                                </p:cTn>
                              </p:par>
                              <p:par>
                                <p:cTn id="33" presetID="0" presetClass="path" presetSubtype="0" accel="50000" decel="50000" fill="hold" grpId="1" nodeType="withEffect">
                                  <p:stCondLst>
                                    <p:cond delay="250"/>
                                  </p:stCondLst>
                                  <p:childTnLst>
                                    <p:animMotion origin="layout" path="M -2.77778E-6 -1.11111E-6 L 0.17535 -1.11111E-6 " pathEditMode="relative" rAng="0" ptsTypes="AA">
                                      <p:cBhvr>
                                        <p:cTn id="34" dur="1000" fill="hold"/>
                                        <p:tgtEl>
                                          <p:spTgt spid="55"/>
                                        </p:tgtEl>
                                        <p:attrNameLst>
                                          <p:attrName>ppt_x</p:attrName>
                                          <p:attrName>ppt_y</p:attrName>
                                        </p:attrNameLst>
                                      </p:cBhvr>
                                      <p:rCtr x="8767"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0" grpId="0" animBg="1"/>
      <p:bldP spid="55" grpId="0" animBg="1"/>
      <p:bldP spid="55" grpId="1" animBg="1"/>
      <p:bldP spid="56" grpId="0" animBg="1"/>
      <p:bldP spid="56" grpId="1" animBg="1"/>
      <p:bldP spid="28" grpId="0"/>
      <p:bldP spid="59" grpId="0" animBg="1"/>
      <p:bldP spid="60" grpId="0"/>
      <p:bldP spid="36" grpId="0"/>
      <p:bldP spid="3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 name="Rectangle 2"/>
          <p:cNvSpPr/>
          <p:nvPr/>
        </p:nvSpPr>
        <p:spPr>
          <a:xfrm>
            <a:off x="5740801" y="2301448"/>
            <a:ext cx="2736647" cy="31547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9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116 L 0.2507 0.00116 " pathEditMode="relative" ptsTypes="AA">
                                      <p:cBhvr>
                                        <p:cTn id="6" dur="2000" fill="hold"/>
                                        <p:tgtEl>
                                          <p:spTgt spid="2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4" name="Rectangle 13"/>
          <p:cNvSpPr/>
          <p:nvPr/>
        </p:nvSpPr>
        <p:spPr>
          <a:xfrm>
            <a:off x="-6644" y="83880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17995" y="2115357"/>
            <a:ext cx="8494721" cy="304698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More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of 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effective PUF characteristics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the paper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7553850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Effective PUF Characteristics</a:t>
            </a:r>
          </a:p>
        </p:txBody>
      </p:sp>
      <p:sp>
        <p:nvSpPr>
          <p:cNvPr id="3" name="Content Placeholder 2"/>
          <p:cNvSpPr>
            <a:spLocks noGrp="1"/>
          </p:cNvSpPr>
          <p:nvPr>
            <p:ph idx="1"/>
          </p:nvPr>
        </p:nvSpPr>
        <p:spPr>
          <a:xfrm>
            <a:off x="75990" y="1034637"/>
            <a:ext cx="9068009" cy="5416061"/>
          </a:xfrm>
        </p:spPr>
        <p:txBody>
          <a:bodyPr/>
          <a:lstStyle/>
          <a:p>
            <a:pPr marL="0" indent="0">
              <a:buNone/>
            </a:pPr>
            <a:r>
              <a:rPr lang="en-US" sz="4000" b="1" u="sng" dirty="0">
                <a:solidFill>
                  <a:schemeClr val="accent5"/>
                </a:solidFill>
              </a:rPr>
              <a:t>Runtime-accessible PUFs must have</a:t>
            </a:r>
          </a:p>
          <a:p>
            <a:pPr marL="514350" indent="-514350">
              <a:buFont typeface="+mj-lt"/>
              <a:buAutoNum type="arabicPeriod"/>
            </a:pPr>
            <a:r>
              <a:rPr lang="en-US" b="1" dirty="0"/>
              <a:t>Low Latency</a:t>
            </a:r>
          </a:p>
          <a:p>
            <a:pPr lvl="1"/>
            <a:r>
              <a:rPr lang="en-US" sz="3200" dirty="0"/>
              <a:t>Each device can </a:t>
            </a:r>
            <a:r>
              <a:rPr lang="en-US" sz="3200" b="1" dirty="0">
                <a:solidFill>
                  <a:schemeClr val="accent6">
                    <a:lumMod val="75000"/>
                  </a:schemeClr>
                </a:solidFill>
              </a:rPr>
              <a:t>quickly</a:t>
            </a:r>
            <a:r>
              <a:rPr lang="en-US" sz="3200" dirty="0">
                <a:solidFill>
                  <a:schemeClr val="accent6">
                    <a:lumMod val="75000"/>
                  </a:schemeClr>
                </a:solidFill>
              </a:rPr>
              <a:t> </a:t>
            </a:r>
            <a:r>
              <a:rPr lang="en-US" sz="3200" dirty="0"/>
              <a:t>generate a PUF response</a:t>
            </a:r>
          </a:p>
          <a:p>
            <a:pPr lvl="1"/>
            <a:endParaRPr lang="en-US" sz="3200" b="1" dirty="0"/>
          </a:p>
          <a:p>
            <a:pPr marL="514350" indent="-514350">
              <a:buFont typeface="+mj-lt"/>
              <a:buAutoNum type="arabicPeriod"/>
            </a:pPr>
            <a:r>
              <a:rPr lang="en-US" b="1" dirty="0"/>
              <a:t>Low System Interference</a:t>
            </a:r>
          </a:p>
          <a:p>
            <a:pPr lvl="1"/>
            <a:r>
              <a:rPr lang="en-US" sz="3200" dirty="0"/>
              <a:t>PUF evaluation </a:t>
            </a:r>
            <a:r>
              <a:rPr lang="en-US" sz="3200" b="1" dirty="0">
                <a:solidFill>
                  <a:schemeClr val="accent6">
                    <a:lumMod val="75000"/>
                  </a:schemeClr>
                </a:solidFill>
              </a:rPr>
              <a:t>minimally affects performance </a:t>
            </a:r>
            <a:r>
              <a:rPr lang="en-US" sz="3200" dirty="0"/>
              <a:t>of concurrently-running applications</a:t>
            </a:r>
          </a:p>
          <a:p>
            <a:pPr marL="457200" lvl="1" indent="0">
              <a:buNone/>
            </a:pPr>
            <a:endParaRPr lang="en-US" b="1" dirty="0"/>
          </a:p>
        </p:txBody>
      </p:sp>
    </p:spTree>
    <p:extLst>
      <p:ext uri="{BB962C8B-B14F-4D97-AF65-F5344CB8AC3E}">
        <p14:creationId xmlns:p14="http://schemas.microsoft.com/office/powerpoint/2010/main" val="39726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b="1"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8688870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0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9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b="1"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301015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40946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414594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8" name="Rectangle 57"/>
          <p:cNvSpPr/>
          <p:nvPr/>
        </p:nvSpPr>
        <p:spPr>
          <a:xfrm>
            <a:off x="0" y="83608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322441" y="197528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compose a PUF response using the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with </a:t>
            </a: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high probability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1821466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265811" y="3412481"/>
            <a:ext cx="1399" cy="2835909"/>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800000" flipV="1">
            <a:off x="-1436914" y="5352522"/>
            <a:ext cx="44220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304799" y="911224"/>
            <a:ext cx="8758813" cy="2392415"/>
          </a:xfrm>
        </p:spPr>
        <p:txBody>
          <a:bodyPr/>
          <a:lstStyle/>
          <a:p>
            <a:pPr marL="0" indent="0">
              <a:buNone/>
            </a:pPr>
            <a:r>
              <a:rPr lang="en-US" sz="2800" dirty="0"/>
              <a:t>Determine whether a </a:t>
            </a:r>
            <a:r>
              <a:rPr lang="en-US" sz="2800" b="1" dirty="0">
                <a:solidFill>
                  <a:schemeClr val="accent5"/>
                </a:solidFill>
              </a:rPr>
              <a:t>single cell’s location </a:t>
            </a:r>
            <a:r>
              <a:rPr lang="en-US" sz="2800" dirty="0"/>
              <a:t>should be included in a DRAM latency PUF response</a:t>
            </a:r>
          </a:p>
          <a:p>
            <a:pPr marL="0" indent="0">
              <a:buNone/>
            </a:pPr>
            <a:r>
              <a:rPr lang="en-US" sz="2800" dirty="0"/>
              <a:t>- </a:t>
            </a:r>
            <a:r>
              <a:rPr lang="en-US" sz="2800" b="1" dirty="0">
                <a:solidFill>
                  <a:schemeClr val="accent6">
                    <a:lumMod val="50000"/>
                  </a:schemeClr>
                </a:solidFill>
              </a:rPr>
              <a:t>Include</a:t>
            </a:r>
            <a:r>
              <a:rPr lang="en-US" sz="2800" dirty="0"/>
              <a:t> if the cell </a:t>
            </a:r>
            <a:r>
              <a:rPr lang="en-US" sz="2800" b="1" dirty="0">
                <a:solidFill>
                  <a:srgbClr val="C00000"/>
                </a:solidFill>
              </a:rPr>
              <a:t>fails</a:t>
            </a:r>
            <a:r>
              <a:rPr lang="en-US" sz="2800" dirty="0"/>
              <a:t> with a probability greater than a </a:t>
            </a:r>
            <a:r>
              <a:rPr lang="en-US" sz="2800" b="1" dirty="0">
                <a:solidFill>
                  <a:schemeClr val="accent5"/>
                </a:solidFill>
              </a:rPr>
              <a:t>chosen</a:t>
            </a:r>
            <a:r>
              <a:rPr lang="en-US" sz="2800" dirty="0">
                <a:solidFill>
                  <a:schemeClr val="accent5"/>
                </a:solidFill>
              </a:rPr>
              <a:t> </a:t>
            </a:r>
            <a:r>
              <a:rPr lang="en-US" sz="2800" b="1" dirty="0">
                <a:solidFill>
                  <a:schemeClr val="accent5"/>
                </a:solidFill>
              </a:rPr>
              <a:t>threshold </a:t>
            </a:r>
            <a:r>
              <a:rPr lang="en-US" sz="2800" dirty="0"/>
              <a:t>when accessed with a reduced </a:t>
            </a:r>
            <a:r>
              <a:rPr lang="en-US" sz="2800" b="1" dirty="0" err="1"/>
              <a:t>t</a:t>
            </a:r>
            <a:r>
              <a:rPr lang="en-US" sz="2800" b="1" baseline="-25000" dirty="0" err="1"/>
              <a:t>RCD</a:t>
            </a:r>
            <a:endParaRPr lang="en-US" sz="2800" b="1" baseline="-25000" dirty="0">
              <a:solidFill>
                <a:schemeClr val="accent5"/>
              </a:solidFill>
            </a:endParaRPr>
          </a:p>
        </p:txBody>
      </p:sp>
      <p:cxnSp>
        <p:nvCxnSpPr>
          <p:cNvPr id="8" name="Straight Connector 7"/>
          <p:cNvCxnSpPr/>
          <p:nvPr/>
        </p:nvCxnSpPr>
        <p:spPr>
          <a:xfrm flipV="1">
            <a:off x="2181363" y="398552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62963" y="469373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9075" y="429142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3" name="TextBox 12"/>
          <p:cNvSpPr txBox="1"/>
          <p:nvPr/>
        </p:nvSpPr>
        <p:spPr>
          <a:xfrm>
            <a:off x="77894" y="3241271"/>
            <a:ext cx="4146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 50%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4" name="Rounded Rectangle 13"/>
          <p:cNvSpPr/>
          <p:nvPr/>
        </p:nvSpPr>
        <p:spPr>
          <a:xfrm>
            <a:off x="1462963" y="539169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5" name="Rectangle 34"/>
          <p:cNvSpPr/>
          <p:nvPr/>
        </p:nvSpPr>
        <p:spPr>
          <a:xfrm>
            <a:off x="-673203" y="535252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41" name="TextBox 40"/>
          <p:cNvSpPr txBox="1"/>
          <p:nvPr/>
        </p:nvSpPr>
        <p:spPr>
          <a:xfrm>
            <a:off x="4349387" y="3241271"/>
            <a:ext cx="50341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This Cell’s Failure Rate: 60%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2" name="TextBox 41"/>
          <p:cNvSpPr txBox="1"/>
          <p:nvPr/>
        </p:nvSpPr>
        <p:spPr>
          <a:xfrm>
            <a:off x="4349387" y="3880247"/>
            <a:ext cx="47946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Failure rate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greater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than the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so the cell’s location should be included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4751458" y="5426785"/>
            <a:ext cx="4831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    ✘✘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0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38889E-6 0.01296 L 0.64167 0.01064 " pathEditMode="relative" rAng="0" ptsTypes="AA">
                                      <p:cBhvr>
                                        <p:cTn id="32" dur="2000" fill="hold"/>
                                        <p:tgtEl>
                                          <p:spTgt spid="34"/>
                                        </p:tgtEl>
                                        <p:attrNameLst>
                                          <p:attrName>ppt_x</p:attrName>
                                          <p:attrName>ppt_y</p:attrName>
                                        </p:attrNameLst>
                                      </p:cBhvr>
                                      <p:rCtr x="32083" y="-116"/>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 grpId="0" build="p"/>
      <p:bldP spid="5" grpId="0" animBg="1"/>
      <p:bldP spid="13" grpId="0"/>
      <p:bldP spid="14" grpId="0" animBg="1"/>
      <p:bldP spid="35" grpId="0" animBg="1"/>
      <p:bldP spid="41" grpId="0"/>
      <p:bldP spid="42" grpId="0"/>
      <p:bldP spid="4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29" name="Rounded Rectangle 28"/>
          <p:cNvSpPr/>
          <p:nvPr/>
        </p:nvSpPr>
        <p:spPr>
          <a:xfrm>
            <a:off x="1010958" y="35412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grpSp>
        <p:nvGrpSpPr>
          <p:cNvPr id="30" name="Group 29"/>
          <p:cNvGrpSpPr/>
          <p:nvPr/>
        </p:nvGrpSpPr>
        <p:grpSpPr>
          <a:xfrm>
            <a:off x="1393028" y="3263671"/>
            <a:ext cx="6756400" cy="2832850"/>
            <a:chOff x="1094298" y="3173501"/>
            <a:chExt cx="7281509" cy="3227302"/>
          </a:xfrm>
        </p:grpSpPr>
        <p:cxnSp>
          <p:nvCxnSpPr>
            <p:cNvPr id="31" name="Straight Connector 30"/>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p:cNvGrpSpPr/>
          <p:nvPr/>
        </p:nvGrpSpPr>
        <p:grpSpPr>
          <a:xfrm>
            <a:off x="1466724" y="5996183"/>
            <a:ext cx="6388029" cy="329754"/>
            <a:chOff x="1350046" y="6424274"/>
            <a:chExt cx="6388029" cy="329754"/>
          </a:xfrm>
        </p:grpSpPr>
        <p:sp>
          <p:nvSpPr>
            <p:cNvPr id="70" name="Rounded Rectangle 69"/>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1" name="Rounded Rectangle 70"/>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2" name="Rounded Rectangle 71"/>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3" name="Rounded Rectangle 72"/>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4" name="Rounded Rectangle 73"/>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5" name="Rounded Rectangle 74"/>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6" name="Rounded Rectangle 75"/>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11" name="TextBox 10"/>
          <p:cNvSpPr txBox="1"/>
          <p:nvPr/>
        </p:nvSpPr>
        <p:spPr>
          <a:xfrm>
            <a:off x="1885101" y="2729733"/>
            <a:ext cx="5757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Example 21-bit PUF memory segment</a:t>
            </a:r>
          </a:p>
        </p:txBody>
      </p:sp>
    </p:spTree>
    <p:extLst>
      <p:ext uri="{BB962C8B-B14F-4D97-AF65-F5344CB8AC3E}">
        <p14:creationId xmlns:p14="http://schemas.microsoft.com/office/powerpoint/2010/main" val="21039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xit" presetSubtype="0" fill="hold" nodeType="withEffect">
                                  <p:stCondLst>
                                    <p:cond delay="500"/>
                                  </p:stCondLst>
                                  <p:childTnLst>
                                    <p:animEffect transition="out" filter="fade">
                                      <p:cBhvr>
                                        <p:cTn id="32" dur="1500"/>
                                        <p:tgtEl>
                                          <p:spTgt spid="30"/>
                                        </p:tgtEl>
                                      </p:cBhvr>
                                    </p:animEffect>
                                    <p:set>
                                      <p:cBhvr>
                                        <p:cTn id="33" dur="1" fill="hold">
                                          <p:stCondLst>
                                            <p:cond delay="1499"/>
                                          </p:stCondLst>
                                        </p:cTn>
                                        <p:tgtEl>
                                          <p:spTgt spid="30"/>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1000"/>
                                        <p:tgtEl>
                                          <p:spTgt spid="29"/>
                                        </p:tgtEl>
                                      </p:cBhvr>
                                    </p:animEffect>
                                    <p:set>
                                      <p:cBhvr>
                                        <p:cTn id="36" dur="1" fill="hold">
                                          <p:stCondLst>
                                            <p:cond delay="9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69"/>
                                        </p:tgtEl>
                                      </p:cBhvr>
                                    </p:animEffect>
                                    <p:set>
                                      <p:cBhvr>
                                        <p:cTn id="39" dur="1" fill="hold">
                                          <p:stCondLst>
                                            <p:cond delay="999"/>
                                          </p:stCondLst>
                                        </p:cTn>
                                        <p:tgtEl>
                                          <p:spTgt spid="6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29" grpId="0" animBg="1"/>
      <p:bldP spid="29" grpId="1" animBg="1"/>
      <p:bldP spid="29" grpId="2" animBg="1"/>
      <p:bldP spid="8" grpId="0"/>
      <p:bldP spid="11" grpId="0"/>
      <p:bldP spid="11" grpId="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77" name="Rectangle 76"/>
          <p:cNvSpPr/>
          <p:nvPr/>
        </p:nvSpPr>
        <p:spPr>
          <a:xfrm>
            <a:off x="0" y="793219"/>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322441" y="1975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can evaluate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DRAM latency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only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88.2ms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regardless of temperature!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930970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b="1"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6157505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dirty="0">
                <a:solidFill>
                  <a:srgbClr val="FF0000"/>
                </a:solidFill>
              </a:rPr>
              <a:t>leaky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corrupted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paths</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1259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5157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1258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b="1"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3497308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821579"/>
            <a:ext cx="8668576"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dirty="0">
                <a:solidFill>
                  <a:srgbClr val="C00000"/>
                </a:solidFill>
              </a:rPr>
              <a:t>fail</a:t>
            </a:r>
            <a:r>
              <a:rPr lang="en-US" sz="3200" dirty="0">
                <a:solidFill>
                  <a:srgbClr val="C00000"/>
                </a:solidFill>
              </a:rPr>
              <a:t>                 </a:t>
            </a:r>
            <a:r>
              <a:rPr lang="en-US" sz="3200" dirty="0"/>
              <a:t>with 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0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6"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4669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09862" y="821579"/>
            <a:ext cx="8853750"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a:solidFill>
                  <a:srgbClr val="FF0000"/>
                </a:solidFill>
              </a:rPr>
              <a:t>fail</a:t>
            </a:r>
            <a:r>
              <a:rPr lang="en-US" sz="3200"/>
              <a:t>                          with </a:t>
            </a:r>
            <a:r>
              <a:rPr lang="en-US" sz="3200" dirty="0"/>
              <a:t>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X</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30" y="776384"/>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extBox 215"/>
          <p:cNvSpPr txBox="1"/>
          <p:nvPr/>
        </p:nvSpPr>
        <p:spPr>
          <a:xfrm>
            <a:off x="322441" y="2356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use the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best methods</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from prior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and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optimize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retention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for our devices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0206322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b="1"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1028354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3000" dirty="0"/>
              <a:t>DRAM Retention PUF evaluation time is </a:t>
            </a:r>
            <a:r>
              <a:rPr lang="en-US" sz="3000" b="1" dirty="0">
                <a:solidFill>
                  <a:srgbClr val="C00000"/>
                </a:solidFill>
              </a:rPr>
              <a:t>very long</a:t>
            </a:r>
            <a:r>
              <a:rPr lang="en-US" sz="3000" b="1" dirty="0"/>
              <a:t> </a:t>
            </a:r>
            <a:r>
              <a:rPr lang="en-US" sz="3000" dirty="0"/>
              <a:t>and leads to </a:t>
            </a:r>
            <a:r>
              <a:rPr lang="en-US" sz="3000" b="1" dirty="0">
                <a:solidFill>
                  <a:srgbClr val="C00000"/>
                </a:solidFill>
              </a:rPr>
              <a:t>high system interference</a:t>
            </a:r>
          </a:p>
          <a:p>
            <a:pPr marL="0" indent="0">
              <a:buNone/>
            </a:pPr>
            <a:r>
              <a:rPr lang="en-US" sz="2800" b="1" dirty="0">
                <a:solidFill>
                  <a:srgbClr val="C00000"/>
                </a:solidFill>
              </a:rPr>
              <a:t>Long evaluation time:</a:t>
            </a:r>
            <a:r>
              <a:rPr lang="en-US" sz="2800" dirty="0"/>
              <a:t> </a:t>
            </a:r>
          </a:p>
          <a:p>
            <a:pPr marL="914400" lvl="1" indent="-457200">
              <a:buAutoNum type="arabicPeriod"/>
            </a:pPr>
            <a:r>
              <a:rPr lang="en-US" sz="2400" dirty="0"/>
              <a:t>Most DRAM cells are strong </a:t>
            </a:r>
            <a:r>
              <a:rPr lang="en-US" sz="2400" dirty="0">
                <a:sym typeface="Wingdings"/>
              </a:rPr>
              <a:t> need to wait for long time to drain charge from capacitors</a:t>
            </a:r>
          </a:p>
          <a:p>
            <a:pPr marL="914400" lvl="1" indent="-457200">
              <a:buAutoNum type="arabicPeriod"/>
            </a:pPr>
            <a:r>
              <a:rPr lang="en-US" sz="2400" dirty="0"/>
              <a:t>Especially at low temperatures</a:t>
            </a:r>
          </a:p>
          <a:p>
            <a:pPr marL="914400" lvl="1" indent="-457200">
              <a:buAutoNum type="arabicPeriod"/>
            </a:pPr>
            <a:endParaRPr lang="en-US" sz="2400" dirty="0"/>
          </a:p>
          <a:p>
            <a:pPr marL="0" indent="0">
              <a:buNone/>
            </a:pPr>
            <a:r>
              <a:rPr lang="en-US" sz="2800" b="1" dirty="0">
                <a:solidFill>
                  <a:srgbClr val="C00000"/>
                </a:solidFill>
              </a:rPr>
              <a:t>High system interference:</a:t>
            </a:r>
          </a:p>
          <a:p>
            <a:pPr marL="914400" lvl="1" indent="-457200">
              <a:buFont typeface="+mj-lt"/>
              <a:buAutoNum type="arabicPeriod"/>
            </a:pPr>
            <a:r>
              <a:rPr lang="en-US" sz="2400" dirty="0"/>
              <a:t>DRAM refresh can only be disabled at a </a:t>
            </a:r>
            <a:r>
              <a:rPr lang="en-US" sz="2400" b="1" dirty="0">
                <a:solidFill>
                  <a:srgbClr val="0070C0"/>
                </a:solidFill>
              </a:rPr>
              <a:t>channel granularity </a:t>
            </a:r>
            <a:r>
              <a:rPr lang="en-US" sz="2400" b="1" dirty="0"/>
              <a:t>(512MB </a:t>
            </a:r>
            <a:r>
              <a:rPr lang="mr-IN" sz="2400" b="1" dirty="0"/>
              <a:t>–</a:t>
            </a:r>
            <a:r>
              <a:rPr lang="en-US" sz="2400" b="1" dirty="0"/>
              <a:t> 2GB)</a:t>
            </a:r>
          </a:p>
          <a:p>
            <a:pPr marL="914400" lvl="1" indent="-457200">
              <a:buFont typeface="+mj-lt"/>
              <a:buAutoNum type="arabicPeriod"/>
            </a:pPr>
            <a:r>
              <a:rPr lang="en-US" sz="2400" dirty="0"/>
              <a:t>Must issue </a:t>
            </a:r>
            <a:r>
              <a:rPr lang="en-US" sz="2400" b="1" dirty="0">
                <a:solidFill>
                  <a:srgbClr val="0070C0"/>
                </a:solidFill>
              </a:rPr>
              <a:t>manual refreshes</a:t>
            </a:r>
            <a:r>
              <a:rPr lang="en-US" sz="2400" dirty="0">
                <a:solidFill>
                  <a:srgbClr val="0070C0"/>
                </a:solidFill>
              </a:rPr>
              <a:t> </a:t>
            </a:r>
            <a:r>
              <a:rPr lang="en-US" sz="2400" dirty="0"/>
              <a:t>to maintain data correctness in the rest of the channel </a:t>
            </a:r>
            <a:r>
              <a:rPr lang="en-US" sz="2400" b="1" dirty="0">
                <a:solidFill>
                  <a:srgbClr val="C00000"/>
                </a:solidFill>
              </a:rPr>
              <a:t>during entire evaluation time</a:t>
            </a:r>
          </a:p>
          <a:p>
            <a:pPr marL="914400" lvl="1" indent="-457200">
              <a:buFont typeface="+mj-lt"/>
              <a:buAutoNum type="arabicPeriod"/>
            </a:pPr>
            <a:r>
              <a:rPr lang="en-US" sz="2400" dirty="0"/>
              <a:t>Manually refreshing DRAM consumes </a:t>
            </a:r>
            <a:r>
              <a:rPr lang="en-US" sz="2400" b="1" dirty="0">
                <a:solidFill>
                  <a:srgbClr val="C00000"/>
                </a:solidFill>
              </a:rPr>
              <a:t>significant</a:t>
            </a:r>
            <a:r>
              <a:rPr lang="en-US" sz="2400" dirty="0"/>
              <a:t> bandwidth on the DRAM bus </a:t>
            </a:r>
          </a:p>
          <a:p>
            <a:pPr marL="0" indent="0">
              <a:buNone/>
            </a:pPr>
            <a:endParaRPr lang="en-US" sz="900" b="1" dirty="0"/>
          </a:p>
          <a:p>
            <a:pPr marL="0" indent="0">
              <a:buNone/>
            </a:pPr>
            <a:endParaRPr lang="en-US" sz="2400" dirty="0"/>
          </a:p>
          <a:p>
            <a:pPr marL="0" indent="0">
              <a:buNone/>
            </a:pPr>
            <a:endParaRPr lang="en-US" sz="2400" b="1" dirty="0"/>
          </a:p>
        </p:txBody>
      </p:sp>
    </p:spTree>
    <p:extLst>
      <p:ext uri="{BB962C8B-B14F-4D97-AF65-F5344CB8AC3E}">
        <p14:creationId xmlns:p14="http://schemas.microsoft.com/office/powerpoint/2010/main" val="2557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75991" y="813916"/>
            <a:ext cx="8987622" cy="5586884"/>
          </a:xfrm>
        </p:spPr>
        <p:txBody>
          <a:bodyPr/>
          <a:lstStyle/>
          <a:p>
            <a:pPr marL="0" indent="0">
              <a:buNone/>
            </a:pPr>
            <a:r>
              <a:rPr lang="en-US" sz="3000" dirty="0"/>
              <a:t>Long evaluation time could be ameliorated in 2 ways:</a:t>
            </a:r>
          </a:p>
          <a:p>
            <a:pPr marL="514350" indent="-514350">
              <a:buFont typeface="+mj-lt"/>
              <a:buAutoNum type="arabicPeriod"/>
            </a:pPr>
            <a:r>
              <a:rPr lang="en-US" sz="2400" b="1" dirty="0"/>
              <a:t>Increase temperature </a:t>
            </a:r>
            <a:r>
              <a:rPr lang="mr-IN" sz="2400" dirty="0"/>
              <a:t>–</a:t>
            </a:r>
            <a:r>
              <a:rPr lang="en-US" sz="2400" dirty="0"/>
              <a:t> higher rate of charge leakage</a:t>
            </a:r>
          </a:p>
          <a:p>
            <a:pPr marL="0" indent="0">
              <a:buNone/>
            </a:pPr>
            <a:r>
              <a:rPr lang="en-US" sz="2400" dirty="0">
                <a:sym typeface="Wingdings"/>
              </a:rPr>
              <a:t>	 </a:t>
            </a:r>
            <a:r>
              <a:rPr lang="en-US" sz="2400" b="1" dirty="0">
                <a:solidFill>
                  <a:schemeClr val="accent6">
                    <a:lumMod val="75000"/>
                  </a:schemeClr>
                </a:solidFill>
                <a:sym typeface="Wingdings"/>
              </a:rPr>
              <a:t>Observe failures faster</a:t>
            </a:r>
          </a:p>
          <a:p>
            <a:pPr marL="0" indent="0">
              <a:buNone/>
            </a:pPr>
            <a:r>
              <a:rPr lang="en-US" sz="2400" b="1" dirty="0">
                <a:solidFill>
                  <a:srgbClr val="C00000"/>
                </a:solidFill>
              </a:rPr>
              <a:t>Unfortunately</a:t>
            </a:r>
            <a:r>
              <a:rPr lang="en-US" sz="2400" b="1" dirty="0"/>
              <a:t>:</a:t>
            </a:r>
            <a:endParaRPr lang="en-US" sz="2400" dirty="0"/>
          </a:p>
          <a:p>
            <a:pPr marL="0" indent="0">
              <a:buNone/>
            </a:pPr>
            <a:r>
              <a:rPr lang="en-US" sz="2400" dirty="0"/>
              <a:t>	1. Difficult to control DRAM temperature in the field</a:t>
            </a:r>
          </a:p>
          <a:p>
            <a:pPr marL="0" indent="0">
              <a:buNone/>
            </a:pPr>
            <a:r>
              <a:rPr lang="en-US" sz="2400" dirty="0"/>
              <a:t>	2. Operating at high temperatures is undesirable </a:t>
            </a:r>
          </a:p>
          <a:p>
            <a:pPr marL="0" indent="0">
              <a:buNone/>
            </a:pPr>
            <a:endParaRPr lang="en-US" sz="1050" dirty="0"/>
          </a:p>
          <a:p>
            <a:pPr marL="457200" indent="-457200">
              <a:buFont typeface="+mj-lt"/>
              <a:buAutoNum type="arabicPeriod" startAt="2"/>
            </a:pPr>
            <a:r>
              <a:rPr lang="en-US" sz="2400" b="1" dirty="0"/>
              <a:t>Increase PUF memory segment size </a:t>
            </a:r>
            <a:r>
              <a:rPr lang="mr-IN" sz="2400" dirty="0"/>
              <a:t>–</a:t>
            </a:r>
            <a:r>
              <a:rPr lang="en-US" sz="2400" dirty="0"/>
              <a:t> more cells with low         retention time in PUF memory segment </a:t>
            </a:r>
          </a:p>
          <a:p>
            <a:pPr marL="0" indent="0">
              <a:buNone/>
            </a:pPr>
            <a:r>
              <a:rPr lang="en-US" sz="2400" dirty="0">
                <a:sym typeface="Wingdings"/>
              </a:rPr>
              <a:t>	</a:t>
            </a:r>
            <a:r>
              <a:rPr lang="en-US" sz="2400" dirty="0"/>
              <a:t> </a:t>
            </a:r>
            <a:r>
              <a:rPr lang="en-US" sz="2400" b="1" dirty="0">
                <a:solidFill>
                  <a:schemeClr val="accent6">
                    <a:lumMod val="75000"/>
                  </a:schemeClr>
                </a:solidFill>
              </a:rPr>
              <a:t>Observe more failures faster</a:t>
            </a:r>
          </a:p>
          <a:p>
            <a:pPr marL="0" indent="0">
              <a:buNone/>
            </a:pPr>
            <a:r>
              <a:rPr lang="en-US" sz="2400" b="1" dirty="0">
                <a:solidFill>
                  <a:srgbClr val="C00000"/>
                </a:solidFill>
              </a:rPr>
              <a:t>Unfortunately:</a:t>
            </a:r>
          </a:p>
          <a:p>
            <a:pPr lvl="2"/>
            <a:r>
              <a:rPr lang="en-US" dirty="0"/>
              <a:t>Large PUF memory segment </a:t>
            </a:r>
          </a:p>
          <a:p>
            <a:pPr marL="0" indent="0">
              <a:buNone/>
            </a:pPr>
            <a:r>
              <a:rPr lang="en-US" sz="2400" dirty="0">
                <a:sym typeface="Wingdings"/>
              </a:rPr>
              <a:t>	    </a:t>
            </a:r>
            <a:r>
              <a:rPr lang="en-US" sz="2400" b="1" dirty="0">
                <a:solidFill>
                  <a:srgbClr val="C00000"/>
                </a:solidFill>
                <a:sym typeface="Wingdings"/>
              </a:rPr>
              <a:t>high DRAM capacity overhead</a:t>
            </a:r>
            <a:endParaRPr lang="en-US" sz="2400" b="1" dirty="0">
              <a:solidFill>
                <a:srgbClr val="C00000"/>
              </a:solidFill>
            </a:endParaRPr>
          </a:p>
          <a:p>
            <a:endParaRPr lang="en-US" sz="2400" dirty="0"/>
          </a:p>
        </p:txBody>
      </p:sp>
    </p:spTree>
    <p:extLst>
      <p:ext uri="{BB962C8B-B14F-4D97-AF65-F5344CB8AC3E}">
        <p14:creationId xmlns:p14="http://schemas.microsoft.com/office/powerpoint/2010/main" val="2584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b="1"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53965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p:txBody>
          <a:bodyPr/>
          <a:lstStyle/>
          <a:p>
            <a:r>
              <a:rPr lang="en-US" b="1" dirty="0">
                <a:solidFill>
                  <a:schemeClr val="accent6">
                    <a:lumMod val="75000"/>
                  </a:schemeClr>
                </a:solidFill>
              </a:rPr>
              <a:t>223 2y-nm LPDDR4 DRAM devices</a:t>
            </a:r>
          </a:p>
          <a:p>
            <a:pPr lvl="1"/>
            <a:r>
              <a:rPr lang="en-US" sz="2400" b="1" dirty="0">
                <a:solidFill>
                  <a:srgbClr val="538235"/>
                </a:solidFill>
              </a:rPr>
              <a:t>2GB</a:t>
            </a:r>
            <a:r>
              <a:rPr lang="en-US" sz="2400" dirty="0"/>
              <a:t> device size</a:t>
            </a:r>
          </a:p>
          <a:p>
            <a:pPr lvl="1"/>
            <a:r>
              <a:rPr lang="en-US" sz="2400" dirty="0"/>
              <a:t>From </a:t>
            </a:r>
            <a:r>
              <a:rPr lang="en-US" sz="2400" b="1" dirty="0">
                <a:solidFill>
                  <a:srgbClr val="538235"/>
                </a:solidFill>
              </a:rPr>
              <a:t>3 major DRAM manufacturers</a:t>
            </a:r>
          </a:p>
          <a:p>
            <a:pPr lvl="1"/>
            <a:endParaRPr lang="en-US" sz="2000" dirty="0"/>
          </a:p>
          <a:p>
            <a:r>
              <a:rPr lang="en-US" b="1" dirty="0">
                <a:solidFill>
                  <a:schemeClr val="accent5"/>
                </a:solidFill>
              </a:rPr>
              <a:t>Thermally controlled testing chamber</a:t>
            </a:r>
          </a:p>
          <a:p>
            <a:pPr lvl="1"/>
            <a:r>
              <a:rPr lang="en-US" sz="2400" dirty="0"/>
              <a:t>Ambient temperature range: </a:t>
            </a:r>
            <a:r>
              <a:rPr lang="en-US" sz="2400" b="1" dirty="0">
                <a:solidFill>
                  <a:schemeClr val="accent5"/>
                </a:solidFill>
              </a:rPr>
              <a:t>{40°C – 55°C} ± 0.25°C</a:t>
            </a:r>
          </a:p>
          <a:p>
            <a:pPr lvl="1"/>
            <a:r>
              <a:rPr lang="en-US" sz="2400" dirty="0"/>
              <a:t>DRAM temperature is held at 15°C above ambient</a:t>
            </a:r>
          </a:p>
          <a:p>
            <a:pPr lvl="1"/>
            <a:endParaRPr lang="en-US" sz="2000" dirty="0"/>
          </a:p>
          <a:p>
            <a:r>
              <a:rPr lang="en-US" b="1" dirty="0">
                <a:solidFill>
                  <a:srgbClr val="7030A0"/>
                </a:solidFill>
              </a:rPr>
              <a:t>Precise control over DRAM commands and timing parameters</a:t>
            </a:r>
          </a:p>
          <a:p>
            <a:pPr lvl="1"/>
            <a:r>
              <a:rPr lang="en-US" sz="2400" dirty="0"/>
              <a:t>Test retention time effects by </a:t>
            </a:r>
            <a:r>
              <a:rPr lang="en-US" sz="2400" b="1" dirty="0">
                <a:solidFill>
                  <a:srgbClr val="7030A0"/>
                </a:solidFill>
              </a:rPr>
              <a:t>disabling refresh</a:t>
            </a:r>
          </a:p>
          <a:p>
            <a:pPr lvl="1"/>
            <a:r>
              <a:rPr lang="en-US" sz="2400" dirty="0"/>
              <a:t>Test reduced latency effects by </a:t>
            </a:r>
            <a:r>
              <a:rPr lang="en-US" sz="2400" b="1" dirty="0">
                <a:solidFill>
                  <a:srgbClr val="7030A0"/>
                </a:solidFill>
              </a:rPr>
              <a:t>reducing </a:t>
            </a:r>
            <a:r>
              <a:rPr lang="en-US" sz="2400" b="1" dirty="0" err="1">
                <a:solidFill>
                  <a:srgbClr val="7030A0"/>
                </a:solidFill>
              </a:rPr>
              <a:t>t</a:t>
            </a:r>
            <a:r>
              <a:rPr lang="en-US" sz="2400" b="1" baseline="-25000" dirty="0" err="1">
                <a:solidFill>
                  <a:srgbClr val="7030A0"/>
                </a:solidFill>
              </a:rPr>
              <a:t>RCD</a:t>
            </a:r>
            <a:r>
              <a:rPr lang="en-US" sz="2400" b="1" dirty="0">
                <a:solidFill>
                  <a:srgbClr val="7030A0"/>
                </a:solidFill>
              </a:rPr>
              <a:t> parameter</a:t>
            </a:r>
            <a:endParaRPr lang="en-US" sz="2400" b="1" baseline="-25000" dirty="0">
              <a:solidFill>
                <a:srgbClr val="7030A0"/>
              </a:solidFill>
            </a:endParaRPr>
          </a:p>
        </p:txBody>
      </p:sp>
    </p:spTree>
    <p:extLst>
      <p:ext uri="{BB962C8B-B14F-4D97-AF65-F5344CB8AC3E}">
        <p14:creationId xmlns:p14="http://schemas.microsoft.com/office/powerpoint/2010/main" val="36935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b="1"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641477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3" name="Rectangle 32"/>
          <p:cNvSpPr/>
          <p:nvPr/>
        </p:nvSpPr>
        <p:spPr>
          <a:xfrm>
            <a:off x="5949234" y="928471"/>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5949234" y="1122935"/>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5956397" y="174894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5956397" y="192688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63" name="Straight Arrow Connector 62"/>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6" name="Rectangle 5"/>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7" name="Rectangle 6"/>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9" name="Straight Arrow Connector 8"/>
          <p:cNvCxnSpPr/>
          <p:nvPr/>
        </p:nvCxnSpPr>
        <p:spPr>
          <a:xfrm>
            <a:off x="1428752" y="1071563"/>
            <a:ext cx="0" cy="3100387"/>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0675" y="2357446"/>
            <a:ext cx="14205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33,806.6</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1" name="Straight Arrow Connector 50"/>
          <p:cNvCxnSpPr/>
          <p:nvPr/>
        </p:nvCxnSpPr>
        <p:spPr>
          <a:xfrm>
            <a:off x="7996240" y="2566988"/>
            <a:ext cx="4760" cy="160496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95921" y="3078958"/>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318.3</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0"/>
                                        <p:tgtEl>
                                          <p:spTgt spid="24"/>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47" grpId="0"/>
      <p:bldP spid="64" grpId="0"/>
      <p:bldP spid="6" grpId="0"/>
      <p:bldP spid="7" grpId="0"/>
      <p:bldP spid="13" grpId="0"/>
      <p:bldP spid="5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55" name="Straight Arrow Connector 54"/>
          <p:cNvCxnSpPr/>
          <p:nvPr/>
        </p:nvCxnSpPr>
        <p:spPr>
          <a:xfrm>
            <a:off x="1428750" y="2357438"/>
            <a:ext cx="2" cy="18145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428750" y="3001384"/>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869.8</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8" name="Straight Arrow Connector 57"/>
          <p:cNvCxnSpPr/>
          <p:nvPr/>
        </p:nvCxnSpPr>
        <p:spPr>
          <a:xfrm>
            <a:off x="7994669" y="2924869"/>
            <a:ext cx="6331" cy="124708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65220" y="3293733"/>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108.9</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35767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p:bldP spid="6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sp>
        <p:nvSpPr>
          <p:cNvPr id="22" name="TextBox 21"/>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64MiB memory segment</a:t>
            </a:r>
          </a:p>
        </p:txBody>
      </p:sp>
      <p:cxnSp>
        <p:nvCxnSpPr>
          <p:cNvPr id="23" name="Straight Arrow Connector 22"/>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30" name="Straight Arrow Connector 29"/>
          <p:cNvCxnSpPr/>
          <p:nvPr/>
        </p:nvCxnSpPr>
        <p:spPr>
          <a:xfrm>
            <a:off x="1428750" y="3429000"/>
            <a:ext cx="2" cy="74295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22166" y="3561252"/>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17.3</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34" name="Straight Arrow Connector 33"/>
          <p:cNvCxnSpPr/>
          <p:nvPr/>
        </p:nvCxnSpPr>
        <p:spPr>
          <a:xfrm>
            <a:off x="8001000" y="3614738"/>
            <a:ext cx="0" cy="5572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97511" y="3689924"/>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11.5</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6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1937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28" t="70626" r="4313" b="17060"/>
          <a:stretch/>
        </p:blipFill>
        <p:spPr>
          <a:xfrm>
            <a:off x="1355464" y="3001384"/>
            <a:ext cx="6734287" cy="64545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7">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3730" t="39377" r="3578" b="33137"/>
          <a:stretch/>
        </p:blipFill>
        <p:spPr>
          <a:xfrm>
            <a:off x="1350497" y="1434906"/>
            <a:ext cx="6780629" cy="1392700"/>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791" t="57866" r="4353" b="27498"/>
          <a:stretch/>
        </p:blipFill>
        <p:spPr>
          <a:xfrm>
            <a:off x="1360967" y="2392326"/>
            <a:ext cx="6730410" cy="701748"/>
          </a:xfrm>
          <a:prstGeom prst="rect">
            <a:avLst/>
          </a:prstGeom>
        </p:spPr>
      </p:pic>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t="77553" b="16280"/>
          <a:stretch/>
        </p:blipFill>
        <p:spPr>
          <a:xfrm>
            <a:off x="1068571" y="3361038"/>
            <a:ext cx="7346379" cy="308920"/>
          </a:xfrm>
          <a:prstGeom prst="rect">
            <a:avLst/>
          </a:prstGeom>
        </p:spPr>
      </p:pic>
      <p:pic>
        <p:nvPicPr>
          <p:cNvPr id="21" name="Picture 20" title="jjj"/>
          <p:cNvPicPr>
            <a:picLocks noChangeAspect="1"/>
          </p:cNvPicPr>
          <p:nvPr/>
        </p:nvPicPr>
        <p:blipFill rotWithShape="1">
          <a:blip r:embed="rId11">
            <a:extLst>
              <a:ext uri="{28A0092B-C50C-407E-A947-70E740481C1C}">
                <a14:useLocalDpi xmlns:a14="http://schemas.microsoft.com/office/drawing/2010/main" val="0"/>
              </a:ext>
            </a:extLst>
          </a:blip>
          <a:srcRect l="4163" t="33709" r="4220" b="34652"/>
          <a:stretch/>
        </p:blipFill>
        <p:spPr>
          <a:xfrm>
            <a:off x="1376979" y="1161825"/>
            <a:ext cx="6702014" cy="1581375"/>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3922" t="54075" r="3578" b="29093"/>
          <a:stretch/>
        </p:blipFill>
        <p:spPr>
          <a:xfrm>
            <a:off x="1366221" y="2162287"/>
            <a:ext cx="6766560" cy="871370"/>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740" y="1350407"/>
            <a:ext cx="94687" cy="4549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230768" y="1347218"/>
            <a:ext cx="39589" cy="60294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sp>
        <p:nvSpPr>
          <p:cNvPr id="49" name="TextBox 48"/>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64MiB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segment</a:t>
            </a:r>
          </a:p>
        </p:txBody>
      </p:sp>
      <p:cxnSp>
        <p:nvCxnSpPr>
          <p:cNvPr id="50" name="Straight Arrow Connector 49"/>
          <p:cNvCxnSpPr/>
          <p:nvPr/>
        </p:nvCxnSpPr>
        <p:spPr>
          <a:xfrm flipH="1">
            <a:off x="2425666" y="2271750"/>
            <a:ext cx="563" cy="3145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4151" y="2281699"/>
            <a:ext cx="196472" cy="1987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392160" y="3068749"/>
            <a:ext cx="33506" cy="41672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410708" y="3086672"/>
            <a:ext cx="359204" cy="1709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39" name="Rectangle 38"/>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2" name="Rectangle 41"/>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43" name="TextBox 42"/>
          <p:cNvSpPr txBox="1"/>
          <p:nvPr/>
        </p:nvSpPr>
        <p:spPr>
          <a:xfrm>
            <a:off x="1068572" y="5735560"/>
            <a:ext cx="73463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2.</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102x/860x</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 faster than the previous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DRAM PUF with the same DRAM capacity overhead (64KiB)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Tree>
    <p:extLst>
      <p:ext uri="{BB962C8B-B14F-4D97-AF65-F5344CB8AC3E}">
        <p14:creationId xmlns:p14="http://schemas.microsoft.com/office/powerpoint/2010/main" val="126307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hidden"/>
                                      </p:to>
                                    </p:set>
                                  </p:childTnLst>
                                </p:cTn>
                              </p:par>
                              <p:par>
                                <p:cTn id="10" presetID="2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System Interference</a:t>
            </a:r>
          </a:p>
        </p:txBody>
      </p:sp>
      <p:sp>
        <p:nvSpPr>
          <p:cNvPr id="5" name="Content Placeholder 4"/>
          <p:cNvSpPr>
            <a:spLocks noGrp="1"/>
          </p:cNvSpPr>
          <p:nvPr>
            <p:ph idx="1"/>
          </p:nvPr>
        </p:nvSpPr>
        <p:spPr>
          <a:xfrm>
            <a:off x="75991" y="911224"/>
            <a:ext cx="8987622" cy="5382896"/>
          </a:xfrm>
        </p:spPr>
        <p:txBody>
          <a:bodyPr/>
          <a:lstStyle/>
          <a:p>
            <a:pPr marL="0" indent="0">
              <a:buNone/>
            </a:pPr>
            <a:r>
              <a:rPr lang="en-US" sz="3200" b="1" dirty="0"/>
              <a:t>During PUF evaluation on commodity devices:</a:t>
            </a:r>
          </a:p>
          <a:p>
            <a:pPr marL="457200" lvl="1" indent="0">
              <a:buNone/>
            </a:pPr>
            <a:endParaRPr lang="en-US" sz="2400" b="1" dirty="0">
              <a:solidFill>
                <a:schemeClr val="accent6">
                  <a:lumMod val="75000"/>
                </a:schemeClr>
              </a:solidFill>
            </a:endParaRPr>
          </a:p>
          <a:p>
            <a:r>
              <a:rPr lang="en-US" sz="2800" b="1" dirty="0">
                <a:solidFill>
                  <a:srgbClr val="C00000"/>
                </a:solidFill>
              </a:rPr>
              <a:t>The DRAM Retention PUF</a:t>
            </a:r>
            <a:endParaRPr lang="en-US" dirty="0">
              <a:solidFill>
                <a:srgbClr val="C00000"/>
              </a:solidFill>
            </a:endParaRPr>
          </a:p>
          <a:p>
            <a:pPr lvl="1"/>
            <a:r>
              <a:rPr lang="en-US" sz="2400" dirty="0"/>
              <a:t>Disables refresh at channel granularity </a:t>
            </a:r>
            <a:r>
              <a:rPr lang="en-US" sz="2400" b="1" dirty="0"/>
              <a:t>(~512MB </a:t>
            </a:r>
            <a:r>
              <a:rPr lang="mr-IN" sz="2400" b="1" dirty="0"/>
              <a:t>–</a:t>
            </a:r>
            <a:r>
              <a:rPr lang="en-US" sz="2400" b="1" dirty="0"/>
              <a:t> 2GB)</a:t>
            </a:r>
          </a:p>
          <a:p>
            <a:pPr lvl="2"/>
            <a:r>
              <a:rPr lang="en-US" sz="2000" b="1" dirty="0">
                <a:solidFill>
                  <a:srgbClr val="C00000"/>
                </a:solidFill>
              </a:rPr>
              <a:t>Issue manual refresh operations </a:t>
            </a:r>
            <a:r>
              <a:rPr lang="en-US" sz="2000" dirty="0"/>
              <a:t>to rows in channel but not in PUF memory segment to prevent data corruption</a:t>
            </a:r>
          </a:p>
          <a:p>
            <a:pPr lvl="1"/>
            <a:r>
              <a:rPr lang="en-US" sz="2400" dirty="0"/>
              <a:t>Has</a:t>
            </a:r>
            <a:r>
              <a:rPr lang="en-US" sz="2400" b="1" dirty="0">
                <a:solidFill>
                  <a:srgbClr val="C00000"/>
                </a:solidFill>
              </a:rPr>
              <a:t> long evaluation time</a:t>
            </a:r>
            <a:r>
              <a:rPr lang="en-US" sz="2400" dirty="0"/>
              <a:t> at low temperatures </a:t>
            </a:r>
          </a:p>
          <a:p>
            <a:pPr lvl="1"/>
            <a:endParaRPr lang="en-US" dirty="0"/>
          </a:p>
          <a:p>
            <a:r>
              <a:rPr lang="en-US" sz="2800" b="1" dirty="0">
                <a:solidFill>
                  <a:schemeClr val="accent6">
                    <a:lumMod val="75000"/>
                  </a:schemeClr>
                </a:solidFill>
              </a:rPr>
              <a:t>The DRAM Latency PUF</a:t>
            </a:r>
          </a:p>
          <a:p>
            <a:pPr lvl="1"/>
            <a:r>
              <a:rPr lang="en-US" sz="2400" dirty="0"/>
              <a:t>Does not require disabling refresh </a:t>
            </a:r>
          </a:p>
          <a:p>
            <a:pPr lvl="1"/>
            <a:r>
              <a:rPr lang="en-US" sz="2400" dirty="0"/>
              <a:t>Has short evaluation time </a:t>
            </a:r>
            <a:r>
              <a:rPr lang="en-US" sz="2400" b="1" dirty="0">
                <a:solidFill>
                  <a:schemeClr val="accent6">
                    <a:lumMod val="75000"/>
                  </a:schemeClr>
                </a:solidFill>
              </a:rPr>
              <a:t>at any operating temperature</a:t>
            </a:r>
          </a:p>
          <a:p>
            <a:endParaRPr lang="en-US" dirty="0"/>
          </a:p>
        </p:txBody>
      </p:sp>
    </p:spTree>
    <p:extLst>
      <p:ext uri="{BB962C8B-B14F-4D97-AF65-F5344CB8AC3E}">
        <p14:creationId xmlns:p14="http://schemas.microsoft.com/office/powerpoint/2010/main" val="39954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3200" b="1" dirty="0"/>
              <a:t>How the </a:t>
            </a:r>
            <a:r>
              <a:rPr lang="en-US" sz="3200" b="1" dirty="0">
                <a:solidFill>
                  <a:schemeClr val="accent5"/>
                </a:solidFill>
              </a:rPr>
              <a:t>DRAM latency PUF </a:t>
            </a:r>
            <a:r>
              <a:rPr lang="en-US" sz="3200" b="1" dirty="0"/>
              <a:t>meets the basic requirements for an effective PUF </a:t>
            </a:r>
          </a:p>
          <a:p>
            <a:r>
              <a:rPr lang="en-US" sz="3200" b="1" dirty="0"/>
              <a:t>A </a:t>
            </a:r>
            <a:r>
              <a:rPr lang="en-US" sz="3200" b="1" dirty="0">
                <a:solidFill>
                  <a:schemeClr val="accent6">
                    <a:lumMod val="75000"/>
                  </a:schemeClr>
                </a:solidFill>
              </a:rPr>
              <a:t>detailed </a:t>
            </a:r>
            <a:r>
              <a:rPr lang="en-US" sz="32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The </a:t>
            </a:r>
            <a:r>
              <a:rPr lang="en-US" sz="2400" b="1" dirty="0">
                <a:solidFill>
                  <a:schemeClr val="accent5"/>
                </a:solidFill>
              </a:rPr>
              <a:t>evaluation time</a:t>
            </a:r>
            <a:r>
              <a:rPr lang="en-US" sz="2400" dirty="0">
                <a:solidFill>
                  <a:schemeClr val="accent5"/>
                </a:solidFill>
              </a:rPr>
              <a:t> </a:t>
            </a:r>
            <a:r>
              <a:rPr lang="en-US" sz="2400" dirty="0"/>
              <a:t>of a PUF</a:t>
            </a:r>
            <a:endParaRPr lang="en-US" sz="3200" dirty="0"/>
          </a:p>
          <a:p>
            <a:r>
              <a:rPr lang="en-US" sz="3200" b="1" dirty="0"/>
              <a:t>Further discussion on:</a:t>
            </a:r>
          </a:p>
          <a:p>
            <a:pPr lvl="1"/>
            <a:r>
              <a:rPr lang="en-US" sz="2400" b="1" dirty="0">
                <a:solidFill>
                  <a:schemeClr val="accent6">
                    <a:lumMod val="75000"/>
                  </a:schemeClr>
                </a:solidFill>
              </a:rPr>
              <a:t>Optimizing</a:t>
            </a:r>
            <a:r>
              <a:rPr lang="en-US" sz="2400" dirty="0">
                <a:solidFill>
                  <a:schemeClr val="accent6">
                    <a:lumMod val="75000"/>
                  </a:schemeClr>
                </a:solidFill>
              </a:rPr>
              <a:t> </a:t>
            </a:r>
            <a:r>
              <a:rPr lang="en-US" sz="2400" dirty="0"/>
              <a:t>retention PUFs</a:t>
            </a:r>
          </a:p>
          <a:p>
            <a:pPr lvl="1"/>
            <a:r>
              <a:rPr lang="en-US" sz="2400" b="1" dirty="0">
                <a:solidFill>
                  <a:schemeClr val="accent5"/>
                </a:solidFill>
              </a:rPr>
              <a:t>System interference</a:t>
            </a:r>
            <a:r>
              <a:rPr lang="en-US" sz="2400" dirty="0">
                <a:solidFill>
                  <a:schemeClr val="accent5"/>
                </a:solidFill>
              </a:rPr>
              <a:t> </a:t>
            </a:r>
            <a:r>
              <a:rPr lang="en-US" sz="2400" dirty="0"/>
              <a:t>of DRAM retention and latency PUFs</a:t>
            </a:r>
          </a:p>
          <a:p>
            <a:pPr lvl="1"/>
            <a:r>
              <a:rPr lang="en-US" sz="2400" dirty="0"/>
              <a:t>Algorithm to </a:t>
            </a:r>
            <a:r>
              <a:rPr lang="en-US" sz="2400" b="1" dirty="0">
                <a:solidFill>
                  <a:schemeClr val="accent6">
                    <a:lumMod val="75000"/>
                  </a:schemeClr>
                </a:solidFill>
              </a:rPr>
              <a:t>quickly and reliably </a:t>
            </a:r>
            <a:r>
              <a:rPr lang="en-US" sz="2400" dirty="0"/>
              <a:t>evaluate DRAM latency PUF</a:t>
            </a:r>
          </a:p>
          <a:p>
            <a:pPr lvl="1"/>
            <a:r>
              <a:rPr lang="en-US" sz="2400" b="1" dirty="0">
                <a:solidFill>
                  <a:schemeClr val="accent5"/>
                </a:solidFill>
              </a:rPr>
              <a:t>Design considerations </a:t>
            </a:r>
            <a:r>
              <a:rPr lang="en-US" sz="2400" dirty="0"/>
              <a:t>for a DRAM latency PUF</a:t>
            </a:r>
          </a:p>
          <a:p>
            <a:pPr lvl="1"/>
            <a:r>
              <a:rPr lang="en-US" sz="2400" dirty="0"/>
              <a:t>The DRAM Latency PUF overhead analysis</a:t>
            </a:r>
          </a:p>
          <a:p>
            <a:pPr lvl="1"/>
            <a:endParaRPr lang="en-US" sz="2400" dirty="0"/>
          </a:p>
        </p:txBody>
      </p:sp>
    </p:spTree>
    <p:extLst>
      <p:ext uri="{BB962C8B-B14F-4D97-AF65-F5344CB8AC3E}">
        <p14:creationId xmlns:p14="http://schemas.microsoft.com/office/powerpoint/2010/main" val="10126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b="1" dirty="0">
                <a:solidFill>
                  <a:schemeClr val="bg1"/>
                </a:solidFill>
              </a:rPr>
              <a:t>Summary</a:t>
            </a:r>
          </a:p>
        </p:txBody>
      </p:sp>
    </p:spTree>
    <p:extLst>
      <p:ext uri="{BB962C8B-B14F-4D97-AF65-F5344CB8AC3E}">
        <p14:creationId xmlns:p14="http://schemas.microsoft.com/office/powerpoint/2010/main" val="14021766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381759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3567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More on the DRAM Latency PUF</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76696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09464" y="4581128"/>
            <a:ext cx="6986872" cy="936104"/>
          </a:xfrm>
          <a:prstGeom prst="rect">
            <a:avLst/>
          </a:prstGeom>
          <a:noFill/>
          <a:ln w="57150">
            <a:solidFill>
              <a:srgbClr val="CC8D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329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err="1">
                <a:solidFill>
                  <a:schemeClr val="bg1">
                    <a:lumMod val="95000"/>
                  </a:schemeClr>
                </a:solidFill>
                <a:latin typeface="Cambria"/>
                <a:cs typeface="Cambria"/>
              </a:rPr>
              <a:t>Dataplant</a:t>
            </a:r>
            <a:r>
              <a:rPr lang="en-US" sz="5000" b="1" i="1" dirty="0">
                <a:solidFill>
                  <a:schemeClr val="bg1">
                    <a:lumMod val="95000"/>
                  </a:schemeClr>
                </a:solidFill>
                <a:latin typeface="Cambria"/>
                <a:cs typeface="Cambria"/>
              </a:rPr>
              <a:t>: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In-DRAM Security Mechanisms for Low-Cost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0" y="3021978"/>
            <a:ext cx="9144000" cy="2051158"/>
          </a:xfrm>
          <a:prstGeom prst="rect">
            <a:avLst/>
          </a:prstGeom>
        </p:spPr>
        <p:txBody>
          <a:bodyPr anchor="ctr">
            <a:noAutofit/>
          </a:bodyPr>
          <a:lstStyle/>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Yaohua</a:t>
            </a:r>
            <a:r>
              <a:rPr lang="en-US" sz="2400" dirty="0">
                <a:latin typeface="Cambria"/>
                <a:cs typeface="Cambria"/>
              </a:rPr>
              <a:t> Wang, Ivan </a:t>
            </a:r>
            <a:r>
              <a:rPr lang="en-US" sz="2400" dirty="0" err="1">
                <a:latin typeface="Cambria"/>
                <a:cs typeface="Cambria"/>
              </a:rPr>
              <a:t>Puddu</a:t>
            </a:r>
            <a:r>
              <a:rPr lang="en-US" sz="2400" dirty="0">
                <a:latin typeface="Cambria"/>
                <a:cs typeface="Cambria"/>
              </a:rPr>
              <a:t>, Mohammad </a:t>
            </a:r>
            <a:r>
              <a:rPr lang="en-US" sz="2400" dirty="0" err="1">
                <a:latin typeface="Cambria"/>
                <a:cs typeface="Cambria"/>
              </a:rPr>
              <a:t>Sadrosadati</a:t>
            </a:r>
            <a:r>
              <a:rPr lang="en-US" sz="2400" dirty="0">
                <a:latin typeface="Cambria"/>
                <a:cs typeface="Cambria"/>
              </a:rPr>
              <a:t>, Kaveh </a:t>
            </a:r>
            <a:r>
              <a:rPr lang="en-US" sz="2400" dirty="0" err="1">
                <a:latin typeface="Cambria"/>
                <a:cs typeface="Cambria"/>
              </a:rPr>
              <a:t>Razavi</a:t>
            </a:r>
            <a:r>
              <a:rPr lang="en-US" sz="2400" dirty="0">
                <a:latin typeface="Cambria"/>
                <a:cs typeface="Cambria"/>
              </a:rPr>
              <a:t>, Juan Gomez-Luna, Hasan Hassan, Nika Mansouri, </a:t>
            </a:r>
            <a:r>
              <a:rPr lang="en-US" sz="2400" dirty="0" err="1">
                <a:latin typeface="Cambria"/>
                <a:cs typeface="Cambria"/>
              </a:rPr>
              <a:t>Arash</a:t>
            </a:r>
            <a:r>
              <a:rPr lang="en-US" sz="2400" dirty="0">
                <a:latin typeface="Cambria"/>
                <a:cs typeface="Cambria"/>
              </a:rPr>
              <a:t> </a:t>
            </a:r>
            <a:r>
              <a:rPr lang="en-US" sz="2400" dirty="0" err="1">
                <a:latin typeface="Cambria"/>
                <a:cs typeface="Cambria"/>
              </a:rPr>
              <a:t>Tavakkol</a:t>
            </a:r>
            <a:r>
              <a:rPr lang="en-US" sz="2400" dirty="0">
                <a:latin typeface="Cambria"/>
                <a:cs typeface="Cambria"/>
              </a:rPr>
              <a:t>, </a:t>
            </a: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Jeremie</a:t>
            </a:r>
            <a:r>
              <a:rPr lang="en-US" sz="2400" dirty="0">
                <a:latin typeface="Cambria"/>
                <a:cs typeface="Cambria"/>
              </a:rPr>
              <a:t> Kim, </a:t>
            </a:r>
            <a:r>
              <a:rPr lang="en-US" sz="2400" dirty="0" err="1">
                <a:latin typeface="Cambria"/>
                <a:cs typeface="Cambria"/>
              </a:rPr>
              <a:t>Vivek</a:t>
            </a:r>
            <a:r>
              <a:rPr lang="en-US" sz="2400" dirty="0">
                <a:latin typeface="Cambria"/>
                <a:cs typeface="Cambria"/>
              </a:rPr>
              <a:t> Seshadri, </a:t>
            </a:r>
            <a:r>
              <a:rPr lang="en-US" sz="2400" dirty="0" err="1">
                <a:latin typeface="Cambria"/>
                <a:cs typeface="Cambria"/>
              </a:rPr>
              <a:t>Uksong</a:t>
            </a:r>
            <a:r>
              <a:rPr lang="en-US" sz="2400" dirty="0">
                <a:latin typeface="Cambria"/>
                <a:cs typeface="Cambria"/>
              </a:rPr>
              <a:t> Kang, </a:t>
            </a:r>
            <a:r>
              <a:rPr lang="en-US" sz="2400" dirty="0" err="1">
                <a:latin typeface="Cambria"/>
                <a:cs typeface="Cambria"/>
              </a:rPr>
              <a:t>Saugata</a:t>
            </a:r>
            <a:r>
              <a:rPr lang="en-US" sz="2400" dirty="0">
                <a:latin typeface="Cambria"/>
                <a:cs typeface="Cambria"/>
              </a:rPr>
              <a:t> </a:t>
            </a:r>
            <a:r>
              <a:rPr lang="en-US" sz="2400" dirty="0" err="1">
                <a:latin typeface="Cambria"/>
                <a:cs typeface="Cambria"/>
              </a:rPr>
              <a:t>Ghose</a:t>
            </a:r>
            <a:r>
              <a:rPr lang="en-US" sz="2400" dirty="0">
                <a:latin typeface="Cambria"/>
                <a:cs typeface="Cambria"/>
              </a:rPr>
              <a:t>, Rodolfo Azevedo,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7390" y="574759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143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1" y="1094104"/>
            <a:ext cx="8987622" cy="5318753"/>
          </a:xfrm>
        </p:spPr>
        <p:txBody>
          <a:bodyPr/>
          <a:lstStyle/>
          <a:p>
            <a:r>
              <a:rPr lang="en-US" dirty="0">
                <a:solidFill>
                  <a:srgbClr val="0070C0"/>
                </a:solidFill>
              </a:rPr>
              <a:t>Problem:</a:t>
            </a:r>
            <a:r>
              <a:rPr lang="en-US" dirty="0"/>
              <a:t> </a:t>
            </a:r>
            <a:r>
              <a:rPr lang="en-US" sz="3200" dirty="0"/>
              <a:t>Cannot quickly destroy data in DRAM</a:t>
            </a:r>
          </a:p>
          <a:p>
            <a:r>
              <a:rPr lang="en-US" dirty="0">
                <a:solidFill>
                  <a:srgbClr val="00B050"/>
                </a:solidFill>
              </a:rPr>
              <a:t>Goal:</a:t>
            </a:r>
            <a:r>
              <a:rPr lang="en-US" dirty="0"/>
              <a:t> </a:t>
            </a:r>
            <a:r>
              <a:rPr lang="en-US" sz="3200" dirty="0"/>
              <a:t>Low-cost data destruction/randomization primitives in DRAM</a:t>
            </a:r>
          </a:p>
          <a:p>
            <a:r>
              <a:rPr lang="en-US" dirty="0">
                <a:solidFill>
                  <a:srgbClr val="FF08FF"/>
                </a:solidFill>
              </a:rPr>
              <a:t>Key Idea:</a:t>
            </a:r>
          </a:p>
          <a:p>
            <a:pPr lvl="1"/>
            <a:r>
              <a:rPr lang="en-US" dirty="0"/>
              <a:t>Generate random values in DRAM by slightly changing internal DRAM timing</a:t>
            </a:r>
          </a:p>
          <a:p>
            <a:pPr lvl="1"/>
            <a:r>
              <a:rPr lang="en-US" dirty="0"/>
              <a:t>Generate values that depend on process variation</a:t>
            </a:r>
          </a:p>
          <a:p>
            <a:r>
              <a:rPr lang="en-US" dirty="0">
                <a:solidFill>
                  <a:srgbClr val="FF0000"/>
                </a:solidFill>
              </a:rPr>
              <a:t>Key applications:</a:t>
            </a:r>
          </a:p>
          <a:p>
            <a:pPr marL="971550" lvl="1" indent="-514350">
              <a:buFont typeface="+mj-lt"/>
              <a:buAutoNum type="arabicPeriod"/>
            </a:pPr>
            <a:r>
              <a:rPr lang="en-US" dirty="0"/>
              <a:t>Physical Unclonable Functions (PUFs)</a:t>
            </a:r>
          </a:p>
          <a:p>
            <a:pPr marL="971550" lvl="1" indent="-514350">
              <a:buFont typeface="+mj-lt"/>
              <a:buAutoNum type="arabicPeriod"/>
            </a:pPr>
            <a:r>
              <a:rPr lang="en-US" dirty="0"/>
              <a:t>Cold Boot Attack Prevention Mechanism</a:t>
            </a:r>
          </a:p>
          <a:p>
            <a:pPr lvl="1"/>
            <a:endParaRPr lang="en-US" dirty="0"/>
          </a:p>
        </p:txBody>
      </p:sp>
    </p:spTree>
    <p:extLst>
      <p:ext uri="{BB962C8B-B14F-4D97-AF65-F5344CB8AC3E}">
        <p14:creationId xmlns:p14="http://schemas.microsoft.com/office/powerpoint/2010/main" val="354025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94544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677544"/>
            <a:ext cx="8987622" cy="5318753"/>
          </a:xfrm>
        </p:spPr>
        <p:txBody>
          <a:bodyPr/>
          <a:lstStyle/>
          <a:p>
            <a:r>
              <a:rPr lang="en-US" dirty="0">
                <a:solidFill>
                  <a:srgbClr val="0070C0"/>
                </a:solidFill>
              </a:rPr>
              <a:t>Security Primitives in-DRAM:</a:t>
            </a:r>
          </a:p>
          <a:p>
            <a:pPr lvl="1"/>
            <a:r>
              <a:rPr lang="en-US" sz="2400" dirty="0"/>
              <a:t>DRAM has no security support at all</a:t>
            </a:r>
          </a:p>
          <a:p>
            <a:pPr lvl="1"/>
            <a:r>
              <a:rPr lang="en-US" sz="2400" dirty="0"/>
              <a:t>Encryption and other primitives cannot be easily implemented in DRAM and undesirable in low-cost devices</a:t>
            </a:r>
          </a:p>
          <a:p>
            <a:r>
              <a:rPr lang="en-US" dirty="0">
                <a:solidFill>
                  <a:srgbClr val="00B050"/>
                </a:solidFill>
              </a:rPr>
              <a:t>Application 1: DRAM PUFs</a:t>
            </a:r>
          </a:p>
          <a:p>
            <a:pPr marL="457200" lvl="1" indent="0">
              <a:buNone/>
            </a:pPr>
            <a:r>
              <a:rPr lang="en-US" sz="2400" dirty="0"/>
              <a:t>Existing DRAM PUFs:</a:t>
            </a:r>
          </a:p>
          <a:p>
            <a:pPr lvl="2"/>
            <a:r>
              <a:rPr lang="en-US" dirty="0"/>
              <a:t>are slow</a:t>
            </a:r>
          </a:p>
          <a:p>
            <a:pPr lvl="2"/>
            <a:r>
              <a:rPr lang="en-US" dirty="0"/>
              <a:t>destroy memory content</a:t>
            </a:r>
          </a:p>
          <a:p>
            <a:pPr lvl="2"/>
            <a:r>
              <a:rPr lang="en-US" dirty="0"/>
              <a:t>are very sensitive to temperature</a:t>
            </a:r>
          </a:p>
          <a:p>
            <a:r>
              <a:rPr lang="en-US" dirty="0">
                <a:solidFill>
                  <a:srgbClr val="FF08FF"/>
                </a:solidFill>
              </a:rPr>
              <a:t>Application 2 : Cold Boot Attack Prevention</a:t>
            </a:r>
          </a:p>
          <a:p>
            <a:pPr lvl="1"/>
            <a:r>
              <a:rPr lang="en-US" sz="2400" dirty="0"/>
              <a:t>State-of-the-art mechanisms are based on encryption</a:t>
            </a:r>
          </a:p>
          <a:p>
            <a:pPr lvl="2"/>
            <a:r>
              <a:rPr lang="en-US" sz="2000" dirty="0"/>
              <a:t>They have energy, area and performance overheads</a:t>
            </a:r>
          </a:p>
          <a:p>
            <a:pPr lvl="2"/>
            <a:r>
              <a:rPr lang="en-US" sz="2000" dirty="0"/>
              <a:t>They might be overkill for low-cost devices</a:t>
            </a:r>
          </a:p>
          <a:p>
            <a:pPr marL="457200" lvl="1" indent="0">
              <a:buNone/>
            </a:pPr>
            <a:endParaRPr lang="en-US" dirty="0"/>
          </a:p>
        </p:txBody>
      </p:sp>
    </p:spTree>
    <p:extLst>
      <p:ext uri="{BB962C8B-B14F-4D97-AF65-F5344CB8AC3E}">
        <p14:creationId xmlns:p14="http://schemas.microsoft.com/office/powerpoint/2010/main" val="35994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Overview ]</a:t>
            </a:r>
          </a:p>
        </p:txBody>
      </p:sp>
    </p:spTree>
    <p:extLst>
      <p:ext uri="{BB962C8B-B14F-4D97-AF65-F5344CB8AC3E}">
        <p14:creationId xmlns:p14="http://schemas.microsoft.com/office/powerpoint/2010/main" val="33459582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Key Idea</a:t>
            </a:r>
          </a:p>
        </p:txBody>
      </p:sp>
      <p:sp>
        <p:nvSpPr>
          <p:cNvPr id="56" name="Content Placeholder 2">
            <a:extLst>
              <a:ext uri="{FF2B5EF4-FFF2-40B4-BE49-F238E27FC236}">
                <a16:creationId xmlns:a16="http://schemas.microsoft.com/office/drawing/2014/main" id="{54A2A698-A1C5-6A4A-AE51-2787FB61F874}"/>
              </a:ext>
            </a:extLst>
          </p:cNvPr>
          <p:cNvSpPr>
            <a:spLocks noGrp="1"/>
          </p:cNvSpPr>
          <p:nvPr>
            <p:ph idx="1"/>
          </p:nvPr>
        </p:nvSpPr>
        <p:spPr>
          <a:xfrm>
            <a:off x="75991" y="813916"/>
            <a:ext cx="8987622" cy="5318753"/>
          </a:xfrm>
        </p:spPr>
        <p:txBody>
          <a:bodyPr/>
          <a:lstStyle/>
          <a:p>
            <a:r>
              <a:rPr lang="en-US" sz="2800" dirty="0"/>
              <a:t>Modify DRAM internal </a:t>
            </a:r>
            <a:r>
              <a:rPr lang="en-US" sz="2800" dirty="0">
                <a:solidFill>
                  <a:srgbClr val="0070C0"/>
                </a:solidFill>
              </a:rPr>
              <a:t>timing parameters </a:t>
            </a:r>
            <a:r>
              <a:rPr lang="en-US" sz="2800" dirty="0"/>
              <a:t>to generate values that depend on </a:t>
            </a:r>
            <a:r>
              <a:rPr lang="en-US" sz="2800" dirty="0">
                <a:solidFill>
                  <a:srgbClr val="0070C0"/>
                </a:solidFill>
              </a:rPr>
              <a:t>process variation</a:t>
            </a:r>
          </a:p>
          <a:p>
            <a:r>
              <a:rPr lang="en-US" sz="2800" dirty="0"/>
              <a:t>Similar to a </a:t>
            </a:r>
            <a:r>
              <a:rPr lang="en-US" sz="2800" u="sng" dirty="0"/>
              <a:t>regular DRAM activation</a:t>
            </a:r>
          </a:p>
          <a:p>
            <a:r>
              <a:rPr lang="en-US" sz="2800" dirty="0"/>
              <a:t>Values are </a:t>
            </a:r>
            <a:r>
              <a:rPr lang="en-US" sz="2800" dirty="0">
                <a:solidFill>
                  <a:srgbClr val="00B050"/>
                </a:solidFill>
              </a:rPr>
              <a:t>random</a:t>
            </a:r>
            <a:r>
              <a:rPr lang="en-US" sz="2800" dirty="0"/>
              <a:t> but </a:t>
            </a:r>
            <a:r>
              <a:rPr lang="en-US" sz="2800" dirty="0">
                <a:solidFill>
                  <a:srgbClr val="00B050"/>
                </a:solidFill>
              </a:rPr>
              <a:t>repeatable</a:t>
            </a:r>
          </a:p>
          <a:p>
            <a:pPr lvl="1"/>
            <a:r>
              <a:rPr lang="en-US" sz="2400" dirty="0"/>
              <a:t>A region of memory generates always the same random numbers</a:t>
            </a:r>
          </a:p>
          <a:p>
            <a:r>
              <a:rPr lang="en-US" sz="2800" dirty="0"/>
              <a:t>We propose two different </a:t>
            </a:r>
            <a:r>
              <a:rPr lang="en-US" sz="2800" dirty="0">
                <a:solidFill>
                  <a:srgbClr val="FF08FF"/>
                </a:solidFill>
              </a:rPr>
              <a:t>implementations:</a:t>
            </a:r>
          </a:p>
          <a:p>
            <a:pPr lvl="1"/>
            <a:r>
              <a:rPr lang="en-US" sz="2400" dirty="0">
                <a:solidFill>
                  <a:srgbClr val="FF08FF"/>
                </a:solidFill>
              </a:rPr>
              <a:t>US-</a:t>
            </a:r>
            <a:r>
              <a:rPr lang="en-US" sz="2400" dirty="0" err="1">
                <a:solidFill>
                  <a:srgbClr val="FF08FF"/>
                </a:solidFill>
              </a:rPr>
              <a:t>Dataplant</a:t>
            </a:r>
            <a:r>
              <a:rPr lang="en-US" sz="2400" dirty="0"/>
              <a:t>: Generates values in the DRAM Sense Amplifiers</a:t>
            </a:r>
          </a:p>
          <a:p>
            <a:pPr lvl="2"/>
            <a:r>
              <a:rPr lang="en-US" sz="2000" dirty="0"/>
              <a:t>It does </a:t>
            </a:r>
            <a:r>
              <a:rPr lang="en-US" sz="2000" u="sng" dirty="0"/>
              <a:t>not destroy the memory content</a:t>
            </a:r>
            <a:r>
              <a:rPr lang="en-US" sz="2000" dirty="0"/>
              <a:t> (optional)</a:t>
            </a:r>
          </a:p>
          <a:p>
            <a:pPr lvl="1"/>
            <a:r>
              <a:rPr lang="en-US" sz="2400" dirty="0">
                <a:solidFill>
                  <a:srgbClr val="FF08FF"/>
                </a:solidFill>
              </a:rPr>
              <a:t>UC-</a:t>
            </a:r>
            <a:r>
              <a:rPr lang="en-US" sz="2400" dirty="0" err="1">
                <a:solidFill>
                  <a:srgbClr val="FF08FF"/>
                </a:solidFill>
              </a:rPr>
              <a:t>Dataplant</a:t>
            </a:r>
            <a:r>
              <a:rPr lang="en-US" sz="2400" dirty="0"/>
              <a:t>: Generates values in the DRAM Cells</a:t>
            </a:r>
          </a:p>
          <a:p>
            <a:r>
              <a:rPr lang="en-US" sz="2800" dirty="0">
                <a:solidFill>
                  <a:srgbClr val="FF0000"/>
                </a:solidFill>
              </a:rPr>
              <a:t>Generate values in-place </a:t>
            </a:r>
            <a:r>
              <a:rPr lang="en-US" sz="2800" dirty="0"/>
              <a:t>(no data movement)</a:t>
            </a:r>
          </a:p>
          <a:p>
            <a:pPr lvl="1"/>
            <a:r>
              <a:rPr lang="en-US" sz="2400" dirty="0"/>
              <a:t>High performance</a:t>
            </a:r>
          </a:p>
          <a:p>
            <a:pPr lvl="1"/>
            <a:r>
              <a:rPr lang="en-US" sz="2400" dirty="0"/>
              <a:t>Low energy</a:t>
            </a:r>
          </a:p>
          <a:p>
            <a:pPr lvl="1"/>
            <a:endParaRPr lang="en-US" dirty="0"/>
          </a:p>
          <a:p>
            <a:endParaRPr lang="en-US" dirty="0"/>
          </a:p>
          <a:p>
            <a:pPr lvl="1"/>
            <a:endParaRPr lang="en-US" dirty="0"/>
          </a:p>
        </p:txBody>
      </p:sp>
    </p:spTree>
    <p:extLst>
      <p:ext uri="{BB962C8B-B14F-4D97-AF65-F5344CB8AC3E}">
        <p14:creationId xmlns:p14="http://schemas.microsoft.com/office/powerpoint/2010/main" val="41836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Applications</a:t>
            </a:r>
          </a:p>
        </p:txBody>
      </p:sp>
      <p:sp>
        <p:nvSpPr>
          <p:cNvPr id="56" name="Content Placeholder 2">
            <a:extLst>
              <a:ext uri="{FF2B5EF4-FFF2-40B4-BE49-F238E27FC236}">
                <a16:creationId xmlns:a16="http://schemas.microsoft.com/office/drawing/2014/main" id="{54A2A698-A1C5-6A4A-AE51-2787FB61F874}"/>
              </a:ext>
            </a:extLst>
          </p:cNvPr>
          <p:cNvSpPr>
            <a:spLocks noGrp="1"/>
          </p:cNvSpPr>
          <p:nvPr>
            <p:ph idx="1"/>
          </p:nvPr>
        </p:nvSpPr>
        <p:spPr>
          <a:xfrm>
            <a:off x="75991" y="1094104"/>
            <a:ext cx="8987622" cy="5318753"/>
          </a:xfrm>
        </p:spPr>
        <p:txBody>
          <a:bodyPr/>
          <a:lstStyle/>
          <a:p>
            <a:r>
              <a:rPr lang="en-US" dirty="0">
                <a:solidFill>
                  <a:srgbClr val="0070C0"/>
                </a:solidFill>
              </a:rPr>
              <a:t>PUFs</a:t>
            </a:r>
          </a:p>
          <a:p>
            <a:pPr lvl="1"/>
            <a:r>
              <a:rPr lang="en-US" dirty="0"/>
              <a:t>The generated values are based on </a:t>
            </a:r>
            <a:r>
              <a:rPr lang="en-US" dirty="0">
                <a:solidFill>
                  <a:srgbClr val="FF08FF"/>
                </a:solidFill>
              </a:rPr>
              <a:t>process variation</a:t>
            </a:r>
            <a:r>
              <a:rPr lang="en-US" dirty="0"/>
              <a:t>: they can be used for PUFs</a:t>
            </a:r>
          </a:p>
          <a:p>
            <a:pPr lvl="1"/>
            <a:r>
              <a:rPr lang="en-US" dirty="0">
                <a:solidFill>
                  <a:srgbClr val="FF0000"/>
                </a:solidFill>
              </a:rPr>
              <a:t>Reduced evaluation time </a:t>
            </a:r>
            <a:r>
              <a:rPr lang="en-US" dirty="0"/>
              <a:t>compared to the state-of-the-art DRAM PUFs</a:t>
            </a:r>
          </a:p>
          <a:p>
            <a:endParaRPr lang="en-US" dirty="0"/>
          </a:p>
          <a:p>
            <a:r>
              <a:rPr lang="en-US" dirty="0">
                <a:solidFill>
                  <a:srgbClr val="00B050"/>
                </a:solidFill>
              </a:rPr>
              <a:t>Cold Boot Attack Prevention Mechanism</a:t>
            </a:r>
          </a:p>
          <a:p>
            <a:pPr lvl="1"/>
            <a:r>
              <a:rPr lang="en-US" dirty="0"/>
              <a:t>New Mechanism: </a:t>
            </a:r>
            <a:r>
              <a:rPr lang="en-US" dirty="0">
                <a:solidFill>
                  <a:srgbClr val="FF08FF"/>
                </a:solidFill>
              </a:rPr>
              <a:t>automatically delete all DRAM content at power up</a:t>
            </a:r>
          </a:p>
          <a:p>
            <a:pPr lvl="1"/>
            <a:r>
              <a:rPr lang="en-US" dirty="0" err="1"/>
              <a:t>Dataplant</a:t>
            </a:r>
            <a:r>
              <a:rPr lang="en-US" dirty="0"/>
              <a:t> is integrated in a DRAM </a:t>
            </a:r>
            <a:r>
              <a:rPr lang="en-US" dirty="0">
                <a:solidFill>
                  <a:srgbClr val="FF0000"/>
                </a:solidFill>
              </a:rPr>
              <a:t>self-refresh cycle</a:t>
            </a:r>
          </a:p>
          <a:p>
            <a:pPr lvl="1"/>
            <a:r>
              <a:rPr lang="en-US" u="sng" dirty="0"/>
              <a:t>No runtime performance and energy overhead</a:t>
            </a:r>
          </a:p>
          <a:p>
            <a:pPr lvl="1"/>
            <a:endParaRPr lang="en-US" u="sng" dirty="0"/>
          </a:p>
          <a:p>
            <a:endParaRPr lang="en-US" dirty="0"/>
          </a:p>
          <a:p>
            <a:pPr lvl="1"/>
            <a:endParaRPr lang="en-US" dirty="0"/>
          </a:p>
        </p:txBody>
      </p:sp>
    </p:spTree>
    <p:extLst>
      <p:ext uri="{BB962C8B-B14F-4D97-AF65-F5344CB8AC3E}">
        <p14:creationId xmlns:p14="http://schemas.microsoft.com/office/powerpoint/2010/main" val="13850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DRAM Background ]</a:t>
            </a:r>
          </a:p>
        </p:txBody>
      </p:sp>
    </p:spTree>
    <p:extLst>
      <p:ext uri="{BB962C8B-B14F-4D97-AF65-F5344CB8AC3E}">
        <p14:creationId xmlns:p14="http://schemas.microsoft.com/office/powerpoint/2010/main" val="13033650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Organization </a:t>
            </a:r>
          </a:p>
        </p:txBody>
      </p:sp>
      <p:pic>
        <p:nvPicPr>
          <p:cNvPr id="36" name="Picture 35">
            <a:extLst>
              <a:ext uri="{FF2B5EF4-FFF2-40B4-BE49-F238E27FC236}">
                <a16:creationId xmlns:a16="http://schemas.microsoft.com/office/drawing/2014/main" id="{A019BC59-82B0-3148-802C-596E30C82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168" y="2069731"/>
            <a:ext cx="6779904" cy="2034909"/>
          </a:xfrm>
          <a:prstGeom prst="rect">
            <a:avLst/>
          </a:prstGeom>
        </p:spPr>
      </p:pic>
      <p:sp>
        <p:nvSpPr>
          <p:cNvPr id="4" name="Content Placeholder 2">
            <a:extLst>
              <a:ext uri="{FF2B5EF4-FFF2-40B4-BE49-F238E27FC236}">
                <a16:creationId xmlns:a16="http://schemas.microsoft.com/office/drawing/2014/main" id="{424BD1FE-17AB-BD47-AFF2-5E43625F22FF}"/>
              </a:ext>
            </a:extLst>
          </p:cNvPr>
          <p:cNvSpPr>
            <a:spLocks noGrp="1"/>
          </p:cNvSpPr>
          <p:nvPr>
            <p:ph idx="1"/>
          </p:nvPr>
        </p:nvSpPr>
        <p:spPr>
          <a:xfrm>
            <a:off x="75991" y="813916"/>
            <a:ext cx="8987622" cy="1106324"/>
          </a:xfrm>
        </p:spPr>
        <p:txBody>
          <a:bodyPr/>
          <a:lstStyle/>
          <a:p>
            <a:r>
              <a:rPr lang="en-US" dirty="0"/>
              <a:t>DRAM design has being optimized for </a:t>
            </a:r>
            <a:r>
              <a:rPr lang="en-US" dirty="0">
                <a:solidFill>
                  <a:srgbClr val="00B050"/>
                </a:solidFill>
              </a:rPr>
              <a:t>capacity and bandwidth </a:t>
            </a:r>
            <a:r>
              <a:rPr lang="en-US" dirty="0"/>
              <a:t>for years</a:t>
            </a:r>
          </a:p>
          <a:p>
            <a:endParaRPr lang="en-US" dirty="0"/>
          </a:p>
          <a:p>
            <a:endParaRPr lang="en-US" dirty="0"/>
          </a:p>
          <a:p>
            <a:endParaRPr lang="en-US" dirty="0"/>
          </a:p>
          <a:p>
            <a:endParaRPr lang="en-US" dirty="0"/>
          </a:p>
          <a:p>
            <a:r>
              <a:rPr lang="en-US" dirty="0"/>
              <a:t>Manufacturers are </a:t>
            </a:r>
            <a:r>
              <a:rPr lang="en-US" dirty="0">
                <a:solidFill>
                  <a:srgbClr val="0070C0"/>
                </a:solidFill>
              </a:rPr>
              <a:t>reluctant to make large changes</a:t>
            </a:r>
            <a:r>
              <a:rPr lang="en-US" dirty="0"/>
              <a:t> in DRAM</a:t>
            </a:r>
          </a:p>
          <a:p>
            <a:r>
              <a:rPr lang="en-US" dirty="0"/>
              <a:t>Small changes can add a lot of value </a:t>
            </a:r>
          </a:p>
        </p:txBody>
      </p:sp>
    </p:spTree>
    <p:extLst>
      <p:ext uri="{BB962C8B-B14F-4D97-AF65-F5344CB8AC3E}">
        <p14:creationId xmlns:p14="http://schemas.microsoft.com/office/powerpoint/2010/main" val="3677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t>
            </a:r>
            <a:r>
              <a:rPr lang="en-US" b="1" dirty="0" err="1"/>
              <a:t>Precharge</a:t>
            </a:r>
            <a:endParaRPr lang="en-US" b="1" dirty="0"/>
          </a:p>
        </p:txBody>
      </p:sp>
      <p:sp>
        <p:nvSpPr>
          <p:cNvPr id="10" name="Content Placeholder 2">
            <a:extLst>
              <a:ext uri="{FF2B5EF4-FFF2-40B4-BE49-F238E27FC236}">
                <a16:creationId xmlns:a16="http://schemas.microsoft.com/office/drawing/2014/main" id="{1183483B-C644-5D4B-81EC-287BFC2E93DC}"/>
              </a:ext>
            </a:extLst>
          </p:cNvPr>
          <p:cNvSpPr>
            <a:spLocks noGrp="1"/>
          </p:cNvSpPr>
          <p:nvPr>
            <p:ph idx="1"/>
          </p:nvPr>
        </p:nvSpPr>
        <p:spPr>
          <a:xfrm>
            <a:off x="75990" y="1094104"/>
            <a:ext cx="5278330" cy="5318753"/>
          </a:xfrm>
        </p:spPr>
        <p:txBody>
          <a:bodyPr/>
          <a:lstStyle/>
          <a:p>
            <a:r>
              <a:rPr lang="en-US" sz="2800" dirty="0">
                <a:solidFill>
                  <a:srgbClr val="FF08FF"/>
                </a:solidFill>
              </a:rPr>
              <a:t>Goal: </a:t>
            </a:r>
            <a:r>
              <a:rPr lang="en-US" sz="2800" dirty="0"/>
              <a:t>Prepare the </a:t>
            </a:r>
            <a:r>
              <a:rPr lang="en-US" sz="2800" dirty="0" err="1"/>
              <a:t>bitline</a:t>
            </a:r>
            <a:r>
              <a:rPr lang="en-US" sz="2800" dirty="0"/>
              <a:t> for the next access</a:t>
            </a:r>
          </a:p>
          <a:p>
            <a:r>
              <a:rPr lang="en-US" sz="2800" dirty="0" err="1"/>
              <a:t>Precharge</a:t>
            </a:r>
            <a:r>
              <a:rPr lang="en-US" sz="2800" dirty="0"/>
              <a:t> logic is asserted</a:t>
            </a:r>
          </a:p>
          <a:p>
            <a:r>
              <a:rPr lang="en-US" sz="2800" dirty="0"/>
              <a:t>The </a:t>
            </a:r>
            <a:r>
              <a:rPr lang="en-US" sz="2800" dirty="0" err="1"/>
              <a:t>bitline</a:t>
            </a:r>
            <a:r>
              <a:rPr lang="en-US" sz="2800" dirty="0"/>
              <a:t> gets </a:t>
            </a:r>
            <a:r>
              <a:rPr lang="en-US" sz="2800" dirty="0" err="1"/>
              <a:t>precharged</a:t>
            </a:r>
            <a:r>
              <a:rPr lang="en-US" sz="2800" dirty="0"/>
              <a:t> to </a:t>
            </a:r>
            <a:r>
              <a:rPr lang="en-US" sz="2800" dirty="0" err="1"/>
              <a:t>Vdd</a:t>
            </a:r>
            <a:r>
              <a:rPr lang="en-US" sz="2800" dirty="0"/>
              <a:t>/2 = 0.5V</a:t>
            </a:r>
          </a:p>
          <a:p>
            <a:r>
              <a:rPr lang="en-US" sz="2800" dirty="0"/>
              <a:t>Notice that:</a:t>
            </a:r>
          </a:p>
          <a:p>
            <a:pPr lvl="1"/>
            <a:r>
              <a:rPr lang="en-US" sz="2000" dirty="0"/>
              <a:t>Content of the cell does not change (0 value in the figure)</a:t>
            </a:r>
          </a:p>
          <a:p>
            <a:pPr lvl="1"/>
            <a:r>
              <a:rPr lang="en-US" sz="2000" dirty="0"/>
              <a:t>The </a:t>
            </a:r>
            <a:r>
              <a:rPr lang="en-US" sz="2000" dirty="0" err="1"/>
              <a:t>wordline</a:t>
            </a:r>
            <a:r>
              <a:rPr lang="en-US" sz="2000" dirty="0"/>
              <a:t> is not asserted</a:t>
            </a:r>
          </a:p>
          <a:p>
            <a:pPr lvl="1"/>
            <a:r>
              <a:rPr lang="en-US" sz="2000" dirty="0"/>
              <a:t>The SA is not asserted</a:t>
            </a:r>
          </a:p>
          <a:p>
            <a:endParaRPr lang="en-US" dirty="0"/>
          </a:p>
          <a:p>
            <a:pPr lvl="1"/>
            <a:endParaRPr lang="en-US" dirty="0"/>
          </a:p>
        </p:txBody>
      </p:sp>
      <p:pic>
        <p:nvPicPr>
          <p:cNvPr id="6" name="Picture 5">
            <a:extLst>
              <a:ext uri="{FF2B5EF4-FFF2-40B4-BE49-F238E27FC236}">
                <a16:creationId xmlns:a16="http://schemas.microsoft.com/office/drawing/2014/main" id="{C0258CF9-8442-7C42-B042-F580B1FBC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111" y="1966518"/>
            <a:ext cx="3507009" cy="2924964"/>
          </a:xfrm>
          <a:prstGeom prst="rect">
            <a:avLst/>
          </a:prstGeom>
        </p:spPr>
      </p:pic>
      <p:sp>
        <p:nvSpPr>
          <p:cNvPr id="4" name="Oval 3">
            <a:extLst>
              <a:ext uri="{FF2B5EF4-FFF2-40B4-BE49-F238E27FC236}">
                <a16:creationId xmlns:a16="http://schemas.microsoft.com/office/drawing/2014/main" id="{E7198D58-5325-4346-BE3A-7BF97D7F1E6D}"/>
              </a:ext>
            </a:extLst>
          </p:cNvPr>
          <p:cNvSpPr/>
          <p:nvPr/>
        </p:nvSpPr>
        <p:spPr>
          <a:xfrm>
            <a:off x="10160" y="204216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AB026D1B-40DC-ED49-B86C-E4402AA345AE}"/>
              </a:ext>
            </a:extLst>
          </p:cNvPr>
          <p:cNvSpPr/>
          <p:nvPr/>
        </p:nvSpPr>
        <p:spPr>
          <a:xfrm>
            <a:off x="5852160" y="366776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 name="Oval 8">
            <a:extLst>
              <a:ext uri="{FF2B5EF4-FFF2-40B4-BE49-F238E27FC236}">
                <a16:creationId xmlns:a16="http://schemas.microsoft.com/office/drawing/2014/main" id="{2C7B941D-6A8F-C346-8D61-73E9218BC5B3}"/>
              </a:ext>
            </a:extLst>
          </p:cNvPr>
          <p:cNvSpPr/>
          <p:nvPr/>
        </p:nvSpPr>
        <p:spPr>
          <a:xfrm>
            <a:off x="-3481" y="2500148"/>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33875ECD-CFCA-EE49-81A9-15D916C38EBF}"/>
              </a:ext>
            </a:extLst>
          </p:cNvPr>
          <p:cNvSpPr/>
          <p:nvPr/>
        </p:nvSpPr>
        <p:spPr>
          <a:xfrm>
            <a:off x="6437959" y="1788718"/>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 name="Rounded Rectangle 4">
            <a:extLst>
              <a:ext uri="{FF2B5EF4-FFF2-40B4-BE49-F238E27FC236}">
                <a16:creationId xmlns:a16="http://schemas.microsoft.com/office/drawing/2014/main" id="{1E309484-E444-FD4E-8CF7-65638C33F913}"/>
              </a:ext>
            </a:extLst>
          </p:cNvPr>
          <p:cNvSpPr/>
          <p:nvPr/>
        </p:nvSpPr>
        <p:spPr>
          <a:xfrm>
            <a:off x="5454111" y="1721480"/>
            <a:ext cx="1749329" cy="317000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8" grpId="0" animBg="1"/>
      <p:bldP spid="9" grpId="0" animBg="1"/>
      <p:bldP spid="11" grpId="0" animBg="1"/>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Activation</a:t>
            </a:r>
          </a:p>
        </p:txBody>
      </p:sp>
      <p:pic>
        <p:nvPicPr>
          <p:cNvPr id="29" name="Picture 28">
            <a:extLst>
              <a:ext uri="{FF2B5EF4-FFF2-40B4-BE49-F238E27FC236}">
                <a16:creationId xmlns:a16="http://schemas.microsoft.com/office/drawing/2014/main" id="{B4F789E0-9BB6-2F48-A2BD-0E162EEC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309" y="2572712"/>
            <a:ext cx="3933371" cy="3280564"/>
          </a:xfrm>
          <a:prstGeom prst="rect">
            <a:avLst/>
          </a:prstGeom>
        </p:spPr>
      </p:pic>
      <p:sp>
        <p:nvSpPr>
          <p:cNvPr id="92" name="Content Placeholder 2">
            <a:extLst>
              <a:ext uri="{FF2B5EF4-FFF2-40B4-BE49-F238E27FC236}">
                <a16:creationId xmlns:a16="http://schemas.microsoft.com/office/drawing/2014/main" id="{CDBF2713-2AEF-3B42-9B9E-CACCFB4554DE}"/>
              </a:ext>
            </a:extLst>
          </p:cNvPr>
          <p:cNvSpPr>
            <a:spLocks noGrp="1"/>
          </p:cNvSpPr>
          <p:nvPr>
            <p:ph idx="1"/>
          </p:nvPr>
        </p:nvSpPr>
        <p:spPr>
          <a:xfrm>
            <a:off x="75990" y="1094104"/>
            <a:ext cx="5093221" cy="5347335"/>
          </a:xfrm>
        </p:spPr>
        <p:txBody>
          <a:bodyPr/>
          <a:lstStyle/>
          <a:p>
            <a:r>
              <a:rPr lang="en-US" sz="2800" dirty="0">
                <a:solidFill>
                  <a:srgbClr val="FF08FF"/>
                </a:solidFill>
              </a:rPr>
              <a:t>Goal: </a:t>
            </a:r>
            <a:r>
              <a:rPr lang="en-US" sz="2800" dirty="0"/>
              <a:t>Sense and Amplify the content of a DRAM cell</a:t>
            </a:r>
          </a:p>
          <a:p>
            <a:r>
              <a:rPr lang="en-US" sz="2800" dirty="0"/>
              <a:t>Initial state (</a:t>
            </a:r>
            <a:r>
              <a:rPr lang="en-US" sz="2800" dirty="0" err="1"/>
              <a:t>precharged</a:t>
            </a:r>
            <a:r>
              <a:rPr lang="en-US" sz="2800" dirty="0"/>
              <a:t> </a:t>
            </a:r>
            <a:r>
              <a:rPr lang="en-US" sz="2800" dirty="0" err="1"/>
              <a:t>bitline</a:t>
            </a:r>
            <a:r>
              <a:rPr lang="en-US" sz="2800" dirty="0"/>
              <a:t>)</a:t>
            </a:r>
          </a:p>
          <a:p>
            <a:r>
              <a:rPr lang="en-US" sz="2800" dirty="0"/>
              <a:t>Charge Sharing: the access transistor (</a:t>
            </a:r>
            <a:r>
              <a:rPr lang="en-US" sz="2800" dirty="0" err="1"/>
              <a:t>wordline</a:t>
            </a:r>
            <a:r>
              <a:rPr lang="en-US" sz="2800" dirty="0"/>
              <a:t>) is asserted</a:t>
            </a:r>
          </a:p>
          <a:p>
            <a:r>
              <a:rPr lang="en-US" sz="2800" dirty="0"/>
              <a:t>Sensing phase</a:t>
            </a:r>
          </a:p>
          <a:p>
            <a:r>
              <a:rPr lang="en-US" sz="2800" dirty="0"/>
              <a:t>The SA is asserted and the content of the cell is restored</a:t>
            </a:r>
          </a:p>
          <a:p>
            <a:endParaRPr lang="en-US" sz="2800" dirty="0"/>
          </a:p>
          <a:p>
            <a:endParaRPr lang="en-US" sz="2800" dirty="0"/>
          </a:p>
          <a:p>
            <a:pPr marL="0" indent="0">
              <a:buNone/>
            </a:pPr>
            <a:endParaRPr lang="en-US" dirty="0"/>
          </a:p>
          <a:p>
            <a:pPr lvl="1"/>
            <a:endParaRPr lang="en-US" dirty="0"/>
          </a:p>
        </p:txBody>
      </p:sp>
      <p:sp>
        <p:nvSpPr>
          <p:cNvPr id="5" name="Oval 4">
            <a:extLst>
              <a:ext uri="{FF2B5EF4-FFF2-40B4-BE49-F238E27FC236}">
                <a16:creationId xmlns:a16="http://schemas.microsoft.com/office/drawing/2014/main" id="{D0C0AFEC-738A-5042-BBCD-6C31305FC7ED}"/>
              </a:ext>
            </a:extLst>
          </p:cNvPr>
          <p:cNvSpPr/>
          <p:nvPr/>
        </p:nvSpPr>
        <p:spPr>
          <a:xfrm>
            <a:off x="10160" y="293885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 name="Rounded Rectangle 5">
            <a:extLst>
              <a:ext uri="{FF2B5EF4-FFF2-40B4-BE49-F238E27FC236}">
                <a16:creationId xmlns:a16="http://schemas.microsoft.com/office/drawing/2014/main" id="{FCDECA09-2267-FE47-80E8-9A03A4AD028B}"/>
              </a:ext>
            </a:extLst>
          </p:cNvPr>
          <p:cNvSpPr/>
          <p:nvPr/>
        </p:nvSpPr>
        <p:spPr>
          <a:xfrm>
            <a:off x="6449791" y="2486026"/>
            <a:ext cx="2419889"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C1419B2-B44C-5B43-B2DE-78C32C477517}"/>
              </a:ext>
            </a:extLst>
          </p:cNvPr>
          <p:cNvSpPr/>
          <p:nvPr/>
        </p:nvSpPr>
        <p:spPr>
          <a:xfrm>
            <a:off x="6654800" y="385739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91502106-429D-F74B-B531-BE517A64C3D5}"/>
              </a:ext>
            </a:extLst>
          </p:cNvPr>
          <p:cNvSpPr/>
          <p:nvPr/>
        </p:nvSpPr>
        <p:spPr>
          <a:xfrm>
            <a:off x="10160" y="421886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7783BBB-6D7C-B940-A24A-5CEFBC8F32AF}"/>
              </a:ext>
            </a:extLst>
          </p:cNvPr>
          <p:cNvSpPr/>
          <p:nvPr/>
        </p:nvSpPr>
        <p:spPr>
          <a:xfrm>
            <a:off x="7000240" y="255183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0" name="Oval 9">
            <a:extLst>
              <a:ext uri="{FF2B5EF4-FFF2-40B4-BE49-F238E27FC236}">
                <a16:creationId xmlns:a16="http://schemas.microsoft.com/office/drawing/2014/main" id="{7099FC82-5F21-074D-A861-EAD8D4E41BAA}"/>
              </a:ext>
            </a:extLst>
          </p:cNvPr>
          <p:cNvSpPr/>
          <p:nvPr/>
        </p:nvSpPr>
        <p:spPr>
          <a:xfrm>
            <a:off x="20320" y="46958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1" name="Oval 10">
            <a:extLst>
              <a:ext uri="{FF2B5EF4-FFF2-40B4-BE49-F238E27FC236}">
                <a16:creationId xmlns:a16="http://schemas.microsoft.com/office/drawing/2014/main" id="{5075EF4F-73B6-364A-A18B-C4087B4E5652}"/>
              </a:ext>
            </a:extLst>
          </p:cNvPr>
          <p:cNvSpPr/>
          <p:nvPr/>
        </p:nvSpPr>
        <p:spPr>
          <a:xfrm>
            <a:off x="7253820" y="46958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2" name="Oval 21">
            <a:extLst>
              <a:ext uri="{FF2B5EF4-FFF2-40B4-BE49-F238E27FC236}">
                <a16:creationId xmlns:a16="http://schemas.microsoft.com/office/drawing/2014/main" id="{05F4AE56-6473-FF45-BA48-B20D2463D6A4}"/>
              </a:ext>
            </a:extLst>
          </p:cNvPr>
          <p:cNvSpPr/>
          <p:nvPr/>
        </p:nvSpPr>
        <p:spPr>
          <a:xfrm>
            <a:off x="10160" y="20463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grpSp>
        <p:nvGrpSpPr>
          <p:cNvPr id="20" name="Group 19">
            <a:extLst>
              <a:ext uri="{FF2B5EF4-FFF2-40B4-BE49-F238E27FC236}">
                <a16:creationId xmlns:a16="http://schemas.microsoft.com/office/drawing/2014/main" id="{D42C140B-A776-074E-84E2-110F59764B82}"/>
              </a:ext>
            </a:extLst>
          </p:cNvPr>
          <p:cNvGrpSpPr/>
          <p:nvPr/>
        </p:nvGrpSpPr>
        <p:grpSpPr>
          <a:xfrm>
            <a:off x="6564635" y="73723"/>
            <a:ext cx="1778000" cy="2159000"/>
            <a:chOff x="4688523" y="25958"/>
            <a:chExt cx="1778000" cy="2159000"/>
          </a:xfrm>
        </p:grpSpPr>
        <p:pic>
          <p:nvPicPr>
            <p:cNvPr id="4" name="Picture 3">
              <a:extLst>
                <a:ext uri="{FF2B5EF4-FFF2-40B4-BE49-F238E27FC236}">
                  <a16:creationId xmlns:a16="http://schemas.microsoft.com/office/drawing/2014/main" id="{DE45DD19-FBA2-F94E-970E-48EEE94BE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523" y="25958"/>
              <a:ext cx="1778000" cy="2159000"/>
            </a:xfrm>
            <a:prstGeom prst="rect">
              <a:avLst/>
            </a:prstGeom>
          </p:spPr>
        </p:pic>
        <p:sp>
          <p:nvSpPr>
            <p:cNvPr id="23" name="Oval 22">
              <a:extLst>
                <a:ext uri="{FF2B5EF4-FFF2-40B4-BE49-F238E27FC236}">
                  <a16:creationId xmlns:a16="http://schemas.microsoft.com/office/drawing/2014/main" id="{50128E3A-E7C4-1742-B207-B49A6555A570}"/>
                </a:ext>
              </a:extLst>
            </p:cNvPr>
            <p:cNvSpPr/>
            <p:nvPr/>
          </p:nvSpPr>
          <p:spPr>
            <a:xfrm>
              <a:off x="5766702" y="120924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grpSp>
      <p:grpSp>
        <p:nvGrpSpPr>
          <p:cNvPr id="21" name="Group 20">
            <a:extLst>
              <a:ext uri="{FF2B5EF4-FFF2-40B4-BE49-F238E27FC236}">
                <a16:creationId xmlns:a16="http://schemas.microsoft.com/office/drawing/2014/main" id="{94A3C38E-7E40-6A4E-A21F-9B1BAB9CFA49}"/>
              </a:ext>
            </a:extLst>
          </p:cNvPr>
          <p:cNvGrpSpPr/>
          <p:nvPr/>
        </p:nvGrpSpPr>
        <p:grpSpPr>
          <a:xfrm>
            <a:off x="6609085" y="176050"/>
            <a:ext cx="1689100" cy="2006600"/>
            <a:chOff x="5748020" y="176050"/>
            <a:chExt cx="1689100" cy="2006600"/>
          </a:xfrm>
        </p:grpSpPr>
        <p:pic>
          <p:nvPicPr>
            <p:cNvPr id="15" name="Picture 14">
              <a:extLst>
                <a:ext uri="{FF2B5EF4-FFF2-40B4-BE49-F238E27FC236}">
                  <a16:creationId xmlns:a16="http://schemas.microsoft.com/office/drawing/2014/main" id="{D28E118E-B0DF-EA42-8769-79E47FF5F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020" y="176050"/>
              <a:ext cx="1689100" cy="2006600"/>
            </a:xfrm>
            <a:prstGeom prst="rect">
              <a:avLst/>
            </a:prstGeom>
          </p:spPr>
        </p:pic>
        <p:sp>
          <p:nvSpPr>
            <p:cNvPr id="25" name="Oval 24">
              <a:extLst>
                <a:ext uri="{FF2B5EF4-FFF2-40B4-BE49-F238E27FC236}">
                  <a16:creationId xmlns:a16="http://schemas.microsoft.com/office/drawing/2014/main" id="{8F6DB2BA-8408-1349-AD63-EE0A82231276}"/>
                </a:ext>
              </a:extLst>
            </p:cNvPr>
            <p:cNvSpPr/>
            <p:nvPr/>
          </p:nvSpPr>
          <p:spPr>
            <a:xfrm>
              <a:off x="6746240" y="115903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24" name="Group 23">
            <a:extLst>
              <a:ext uri="{FF2B5EF4-FFF2-40B4-BE49-F238E27FC236}">
                <a16:creationId xmlns:a16="http://schemas.microsoft.com/office/drawing/2014/main" id="{AE64B58D-8451-9C4F-B4F8-7CDF68B376E5}"/>
              </a:ext>
            </a:extLst>
          </p:cNvPr>
          <p:cNvGrpSpPr/>
          <p:nvPr/>
        </p:nvGrpSpPr>
        <p:grpSpPr>
          <a:xfrm>
            <a:off x="6609085" y="148878"/>
            <a:ext cx="1676400" cy="2032000"/>
            <a:chOff x="6541231" y="124662"/>
            <a:chExt cx="1676400" cy="2032000"/>
          </a:xfrm>
        </p:grpSpPr>
        <p:pic>
          <p:nvPicPr>
            <p:cNvPr id="17" name="Picture 16">
              <a:extLst>
                <a:ext uri="{FF2B5EF4-FFF2-40B4-BE49-F238E27FC236}">
                  <a16:creationId xmlns:a16="http://schemas.microsoft.com/office/drawing/2014/main" id="{641D6598-D75E-C142-87F2-9999CC09A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1231" y="124662"/>
              <a:ext cx="1676400" cy="2032000"/>
            </a:xfrm>
            <a:prstGeom prst="rect">
              <a:avLst/>
            </a:prstGeom>
          </p:spPr>
        </p:pic>
        <p:sp>
          <p:nvSpPr>
            <p:cNvPr id="27" name="Oval 26">
              <a:extLst>
                <a:ext uri="{FF2B5EF4-FFF2-40B4-BE49-F238E27FC236}">
                  <a16:creationId xmlns:a16="http://schemas.microsoft.com/office/drawing/2014/main" id="{48C2EE5B-BF2A-6049-A605-563274011DFC}"/>
                </a:ext>
              </a:extLst>
            </p:cNvPr>
            <p:cNvSpPr/>
            <p:nvPr/>
          </p:nvSpPr>
          <p:spPr>
            <a:xfrm>
              <a:off x="7517980" y="1129689"/>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26" name="Group 25">
            <a:extLst>
              <a:ext uri="{FF2B5EF4-FFF2-40B4-BE49-F238E27FC236}">
                <a16:creationId xmlns:a16="http://schemas.microsoft.com/office/drawing/2014/main" id="{5951BEA4-429F-FC4F-BCEA-78B27A435DCE}"/>
              </a:ext>
            </a:extLst>
          </p:cNvPr>
          <p:cNvGrpSpPr/>
          <p:nvPr/>
        </p:nvGrpSpPr>
        <p:grpSpPr>
          <a:xfrm>
            <a:off x="6654805" y="125977"/>
            <a:ext cx="1600200" cy="2006600"/>
            <a:chOff x="6383020" y="39726"/>
            <a:chExt cx="1600200" cy="2006600"/>
          </a:xfrm>
        </p:grpSpPr>
        <p:pic>
          <p:nvPicPr>
            <p:cNvPr id="19" name="Picture 18">
              <a:extLst>
                <a:ext uri="{FF2B5EF4-FFF2-40B4-BE49-F238E27FC236}">
                  <a16:creationId xmlns:a16="http://schemas.microsoft.com/office/drawing/2014/main" id="{1770F28E-B8F2-594B-A46A-8A4C67247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3020" y="39726"/>
              <a:ext cx="1600200" cy="2006600"/>
            </a:xfrm>
            <a:prstGeom prst="rect">
              <a:avLst/>
            </a:prstGeom>
          </p:spPr>
        </p:pic>
        <p:sp>
          <p:nvSpPr>
            <p:cNvPr id="30" name="Oval 29">
              <a:extLst>
                <a:ext uri="{FF2B5EF4-FFF2-40B4-BE49-F238E27FC236}">
                  <a16:creationId xmlns:a16="http://schemas.microsoft.com/office/drawing/2014/main" id="{0FF84FF4-E8BD-AC40-92EF-C9244785F6C4}"/>
                </a:ext>
              </a:extLst>
            </p:cNvPr>
            <p:cNvSpPr/>
            <p:nvPr/>
          </p:nvSpPr>
          <p:spPr>
            <a:xfrm>
              <a:off x="7264400" y="102257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spTree>
    <p:extLst>
      <p:ext uri="{BB962C8B-B14F-4D97-AF65-F5344CB8AC3E}">
        <p14:creationId xmlns:p14="http://schemas.microsoft.com/office/powerpoint/2010/main" val="233957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uiExpand="1" build="p"/>
      <p:bldP spid="5" grpId="0" animBg="1"/>
      <p:bldP spid="6" grpId="0" animBg="1"/>
      <p:bldP spid="7" grpId="0" animBg="1"/>
      <p:bldP spid="8" grpId="0" animBg="1"/>
      <p:bldP spid="9" grpId="0" animBg="1"/>
      <p:bldP spid="10" grpId="0" animBg="1"/>
      <p:bldP spid="11" grpId="0" animBg="1"/>
      <p:bldP spid="2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a:t>
            </a:r>
            <a:r>
              <a:rPr lang="en-US" b="1" dirty="0" err="1"/>
              <a:t>Dataplant</a:t>
            </a:r>
            <a:r>
              <a:rPr lang="en-US" b="1" dirty="0"/>
              <a:t> Implementations]</a:t>
            </a:r>
          </a:p>
        </p:txBody>
      </p:sp>
    </p:spTree>
    <p:extLst>
      <p:ext uri="{BB962C8B-B14F-4D97-AF65-F5344CB8AC3E}">
        <p14:creationId xmlns:p14="http://schemas.microsoft.com/office/powerpoint/2010/main" val="37978906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US-</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92AE9968-4748-754D-BFF4-FDD8BC1F3041}"/>
              </a:ext>
            </a:extLst>
          </p:cNvPr>
          <p:cNvSpPr>
            <a:spLocks noGrp="1"/>
          </p:cNvSpPr>
          <p:nvPr>
            <p:ph idx="1"/>
          </p:nvPr>
        </p:nvSpPr>
        <p:spPr>
          <a:xfrm>
            <a:off x="75991" y="1624127"/>
            <a:ext cx="5133334" cy="5361776"/>
          </a:xfrm>
        </p:spPr>
        <p:txBody>
          <a:bodyPr/>
          <a:lstStyle/>
          <a:p>
            <a:r>
              <a:rPr lang="en-US" sz="2400" dirty="0"/>
              <a:t>Assert the SA</a:t>
            </a:r>
          </a:p>
          <a:p>
            <a:r>
              <a:rPr lang="en-US" sz="2400" dirty="0"/>
              <a:t>The </a:t>
            </a:r>
            <a:r>
              <a:rPr lang="en-US" sz="2400" dirty="0" err="1"/>
              <a:t>bitline</a:t>
            </a:r>
            <a:r>
              <a:rPr lang="en-US" sz="2400" dirty="0"/>
              <a:t> is biased towards a value that depends on process variation</a:t>
            </a:r>
          </a:p>
          <a:p>
            <a:r>
              <a:rPr lang="en-US" sz="2400" dirty="0"/>
              <a:t>Assert the access transistor (</a:t>
            </a:r>
            <a:r>
              <a:rPr lang="en-US" sz="2400" dirty="0" err="1"/>
              <a:t>wordline</a:t>
            </a:r>
            <a:r>
              <a:rPr lang="en-US" sz="2400" dirty="0"/>
              <a:t>) - optional</a:t>
            </a:r>
          </a:p>
          <a:p>
            <a:r>
              <a:rPr lang="en-US" sz="2400" dirty="0"/>
              <a:t>The content of the cell is destroyed - - optional</a:t>
            </a:r>
          </a:p>
          <a:p>
            <a:r>
              <a:rPr lang="en-US" sz="2400" dirty="0"/>
              <a:t>The generated value depends on process variation</a:t>
            </a:r>
          </a:p>
          <a:p>
            <a:r>
              <a:rPr lang="en-US" sz="2400" dirty="0"/>
              <a:t>Value generated in the SA (it does not require a cell to generate a value)</a:t>
            </a:r>
          </a:p>
          <a:p>
            <a:pPr marL="0" indent="0">
              <a:buNone/>
            </a:pPr>
            <a:endParaRPr lang="en-US" dirty="0"/>
          </a:p>
          <a:p>
            <a:pPr lvl="1"/>
            <a:endParaRPr lang="en-US" dirty="0"/>
          </a:p>
        </p:txBody>
      </p:sp>
      <p:pic>
        <p:nvPicPr>
          <p:cNvPr id="8" name="Picture 7">
            <a:extLst>
              <a:ext uri="{FF2B5EF4-FFF2-40B4-BE49-F238E27FC236}">
                <a16:creationId xmlns:a16="http://schemas.microsoft.com/office/drawing/2014/main" id="{1B0F455D-AD5C-4F46-B5A9-1ACD4E76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61" y="2508167"/>
            <a:ext cx="4110152" cy="3480588"/>
          </a:xfrm>
          <a:prstGeom prst="rect">
            <a:avLst/>
          </a:prstGeom>
        </p:spPr>
      </p:pic>
      <p:sp>
        <p:nvSpPr>
          <p:cNvPr id="9" name="Oval 8">
            <a:extLst>
              <a:ext uri="{FF2B5EF4-FFF2-40B4-BE49-F238E27FC236}">
                <a16:creationId xmlns:a16="http://schemas.microsoft.com/office/drawing/2014/main" id="{2556D8AD-0162-5045-A5EE-838BC37D2F36}"/>
              </a:ext>
            </a:extLst>
          </p:cNvPr>
          <p:cNvSpPr/>
          <p:nvPr/>
        </p:nvSpPr>
        <p:spPr>
          <a:xfrm>
            <a:off x="20318" y="164867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8C3F5F6D-9E75-064F-B31F-43BE2C510377}"/>
              </a:ext>
            </a:extLst>
          </p:cNvPr>
          <p:cNvSpPr/>
          <p:nvPr/>
        </p:nvSpPr>
        <p:spPr>
          <a:xfrm>
            <a:off x="6927257" y="506350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1" name="Oval 10">
            <a:extLst>
              <a:ext uri="{FF2B5EF4-FFF2-40B4-BE49-F238E27FC236}">
                <a16:creationId xmlns:a16="http://schemas.microsoft.com/office/drawing/2014/main" id="{E6CE2AE1-110A-6A47-9671-E6D96F9BCBEE}"/>
              </a:ext>
            </a:extLst>
          </p:cNvPr>
          <p:cNvSpPr/>
          <p:nvPr/>
        </p:nvSpPr>
        <p:spPr>
          <a:xfrm>
            <a:off x="20318" y="212061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AF83B64C-A62D-8646-8B38-64CC2A31C258}"/>
              </a:ext>
            </a:extLst>
          </p:cNvPr>
          <p:cNvSpPr/>
          <p:nvPr/>
        </p:nvSpPr>
        <p:spPr>
          <a:xfrm>
            <a:off x="7175967" y="2544339"/>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Oval 12">
            <a:extLst>
              <a:ext uri="{FF2B5EF4-FFF2-40B4-BE49-F238E27FC236}">
                <a16:creationId xmlns:a16="http://schemas.microsoft.com/office/drawing/2014/main" id="{188D79F5-6FD3-9343-9351-CE9993F337B9}"/>
              </a:ext>
            </a:extLst>
          </p:cNvPr>
          <p:cNvSpPr/>
          <p:nvPr/>
        </p:nvSpPr>
        <p:spPr>
          <a:xfrm>
            <a:off x="20318" y="288717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Oval 13">
            <a:extLst>
              <a:ext uri="{FF2B5EF4-FFF2-40B4-BE49-F238E27FC236}">
                <a16:creationId xmlns:a16="http://schemas.microsoft.com/office/drawing/2014/main" id="{7EC6FEC9-B4D8-D64A-A95E-0818A279345A}"/>
              </a:ext>
            </a:extLst>
          </p:cNvPr>
          <p:cNvSpPr/>
          <p:nvPr/>
        </p:nvSpPr>
        <p:spPr>
          <a:xfrm>
            <a:off x="7175967" y="380392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5" name="Oval 14">
            <a:extLst>
              <a:ext uri="{FF2B5EF4-FFF2-40B4-BE49-F238E27FC236}">
                <a16:creationId xmlns:a16="http://schemas.microsoft.com/office/drawing/2014/main" id="{3AC5801A-E30F-2D42-877A-63F273A66418}"/>
              </a:ext>
            </a:extLst>
          </p:cNvPr>
          <p:cNvSpPr/>
          <p:nvPr/>
        </p:nvSpPr>
        <p:spPr>
          <a:xfrm>
            <a:off x="40638" y="3679741"/>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Oval 15">
            <a:extLst>
              <a:ext uri="{FF2B5EF4-FFF2-40B4-BE49-F238E27FC236}">
                <a16:creationId xmlns:a16="http://schemas.microsoft.com/office/drawing/2014/main" id="{1E9D2C83-652B-384E-9DF4-35D11F9182EC}"/>
              </a:ext>
            </a:extLst>
          </p:cNvPr>
          <p:cNvSpPr/>
          <p:nvPr/>
        </p:nvSpPr>
        <p:spPr>
          <a:xfrm>
            <a:off x="7272697" y="3190257"/>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1FCC4CF7-5445-FF43-9FED-689523648A04}"/>
              </a:ext>
            </a:extLst>
          </p:cNvPr>
          <p:cNvSpPr/>
          <p:nvPr/>
        </p:nvSpPr>
        <p:spPr>
          <a:xfrm>
            <a:off x="365758" y="607519"/>
            <a:ext cx="83820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8FF"/>
                </a:solidFill>
                <a:effectLst/>
                <a:uLnTx/>
                <a:uFillTx/>
                <a:latin typeface="Cambria" panose="02040503050406030204" pitchFamily="18" charset="0"/>
                <a:ea typeface="+mn-ea"/>
                <a:cs typeface="+mn-cs"/>
              </a:rPr>
              <a:t>Key idea: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SA before asserting the access transistor</a:t>
            </a:r>
          </a:p>
        </p:txBody>
      </p:sp>
      <p:sp>
        <p:nvSpPr>
          <p:cNvPr id="18" name="Rounded Rectangle 17">
            <a:extLst>
              <a:ext uri="{FF2B5EF4-FFF2-40B4-BE49-F238E27FC236}">
                <a16:creationId xmlns:a16="http://schemas.microsoft.com/office/drawing/2014/main" id="{B755AFC9-843E-FA4A-8A7A-2881F2DFBD35}"/>
              </a:ext>
            </a:extLst>
          </p:cNvPr>
          <p:cNvSpPr/>
          <p:nvPr/>
        </p:nvSpPr>
        <p:spPr>
          <a:xfrm>
            <a:off x="6571711" y="2298097"/>
            <a:ext cx="2531651"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0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P spid="10" grpId="0" animBg="1"/>
      <p:bldP spid="11" grpId="0" animBg="1"/>
      <p:bldP spid="12" grpId="0" animBg="1"/>
      <p:bldP spid="13" grpId="0" animBg="1"/>
      <p:bldP spid="14" grpId="0" animBg="1"/>
      <p:bldP spid="15" grpId="0" animBg="1"/>
      <p:bldP spid="16" grpId="0" animBg="1"/>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15939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UC-</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92AE9968-4748-754D-BFF4-FDD8BC1F3041}"/>
              </a:ext>
            </a:extLst>
          </p:cNvPr>
          <p:cNvSpPr>
            <a:spLocks noGrp="1"/>
          </p:cNvSpPr>
          <p:nvPr>
            <p:ph idx="1"/>
          </p:nvPr>
        </p:nvSpPr>
        <p:spPr>
          <a:xfrm>
            <a:off x="421431" y="780360"/>
            <a:ext cx="8275529" cy="887096"/>
          </a:xfrm>
        </p:spPr>
        <p:txBody>
          <a:bodyPr/>
          <a:lstStyle/>
          <a:p>
            <a:pPr marL="0" indent="0">
              <a:buNone/>
            </a:pPr>
            <a:r>
              <a:rPr lang="en-US" sz="2800" dirty="0">
                <a:solidFill>
                  <a:srgbClr val="FF08FF"/>
                </a:solidFill>
              </a:rPr>
              <a:t>Key Idea: </a:t>
            </a:r>
            <a:r>
              <a:rPr lang="en-US" sz="2800" dirty="0"/>
              <a:t>discharge the DRAM cells by asserting the </a:t>
            </a:r>
            <a:r>
              <a:rPr lang="en-US" sz="2800" dirty="0" err="1"/>
              <a:t>precharge</a:t>
            </a:r>
            <a:r>
              <a:rPr lang="en-US" sz="2800" dirty="0"/>
              <a:t> logic while asserting the access transistor</a:t>
            </a:r>
          </a:p>
          <a:p>
            <a:pPr marL="0" indent="0">
              <a:buNone/>
            </a:pPr>
            <a:endParaRPr lang="en-US" dirty="0"/>
          </a:p>
          <a:p>
            <a:pPr lvl="1"/>
            <a:endParaRPr lang="en-US" dirty="0"/>
          </a:p>
        </p:txBody>
      </p:sp>
      <p:pic>
        <p:nvPicPr>
          <p:cNvPr id="4" name="Picture 3">
            <a:extLst>
              <a:ext uri="{FF2B5EF4-FFF2-40B4-BE49-F238E27FC236}">
                <a16:creationId xmlns:a16="http://schemas.microsoft.com/office/drawing/2014/main" id="{17EDB088-5671-F948-AB2A-48F47D0C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01" y="1818640"/>
            <a:ext cx="4092412" cy="3505200"/>
          </a:xfrm>
          <a:prstGeom prst="rect">
            <a:avLst/>
          </a:prstGeom>
        </p:spPr>
      </p:pic>
      <p:sp>
        <p:nvSpPr>
          <p:cNvPr id="7" name="Content Placeholder 2">
            <a:extLst>
              <a:ext uri="{FF2B5EF4-FFF2-40B4-BE49-F238E27FC236}">
                <a16:creationId xmlns:a16="http://schemas.microsoft.com/office/drawing/2014/main" id="{2ACABEBF-BF8C-9F42-8CF4-7F0DC5B00B60}"/>
              </a:ext>
            </a:extLst>
          </p:cNvPr>
          <p:cNvSpPr txBox="1">
            <a:spLocks/>
          </p:cNvSpPr>
          <p:nvPr/>
        </p:nvSpPr>
        <p:spPr>
          <a:xfrm>
            <a:off x="152717" y="1670161"/>
            <a:ext cx="4780488" cy="3907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access transistor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precharge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logic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cell is driven to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value is generated in the </a:t>
            </a:r>
            <a:r>
              <a:rPr kumimoji="0" lang="en-US" sz="28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next regular activation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cell will restore towards a value that depends on process variation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Oval 7">
            <a:extLst>
              <a:ext uri="{FF2B5EF4-FFF2-40B4-BE49-F238E27FC236}">
                <a16:creationId xmlns:a16="http://schemas.microsoft.com/office/drawing/2014/main" id="{EA35728A-DA88-C04C-A0B8-6CF914FDF4D2}"/>
              </a:ext>
            </a:extLst>
          </p:cNvPr>
          <p:cNvSpPr/>
          <p:nvPr/>
        </p:nvSpPr>
        <p:spPr>
          <a:xfrm>
            <a:off x="75991" y="170101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 name="Oval 8">
            <a:extLst>
              <a:ext uri="{FF2B5EF4-FFF2-40B4-BE49-F238E27FC236}">
                <a16:creationId xmlns:a16="http://schemas.microsoft.com/office/drawing/2014/main" id="{CF0AD07C-1FBF-8A41-B3C3-780A00C14892}"/>
              </a:ext>
            </a:extLst>
          </p:cNvPr>
          <p:cNvSpPr/>
          <p:nvPr/>
        </p:nvSpPr>
        <p:spPr>
          <a:xfrm>
            <a:off x="7269271" y="321564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44DE5F35-75BE-D34E-AC4C-CE8899C571B0}"/>
              </a:ext>
            </a:extLst>
          </p:cNvPr>
          <p:cNvSpPr/>
          <p:nvPr/>
        </p:nvSpPr>
        <p:spPr>
          <a:xfrm>
            <a:off x="75991" y="2618867"/>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69EF01E0-95CA-D44B-85F5-5F16F03F5D04}"/>
              </a:ext>
            </a:extLst>
          </p:cNvPr>
          <p:cNvSpPr/>
          <p:nvPr/>
        </p:nvSpPr>
        <p:spPr>
          <a:xfrm>
            <a:off x="7269271" y="391414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AE5C20E0-4EB4-0140-9E50-58ACC36F0D9B}"/>
              </a:ext>
            </a:extLst>
          </p:cNvPr>
          <p:cNvSpPr/>
          <p:nvPr/>
        </p:nvSpPr>
        <p:spPr>
          <a:xfrm>
            <a:off x="75991" y="3099701"/>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3" name="Oval 12">
            <a:extLst>
              <a:ext uri="{FF2B5EF4-FFF2-40B4-BE49-F238E27FC236}">
                <a16:creationId xmlns:a16="http://schemas.microsoft.com/office/drawing/2014/main" id="{1F7AD6A8-96B5-8E43-A7F1-622ABB62947E}"/>
              </a:ext>
            </a:extLst>
          </p:cNvPr>
          <p:cNvSpPr/>
          <p:nvPr/>
        </p:nvSpPr>
        <p:spPr>
          <a:xfrm>
            <a:off x="7596618" y="239661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Rounded Rectangle 13">
            <a:extLst>
              <a:ext uri="{FF2B5EF4-FFF2-40B4-BE49-F238E27FC236}">
                <a16:creationId xmlns:a16="http://schemas.microsoft.com/office/drawing/2014/main" id="{902C0EBB-2471-584D-B483-2EE052D4C1E9}"/>
              </a:ext>
            </a:extLst>
          </p:cNvPr>
          <p:cNvSpPr/>
          <p:nvPr/>
        </p:nvSpPr>
        <p:spPr>
          <a:xfrm>
            <a:off x="6542122" y="1593876"/>
            <a:ext cx="2531651"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5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animBg="1"/>
      <p:bldP spid="9" grpId="0" animBg="1"/>
      <p:bldP spid="10" grpId="0" animBg="1"/>
      <p:bldP spid="11" grpId="0" animBg="1"/>
      <p:bldP spid="12" grpId="0" animBg="1"/>
      <p:bldP spid="13" grpId="0" animBg="1"/>
      <p:bldP spid="1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UC-</a:t>
            </a:r>
            <a:r>
              <a:rPr lang="en-US" sz="4000" b="1" dirty="0" err="1"/>
              <a:t>Dataplant</a:t>
            </a:r>
            <a:r>
              <a:rPr lang="en-US" sz="4000" b="1" dirty="0"/>
              <a:t> vs. US-</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5948E971-53D7-D948-A0E4-8DCAC717867C}"/>
              </a:ext>
            </a:extLst>
          </p:cNvPr>
          <p:cNvSpPr>
            <a:spLocks noGrp="1"/>
          </p:cNvSpPr>
          <p:nvPr>
            <p:ph idx="1"/>
          </p:nvPr>
        </p:nvSpPr>
        <p:spPr>
          <a:xfrm>
            <a:off x="75991" y="972184"/>
            <a:ext cx="8987622" cy="3193415"/>
          </a:xfrm>
        </p:spPr>
        <p:txBody>
          <a:bodyPr/>
          <a:lstStyle/>
          <a:p>
            <a:r>
              <a:rPr lang="en-US" dirty="0">
                <a:solidFill>
                  <a:schemeClr val="accent6"/>
                </a:solidFill>
              </a:rPr>
              <a:t>Both</a:t>
            </a:r>
            <a:r>
              <a:rPr lang="en-US" dirty="0"/>
              <a:t>:</a:t>
            </a:r>
          </a:p>
          <a:p>
            <a:pPr lvl="1"/>
            <a:r>
              <a:rPr lang="en-US" dirty="0"/>
              <a:t>Quick evaluation (same as a regular activation)</a:t>
            </a:r>
          </a:p>
          <a:p>
            <a:pPr lvl="1"/>
            <a:r>
              <a:rPr lang="en-US" dirty="0"/>
              <a:t>Tolerate temperature changes </a:t>
            </a:r>
          </a:p>
          <a:p>
            <a:r>
              <a:rPr lang="en-US" dirty="0">
                <a:solidFill>
                  <a:srgbClr val="0070C0"/>
                </a:solidFill>
              </a:rPr>
              <a:t>US-</a:t>
            </a:r>
            <a:r>
              <a:rPr lang="en-US" dirty="0" err="1">
                <a:solidFill>
                  <a:srgbClr val="0070C0"/>
                </a:solidFill>
              </a:rPr>
              <a:t>Dataplant</a:t>
            </a:r>
            <a:endParaRPr lang="en-US" dirty="0">
              <a:solidFill>
                <a:srgbClr val="0070C0"/>
              </a:solidFill>
            </a:endParaRPr>
          </a:p>
          <a:p>
            <a:pPr lvl="1"/>
            <a:r>
              <a:rPr lang="en-US" dirty="0"/>
              <a:t>Random values are generated in the DRAM Sense Amplifiers</a:t>
            </a:r>
          </a:p>
          <a:p>
            <a:pPr lvl="1"/>
            <a:r>
              <a:rPr lang="en-US" dirty="0"/>
              <a:t>Content of the cell is not necessarily destroyed (decided under the user’s control)</a:t>
            </a:r>
          </a:p>
          <a:p>
            <a:r>
              <a:rPr lang="en-US" dirty="0">
                <a:solidFill>
                  <a:srgbClr val="FF08FF"/>
                </a:solidFill>
              </a:rPr>
              <a:t>UC-</a:t>
            </a:r>
            <a:r>
              <a:rPr lang="en-US" dirty="0" err="1">
                <a:solidFill>
                  <a:srgbClr val="FF08FF"/>
                </a:solidFill>
              </a:rPr>
              <a:t>Dataplant</a:t>
            </a:r>
            <a:endParaRPr lang="en-US" dirty="0">
              <a:solidFill>
                <a:srgbClr val="FF08FF"/>
              </a:solidFill>
            </a:endParaRPr>
          </a:p>
          <a:p>
            <a:pPr lvl="1"/>
            <a:r>
              <a:rPr lang="en-US" dirty="0"/>
              <a:t>Random values are generated in the DRAM cells</a:t>
            </a:r>
          </a:p>
          <a:p>
            <a:pPr lvl="1"/>
            <a:r>
              <a:rPr lang="en-US" dirty="0"/>
              <a:t>Content of the cell is destroyed</a:t>
            </a:r>
          </a:p>
          <a:p>
            <a:pPr marL="0" indent="0">
              <a:buNone/>
            </a:pPr>
            <a:endParaRPr lang="en-US" sz="2000" dirty="0"/>
          </a:p>
          <a:p>
            <a:endParaRPr lang="en-US" dirty="0"/>
          </a:p>
          <a:p>
            <a:pPr lvl="1"/>
            <a:endParaRPr lang="en-US" dirty="0"/>
          </a:p>
        </p:txBody>
      </p:sp>
    </p:spTree>
    <p:extLst>
      <p:ext uri="{BB962C8B-B14F-4D97-AF65-F5344CB8AC3E}">
        <p14:creationId xmlns:p14="http://schemas.microsoft.com/office/powerpoint/2010/main" val="15656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Results ]</a:t>
            </a:r>
          </a:p>
        </p:txBody>
      </p:sp>
    </p:spTree>
    <p:extLst>
      <p:ext uri="{BB962C8B-B14F-4D97-AF65-F5344CB8AC3E}">
        <p14:creationId xmlns:p14="http://schemas.microsoft.com/office/powerpoint/2010/main" val="38949986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Primitive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a:t>Comparison with state-of-the-art DRAM primitives for cloning data in DRAM</a:t>
            </a:r>
          </a:p>
          <a:p>
            <a:r>
              <a:rPr lang="en-US" sz="2800" dirty="0"/>
              <a:t>Latency and energy to overwrite a DRAM row:</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err="1"/>
              <a:t>Dataplant</a:t>
            </a:r>
            <a:r>
              <a:rPr lang="en-US" sz="2800" dirty="0"/>
              <a:t> is much </a:t>
            </a:r>
            <a:r>
              <a:rPr lang="en-US" sz="2800" dirty="0">
                <a:solidFill>
                  <a:srgbClr val="FF08FF"/>
                </a:solidFill>
              </a:rPr>
              <a:t>faster and energy efficient</a:t>
            </a:r>
          </a:p>
          <a:p>
            <a:endParaRPr lang="en-US" sz="2800" dirty="0"/>
          </a:p>
          <a:p>
            <a:endParaRPr lang="en-US" sz="2800" dirty="0"/>
          </a:p>
          <a:p>
            <a:endParaRPr lang="en-US" sz="2800" dirty="0"/>
          </a:p>
          <a:p>
            <a:endParaRPr lang="en-US" dirty="0"/>
          </a:p>
          <a:p>
            <a:pPr lvl="1"/>
            <a:endParaRPr lang="en-US" dirty="0"/>
          </a:p>
        </p:txBody>
      </p:sp>
      <p:pic>
        <p:nvPicPr>
          <p:cNvPr id="12" name="Picture 11">
            <a:extLst>
              <a:ext uri="{FF2B5EF4-FFF2-40B4-BE49-F238E27FC236}">
                <a16:creationId xmlns:a16="http://schemas.microsoft.com/office/drawing/2014/main" id="{5A23A102-376A-1649-815B-5E893E5DA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01" y="2471420"/>
            <a:ext cx="8661400" cy="2971800"/>
          </a:xfrm>
          <a:prstGeom prst="rect">
            <a:avLst/>
          </a:prstGeom>
        </p:spPr>
      </p:pic>
      <p:sp>
        <p:nvSpPr>
          <p:cNvPr id="6" name="Rectangle 5">
            <a:extLst>
              <a:ext uri="{FF2B5EF4-FFF2-40B4-BE49-F238E27FC236}">
                <a16:creationId xmlns:a16="http://schemas.microsoft.com/office/drawing/2014/main" id="{AE581C45-FFD4-9B4C-A847-E1A8AF694C3F}"/>
              </a:ext>
            </a:extLst>
          </p:cNvPr>
          <p:cNvSpPr/>
          <p:nvPr/>
        </p:nvSpPr>
        <p:spPr>
          <a:xfrm>
            <a:off x="467544" y="4509120"/>
            <a:ext cx="8280920" cy="722084"/>
          </a:xfrm>
          <a:prstGeom prst="rect">
            <a:avLst/>
          </a:prstGeom>
          <a:noFill/>
          <a:ln w="57150">
            <a:solidFill>
              <a:srgbClr val="FF00C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8351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PUF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err="1"/>
              <a:t>Dataplant</a:t>
            </a:r>
            <a:r>
              <a:rPr lang="en-US" sz="2800" dirty="0"/>
              <a:t> is more </a:t>
            </a:r>
            <a:r>
              <a:rPr lang="en-US" sz="2800" dirty="0">
                <a:solidFill>
                  <a:schemeClr val="accent6"/>
                </a:solidFill>
              </a:rPr>
              <a:t>resilient to temperature changes</a:t>
            </a:r>
          </a:p>
          <a:p>
            <a:endParaRPr lang="en-US" sz="2800" dirty="0">
              <a:solidFill>
                <a:schemeClr val="accent6"/>
              </a:solidFill>
            </a:endParaRPr>
          </a:p>
          <a:p>
            <a:endParaRPr lang="en-US" sz="2800" dirty="0"/>
          </a:p>
          <a:p>
            <a:endParaRPr lang="en-US" sz="2800" dirty="0"/>
          </a:p>
          <a:p>
            <a:pPr marL="0" indent="0">
              <a:buNone/>
            </a:pPr>
            <a:endParaRPr lang="en-US" sz="2800" dirty="0"/>
          </a:p>
          <a:p>
            <a:endParaRPr lang="en-US" sz="2800" dirty="0"/>
          </a:p>
          <a:p>
            <a:endParaRPr lang="en-US" sz="2800" dirty="0"/>
          </a:p>
          <a:p>
            <a:r>
              <a:rPr lang="en-US" sz="2800" dirty="0" err="1">
                <a:solidFill>
                  <a:srgbClr val="0070C0"/>
                </a:solidFill>
              </a:rPr>
              <a:t>Dataplant</a:t>
            </a:r>
            <a:r>
              <a:rPr lang="en-US" sz="2800" dirty="0">
                <a:solidFill>
                  <a:srgbClr val="0070C0"/>
                </a:solidFill>
              </a:rPr>
              <a:t> is faster </a:t>
            </a:r>
            <a:r>
              <a:rPr lang="en-US" sz="2800" dirty="0"/>
              <a:t>than the state-of-the-art DRAM PUFs</a:t>
            </a:r>
          </a:p>
          <a:p>
            <a:pPr lvl="1"/>
            <a:r>
              <a:rPr lang="en-US" sz="2000" dirty="0"/>
              <a:t>DRAM Latency PUF evaluation time: </a:t>
            </a:r>
            <a:r>
              <a:rPr lang="en-US" sz="2000" u="sng" dirty="0"/>
              <a:t>87 </a:t>
            </a:r>
            <a:r>
              <a:rPr lang="en-US" sz="2000" u="sng" dirty="0" err="1"/>
              <a:t>ms</a:t>
            </a:r>
            <a:endParaRPr lang="en-US" sz="2000" u="sng" dirty="0"/>
          </a:p>
          <a:p>
            <a:pPr lvl="1"/>
            <a:r>
              <a:rPr lang="en-US" sz="2000" b="1" u="sng" dirty="0" err="1"/>
              <a:t>Dataplant</a:t>
            </a:r>
            <a:r>
              <a:rPr lang="en-US" sz="2000" b="1" u="sng" dirty="0"/>
              <a:t> PUF </a:t>
            </a:r>
            <a:r>
              <a:rPr lang="en-US" sz="2000" dirty="0"/>
              <a:t>evaluation time: </a:t>
            </a:r>
            <a:r>
              <a:rPr lang="en-US" sz="2000" b="1" u="sng" dirty="0">
                <a:solidFill>
                  <a:srgbClr val="FF08FF"/>
                </a:solidFill>
              </a:rPr>
              <a:t>8.7 </a:t>
            </a:r>
            <a:r>
              <a:rPr lang="en-US" sz="2000" b="1" u="sng" dirty="0" err="1">
                <a:solidFill>
                  <a:srgbClr val="FF08FF"/>
                </a:solidFill>
              </a:rPr>
              <a:t>ms</a:t>
            </a:r>
            <a:r>
              <a:rPr lang="en-US" sz="2000" b="1" u="sng" dirty="0">
                <a:solidFill>
                  <a:srgbClr val="FF08FF"/>
                </a:solidFill>
              </a:rPr>
              <a:t> (10X faster)</a:t>
            </a:r>
          </a:p>
          <a:p>
            <a:endParaRPr lang="en-US" dirty="0"/>
          </a:p>
          <a:p>
            <a:pPr lvl="1"/>
            <a:endParaRPr lang="en-US" dirty="0"/>
          </a:p>
        </p:txBody>
      </p:sp>
      <p:pic>
        <p:nvPicPr>
          <p:cNvPr id="10" name="Picture 9">
            <a:extLst>
              <a:ext uri="{FF2B5EF4-FFF2-40B4-BE49-F238E27FC236}">
                <a16:creationId xmlns:a16="http://schemas.microsoft.com/office/drawing/2014/main" id="{98D81BC9-9B32-DD44-BBCB-1FCEE9C3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7" y="2081866"/>
            <a:ext cx="6577273" cy="2411367"/>
          </a:xfrm>
          <a:prstGeom prst="rect">
            <a:avLst/>
          </a:prstGeom>
        </p:spPr>
      </p:pic>
      <p:sp>
        <p:nvSpPr>
          <p:cNvPr id="3" name="Rounded Rectangle 2">
            <a:extLst>
              <a:ext uri="{FF2B5EF4-FFF2-40B4-BE49-F238E27FC236}">
                <a16:creationId xmlns:a16="http://schemas.microsoft.com/office/drawing/2014/main" id="{565DAD26-044D-8A47-B087-2D99AA46A396}"/>
              </a:ext>
            </a:extLst>
          </p:cNvPr>
          <p:cNvSpPr/>
          <p:nvPr/>
        </p:nvSpPr>
        <p:spPr>
          <a:xfrm>
            <a:off x="1219200" y="1981199"/>
            <a:ext cx="5384800" cy="85751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E5B0D94-924B-DE49-8C69-8E52DC10DFE3}"/>
              </a:ext>
            </a:extLst>
          </p:cNvPr>
          <p:cNvSpPr/>
          <p:nvPr/>
        </p:nvSpPr>
        <p:spPr>
          <a:xfrm>
            <a:off x="1219200" y="3108027"/>
            <a:ext cx="5384800" cy="32097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1325A88-2FFB-5C46-A6B5-D35B4A2BFC56}"/>
              </a:ext>
            </a:extLst>
          </p:cNvPr>
          <p:cNvSpPr/>
          <p:nvPr/>
        </p:nvSpPr>
        <p:spPr>
          <a:xfrm>
            <a:off x="1219200" y="1632187"/>
            <a:ext cx="51828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DRAM Latency PUF: Large changes with temperature </a:t>
            </a:r>
          </a:p>
        </p:txBody>
      </p:sp>
      <p:sp>
        <p:nvSpPr>
          <p:cNvPr id="9" name="Rectangle 8">
            <a:extLst>
              <a:ext uri="{FF2B5EF4-FFF2-40B4-BE49-F238E27FC236}">
                <a16:creationId xmlns:a16="http://schemas.microsoft.com/office/drawing/2014/main" id="{22F50481-2DA0-0644-B858-6D667A88C566}"/>
              </a:ext>
            </a:extLst>
          </p:cNvPr>
          <p:cNvSpPr/>
          <p:nvPr/>
        </p:nvSpPr>
        <p:spPr>
          <a:xfrm>
            <a:off x="1179854" y="3481308"/>
            <a:ext cx="47286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srgbClr val="FF08FF"/>
                </a:solidFill>
                <a:effectLst/>
                <a:uLnTx/>
                <a:uFillTx/>
                <a:latin typeface="Calibri" panose="020F0502020204030204"/>
                <a:ea typeface="+mn-ea"/>
                <a:cs typeface="+mn-cs"/>
              </a:rPr>
              <a:t>Dataplant</a:t>
            </a:r>
            <a:r>
              <a:rPr kumimoji="0" lang="en-US" sz="1800" b="1" i="0" u="sng" strike="noStrike" kern="1200" cap="none" spc="0" normalizeH="0" baseline="0" noProof="0" dirty="0">
                <a:ln>
                  <a:noFill/>
                </a:ln>
                <a:solidFill>
                  <a:srgbClr val="FF08FF"/>
                </a:solidFill>
                <a:effectLst/>
                <a:uLnTx/>
                <a:uFillTx/>
                <a:latin typeface="Calibri" panose="020F0502020204030204"/>
                <a:ea typeface="+mn-ea"/>
                <a:cs typeface="+mn-cs"/>
              </a:rPr>
              <a:t> PUF</a:t>
            </a: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 Small changes with temperature </a:t>
            </a:r>
          </a:p>
        </p:txBody>
      </p:sp>
    </p:spTree>
    <p:extLst>
      <p:ext uri="{BB962C8B-B14F-4D97-AF65-F5344CB8AC3E}">
        <p14:creationId xmlns:p14="http://schemas.microsoft.com/office/powerpoint/2010/main" val="394514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animBg="1"/>
      <p:bldP spid="6" grpId="0" animBg="1"/>
      <p:bldP spid="4" grpId="0"/>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Cold Boot Attack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a:solidFill>
                  <a:schemeClr val="accent6"/>
                </a:solidFill>
              </a:rPr>
              <a:t>Zero</a:t>
            </a:r>
            <a:r>
              <a:rPr lang="en-US" sz="2800" dirty="0"/>
              <a:t> Runtime </a:t>
            </a:r>
            <a:r>
              <a:rPr lang="en-US" sz="2800" dirty="0">
                <a:solidFill>
                  <a:schemeClr val="accent6"/>
                </a:solidFill>
              </a:rPr>
              <a:t>performance overhead</a:t>
            </a:r>
          </a:p>
          <a:p>
            <a:r>
              <a:rPr lang="en-US" sz="2800" dirty="0">
                <a:solidFill>
                  <a:srgbClr val="0070C0"/>
                </a:solidFill>
              </a:rPr>
              <a:t>Zero</a:t>
            </a:r>
            <a:r>
              <a:rPr lang="en-US" sz="2800" dirty="0"/>
              <a:t> Runtime </a:t>
            </a:r>
            <a:r>
              <a:rPr lang="en-US" sz="2800" dirty="0">
                <a:solidFill>
                  <a:srgbClr val="0070C0"/>
                </a:solidFill>
              </a:rPr>
              <a:t>power overhead</a:t>
            </a:r>
          </a:p>
          <a:p>
            <a:r>
              <a:rPr lang="en-US" sz="2800" dirty="0">
                <a:solidFill>
                  <a:srgbClr val="FF0000"/>
                </a:solidFill>
              </a:rPr>
              <a:t>Negligible area overhead</a:t>
            </a:r>
          </a:p>
          <a:p>
            <a:endParaRPr lang="en-US" sz="2800" dirty="0"/>
          </a:p>
          <a:p>
            <a:endParaRPr lang="en-US" sz="2800" dirty="0"/>
          </a:p>
          <a:p>
            <a:pPr marL="0" indent="0">
              <a:buNone/>
            </a:pPr>
            <a:endParaRPr lang="en-US" sz="2800" dirty="0"/>
          </a:p>
          <a:p>
            <a:endParaRPr lang="en-US" dirty="0"/>
          </a:p>
          <a:p>
            <a:pPr lvl="1"/>
            <a:endParaRPr lang="en-US" dirty="0"/>
          </a:p>
        </p:txBody>
      </p:sp>
      <p:pic>
        <p:nvPicPr>
          <p:cNvPr id="4" name="Picture 3">
            <a:extLst>
              <a:ext uri="{FF2B5EF4-FFF2-40B4-BE49-F238E27FC236}">
                <a16:creationId xmlns:a16="http://schemas.microsoft.com/office/drawing/2014/main" id="{A1369BF2-E321-FC4D-B196-52D3362CF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43" y="2910328"/>
            <a:ext cx="7624517" cy="2010289"/>
          </a:xfrm>
          <a:prstGeom prst="rect">
            <a:avLst/>
          </a:prstGeom>
        </p:spPr>
      </p:pic>
      <p:sp>
        <p:nvSpPr>
          <p:cNvPr id="5" name="Rectangle 4">
            <a:extLst>
              <a:ext uri="{FF2B5EF4-FFF2-40B4-BE49-F238E27FC236}">
                <a16:creationId xmlns:a16="http://schemas.microsoft.com/office/drawing/2014/main" id="{897AF0A7-28C6-774B-8A45-F7D2A4B6B0CB}"/>
              </a:ext>
            </a:extLst>
          </p:cNvPr>
          <p:cNvSpPr/>
          <p:nvPr/>
        </p:nvSpPr>
        <p:spPr>
          <a:xfrm>
            <a:off x="569852" y="5681117"/>
            <a:ext cx="84937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
                <a:ea typeface="+mn-ea"/>
                <a:cs typeface="+mn-cs"/>
              </a:rPr>
              <a:t>[</a:t>
            </a:r>
            <a:r>
              <a:rPr kumimoji="0" lang="en-US" sz="1800" b="0" i="0" u="none" strike="noStrike" kern="1200" cap="none" spc="0" normalizeH="0" baseline="0" noProof="0" dirty="0">
                <a:ln>
                  <a:noFill/>
                </a:ln>
                <a:solidFill>
                  <a:srgbClr val="FF0000"/>
                </a:solidFill>
                <a:effectLst/>
                <a:uLnTx/>
                <a:uFillTx/>
                <a:latin typeface="NimbusRomNo9L"/>
                <a:ea typeface="+mn-ea"/>
                <a:cs typeface="+mn-cs"/>
              </a:rPr>
              <a:t>36</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S. F. </a:t>
            </a:r>
            <a:r>
              <a:rPr kumimoji="0" lang="en-US" sz="1800" b="0" i="0" u="none" strike="noStrike" kern="1200" cap="none" spc="0" normalizeH="0" baseline="0" noProof="0" dirty="0" err="1">
                <a:ln>
                  <a:noFill/>
                </a:ln>
                <a:solidFill>
                  <a:prstClr val="black"/>
                </a:solidFill>
                <a:effectLst/>
                <a:uLnTx/>
                <a:uFillTx/>
                <a:latin typeface="NimbusRomNo9L"/>
                <a:ea typeface="+mn-ea"/>
                <a:cs typeface="+mn-cs"/>
              </a:rPr>
              <a:t>Yitbarek</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et al. “Cold boot attacks are still hot: Security analysis of memory scramblers in modern processors,” in </a:t>
            </a:r>
            <a:r>
              <a:rPr kumimoji="0" lang="en-US" sz="1800" b="0" i="1" u="none" strike="noStrike" kern="1200" cap="none" spc="0" normalizeH="0" baseline="0" noProof="0" dirty="0">
                <a:ln>
                  <a:noFill/>
                </a:ln>
                <a:solidFill>
                  <a:prstClr val="black"/>
                </a:solidFill>
                <a:effectLst/>
                <a:uLnTx/>
                <a:uFillTx/>
                <a:latin typeface="NimbusRomNo9L"/>
                <a:ea typeface="+mn-ea"/>
                <a:cs typeface="+mn-cs"/>
              </a:rPr>
              <a:t>HPCA,</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2017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38C5DBA-3E93-A74A-A184-7C059FC57CD6}"/>
              </a:ext>
            </a:extLst>
          </p:cNvPr>
          <p:cNvGrpSpPr/>
          <p:nvPr/>
        </p:nvGrpSpPr>
        <p:grpSpPr>
          <a:xfrm>
            <a:off x="3383280" y="2561544"/>
            <a:ext cx="1828800" cy="1782694"/>
            <a:chOff x="3383280" y="2561544"/>
            <a:chExt cx="1828800" cy="1782694"/>
          </a:xfrm>
        </p:grpSpPr>
        <p:sp>
          <p:nvSpPr>
            <p:cNvPr id="6" name="Rounded Rectangle 5">
              <a:extLst>
                <a:ext uri="{FF2B5EF4-FFF2-40B4-BE49-F238E27FC236}">
                  <a16:creationId xmlns:a16="http://schemas.microsoft.com/office/drawing/2014/main" id="{1F17C51D-859B-F34E-ACED-1587C5727F7F}"/>
                </a:ext>
              </a:extLst>
            </p:cNvPr>
            <p:cNvSpPr/>
            <p:nvPr/>
          </p:nvSpPr>
          <p:spPr>
            <a:xfrm>
              <a:off x="3383280" y="2910328"/>
              <a:ext cx="1828800" cy="1433910"/>
            </a:xfrm>
            <a:prstGeom prst="roundRect">
              <a:avLst/>
            </a:prstGeom>
            <a:noFill/>
            <a:ln w="57150">
              <a:solidFill>
                <a:srgbClr val="FF0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8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7777A5E-D552-1A48-B1DD-907786108089}"/>
                </a:ext>
              </a:extLst>
            </p:cNvPr>
            <p:cNvSpPr/>
            <p:nvPr/>
          </p:nvSpPr>
          <p:spPr>
            <a:xfrm>
              <a:off x="3680780" y="2561544"/>
              <a:ext cx="12337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8FF"/>
                  </a:solidFill>
                  <a:effectLst/>
                  <a:uLnTx/>
                  <a:uFillTx/>
                  <a:latin typeface="Calibri" panose="020F0502020204030204"/>
                  <a:ea typeface="+mn-ea"/>
                  <a:cs typeface="+mn-cs"/>
                </a:rPr>
                <a:t>Dataplant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064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err="1">
                <a:solidFill>
                  <a:schemeClr val="bg1">
                    <a:lumMod val="95000"/>
                  </a:schemeClr>
                </a:solidFill>
                <a:latin typeface="Cambria"/>
                <a:cs typeface="Cambria"/>
              </a:rPr>
              <a:t>Dataplant</a:t>
            </a:r>
            <a:r>
              <a:rPr lang="en-US" sz="5000" b="1" i="1" dirty="0">
                <a:solidFill>
                  <a:schemeClr val="bg1">
                    <a:lumMod val="95000"/>
                  </a:schemeClr>
                </a:solidFill>
                <a:latin typeface="Cambria"/>
                <a:cs typeface="Cambria"/>
              </a:rPr>
              <a:t>: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In-DRAM Security Mechanisms for Low-Cost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0" y="3021978"/>
            <a:ext cx="9144000" cy="2051158"/>
          </a:xfrm>
          <a:prstGeom prst="rect">
            <a:avLst/>
          </a:prstGeom>
        </p:spPr>
        <p:txBody>
          <a:bodyPr anchor="ctr">
            <a:noAutofit/>
          </a:bodyPr>
          <a:lstStyle/>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Yaohua</a:t>
            </a:r>
            <a:r>
              <a:rPr lang="en-US" sz="2400" dirty="0">
                <a:latin typeface="Cambria"/>
                <a:cs typeface="Cambria"/>
              </a:rPr>
              <a:t> Wang, Ivan </a:t>
            </a:r>
            <a:r>
              <a:rPr lang="en-US" sz="2400" dirty="0" err="1">
                <a:latin typeface="Cambria"/>
                <a:cs typeface="Cambria"/>
              </a:rPr>
              <a:t>Puddu</a:t>
            </a:r>
            <a:r>
              <a:rPr lang="en-US" sz="2400" dirty="0">
                <a:latin typeface="Cambria"/>
                <a:cs typeface="Cambria"/>
              </a:rPr>
              <a:t>, Mohammad </a:t>
            </a:r>
            <a:r>
              <a:rPr lang="en-US" sz="2400" dirty="0" err="1">
                <a:latin typeface="Cambria"/>
                <a:cs typeface="Cambria"/>
              </a:rPr>
              <a:t>Sadrosadati</a:t>
            </a:r>
            <a:r>
              <a:rPr lang="en-US" sz="2400" dirty="0">
                <a:latin typeface="Cambria"/>
                <a:cs typeface="Cambria"/>
              </a:rPr>
              <a:t>, Kaveh </a:t>
            </a:r>
            <a:r>
              <a:rPr lang="en-US" sz="2400" dirty="0" err="1">
                <a:latin typeface="Cambria"/>
                <a:cs typeface="Cambria"/>
              </a:rPr>
              <a:t>Razavi</a:t>
            </a:r>
            <a:r>
              <a:rPr lang="en-US" sz="2400" dirty="0">
                <a:latin typeface="Cambria"/>
                <a:cs typeface="Cambria"/>
              </a:rPr>
              <a:t>, Juan Gomez-Luna, Hasan Hassan, Nika Mansouri, </a:t>
            </a:r>
            <a:r>
              <a:rPr lang="en-US" sz="2400" dirty="0" err="1">
                <a:latin typeface="Cambria"/>
                <a:cs typeface="Cambria"/>
              </a:rPr>
              <a:t>Arash</a:t>
            </a:r>
            <a:r>
              <a:rPr lang="en-US" sz="2400" dirty="0">
                <a:latin typeface="Cambria"/>
                <a:cs typeface="Cambria"/>
              </a:rPr>
              <a:t> </a:t>
            </a:r>
            <a:r>
              <a:rPr lang="en-US" sz="2400" dirty="0" err="1">
                <a:latin typeface="Cambria"/>
                <a:cs typeface="Cambria"/>
              </a:rPr>
              <a:t>Tavakkol</a:t>
            </a:r>
            <a:r>
              <a:rPr lang="en-US" sz="2400" dirty="0">
                <a:latin typeface="Cambria"/>
                <a:cs typeface="Cambria"/>
              </a:rPr>
              <a:t>, </a:t>
            </a: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Jeremie</a:t>
            </a:r>
            <a:r>
              <a:rPr lang="en-US" sz="2400" dirty="0">
                <a:latin typeface="Cambria"/>
                <a:cs typeface="Cambria"/>
              </a:rPr>
              <a:t> Kim, </a:t>
            </a:r>
            <a:r>
              <a:rPr lang="en-US" sz="2400" dirty="0" err="1">
                <a:latin typeface="Cambria"/>
                <a:cs typeface="Cambria"/>
              </a:rPr>
              <a:t>Vivek</a:t>
            </a:r>
            <a:r>
              <a:rPr lang="en-US" sz="2400" dirty="0">
                <a:latin typeface="Cambria"/>
                <a:cs typeface="Cambria"/>
              </a:rPr>
              <a:t> Seshadri, </a:t>
            </a:r>
            <a:r>
              <a:rPr lang="en-US" sz="2400" dirty="0" err="1">
                <a:latin typeface="Cambria"/>
                <a:cs typeface="Cambria"/>
              </a:rPr>
              <a:t>Uksong</a:t>
            </a:r>
            <a:r>
              <a:rPr lang="en-US" sz="2400" dirty="0">
                <a:latin typeface="Cambria"/>
                <a:cs typeface="Cambria"/>
              </a:rPr>
              <a:t> Kang, </a:t>
            </a:r>
            <a:r>
              <a:rPr lang="en-US" sz="2400" dirty="0" err="1">
                <a:latin typeface="Cambria"/>
                <a:cs typeface="Cambria"/>
              </a:rPr>
              <a:t>Saugata</a:t>
            </a:r>
            <a:r>
              <a:rPr lang="en-US" sz="2400" dirty="0">
                <a:latin typeface="Cambria"/>
                <a:cs typeface="Cambria"/>
              </a:rPr>
              <a:t> </a:t>
            </a:r>
            <a:r>
              <a:rPr lang="en-US" sz="2400" dirty="0" err="1">
                <a:latin typeface="Cambria"/>
                <a:cs typeface="Cambria"/>
              </a:rPr>
              <a:t>Ghose</a:t>
            </a:r>
            <a:r>
              <a:rPr lang="en-US" sz="2400" dirty="0">
                <a:latin typeface="Cambria"/>
                <a:cs typeface="Cambria"/>
              </a:rPr>
              <a:t>, Rodolfo Azevedo,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7390" y="574759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220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More on </a:t>
            </a:r>
            <a:r>
              <a:rPr lang="en-US" dirty="0" err="1"/>
              <a:t>Dataplant</a:t>
            </a:r>
            <a:endParaRPr lang="en-US" dirty="0"/>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292939295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7848872" cy="43924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64680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7C88-06BB-0946-90CA-91635AF5E5A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3EB90B1-DDBC-6C47-88A1-E6FF0E42A208}"/>
              </a:ext>
            </a:extLst>
          </p:cNvPr>
          <p:cNvSpPr>
            <a:spLocks noGrp="1"/>
          </p:cNvSpPr>
          <p:nvPr>
            <p:ph idx="1"/>
          </p:nvPr>
        </p:nvSpPr>
        <p:spPr>
          <a:xfrm>
            <a:off x="228600" y="980728"/>
            <a:ext cx="8610600" cy="5123656"/>
          </a:xfrm>
        </p:spPr>
        <p:txBody>
          <a:bodyPr/>
          <a:lstStyle/>
          <a:p>
            <a:r>
              <a:rPr lang="en-US" dirty="0">
                <a:solidFill>
                  <a:srgbClr val="0000FF"/>
                </a:solidFill>
              </a:rPr>
              <a:t>Memory devices have inherent capability to support key security primitives</a:t>
            </a:r>
          </a:p>
          <a:p>
            <a:pPr lvl="1"/>
            <a:r>
              <a:rPr lang="en-US" dirty="0"/>
              <a:t>True Random Number Generation</a:t>
            </a:r>
          </a:p>
          <a:p>
            <a:pPr lvl="1"/>
            <a:r>
              <a:rPr lang="en-US" dirty="0"/>
              <a:t>Physically Unclonable Functions</a:t>
            </a:r>
          </a:p>
          <a:p>
            <a:pPr lvl="1"/>
            <a:r>
              <a:rPr lang="en-US" dirty="0"/>
              <a:t>Fast Destruction/Randomization of Data</a:t>
            </a:r>
          </a:p>
          <a:p>
            <a:pPr lvl="1"/>
            <a:r>
              <a:rPr lang="en-US" dirty="0"/>
              <a:t>…</a:t>
            </a:r>
          </a:p>
          <a:p>
            <a:pPr lvl="1"/>
            <a:endParaRPr lang="en-US" dirty="0"/>
          </a:p>
          <a:p>
            <a:r>
              <a:rPr lang="en-US" dirty="0">
                <a:solidFill>
                  <a:srgbClr val="0000FF"/>
                </a:solidFill>
              </a:rPr>
              <a:t>It is time for us to treat memory as an intelligent device</a:t>
            </a:r>
          </a:p>
          <a:p>
            <a:pPr lvl="1"/>
            <a:r>
              <a:rPr lang="en-US" dirty="0"/>
              <a:t>that does more than simply storing and supplying data…</a:t>
            </a:r>
          </a:p>
          <a:p>
            <a:pPr lvl="1"/>
            <a:r>
              <a:rPr lang="en-US" b="1" dirty="0"/>
              <a:t>Producing security primitives is one example</a:t>
            </a:r>
          </a:p>
          <a:p>
            <a:pPr lvl="1"/>
            <a:endParaRPr lang="en-US" dirty="0"/>
          </a:p>
          <a:p>
            <a:r>
              <a:rPr lang="en-US" dirty="0">
                <a:solidFill>
                  <a:srgbClr val="0000FF"/>
                </a:solidFill>
              </a:rPr>
              <a:t>We can reinvent computing</a:t>
            </a:r>
          </a:p>
          <a:p>
            <a:pPr lvl="1"/>
            <a:r>
              <a:rPr lang="en-US" dirty="0"/>
              <a:t>with a </a:t>
            </a:r>
            <a:r>
              <a:rPr lang="en-US" b="1" dirty="0">
                <a:solidFill>
                  <a:srgbClr val="FF0000"/>
                </a:solidFill>
              </a:rPr>
              <a:t>memory-centric design perspective</a:t>
            </a:r>
          </a:p>
        </p:txBody>
      </p:sp>
      <p:sp>
        <p:nvSpPr>
          <p:cNvPr id="4" name="Slide Number Placeholder 3">
            <a:extLst>
              <a:ext uri="{FF2B5EF4-FFF2-40B4-BE49-F238E27FC236}">
                <a16:creationId xmlns:a16="http://schemas.microsoft.com/office/drawing/2014/main" id="{F71221D7-7C05-E74C-AC0D-8A3D590146AD}"/>
              </a:ext>
            </a:extLst>
          </p:cNvPr>
          <p:cNvSpPr>
            <a:spLocks noGrp="1"/>
          </p:cNvSpPr>
          <p:nvPr>
            <p:ph type="sldNum" sz="quarter" idx="11"/>
          </p:nvPr>
        </p:nvSpPr>
        <p:spPr/>
        <p:txBody>
          <a:bodyPr/>
          <a:lstStyle/>
          <a:p>
            <a:fld id="{323594FA-E141-4234-AE05-360401972BE7}" type="slidenum">
              <a:rPr lang="en-US" altLang="en-US" smtClean="0"/>
              <a:pPr/>
              <a:t>159</a:t>
            </a:fld>
            <a:endParaRPr lang="en-US" altLang="en-US"/>
          </a:p>
        </p:txBody>
      </p:sp>
    </p:spTree>
    <p:extLst>
      <p:ext uri="{BB962C8B-B14F-4D97-AF65-F5344CB8AC3E}">
        <p14:creationId xmlns:p14="http://schemas.microsoft.com/office/powerpoint/2010/main" val="120791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29733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is (Likely) Memory-Centric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19941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2282134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26 April 2019</a:t>
            </a:r>
          </a:p>
          <a:p>
            <a:r>
              <a:rPr lang="en-US" sz="2200" dirty="0"/>
              <a:t>IBM Research</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8683732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874400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8349937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38331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7552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71894024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59646888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37674466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34</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pic>
        <p:nvPicPr>
          <p:cNvPr id="13" name="Picture 12"/>
          <p:cNvPicPr>
            <a:picLocks noChangeAspect="1"/>
          </p:cNvPicPr>
          <p:nvPr/>
        </p:nvPicPr>
        <p:blipFill>
          <a:blip r:embed="rId4"/>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106156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0769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9321498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545206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903714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41734816"/>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66920383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220345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a:t>FPGA-Based Testing Infrastructures</a:t>
            </a:r>
            <a:br>
              <a:rPr lang="en-US" sz="4000" dirty="0"/>
            </a:br>
            <a:r>
              <a:rPr lang="en-US" sz="4000" dirty="0"/>
              <a:t>		for Memory Scaling Issues</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21269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0349843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17005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7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039086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85847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err="1"/>
              <a:t>DRaNGe</a:t>
            </a: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182</a:t>
            </a:fld>
            <a:endParaRPr lang="en-US" altLang="en-US"/>
          </a:p>
        </p:txBody>
      </p:sp>
    </p:spTree>
    <p:extLst>
      <p:ext uri="{BB962C8B-B14F-4D97-AF65-F5344CB8AC3E}">
        <p14:creationId xmlns:p14="http://schemas.microsoft.com/office/powerpoint/2010/main" val="361978059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F3E4-2CE6-1045-9315-FAB22D22DF5A}"/>
              </a:ext>
            </a:extLst>
          </p:cNvPr>
          <p:cNvSpPr>
            <a:spLocks noGrp="1"/>
          </p:cNvSpPr>
          <p:nvPr>
            <p:ph type="title"/>
          </p:nvPr>
        </p:nvSpPr>
        <p:spPr/>
        <p:txBody>
          <a:bodyPr/>
          <a:lstStyle/>
          <a:p>
            <a:r>
              <a:rPr lang="en-US" dirty="0"/>
              <a:t>DRAM Organization + Operation</a:t>
            </a:r>
          </a:p>
        </p:txBody>
      </p:sp>
      <p:pic>
        <p:nvPicPr>
          <p:cNvPr id="4" name="Picture 3">
            <a:extLst>
              <a:ext uri="{FF2B5EF4-FFF2-40B4-BE49-F238E27FC236}">
                <a16:creationId xmlns:a16="http://schemas.microsoft.com/office/drawing/2014/main" id="{3623D4FE-1F35-FC4D-B591-FBE0FBD4640E}"/>
              </a:ext>
            </a:extLst>
          </p:cNvPr>
          <p:cNvPicPr>
            <a:picLocks noChangeAspect="1"/>
          </p:cNvPicPr>
          <p:nvPr/>
        </p:nvPicPr>
        <p:blipFill>
          <a:blip r:embed="rId3"/>
          <a:stretch>
            <a:fillRect/>
          </a:stretch>
        </p:blipFill>
        <p:spPr>
          <a:xfrm>
            <a:off x="1301557" y="928102"/>
            <a:ext cx="6850084" cy="2392613"/>
          </a:xfrm>
          <a:prstGeom prst="rect">
            <a:avLst/>
          </a:prstGeom>
        </p:spPr>
      </p:pic>
      <p:pic>
        <p:nvPicPr>
          <p:cNvPr id="5" name="Picture 4">
            <a:extLst>
              <a:ext uri="{FF2B5EF4-FFF2-40B4-BE49-F238E27FC236}">
                <a16:creationId xmlns:a16="http://schemas.microsoft.com/office/drawing/2014/main" id="{49FC845E-F44C-E04B-A971-23C3031A66C9}"/>
              </a:ext>
            </a:extLst>
          </p:cNvPr>
          <p:cNvPicPr>
            <a:picLocks noChangeAspect="1"/>
          </p:cNvPicPr>
          <p:nvPr/>
        </p:nvPicPr>
        <p:blipFill>
          <a:blip r:embed="rId4"/>
          <a:stretch>
            <a:fillRect/>
          </a:stretch>
        </p:blipFill>
        <p:spPr>
          <a:xfrm>
            <a:off x="884461" y="3621170"/>
            <a:ext cx="7440427" cy="2763587"/>
          </a:xfrm>
          <a:prstGeom prst="rect">
            <a:avLst/>
          </a:prstGeom>
        </p:spPr>
      </p:pic>
    </p:spTree>
    <p:extLst>
      <p:ext uri="{BB962C8B-B14F-4D97-AF65-F5344CB8AC3E}">
        <p14:creationId xmlns:p14="http://schemas.microsoft.com/office/powerpoint/2010/main" val="325173806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48E6-B380-5542-81F9-EAE93FB6CAB9}"/>
              </a:ext>
            </a:extLst>
          </p:cNvPr>
          <p:cNvSpPr>
            <a:spLocks noGrp="1"/>
          </p:cNvSpPr>
          <p:nvPr>
            <p:ph type="title"/>
          </p:nvPr>
        </p:nvSpPr>
        <p:spPr/>
        <p:txBody>
          <a:bodyPr/>
          <a:lstStyle/>
          <a:p>
            <a:r>
              <a:rPr lang="en-US" dirty="0"/>
              <a:t>DRAM Activation Failure Testing </a:t>
            </a:r>
          </a:p>
        </p:txBody>
      </p:sp>
      <p:pic>
        <p:nvPicPr>
          <p:cNvPr id="4" name="Picture 3">
            <a:extLst>
              <a:ext uri="{FF2B5EF4-FFF2-40B4-BE49-F238E27FC236}">
                <a16:creationId xmlns:a16="http://schemas.microsoft.com/office/drawing/2014/main" id="{C191C052-8216-F249-BC3B-EB52EF1A6242}"/>
              </a:ext>
            </a:extLst>
          </p:cNvPr>
          <p:cNvPicPr>
            <a:picLocks noChangeAspect="1"/>
          </p:cNvPicPr>
          <p:nvPr/>
        </p:nvPicPr>
        <p:blipFill>
          <a:blip r:embed="rId2"/>
          <a:stretch>
            <a:fillRect/>
          </a:stretch>
        </p:blipFill>
        <p:spPr>
          <a:xfrm>
            <a:off x="568825" y="1327483"/>
            <a:ext cx="7675423" cy="4351421"/>
          </a:xfrm>
          <a:prstGeom prst="rect">
            <a:avLst/>
          </a:prstGeom>
        </p:spPr>
      </p:pic>
    </p:spTree>
    <p:extLst>
      <p:ext uri="{BB962C8B-B14F-4D97-AF65-F5344CB8AC3E}">
        <p14:creationId xmlns:p14="http://schemas.microsoft.com/office/powerpoint/2010/main" val="292284360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1A24-7CB7-D94E-AE7B-6107E3D9249F}"/>
              </a:ext>
            </a:extLst>
          </p:cNvPr>
          <p:cNvSpPr>
            <a:spLocks noGrp="1"/>
          </p:cNvSpPr>
          <p:nvPr>
            <p:ph type="title"/>
          </p:nvPr>
        </p:nvSpPr>
        <p:spPr/>
        <p:txBody>
          <a:bodyPr/>
          <a:lstStyle/>
          <a:p>
            <a:r>
              <a:rPr lang="en-US" sz="4000" dirty="0"/>
              <a:t>Activation Failure Spatial Distribution</a:t>
            </a:r>
          </a:p>
        </p:txBody>
      </p:sp>
      <p:pic>
        <p:nvPicPr>
          <p:cNvPr id="4" name="Picture 3">
            <a:extLst>
              <a:ext uri="{FF2B5EF4-FFF2-40B4-BE49-F238E27FC236}">
                <a16:creationId xmlns:a16="http://schemas.microsoft.com/office/drawing/2014/main" id="{CC101990-298F-C349-8410-F7BBFC500445}"/>
              </a:ext>
            </a:extLst>
          </p:cNvPr>
          <p:cNvPicPr>
            <a:picLocks noChangeAspect="1"/>
          </p:cNvPicPr>
          <p:nvPr/>
        </p:nvPicPr>
        <p:blipFill>
          <a:blip r:embed="rId2"/>
          <a:stretch>
            <a:fillRect/>
          </a:stretch>
        </p:blipFill>
        <p:spPr>
          <a:xfrm>
            <a:off x="75991" y="1716505"/>
            <a:ext cx="8940389" cy="3320716"/>
          </a:xfrm>
          <a:prstGeom prst="rect">
            <a:avLst/>
          </a:prstGeom>
        </p:spPr>
      </p:pic>
    </p:spTree>
    <p:extLst>
      <p:ext uri="{BB962C8B-B14F-4D97-AF65-F5344CB8AC3E}">
        <p14:creationId xmlns:p14="http://schemas.microsoft.com/office/powerpoint/2010/main" val="41341649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707-B38A-EB4D-A9C9-BFE8870F8C4E}"/>
              </a:ext>
            </a:extLst>
          </p:cNvPr>
          <p:cNvSpPr>
            <a:spLocks noGrp="1"/>
          </p:cNvSpPr>
          <p:nvPr>
            <p:ph type="title"/>
          </p:nvPr>
        </p:nvSpPr>
        <p:spPr/>
        <p:txBody>
          <a:bodyPr/>
          <a:lstStyle/>
          <a:p>
            <a:r>
              <a:rPr lang="en-US" sz="3600" dirty="0"/>
              <a:t>Activation Failure Temperature Dependence</a:t>
            </a:r>
          </a:p>
        </p:txBody>
      </p:sp>
      <p:pic>
        <p:nvPicPr>
          <p:cNvPr id="4" name="Picture 3">
            <a:extLst>
              <a:ext uri="{FF2B5EF4-FFF2-40B4-BE49-F238E27FC236}">
                <a16:creationId xmlns:a16="http://schemas.microsoft.com/office/drawing/2014/main" id="{E1254126-D296-194B-B126-4A00BF50FFAE}"/>
              </a:ext>
            </a:extLst>
          </p:cNvPr>
          <p:cNvPicPr>
            <a:picLocks noChangeAspect="1"/>
          </p:cNvPicPr>
          <p:nvPr/>
        </p:nvPicPr>
        <p:blipFill>
          <a:blip r:embed="rId2"/>
          <a:stretch>
            <a:fillRect/>
          </a:stretch>
        </p:blipFill>
        <p:spPr>
          <a:xfrm>
            <a:off x="241404" y="2053389"/>
            <a:ext cx="8656796" cy="3769895"/>
          </a:xfrm>
          <a:prstGeom prst="rect">
            <a:avLst/>
          </a:prstGeom>
        </p:spPr>
      </p:pic>
    </p:spTree>
    <p:extLst>
      <p:ext uri="{BB962C8B-B14F-4D97-AF65-F5344CB8AC3E}">
        <p14:creationId xmlns:p14="http://schemas.microsoft.com/office/powerpoint/2010/main" val="2771884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1A43-F821-054C-959F-BAFB2BB96499}"/>
              </a:ext>
            </a:extLst>
          </p:cNvPr>
          <p:cNvSpPr>
            <a:spLocks noGrp="1"/>
          </p:cNvSpPr>
          <p:nvPr>
            <p:ph type="title"/>
          </p:nvPr>
        </p:nvSpPr>
        <p:spPr/>
        <p:txBody>
          <a:bodyPr/>
          <a:lstStyle/>
          <a:p>
            <a:r>
              <a:rPr lang="en-US" dirty="0"/>
              <a:t>Full D-</a:t>
            </a:r>
            <a:r>
              <a:rPr lang="en-US" dirty="0" err="1"/>
              <a:t>RaNGe</a:t>
            </a:r>
            <a:r>
              <a:rPr lang="en-US" dirty="0"/>
              <a:t> Algorithm</a:t>
            </a:r>
          </a:p>
        </p:txBody>
      </p:sp>
      <p:pic>
        <p:nvPicPr>
          <p:cNvPr id="4" name="Picture 3">
            <a:extLst>
              <a:ext uri="{FF2B5EF4-FFF2-40B4-BE49-F238E27FC236}">
                <a16:creationId xmlns:a16="http://schemas.microsoft.com/office/drawing/2014/main" id="{B075FF27-CF32-5446-B473-7D32EFF6E304}"/>
              </a:ext>
            </a:extLst>
          </p:cNvPr>
          <p:cNvPicPr>
            <a:picLocks noChangeAspect="1"/>
          </p:cNvPicPr>
          <p:nvPr/>
        </p:nvPicPr>
        <p:blipFill>
          <a:blip r:embed="rId2"/>
          <a:stretch>
            <a:fillRect/>
          </a:stretch>
        </p:blipFill>
        <p:spPr>
          <a:xfrm>
            <a:off x="1364302" y="956177"/>
            <a:ext cx="6411000" cy="5236076"/>
          </a:xfrm>
          <a:prstGeom prst="rect">
            <a:avLst/>
          </a:prstGeom>
        </p:spPr>
      </p:pic>
    </p:spTree>
    <p:extLst>
      <p:ext uri="{BB962C8B-B14F-4D97-AF65-F5344CB8AC3E}">
        <p14:creationId xmlns:p14="http://schemas.microsoft.com/office/powerpoint/2010/main" val="2854320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8B2D-6238-F948-89C0-6266337566A5}"/>
              </a:ext>
            </a:extLst>
          </p:cNvPr>
          <p:cNvSpPr>
            <a:spLocks noGrp="1"/>
          </p:cNvSpPr>
          <p:nvPr>
            <p:ph type="title"/>
          </p:nvPr>
        </p:nvSpPr>
        <p:spPr/>
        <p:txBody>
          <a:bodyPr/>
          <a:lstStyle/>
          <a:p>
            <a:r>
              <a:rPr lang="en-US" dirty="0"/>
              <a:t>Summary Comparison Table</a:t>
            </a:r>
          </a:p>
        </p:txBody>
      </p:sp>
      <p:pic>
        <p:nvPicPr>
          <p:cNvPr id="4" name="Picture 3">
            <a:extLst>
              <a:ext uri="{FF2B5EF4-FFF2-40B4-BE49-F238E27FC236}">
                <a16:creationId xmlns:a16="http://schemas.microsoft.com/office/drawing/2014/main" id="{2C108D76-2FBB-644B-B254-8E2DEE634509}"/>
              </a:ext>
            </a:extLst>
          </p:cNvPr>
          <p:cNvPicPr>
            <a:picLocks noChangeAspect="1"/>
          </p:cNvPicPr>
          <p:nvPr/>
        </p:nvPicPr>
        <p:blipFill>
          <a:blip r:embed="rId2"/>
          <a:stretch>
            <a:fillRect/>
          </a:stretch>
        </p:blipFill>
        <p:spPr>
          <a:xfrm>
            <a:off x="220578" y="1493921"/>
            <a:ext cx="8698448" cy="1538036"/>
          </a:xfrm>
          <a:prstGeom prst="rect">
            <a:avLst/>
          </a:prstGeom>
        </p:spPr>
      </p:pic>
    </p:spTree>
    <p:extLst>
      <p:ext uri="{BB962C8B-B14F-4D97-AF65-F5344CB8AC3E}">
        <p14:creationId xmlns:p14="http://schemas.microsoft.com/office/powerpoint/2010/main" val="16926771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BBFC-FADB-5645-9836-686095EC1081}"/>
              </a:ext>
            </a:extLst>
          </p:cNvPr>
          <p:cNvSpPr>
            <a:spLocks noGrp="1"/>
          </p:cNvSpPr>
          <p:nvPr>
            <p:ph type="title"/>
          </p:nvPr>
        </p:nvSpPr>
        <p:spPr/>
        <p:txBody>
          <a:bodyPr/>
          <a:lstStyle/>
          <a:p>
            <a:r>
              <a:rPr lang="en-US" dirty="0"/>
              <a:t>DRAM Data Pattern Dependence</a:t>
            </a:r>
          </a:p>
        </p:txBody>
      </p:sp>
      <p:pic>
        <p:nvPicPr>
          <p:cNvPr id="4" name="Picture 3">
            <a:extLst>
              <a:ext uri="{FF2B5EF4-FFF2-40B4-BE49-F238E27FC236}">
                <a16:creationId xmlns:a16="http://schemas.microsoft.com/office/drawing/2014/main" id="{ADDFB665-0D05-9541-9C73-4C2F7D118A2C}"/>
              </a:ext>
            </a:extLst>
          </p:cNvPr>
          <p:cNvPicPr>
            <a:picLocks noChangeAspect="1"/>
          </p:cNvPicPr>
          <p:nvPr/>
        </p:nvPicPr>
        <p:blipFill>
          <a:blip r:embed="rId2"/>
          <a:stretch>
            <a:fillRect/>
          </a:stretch>
        </p:blipFill>
        <p:spPr>
          <a:xfrm>
            <a:off x="714019" y="1867902"/>
            <a:ext cx="7711566" cy="3682666"/>
          </a:xfrm>
          <a:prstGeom prst="rect">
            <a:avLst/>
          </a:prstGeom>
        </p:spPr>
      </p:pic>
    </p:spTree>
    <p:extLst>
      <p:ext uri="{BB962C8B-B14F-4D97-AF65-F5344CB8AC3E}">
        <p14:creationId xmlns:p14="http://schemas.microsoft.com/office/powerpoint/2010/main" val="215122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36</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6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6183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D-</a:t>
            </a:r>
            <a:r>
              <a:rPr lang="en-US" sz="4400" b="1" dirty="0" err="1"/>
              <a:t>RaNGe</a:t>
            </a:r>
            <a:r>
              <a:rPr lang="en-US" sz="4400" b="1" dirty="0"/>
              <a:t> Compared to Prior Work</a:t>
            </a:r>
          </a:p>
        </p:txBody>
      </p:sp>
      <p:pic>
        <p:nvPicPr>
          <p:cNvPr id="4" name="Picture 3">
            <a:extLst>
              <a:ext uri="{FF2B5EF4-FFF2-40B4-BE49-F238E27FC236}">
                <a16:creationId xmlns:a16="http://schemas.microsoft.com/office/drawing/2014/main" id="{9EC2BE63-B0AD-B744-9029-D4F4E75AC325}"/>
              </a:ext>
            </a:extLst>
          </p:cNvPr>
          <p:cNvPicPr>
            <a:picLocks noChangeAspect="1"/>
          </p:cNvPicPr>
          <p:nvPr/>
        </p:nvPicPr>
        <p:blipFill>
          <a:blip r:embed="rId2"/>
          <a:stretch>
            <a:fillRect/>
          </a:stretch>
        </p:blipFill>
        <p:spPr>
          <a:xfrm>
            <a:off x="0" y="1130505"/>
            <a:ext cx="9144000" cy="1362901"/>
          </a:xfrm>
          <a:prstGeom prst="rect">
            <a:avLst/>
          </a:prstGeom>
        </p:spPr>
      </p:pic>
      <p:graphicFrame>
        <p:nvGraphicFramePr>
          <p:cNvPr id="5" name="Table 4">
            <a:extLst>
              <a:ext uri="{FF2B5EF4-FFF2-40B4-BE49-F238E27FC236}">
                <a16:creationId xmlns:a16="http://schemas.microsoft.com/office/drawing/2014/main" id="{8FE7FE78-D6F5-9A4E-877C-1E1B935F205D}"/>
              </a:ext>
            </a:extLst>
          </p:cNvPr>
          <p:cNvGraphicFramePr>
            <a:graphicFrameLocks noGrp="1"/>
          </p:cNvGraphicFramePr>
          <p:nvPr>
            <p:extLst/>
          </p:nvPr>
        </p:nvGraphicFramePr>
        <p:xfrm>
          <a:off x="75991" y="2671619"/>
          <a:ext cx="10576370" cy="3166225"/>
        </p:xfrm>
        <a:graphic>
          <a:graphicData uri="http://schemas.openxmlformats.org/drawingml/2006/table">
            <a:tbl>
              <a:tblPr firstRow="1" bandRow="1">
                <a:tableStyleId>{638B1855-1B75-4FBE-930C-398BA8C253C6}</a:tableStyleId>
              </a:tblPr>
              <a:tblGrid>
                <a:gridCol w="1926717">
                  <a:extLst>
                    <a:ext uri="{9D8B030D-6E8A-4147-A177-3AD203B41FA5}">
                      <a16:colId xmlns:a16="http://schemas.microsoft.com/office/drawing/2014/main" val="1974204933"/>
                    </a:ext>
                  </a:extLst>
                </a:gridCol>
                <a:gridCol w="1829245">
                  <a:extLst>
                    <a:ext uri="{9D8B030D-6E8A-4147-A177-3AD203B41FA5}">
                      <a16:colId xmlns:a16="http://schemas.microsoft.com/office/drawing/2014/main" val="115464500"/>
                    </a:ext>
                  </a:extLst>
                </a:gridCol>
                <a:gridCol w="1445641">
                  <a:extLst>
                    <a:ext uri="{9D8B030D-6E8A-4147-A177-3AD203B41FA5}">
                      <a16:colId xmlns:a16="http://schemas.microsoft.com/office/drawing/2014/main" val="4077589149"/>
                    </a:ext>
                  </a:extLst>
                </a:gridCol>
                <a:gridCol w="2179955">
                  <a:extLst>
                    <a:ext uri="{9D8B030D-6E8A-4147-A177-3AD203B41FA5}">
                      <a16:colId xmlns:a16="http://schemas.microsoft.com/office/drawing/2014/main" val="1123737014"/>
                    </a:ext>
                  </a:extLst>
                </a:gridCol>
                <a:gridCol w="1445641">
                  <a:extLst>
                    <a:ext uri="{9D8B030D-6E8A-4147-A177-3AD203B41FA5}">
                      <a16:colId xmlns:a16="http://schemas.microsoft.com/office/drawing/2014/main" val="3218549772"/>
                    </a:ext>
                  </a:extLst>
                </a:gridCol>
                <a:gridCol w="1749171">
                  <a:extLst>
                    <a:ext uri="{9D8B030D-6E8A-4147-A177-3AD203B41FA5}">
                      <a16:colId xmlns:a16="http://schemas.microsoft.com/office/drawing/2014/main" val="2218324509"/>
                    </a:ext>
                  </a:extLst>
                </a:gridCol>
              </a:tblGrid>
              <a:tr h="453505">
                <a:tc>
                  <a:txBody>
                    <a:bodyPr/>
                    <a:lstStyle/>
                    <a:p>
                      <a:r>
                        <a:rPr lang="en-US" sz="1400" b="1" dirty="0">
                          <a:solidFill>
                            <a:sysClr val="windowText" lastClr="000000"/>
                          </a:solidFill>
                          <a:latin typeface="Cambria" panose="02040503050406030204" pitchFamily="18" charset="0"/>
                        </a:rPr>
                        <a:t>Proposal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Pyo</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Keller+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Tehranipoor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Sutar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
                      </a:r>
                      <a:r>
                        <a:rPr lang="en-US" sz="1400" b="1" dirty="0" err="1">
                          <a:solidFill>
                            <a:sysClr val="windowText" lastClr="000000"/>
                          </a:solidFill>
                          <a:latin typeface="Cambria" panose="02040503050406030204" pitchFamily="18" charset="0"/>
                        </a:rPr>
                        <a:t>RaNGe</a:t>
                      </a:r>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080926"/>
                  </a:ext>
                </a:extLst>
              </a:tr>
              <a:tr h="0">
                <a:tc gridSpan="6">
                  <a:txBody>
                    <a:bodyPr/>
                    <a:lstStyle/>
                    <a:p>
                      <a:endParaRPr lang="en-US" sz="2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540394"/>
                  </a:ext>
                </a:extLst>
              </a:tr>
              <a:tr h="370840">
                <a:tc>
                  <a:txBody>
                    <a:bodyPr/>
                    <a:lstStyle/>
                    <a:p>
                      <a:r>
                        <a:rPr lang="en-US" sz="1400" b="1" dirty="0">
                          <a:solidFill>
                            <a:sysClr val="windowText" lastClr="000000"/>
                          </a:solidFill>
                          <a:latin typeface="Cambria" panose="02040503050406030204" pitchFamily="18" charset="0"/>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59110"/>
                  </a:ext>
                </a:extLst>
              </a:tr>
              <a:tr h="370840">
                <a:tc>
                  <a:txBody>
                    <a:bodyPr/>
                    <a:lstStyle/>
                    <a:p>
                      <a:r>
                        <a:rPr lang="en-US" sz="1400" b="1" dirty="0">
                          <a:solidFill>
                            <a:sysClr val="windowText" lastClr="000000"/>
                          </a:solidFill>
                          <a:latin typeface="Cambria" panose="02040503050406030204" pitchFamily="18" charset="0"/>
                        </a:rPr>
                        <a:t>Entropy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Command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Startup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Activation Failures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121167"/>
                  </a:ext>
                </a:extLst>
              </a:tr>
              <a:tr h="370840">
                <a:tc>
                  <a:txBody>
                    <a:bodyPr/>
                    <a:lstStyle/>
                    <a:p>
                      <a:r>
                        <a:rPr lang="en-US" sz="1400" b="1" dirty="0">
                          <a:solidFill>
                            <a:sysClr val="windowText" lastClr="000000"/>
                          </a:solidFill>
                          <a:latin typeface="Cambria" panose="02040503050406030204" pitchFamily="18" charset="0"/>
                        </a:rPr>
                        <a:t>True Random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9046236"/>
                  </a:ext>
                </a:extLst>
              </a:tr>
              <a:tr h="370840">
                <a:tc>
                  <a:txBody>
                    <a:bodyPr/>
                    <a:lstStyle/>
                    <a:p>
                      <a:r>
                        <a:rPr lang="en-US" sz="1400" b="1" dirty="0">
                          <a:solidFill>
                            <a:sysClr val="windowText" lastClr="000000"/>
                          </a:solidFill>
                          <a:latin typeface="Cambria" panose="02040503050406030204" pitchFamily="18" charset="0"/>
                        </a:rPr>
                        <a:t>Streaming Capable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292947"/>
                  </a:ext>
                </a:extLst>
              </a:tr>
              <a:tr h="370840">
                <a:tc>
                  <a:txBody>
                    <a:bodyPr/>
                    <a:lstStyle/>
                    <a:p>
                      <a:r>
                        <a:rPr lang="en-US" sz="1400" b="1" dirty="0">
                          <a:solidFill>
                            <a:sysClr val="windowText" lastClr="000000"/>
                          </a:solidFill>
                          <a:latin typeface="Cambria" panose="02040503050406030204" pitchFamily="18" charset="0"/>
                        </a:rPr>
                        <a:t>64-bit TRNG Latency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18us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&gt;60ns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100ns &lt; x &lt; 960ns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200055"/>
                  </a:ext>
                </a:extLst>
              </a:tr>
              <a:tr h="370840">
                <a:tc>
                  <a:txBody>
                    <a:bodyPr/>
                    <a:lstStyle/>
                    <a:p>
                      <a:r>
                        <a:rPr lang="en-US" sz="1400" b="1" dirty="0">
                          <a:solidFill>
                            <a:sysClr val="windowText" lastClr="000000"/>
                          </a:solidFill>
                          <a:latin typeface="Cambria" panose="02040503050406030204" pitchFamily="18" charset="0"/>
                        </a:rPr>
                        <a:t>Energy Consumption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245.9pJ/bit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4.4nJ/bit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4681020"/>
                  </a:ext>
                </a:extLst>
              </a:tr>
              <a:tr h="370840">
                <a:tc>
                  <a:txBody>
                    <a:bodyPr/>
                    <a:lstStyle/>
                    <a:p>
                      <a:r>
                        <a:rPr lang="en-US" sz="1400" b="1" dirty="0">
                          <a:solidFill>
                            <a:sysClr val="windowText" lastClr="000000"/>
                          </a:solidFill>
                          <a:latin typeface="Cambria" panose="02040503050406030204" pitchFamily="18" charset="0"/>
                        </a:rPr>
                        <a:t>Peak Throughput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3.4Mb/s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717.4Mb/s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524415"/>
                  </a:ext>
                </a:extLst>
              </a:tr>
            </a:tbl>
          </a:graphicData>
        </a:graphic>
      </p:graphicFrame>
    </p:spTree>
    <p:extLst>
      <p:ext uri="{BB962C8B-B14F-4D97-AF65-F5344CB8AC3E}">
        <p14:creationId xmlns:p14="http://schemas.microsoft.com/office/powerpoint/2010/main" val="15955708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2050425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114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324567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8972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6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8795177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316843485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43713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83671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sng" strike="noStrike" kern="1200" cap="none" spc="0" normalizeH="0" baseline="0" noProof="0" dirty="0">
                <a:ln>
                  <a:noFill/>
                </a:ln>
                <a:solidFill>
                  <a:srgbClr val="000000"/>
                </a:solidFill>
                <a:effectLst/>
                <a:uLnTx/>
                <a:uFillTx/>
                <a:latin typeface="Arial Narrow" charset="0"/>
                <a:ea typeface="ＭＳ Ｐゴシック" charset="0"/>
                <a:cs typeface="Arial" charset="0"/>
              </a:rPr>
              <a:t>Research Focus:</a:t>
            </a:r>
            <a:r>
              <a:rPr kumimoji="0" lang="en-US" sz="2400" b="1" i="1"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Computer architecture, HW/SW, security, bioinformatics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Memory and storage (DRAM, flash, emerging), interconnects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Heterogeneous &amp; parallel systems, GPUs, systems for data analytics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System/architecture interaction, new execution models, new interfaces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Energy efficiency, fault tolerance, hardware security, performance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Genome sequence analysis &amp; assembly algorithms and architectures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1" u="none" strike="noStrike" kern="1200" cap="none" spc="0" normalizeH="0" baseline="0" noProof="0" dirty="0">
                <a:ln>
                  <a:noFill/>
                </a:ln>
                <a:solidFill>
                  <a:srgbClr val="3333CC"/>
                </a:solidFill>
                <a:effectLst/>
                <a:uLnTx/>
                <a:uFillTx/>
                <a:latin typeface="Arial Narrow" charset="0"/>
                <a:ea typeface="ＭＳ Ｐゴシック" charset="0"/>
                <a:cs typeface="Arial" charset="0"/>
              </a:rPr>
              <a:t> Biologically inspired systems &amp; system design for bio/medicine</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6633" name="Group 47"/>
          <p:cNvGrpSpPr>
            <a:grpSpLocks/>
          </p:cNvGrpSpPr>
          <p:nvPr/>
        </p:nvGrpSpPr>
        <p:grpSpPr bwMode="auto">
          <a:xfrm>
            <a:off x="3401598" y="5338860"/>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Broad research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spanning apps, systems,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Tahoma"/>
                <a:ea typeface="+mn-ea"/>
                <a:cs typeface="+mn-cs"/>
              </a:rPr>
              <a:t>with architecture at the center</a:t>
            </a:r>
          </a:p>
        </p:txBody>
      </p:sp>
      <p:sp>
        <p:nvSpPr>
          <p:cNvPr id="26" name="Title 1"/>
          <p:cNvSpPr>
            <a:spLocks noGrp="1"/>
          </p:cNvSpPr>
          <p:nvPr>
            <p:ph type="title"/>
          </p:nvPr>
        </p:nvSpPr>
        <p:spPr>
          <a:xfrm>
            <a:off x="228600" y="152400"/>
            <a:ext cx="8610600" cy="1066800"/>
          </a:xfrm>
        </p:spPr>
        <p:txBody>
          <a:bodyPr/>
          <a:lstStyle/>
          <a:p>
            <a:r>
              <a:rPr lang="en-US" dirty="0"/>
              <a:t>Research: Broad Perspective</a:t>
            </a:r>
          </a:p>
        </p:txBody>
      </p:sp>
      <p:sp>
        <p:nvSpPr>
          <p:cNvPr id="22" name="Rectangle 21"/>
          <p:cNvSpPr/>
          <p:nvPr/>
        </p:nvSpPr>
        <p:spPr>
          <a:xfrm>
            <a:off x="179512" y="1281089"/>
            <a:ext cx="5544616"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034997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37</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0"/>
            <a:ext cx="9144000" cy="6858000"/>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nvGrpSpPr>
          <p:cNvPr id="23" name="Group 22"/>
          <p:cNvGrpSpPr/>
          <p:nvPr/>
        </p:nvGrpSpPr>
        <p:grpSpPr>
          <a:xfrm>
            <a:off x="143435" y="2643094"/>
            <a:ext cx="9080329" cy="1752600"/>
            <a:chOff x="1867295" y="5452953"/>
            <a:chExt cx="6877144" cy="668851"/>
          </a:xfrm>
        </p:grpSpPr>
        <p:grpSp>
          <p:nvGrpSpPr>
            <p:cNvPr id="24" name="Group 23"/>
            <p:cNvGrpSpPr/>
            <p:nvPr/>
          </p:nvGrpSpPr>
          <p:grpSpPr>
            <a:xfrm>
              <a:off x="1867295" y="5452953"/>
              <a:ext cx="6535685" cy="668851"/>
              <a:chOff x="-93042" y="818790"/>
              <a:chExt cx="10190753" cy="388079"/>
            </a:xfrm>
          </p:grpSpPr>
          <p:sp>
            <p:nvSpPr>
              <p:cNvPr id="26" name="Rounded Rectangle 25"/>
              <p:cNvSpPr/>
              <p:nvPr/>
            </p:nvSpPr>
            <p:spPr bwMode="auto">
              <a:xfrm>
                <a:off x="109225" y="818790"/>
                <a:ext cx="9988486" cy="388079"/>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7" name="Rectangle 26"/>
              <p:cNvSpPr/>
              <p:nvPr/>
            </p:nvSpPr>
            <p:spPr>
              <a:xfrm>
                <a:off x="-93042" y="854529"/>
                <a:ext cx="9386361" cy="125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grpSp>
        <p:sp>
          <p:nvSpPr>
            <p:cNvPr id="25" name="Rectangle 24"/>
            <p:cNvSpPr/>
            <p:nvPr/>
          </p:nvSpPr>
          <p:spPr>
            <a:xfrm>
              <a:off x="2112440" y="5486396"/>
              <a:ext cx="6631999" cy="552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Based on our analysis, we conclude that:</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Both functions are good candidates for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execution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It is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feasible </a:t>
              </a:r>
              <a:r>
                <a:rPr kumimoji="0" lang="en-US" sz="2800" b="0" i="0" u="none" strike="noStrike" kern="1200" cap="none" spc="0" normalizeH="0" baseline="0" noProof="0" dirty="0">
                  <a:ln>
                    <a:noFill/>
                  </a:ln>
                  <a:solidFill>
                    <a:prstClr val="black"/>
                  </a:solidFill>
                  <a:effectLst/>
                  <a:uLnTx/>
                  <a:uFillTx/>
                  <a:latin typeface="Gill Sans MT"/>
                  <a:ea typeface="+mn-ea"/>
                  <a:cs typeface="+mn-cs"/>
                </a:rPr>
                <a:t>to implement them in </a:t>
              </a:r>
              <a:r>
                <a:rPr kumimoji="0" lang="en-US" sz="2800" b="0" i="0" u="none" strike="noStrike" kern="1200" cap="none" spc="0" normalizeH="0" baseline="0" noProof="0" dirty="0">
                  <a:ln>
                    <a:noFill/>
                  </a:ln>
                  <a:solidFill>
                    <a:srgbClr val="0000FF"/>
                  </a:solidFill>
                  <a:effectLst/>
                  <a:uLnTx/>
                  <a:uFillTx/>
                  <a:latin typeface="Gill Sans MT"/>
                  <a:ea typeface="+mn-ea"/>
                  <a:cs typeface="+mn-cs"/>
                </a:rPr>
                <a:t>PIM logic</a:t>
              </a:r>
            </a:p>
          </p:txBody>
        </p:sp>
      </p:grpSp>
    </p:spTree>
    <p:extLst>
      <p:ext uri="{BB962C8B-B14F-4D97-AF65-F5344CB8AC3E}">
        <p14:creationId xmlns:p14="http://schemas.microsoft.com/office/powerpoint/2010/main" val="348953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36126970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7935638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339626874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139300759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12307579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a:t>DRAM Latency PUF </a:t>
            </a:r>
            <a:br>
              <a:rPr lang="en-US" dirty="0"/>
            </a:b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205</a:t>
            </a:fld>
            <a:endParaRPr lang="en-US" altLang="en-US"/>
          </a:p>
        </p:txBody>
      </p:sp>
    </p:spTree>
    <p:extLst>
      <p:ext uri="{BB962C8B-B14F-4D97-AF65-F5344CB8AC3E}">
        <p14:creationId xmlns:p14="http://schemas.microsoft.com/office/powerpoint/2010/main" val="138888713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03020737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DRAM Retention PUFs</a:t>
            </a:r>
          </a:p>
        </p:txBody>
      </p:sp>
      <p:pic>
        <p:nvPicPr>
          <p:cNvPr id="4" name="Picture 3"/>
          <p:cNvPicPr>
            <a:picLocks noChangeAspect="1"/>
          </p:cNvPicPr>
          <p:nvPr/>
        </p:nvPicPr>
        <p:blipFill>
          <a:blip r:embed="rId2"/>
          <a:stretch>
            <a:fillRect/>
          </a:stretch>
        </p:blipFill>
        <p:spPr>
          <a:xfrm>
            <a:off x="0" y="1475509"/>
            <a:ext cx="9215755" cy="4371109"/>
          </a:xfrm>
          <a:prstGeom prst="rect">
            <a:avLst/>
          </a:prstGeom>
        </p:spPr>
      </p:pic>
    </p:spTree>
    <p:extLst>
      <p:ext uri="{BB962C8B-B14F-4D97-AF65-F5344CB8AC3E}">
        <p14:creationId xmlns:p14="http://schemas.microsoft.com/office/powerpoint/2010/main" val="5921558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9920" y="2031422"/>
            <a:ext cx="8499764" cy="2124941"/>
          </a:xfrm>
          <a:prstGeom prst="rect">
            <a:avLst/>
          </a:prstGeom>
        </p:spPr>
      </p:pic>
    </p:spTree>
    <p:extLst>
      <p:ext uri="{BB962C8B-B14F-4D97-AF65-F5344CB8AC3E}">
        <p14:creationId xmlns:p14="http://schemas.microsoft.com/office/powerpoint/2010/main" val="36285289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0837" y="1779732"/>
            <a:ext cx="8237930" cy="3554268"/>
          </a:xfrm>
          <a:prstGeom prst="rect">
            <a:avLst/>
          </a:prstGeom>
        </p:spPr>
      </p:pic>
    </p:spTree>
    <p:extLst>
      <p:ext uri="{BB962C8B-B14F-4D97-AF65-F5344CB8AC3E}">
        <p14:creationId xmlns:p14="http://schemas.microsoft.com/office/powerpoint/2010/main" val="128709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Methodology </a:t>
            </a:r>
          </a:p>
        </p:txBody>
      </p:sp>
      <p:sp>
        <p:nvSpPr>
          <p:cNvPr id="3" name="Content Placeholder 2"/>
          <p:cNvSpPr>
            <a:spLocks noGrp="1"/>
          </p:cNvSpPr>
          <p:nvPr>
            <p:ph idx="1"/>
          </p:nvPr>
        </p:nvSpPr>
        <p:spPr>
          <a:xfrm>
            <a:off x="10459" y="990600"/>
            <a:ext cx="9296400" cy="5562600"/>
          </a:xfrm>
        </p:spPr>
        <p:txBody>
          <a:bodyPr>
            <a:normAutofit/>
          </a:bodyPr>
          <a:lstStyle/>
          <a:p>
            <a:pPr lvl="0"/>
            <a:r>
              <a:rPr lang="en-US" sz="2800" dirty="0">
                <a:solidFill>
                  <a:schemeClr val="tx2"/>
                </a:solidFill>
              </a:rPr>
              <a:t>System Configuration (gem5 Simulator)</a:t>
            </a:r>
          </a:p>
          <a:p>
            <a:pPr lvl="1"/>
            <a:r>
              <a:rPr lang="en-US" sz="2400" dirty="0" err="1">
                <a:solidFill>
                  <a:schemeClr val="accent2"/>
                </a:solidFill>
              </a:rPr>
              <a:t>SoC</a:t>
            </a:r>
            <a:r>
              <a:rPr lang="en-US" sz="2400" dirty="0">
                <a:solidFill>
                  <a:schemeClr val="accent2"/>
                </a:solidFill>
              </a:rPr>
              <a:t>:  </a:t>
            </a:r>
            <a:r>
              <a:rPr lang="en-US" sz="2400" dirty="0">
                <a:solidFill>
                  <a:srgbClr val="595959"/>
                </a:solidFill>
              </a:rPr>
              <a:t>4 </a:t>
            </a:r>
            <a:r>
              <a:rPr lang="en-US" sz="2400" dirty="0" err="1">
                <a:solidFill>
                  <a:srgbClr val="595959"/>
                </a:solidFill>
              </a:rPr>
              <a:t>OoO</a:t>
            </a:r>
            <a:r>
              <a:rPr lang="en-US" sz="2400" dirty="0">
                <a:solidFill>
                  <a:srgbClr val="595959"/>
                </a:solidFill>
              </a:rPr>
              <a:t> cores, 8-wide issue, 64 </a:t>
            </a:r>
            <a:r>
              <a:rPr lang="en-US" sz="2400" dirty="0" err="1">
                <a:solidFill>
                  <a:srgbClr val="595959"/>
                </a:solidFill>
              </a:rPr>
              <a:t>kB</a:t>
            </a:r>
            <a:r>
              <a:rPr lang="en-US" sz="2400" dirty="0">
                <a:solidFill>
                  <a:srgbClr val="595959"/>
                </a:solidFill>
              </a:rPr>
              <a:t> L1cache,</a:t>
            </a:r>
            <a:br>
              <a:rPr lang="en-US" sz="2400" dirty="0">
                <a:solidFill>
                  <a:srgbClr val="595959"/>
                </a:solidFill>
              </a:rPr>
            </a:br>
            <a:r>
              <a:rPr lang="en-US" sz="2400" dirty="0">
                <a:solidFill>
                  <a:srgbClr val="595959"/>
                </a:solidFill>
              </a:rPr>
              <a:t>2MB L2 cache</a:t>
            </a:r>
          </a:p>
          <a:p>
            <a:pPr lvl="1">
              <a:spcBef>
                <a:spcPts val="1776"/>
              </a:spcBef>
            </a:pPr>
            <a:r>
              <a:rPr lang="en-US" sz="2400" dirty="0">
                <a:solidFill>
                  <a:srgbClr val="C00000"/>
                </a:solidFill>
              </a:rPr>
              <a:t>PIM Core:</a:t>
            </a:r>
            <a:r>
              <a:rPr lang="en-US" sz="2400" dirty="0">
                <a:solidFill>
                  <a:srgbClr val="595959"/>
                </a:solidFill>
              </a:rPr>
              <a:t> 1 core per vault, 1-wide issue, 4-wide SIMD, </a:t>
            </a:r>
            <a:br>
              <a:rPr lang="en-US" sz="2400" dirty="0">
                <a:solidFill>
                  <a:srgbClr val="595959"/>
                </a:solidFill>
              </a:rPr>
            </a:br>
            <a:r>
              <a:rPr lang="en-US" sz="2400" dirty="0">
                <a:solidFill>
                  <a:srgbClr val="595959"/>
                </a:solidFill>
              </a:rPr>
              <a:t>32kB L1 cache</a:t>
            </a:r>
          </a:p>
          <a:p>
            <a:pPr lvl="1">
              <a:spcBef>
                <a:spcPts val="1776"/>
              </a:spcBef>
            </a:pPr>
            <a:r>
              <a:rPr lang="en-US" sz="2400" dirty="0">
                <a:solidFill>
                  <a:srgbClr val="C00000"/>
                </a:solidFill>
              </a:rPr>
              <a:t>3D-Stacked Memory: </a:t>
            </a:r>
            <a:r>
              <a:rPr lang="en-US" sz="2400" dirty="0"/>
              <a:t>2GB cube, 16 vaults per cube</a:t>
            </a:r>
          </a:p>
          <a:p>
            <a:pPr lvl="2"/>
            <a:r>
              <a:rPr lang="en-US" sz="2200" dirty="0"/>
              <a:t>Internal Bandwidth: 256GB/S </a:t>
            </a:r>
          </a:p>
          <a:p>
            <a:pPr lvl="2"/>
            <a:r>
              <a:rPr lang="en-US" sz="2200" dirty="0">
                <a:solidFill>
                  <a:srgbClr val="595959"/>
                </a:solidFill>
              </a:rPr>
              <a:t>Off-Chip Channel Bandwidth: 32 GB/s</a:t>
            </a:r>
          </a:p>
          <a:p>
            <a:pPr lvl="1">
              <a:spcBef>
                <a:spcPts val="1776"/>
              </a:spcBef>
            </a:pPr>
            <a:r>
              <a:rPr lang="en-US" sz="2400" dirty="0">
                <a:solidFill>
                  <a:srgbClr val="C00000"/>
                </a:solidFill>
              </a:rPr>
              <a:t>Baseline Memory: </a:t>
            </a:r>
            <a:r>
              <a:rPr lang="en-US" sz="2400" dirty="0"/>
              <a:t>LPDDR3, 2GB, FR-FCFS scheduler</a:t>
            </a:r>
            <a:br>
              <a:rPr lang="en-US" sz="2000" dirty="0"/>
            </a:br>
            <a:endParaRPr lang="en-US" sz="2000" dirty="0">
              <a:solidFill>
                <a:srgbClr val="595959"/>
              </a:solidFill>
            </a:endParaRPr>
          </a:p>
          <a:p>
            <a:r>
              <a:rPr lang="en-US" sz="2800" dirty="0">
                <a:solidFill>
                  <a:schemeClr val="tx2"/>
                </a:solidFill>
              </a:rPr>
              <a:t>We study each target </a:t>
            </a:r>
            <a:r>
              <a:rPr lang="en-US" sz="2800" dirty="0">
                <a:solidFill>
                  <a:srgbClr val="0000FF"/>
                </a:solidFill>
              </a:rPr>
              <a:t>in isolation </a:t>
            </a:r>
            <a:r>
              <a:rPr lang="en-US" sz="2800" dirty="0">
                <a:solidFill>
                  <a:schemeClr val="tx2"/>
                </a:solidFill>
              </a:rPr>
              <a:t>and emulate each separately and run them in our simulator</a:t>
            </a:r>
          </a:p>
          <a:p>
            <a:pPr lvl="1"/>
            <a:endParaRPr lang="en-US" sz="2400" dirty="0">
              <a:solidFill>
                <a:srgbClr val="595959"/>
              </a:solidFill>
            </a:endParaRPr>
          </a:p>
          <a:p>
            <a:pPr lvl="1"/>
            <a:endParaRPr lang="en-US" sz="2200" dirty="0">
              <a:solidFill>
                <a:srgbClr val="595959"/>
              </a:solidFill>
            </a:endParaRPr>
          </a:p>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40</a:t>
            </a: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4751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52900" y="1066799"/>
            <a:ext cx="7233804" cy="5229256"/>
          </a:xfrm>
          <a:prstGeom prst="rect">
            <a:avLst/>
          </a:prstGeom>
        </p:spPr>
      </p:pic>
    </p:spTree>
    <p:extLst>
      <p:ext uri="{BB962C8B-B14F-4D97-AF65-F5344CB8AC3E}">
        <p14:creationId xmlns:p14="http://schemas.microsoft.com/office/powerpoint/2010/main" val="223938747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7032" y="973859"/>
            <a:ext cx="8896581" cy="1949450"/>
          </a:xfrm>
          <a:prstGeom prst="rect">
            <a:avLst/>
          </a:prstGeom>
        </p:spPr>
      </p:pic>
      <p:pic>
        <p:nvPicPr>
          <p:cNvPr id="5" name="Picture 4"/>
          <p:cNvPicPr>
            <a:picLocks noChangeAspect="1"/>
          </p:cNvPicPr>
          <p:nvPr/>
        </p:nvPicPr>
        <p:blipFill>
          <a:blip r:embed="rId3"/>
          <a:stretch>
            <a:fillRect/>
          </a:stretch>
        </p:blipFill>
        <p:spPr>
          <a:xfrm>
            <a:off x="869207" y="3579667"/>
            <a:ext cx="7492230" cy="2447059"/>
          </a:xfrm>
          <a:prstGeom prst="rect">
            <a:avLst/>
          </a:prstGeom>
        </p:spPr>
      </p:pic>
    </p:spTree>
    <p:extLst>
      <p:ext uri="{BB962C8B-B14F-4D97-AF65-F5344CB8AC3E}">
        <p14:creationId xmlns:p14="http://schemas.microsoft.com/office/powerpoint/2010/main" val="173681823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Effects</a:t>
            </a:r>
          </a:p>
        </p:txBody>
      </p:sp>
      <p:pic>
        <p:nvPicPr>
          <p:cNvPr id="4" name="Picture 3"/>
          <p:cNvPicPr>
            <a:picLocks noChangeAspect="1"/>
          </p:cNvPicPr>
          <p:nvPr/>
        </p:nvPicPr>
        <p:blipFill>
          <a:blip r:embed="rId2"/>
          <a:stretch>
            <a:fillRect/>
          </a:stretch>
        </p:blipFill>
        <p:spPr>
          <a:xfrm>
            <a:off x="225575" y="813916"/>
            <a:ext cx="8688453" cy="5642302"/>
          </a:xfrm>
          <a:prstGeom prst="rect">
            <a:avLst/>
          </a:prstGeom>
        </p:spPr>
      </p:pic>
    </p:spTree>
    <p:extLst>
      <p:ext uri="{BB962C8B-B14F-4D97-AF65-F5344CB8AC3E}">
        <p14:creationId xmlns:p14="http://schemas.microsoft.com/office/powerpoint/2010/main" val="206768147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 DRAM Latency PUF</a:t>
            </a:r>
          </a:p>
        </p:txBody>
      </p:sp>
      <p:pic>
        <p:nvPicPr>
          <p:cNvPr id="4" name="Picture 3"/>
          <p:cNvPicPr>
            <a:picLocks noChangeAspect="1"/>
          </p:cNvPicPr>
          <p:nvPr/>
        </p:nvPicPr>
        <p:blipFill>
          <a:blip r:embed="rId2"/>
          <a:stretch>
            <a:fillRect/>
          </a:stretch>
        </p:blipFill>
        <p:spPr>
          <a:xfrm>
            <a:off x="490504" y="813916"/>
            <a:ext cx="8158596" cy="5439064"/>
          </a:xfrm>
          <a:prstGeom prst="rect">
            <a:avLst/>
          </a:prstGeom>
        </p:spPr>
      </p:pic>
    </p:spTree>
    <p:extLst>
      <p:ext uri="{BB962C8B-B14F-4D97-AF65-F5344CB8AC3E}">
        <p14:creationId xmlns:p14="http://schemas.microsoft.com/office/powerpoint/2010/main" val="29553111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2144" y="1450686"/>
            <a:ext cx="8495315" cy="3024332"/>
          </a:xfrm>
          <a:prstGeom prst="rect">
            <a:avLst/>
          </a:prstGeom>
        </p:spPr>
      </p:pic>
    </p:spTree>
    <p:extLst>
      <p:ext uri="{BB962C8B-B14F-4D97-AF65-F5344CB8AC3E}">
        <p14:creationId xmlns:p14="http://schemas.microsoft.com/office/powerpoint/2010/main" val="21662914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5991" y="1861127"/>
            <a:ext cx="9234055" cy="2433782"/>
          </a:xfrm>
          <a:prstGeom prst="rect">
            <a:avLst/>
          </a:prstGeom>
        </p:spPr>
      </p:pic>
    </p:spTree>
    <p:extLst>
      <p:ext uri="{BB962C8B-B14F-4D97-AF65-F5344CB8AC3E}">
        <p14:creationId xmlns:p14="http://schemas.microsoft.com/office/powerpoint/2010/main" val="182657597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88449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961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9747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41759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16" name="Rounded Rectangle 15"/>
          <p:cNvSpPr/>
          <p:nvPr/>
        </p:nvSpPr>
        <p:spPr bwMode="auto">
          <a:xfrm>
            <a:off x="919700" y="222867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17" name="Straight Arrow Connector 16"/>
          <p:cNvCxnSpPr/>
          <p:nvPr/>
        </p:nvCxnSpPr>
        <p:spPr>
          <a:xfrm>
            <a:off x="1224500" y="3905072"/>
            <a:ext cx="1676400" cy="9144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33400" y="4724400"/>
            <a:ext cx="8452900" cy="1143000"/>
            <a:chOff x="-153065" y="679005"/>
            <a:chExt cx="10073325" cy="795961"/>
          </a:xfrm>
        </p:grpSpPr>
        <p:sp>
          <p:nvSpPr>
            <p:cNvPr id="19" name="Rounded Rectangle 18"/>
            <p:cNvSpPr/>
            <p:nvPr/>
          </p:nvSpPr>
          <p:spPr bwMode="auto">
            <a:xfrm>
              <a:off x="-153065" y="679005"/>
              <a:ext cx="10073325" cy="795961"/>
            </a:xfrm>
            <a:prstGeom prst="roundRect">
              <a:avLst/>
            </a:prstGeom>
            <a:ln w="76200">
              <a:solidFill>
                <a:schemeClr val="tx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0" name="Rectangle 19"/>
            <p:cNvSpPr/>
            <p:nvPr/>
          </p:nvSpPr>
          <p:spPr>
            <a:xfrm>
              <a:off x="22234" y="785133"/>
              <a:ext cx="9742221" cy="57868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rPr>
                <a:t>77.7%</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82.6%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energy reduction for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texture tiling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packing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comes from eliminating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400" b="1" i="0" u="sng" strike="noStrike" kern="1200" cap="none" spc="0" normalizeH="0" baseline="0" noProof="0" dirty="0">
                <a:ln>
                  <a:noFill/>
                </a:ln>
                <a:solidFill>
                  <a:srgbClr val="0000FF"/>
                </a:solidFill>
                <a:effectLst/>
                <a:uLnTx/>
                <a:uFillTx/>
                <a:latin typeface="Gill Sans MT"/>
                <a:ea typeface="+mn-ea"/>
                <a:cs typeface="+mn-cs"/>
              </a:endParaRPr>
            </a:p>
          </p:txBody>
        </p:sp>
      </p:grpSp>
      <p:sp>
        <p:nvSpPr>
          <p:cNvPr id="21" name="Rounded Rectangle 20"/>
          <p:cNvSpPr/>
          <p:nvPr/>
        </p:nvSpPr>
        <p:spPr bwMode="auto">
          <a:xfrm>
            <a:off x="4572000" y="22860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cxnSp>
        <p:nvCxnSpPr>
          <p:cNvPr id="22" name="Straight Arrow Connector 21"/>
          <p:cNvCxnSpPr>
            <a:endCxn id="19" idx="0"/>
          </p:cNvCxnSpPr>
          <p:nvPr/>
        </p:nvCxnSpPr>
        <p:spPr>
          <a:xfrm flipH="1">
            <a:off x="4759850" y="3962400"/>
            <a:ext cx="193150" cy="762000"/>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25" name="Rounded Rectangle 24"/>
          <p:cNvSpPr/>
          <p:nvPr/>
        </p:nvSpPr>
        <p:spPr bwMode="auto">
          <a:xfrm>
            <a:off x="1072100" y="2537222"/>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24805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21" grpId="0" animBg="1"/>
      <p:bldP spid="21" grpId="1" animBg="1"/>
      <p:bldP spid="25" grpId="0" animBg="1"/>
      <p:bldP spid="25" grpId="1"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1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1349976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258323414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379961024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279514945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25466066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42483462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236918686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5161491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8E4C2-DCDE-754E-A0FE-58558FBDFC80}"/>
              </a:ext>
            </a:extLst>
          </p:cNvPr>
          <p:cNvSpPr>
            <a:spLocks noGrp="1"/>
          </p:cNvSpPr>
          <p:nvPr>
            <p:ph type="ctrTitle"/>
          </p:nvPr>
        </p:nvSpPr>
        <p:spPr/>
        <p:txBody>
          <a:bodyPr/>
          <a:lstStyle/>
          <a:p>
            <a:r>
              <a:rPr lang="en-US" dirty="0"/>
              <a:t>More Info on My Research</a:t>
            </a:r>
          </a:p>
        </p:txBody>
      </p:sp>
      <p:sp>
        <p:nvSpPr>
          <p:cNvPr id="3" name="Subtitle 2">
            <a:extLst>
              <a:ext uri="{FF2B5EF4-FFF2-40B4-BE49-F238E27FC236}">
                <a16:creationId xmlns:a16="http://schemas.microsoft.com/office/drawing/2014/main" id="{C3528684-C5AA-674C-BC96-2FE5DB2147F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B12C57CE-71D3-6545-B526-E1C270A6D93A}"/>
              </a:ext>
            </a:extLst>
          </p:cNvPr>
          <p:cNvSpPr>
            <a:spLocks noGrp="1"/>
          </p:cNvSpPr>
          <p:nvPr>
            <p:ph type="sldNum" sz="quarter" idx="12"/>
          </p:nvPr>
        </p:nvSpPr>
        <p:spPr/>
        <p:txBody>
          <a:bodyPr/>
          <a:lstStyle/>
          <a:p>
            <a:fld id="{7341D3D9-3FE8-4025-BF66-8DAB1ABB951F}" type="slidenum">
              <a:rPr lang="en-US" altLang="en-US" smtClean="0"/>
              <a:pPr/>
              <a:t>229</a:t>
            </a:fld>
            <a:endParaRPr lang="en-US" altLang="en-US"/>
          </a:p>
        </p:txBody>
      </p:sp>
    </p:spTree>
    <p:extLst>
      <p:ext uri="{BB962C8B-B14F-4D97-AF65-F5344CB8AC3E}">
        <p14:creationId xmlns:p14="http://schemas.microsoft.com/office/powerpoint/2010/main" val="177628052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21" name="Rounded Rectangle 20"/>
          <p:cNvSpPr/>
          <p:nvPr/>
        </p:nvSpPr>
        <p:spPr bwMode="auto">
          <a:xfrm>
            <a:off x="1143000" y="22098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22" name="Rounded Rectangle 21"/>
          <p:cNvSpPr/>
          <p:nvPr/>
        </p:nvSpPr>
        <p:spPr bwMode="auto">
          <a:xfrm>
            <a:off x="3124200" y="2057400"/>
            <a:ext cx="762000" cy="1653778"/>
          </a:xfrm>
          <a:prstGeom prst="roundRect">
            <a:avLst/>
          </a:prstGeom>
          <a:solidFill>
            <a:schemeClr val="lt1">
              <a:alpha val="0"/>
            </a:schemeClr>
          </a:solidFill>
          <a:ln w="57150" cmpd="sng">
            <a:solidFill>
              <a:schemeClr val="accent2"/>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Tree>
    <p:extLst>
      <p:ext uri="{BB962C8B-B14F-4D97-AF65-F5344CB8AC3E}">
        <p14:creationId xmlns:p14="http://schemas.microsoft.com/office/powerpoint/2010/main" val="4020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CS, since September 2015 (officially May 2016)</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 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New computation, communication, storage paradigms</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00015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Research Group</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293096"/>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mn-ea"/>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mn-ea"/>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mn-ea"/>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717125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SAFARI Group Members @ ETH Zurich</a:t>
            </a:r>
          </a:p>
        </p:txBody>
      </p:sp>
      <p:sp>
        <p:nvSpPr>
          <p:cNvPr id="2150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250F304-EB81-1C45-9F43-338BF2D9505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a:extLst>
              <a:ext uri="{FF2B5EF4-FFF2-40B4-BE49-F238E27FC236}">
                <a16:creationId xmlns:a16="http://schemas.microsoft.com/office/drawing/2014/main" id="{F4F330C3-30FC-7C43-9A2E-B5620262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969" y="2746888"/>
            <a:ext cx="1080000" cy="1474200"/>
          </a:xfrm>
          <a:prstGeom prst="rect">
            <a:avLst/>
          </a:prstGeom>
        </p:spPr>
      </p:pic>
      <p:pic>
        <p:nvPicPr>
          <p:cNvPr id="7" name="Picture 6">
            <a:extLst>
              <a:ext uri="{FF2B5EF4-FFF2-40B4-BE49-F238E27FC236}">
                <a16:creationId xmlns:a16="http://schemas.microsoft.com/office/drawing/2014/main" id="{FFD5AEBD-3C24-AB4F-B882-26A30D1D0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51" y="987497"/>
            <a:ext cx="1080000" cy="1410667"/>
          </a:xfrm>
          <a:prstGeom prst="rect">
            <a:avLst/>
          </a:prstGeom>
        </p:spPr>
      </p:pic>
      <p:pic>
        <p:nvPicPr>
          <p:cNvPr id="9" name="Picture 8">
            <a:extLst>
              <a:ext uri="{FF2B5EF4-FFF2-40B4-BE49-F238E27FC236}">
                <a16:creationId xmlns:a16="http://schemas.microsoft.com/office/drawing/2014/main" id="{F5BB1335-85ED-5F4E-BB4A-330702F7D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09" y="4626508"/>
            <a:ext cx="1195834" cy="1374140"/>
          </a:xfrm>
          <a:prstGeom prst="rect">
            <a:avLst/>
          </a:prstGeom>
        </p:spPr>
      </p:pic>
      <p:pic>
        <p:nvPicPr>
          <p:cNvPr id="13" name="Picture 12">
            <a:extLst>
              <a:ext uri="{FF2B5EF4-FFF2-40B4-BE49-F238E27FC236}">
                <a16:creationId xmlns:a16="http://schemas.microsoft.com/office/drawing/2014/main" id="{73595177-EB60-EB4A-B007-CB449B722A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697" y="2743417"/>
            <a:ext cx="1194405" cy="1481947"/>
          </a:xfrm>
          <a:prstGeom prst="rect">
            <a:avLst/>
          </a:prstGeom>
        </p:spPr>
      </p:pic>
      <p:pic>
        <p:nvPicPr>
          <p:cNvPr id="15" name="Picture 14">
            <a:extLst>
              <a:ext uri="{FF2B5EF4-FFF2-40B4-BE49-F238E27FC236}">
                <a16:creationId xmlns:a16="http://schemas.microsoft.com/office/drawing/2014/main" id="{427987E3-22B5-C048-ADE7-E859D5AE8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1619" y="2779288"/>
            <a:ext cx="1080000" cy="1441800"/>
          </a:xfrm>
          <a:prstGeom prst="rect">
            <a:avLst/>
          </a:prstGeom>
        </p:spPr>
      </p:pic>
      <p:pic>
        <p:nvPicPr>
          <p:cNvPr id="17" name="Picture 16">
            <a:extLst>
              <a:ext uri="{FF2B5EF4-FFF2-40B4-BE49-F238E27FC236}">
                <a16:creationId xmlns:a16="http://schemas.microsoft.com/office/drawing/2014/main" id="{FF641015-6A52-4749-999E-04C7B59C1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471" y="2811688"/>
            <a:ext cx="1080000" cy="1409400"/>
          </a:xfrm>
          <a:prstGeom prst="rect">
            <a:avLst/>
          </a:prstGeom>
        </p:spPr>
      </p:pic>
      <p:pic>
        <p:nvPicPr>
          <p:cNvPr id="19" name="Picture 18">
            <a:extLst>
              <a:ext uri="{FF2B5EF4-FFF2-40B4-BE49-F238E27FC236}">
                <a16:creationId xmlns:a16="http://schemas.microsoft.com/office/drawing/2014/main" id="{467FAD51-138C-EE44-8D66-04DAECA480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897" y="2811688"/>
            <a:ext cx="1080000" cy="1409400"/>
          </a:xfrm>
          <a:prstGeom prst="rect">
            <a:avLst/>
          </a:prstGeom>
        </p:spPr>
      </p:pic>
      <p:pic>
        <p:nvPicPr>
          <p:cNvPr id="21" name="Picture 20">
            <a:extLst>
              <a:ext uri="{FF2B5EF4-FFF2-40B4-BE49-F238E27FC236}">
                <a16:creationId xmlns:a16="http://schemas.microsoft.com/office/drawing/2014/main" id="{665338EE-B0E1-BA4B-A632-03549DA0F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26452" y="4616776"/>
            <a:ext cx="1043840" cy="1392477"/>
          </a:xfrm>
          <a:prstGeom prst="rect">
            <a:avLst/>
          </a:prstGeom>
        </p:spPr>
      </p:pic>
      <p:pic>
        <p:nvPicPr>
          <p:cNvPr id="23" name="Picture 22">
            <a:extLst>
              <a:ext uri="{FF2B5EF4-FFF2-40B4-BE49-F238E27FC236}">
                <a16:creationId xmlns:a16="http://schemas.microsoft.com/office/drawing/2014/main" id="{FDA129E6-5680-164E-8C07-DDE7CE77C7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6978" y="4626327"/>
            <a:ext cx="1080000" cy="1382927"/>
          </a:xfrm>
          <a:prstGeom prst="rect">
            <a:avLst/>
          </a:prstGeom>
        </p:spPr>
      </p:pic>
      <p:pic>
        <p:nvPicPr>
          <p:cNvPr id="25" name="Picture 24">
            <a:extLst>
              <a:ext uri="{FF2B5EF4-FFF2-40B4-BE49-F238E27FC236}">
                <a16:creationId xmlns:a16="http://schemas.microsoft.com/office/drawing/2014/main" id="{BA462A6A-09F2-934E-B78D-AD172343BA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6951" y="1010454"/>
            <a:ext cx="1080000" cy="1387710"/>
          </a:xfrm>
          <a:prstGeom prst="rect">
            <a:avLst/>
          </a:prstGeom>
        </p:spPr>
      </p:pic>
      <p:pic>
        <p:nvPicPr>
          <p:cNvPr id="27" name="Picture 26">
            <a:extLst>
              <a:ext uri="{FF2B5EF4-FFF2-40B4-BE49-F238E27FC236}">
                <a16:creationId xmlns:a16="http://schemas.microsoft.com/office/drawing/2014/main" id="{25D6D3E3-8635-8F43-BC28-33CF545E42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2045" y="2811688"/>
            <a:ext cx="1080000" cy="1409400"/>
          </a:xfrm>
          <a:prstGeom prst="rect">
            <a:avLst/>
          </a:prstGeom>
        </p:spPr>
      </p:pic>
      <p:pic>
        <p:nvPicPr>
          <p:cNvPr id="29" name="Picture 28">
            <a:extLst>
              <a:ext uri="{FF2B5EF4-FFF2-40B4-BE49-F238E27FC236}">
                <a16:creationId xmlns:a16="http://schemas.microsoft.com/office/drawing/2014/main" id="{A4B5752C-65E5-7C42-ACDA-09AF0EB986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75331" y="4626327"/>
            <a:ext cx="1224078" cy="1382928"/>
          </a:xfrm>
          <a:prstGeom prst="rect">
            <a:avLst/>
          </a:prstGeom>
        </p:spPr>
      </p:pic>
      <p:pic>
        <p:nvPicPr>
          <p:cNvPr id="31" name="Picture 30">
            <a:extLst>
              <a:ext uri="{FF2B5EF4-FFF2-40B4-BE49-F238E27FC236}">
                <a16:creationId xmlns:a16="http://schemas.microsoft.com/office/drawing/2014/main" id="{97C0EDF4-3D6D-E747-B4F5-5C16163E4B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04" y="4634934"/>
            <a:ext cx="1080000" cy="1365714"/>
          </a:xfrm>
          <a:prstGeom prst="rect">
            <a:avLst/>
          </a:prstGeom>
        </p:spPr>
      </p:pic>
      <p:pic>
        <p:nvPicPr>
          <p:cNvPr id="33" name="Picture 32">
            <a:extLst>
              <a:ext uri="{FF2B5EF4-FFF2-40B4-BE49-F238E27FC236}">
                <a16:creationId xmlns:a16="http://schemas.microsoft.com/office/drawing/2014/main" id="{9FE3C834-449F-F34B-9F04-A42388F7C8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96951" y="991749"/>
            <a:ext cx="1080000" cy="1406415"/>
          </a:xfrm>
          <a:prstGeom prst="rect">
            <a:avLst/>
          </a:prstGeom>
        </p:spPr>
      </p:pic>
      <p:sp>
        <p:nvSpPr>
          <p:cNvPr id="34" name="TextBox 33">
            <a:extLst>
              <a:ext uri="{FF2B5EF4-FFF2-40B4-BE49-F238E27FC236}">
                <a16:creationId xmlns:a16="http://schemas.microsoft.com/office/drawing/2014/main" id="{B0E31856-53C8-6449-B8E5-951C0B578981}"/>
              </a:ext>
            </a:extLst>
          </p:cNvPr>
          <p:cNvSpPr txBox="1"/>
          <p:nvPr/>
        </p:nvSpPr>
        <p:spPr>
          <a:xfrm>
            <a:off x="251520" y="2367413"/>
            <a:ext cx="105670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Mohammed</a:t>
            </a:r>
            <a:br>
              <a:rPr kumimoji="0" lang="en-US" sz="1000" b="0" i="0" u="none" strike="noStrike" kern="1200" cap="none" spc="0" normalizeH="0" baseline="0" noProof="0" dirty="0">
                <a:ln>
                  <a:noFill/>
                </a:ln>
                <a:solidFill>
                  <a:srgbClr val="000000"/>
                </a:solidFill>
                <a:effectLst/>
                <a:uLnTx/>
                <a:uFillTx/>
                <a:latin typeface="Tahoma"/>
                <a:ea typeface="+mn-ea"/>
                <a:cs typeface="+mn-cs"/>
              </a:rPr>
            </a:br>
            <a:r>
              <a:rPr kumimoji="0" lang="en-US" sz="1000" b="0" i="0" u="none" strike="noStrike" kern="1200" cap="none" spc="0" normalizeH="0" baseline="0" noProof="0" dirty="0" err="1">
                <a:ln>
                  <a:noFill/>
                </a:ln>
                <a:solidFill>
                  <a:srgbClr val="000000"/>
                </a:solidFill>
                <a:effectLst/>
                <a:uLnTx/>
                <a:uFillTx/>
                <a:latin typeface="Tahoma"/>
                <a:ea typeface="+mn-ea"/>
                <a:cs typeface="+mn-cs"/>
              </a:rPr>
              <a:t>Alser</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8" name="TextBox 37">
            <a:extLst>
              <a:ext uri="{FF2B5EF4-FFF2-40B4-BE49-F238E27FC236}">
                <a16:creationId xmlns:a16="http://schemas.microsoft.com/office/drawing/2014/main" id="{6C34098C-DD78-814B-A4EF-2C29E8252CC5}"/>
              </a:ext>
            </a:extLst>
          </p:cNvPr>
          <p:cNvSpPr txBox="1"/>
          <p:nvPr/>
        </p:nvSpPr>
        <p:spPr>
          <a:xfrm>
            <a:off x="1552053" y="2380818"/>
            <a:ext cx="6158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Lois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Orosa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TextBox 38">
            <a:extLst>
              <a:ext uri="{FF2B5EF4-FFF2-40B4-BE49-F238E27FC236}">
                <a16:creationId xmlns:a16="http://schemas.microsoft.com/office/drawing/2014/main" id="{8F0F5416-843D-2E46-94EF-4551098DB3E2}"/>
              </a:ext>
            </a:extLst>
          </p:cNvPr>
          <p:cNvSpPr txBox="1"/>
          <p:nvPr/>
        </p:nvSpPr>
        <p:spPr>
          <a:xfrm>
            <a:off x="2531186" y="2380818"/>
            <a:ext cx="81785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Yaohua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Wang</a:t>
            </a:r>
          </a:p>
        </p:txBody>
      </p:sp>
      <p:sp>
        <p:nvSpPr>
          <p:cNvPr id="40" name="TextBox 39">
            <a:extLst>
              <a:ext uri="{FF2B5EF4-FFF2-40B4-BE49-F238E27FC236}">
                <a16:creationId xmlns:a16="http://schemas.microsoft.com/office/drawing/2014/main" id="{BF7BCE28-8088-9342-868C-1520E1AC388C}"/>
              </a:ext>
            </a:extLst>
          </p:cNvPr>
          <p:cNvSpPr txBox="1"/>
          <p:nvPr/>
        </p:nvSpPr>
        <p:spPr>
          <a:xfrm>
            <a:off x="188507" y="4181018"/>
            <a:ext cx="873958"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000" b="0" i="0" u="none" strike="noStrike" kern="1200" cap="none" spc="0" normalizeH="0" baseline="0" noProof="0" dirty="0">
                <a:ln>
                  <a:noFill/>
                </a:ln>
                <a:solidFill>
                  <a:srgbClr val="000000"/>
                </a:solidFill>
                <a:effectLst/>
                <a:uLnTx/>
                <a:uFillTx/>
                <a:latin typeface="Tahoma"/>
                <a:ea typeface="+mn-ea"/>
                <a:cs typeface="+mn-cs"/>
              </a:rPr>
              <a:t> Kim</a:t>
            </a:r>
          </a:p>
        </p:txBody>
      </p:sp>
      <p:sp>
        <p:nvSpPr>
          <p:cNvPr id="41" name="TextBox 40">
            <a:extLst>
              <a:ext uri="{FF2B5EF4-FFF2-40B4-BE49-F238E27FC236}">
                <a16:creationId xmlns:a16="http://schemas.microsoft.com/office/drawing/2014/main" id="{6BA1E33F-6BF0-0141-BDBA-41E79F6E156D}"/>
              </a:ext>
            </a:extLst>
          </p:cNvPr>
          <p:cNvSpPr txBox="1"/>
          <p:nvPr/>
        </p:nvSpPr>
        <p:spPr>
          <a:xfrm>
            <a:off x="1223187" y="4190891"/>
            <a:ext cx="98456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Hasan Hassan</a:t>
            </a:r>
          </a:p>
        </p:txBody>
      </p:sp>
      <p:sp>
        <p:nvSpPr>
          <p:cNvPr id="42" name="TextBox 41">
            <a:extLst>
              <a:ext uri="{FF2B5EF4-FFF2-40B4-BE49-F238E27FC236}">
                <a16:creationId xmlns:a16="http://schemas.microsoft.com/office/drawing/2014/main" id="{43137B8E-C2A7-F34E-AA11-BB35847D6319}"/>
              </a:ext>
            </a:extLst>
          </p:cNvPr>
          <p:cNvSpPr txBox="1"/>
          <p:nvPr/>
        </p:nvSpPr>
        <p:spPr>
          <a:xfrm>
            <a:off x="2407932" y="4190891"/>
            <a:ext cx="89960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Minesh</a:t>
            </a:r>
            <a:r>
              <a:rPr kumimoji="0" lang="en-US" sz="1000" b="0" i="0" u="none" strike="noStrike" kern="1200" cap="none" spc="0" normalizeH="0" baseline="0" noProof="0" dirty="0">
                <a:ln>
                  <a:noFill/>
                </a:ln>
                <a:solidFill>
                  <a:srgbClr val="000000"/>
                </a:solidFill>
                <a:effectLst/>
                <a:uLnTx/>
                <a:uFillTx/>
                <a:latin typeface="Tahoma"/>
                <a:ea typeface="+mn-ea"/>
                <a:cs typeface="+mn-cs"/>
              </a:rPr>
              <a:t> Patel</a:t>
            </a:r>
          </a:p>
        </p:txBody>
      </p:sp>
      <p:sp>
        <p:nvSpPr>
          <p:cNvPr id="43" name="TextBox 42">
            <a:extLst>
              <a:ext uri="{FF2B5EF4-FFF2-40B4-BE49-F238E27FC236}">
                <a16:creationId xmlns:a16="http://schemas.microsoft.com/office/drawing/2014/main" id="{EDBF4655-CEC4-9949-8080-8F9B5E0DD71E}"/>
              </a:ext>
            </a:extLst>
          </p:cNvPr>
          <p:cNvSpPr txBox="1"/>
          <p:nvPr/>
        </p:nvSpPr>
        <p:spPr>
          <a:xfrm>
            <a:off x="3521717" y="4190891"/>
            <a:ext cx="83227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Ivan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Puddu</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TextBox 43">
            <a:extLst>
              <a:ext uri="{FF2B5EF4-FFF2-40B4-BE49-F238E27FC236}">
                <a16:creationId xmlns:a16="http://schemas.microsoft.com/office/drawing/2014/main" id="{E8C7C340-E674-1745-B3A1-AADA148C225F}"/>
              </a:ext>
            </a:extLst>
          </p:cNvPr>
          <p:cNvSpPr txBox="1"/>
          <p:nvPr/>
        </p:nvSpPr>
        <p:spPr>
          <a:xfrm>
            <a:off x="5666575" y="4190891"/>
            <a:ext cx="93807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Giray</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Yaglikci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5" name="TextBox 44">
            <a:extLst>
              <a:ext uri="{FF2B5EF4-FFF2-40B4-BE49-F238E27FC236}">
                <a16:creationId xmlns:a16="http://schemas.microsoft.com/office/drawing/2014/main" id="{4D1724F0-4982-AF43-B217-88B3A4A7914A}"/>
              </a:ext>
            </a:extLst>
          </p:cNvPr>
          <p:cNvSpPr txBox="1"/>
          <p:nvPr/>
        </p:nvSpPr>
        <p:spPr>
          <a:xfrm>
            <a:off x="6962045" y="4190891"/>
            <a:ext cx="79541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Can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Firtina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TextBox 45">
            <a:extLst>
              <a:ext uri="{FF2B5EF4-FFF2-40B4-BE49-F238E27FC236}">
                <a16:creationId xmlns:a16="http://schemas.microsoft.com/office/drawing/2014/main" id="{D40466D1-8B9A-B142-B2AD-B59292E46FAB}"/>
              </a:ext>
            </a:extLst>
          </p:cNvPr>
          <p:cNvSpPr txBox="1"/>
          <p:nvPr/>
        </p:nvSpPr>
        <p:spPr>
          <a:xfrm>
            <a:off x="8145376" y="4181018"/>
            <a:ext cx="80502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Geraldo 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de Oliveira</a:t>
            </a:r>
          </a:p>
        </p:txBody>
      </p:sp>
      <p:sp>
        <p:nvSpPr>
          <p:cNvPr id="47" name="TextBox 46">
            <a:extLst>
              <a:ext uri="{FF2B5EF4-FFF2-40B4-BE49-F238E27FC236}">
                <a16:creationId xmlns:a16="http://schemas.microsoft.com/office/drawing/2014/main" id="{77AF522B-0F11-0645-9FE7-1A16BD6FC267}"/>
              </a:ext>
            </a:extLst>
          </p:cNvPr>
          <p:cNvSpPr txBox="1"/>
          <p:nvPr/>
        </p:nvSpPr>
        <p:spPr>
          <a:xfrm>
            <a:off x="166300" y="5991091"/>
            <a:ext cx="982961"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Nika Mansouri</a:t>
            </a:r>
          </a:p>
        </p:txBody>
      </p:sp>
      <p:sp>
        <p:nvSpPr>
          <p:cNvPr id="48" name="TextBox 47">
            <a:extLst>
              <a:ext uri="{FF2B5EF4-FFF2-40B4-BE49-F238E27FC236}">
                <a16:creationId xmlns:a16="http://schemas.microsoft.com/office/drawing/2014/main" id="{9944725C-8B06-D64F-8FE8-64C36851BDE7}"/>
              </a:ext>
            </a:extLst>
          </p:cNvPr>
          <p:cNvSpPr txBox="1"/>
          <p:nvPr/>
        </p:nvSpPr>
        <p:spPr>
          <a:xfrm>
            <a:off x="1201779" y="5991091"/>
            <a:ext cx="109196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Skanda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Koppula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49" name="TextBox 48">
            <a:extLst>
              <a:ext uri="{FF2B5EF4-FFF2-40B4-BE49-F238E27FC236}">
                <a16:creationId xmlns:a16="http://schemas.microsoft.com/office/drawing/2014/main" id="{75F2A0DF-3140-5B44-8E29-47953BCD21C9}"/>
              </a:ext>
            </a:extLst>
          </p:cNvPr>
          <p:cNvSpPr txBox="1"/>
          <p:nvPr/>
        </p:nvSpPr>
        <p:spPr>
          <a:xfrm>
            <a:off x="2409773" y="5991091"/>
            <a:ext cx="96051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Konstantinos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Kanellopoulos</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50" name="TextBox 49">
            <a:extLst>
              <a:ext uri="{FF2B5EF4-FFF2-40B4-BE49-F238E27FC236}">
                <a16:creationId xmlns:a16="http://schemas.microsoft.com/office/drawing/2014/main" id="{8EAA4EAB-EC0B-1E47-92D8-F5AFC71C5BA8}"/>
              </a:ext>
            </a:extLst>
          </p:cNvPr>
          <p:cNvSpPr txBox="1"/>
          <p:nvPr/>
        </p:nvSpPr>
        <p:spPr>
          <a:xfrm>
            <a:off x="3542658" y="6009254"/>
            <a:ext cx="93647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Nisa</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Bostanci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51" name="TextBox 50">
            <a:extLst>
              <a:ext uri="{FF2B5EF4-FFF2-40B4-BE49-F238E27FC236}">
                <a16:creationId xmlns:a16="http://schemas.microsoft.com/office/drawing/2014/main" id="{413E170F-1CB4-7C4D-A59A-010917753ECE}"/>
              </a:ext>
            </a:extLst>
          </p:cNvPr>
          <p:cNvSpPr txBox="1"/>
          <p:nvPr/>
        </p:nvSpPr>
        <p:spPr>
          <a:xfrm>
            <a:off x="4706254" y="5991091"/>
            <a:ext cx="995785"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Ataberk</a:t>
            </a:r>
            <a:r>
              <a:rPr kumimoji="0" lang="en-US" sz="1000" b="0" i="0" u="none" strike="noStrike" kern="1200" cap="none" spc="0" normalizeH="0" baseline="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Olgun</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sp>
        <p:nvSpPr>
          <p:cNvPr id="35" name="TextBox 34">
            <a:extLst>
              <a:ext uri="{FF2B5EF4-FFF2-40B4-BE49-F238E27FC236}">
                <a16:creationId xmlns:a16="http://schemas.microsoft.com/office/drawing/2014/main" id="{432295A3-5F7B-5F43-9181-1BEE72DB19A3}"/>
              </a:ext>
            </a:extLst>
          </p:cNvPr>
          <p:cNvSpPr txBox="1"/>
          <p:nvPr/>
        </p:nvSpPr>
        <p:spPr>
          <a:xfrm>
            <a:off x="4835770" y="1010454"/>
            <a:ext cx="3078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4 Post-doctoral Researchers </a:t>
            </a:r>
          </a:p>
        </p:txBody>
      </p:sp>
      <p:sp>
        <p:nvSpPr>
          <p:cNvPr id="53" name="TextBox 52">
            <a:extLst>
              <a:ext uri="{FF2B5EF4-FFF2-40B4-BE49-F238E27FC236}">
                <a16:creationId xmlns:a16="http://schemas.microsoft.com/office/drawing/2014/main" id="{0E02293D-341E-BB48-9EF5-CA2DDBDCCB45}"/>
              </a:ext>
            </a:extLst>
          </p:cNvPr>
          <p:cNvSpPr txBox="1"/>
          <p:nvPr/>
        </p:nvSpPr>
        <p:spPr>
          <a:xfrm>
            <a:off x="4845837" y="1397693"/>
            <a:ext cx="30075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8 PhD Students + 4 at CMU</a:t>
            </a:r>
          </a:p>
        </p:txBody>
      </p:sp>
      <p:sp>
        <p:nvSpPr>
          <p:cNvPr id="54" name="TextBox 53">
            <a:extLst>
              <a:ext uri="{FF2B5EF4-FFF2-40B4-BE49-F238E27FC236}">
                <a16:creationId xmlns:a16="http://schemas.microsoft.com/office/drawing/2014/main" id="{0714718F-7924-2A4C-BBF8-23AA710090E9}"/>
              </a:ext>
            </a:extLst>
          </p:cNvPr>
          <p:cNvSpPr txBox="1"/>
          <p:nvPr/>
        </p:nvSpPr>
        <p:spPr>
          <a:xfrm>
            <a:off x="4835770" y="1763523"/>
            <a:ext cx="11100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5 Interns</a:t>
            </a:r>
          </a:p>
        </p:txBody>
      </p:sp>
      <p:sp>
        <p:nvSpPr>
          <p:cNvPr id="55" name="TextBox 54">
            <a:extLst>
              <a:ext uri="{FF2B5EF4-FFF2-40B4-BE49-F238E27FC236}">
                <a16:creationId xmlns:a16="http://schemas.microsoft.com/office/drawing/2014/main" id="{3548752D-74FC-1B42-94E1-504EC3667519}"/>
              </a:ext>
            </a:extLst>
          </p:cNvPr>
          <p:cNvSpPr txBox="1"/>
          <p:nvPr/>
        </p:nvSpPr>
        <p:spPr>
          <a:xfrm>
            <a:off x="4716016" y="2116290"/>
            <a:ext cx="4188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15 Master’s and Bachelor’s Researchers</a:t>
            </a:r>
          </a:p>
        </p:txBody>
      </p:sp>
      <p:pic>
        <p:nvPicPr>
          <p:cNvPr id="37" name="Picture 36">
            <a:extLst>
              <a:ext uri="{FF2B5EF4-FFF2-40B4-BE49-F238E27FC236}">
                <a16:creationId xmlns:a16="http://schemas.microsoft.com/office/drawing/2014/main" id="{81765CEA-AB42-4B4D-A55D-764B75B5DB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93980" y="2755932"/>
            <a:ext cx="1124086" cy="1465155"/>
          </a:xfrm>
          <a:prstGeom prst="rect">
            <a:avLst/>
          </a:prstGeom>
        </p:spPr>
      </p:pic>
      <p:sp>
        <p:nvSpPr>
          <p:cNvPr id="58" name="TextBox 57">
            <a:extLst>
              <a:ext uri="{FF2B5EF4-FFF2-40B4-BE49-F238E27FC236}">
                <a16:creationId xmlns:a16="http://schemas.microsoft.com/office/drawing/2014/main" id="{DF4E247C-AB71-D148-9D37-8CEFC6D7CBB7}"/>
              </a:ext>
            </a:extLst>
          </p:cNvPr>
          <p:cNvSpPr txBox="1"/>
          <p:nvPr/>
        </p:nvSpPr>
        <p:spPr>
          <a:xfrm>
            <a:off x="4470390" y="4190891"/>
            <a:ext cx="1173719"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Lukas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Breitwieser</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3" name="Picture 2">
            <a:extLst>
              <a:ext uri="{FF2B5EF4-FFF2-40B4-BE49-F238E27FC236}">
                <a16:creationId xmlns:a16="http://schemas.microsoft.com/office/drawing/2014/main" id="{55658FAD-7651-EC48-BBDC-A79578C9D8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76951" y="991749"/>
            <a:ext cx="1054195" cy="1405593"/>
          </a:xfrm>
          <a:prstGeom prst="rect">
            <a:avLst/>
          </a:prstGeom>
        </p:spPr>
      </p:pic>
      <p:sp>
        <p:nvSpPr>
          <p:cNvPr id="52" name="TextBox 51">
            <a:extLst>
              <a:ext uri="{FF2B5EF4-FFF2-40B4-BE49-F238E27FC236}">
                <a16:creationId xmlns:a16="http://schemas.microsoft.com/office/drawing/2014/main" id="{E44B3A37-4A7D-CD41-8FC8-F29E0B5AD2A5}"/>
              </a:ext>
            </a:extLst>
          </p:cNvPr>
          <p:cNvSpPr txBox="1"/>
          <p:nvPr/>
        </p:nvSpPr>
        <p:spPr>
          <a:xfrm>
            <a:off x="3573577" y="2356862"/>
            <a:ext cx="90281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Dr. Juan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Gómez-Luna</a:t>
            </a:r>
          </a:p>
        </p:txBody>
      </p:sp>
      <p:pic>
        <p:nvPicPr>
          <p:cNvPr id="6" name="Picture 5">
            <a:extLst>
              <a:ext uri="{FF2B5EF4-FFF2-40B4-BE49-F238E27FC236}">
                <a16:creationId xmlns:a16="http://schemas.microsoft.com/office/drawing/2014/main" id="{DB078CD7-994B-CA49-8D42-F55F50CF070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86653" y="4619643"/>
            <a:ext cx="1161611" cy="1381786"/>
          </a:xfrm>
          <a:prstGeom prst="rect">
            <a:avLst/>
          </a:prstGeom>
        </p:spPr>
      </p:pic>
      <p:sp>
        <p:nvSpPr>
          <p:cNvPr id="56" name="TextBox 55">
            <a:extLst>
              <a:ext uri="{FF2B5EF4-FFF2-40B4-BE49-F238E27FC236}">
                <a16:creationId xmlns:a16="http://schemas.microsoft.com/office/drawing/2014/main" id="{76087194-440A-7345-BCD3-457EBA7A07D2}"/>
              </a:ext>
            </a:extLst>
          </p:cNvPr>
          <p:cNvSpPr txBox="1"/>
          <p:nvPr/>
        </p:nvSpPr>
        <p:spPr>
          <a:xfrm>
            <a:off x="5892291" y="6009253"/>
            <a:ext cx="106952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Rokneddin</a:t>
            </a:r>
            <a:r>
              <a:rPr kumimoji="0" lang="en-US" sz="1000" b="0" i="0" u="none" strike="noStrike" kern="1200" cap="none" spc="0" normalizeH="0" baseline="0" noProof="0" dirty="0">
                <a:ln>
                  <a:noFill/>
                </a:ln>
                <a:solidFill>
                  <a:srgbClr val="000000"/>
                </a:solidFill>
                <a:effectLst/>
                <a:uLnTx/>
                <a:uFillTx/>
                <a:latin typeface="Tahoma"/>
                <a:ea typeface="+mn-ea"/>
                <a:cs typeface="+mn-cs"/>
              </a:rPr>
              <a:t> Azizi</a:t>
            </a:r>
          </a:p>
        </p:txBody>
      </p:sp>
      <p:pic>
        <p:nvPicPr>
          <p:cNvPr id="20" name="Picture 19">
            <a:extLst>
              <a:ext uri="{FF2B5EF4-FFF2-40B4-BE49-F238E27FC236}">
                <a16:creationId xmlns:a16="http://schemas.microsoft.com/office/drawing/2014/main" id="{7DEE50CB-DBB5-AB4D-AB28-146380833A6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60054" y="4606748"/>
            <a:ext cx="1089765" cy="1392477"/>
          </a:xfrm>
          <a:prstGeom prst="rect">
            <a:avLst/>
          </a:prstGeom>
        </p:spPr>
      </p:pic>
      <p:sp>
        <p:nvSpPr>
          <p:cNvPr id="57" name="TextBox 56">
            <a:extLst>
              <a:ext uri="{FF2B5EF4-FFF2-40B4-BE49-F238E27FC236}">
                <a16:creationId xmlns:a16="http://schemas.microsoft.com/office/drawing/2014/main" id="{69DC9FE5-2128-EC4C-AE8A-2D236359ABF9}"/>
              </a:ext>
            </a:extLst>
          </p:cNvPr>
          <p:cNvSpPr txBox="1"/>
          <p:nvPr/>
        </p:nvSpPr>
        <p:spPr>
          <a:xfrm>
            <a:off x="7114357" y="5996066"/>
            <a:ext cx="74732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Christina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Giannoula</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4" name="Picture 23">
            <a:extLst>
              <a:ext uri="{FF2B5EF4-FFF2-40B4-BE49-F238E27FC236}">
                <a16:creationId xmlns:a16="http://schemas.microsoft.com/office/drawing/2014/main" id="{6B5ACD27-CB54-9D4E-88C9-4072A0992E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49520" y="4602471"/>
            <a:ext cx="1076619" cy="1406782"/>
          </a:xfrm>
          <a:prstGeom prst="rect">
            <a:avLst/>
          </a:prstGeom>
        </p:spPr>
      </p:pic>
      <p:sp>
        <p:nvSpPr>
          <p:cNvPr id="59" name="TextBox 58">
            <a:extLst>
              <a:ext uri="{FF2B5EF4-FFF2-40B4-BE49-F238E27FC236}">
                <a16:creationId xmlns:a16="http://schemas.microsoft.com/office/drawing/2014/main" id="{FC845C53-C9FF-EC41-9725-50F252D55010}"/>
              </a:ext>
            </a:extLst>
          </p:cNvPr>
          <p:cNvSpPr txBox="1"/>
          <p:nvPr/>
        </p:nvSpPr>
        <p:spPr>
          <a:xfrm>
            <a:off x="8264974" y="5984137"/>
            <a:ext cx="7521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Taha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ahoma"/>
                <a:ea typeface="+mn-ea"/>
                <a:cs typeface="+mn-cs"/>
              </a:rPr>
              <a:t>Shahroodi</a:t>
            </a:r>
            <a:endParaRPr kumimoji="0" lang="en-US" sz="10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32" name="Picture 31">
            <a:extLst>
              <a:ext uri="{FF2B5EF4-FFF2-40B4-BE49-F238E27FC236}">
                <a16:creationId xmlns:a16="http://schemas.microsoft.com/office/drawing/2014/main" id="{0B589FCE-591B-2F48-BB5B-42A2635390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01435" y="2747688"/>
            <a:ext cx="1110123" cy="1481947"/>
          </a:xfrm>
          <a:prstGeom prst="rect">
            <a:avLst/>
          </a:prstGeom>
        </p:spPr>
      </p:pic>
    </p:spTree>
    <p:extLst>
      <p:ext uri="{BB962C8B-B14F-4D97-AF65-F5344CB8AC3E}">
        <p14:creationId xmlns:p14="http://schemas.microsoft.com/office/powerpoint/2010/main" val="187003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400" dirty="0"/>
              <a:t>Teaching: Accelerated Memory Course (~6.5 hours)</a:t>
            </a:r>
          </a:p>
        </p:txBody>
      </p:sp>
      <p:sp>
        <p:nvSpPr>
          <p:cNvPr id="3" name="Content Placeholder 2"/>
          <p:cNvSpPr>
            <a:spLocks noGrp="1"/>
          </p:cNvSpPr>
          <p:nvPr>
            <p:ph idx="1"/>
          </p:nvPr>
        </p:nvSpPr>
        <p:spPr>
          <a:xfrm>
            <a:off x="228600" y="1052736"/>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501188589"/>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943D-8B9A-0F4C-AC3B-0963455A1542}"/>
              </a:ext>
            </a:extLst>
          </p:cNvPr>
          <p:cNvSpPr>
            <a:spLocks noGrp="1"/>
          </p:cNvSpPr>
          <p:nvPr>
            <p:ph type="title"/>
          </p:nvPr>
        </p:nvSpPr>
        <p:spPr/>
        <p:txBody>
          <a:bodyPr/>
          <a:lstStyle/>
          <a:p>
            <a:r>
              <a:rPr lang="en-US" dirty="0"/>
              <a:t>Teaching: Online Courses and Lectures</a:t>
            </a:r>
          </a:p>
        </p:txBody>
      </p:sp>
      <p:sp>
        <p:nvSpPr>
          <p:cNvPr id="3" name="Content Placeholder 2">
            <a:extLst>
              <a:ext uri="{FF2B5EF4-FFF2-40B4-BE49-F238E27FC236}">
                <a16:creationId xmlns:a16="http://schemas.microsoft.com/office/drawing/2014/main" id="{347B365C-5982-734D-8270-85D4662823A0}"/>
              </a:ext>
            </a:extLst>
          </p:cNvPr>
          <p:cNvSpPr>
            <a:spLocks noGrp="1"/>
          </p:cNvSpPr>
          <p:nvPr>
            <p:ph idx="1"/>
          </p:nvPr>
        </p:nvSpPr>
        <p:spPr>
          <a:xfrm>
            <a:off x="228600" y="1052736"/>
            <a:ext cx="8915400" cy="5195664"/>
          </a:xfrm>
        </p:spPr>
        <p:txBody>
          <a:bodyPr/>
          <a:lstStyle/>
          <a:p>
            <a:r>
              <a:rPr lang="en-US" b="1" dirty="0">
                <a:hlinkClick r:id="rId2"/>
              </a:rPr>
              <a:t>Freshman Digital Circuits and Computer Architecture Course Lecture Videos</a:t>
            </a:r>
            <a:r>
              <a:rPr lang="en-US" b="1" dirty="0"/>
              <a:t> (</a:t>
            </a:r>
            <a:r>
              <a:rPr lang="en-US" b="1" dirty="0">
                <a:hlinkClick r:id="rId3"/>
              </a:rPr>
              <a:t>2018</a:t>
            </a:r>
            <a:r>
              <a:rPr lang="en-US" b="1" dirty="0"/>
              <a:t>, </a:t>
            </a:r>
            <a:r>
              <a:rPr lang="en-US" b="1" dirty="0">
                <a:hlinkClick r:id="rId2"/>
              </a:rPr>
              <a:t>2017</a:t>
            </a:r>
            <a:r>
              <a:rPr lang="en-US" b="1" dirty="0"/>
              <a:t>)</a:t>
            </a:r>
          </a:p>
          <a:p>
            <a:endParaRPr lang="en-US" sz="1100" dirty="0"/>
          </a:p>
          <a:p>
            <a:r>
              <a:rPr lang="en-US" b="1" dirty="0">
                <a:hlinkClick r:id="rId4"/>
              </a:rPr>
              <a:t>Graduate Computer Architecture Course Lecture Videos</a:t>
            </a:r>
            <a:r>
              <a:rPr lang="en-US" b="1" dirty="0"/>
              <a:t> (</a:t>
            </a:r>
            <a:r>
              <a:rPr lang="en-US" b="1" dirty="0">
                <a:hlinkClick r:id="rId5"/>
              </a:rPr>
              <a:t>2018</a:t>
            </a:r>
            <a:r>
              <a:rPr lang="en-US" b="1" dirty="0"/>
              <a:t>, </a:t>
            </a:r>
            <a:r>
              <a:rPr lang="en-US" b="1" dirty="0">
                <a:hlinkClick r:id="rId4"/>
              </a:rPr>
              <a:t>2017</a:t>
            </a:r>
            <a:r>
              <a:rPr lang="en-US" b="1" dirty="0"/>
              <a:t>, </a:t>
            </a:r>
            <a:r>
              <a:rPr lang="en-US" b="1" dirty="0">
                <a:hlinkClick r:id="rId6"/>
              </a:rPr>
              <a:t>2015</a:t>
            </a:r>
            <a:r>
              <a:rPr lang="en-US" b="1" dirty="0"/>
              <a:t>, </a:t>
            </a:r>
            <a:r>
              <a:rPr lang="en-US" b="1" dirty="0">
                <a:hlinkClick r:id="rId7"/>
              </a:rPr>
              <a:t>2013</a:t>
            </a:r>
            <a:r>
              <a:rPr lang="en-US" b="1" dirty="0"/>
              <a:t>)</a:t>
            </a:r>
          </a:p>
          <a:p>
            <a:endParaRPr lang="en-US" sz="1100" dirty="0"/>
          </a:p>
          <a:p>
            <a:r>
              <a:rPr lang="en-US" b="1" dirty="0">
                <a:hlinkClick r:id="rId8"/>
              </a:rPr>
              <a:t>Undergraduate Computer Architecture Course Lecture Videos</a:t>
            </a:r>
            <a:r>
              <a:rPr lang="en-US" b="1" dirty="0"/>
              <a:t> (</a:t>
            </a:r>
            <a:r>
              <a:rPr lang="en-US" b="1" dirty="0">
                <a:hlinkClick r:id="rId9"/>
              </a:rPr>
              <a:t>2015</a:t>
            </a:r>
            <a:r>
              <a:rPr lang="en-US" b="1" dirty="0"/>
              <a:t>, </a:t>
            </a:r>
            <a:r>
              <a:rPr lang="en-US" b="1" dirty="0">
                <a:hlinkClick r:id="rId10"/>
              </a:rPr>
              <a:t>2014</a:t>
            </a:r>
            <a:r>
              <a:rPr lang="en-US" b="1" dirty="0"/>
              <a:t>, </a:t>
            </a:r>
            <a:r>
              <a:rPr lang="en-US" b="1" dirty="0">
                <a:hlinkClick r:id="rId11"/>
              </a:rPr>
              <a:t>2013</a:t>
            </a:r>
            <a:r>
              <a:rPr lang="en-US" b="1" dirty="0"/>
              <a:t>)</a:t>
            </a:r>
          </a:p>
          <a:p>
            <a:endParaRPr lang="en-US" sz="1100" dirty="0"/>
          </a:p>
          <a:p>
            <a:r>
              <a:rPr lang="en-US" b="1" dirty="0">
                <a:hlinkClick r:id="rId12"/>
              </a:rPr>
              <a:t>Parallel Computer Architecture Course Materials</a:t>
            </a:r>
            <a:r>
              <a:rPr lang="en-US" b="1" dirty="0"/>
              <a:t> (</a:t>
            </a:r>
            <a:r>
              <a:rPr lang="en-US" b="1" dirty="0">
                <a:hlinkClick r:id="rId13"/>
              </a:rPr>
              <a:t>Lecture Videos</a:t>
            </a:r>
            <a:r>
              <a:rPr lang="en-US" b="1" dirty="0"/>
              <a:t>)</a:t>
            </a:r>
          </a:p>
          <a:p>
            <a:endParaRPr lang="en-US" sz="1100" b="1" dirty="0"/>
          </a:p>
          <a:p>
            <a:r>
              <a:rPr lang="en-US" sz="2200" dirty="0">
                <a:solidFill>
                  <a:srgbClr val="0000FF"/>
                </a:solidFill>
                <a:hlinkClick r:id="rId14">
                  <a:extLst>
                    <a:ext uri="{A12FA001-AC4F-418D-AE19-62706E023703}">
                      <ahyp:hlinkClr xmlns:ahyp="http://schemas.microsoft.com/office/drawing/2018/hyperlinkcolor" val="tx"/>
                    </a:ext>
                  </a:extLst>
                </a:hlinkClick>
              </a:rPr>
              <a:t>https://people.inf.ethz.ch/omutlu/teaching.html</a:t>
            </a:r>
            <a:endParaRPr lang="en-US" sz="2200" dirty="0">
              <a:solidFill>
                <a:srgbClr val="0000FF"/>
              </a:solidFill>
            </a:endParaRPr>
          </a:p>
          <a:p>
            <a:r>
              <a:rPr lang="en-US" sz="2200" dirty="0">
                <a:solidFill>
                  <a:srgbClr val="0000FF"/>
                </a:solidFill>
                <a:hlinkClick r:id="rId15">
                  <a:extLst>
                    <a:ext uri="{A12FA001-AC4F-418D-AE19-62706E023703}">
                      <ahyp:hlinkClr xmlns:ahyp="http://schemas.microsoft.com/office/drawing/2018/hyperlinkcolor" val="tx"/>
                    </a:ext>
                  </a:extLst>
                </a:hlinkClick>
              </a:rPr>
              <a:t>https://www.youtube.com/channel/UCIwQ8uOeRFgOEvBLYc3kc3g</a:t>
            </a:r>
            <a:endParaRPr lang="en-US" sz="2200" dirty="0">
              <a:solidFill>
                <a:srgbClr val="0000FF"/>
              </a:solidFill>
            </a:endParaRPr>
          </a:p>
          <a:p>
            <a:r>
              <a:rPr lang="en-US" sz="2000" dirty="0">
                <a:solidFill>
                  <a:srgbClr val="0000FF"/>
                </a:solidFill>
                <a:hlinkClick r:id="rId16">
                  <a:extLst>
                    <a:ext uri="{A12FA001-AC4F-418D-AE19-62706E023703}">
                      <ahyp:hlinkClr xmlns:ahyp="http://schemas.microsoft.com/office/drawing/2018/hyperlinkcolor" val="tx"/>
                    </a:ext>
                  </a:extLst>
                </a:hlinkClick>
              </a:rPr>
              <a:t>https://www.youtube.com/user/cmu18447</a:t>
            </a:r>
            <a:r>
              <a:rPr lang="en-US" sz="2000" dirty="0">
                <a:solidFill>
                  <a:srgbClr val="0000FF"/>
                </a:solidFill>
              </a:rPr>
              <a:t> </a:t>
            </a:r>
            <a:r>
              <a:rPr lang="en-US" sz="2200" dirty="0">
                <a:solidFill>
                  <a:srgbClr val="0000FF"/>
                </a:solidFill>
              </a:rPr>
              <a:t> </a:t>
            </a:r>
            <a:endParaRPr lang="en-US" sz="2200" b="1" dirty="0">
              <a:solidFill>
                <a:srgbClr val="0000FF"/>
              </a:solidFill>
            </a:endParaRPr>
          </a:p>
          <a:p>
            <a:endParaRPr lang="en-US" dirty="0"/>
          </a:p>
        </p:txBody>
      </p:sp>
      <p:sp>
        <p:nvSpPr>
          <p:cNvPr id="4" name="Slide Number Placeholder 3">
            <a:extLst>
              <a:ext uri="{FF2B5EF4-FFF2-40B4-BE49-F238E27FC236}">
                <a16:creationId xmlns:a16="http://schemas.microsoft.com/office/drawing/2014/main" id="{51CCFABE-46A2-2540-8A00-228962623D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9575020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Research &amp; Teaching: 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628157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815996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600" dirty="0"/>
              <a:t>Amirali Boroumand, Saugata Ghose, </a:t>
            </a:r>
            <a:r>
              <a:rPr lang="en-US" sz="1600" dirty="0" err="1"/>
              <a:t>Youngsok</a:t>
            </a:r>
            <a:r>
              <a:rPr lang="en-US" sz="1600" dirty="0"/>
              <a:t> Kim, </a:t>
            </a:r>
            <a:r>
              <a:rPr lang="en-US" sz="1600" dirty="0" err="1"/>
              <a:t>Rachata</a:t>
            </a:r>
            <a:r>
              <a:rPr lang="en-US" sz="1600" dirty="0"/>
              <a:t> Ausavarungnirun, Eric </a:t>
            </a:r>
            <a:r>
              <a:rPr lang="en-US" sz="1600" dirty="0" err="1"/>
              <a:t>Shiu</a:t>
            </a:r>
            <a:r>
              <a:rPr lang="en-US" sz="1600" dirty="0"/>
              <a:t>, Rahul Thakur, </a:t>
            </a:r>
            <a:r>
              <a:rPr lang="en-US" sz="1600" dirty="0" err="1"/>
              <a:t>Daehyun</a:t>
            </a:r>
            <a:r>
              <a:rPr lang="en-US" sz="1600" dirty="0"/>
              <a:t> Kim, Aki </a:t>
            </a:r>
            <a:r>
              <a:rPr lang="en-US" sz="1600" dirty="0" err="1"/>
              <a:t>Kuusela</a:t>
            </a:r>
            <a:r>
              <a:rPr lang="en-US" sz="1600" dirty="0"/>
              <a:t>, Allan </a:t>
            </a:r>
            <a:r>
              <a:rPr lang="en-US" sz="1600" dirty="0" err="1"/>
              <a:t>Knies</a:t>
            </a:r>
            <a:r>
              <a:rPr lang="en-US" sz="1600" dirty="0"/>
              <a:t>, Parthasarathy Ranganathan, and Onur Mutlu,</a:t>
            </a:r>
            <a:br>
              <a:rPr lang="en-US" sz="1600" dirty="0"/>
            </a:br>
            <a:r>
              <a:rPr lang="en-US" sz="1600" b="1" dirty="0">
                <a:hlinkClick r:id="rId2"/>
              </a:rPr>
              <a:t>"Google Workloads for Consumer Devices: Mitigating Data Movement Bottlenecks"</a:t>
            </a:r>
            <a:r>
              <a:rPr lang="en-US" sz="1600" dirty="0"/>
              <a:t> </a:t>
            </a:r>
            <a:br>
              <a:rPr lang="en-US" sz="1600" dirty="0"/>
            </a:br>
            <a:r>
              <a:rPr lang="en-US" sz="1600" i="1" dirty="0"/>
              <a:t>Proceedings of the </a:t>
            </a:r>
            <a:r>
              <a:rPr lang="en-US" sz="1600" i="1" dirty="0">
                <a:hlinkClick r:id="rId3"/>
              </a:rPr>
              <a:t>23rd International Conference on Architectural Support for Programming Languages and Operating Systems</a:t>
            </a:r>
            <a:r>
              <a:rPr lang="en-US" sz="1600" i="1" dirty="0"/>
              <a:t> (</a:t>
            </a:r>
            <a:r>
              <a:rPr lang="en-US" sz="1600" b="1" i="1" dirty="0"/>
              <a:t>ASPLOS</a:t>
            </a:r>
            <a:r>
              <a:rPr lang="en-US" sz="1600" i="1" dirty="0"/>
              <a:t>)</a:t>
            </a:r>
            <a:r>
              <a:rPr lang="en-US" sz="1600" dirty="0"/>
              <a:t>, Williamsburg, VA, USA, March 2018. </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 [</a:t>
            </a:r>
            <a:r>
              <a:rPr lang="en-US" sz="1600" dirty="0">
                <a:hlinkClick r:id="rId6"/>
              </a:rPr>
              <a:t>Lightning Session Slides (pptx)</a:t>
            </a:r>
            <a:r>
              <a:rPr lang="en-US" sz="1600" dirty="0"/>
              <a:t> </a:t>
            </a:r>
            <a:r>
              <a:rPr lang="en-US" sz="1600" dirty="0">
                <a:hlinkClick r:id="rId7"/>
              </a:rPr>
              <a:t>(pdf)</a:t>
            </a:r>
            <a:r>
              <a:rPr lang="en-US" sz="1600" dirty="0"/>
              <a:t>] [</a:t>
            </a:r>
            <a:r>
              <a:rPr lang="en-US" sz="1600" dirty="0">
                <a:hlinkClick r:id="rId8"/>
              </a:rPr>
              <a:t>Poster (pptx)</a:t>
            </a:r>
            <a:r>
              <a:rPr lang="en-US" sz="1600" dirty="0"/>
              <a:t> </a:t>
            </a:r>
            <a:r>
              <a:rPr lang="en-US" sz="1600" dirty="0">
                <a:hlinkClick r:id="rId9"/>
              </a:rPr>
              <a:t>(pdf)</a:t>
            </a:r>
            <a:r>
              <a:rPr lang="en-US" sz="1600" dirty="0"/>
              <a:t>] </a:t>
            </a:r>
            <a:br>
              <a:rPr lang="en-US" sz="1600" dirty="0"/>
            </a:br>
            <a:r>
              <a:rPr lang="en-US" sz="1600" dirty="0"/>
              <a:t>[</a:t>
            </a:r>
            <a:r>
              <a:rPr lang="en-US" sz="1600" dirty="0">
                <a:hlinkClick r:id="rId10"/>
              </a:rPr>
              <a:t>Lightning Talk Video</a:t>
            </a:r>
            <a:r>
              <a:rPr lang="en-US" sz="1600" dirty="0"/>
              <a:t> (2 minutes)] </a:t>
            </a:r>
            <a:br>
              <a:rPr lang="en-US" sz="1600" dirty="0"/>
            </a:br>
            <a:r>
              <a:rPr lang="en-US" sz="1600" dirty="0"/>
              <a:t>[</a:t>
            </a:r>
            <a:r>
              <a:rPr lang="en-US" sz="1600" dirty="0">
                <a:hlinkClick r:id="rId11"/>
              </a:rPr>
              <a:t>Full Talk Video</a:t>
            </a:r>
            <a:r>
              <a:rPr lang="en-US" sz="1600" dirty="0"/>
              <a:t> (21 minutes)]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a:stretch>
            <a:fillRect/>
          </a:stretch>
        </p:blipFill>
        <p:spPr>
          <a:xfrm>
            <a:off x="0" y="4218136"/>
            <a:ext cx="9144000" cy="2235200"/>
          </a:xfrm>
          <a:prstGeom prst="rect">
            <a:avLst/>
          </a:prstGeom>
        </p:spPr>
      </p:pic>
    </p:spTree>
    <p:extLst>
      <p:ext uri="{BB962C8B-B14F-4D97-AF65-F5344CB8AC3E}">
        <p14:creationId xmlns:p14="http://schemas.microsoft.com/office/powerpoint/2010/main" val="1607802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824-EC6D-0C4B-B10D-313394E60BBF}"/>
              </a:ext>
            </a:extLst>
          </p:cNvPr>
          <p:cNvSpPr>
            <a:spLocks noGrp="1"/>
          </p:cNvSpPr>
          <p:nvPr>
            <p:ph type="title"/>
          </p:nvPr>
        </p:nvSpPr>
        <p:spPr/>
        <p:txBody>
          <a:bodyPr/>
          <a:lstStyle/>
          <a:p>
            <a:r>
              <a:rPr lang="en-US" dirty="0"/>
              <a:t>Processing in Memory (II)</a:t>
            </a:r>
          </a:p>
        </p:txBody>
      </p:sp>
      <p:sp>
        <p:nvSpPr>
          <p:cNvPr id="4" name="Slide Number Placeholder 3">
            <a:extLst>
              <a:ext uri="{FF2B5EF4-FFF2-40B4-BE49-F238E27FC236}">
                <a16:creationId xmlns:a16="http://schemas.microsoft.com/office/drawing/2014/main" id="{81548CF2-6065-0144-A46C-79C8A496B89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74E2823-AE21-1347-98D2-DAED00B4620A}"/>
              </a:ext>
            </a:extLst>
          </p:cNvPr>
          <p:cNvPicPr>
            <a:picLocks noChangeAspect="1"/>
          </p:cNvPicPr>
          <p:nvPr/>
        </p:nvPicPr>
        <p:blipFill>
          <a:blip r:embed="rId2"/>
          <a:stretch>
            <a:fillRect/>
          </a:stretch>
        </p:blipFill>
        <p:spPr>
          <a:xfrm>
            <a:off x="0" y="1121228"/>
            <a:ext cx="9144000" cy="4615543"/>
          </a:xfrm>
          <a:prstGeom prst="rect">
            <a:avLst/>
          </a:prstGeom>
        </p:spPr>
      </p:pic>
    </p:spTree>
    <p:extLst>
      <p:ext uri="{BB962C8B-B14F-4D97-AF65-F5344CB8AC3E}">
        <p14:creationId xmlns:p14="http://schemas.microsoft.com/office/powerpoint/2010/main" val="20087031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B824-EC6D-0C4B-B10D-313394E60BBF}"/>
              </a:ext>
            </a:extLst>
          </p:cNvPr>
          <p:cNvSpPr>
            <a:spLocks noGrp="1"/>
          </p:cNvSpPr>
          <p:nvPr>
            <p:ph type="title"/>
          </p:nvPr>
        </p:nvSpPr>
        <p:spPr/>
        <p:txBody>
          <a:bodyPr/>
          <a:lstStyle/>
          <a:p>
            <a:r>
              <a:rPr lang="en-US" dirty="0"/>
              <a:t>Processing in Memory (III)</a:t>
            </a:r>
          </a:p>
        </p:txBody>
      </p:sp>
      <p:sp>
        <p:nvSpPr>
          <p:cNvPr id="4" name="Slide Number Placeholder 3">
            <a:extLst>
              <a:ext uri="{FF2B5EF4-FFF2-40B4-BE49-F238E27FC236}">
                <a16:creationId xmlns:a16="http://schemas.microsoft.com/office/drawing/2014/main" id="{81548CF2-6065-0144-A46C-79C8A496B89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5A896D36-B1D9-854F-B93B-3A490B5589B5}"/>
              </a:ext>
            </a:extLst>
          </p:cNvPr>
          <p:cNvPicPr>
            <a:picLocks noChangeAspect="1"/>
          </p:cNvPicPr>
          <p:nvPr/>
        </p:nvPicPr>
        <p:blipFill>
          <a:blip r:embed="rId2"/>
          <a:stretch>
            <a:fillRect/>
          </a:stretch>
        </p:blipFill>
        <p:spPr>
          <a:xfrm>
            <a:off x="482600" y="1066800"/>
            <a:ext cx="8178800" cy="5181600"/>
          </a:xfrm>
          <a:prstGeom prst="rect">
            <a:avLst/>
          </a:prstGeom>
        </p:spPr>
      </p:pic>
    </p:spTree>
    <p:extLst>
      <p:ext uri="{BB962C8B-B14F-4D97-AF65-F5344CB8AC3E}">
        <p14:creationId xmlns:p14="http://schemas.microsoft.com/office/powerpoint/2010/main" val="14423706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in Memory: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5338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in Memory: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42820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Major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43774F7A-CF04-1443-813B-F5556559B5E7}"/>
              </a:ext>
            </a:extLst>
          </p:cNvPr>
          <p:cNvSpPr/>
          <p:nvPr/>
        </p:nvSpPr>
        <p:spPr>
          <a:xfrm>
            <a:off x="611560" y="1304054"/>
            <a:ext cx="6840760" cy="468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a:extLst>
              <a:ext uri="{FF2B5EF4-FFF2-40B4-BE49-F238E27FC236}">
                <a16:creationId xmlns:a16="http://schemas.microsoft.com/office/drawing/2014/main" id="{E79223C8-B63A-4847-9637-B0E8D6620783}"/>
              </a:ext>
            </a:extLst>
          </p:cNvPr>
          <p:cNvSpPr/>
          <p:nvPr/>
        </p:nvSpPr>
        <p:spPr>
          <a:xfrm>
            <a:off x="582654" y="2564904"/>
            <a:ext cx="6869665"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a:extLst>
              <a:ext uri="{FF2B5EF4-FFF2-40B4-BE49-F238E27FC236}">
                <a16:creationId xmlns:a16="http://schemas.microsoft.com/office/drawing/2014/main" id="{AE6B1A41-AA56-C040-84B6-884C1D3B45A1}"/>
              </a:ext>
            </a:extLst>
          </p:cNvPr>
          <p:cNvSpPr/>
          <p:nvPr/>
        </p:nvSpPr>
        <p:spPr>
          <a:xfrm>
            <a:off x="582653" y="4319740"/>
            <a:ext cx="6869666" cy="4054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354096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4F00-E1C3-FF48-8922-5B3815A38F12}"/>
              </a:ext>
            </a:extLst>
          </p:cNvPr>
          <p:cNvSpPr>
            <a:spLocks noGrp="1"/>
          </p:cNvSpPr>
          <p:nvPr>
            <p:ph type="title"/>
          </p:nvPr>
        </p:nvSpPr>
        <p:spPr/>
        <p:txBody>
          <a:bodyPr/>
          <a:lstStyle/>
          <a:p>
            <a:r>
              <a:rPr lang="en-US" dirty="0"/>
              <a:t>Processing in Memory: Talk Video</a:t>
            </a:r>
          </a:p>
        </p:txBody>
      </p:sp>
      <p:sp>
        <p:nvSpPr>
          <p:cNvPr id="3" name="Content Placeholder 2">
            <a:extLst>
              <a:ext uri="{FF2B5EF4-FFF2-40B4-BE49-F238E27FC236}">
                <a16:creationId xmlns:a16="http://schemas.microsoft.com/office/drawing/2014/main" id="{47C4BE30-2FE6-A548-914E-55F20CE0DDB8}"/>
              </a:ext>
            </a:extLst>
          </p:cNvPr>
          <p:cNvSpPr>
            <a:spLocks noGrp="1"/>
          </p:cNvSpPr>
          <p:nvPr>
            <p:ph idx="1"/>
          </p:nvPr>
        </p:nvSpPr>
        <p:spPr>
          <a:xfrm>
            <a:off x="228600" y="908720"/>
            <a:ext cx="8610600" cy="5339680"/>
          </a:xfrm>
        </p:spPr>
        <p:txBody>
          <a:bodyPr/>
          <a:lstStyle/>
          <a:p>
            <a:r>
              <a:rPr lang="en-US" sz="1800" u="sng" dirty="0"/>
              <a:t>Onur Mutlu</a:t>
            </a:r>
            <a:r>
              <a:rPr lang="en-US" sz="1800" dirty="0"/>
              <a:t>,</a:t>
            </a:r>
            <a:br>
              <a:rPr lang="en-US" sz="1800" dirty="0"/>
            </a:br>
            <a:r>
              <a:rPr lang="en-US" sz="1800" b="1" dirty="0">
                <a:hlinkClick r:id="rId2"/>
              </a:rPr>
              <a:t>"Processing Data Where It Makes Sense in Modern Computing Systems: Enabling In-Memory Computation"</a:t>
            </a:r>
            <a:r>
              <a:rPr lang="en-US" sz="1800" dirty="0"/>
              <a:t> </a:t>
            </a:r>
            <a:br>
              <a:rPr lang="en-US" sz="1800" dirty="0"/>
            </a:br>
            <a:r>
              <a:rPr lang="en-US" sz="1800" i="1" dirty="0"/>
              <a:t>Distinguished Lecture at </a:t>
            </a:r>
            <a:r>
              <a:rPr lang="en-US" sz="1800" i="1" dirty="0">
                <a:hlinkClick r:id="rId3"/>
              </a:rPr>
              <a:t>George Washington University</a:t>
            </a:r>
            <a:r>
              <a:rPr lang="en-US" sz="1800" dirty="0"/>
              <a:t>, Washington, DC, USA, February 2019. </a:t>
            </a:r>
            <a:br>
              <a:rPr lang="en-US" sz="1800" dirty="0"/>
            </a:br>
            <a:r>
              <a:rPr lang="en-US" sz="1800" dirty="0"/>
              <a:t>[</a:t>
            </a:r>
            <a:r>
              <a:rPr lang="en-US" sz="1800" dirty="0">
                <a:hlinkClick r:id="rId2"/>
              </a:rPr>
              <a:t>Slides (pptx)</a:t>
            </a:r>
            <a:r>
              <a:rPr lang="en-US" sz="1800" dirty="0"/>
              <a:t>] </a:t>
            </a:r>
            <a:br>
              <a:rPr lang="en-US" sz="1800" dirty="0"/>
            </a:br>
            <a:r>
              <a:rPr lang="en-US" sz="1800" dirty="0"/>
              <a:t>[</a:t>
            </a:r>
            <a:r>
              <a:rPr lang="en-US" sz="1800" dirty="0">
                <a:hlinkClick r:id="rId4"/>
              </a:rPr>
              <a:t>Abstract</a:t>
            </a:r>
            <a:r>
              <a:rPr lang="en-US" sz="1800" dirty="0"/>
              <a:t>] </a:t>
            </a:r>
            <a:br>
              <a:rPr lang="en-US" sz="1800" dirty="0"/>
            </a:br>
            <a:r>
              <a:rPr lang="en-US" sz="1800" dirty="0">
                <a:solidFill>
                  <a:srgbClr val="0000FF"/>
                </a:solidFill>
              </a:rPr>
              <a:t>[</a:t>
            </a:r>
            <a:r>
              <a:rPr lang="en-US" sz="1800" dirty="0">
                <a:solidFill>
                  <a:srgbClr val="0000FF"/>
                </a:solidFill>
                <a:hlinkClick r:id="rId5">
                  <a:extLst>
                    <a:ext uri="{A12FA001-AC4F-418D-AE19-62706E023703}">
                      <ahyp:hlinkClr xmlns:ahyp="http://schemas.microsoft.com/office/drawing/2018/hyperlinkcolor" val="tx"/>
                    </a:ext>
                  </a:extLst>
                </a:hlinkClick>
              </a:rPr>
              <a:t>Video</a:t>
            </a:r>
            <a:r>
              <a:rPr lang="en-US" sz="1800" dirty="0">
                <a:solidFill>
                  <a:srgbClr val="0000FF"/>
                </a:solidFill>
              </a:rPr>
              <a:t>]</a:t>
            </a:r>
          </a:p>
          <a:p>
            <a:r>
              <a:rPr lang="en-US" sz="1800" dirty="0">
                <a:solidFill>
                  <a:srgbClr val="0000FF"/>
                </a:solidFill>
                <a:hlinkClick r:id="rId6">
                  <a:extLst>
                    <a:ext uri="{A12FA001-AC4F-418D-AE19-62706E023703}">
                      <ahyp:hlinkClr xmlns:ahyp="http://schemas.microsoft.com/office/drawing/2018/hyperlinkcolor" val="tx"/>
                    </a:ext>
                  </a:extLst>
                </a:hlinkClick>
              </a:rPr>
              <a:t>https://people.inf.ethz.ch/omutlu/talks.htm</a:t>
            </a:r>
            <a:r>
              <a:rPr lang="en-US" sz="1800" dirty="0">
                <a:solidFill>
                  <a:srgbClr val="0000FF"/>
                </a:solidFill>
              </a:rPr>
              <a:t> </a:t>
            </a:r>
          </a:p>
          <a:p>
            <a:r>
              <a:rPr lang="en-US" sz="1800" dirty="0">
                <a:solidFill>
                  <a:srgbClr val="0000FF"/>
                </a:solidFill>
                <a:hlinkClick r:id="rId7">
                  <a:extLst>
                    <a:ext uri="{A12FA001-AC4F-418D-AE19-62706E023703}">
                      <ahyp:hlinkClr xmlns:ahyp="http://schemas.microsoft.com/office/drawing/2018/hyperlinkcolor" val="tx"/>
                    </a:ext>
                  </a:extLst>
                </a:hlinkClick>
              </a:rPr>
              <a:t>https://www.youtube.com/channel/UCIwQ8uOeRFgOEvBLYc3kc3g</a:t>
            </a:r>
            <a:endParaRPr lang="en-US" sz="1800" dirty="0">
              <a:solidFill>
                <a:srgbClr val="0000FF"/>
              </a:solidFill>
            </a:endParaRPr>
          </a:p>
          <a:p>
            <a:endParaRPr lang="en-US" sz="2000" dirty="0"/>
          </a:p>
          <a:p>
            <a:endParaRPr lang="en-US" dirty="0"/>
          </a:p>
        </p:txBody>
      </p:sp>
      <p:sp>
        <p:nvSpPr>
          <p:cNvPr id="4" name="Slide Number Placeholder 3">
            <a:extLst>
              <a:ext uri="{FF2B5EF4-FFF2-40B4-BE49-F238E27FC236}">
                <a16:creationId xmlns:a16="http://schemas.microsoft.com/office/drawing/2014/main" id="{AA5BA6D7-2990-A943-8072-DF534F851F3E}"/>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30</a:t>
            </a:fld>
            <a:endParaRPr lang="en-US" altLang="en-US">
              <a:solidFill>
                <a:srgbClr val="000000"/>
              </a:solidFill>
            </a:endParaRPr>
          </a:p>
        </p:txBody>
      </p:sp>
      <p:pic>
        <p:nvPicPr>
          <p:cNvPr id="5" name="Picture 4">
            <a:extLst>
              <a:ext uri="{FF2B5EF4-FFF2-40B4-BE49-F238E27FC236}">
                <a16:creationId xmlns:a16="http://schemas.microsoft.com/office/drawing/2014/main" id="{753EFC39-C9F0-E84D-B610-BF1CC434EF86}"/>
              </a:ext>
            </a:extLst>
          </p:cNvPr>
          <p:cNvPicPr>
            <a:picLocks noChangeAspect="1"/>
          </p:cNvPicPr>
          <p:nvPr/>
        </p:nvPicPr>
        <p:blipFill>
          <a:blip r:embed="rId8"/>
          <a:stretch>
            <a:fillRect/>
          </a:stretch>
        </p:blipFill>
        <p:spPr>
          <a:xfrm>
            <a:off x="2453196" y="4097830"/>
            <a:ext cx="4161408" cy="2636420"/>
          </a:xfrm>
          <a:prstGeom prst="rect">
            <a:avLst/>
          </a:prstGeom>
        </p:spPr>
      </p:pic>
    </p:spTree>
    <p:extLst>
      <p:ext uri="{BB962C8B-B14F-4D97-AF65-F5344CB8AC3E}">
        <p14:creationId xmlns:p14="http://schemas.microsoft.com/office/powerpoint/2010/main" val="3209624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my past IBM talks and many works: </a:t>
            </a:r>
          </a:p>
          <a:p>
            <a:pPr lvl="2"/>
            <a:r>
              <a:rPr lang="en-US" dirty="0"/>
              <a:t>RowClone [MICRO 2013], Ambit [MICRO 2017], Tesseract [ISCA 2015], PEI [ISCA 2015], TOM [ISCA 2016], EMC [ISCA 2016], Google Workloads [ASPLOS 2018], LazyPIM/</a:t>
            </a:r>
            <a:r>
              <a:rPr lang="en-US" dirty="0" err="1"/>
              <a:t>CoNDA</a:t>
            </a:r>
            <a:r>
              <a:rPr lang="en-US" dirty="0"/>
              <a:t> [ISCA 2019], …</a:t>
            </a:r>
          </a:p>
          <a:p>
            <a:pPr marL="0" indent="0">
              <a:buNone/>
            </a:pPr>
            <a:endParaRPr lang="en-US" dirty="0"/>
          </a:p>
          <a:p>
            <a:r>
              <a:rPr lang="en-US" b="1" dirty="0">
                <a:solidFill>
                  <a:srgbClr val="0000FF"/>
                </a:solidFill>
              </a:rPr>
              <a:t>Use the memory devices to support key functions</a:t>
            </a:r>
          </a:p>
          <a:p>
            <a:pPr lvl="1"/>
            <a:r>
              <a:rPr lang="en-US" dirty="0">
                <a:solidFill>
                  <a:srgbClr val="FF0000"/>
                </a:solidFill>
              </a:rPr>
              <a:t>Security primitives</a:t>
            </a:r>
          </a:p>
          <a:p>
            <a:pPr lvl="1"/>
            <a:r>
              <a:rPr lang="en-US" dirty="0"/>
              <a:t>…</a:t>
            </a:r>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AutoShape 25">
            <a:extLst>
              <a:ext uri="{FF2B5EF4-FFF2-40B4-BE49-F238E27FC236}">
                <a16:creationId xmlns:a16="http://schemas.microsoft.com/office/drawing/2014/main" id="{8DF90D4D-8A1B-9D43-A778-1BC3A9041265}"/>
              </a:ext>
            </a:extLst>
          </p:cNvPr>
          <p:cNvSpPr>
            <a:spLocks noChangeArrowheads="1"/>
          </p:cNvSpPr>
          <p:nvPr/>
        </p:nvSpPr>
        <p:spPr bwMode="auto">
          <a:xfrm>
            <a:off x="899592" y="4797152"/>
            <a:ext cx="2448272" cy="539078"/>
          </a:xfrm>
          <a:prstGeom prst="roundRect">
            <a:avLst>
              <a:gd name="adj" fmla="val 16667"/>
            </a:avLst>
          </a:prstGeom>
          <a:noFill/>
          <a:ln w="666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650288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Goal</a:t>
            </a:r>
          </a:p>
        </p:txBody>
      </p:sp>
      <p:sp>
        <p:nvSpPr>
          <p:cNvPr id="3" name="Content Placeholder 2"/>
          <p:cNvSpPr>
            <a:spLocks noGrp="1"/>
          </p:cNvSpPr>
          <p:nvPr>
            <p:ph idx="1"/>
          </p:nvPr>
        </p:nvSpPr>
        <p:spPr>
          <a:xfrm>
            <a:off x="0" y="1628800"/>
            <a:ext cx="9144000" cy="2088232"/>
          </a:xfrm>
        </p:spPr>
        <p:txBody>
          <a:bodyPr/>
          <a:lstStyle/>
          <a:p>
            <a:pPr marL="0" indent="0" algn="ctr">
              <a:buNone/>
            </a:pPr>
            <a:r>
              <a:rPr lang="en-US" sz="6400" dirty="0">
                <a:solidFill>
                  <a:srgbClr val="FF0000"/>
                </a:solidFill>
              </a:rPr>
              <a:t>How to Use</a:t>
            </a:r>
          </a:p>
          <a:p>
            <a:pPr marL="0" indent="0" algn="ctr">
              <a:buNone/>
            </a:pPr>
            <a:r>
              <a:rPr lang="en-US" sz="6400" dirty="0">
                <a:solidFill>
                  <a:srgbClr val="0432FF"/>
                </a:solidFill>
              </a:rPr>
              <a:t>Memory Devices</a:t>
            </a:r>
          </a:p>
          <a:p>
            <a:pPr marL="0" indent="0" algn="ctr">
              <a:buNone/>
            </a:pPr>
            <a:r>
              <a:rPr lang="en-US" sz="6400" dirty="0">
                <a:solidFill>
                  <a:srgbClr val="1A5712"/>
                </a:solidFill>
              </a:rPr>
              <a:t>to Support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679642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fld id="{323594FA-E141-4234-AE05-360401972BE7}" type="slidenum">
              <a:rPr lang="en-US" altLang="en-US" smtClean="0"/>
              <a:pPr/>
              <a:t>33</a:t>
            </a:fld>
            <a:endParaRPr lang="en-US" altLang="en-US"/>
          </a:p>
        </p:txBody>
      </p:sp>
    </p:spTree>
    <p:extLst>
      <p:ext uri="{BB962C8B-B14F-4D97-AF65-F5344CB8AC3E}">
        <p14:creationId xmlns:p14="http://schemas.microsoft.com/office/powerpoint/2010/main" val="41777937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Generating True Random Numbers</a:t>
            </a: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41877891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Evaluating Physically Unclonable Functions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94540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fld id="{323594FA-E141-4234-AE05-360401972BE7}" type="slidenum">
              <a:rPr lang="en-US" altLang="en-US" smtClean="0"/>
              <a:pPr/>
              <a:t>36</a:t>
            </a:fld>
            <a:endParaRPr lang="en-US" altLang="en-US"/>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42285738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684076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43814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01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1272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46485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64417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73046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throughput </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required for many real-world applications</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Importantly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cryptography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securely encrypting file systems, network packets, data in standard protocols (TLS/SSL/RSA…)</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Others include randomized algorithms, scientific simulation, statistical sampling, recreational entertainment</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only be generated via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physical processes</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e.g., radioactive decay, thermal noise, shot noise</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Systems rely on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dedicated TRNG Hardware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samples non-deterministic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various physical phenomena</a:t>
            </a:r>
          </a:p>
          <a:p>
            <a:pPr marL="685800" marR="0" lvl="1" indent="-2286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4473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3" name="Content Placeholder 2"/>
          <p:cNvSpPr>
            <a:spLocks noGrp="1"/>
          </p:cNvSpPr>
          <p:nvPr>
            <p:ph idx="1"/>
          </p:nvPr>
        </p:nvSpPr>
        <p:spPr>
          <a:xfrm>
            <a:off x="200686" y="854074"/>
            <a:ext cx="8818627" cy="5318753"/>
          </a:xfrm>
        </p:spPr>
        <p:txBody>
          <a:bodyPr/>
          <a:lstStyle/>
          <a:p>
            <a:pPr>
              <a:lnSpc>
                <a:spcPct val="100000"/>
              </a:lnSpc>
              <a:spcAft>
                <a:spcPts val="400"/>
              </a:spcAft>
            </a:pPr>
            <a:r>
              <a:rPr lang="en-US" sz="2800" dirty="0"/>
              <a:t>Smaller devices (e.g., IoT, mobile, embedded) </a:t>
            </a:r>
            <a:r>
              <a:rPr lang="en-US" sz="2800" b="1" dirty="0">
                <a:solidFill>
                  <a:schemeClr val="accent6">
                    <a:lumMod val="75000"/>
                  </a:schemeClr>
                </a:solidFill>
              </a:rPr>
              <a:t>require</a:t>
            </a:r>
            <a:r>
              <a:rPr lang="en-US" sz="2800" dirty="0"/>
              <a:t>, but </a:t>
            </a:r>
            <a:r>
              <a:rPr lang="en-US" sz="2800" b="1" dirty="0">
                <a:solidFill>
                  <a:srgbClr val="980616"/>
                </a:solidFill>
              </a:rPr>
              <a:t>often lack</a:t>
            </a:r>
            <a:r>
              <a:rPr lang="en-US" sz="2800" dirty="0"/>
              <a:t>, a high throughput </a:t>
            </a:r>
            <a:r>
              <a:rPr lang="en-US" sz="2800" b="1" dirty="0">
                <a:solidFill>
                  <a:schemeClr val="accent1">
                    <a:lumMod val="75000"/>
                  </a:schemeClr>
                </a:solidFill>
              </a:rPr>
              <a:t>True Random Number Generator (TRNG)</a:t>
            </a:r>
          </a:p>
          <a:p>
            <a:pPr>
              <a:lnSpc>
                <a:spcPct val="100000"/>
              </a:lnSpc>
              <a:spcAft>
                <a:spcPts val="400"/>
              </a:spcAft>
            </a:pPr>
            <a:r>
              <a:rPr lang="en-US" sz="2800" dirty="0"/>
              <a:t>DRAM devices are available on most systems</a:t>
            </a:r>
          </a:p>
          <a:p>
            <a:pPr>
              <a:lnSpc>
                <a:spcPct val="100000"/>
              </a:lnSpc>
              <a:spcAft>
                <a:spcPts val="400"/>
              </a:spcAft>
            </a:pPr>
            <a:r>
              <a:rPr lang="en-US" sz="2800" dirty="0"/>
              <a:t>Mechanism that generates TRN using DRAM enables:</a:t>
            </a:r>
            <a:endParaRPr lang="en-US" sz="2400" dirty="0"/>
          </a:p>
          <a:p>
            <a:pPr marL="914400" lvl="1" indent="-457200">
              <a:lnSpc>
                <a:spcPct val="100000"/>
              </a:lnSpc>
              <a:spcAft>
                <a:spcPts val="400"/>
              </a:spcAft>
              <a:buFont typeface="+mj-lt"/>
              <a:buAutoNum type="arabicPeriod"/>
            </a:pPr>
            <a:r>
              <a:rPr lang="en-US" sz="2400" dirty="0"/>
              <a:t>applications that </a:t>
            </a:r>
            <a:r>
              <a:rPr lang="en-US" sz="2400" b="1" dirty="0">
                <a:solidFill>
                  <a:srgbClr val="4A76BF"/>
                </a:solidFill>
              </a:rPr>
              <a:t>require true random numbers</a:t>
            </a:r>
            <a:r>
              <a:rPr lang="en-US" sz="2400" dirty="0">
                <a:solidFill>
                  <a:srgbClr val="4A76BF"/>
                </a:solidFill>
              </a:rPr>
              <a:t> </a:t>
            </a:r>
            <a:r>
              <a:rPr lang="en-US" sz="2400" dirty="0"/>
              <a:t>to now run on most systems</a:t>
            </a:r>
          </a:p>
          <a:p>
            <a:pPr marL="914400" lvl="1" indent="-457200">
              <a:lnSpc>
                <a:spcPct val="100000"/>
              </a:lnSpc>
              <a:spcAft>
                <a:spcPts val="400"/>
              </a:spcAft>
              <a:buFont typeface="+mj-lt"/>
              <a:buAutoNum type="arabicPeriod"/>
            </a:pPr>
            <a:r>
              <a:rPr lang="en-US" sz="2400" dirty="0"/>
              <a:t>other use-cases, e.g., </a:t>
            </a:r>
            <a:r>
              <a:rPr lang="en-US" sz="2400" b="1" dirty="0">
                <a:solidFill>
                  <a:schemeClr val="accent1">
                    <a:lumMod val="75000"/>
                  </a:schemeClr>
                </a:solidFill>
              </a:rPr>
              <a:t>processing-in-memory applications </a:t>
            </a:r>
            <a:r>
              <a:rPr lang="en-US" sz="2400" dirty="0"/>
              <a:t>to generate true random numbers within memory itself</a:t>
            </a:r>
            <a:endParaRPr lang="en-US" sz="1200" dirty="0"/>
          </a:p>
          <a:p>
            <a:pPr>
              <a:lnSpc>
                <a:spcPct val="100000"/>
              </a:lnSpc>
              <a:spcAft>
                <a:spcPts val="400"/>
              </a:spcAft>
            </a:pPr>
            <a:r>
              <a:rPr lang="en-US" sz="2800" b="1" dirty="0">
                <a:solidFill>
                  <a:srgbClr val="7030A0"/>
                </a:solidFill>
              </a:rPr>
              <a:t>Our Goal: </a:t>
            </a:r>
            <a:r>
              <a:rPr lang="en-US" sz="2800" dirty="0"/>
              <a:t>to provide</a:t>
            </a:r>
            <a:r>
              <a:rPr lang="en-US" sz="2800" dirty="0">
                <a:solidFill>
                  <a:srgbClr val="7030A0"/>
                </a:solidFill>
              </a:rPr>
              <a:t> </a:t>
            </a:r>
            <a:r>
              <a:rPr lang="en-US" sz="2800" dirty="0"/>
              <a:t>a </a:t>
            </a:r>
            <a:r>
              <a:rPr lang="en-US" sz="2800" b="1" dirty="0">
                <a:solidFill>
                  <a:schemeClr val="accent1">
                    <a:lumMod val="75000"/>
                  </a:schemeClr>
                </a:solidFill>
              </a:rPr>
              <a:t>TRNG</a:t>
            </a:r>
            <a:r>
              <a:rPr lang="en-US" sz="2800" b="1" dirty="0"/>
              <a:t> </a:t>
            </a:r>
            <a:r>
              <a:rPr lang="en-US" sz="2800" dirty="0"/>
              <a:t>using DRAM devices</a:t>
            </a:r>
            <a:r>
              <a:rPr lang="en-US" sz="2800" dirty="0">
                <a:solidFill>
                  <a:schemeClr val="accent1">
                    <a:lumMod val="75000"/>
                  </a:schemeClr>
                </a:solidFill>
              </a:rPr>
              <a:t> </a:t>
            </a:r>
            <a:r>
              <a:rPr lang="en-US" sz="2800" dirty="0"/>
              <a:t>that satisfies the characteristics of an effective TRNG </a:t>
            </a:r>
          </a:p>
          <a:p>
            <a:pPr marL="0" indent="0">
              <a:lnSpc>
                <a:spcPct val="100000"/>
              </a:lnSpc>
              <a:spcAft>
                <a:spcPts val="400"/>
              </a:spcAft>
              <a:buNone/>
            </a:pPr>
            <a:endParaRPr lang="en-US" sz="3200" dirty="0"/>
          </a:p>
        </p:txBody>
      </p:sp>
    </p:spTree>
    <p:extLst>
      <p:ext uri="{BB962C8B-B14F-4D97-AF65-F5344CB8AC3E}">
        <p14:creationId xmlns:p14="http://schemas.microsoft.com/office/powerpoint/2010/main" val="37032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59996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C84C-0652-314C-967A-ACAED8FA3CDC}"/>
              </a:ext>
            </a:extLst>
          </p:cNvPr>
          <p:cNvSpPr>
            <a:spLocks noGrp="1"/>
          </p:cNvSpPr>
          <p:nvPr>
            <p:ph type="title"/>
          </p:nvPr>
        </p:nvSpPr>
        <p:spPr/>
        <p:txBody>
          <a:bodyPr/>
          <a:lstStyle/>
          <a:p>
            <a:r>
              <a:rPr lang="en-US" b="1" dirty="0"/>
              <a:t>Effective TRNG Characteristics</a:t>
            </a:r>
          </a:p>
        </p:txBody>
      </p:sp>
      <p:sp>
        <p:nvSpPr>
          <p:cNvPr id="3" name="Content Placeholder 2">
            <a:extLst>
              <a:ext uri="{FF2B5EF4-FFF2-40B4-BE49-F238E27FC236}">
                <a16:creationId xmlns:a16="http://schemas.microsoft.com/office/drawing/2014/main" id="{BEA6FA93-1295-7348-B19B-C84DBC817F13}"/>
              </a:ext>
            </a:extLst>
          </p:cNvPr>
          <p:cNvSpPr>
            <a:spLocks noGrp="1"/>
          </p:cNvSpPr>
          <p:nvPr>
            <p:ph idx="1"/>
          </p:nvPr>
        </p:nvSpPr>
        <p:spPr>
          <a:xfrm>
            <a:off x="132521" y="874645"/>
            <a:ext cx="8891335" cy="5495158"/>
          </a:xfrm>
        </p:spPr>
        <p:txBody>
          <a:bodyPr/>
          <a:lstStyle/>
          <a:p>
            <a:pPr marL="742950" indent="-742950">
              <a:lnSpc>
                <a:spcPct val="100000"/>
              </a:lnSpc>
              <a:spcAft>
                <a:spcPts val="200"/>
              </a:spcAft>
              <a:buFont typeface="+mj-lt"/>
              <a:buAutoNum type="arabicPeriod"/>
            </a:pPr>
            <a:r>
              <a:rPr lang="en-US" sz="2800" dirty="0"/>
              <a:t>Low </a:t>
            </a:r>
            <a:r>
              <a:rPr lang="en-US" sz="2800" b="1" dirty="0">
                <a:solidFill>
                  <a:schemeClr val="accent1">
                    <a:lumMod val="75000"/>
                  </a:schemeClr>
                </a:solidFill>
              </a:rPr>
              <a:t>implementation cost</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Fully </a:t>
            </a:r>
            <a:r>
              <a:rPr lang="en-US" sz="2800" b="1" dirty="0">
                <a:solidFill>
                  <a:schemeClr val="accent1">
                    <a:lumMod val="75000"/>
                  </a:schemeClr>
                </a:solidFill>
              </a:rPr>
              <a:t>non-deterministic</a:t>
            </a:r>
            <a:r>
              <a:rPr lang="en-US" sz="2800" dirty="0">
                <a:solidFill>
                  <a:schemeClr val="accent1">
                    <a:lumMod val="75000"/>
                  </a:schemeClr>
                </a:solidFill>
              </a:rPr>
              <a:t> </a:t>
            </a:r>
          </a:p>
          <a:p>
            <a:pPr lvl="2">
              <a:lnSpc>
                <a:spcPct val="100000"/>
              </a:lnSpc>
              <a:spcAft>
                <a:spcPts val="200"/>
              </a:spcAft>
            </a:pPr>
            <a:r>
              <a:rPr lang="en-US" dirty="0"/>
              <a:t>impossible to predict the next output given complete information about how the mechanism operates</a:t>
            </a:r>
            <a:endParaRPr lang="en-US" sz="300" dirty="0"/>
          </a:p>
          <a:p>
            <a:pPr marL="742950" indent="-742950">
              <a:lnSpc>
                <a:spcPct val="100000"/>
              </a:lnSpc>
              <a:spcAft>
                <a:spcPts val="200"/>
              </a:spcAft>
              <a:buFont typeface="+mj-lt"/>
              <a:buAutoNum type="arabicPeriod"/>
            </a:pPr>
            <a:r>
              <a:rPr lang="en-US" sz="2800" dirty="0"/>
              <a:t>Provide a continuous stream of true random numbers with </a:t>
            </a:r>
            <a:r>
              <a:rPr lang="en-US" sz="2800" b="1" dirty="0">
                <a:solidFill>
                  <a:schemeClr val="accent1">
                    <a:lumMod val="75000"/>
                  </a:schemeClr>
                </a:solidFill>
              </a:rPr>
              <a:t>high throughput</a:t>
            </a:r>
            <a:r>
              <a:rPr lang="en-US" sz="2800" dirty="0">
                <a:solidFill>
                  <a:schemeClr val="accent1">
                    <a:lumMod val="75000"/>
                  </a:schemeClr>
                </a:solidFill>
              </a:rPr>
              <a:t> </a:t>
            </a:r>
            <a:endParaRPr lang="en-US" sz="400" dirty="0">
              <a:solidFill>
                <a:schemeClr val="accent1">
                  <a:lumMod val="75000"/>
                </a:schemeClr>
              </a:solidFill>
            </a:endParaRPr>
          </a:p>
          <a:p>
            <a:pPr marL="742950" indent="-742950">
              <a:lnSpc>
                <a:spcPct val="100000"/>
              </a:lnSpc>
              <a:spcAft>
                <a:spcPts val="200"/>
              </a:spcAft>
              <a:buFont typeface="+mj-lt"/>
              <a:buAutoNum type="arabicPeriod"/>
            </a:pPr>
            <a:r>
              <a:rPr lang="en-US" sz="2800" dirty="0"/>
              <a:t>Provide true random numbers with </a:t>
            </a:r>
            <a:r>
              <a:rPr lang="en-US" sz="2800" b="1" dirty="0">
                <a:solidFill>
                  <a:schemeClr val="accent1">
                    <a:lumMod val="75000"/>
                  </a:schemeClr>
                </a:solidFill>
              </a:rPr>
              <a:t>low latency </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Exhibit </a:t>
            </a:r>
            <a:r>
              <a:rPr lang="en-US" sz="2800" b="1" dirty="0">
                <a:solidFill>
                  <a:schemeClr val="accent1">
                    <a:lumMod val="75000"/>
                  </a:schemeClr>
                </a:solidFill>
              </a:rPr>
              <a:t>low system interference</a:t>
            </a:r>
          </a:p>
          <a:p>
            <a:pPr lvl="2">
              <a:lnSpc>
                <a:spcPct val="100000"/>
              </a:lnSpc>
              <a:spcAft>
                <a:spcPts val="200"/>
              </a:spcAft>
            </a:pPr>
            <a:r>
              <a:rPr lang="en-US" dirty="0"/>
              <a:t>not significantly slow down concurrently-running applications</a:t>
            </a:r>
            <a:endParaRPr lang="en-US" sz="300" dirty="0"/>
          </a:p>
          <a:p>
            <a:pPr marL="742950" indent="-742950">
              <a:lnSpc>
                <a:spcPct val="100000"/>
              </a:lnSpc>
              <a:spcAft>
                <a:spcPts val="200"/>
              </a:spcAft>
              <a:buFont typeface="+mj-lt"/>
              <a:buAutoNum type="arabicPeriod"/>
            </a:pPr>
            <a:r>
              <a:rPr lang="en-US" sz="2800" dirty="0"/>
              <a:t>Generate random values with </a:t>
            </a:r>
            <a:r>
              <a:rPr lang="en-US" sz="2800" b="1" dirty="0">
                <a:solidFill>
                  <a:schemeClr val="accent1">
                    <a:lumMod val="75000"/>
                  </a:schemeClr>
                </a:solidFill>
              </a:rPr>
              <a:t>low energy overhead</a:t>
            </a:r>
          </a:p>
        </p:txBody>
      </p:sp>
    </p:spTree>
    <p:extLst>
      <p:ext uri="{BB962C8B-B14F-4D97-AF65-F5344CB8AC3E}">
        <p14:creationId xmlns:p14="http://schemas.microsoft.com/office/powerpoint/2010/main" val="12127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057621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8B5402-AD3D-C543-9CA5-52F2AA233B3A}"/>
              </a:ext>
            </a:extLst>
          </p:cNvPr>
          <p:cNvGrpSpPr/>
          <p:nvPr/>
        </p:nvGrpSpPr>
        <p:grpSpPr>
          <a:xfrm>
            <a:off x="284223" y="1491199"/>
            <a:ext cx="8596008" cy="3971302"/>
            <a:chOff x="284223" y="1491199"/>
            <a:chExt cx="8596008" cy="3971302"/>
          </a:xfrm>
        </p:grpSpPr>
        <p:sp>
          <p:nvSpPr>
            <p:cNvPr id="3" name="Rounded Rectangle 2">
              <a:extLst>
                <a:ext uri="{FF2B5EF4-FFF2-40B4-BE49-F238E27FC236}">
                  <a16:creationId xmlns:a16="http://schemas.microsoft.com/office/drawing/2014/main" id="{3A15883B-C8FD-1142-9A7E-A33BC1068EAD}"/>
                </a:ext>
              </a:extLst>
            </p:cNvPr>
            <p:cNvSpPr/>
            <p:nvPr/>
          </p:nvSpPr>
          <p:spPr>
            <a:xfrm>
              <a:off x="284223" y="1491199"/>
              <a:ext cx="8596008" cy="3971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16459A-A9C6-4F4A-91EA-703BF695DAA6}"/>
                </a:ext>
              </a:extLst>
            </p:cNvPr>
            <p:cNvSpPr txBox="1"/>
            <p:nvPr/>
          </p:nvSpPr>
          <p:spPr>
            <a:xfrm rot="16200000">
              <a:off x="-459645" y="3153685"/>
              <a:ext cx="27093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DRAM Bank</a:t>
              </a:r>
            </a:p>
          </p:txBody>
        </p:sp>
      </p:grpSp>
      <p:grpSp>
        <p:nvGrpSpPr>
          <p:cNvPr id="27" name="Group 26">
            <a:extLst>
              <a:ext uri="{FF2B5EF4-FFF2-40B4-BE49-F238E27FC236}">
                <a16:creationId xmlns:a16="http://schemas.microsoft.com/office/drawing/2014/main" id="{B6DD2C0A-9E42-2541-9B0A-A6C746166FCB}"/>
              </a:ext>
            </a:extLst>
          </p:cNvPr>
          <p:cNvGrpSpPr/>
          <p:nvPr/>
        </p:nvGrpSpPr>
        <p:grpSpPr>
          <a:xfrm>
            <a:off x="1433494" y="1618066"/>
            <a:ext cx="7097077" cy="3717568"/>
            <a:chOff x="-1897305" y="3904724"/>
            <a:chExt cx="6942834" cy="3639868"/>
          </a:xfrm>
        </p:grpSpPr>
        <p:pic>
          <p:nvPicPr>
            <p:cNvPr id="6" name="Picture 5">
              <a:extLst>
                <a:ext uri="{FF2B5EF4-FFF2-40B4-BE49-F238E27FC236}">
                  <a16:creationId xmlns:a16="http://schemas.microsoft.com/office/drawing/2014/main" id="{E365DDBC-8500-9842-A287-D07D0D3FE43B}"/>
                </a:ext>
              </a:extLst>
            </p:cNvPr>
            <p:cNvPicPr>
              <a:picLocks noChangeAspect="1"/>
            </p:cNvPicPr>
            <p:nvPr/>
          </p:nvPicPr>
          <p:blipFill>
            <a:blip r:embed="rId3"/>
            <a:stretch>
              <a:fillRect/>
            </a:stretch>
          </p:blipFill>
          <p:spPr>
            <a:xfrm>
              <a:off x="-1897305" y="3904724"/>
              <a:ext cx="6871179" cy="3639868"/>
            </a:xfrm>
            <a:prstGeom prst="rect">
              <a:avLst/>
            </a:prstGeom>
          </p:spPr>
        </p:pic>
        <p:sp>
          <p:nvSpPr>
            <p:cNvPr id="26" name="Rectangle 25">
              <a:extLst>
                <a:ext uri="{FF2B5EF4-FFF2-40B4-BE49-F238E27FC236}">
                  <a16:creationId xmlns:a16="http://schemas.microsoft.com/office/drawing/2014/main" id="{9819C880-CB3E-2A4B-B894-8FDB71E01169}"/>
                </a:ext>
              </a:extLst>
            </p:cNvPr>
            <p:cNvSpPr/>
            <p:nvPr/>
          </p:nvSpPr>
          <p:spPr>
            <a:xfrm>
              <a:off x="-783771" y="3904724"/>
              <a:ext cx="5829300" cy="301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D4D4913E-C363-254E-82B4-F8C648A5B86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D4465F2-C3BD-274F-B55B-5A8A76911EAB}"/>
              </a:ext>
            </a:extLst>
          </p:cNvPr>
          <p:cNvPicPr>
            <a:picLocks noChangeAspect="1"/>
          </p:cNvPicPr>
          <p:nvPr/>
        </p:nvPicPr>
        <p:blipFill>
          <a:blip r:embed="rId4"/>
          <a:stretch>
            <a:fillRect/>
          </a:stretch>
        </p:blipFill>
        <p:spPr>
          <a:xfrm>
            <a:off x="2659213" y="1775717"/>
            <a:ext cx="5871359" cy="2935680"/>
          </a:xfrm>
          <a:prstGeom prst="rect">
            <a:avLst/>
          </a:prstGeom>
        </p:spPr>
      </p:pic>
      <p:pic>
        <p:nvPicPr>
          <p:cNvPr id="15" name="Picture 14">
            <a:extLst>
              <a:ext uri="{FF2B5EF4-FFF2-40B4-BE49-F238E27FC236}">
                <a16:creationId xmlns:a16="http://schemas.microsoft.com/office/drawing/2014/main" id="{C8F36EB8-527F-5F40-9324-02DAEB039E31}"/>
              </a:ext>
            </a:extLst>
          </p:cNvPr>
          <p:cNvPicPr>
            <a:picLocks noChangeAspect="1"/>
          </p:cNvPicPr>
          <p:nvPr/>
        </p:nvPicPr>
        <p:blipFill>
          <a:blip r:embed="rId5"/>
          <a:stretch>
            <a:fillRect/>
          </a:stretch>
        </p:blipFill>
        <p:spPr>
          <a:xfrm>
            <a:off x="2611638" y="1754871"/>
            <a:ext cx="5702379" cy="2745590"/>
          </a:xfrm>
          <a:prstGeom prst="rect">
            <a:avLst/>
          </a:prstGeom>
        </p:spPr>
      </p:pic>
      <p:pic>
        <p:nvPicPr>
          <p:cNvPr id="14" name="Picture 13">
            <a:extLst>
              <a:ext uri="{FF2B5EF4-FFF2-40B4-BE49-F238E27FC236}">
                <a16:creationId xmlns:a16="http://schemas.microsoft.com/office/drawing/2014/main" id="{0848C1F6-6D5F-5845-8FE6-BE9371AC0A2F}"/>
              </a:ext>
            </a:extLst>
          </p:cNvPr>
          <p:cNvPicPr>
            <a:picLocks noChangeAspect="1"/>
          </p:cNvPicPr>
          <p:nvPr/>
        </p:nvPicPr>
        <p:blipFill rotWithShape="1">
          <a:blip r:embed="rId6"/>
          <a:srcRect l="14265" t="28435" r="15789" b="18559"/>
          <a:stretch/>
        </p:blipFill>
        <p:spPr>
          <a:xfrm>
            <a:off x="3416155" y="2537574"/>
            <a:ext cx="4002375" cy="1454047"/>
          </a:xfrm>
          <a:prstGeom prst="rect">
            <a:avLst/>
          </a:prstGeom>
        </p:spPr>
      </p:pic>
      <p:sp>
        <p:nvSpPr>
          <p:cNvPr id="16" name="TextBox 15">
            <a:extLst>
              <a:ext uri="{FF2B5EF4-FFF2-40B4-BE49-F238E27FC236}">
                <a16:creationId xmlns:a16="http://schemas.microsoft.com/office/drawing/2014/main" id="{7EE208A8-3B04-5E47-BEDB-9443751977E4}"/>
              </a:ext>
            </a:extLst>
          </p:cNvPr>
          <p:cNvSpPr txBox="1"/>
          <p:nvPr/>
        </p:nvSpPr>
        <p:spPr>
          <a:xfrm>
            <a:off x="3513823" y="1898445"/>
            <a:ext cx="9605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674C1"/>
                </a:solidFill>
                <a:effectLst/>
                <a:uLnTx/>
                <a:uFillTx/>
                <a:latin typeface="Cambria" panose="02040503050406030204" pitchFamily="18" charset="0"/>
                <a:ea typeface="+mn-ea"/>
                <a:cs typeface="+mn-cs"/>
              </a:rPr>
              <a:t>bitline</a:t>
            </a:r>
            <a:endParaRPr kumimoji="0" lang="en-US" sz="24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81F1E77D-1D10-2C41-837A-E499DF34B570}"/>
              </a:ext>
            </a:extLst>
          </p:cNvPr>
          <p:cNvSpPr txBox="1"/>
          <p:nvPr/>
        </p:nvSpPr>
        <p:spPr>
          <a:xfrm>
            <a:off x="6981938" y="2390511"/>
            <a:ext cx="12486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D93E3379-1FBB-F54E-A588-1009913E41EA}"/>
              </a:ext>
            </a:extLst>
          </p:cNvPr>
          <p:cNvGrpSpPr/>
          <p:nvPr/>
        </p:nvGrpSpPr>
        <p:grpSpPr>
          <a:xfrm>
            <a:off x="6710000" y="1852278"/>
            <a:ext cx="1564529" cy="862050"/>
            <a:chOff x="6153150" y="1824000"/>
            <a:chExt cx="1564529" cy="862050"/>
          </a:xfrm>
        </p:grpSpPr>
        <p:sp>
          <p:nvSpPr>
            <p:cNvPr id="19" name="TextBox 18">
              <a:extLst>
                <a:ext uri="{FF2B5EF4-FFF2-40B4-BE49-F238E27FC236}">
                  <a16:creationId xmlns:a16="http://schemas.microsoft.com/office/drawing/2014/main" id="{C09F58C5-ADB0-A449-8A0C-3F646C4963EC}"/>
                </a:ext>
              </a:extLst>
            </p:cNvPr>
            <p:cNvSpPr txBox="1"/>
            <p:nvPr/>
          </p:nvSpPr>
          <p:spPr>
            <a:xfrm>
              <a:off x="6330761" y="1824000"/>
              <a:ext cx="13869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cell</a:t>
              </a:r>
            </a:p>
          </p:txBody>
        </p:sp>
        <p:cxnSp>
          <p:nvCxnSpPr>
            <p:cNvPr id="20" name="Straight Arrow Connector 19">
              <a:extLst>
                <a:ext uri="{FF2B5EF4-FFF2-40B4-BE49-F238E27FC236}">
                  <a16:creationId xmlns:a16="http://schemas.microsoft.com/office/drawing/2014/main" id="{1F74F261-0F3F-6540-8C4E-3F5DA9DA4C62}"/>
                </a:ext>
              </a:extLst>
            </p:cNvPr>
            <p:cNvCxnSpPr>
              <a:cxnSpLocks/>
            </p:cNvCxnSpPr>
            <p:nvPr/>
          </p:nvCxnSpPr>
          <p:spPr>
            <a:xfrm flipV="1">
              <a:off x="6153150" y="2190750"/>
              <a:ext cx="342900" cy="49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9909A89-AFC9-C947-AEF6-EA0DCA9C0FC2}"/>
              </a:ext>
            </a:extLst>
          </p:cNvPr>
          <p:cNvGrpSpPr/>
          <p:nvPr/>
        </p:nvGrpSpPr>
        <p:grpSpPr>
          <a:xfrm>
            <a:off x="2659214" y="2223128"/>
            <a:ext cx="4897862" cy="2113005"/>
            <a:chOff x="2038196" y="2226934"/>
            <a:chExt cx="4897862" cy="2113005"/>
          </a:xfrm>
        </p:grpSpPr>
        <p:pic>
          <p:nvPicPr>
            <p:cNvPr id="24" name="Picture 23">
              <a:extLst>
                <a:ext uri="{FF2B5EF4-FFF2-40B4-BE49-F238E27FC236}">
                  <a16:creationId xmlns:a16="http://schemas.microsoft.com/office/drawing/2014/main" id="{D2C4B04D-9163-914B-8E6F-1D7E2F707B6E}"/>
                </a:ext>
              </a:extLst>
            </p:cNvPr>
            <p:cNvPicPr>
              <a:picLocks noChangeAspect="1"/>
            </p:cNvPicPr>
            <p:nvPr/>
          </p:nvPicPr>
          <p:blipFill rotWithShape="1">
            <a:blip r:embed="rId7"/>
            <a:srcRect l="17254" t="74933" r="13235" b="5853"/>
            <a:stretch/>
          </p:blipFill>
          <p:spPr>
            <a:xfrm>
              <a:off x="2966224" y="3812400"/>
              <a:ext cx="3969834" cy="527539"/>
            </a:xfrm>
            <a:prstGeom prst="rect">
              <a:avLst/>
            </a:prstGeom>
          </p:spPr>
        </p:pic>
        <p:pic>
          <p:nvPicPr>
            <p:cNvPr id="10" name="Picture 9">
              <a:extLst>
                <a:ext uri="{FF2B5EF4-FFF2-40B4-BE49-F238E27FC236}">
                  <a16:creationId xmlns:a16="http://schemas.microsoft.com/office/drawing/2014/main" id="{A7E0F63D-2C24-984B-B085-0CECEBBC108F}"/>
                </a:ext>
              </a:extLst>
            </p:cNvPr>
            <p:cNvPicPr>
              <a:picLocks noChangeAspect="1"/>
            </p:cNvPicPr>
            <p:nvPr/>
          </p:nvPicPr>
          <p:blipFill rotWithShape="1">
            <a:blip r:embed="rId7"/>
            <a:srcRect l="1299" t="16891" r="82526" b="14684"/>
            <a:stretch/>
          </p:blipFill>
          <p:spPr>
            <a:xfrm>
              <a:off x="2038196" y="2226934"/>
              <a:ext cx="928858" cy="1872766"/>
            </a:xfrm>
            <a:prstGeom prst="rect">
              <a:avLst/>
            </a:prstGeom>
          </p:spPr>
        </p:pic>
      </p:grpSp>
      <p:grpSp>
        <p:nvGrpSpPr>
          <p:cNvPr id="21" name="Group 20">
            <a:extLst>
              <a:ext uri="{FF2B5EF4-FFF2-40B4-BE49-F238E27FC236}">
                <a16:creationId xmlns:a16="http://schemas.microsoft.com/office/drawing/2014/main" id="{953DC345-2A54-EC46-9182-409CC2ACE801}"/>
              </a:ext>
            </a:extLst>
          </p:cNvPr>
          <p:cNvGrpSpPr/>
          <p:nvPr/>
        </p:nvGrpSpPr>
        <p:grpSpPr>
          <a:xfrm>
            <a:off x="6870875" y="3463294"/>
            <a:ext cx="1773381" cy="489119"/>
            <a:chOff x="6287608" y="3467100"/>
            <a:chExt cx="1544875" cy="2679507"/>
          </a:xfrm>
        </p:grpSpPr>
        <p:sp>
          <p:nvSpPr>
            <p:cNvPr id="22" name="TextBox 21">
              <a:extLst>
                <a:ext uri="{FF2B5EF4-FFF2-40B4-BE49-F238E27FC236}">
                  <a16:creationId xmlns:a16="http://schemas.microsoft.com/office/drawing/2014/main" id="{AA152C3D-4DC0-C048-AC54-A19FD0DB1DF0}"/>
                </a:ext>
              </a:extLst>
            </p:cNvPr>
            <p:cNvSpPr txBox="1"/>
            <p:nvPr/>
          </p:nvSpPr>
          <p:spPr>
            <a:xfrm>
              <a:off x="6287608" y="3954712"/>
              <a:ext cx="1544875" cy="2191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row</a:t>
              </a:r>
            </a:p>
          </p:txBody>
        </p:sp>
        <p:cxnSp>
          <p:nvCxnSpPr>
            <p:cNvPr id="23" name="Straight Arrow Connector 22">
              <a:extLst>
                <a:ext uri="{FF2B5EF4-FFF2-40B4-BE49-F238E27FC236}">
                  <a16:creationId xmlns:a16="http://schemas.microsoft.com/office/drawing/2014/main" id="{83EF8AAD-EE04-2140-ACB1-675D31361361}"/>
                </a:ext>
              </a:extLst>
            </p:cNvPr>
            <p:cNvCxnSpPr>
              <a:cxnSpLocks/>
            </p:cNvCxnSpPr>
            <p:nvPr/>
          </p:nvCxnSpPr>
          <p:spPr>
            <a:xfrm>
              <a:off x="6477000" y="3467100"/>
              <a:ext cx="132459" cy="89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478B9CA-7C0C-BC4E-9C42-EFFA74BC7A72}"/>
              </a:ext>
            </a:extLst>
          </p:cNvPr>
          <p:cNvSpPr txBox="1"/>
          <p:nvPr/>
        </p:nvSpPr>
        <p:spPr>
          <a:xfrm>
            <a:off x="284223" y="918136"/>
            <a:ext cx="88161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bank is hierarchically organized into </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subarrays</a:t>
            </a:r>
          </a:p>
        </p:txBody>
      </p:sp>
      <p:sp>
        <p:nvSpPr>
          <p:cNvPr id="29" name="TextBox 28">
            <a:extLst>
              <a:ext uri="{FF2B5EF4-FFF2-40B4-BE49-F238E27FC236}">
                <a16:creationId xmlns:a16="http://schemas.microsoft.com/office/drawing/2014/main" id="{C9BDB401-3D3A-1847-BBE4-D6FA9DBDEADF}"/>
              </a:ext>
            </a:extLst>
          </p:cNvPr>
          <p:cNvSpPr txBox="1"/>
          <p:nvPr/>
        </p:nvSpPr>
        <p:spPr>
          <a:xfrm>
            <a:off x="284223" y="5512344"/>
            <a:ext cx="777828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Columns of cells in subarrays share a</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local </a:t>
            </a:r>
            <a:r>
              <a:rPr kumimoji="0" lang="en-US" sz="2800" b="1" i="0" u="none" strike="noStrike" kern="1200" cap="none" spc="0" normalizeH="0" baseline="0" noProof="0" dirty="0" err="1">
                <a:ln>
                  <a:noFill/>
                </a:ln>
                <a:solidFill>
                  <a:srgbClr val="5B9BD5"/>
                </a:solidFill>
                <a:effectLst/>
                <a:uLnTx/>
                <a:uFillTx/>
                <a:latin typeface="Cambria" panose="02040503050406030204" pitchFamily="18" charset="0"/>
                <a:ea typeface="+mn-ea"/>
                <a:cs typeface="+mn-cs"/>
              </a:rPr>
              <a:t>bitline</a:t>
            </a:r>
            <a:endPar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 of cells in a subarray share a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0" name="Title 1">
            <a:extLst>
              <a:ext uri="{FF2B5EF4-FFF2-40B4-BE49-F238E27FC236}">
                <a16:creationId xmlns:a16="http://schemas.microsoft.com/office/drawing/2014/main" id="{372EDF60-1521-FC44-A4A7-152409958096}"/>
              </a:ext>
            </a:extLst>
          </p:cNvPr>
          <p:cNvSpPr txBox="1">
            <a:spLocks/>
          </p:cNvSpPr>
          <p:nvPr/>
        </p:nvSpPr>
        <p:spPr>
          <a:xfrm>
            <a:off x="55075" y="57551"/>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Organization</a:t>
            </a:r>
          </a:p>
        </p:txBody>
      </p:sp>
    </p:spTree>
    <p:extLst>
      <p:ext uri="{BB962C8B-B14F-4D97-AF65-F5344CB8AC3E}">
        <p14:creationId xmlns:p14="http://schemas.microsoft.com/office/powerpoint/2010/main" val="40177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Title 1">
            <a:extLst>
              <a:ext uri="{FF2B5EF4-FFF2-40B4-BE49-F238E27FC236}">
                <a16:creationId xmlns:a16="http://schemas.microsoft.com/office/drawing/2014/main" id="{5DC9BEB3-BE5B-1043-B36C-CA9168FA5321}"/>
              </a:ext>
            </a:extLst>
          </p:cNvPr>
          <p:cNvSpPr txBox="1">
            <a:spLocks/>
          </p:cNvSpPr>
          <p:nvPr/>
        </p:nvSpPr>
        <p:spPr>
          <a:xfrm>
            <a:off x="71701" y="57552"/>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Operation</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81963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66369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26491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4339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50273" y="303554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68101" y="305125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60579" y="303122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578101"/>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907230"/>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577539"/>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550009"/>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598026"/>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32533" y="302119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601996"/>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744086"/>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394068"/>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2217982"/>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2194778"/>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580242"/>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3061507"/>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6046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599667"/>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Tree>
    <p:extLst>
      <p:ext uri="{BB962C8B-B14F-4D97-AF65-F5344CB8AC3E}">
        <p14:creationId xmlns:p14="http://schemas.microsoft.com/office/powerpoint/2010/main" val="19498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1000"/>
                                        <p:tgtEl>
                                          <p:spTgt spid="49"/>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up)">
                                      <p:cBhvr>
                                        <p:cTn id="66" dur="500"/>
                                        <p:tgtEl>
                                          <p:spTgt spid="51"/>
                                        </p:tgtEl>
                                      </p:cBhvr>
                                    </p:animEffect>
                                  </p:childTnLst>
                                </p:cTn>
                              </p:par>
                              <p:par>
                                <p:cTn id="67" presetID="22" presetClass="entr" presetSubtype="1" fill="hold" grpId="0" nodeType="withEffect">
                                  <p:stCondLst>
                                    <p:cond delay="30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1000"/>
                                        <p:tgtEl>
                                          <p:spTgt spid="50"/>
                                        </p:tgtEl>
                                      </p:cBhvr>
                                    </p:animEffect>
                                  </p:childTnLst>
                                </p:cTn>
                              </p:par>
                              <p:par>
                                <p:cTn id="70" presetID="22" presetClass="exit" presetSubtype="1" fill="hold" nodeType="withEffect">
                                  <p:stCondLst>
                                    <p:cond delay="400"/>
                                  </p:stCondLst>
                                  <p:childTnLst>
                                    <p:animEffect transition="out" filter="wipe(up)">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7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nodeType="clickEffect">
                                  <p:stCondLst>
                                    <p:cond delay="0"/>
                                  </p:stCondLst>
                                  <p:childTnLst>
                                    <p:animEffect transition="out" filter="wipe(right)">
                                      <p:cBhvr>
                                        <p:cTn id="98" dur="1000"/>
                                        <p:tgtEl>
                                          <p:spTgt spid="49"/>
                                        </p:tgtEl>
                                      </p:cBhvr>
                                    </p:animEffect>
                                    <p:set>
                                      <p:cBhvr>
                                        <p:cTn id="99" dur="1" fill="hold">
                                          <p:stCondLst>
                                            <p:cond delay="999"/>
                                          </p:stCondLst>
                                        </p:cTn>
                                        <p:tgtEl>
                                          <p:spTgt spid="49"/>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1" presetClass="exit" presetSubtype="0" fill="hold" grpId="1" nodeType="with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left)">
                                      <p:cBhvr>
                                        <p:cTn id="110" dur="1000"/>
                                        <p:tgtEl>
                                          <p:spTgt spid="74"/>
                                        </p:tgtEl>
                                      </p:cBhvr>
                                    </p:animEffect>
                                  </p:childTnLst>
                                </p:cTn>
                              </p:par>
                              <p:par>
                                <p:cTn id="111" presetID="1"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up)">
                                      <p:cBhvr>
                                        <p:cTn id="117" dur="500"/>
                                        <p:tgtEl>
                                          <p:spTgt spid="75"/>
                                        </p:tgtEl>
                                      </p:cBhvr>
                                    </p:animEffect>
                                  </p:childTnLst>
                                </p:cTn>
                              </p:par>
                              <p:par>
                                <p:cTn id="118" presetID="22" presetClass="exit" presetSubtype="1" fill="hold" nodeType="withEffect">
                                  <p:stCondLst>
                                    <p:cond delay="400"/>
                                  </p:stCondLst>
                                  <p:childTnLst>
                                    <p:animEffect transition="out" filter="wipe(up)">
                                      <p:cBhvr>
                                        <p:cTn id="119" dur="500"/>
                                        <p:tgtEl>
                                          <p:spTgt spid="75"/>
                                        </p:tgtEl>
                                      </p:cBhvr>
                                    </p:animEffect>
                                    <p:set>
                                      <p:cBhvr>
                                        <p:cTn id="120" dur="1" fill="hold">
                                          <p:stCondLst>
                                            <p:cond delay="499"/>
                                          </p:stCondLst>
                                        </p:cTn>
                                        <p:tgtEl>
                                          <p:spTgt spid="75"/>
                                        </p:tgtEl>
                                        <p:attrNameLst>
                                          <p:attrName>style.visibility</p:attrName>
                                        </p:attrNameLst>
                                      </p:cBhvr>
                                      <p:to>
                                        <p:strVal val="hidden"/>
                                      </p:to>
                                    </p:set>
                                  </p:childTnLst>
                                </p:cTn>
                              </p:par>
                              <p:par>
                                <p:cTn id="121" presetID="22" presetClass="entr" presetSubtype="1" fill="hold" grpId="0" nodeType="withEffect">
                                  <p:stCondLst>
                                    <p:cond delay="300"/>
                                  </p:stCondLst>
                                  <p:childTnLst>
                                    <p:set>
                                      <p:cBhvr>
                                        <p:cTn id="122" dur="1" fill="hold">
                                          <p:stCondLst>
                                            <p:cond delay="0"/>
                                          </p:stCondLst>
                                        </p:cTn>
                                        <p:tgtEl>
                                          <p:spTgt spid="85"/>
                                        </p:tgtEl>
                                        <p:attrNameLst>
                                          <p:attrName>style.visibility</p:attrName>
                                        </p:attrNameLst>
                                      </p:cBhvr>
                                      <p:to>
                                        <p:strVal val="visible"/>
                                      </p:to>
                                    </p:set>
                                    <p:animEffect transition="in" filter="wipe(up)">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8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
                                        </p:tgtEl>
                                        <p:attrNameLst>
                                          <p:attrName>style.visibility</p:attrName>
                                        </p:attrNameLst>
                                      </p:cBhvr>
                                      <p:to>
                                        <p:strVal val="visible"/>
                                      </p:to>
                                    </p:set>
                                  </p:childTnLst>
                                </p:cTn>
                              </p:par>
                              <p:par>
                                <p:cTn id="136" presetID="1" presetClass="exit" presetSubtype="0" fill="hold" grpId="1" nodeType="withEffect">
                                  <p:stCondLst>
                                    <p:cond delay="0"/>
                                  </p:stCondLst>
                                  <p:childTnLst>
                                    <p:set>
                                      <p:cBhvr>
                                        <p:cTn id="137" dur="1" fill="hold">
                                          <p:stCondLst>
                                            <p:cond delay="0"/>
                                          </p:stCondLst>
                                        </p:cTn>
                                        <p:tgtEl>
                                          <p:spTgt spid="8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23264 " pathEditMode="relative" rAng="0" ptsTypes="AA">
                                      <p:cBhvr>
                                        <p:cTn id="10" dur="1000" fill="hold"/>
                                        <p:tgtEl>
                                          <p:spTgt spid="42"/>
                                        </p:tgtEl>
                                        <p:attrNameLst>
                                          <p:attrName>ppt_x</p:attrName>
                                          <p:attrName>ppt_y</p:attrName>
                                        </p:attrNameLst>
                                      </p:cBhvr>
                                      <p:rCtr x="-12934" y="-11296"/>
                                    </p:animMotion>
                                  </p:childTnLst>
                                </p:cTn>
                              </p:par>
                              <p:par>
                                <p:cTn id="11" presetID="6" presetClass="emph" presetSubtype="0" fill="hold" nodeType="withEffect">
                                  <p:stCondLst>
                                    <p:cond delay="0"/>
                                  </p:stCondLst>
                                  <p:childTnLst>
                                    <p:animScale>
                                      <p:cBhvr>
                                        <p:cTn id="12" dur="1000" fill="hold"/>
                                        <p:tgtEl>
                                          <p:spTgt spid="42"/>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400289081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143 -0.23171 " pathEditMode="relative" rAng="0" ptsTypes="AA">
                                      <p:cBhvr>
                                        <p:cTn id="6" dur="10" fill="hold"/>
                                        <p:tgtEl>
                                          <p:spTgt spid="42"/>
                                        </p:tgtEl>
                                        <p:attrNameLst>
                                          <p:attrName>ppt_x</p:attrName>
                                          <p:attrName>ppt_y</p:attrName>
                                        </p:attrNameLst>
                                      </p:cBhvr>
                                      <p:rCtr x="-12969" y="-11250"/>
                                    </p:animMotion>
                                  </p:childTnLst>
                                </p:cTn>
                              </p:par>
                              <p:par>
                                <p:cTn id="7" presetID="6" presetClass="emph" presetSubtype="0" fill="hold" nodeType="withEffect">
                                  <p:stCondLst>
                                    <p:cond delay="0"/>
                                  </p:stCondLst>
                                  <p:childTnLst>
                                    <p:animScale>
                                      <p:cBhvr>
                                        <p:cTn id="8" dur="10" fill="hold"/>
                                        <p:tgtEl>
                                          <p:spTgt spid="42"/>
                                        </p:tgtEl>
                                      </p:cBhvr>
                                      <p:by x="50000" y="5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4667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pPr>
              <a:spcBef>
                <a:spcPts val="300"/>
              </a:spcBef>
            </a:pPr>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pPr>
              <a:spcBef>
                <a:spcPts val="300"/>
              </a:spcBef>
            </a:pPr>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980616"/>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980616"/>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98061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7427" y="6612305"/>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08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BEA584A-BE8D-9A4E-A2FA-726F8E8517BF}"/>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CF4138D-DC85-3948-9D36-47A58D1A418B}"/>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sampling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truly randomly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7" name="Rectangle 76">
            <a:extLst>
              <a:ext uri="{FF2B5EF4-FFF2-40B4-BE49-F238E27FC236}">
                <a16:creationId xmlns:a16="http://schemas.microsoft.com/office/drawing/2014/main" id="{39E89AEF-98A0-E649-9BB1-DF458D6C62CC}"/>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44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Extracting Random Values</a:t>
            </a:r>
          </a:p>
        </p:txBody>
      </p:sp>
      <p:sp>
        <p:nvSpPr>
          <p:cNvPr id="3" name="Content Placeholder 2"/>
          <p:cNvSpPr>
            <a:spLocks noGrp="1"/>
          </p:cNvSpPr>
          <p:nvPr>
            <p:ph idx="1"/>
          </p:nvPr>
        </p:nvSpPr>
        <p:spPr>
          <a:xfrm>
            <a:off x="304799" y="911224"/>
            <a:ext cx="8758813" cy="5257928"/>
          </a:xfrm>
        </p:spPr>
        <p:txBody>
          <a:bodyPr/>
          <a:lstStyle/>
          <a:p>
            <a:pPr marL="0" indent="0">
              <a:buNone/>
            </a:pPr>
            <a:r>
              <a:rPr lang="en-US" sz="3200" dirty="0"/>
              <a:t>Identify all DRAM cells that fail randomly when accessed with a reduced </a:t>
            </a:r>
            <a:r>
              <a:rPr lang="en-US" sz="3200" b="1" dirty="0" err="1"/>
              <a:t>t</a:t>
            </a:r>
            <a:r>
              <a:rPr lang="en-US" sz="3200" b="1" baseline="-25000" dirty="0" err="1"/>
              <a:t>RCD</a:t>
            </a:r>
            <a:r>
              <a:rPr lang="en-US" sz="3200" b="1" baseline="-25000" dirty="0"/>
              <a:t> </a:t>
            </a:r>
            <a:r>
              <a:rPr lang="en-US" sz="3200" dirty="0"/>
              <a:t>(</a:t>
            </a:r>
            <a:r>
              <a:rPr lang="en-US" sz="3200" b="1" dirty="0">
                <a:solidFill>
                  <a:schemeClr val="accent1">
                    <a:lumMod val="75000"/>
                  </a:schemeClr>
                </a:solidFill>
              </a:rPr>
              <a:t>RNG Cell</a:t>
            </a:r>
            <a:r>
              <a:rPr lang="en-US" sz="3200" dirty="0"/>
              <a:t>)</a:t>
            </a:r>
          </a:p>
          <a:p>
            <a:pPr>
              <a:buFontTx/>
              <a:buChar char="-"/>
            </a:pPr>
            <a:r>
              <a:rPr lang="en-US" sz="3200" dirty="0"/>
              <a:t>When accessing an RNG Cell with a reduced </a:t>
            </a:r>
            <a:r>
              <a:rPr lang="en-US" sz="3200" b="1" dirty="0" err="1"/>
              <a:t>t</a:t>
            </a:r>
            <a:r>
              <a:rPr lang="en-US" sz="3200" b="1" baseline="-25000" dirty="0" err="1"/>
              <a:t>RCD</a:t>
            </a:r>
            <a:r>
              <a:rPr lang="en-US" sz="3200" dirty="0"/>
              <a:t>, the values read will be truly random values</a:t>
            </a:r>
          </a:p>
          <a:p>
            <a:pPr>
              <a:buFontTx/>
              <a:buChar char="-"/>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423496"/>
            <a:ext cx="73416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4043580"/>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751790"/>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4349480"/>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410578"/>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399536"/>
            <a:ext cx="1996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a:t>
            </a:r>
          </a:p>
        </p:txBody>
      </p:sp>
      <p:sp>
        <p:nvSpPr>
          <p:cNvPr id="12" name="TextBox 11">
            <a:extLst>
              <a:ext uri="{FF2B5EF4-FFF2-40B4-BE49-F238E27FC236}">
                <a16:creationId xmlns:a16="http://schemas.microsoft.com/office/drawing/2014/main" id="{FEC8AD57-44F5-6745-A3FC-F8BB7C770BE6}"/>
              </a:ext>
            </a:extLst>
          </p:cNvPr>
          <p:cNvSpPr txBox="1"/>
          <p:nvPr/>
        </p:nvSpPr>
        <p:spPr>
          <a:xfrm>
            <a:off x="3267221" y="4289484"/>
            <a:ext cx="56526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Random values when accessed with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t>
            </a:r>
            <a:r>
              <a:rPr kumimoji="0" lang="en-US" sz="28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RCD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reduced by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45%</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449751"/>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0" presetClass="path" presetSubtype="0" accel="50000" decel="50000" fill="hold" grpId="0" nodeType="withEffect">
                                  <p:stCondLst>
                                    <p:cond delay="0"/>
                                  </p:stCondLst>
                                  <p:childTnLst>
                                    <p:animMotion origin="layout" path="M -1.66667E-6 -2.96296E-6 L 0.64167 -0.00231 " pathEditMode="relative" rAng="0" ptsTypes="AA">
                                      <p:cBhvr>
                                        <p:cTn id="28" dur="2000" fill="hold"/>
                                        <p:tgtEl>
                                          <p:spTgt spid="5"/>
                                        </p:tgtEl>
                                        <p:attrNameLst>
                                          <p:attrName>ppt_x</p:attrName>
                                          <p:attrName>ppt_y</p:attrName>
                                        </p:attrNameLst>
                                      </p:cBhvr>
                                      <p:rCtr x="32083" y="-116"/>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12" grpId="0"/>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
            </a:r>
            <a:r>
              <a:rPr lang="en-US" b="1" dirty="0" err="1"/>
              <a:t>RaNGe</a:t>
            </a:r>
            <a:r>
              <a:rPr lang="en-US" b="1" dirty="0"/>
              <a:t>: Identifying RNG Cells</a:t>
            </a:r>
          </a:p>
        </p:txBody>
      </p:sp>
      <p:sp>
        <p:nvSpPr>
          <p:cNvPr id="3" name="Content Placeholder 2"/>
          <p:cNvSpPr>
            <a:spLocks noGrp="1"/>
          </p:cNvSpPr>
          <p:nvPr>
            <p:ph idx="1"/>
          </p:nvPr>
        </p:nvSpPr>
        <p:spPr>
          <a:xfrm>
            <a:off x="199505" y="911224"/>
            <a:ext cx="8864107" cy="5257928"/>
          </a:xfrm>
        </p:spPr>
        <p:txBody>
          <a:bodyPr/>
          <a:lstStyle/>
          <a:p>
            <a:r>
              <a:rPr lang="en-US" sz="3200" dirty="0"/>
              <a:t>To identify RNG Cells, extract 1M values (</a:t>
            </a:r>
            <a:r>
              <a:rPr lang="en-US" sz="3200" b="1" dirty="0">
                <a:solidFill>
                  <a:schemeClr val="accent5"/>
                </a:solidFill>
              </a:rPr>
              <a:t>bitstream</a:t>
            </a:r>
            <a:r>
              <a:rPr lang="en-US" sz="3200" dirty="0"/>
              <a:t>) from each DRAM cell</a:t>
            </a:r>
          </a:p>
          <a:p>
            <a:r>
              <a:rPr lang="en-US" sz="3200" dirty="0"/>
              <a:t>An</a:t>
            </a:r>
            <a:r>
              <a:rPr lang="en-US" sz="3200" b="1" dirty="0"/>
              <a:t> RNG Cell</a:t>
            </a:r>
            <a:r>
              <a:rPr lang="en-US" sz="3200" dirty="0"/>
              <a:t> is a DRAM cell whose output passes the NIST statistical test suite for randomness </a:t>
            </a:r>
          </a:p>
          <a:p>
            <a:r>
              <a:rPr lang="en-US" sz="3200" dirty="0"/>
              <a:t>NIST tests </a:t>
            </a:r>
            <a:r>
              <a:rPr lang="en-US" sz="2000" b="1" dirty="0">
                <a:solidFill>
                  <a:srgbClr val="980616"/>
                </a:solidFill>
              </a:rPr>
              <a:t>[</a:t>
            </a:r>
            <a:r>
              <a:rPr lang="en-US" sz="2000" b="1" dirty="0" err="1">
                <a:solidFill>
                  <a:srgbClr val="980616"/>
                </a:solidFill>
              </a:rPr>
              <a:t>Rukhin</a:t>
            </a:r>
            <a:r>
              <a:rPr lang="en-US" sz="2000" b="1" dirty="0">
                <a:solidFill>
                  <a:srgbClr val="980616"/>
                </a:solidFill>
              </a:rPr>
              <a:t>+, Tech report, 2001] </a:t>
            </a:r>
            <a:r>
              <a:rPr lang="en-US" sz="3200" dirty="0"/>
              <a:t>include tests for: </a:t>
            </a:r>
          </a:p>
          <a:p>
            <a:pPr lvl="1"/>
            <a:r>
              <a:rPr lang="en-US" sz="2400" dirty="0"/>
              <a:t>Unbiased output of 1’s and 0’s across entire bitstream</a:t>
            </a:r>
          </a:p>
          <a:p>
            <a:pPr lvl="1"/>
            <a:r>
              <a:rPr lang="en-US" sz="2400" dirty="0"/>
              <a:t>Unbiased output within smaller segments of the bitstream</a:t>
            </a:r>
          </a:p>
          <a:p>
            <a:pPr lvl="1"/>
            <a:r>
              <a:rPr lang="en-US" sz="2400" dirty="0"/>
              <a:t>Limited number of uninterrupted sequence of identical bits</a:t>
            </a:r>
          </a:p>
          <a:p>
            <a:pPr lvl="1"/>
            <a:r>
              <a:rPr lang="en-US" sz="2400" dirty="0"/>
              <a:t>Peak heights in the discrete </a:t>
            </a:r>
            <a:r>
              <a:rPr lang="en-US" sz="2400" dirty="0" err="1"/>
              <a:t>fourier</a:t>
            </a:r>
            <a:r>
              <a:rPr lang="en-US" sz="2400" dirty="0"/>
              <a:t> transform of bitstream</a:t>
            </a:r>
          </a:p>
          <a:p>
            <a:pPr lvl="1"/>
            <a:r>
              <a:rPr lang="en-US" sz="2400" dirty="0"/>
              <a:t>Even distribution of short sequences within bitstream</a:t>
            </a:r>
          </a:p>
          <a:p>
            <a:pPr lvl="1"/>
            <a:r>
              <a:rPr lang="en-US" sz="2400" dirty="0"/>
              <a:t>Cumulative sum always stays close to zero</a:t>
            </a:r>
          </a:p>
          <a:p>
            <a:pPr lvl="1"/>
            <a:r>
              <a:rPr lang="en-US" sz="2400" dirty="0"/>
              <a:t>…</a:t>
            </a:r>
          </a:p>
          <a:p>
            <a:pPr lvl="1"/>
            <a:endParaRPr lang="en-US" sz="2400" dirty="0"/>
          </a:p>
          <a:p>
            <a:pPr lvl="1"/>
            <a:endParaRPr lang="en-US" sz="24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4" name="TextBox 3">
            <a:extLst>
              <a:ext uri="{FF2B5EF4-FFF2-40B4-BE49-F238E27FC236}">
                <a16:creationId xmlns:a16="http://schemas.microsoft.com/office/drawing/2014/main" id="{59E138D9-BE80-3348-9D09-AA0101526D36}"/>
              </a:ext>
            </a:extLst>
          </p:cNvPr>
          <p:cNvSpPr txBox="1"/>
          <p:nvPr/>
        </p:nvSpPr>
        <p:spPr>
          <a:xfrm>
            <a:off x="1979712" y="6093296"/>
            <a:ext cx="5743495" cy="400110"/>
          </a:xfrm>
          <a:prstGeom prst="rect">
            <a:avLst/>
          </a:prstGeom>
          <a:noFill/>
        </p:spPr>
        <p:txBody>
          <a:bodyPr wrap="none" rtlCol="0">
            <a:spAutoFit/>
          </a:bodyPr>
          <a:lstStyle/>
          <a:p>
            <a:r>
              <a:rPr lang="en-US" sz="2000" b="1" dirty="0">
                <a:solidFill>
                  <a:srgbClr val="0000FF"/>
                </a:solidFill>
              </a:rPr>
              <a:t>Minimum Shannon entropy across RNG cells: 0.9507</a:t>
            </a:r>
          </a:p>
        </p:txBody>
      </p:sp>
    </p:spTree>
    <p:extLst>
      <p:ext uri="{BB962C8B-B14F-4D97-AF65-F5344CB8AC3E}">
        <p14:creationId xmlns:p14="http://schemas.microsoft.com/office/powerpoint/2010/main" val="28066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Tree>
    <p:extLst>
      <p:ext uri="{BB962C8B-B14F-4D97-AF65-F5344CB8AC3E}">
        <p14:creationId xmlns:p14="http://schemas.microsoft.com/office/powerpoint/2010/main" val="270299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up)">
                                      <p:cBhvr>
                                        <p:cTn id="76" dur="500"/>
                                        <p:tgtEl>
                                          <p:spTgt spid="34"/>
                                        </p:tgtEl>
                                      </p:cBhvr>
                                    </p:animEffect>
                                  </p:childTnLst>
                                </p:cTn>
                              </p:par>
                              <p:par>
                                <p:cTn id="77" presetID="22" presetClass="entr" presetSubtype="1" fill="hold" grpId="0" nodeType="withEffect">
                                  <p:stCondLst>
                                    <p:cond delay="30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1000"/>
                                        <p:tgtEl>
                                          <p:spTgt spid="22"/>
                                        </p:tgtEl>
                                      </p:cBhvr>
                                    </p:animEffect>
                                  </p:childTnLst>
                                </p:cTn>
                              </p:par>
                              <p:par>
                                <p:cTn id="80" presetID="22" presetClass="exit" presetSubtype="1" fill="hold" nodeType="withEffect">
                                  <p:stCondLst>
                                    <p:cond delay="400"/>
                                  </p:stCondLst>
                                  <p:childTnLst>
                                    <p:animEffect transition="out" filter="wipe(up)">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2" fill="hold" nodeType="clickEffect">
                                  <p:stCondLst>
                                    <p:cond delay="0"/>
                                  </p:stCondLst>
                                  <p:childTnLst>
                                    <p:animEffect transition="out" filter="wipe(right)">
                                      <p:cBhvr>
                                        <p:cTn id="90" dur="1000"/>
                                        <p:tgtEl>
                                          <p:spTgt spid="21"/>
                                        </p:tgtEl>
                                      </p:cBhvr>
                                    </p:animEffect>
                                    <p:set>
                                      <p:cBhvr>
                                        <p:cTn id="91" dur="1" fill="hold">
                                          <p:stCondLst>
                                            <p:cond delay="999"/>
                                          </p:stCondLst>
                                        </p:cTn>
                                        <p:tgtEl>
                                          <p:spTgt spid="21"/>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10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up)">
                                      <p:cBhvr>
                                        <p:cTn id="105" dur="500"/>
                                        <p:tgtEl>
                                          <p:spTgt spid="46"/>
                                        </p:tgtEl>
                                      </p:cBhvr>
                                    </p:animEffect>
                                  </p:childTnLst>
                                </p:cTn>
                              </p:par>
                              <p:par>
                                <p:cTn id="106" presetID="22" presetClass="exit" presetSubtype="1" fill="hold" nodeType="withEffect">
                                  <p:stCondLst>
                                    <p:cond delay="400"/>
                                  </p:stCondLst>
                                  <p:childTnLst>
                                    <p:animEffect transition="out" filter="wipe(up)">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par>
                                <p:cTn id="109" presetID="22" presetClass="entr" presetSubtype="1" fill="hold" grpId="0" nodeType="withEffect">
                                  <p:stCondLst>
                                    <p:cond delay="300"/>
                                  </p:stCondLst>
                                  <p:childTnLst>
                                    <p:set>
                                      <p:cBhvr>
                                        <p:cTn id="110" dur="1" fill="hold">
                                          <p:stCondLst>
                                            <p:cond delay="0"/>
                                          </p:stCondLst>
                                        </p:cTn>
                                        <p:tgtEl>
                                          <p:spTgt spid="45"/>
                                        </p:tgtEl>
                                        <p:attrNameLst>
                                          <p:attrName>style.visibility</p:attrName>
                                        </p:attrNameLst>
                                      </p:cBhvr>
                                      <p:to>
                                        <p:strVal val="visible"/>
                                      </p:to>
                                    </p:set>
                                    <p:animEffect transition="in" filter="wipe(up)">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6"/>
                                        </p:tgtEl>
                                        <p:attrNameLst>
                                          <p:attrName>style.visibility</p:attrName>
                                        </p:attrNameLst>
                                      </p:cBhvr>
                                      <p:to>
                                        <p:strVal val="hidden"/>
                                      </p:to>
                                    </p:set>
                                  </p:childTnLst>
                                </p:cTn>
                              </p:par>
                              <p:par>
                                <p:cTn id="120" presetID="22" presetClass="exit" presetSubtype="4" fill="hold" nodeType="withEffect">
                                  <p:stCondLst>
                                    <p:cond delay="0"/>
                                  </p:stCondLst>
                                  <p:childTnLst>
                                    <p:animEffect transition="out" filter="wipe(down)">
                                      <p:cBhvr>
                                        <p:cTn id="121" dur="10"/>
                                        <p:tgtEl>
                                          <p:spTgt spid="30"/>
                                        </p:tgtEl>
                                      </p:cBhvr>
                                    </p:animEffect>
                                    <p:set>
                                      <p:cBhvr>
                                        <p:cTn id="122" dur="1" fill="hold">
                                          <p:stCondLst>
                                            <p:cond delay="9"/>
                                          </p:stCondLst>
                                        </p:cTn>
                                        <p:tgtEl>
                                          <p:spTgt spid="30"/>
                                        </p:tgtEl>
                                        <p:attrNameLst>
                                          <p:attrName>style.visibility</p:attrName>
                                        </p:attrNameLst>
                                      </p:cBhvr>
                                      <p:to>
                                        <p:strVal val="hidden"/>
                                      </p:to>
                                    </p:set>
                                  </p:childTnLst>
                                </p:cTn>
                              </p:par>
                              <p:par>
                                <p:cTn id="123" presetID="22" presetClass="entr" presetSubtype="8" fill="hold"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wipe(left)">
                                      <p:cBhvr>
                                        <p:cTn id="125" dur="10"/>
                                        <p:tgtEl>
                                          <p:spTgt spid="59"/>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2" fill="hold" nodeType="clickEffect">
                                  <p:stCondLst>
                                    <p:cond delay="0"/>
                                  </p:stCondLst>
                                  <p:childTnLst>
                                    <p:animEffect transition="out" filter="wipe(right)">
                                      <p:cBhvr>
                                        <p:cTn id="131" dur="10"/>
                                        <p:tgtEl>
                                          <p:spTgt spid="59"/>
                                        </p:tgtEl>
                                      </p:cBhvr>
                                    </p:animEffect>
                                    <p:set>
                                      <p:cBhvr>
                                        <p:cTn id="132" dur="1" fill="hold">
                                          <p:stCondLst>
                                            <p:cond delay="9"/>
                                          </p:stCondLst>
                                        </p:cTn>
                                        <p:tgtEl>
                                          <p:spTgt spid="59"/>
                                        </p:tgtEl>
                                        <p:attrNameLst>
                                          <p:attrName>style.visibility</p:attrName>
                                        </p:attrNameLst>
                                      </p:cBhvr>
                                      <p:to>
                                        <p:strVal val="hidden"/>
                                      </p:to>
                                    </p:set>
                                  </p:childTnLst>
                                </p:cTn>
                              </p:par>
                              <p:par>
                                <p:cTn id="133" presetID="22" presetClass="entr" presetSubtype="8" fill="hold" nodeType="with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wipe(left)">
                                      <p:cBhvr>
                                        <p:cTn id="135" dur="10"/>
                                        <p:tgtEl>
                                          <p:spTgt spid="60"/>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childTnLst>
                                </p:cTn>
                              </p:par>
                              <p:par>
                                <p:cTn id="138" presetID="1" presetClass="exit" presetSubtype="0" fill="hold" grpId="1" nodeType="withEffect">
                                  <p:stCondLst>
                                    <p:cond delay="0"/>
                                  </p:stCondLst>
                                  <p:childTnLst>
                                    <p:set>
                                      <p:cBhvr>
                                        <p:cTn id="139" dur="1" fill="hold">
                                          <p:stCondLst>
                                            <p:cond delay="0"/>
                                          </p:stCondLst>
                                        </p:cTn>
                                        <p:tgtEl>
                                          <p:spTgt spid="6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xit" presetSubtype="2" fill="hold" nodeType="clickEffect">
                                  <p:stCondLst>
                                    <p:cond delay="0"/>
                                  </p:stCondLst>
                                  <p:childTnLst>
                                    <p:animEffect transition="out" filter="wipe(right)">
                                      <p:cBhvr>
                                        <p:cTn id="143" dur="10"/>
                                        <p:tgtEl>
                                          <p:spTgt spid="60"/>
                                        </p:tgtEl>
                                      </p:cBhvr>
                                    </p:animEffect>
                                    <p:set>
                                      <p:cBhvr>
                                        <p:cTn id="144" dur="1" fill="hold">
                                          <p:stCondLst>
                                            <p:cond delay="9"/>
                                          </p:stCondLst>
                                        </p:cTn>
                                        <p:tgtEl>
                                          <p:spTgt spid="60"/>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P spid="14" grpId="0"/>
      <p:bldP spid="15" grpId="0"/>
      <p:bldP spid="16" grpId="0"/>
      <p:bldP spid="20" grpId="0" animBg="1"/>
      <p:bldP spid="22" grpId="0" animBg="1"/>
      <p:bldP spid="22" grpId="1" animBg="1"/>
      <p:bldP spid="27" grpId="0"/>
      <p:bldP spid="29" grpId="0" animBg="1"/>
      <p:bldP spid="29" grpId="1" animBg="1"/>
      <p:bldP spid="31" grpId="0" animBg="1"/>
      <p:bldP spid="32" grpId="0" animBg="1"/>
      <p:bldP spid="33" grpId="0" animBg="1"/>
      <p:bldP spid="45" grpId="0" animBg="1"/>
      <p:bldP spid="56" grpId="0" animBg="1"/>
      <p:bldP spid="56" grpId="1" animBg="1"/>
      <p:bldP spid="23" grpId="0" animBg="1"/>
      <p:bldP spid="24" grpId="0" animBg="1"/>
      <p:bldP spid="25" grpId="0" animBg="1"/>
      <p:bldP spid="44" grpId="0" animBg="1"/>
      <p:bldP spid="61" grpId="0" animBg="1"/>
      <p:bldP spid="61" grpId="1" animBg="1"/>
      <p:bldP spid="62" grpId="0" animBg="1"/>
      <p:bldP spid="6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3" name="Rectangle 62">
            <a:extLst>
              <a:ext uri="{FF2B5EF4-FFF2-40B4-BE49-F238E27FC236}">
                <a16:creationId xmlns:a16="http://schemas.microsoft.com/office/drawing/2014/main" id="{C27454FE-5A3E-F940-AD15-8F126CD5665E}"/>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3A37A09-40C5-AC47-9186-40A79901412A}"/>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Accessing cache lines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RNG cells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will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in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random values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292861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To minimize system interference, D-</a:t>
            </a:r>
            <a:r>
              <a:rPr lang="en-US" sz="2800" dirty="0" err="1"/>
              <a:t>RaNGe</a:t>
            </a:r>
            <a:r>
              <a:rPr lang="en-US" sz="2800" dirty="0"/>
              <a:t> has </a:t>
            </a:r>
            <a:r>
              <a:rPr lang="en-US" sz="2800" b="1" dirty="0"/>
              <a:t>exclusive</a:t>
            </a:r>
            <a:r>
              <a:rPr lang="en-US" sz="2800" dirty="0"/>
              <a:t> </a:t>
            </a:r>
            <a:r>
              <a:rPr lang="en-US" sz="2800" b="1" dirty="0"/>
              <a:t>access</a:t>
            </a:r>
            <a:r>
              <a:rPr lang="en-US" sz="2800" dirty="0"/>
              <a:t> to RNG cells</a:t>
            </a:r>
          </a:p>
          <a:p>
            <a:r>
              <a:rPr lang="en-US" sz="2800" b="1" dirty="0">
                <a:solidFill>
                  <a:srgbClr val="4A76BF"/>
                </a:solidFill>
              </a:rPr>
              <a:t>In a bank</a:t>
            </a:r>
            <a:r>
              <a:rPr lang="en-US" sz="2800" dirty="0"/>
              <a:t>,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559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dissolve">
                                      <p:cBhvr>
                                        <p:cTn id="19" dur="500"/>
                                        <p:tgtEl>
                                          <p:spTgt spid="15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dissolve">
                                      <p:cBhvr>
                                        <p:cTn id="2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2" grpId="0" animBg="1"/>
      <p:bldP spid="15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C79391A5-F967-C04F-A346-A2A582B33F7C}"/>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D3974154-E080-0A45-8D3D-34D2E0A6483D}"/>
              </a:ext>
            </a:extLst>
          </p:cNvPr>
          <p:cNvSpPr txBox="1"/>
          <p:nvPr/>
        </p:nvSpPr>
        <p:spPr>
          <a:xfrm>
            <a:off x="322441" y="794504"/>
            <a:ext cx="8494721" cy="160043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rows containing selected cache lines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exclusively for D-</a:t>
            </a:r>
            <a:r>
              <a:rPr kumimoji="0" lang="en-US" sz="2800" b="1" i="0" u="none" strike="noStrike" kern="1200" cap="none" spc="0" normalizeH="0" baseline="0" noProof="0" dirty="0" err="1">
                <a:ln>
                  <a:noFill/>
                </a:ln>
                <a:solidFill>
                  <a:prstClr val="black"/>
                </a:solidFill>
                <a:effectLst/>
                <a:uLnTx/>
                <a:uFillTx/>
                <a:latin typeface="Cambria" charset="0"/>
                <a:ea typeface="Cambria" charset="0"/>
                <a:cs typeface="Cambria" charset="0"/>
              </a:rPr>
              <a:t>RaNGe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accesses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7939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8160098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D8F17093-A1BF-334F-880D-F9C9FFE7A018}"/>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FC4A997-C883-3440-BEB0-2CF126C39278}"/>
              </a:ext>
            </a:extLst>
          </p:cNvPr>
          <p:cNvSpPr txBox="1"/>
          <p:nvPr/>
        </p:nvSpPr>
        <p:spPr>
          <a:xfrm>
            <a:off x="322441" y="945455"/>
            <a:ext cx="8494721" cy="138499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neighboring rows </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DRAM data pattern/read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309203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141A7475-6353-6D40-9C52-5A75E30C57FC}"/>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7D23869-7769-8446-B462-4D078673F106}"/>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can parallelize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across </a:t>
            </a:r>
            <a:r>
              <a:rPr kumimoji="0" lang="en-US" sz="3200" b="1" i="0" u="none" strike="noStrike" kern="1200" cap="none" spc="0" normalizeH="0" baseline="0" noProof="0" dirty="0">
                <a:ln>
                  <a:noFill/>
                </a:ln>
                <a:solidFill>
                  <a:srgbClr val="4A76BF"/>
                </a:solidFill>
                <a:effectLst/>
                <a:uLnTx/>
                <a:uFillTx/>
                <a:latin typeface="Cambria" charset="0"/>
                <a:ea typeface="Cambria" charset="0"/>
                <a:cs typeface="Cambria" charset="0"/>
              </a:rPr>
              <a:t>all available DRAM banks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for higher throughput of random values</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84" name="Rectangle 83">
            <a:extLst>
              <a:ext uri="{FF2B5EF4-FFF2-40B4-BE49-F238E27FC236}">
                <a16:creationId xmlns:a16="http://schemas.microsoft.com/office/drawing/2014/main" id="{F2702494-28BF-A34C-8918-B21F52532712}"/>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01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067E-8199-814E-A385-81328DEBFB83}"/>
              </a:ext>
            </a:extLst>
          </p:cNvPr>
          <p:cNvSpPr>
            <a:spLocks noGrp="1"/>
          </p:cNvSpPr>
          <p:nvPr>
            <p:ph type="title"/>
          </p:nvPr>
        </p:nvSpPr>
        <p:spPr>
          <a:xfrm>
            <a:off x="75991" y="73723"/>
            <a:ext cx="8987622" cy="740193"/>
          </a:xfrm>
        </p:spPr>
        <p:txBody>
          <a:bodyPr/>
          <a:lstStyle/>
          <a:p>
            <a:r>
              <a:rPr lang="en-US" sz="4000" b="1" dirty="0"/>
              <a:t>D-</a:t>
            </a:r>
            <a:r>
              <a:rPr lang="en-US" sz="4000" b="1" dirty="0" err="1"/>
              <a:t>RaNGe</a:t>
            </a:r>
            <a:r>
              <a:rPr lang="en-US" sz="4000" b="1" dirty="0"/>
              <a:t>: Example Implementation</a:t>
            </a:r>
          </a:p>
        </p:txBody>
      </p:sp>
      <p:sp>
        <p:nvSpPr>
          <p:cNvPr id="5" name="Content Placeholder 2">
            <a:extLst>
              <a:ext uri="{FF2B5EF4-FFF2-40B4-BE49-F238E27FC236}">
                <a16:creationId xmlns:a16="http://schemas.microsoft.com/office/drawing/2014/main" id="{5A9B0F99-C108-CA4E-A8E2-B0311F6E2F33}"/>
              </a:ext>
            </a:extLst>
          </p:cNvPr>
          <p:cNvSpPr>
            <a:spLocks noGrp="1"/>
          </p:cNvSpPr>
          <p:nvPr>
            <p:ph idx="1"/>
          </p:nvPr>
        </p:nvSpPr>
        <p:spPr>
          <a:xfrm>
            <a:off x="75991" y="911224"/>
            <a:ext cx="8987622" cy="5318753"/>
          </a:xfrm>
        </p:spPr>
        <p:txBody>
          <a:bodyPr/>
          <a:lstStyle/>
          <a:p>
            <a:pPr>
              <a:tabLst>
                <a:tab pos="5654675" algn="l"/>
              </a:tabLst>
            </a:pPr>
            <a:r>
              <a:rPr lang="en-US" sz="2800" dirty="0"/>
              <a:t>Memory controller </a:t>
            </a:r>
            <a:r>
              <a:rPr lang="en-US" sz="2800" b="1" dirty="0">
                <a:solidFill>
                  <a:schemeClr val="accent5">
                    <a:lumMod val="75000"/>
                  </a:schemeClr>
                </a:solidFill>
              </a:rPr>
              <a:t>reserves rows </a:t>
            </a:r>
            <a:r>
              <a:rPr lang="en-US" sz="2800" dirty="0"/>
              <a:t>containing selected RNG cells and neighboring rows</a:t>
            </a:r>
          </a:p>
          <a:p>
            <a:pPr>
              <a:tabLst>
                <a:tab pos="5654675" algn="l"/>
              </a:tabLst>
            </a:pPr>
            <a:endParaRPr lang="en-US" sz="500" dirty="0"/>
          </a:p>
          <a:p>
            <a:pPr>
              <a:tabLst>
                <a:tab pos="5654675" algn="l"/>
              </a:tabLst>
            </a:pPr>
            <a:r>
              <a:rPr lang="en-US" sz="2800" dirty="0"/>
              <a:t>When system not accessing a bank, memory controller runs D-</a:t>
            </a:r>
            <a:r>
              <a:rPr lang="en-US" sz="2800" dirty="0" err="1"/>
              <a:t>RaNGe</a:t>
            </a:r>
            <a:r>
              <a:rPr lang="en-US" sz="2800" dirty="0"/>
              <a:t> firmware to generate random values in the bank</a:t>
            </a:r>
          </a:p>
          <a:p>
            <a:pPr>
              <a:tabLst>
                <a:tab pos="5654675" algn="l"/>
              </a:tabLst>
            </a:pPr>
            <a:endParaRPr lang="en-US" sz="500" dirty="0"/>
          </a:p>
          <a:p>
            <a:pPr>
              <a:tabLst>
                <a:tab pos="5654675" algn="l"/>
              </a:tabLst>
            </a:pPr>
            <a:r>
              <a:rPr lang="en-US" sz="2800" dirty="0"/>
              <a:t>Memory controller has </a:t>
            </a:r>
            <a:r>
              <a:rPr lang="en-US" sz="2800" b="1" dirty="0">
                <a:solidFill>
                  <a:schemeClr val="accent5">
                    <a:lumMod val="75000"/>
                  </a:schemeClr>
                </a:solidFill>
              </a:rPr>
              <a:t>buffer of random data</a:t>
            </a:r>
          </a:p>
          <a:p>
            <a:pPr>
              <a:tabLst>
                <a:tab pos="5654675" algn="l"/>
              </a:tabLst>
            </a:pPr>
            <a:endParaRPr lang="en-US" sz="500" dirty="0"/>
          </a:p>
          <a:p>
            <a:pPr>
              <a:tabLst>
                <a:tab pos="5654675" algn="l"/>
              </a:tabLst>
            </a:pPr>
            <a:r>
              <a:rPr lang="en-US" sz="2800" dirty="0"/>
              <a:t>Stores random values in memory controller buffer </a:t>
            </a:r>
          </a:p>
          <a:p>
            <a:pPr>
              <a:tabLst>
                <a:tab pos="5654675" algn="l"/>
              </a:tabLst>
            </a:pPr>
            <a:endParaRPr lang="en-US" sz="500" dirty="0"/>
          </a:p>
          <a:p>
            <a:pPr>
              <a:tabLst>
                <a:tab pos="5654675" algn="l"/>
              </a:tabLst>
            </a:pPr>
            <a:r>
              <a:rPr lang="en-US" sz="2800" dirty="0"/>
              <a:t>Expose </a:t>
            </a:r>
            <a:r>
              <a:rPr lang="en-US" sz="2800" b="1" dirty="0">
                <a:solidFill>
                  <a:schemeClr val="accent5">
                    <a:lumMod val="75000"/>
                  </a:schemeClr>
                </a:solidFill>
              </a:rPr>
              <a:t>API</a:t>
            </a:r>
            <a:r>
              <a:rPr lang="en-US" sz="2800" dirty="0"/>
              <a:t> for returning random values from the buffer when requested by the user</a:t>
            </a:r>
          </a:p>
          <a:p>
            <a:pPr>
              <a:tabLst>
                <a:tab pos="5654675" algn="l"/>
              </a:tabLst>
            </a:pPr>
            <a:endParaRPr lang="en-US" sz="3200" dirty="0"/>
          </a:p>
        </p:txBody>
      </p:sp>
    </p:spTree>
    <p:extLst>
      <p:ext uri="{BB962C8B-B14F-4D97-AF65-F5344CB8AC3E}">
        <p14:creationId xmlns:p14="http://schemas.microsoft.com/office/powerpoint/2010/main" val="20163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073806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a:xfrm>
            <a:off x="75991" y="911224"/>
            <a:ext cx="8987622" cy="5549734"/>
          </a:xfrm>
        </p:spPr>
        <p:txBody>
          <a:bodyPr/>
          <a:lstStyle/>
          <a:p>
            <a:r>
              <a:rPr lang="en-US" sz="2800" b="1" dirty="0">
                <a:solidFill>
                  <a:schemeClr val="accent6">
                    <a:lumMod val="75000"/>
                  </a:schemeClr>
                </a:solidFill>
              </a:rPr>
              <a:t>282 2y-nm LPDDR4 DRAM devices</a:t>
            </a:r>
          </a:p>
          <a:p>
            <a:pPr lvl="1"/>
            <a:r>
              <a:rPr lang="en-US" sz="2000" b="1" dirty="0">
                <a:solidFill>
                  <a:srgbClr val="538235"/>
                </a:solidFill>
              </a:rPr>
              <a:t>2GB</a:t>
            </a:r>
            <a:r>
              <a:rPr lang="en-US" sz="2000" dirty="0"/>
              <a:t> device size from </a:t>
            </a:r>
            <a:r>
              <a:rPr lang="en-US" sz="2000" b="1" dirty="0">
                <a:solidFill>
                  <a:srgbClr val="538235"/>
                </a:solidFill>
              </a:rPr>
              <a:t>3 major DRAM manufacturers</a:t>
            </a:r>
          </a:p>
          <a:p>
            <a:pPr lvl="1"/>
            <a:endParaRPr lang="en-US" sz="100" dirty="0"/>
          </a:p>
          <a:p>
            <a:r>
              <a:rPr lang="en-US" sz="2800" b="1" dirty="0">
                <a:solidFill>
                  <a:schemeClr val="accent5"/>
                </a:solidFill>
              </a:rPr>
              <a:t>Thermally controlled testing chamber</a:t>
            </a:r>
          </a:p>
          <a:p>
            <a:pPr lvl="1"/>
            <a:r>
              <a:rPr lang="en-US" sz="2000" dirty="0"/>
              <a:t>Ambient temperature range: </a:t>
            </a:r>
            <a:r>
              <a:rPr lang="en-US" sz="2000" b="1" dirty="0">
                <a:solidFill>
                  <a:schemeClr val="accent5"/>
                </a:solidFill>
              </a:rPr>
              <a:t>{40°C – 55°C} ± 0.25°C</a:t>
            </a:r>
          </a:p>
          <a:p>
            <a:pPr lvl="1"/>
            <a:r>
              <a:rPr lang="en-US" sz="2000" dirty="0"/>
              <a:t>DRAM temperature is held at 15°C above ambient</a:t>
            </a:r>
          </a:p>
          <a:p>
            <a:pPr lvl="1"/>
            <a:endParaRPr lang="en-US" sz="100" dirty="0"/>
          </a:p>
          <a:p>
            <a:r>
              <a:rPr lang="en-US" sz="2800" b="1" dirty="0">
                <a:solidFill>
                  <a:srgbClr val="7030A0"/>
                </a:solidFill>
              </a:rPr>
              <a:t>Control over DRAM commands/timing parameters</a:t>
            </a:r>
          </a:p>
          <a:p>
            <a:pPr lvl="1"/>
            <a:r>
              <a:rPr lang="en-US" sz="2000" dirty="0"/>
              <a:t>Test reduced latency effects by </a:t>
            </a:r>
            <a:r>
              <a:rPr lang="en-US" sz="2000" b="1" dirty="0">
                <a:solidFill>
                  <a:srgbClr val="7030A0"/>
                </a:solidFill>
              </a:rPr>
              <a:t>reducing </a:t>
            </a:r>
            <a:r>
              <a:rPr lang="en-US" sz="2000" b="1" dirty="0" err="1">
                <a:solidFill>
                  <a:srgbClr val="7030A0"/>
                </a:solidFill>
              </a:rPr>
              <a:t>t</a:t>
            </a:r>
            <a:r>
              <a:rPr lang="en-US" sz="2000" b="1" baseline="-25000" dirty="0" err="1">
                <a:solidFill>
                  <a:srgbClr val="7030A0"/>
                </a:solidFill>
              </a:rPr>
              <a:t>RCD</a:t>
            </a:r>
            <a:r>
              <a:rPr lang="en-US" sz="2000" b="1" dirty="0">
                <a:solidFill>
                  <a:srgbClr val="7030A0"/>
                </a:solidFill>
              </a:rPr>
              <a:t> parameter</a:t>
            </a:r>
          </a:p>
          <a:p>
            <a:pPr lvl="1"/>
            <a:endParaRPr lang="en-US" sz="1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000" dirty="0"/>
              <a:t>SPEC CPU2006 workloads, 4-core</a:t>
            </a:r>
          </a:p>
          <a:p>
            <a:pPr lvl="1"/>
            <a:endParaRPr lang="en-US" sz="100" dirty="0"/>
          </a:p>
          <a:p>
            <a:r>
              <a:rPr lang="en-US" sz="2800" b="1" dirty="0">
                <a:solidFill>
                  <a:srgbClr val="C00000"/>
                </a:solidFill>
              </a:rPr>
              <a:t>DRAM Energy: </a:t>
            </a:r>
            <a:r>
              <a:rPr lang="en-US" sz="2800" dirty="0" err="1">
                <a:solidFill>
                  <a:srgbClr val="C00000"/>
                </a:solidFill>
              </a:rPr>
              <a:t>DRAMPower</a:t>
            </a:r>
            <a:r>
              <a:rPr lang="en-US" sz="2800" dirty="0">
                <a:solidFill>
                  <a:srgbClr val="C00000"/>
                </a:solidFill>
              </a:rPr>
              <a:t> [Chandrasekar+, ‘12] </a:t>
            </a:r>
            <a:r>
              <a:rPr lang="en-US" sz="2000" dirty="0">
                <a:solidFill>
                  <a:srgbClr val="C00000"/>
                </a:solidFill>
                <a:hlinkClick r:id="rId4"/>
              </a:rPr>
              <a:t>http://www.es.ele.tue.nl/drampower/</a:t>
            </a:r>
            <a:endParaRPr lang="en-US" sz="2000" dirty="0">
              <a:solidFill>
                <a:srgbClr val="C00000"/>
              </a:solidFill>
            </a:endParaRPr>
          </a:p>
          <a:p>
            <a:pPr lvl="1"/>
            <a:r>
              <a:rPr lang="en-US" sz="2000" dirty="0"/>
              <a:t>Using output from </a:t>
            </a:r>
            <a:r>
              <a:rPr lang="en-US" sz="2000" dirty="0" err="1"/>
              <a:t>Ramulator</a:t>
            </a:r>
            <a:r>
              <a:rPr lang="en-US" sz="2000" dirty="0"/>
              <a:t> </a:t>
            </a:r>
          </a:p>
        </p:txBody>
      </p:sp>
    </p:spTree>
    <p:extLst>
      <p:ext uri="{BB962C8B-B14F-4D97-AF65-F5344CB8AC3E}">
        <p14:creationId xmlns:p14="http://schemas.microsoft.com/office/powerpoint/2010/main" val="39947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865496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NIST Randomness Tests</a:t>
            </a: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546122"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How do we know whether D-</a:t>
            </a:r>
            <a:r>
              <a:rPr kumimoji="0" lang="en-US" sz="29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RaNGe</a:t>
            </a: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truly random?</a:t>
            </a:r>
          </a:p>
        </p:txBody>
      </p:sp>
      <p:sp>
        <p:nvSpPr>
          <p:cNvPr id="23" name="TextBox 22">
            <a:extLst>
              <a:ext uri="{FF2B5EF4-FFF2-40B4-BE49-F238E27FC236}">
                <a16:creationId xmlns:a16="http://schemas.microsoft.com/office/drawing/2014/main" id="{A75F498E-0CC1-C749-B938-12D0C13ED8C2}"/>
              </a:ext>
            </a:extLst>
          </p:cNvPr>
          <p:cNvSpPr txBox="1"/>
          <p:nvPr/>
        </p:nvSpPr>
        <p:spPr>
          <a:xfrm>
            <a:off x="300089" y="5692060"/>
            <a:ext cx="856042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Passes all tests in NIST test suite for randomness!</a:t>
            </a:r>
          </a:p>
        </p:txBody>
      </p:sp>
      <p:pic>
        <p:nvPicPr>
          <p:cNvPr id="3" name="Picture 2">
            <a:extLst>
              <a:ext uri="{FF2B5EF4-FFF2-40B4-BE49-F238E27FC236}">
                <a16:creationId xmlns:a16="http://schemas.microsoft.com/office/drawing/2014/main" id="{58BEE8A6-CADB-CD46-8F83-46925EC149BE}"/>
              </a:ext>
            </a:extLst>
          </p:cNvPr>
          <p:cNvPicPr>
            <a:picLocks noChangeAspect="1"/>
          </p:cNvPicPr>
          <p:nvPr/>
        </p:nvPicPr>
        <p:blipFill>
          <a:blip r:embed="rId3"/>
          <a:stretch>
            <a:fillRect/>
          </a:stretch>
        </p:blipFill>
        <p:spPr>
          <a:xfrm>
            <a:off x="1923424" y="1492695"/>
            <a:ext cx="5281665" cy="3881410"/>
          </a:xfrm>
          <a:prstGeom prst="rect">
            <a:avLst/>
          </a:prstGeom>
        </p:spPr>
      </p:pic>
      <p:sp>
        <p:nvSpPr>
          <p:cNvPr id="11" name="Rectangle 10">
            <a:extLst>
              <a:ext uri="{FF2B5EF4-FFF2-40B4-BE49-F238E27FC236}">
                <a16:creationId xmlns:a16="http://schemas.microsoft.com/office/drawing/2014/main" id="{C183A7C6-B52F-C845-8CE2-D9AAC4D30466}"/>
              </a:ext>
            </a:extLst>
          </p:cNvPr>
          <p:cNvSpPr/>
          <p:nvPr/>
        </p:nvSpPr>
        <p:spPr>
          <a:xfrm>
            <a:off x="6338815" y="1780674"/>
            <a:ext cx="783880" cy="352926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17FE78A-3423-8B4D-8794-DC4A1437ABF0}"/>
              </a:ext>
            </a:extLst>
          </p:cNvPr>
          <p:cNvSpPr txBox="1"/>
          <p:nvPr/>
        </p:nvSpPr>
        <p:spPr>
          <a:xfrm>
            <a:off x="1547664" y="6230669"/>
            <a:ext cx="6506909"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More details in our HPCA 2019 paper</a:t>
            </a:r>
          </a:p>
        </p:txBody>
      </p:sp>
      <p:sp>
        <p:nvSpPr>
          <p:cNvPr id="15" name="Rectangle 14">
            <a:extLst>
              <a:ext uri="{FF2B5EF4-FFF2-40B4-BE49-F238E27FC236}">
                <a16:creationId xmlns:a16="http://schemas.microsoft.com/office/drawing/2014/main" id="{179A9E6C-A2A8-A34A-8BE8-7D73183F54A3}"/>
              </a:ext>
            </a:extLst>
          </p:cNvPr>
          <p:cNvSpPr/>
          <p:nvPr/>
        </p:nvSpPr>
        <p:spPr>
          <a:xfrm>
            <a:off x="4373500" y="5309937"/>
            <a:ext cx="29481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1800" b="1" i="0" u="none" strike="noStrike" kern="1200" cap="none" spc="0" normalizeH="0" baseline="0" noProof="0" dirty="0" err="1">
                <a:ln>
                  <a:noFill/>
                </a:ln>
                <a:solidFill>
                  <a:srgbClr val="980616"/>
                </a:solidFill>
                <a:effectLst/>
                <a:uLnTx/>
                <a:uFillTx/>
                <a:latin typeface="Calibri" panose="020F0502020204030204"/>
                <a:ea typeface="+mn-ea"/>
                <a:cs typeface="+mn-cs"/>
              </a:rPr>
              <a:t>Rukhin</a:t>
            </a: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 Tech report, 2001]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11" grpId="0" animBg="1"/>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Rectangle 4">
            <a:extLst>
              <a:ext uri="{FF2B5EF4-FFF2-40B4-BE49-F238E27FC236}">
                <a16:creationId xmlns:a16="http://schemas.microsoft.com/office/drawing/2014/main" id="{8C8FB01D-5D2B-3A4D-B8FB-155C5FDAF253}"/>
              </a:ext>
            </a:extLst>
          </p:cNvPr>
          <p:cNvSpPr/>
          <p:nvPr/>
        </p:nvSpPr>
        <p:spPr>
          <a:xfrm>
            <a:off x="1" y="1538164"/>
            <a:ext cx="3553428"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8A8A21-D20E-4D48-A404-B6136E03A8DB}"/>
              </a:ext>
            </a:extLst>
          </p:cNvPr>
          <p:cNvSpPr/>
          <p:nvPr/>
        </p:nvSpPr>
        <p:spPr>
          <a:xfrm>
            <a:off x="6342926" y="1538164"/>
            <a:ext cx="2789499"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846A16B-229A-654F-9734-EBBD5110FE9F}"/>
              </a:ext>
            </a:extLst>
          </p:cNvPr>
          <p:cNvPicPr>
            <a:picLocks noChangeAspect="1"/>
          </p:cNvPicPr>
          <p:nvPr/>
        </p:nvPicPr>
        <p:blipFill rotWithShape="1">
          <a:blip r:embed="rId3">
            <a:extLst>
              <a:ext uri="{28A0092B-C50C-407E-A947-70E740481C1C}">
                <a14:useLocalDpi xmlns:a14="http://schemas.microsoft.com/office/drawing/2010/main" val="0"/>
              </a:ext>
            </a:extLst>
          </a:blip>
          <a:srcRect r="91339" b="14597"/>
          <a:stretch/>
        </p:blipFill>
        <p:spPr>
          <a:xfrm>
            <a:off x="2761448" y="1553154"/>
            <a:ext cx="791980" cy="2778998"/>
          </a:xfrm>
          <a:prstGeom prst="rect">
            <a:avLst/>
          </a:prstGeom>
        </p:spPr>
      </p:pic>
      <p:sp>
        <p:nvSpPr>
          <p:cNvPr id="8" name="Rectangle 7">
            <a:extLst>
              <a:ext uri="{FF2B5EF4-FFF2-40B4-BE49-F238E27FC236}">
                <a16:creationId xmlns:a16="http://schemas.microsoft.com/office/drawing/2014/main" id="{114F73EE-31DD-5C46-A2DE-0155C3FDC794}"/>
              </a:ext>
            </a:extLst>
          </p:cNvPr>
          <p:cNvSpPr/>
          <p:nvPr/>
        </p:nvSpPr>
        <p:spPr>
          <a:xfrm>
            <a:off x="3675089" y="3669266"/>
            <a:ext cx="402236" cy="468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10" name="TextBox 9">
            <a:extLst>
              <a:ext uri="{FF2B5EF4-FFF2-40B4-BE49-F238E27FC236}">
                <a16:creationId xmlns:a16="http://schemas.microsoft.com/office/drawing/2014/main" id="{018119F2-F14D-204F-9755-BA0433A4205A}"/>
              </a:ext>
            </a:extLst>
          </p:cNvPr>
          <p:cNvSpPr txBox="1"/>
          <p:nvPr/>
        </p:nvSpPr>
        <p:spPr>
          <a:xfrm>
            <a:off x="46544" y="4891275"/>
            <a:ext cx="9097456"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Across our devices, we analyze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availability of RNG cells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per cache line in a bank. Each point is the number of occurrences in a bank.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the distribution across many banks as box-and-whisker plot</a:t>
            </a:r>
          </a:p>
        </p:txBody>
      </p:sp>
      <p:cxnSp>
        <p:nvCxnSpPr>
          <p:cNvPr id="12" name="Straight Arrow Connector 11">
            <a:extLst>
              <a:ext uri="{FF2B5EF4-FFF2-40B4-BE49-F238E27FC236}">
                <a16:creationId xmlns:a16="http://schemas.microsoft.com/office/drawing/2014/main" id="{887B33B4-5A8F-9D4F-932D-9CABBB6950D8}"/>
              </a:ext>
            </a:extLst>
          </p:cNvPr>
          <p:cNvCxnSpPr>
            <a:cxnSpLocks/>
          </p:cNvCxnSpPr>
          <p:nvPr/>
        </p:nvCxnSpPr>
        <p:spPr>
          <a:xfrm flipH="1">
            <a:off x="4815840" y="2110174"/>
            <a:ext cx="1981200" cy="29774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90C5F8-5193-F04E-AB8A-188B46534F82}"/>
              </a:ext>
            </a:extLst>
          </p:cNvPr>
          <p:cNvCxnSpPr>
            <a:cxnSpLocks/>
          </p:cNvCxnSpPr>
          <p:nvPr/>
        </p:nvCxnSpPr>
        <p:spPr>
          <a:xfrm flipH="1">
            <a:off x="4815840" y="2507028"/>
            <a:ext cx="1981200" cy="830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0DA396-9651-B940-8CB1-516D3D04299E}"/>
              </a:ext>
            </a:extLst>
          </p:cNvPr>
          <p:cNvCxnSpPr>
            <a:cxnSpLocks/>
          </p:cNvCxnSpPr>
          <p:nvPr/>
        </p:nvCxnSpPr>
        <p:spPr>
          <a:xfrm flipH="1" flipV="1">
            <a:off x="4815840" y="2634845"/>
            <a:ext cx="1981200" cy="2750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CE574C-F158-5648-A1DC-5668FDA1CDB2}"/>
              </a:ext>
            </a:extLst>
          </p:cNvPr>
          <p:cNvCxnSpPr>
            <a:cxnSpLocks/>
          </p:cNvCxnSpPr>
          <p:nvPr/>
        </p:nvCxnSpPr>
        <p:spPr>
          <a:xfrm flipH="1" flipV="1">
            <a:off x="4815840" y="2802486"/>
            <a:ext cx="1981200" cy="65019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308352-2C2C-F841-B822-DE84CA92D477}"/>
              </a:ext>
            </a:extLst>
          </p:cNvPr>
          <p:cNvCxnSpPr>
            <a:cxnSpLocks/>
          </p:cNvCxnSpPr>
          <p:nvPr/>
        </p:nvCxnSpPr>
        <p:spPr>
          <a:xfrm flipH="1">
            <a:off x="4815840" y="3903272"/>
            <a:ext cx="1981200" cy="28871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EA0F8FD-CD7B-6D42-AEDE-1F8539F0F344}"/>
              </a:ext>
            </a:extLst>
          </p:cNvPr>
          <p:cNvCxnSpPr>
            <a:cxnSpLocks/>
          </p:cNvCxnSpPr>
          <p:nvPr/>
        </p:nvCxnSpPr>
        <p:spPr>
          <a:xfrm flipH="1">
            <a:off x="4804266" y="1659516"/>
            <a:ext cx="1992774" cy="598308"/>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516FB4E-C3B3-594F-986E-7ED016D7B198}"/>
              </a:ext>
            </a:extLst>
          </p:cNvPr>
          <p:cNvSpPr/>
          <p:nvPr/>
        </p:nvSpPr>
        <p:spPr>
          <a:xfrm>
            <a:off x="6797040" y="141031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Outlier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E78882E-161A-3642-974C-80BDDD9D3C89}"/>
              </a:ext>
            </a:extLst>
          </p:cNvPr>
          <p:cNvSpPr/>
          <p:nvPr/>
        </p:nvSpPr>
        <p:spPr>
          <a:xfrm>
            <a:off x="6797040" y="1856725"/>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5EFFAEA-66D1-484E-B29E-98D09D9C1FCE}"/>
              </a:ext>
            </a:extLst>
          </p:cNvPr>
          <p:cNvSpPr/>
          <p:nvPr/>
        </p:nvSpPr>
        <p:spPr>
          <a:xfrm>
            <a:off x="6808613" y="2276195"/>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6939FA7-5DA2-EE4A-8900-E1676A2CAEEF}"/>
              </a:ext>
            </a:extLst>
          </p:cNvPr>
          <p:cNvSpPr/>
          <p:nvPr/>
        </p:nvSpPr>
        <p:spPr>
          <a:xfrm>
            <a:off x="6808613" y="2717799"/>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C1374-3F1B-4A45-AF48-42FC17896EF1}"/>
              </a:ext>
            </a:extLst>
          </p:cNvPr>
          <p:cNvSpPr/>
          <p:nvPr/>
        </p:nvSpPr>
        <p:spPr>
          <a:xfrm>
            <a:off x="6797040" y="3248723"/>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EB02801-5B3A-9645-B7EA-2D2B237CBFE8}"/>
              </a:ext>
            </a:extLst>
          </p:cNvPr>
          <p:cNvSpPr/>
          <p:nvPr/>
        </p:nvSpPr>
        <p:spPr>
          <a:xfrm>
            <a:off x="6808614" y="3690327"/>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1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P spid="36" grpId="0"/>
      <p:bldP spid="37" grpId="0"/>
      <p:bldP spid="38" grpId="0"/>
      <p:bldP spid="39" grpId="0"/>
      <p:bldP spid="4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TextBox 4">
            <a:extLst>
              <a:ext uri="{FF2B5EF4-FFF2-40B4-BE49-F238E27FC236}">
                <a16:creationId xmlns:a16="http://schemas.microsoft.com/office/drawing/2014/main" id="{A0103E61-8A13-584D-AFE8-6DC4BB47AAEB}"/>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6" name="TextBox 5">
            <a:extLst>
              <a:ext uri="{FF2B5EF4-FFF2-40B4-BE49-F238E27FC236}">
                <a16:creationId xmlns:a16="http://schemas.microsoft.com/office/drawing/2014/main" id="{CF996731-5BC7-DB42-8FC0-28760647A942}"/>
              </a:ext>
            </a:extLst>
          </p:cNvPr>
          <p:cNvSpPr txBox="1"/>
          <p:nvPr/>
        </p:nvSpPr>
        <p:spPr>
          <a:xfrm>
            <a:off x="46544" y="4845555"/>
            <a:ext cx="90974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960 ns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1</a:t>
            </a:r>
            <a:r>
              <a:rPr kumimoji="0" lang="ko-KR" altLang="en-US"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RNG cell / cache line from </a:t>
            </a:r>
            <a:r>
              <a:rPr kumimoji="0" lang="en-US" altLang="ko-KR" sz="24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a single bank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Minimum empirical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100 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4 RNG cell / cache line in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all 32 banks in</a:t>
            </a: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4-channels</a:t>
            </a:r>
          </a:p>
        </p:txBody>
      </p:sp>
    </p:spTree>
    <p:extLst>
      <p:ext uri="{BB962C8B-B14F-4D97-AF65-F5344CB8AC3E}">
        <p14:creationId xmlns:p14="http://schemas.microsoft.com/office/powerpoint/2010/main" val="24507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3" name="Rectangle 2">
            <a:extLst>
              <a:ext uri="{FF2B5EF4-FFF2-40B4-BE49-F238E27FC236}">
                <a16:creationId xmlns:a16="http://schemas.microsoft.com/office/drawing/2014/main" id="{6F5D0211-266D-0844-9D48-BF237B11A56B}"/>
              </a:ext>
            </a:extLst>
          </p:cNvPr>
          <p:cNvSpPr/>
          <p:nvPr/>
        </p:nvSpPr>
        <p:spPr>
          <a:xfrm>
            <a:off x="0" y="813916"/>
            <a:ext cx="3503054"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7B91591-44F4-2C45-8B83-176C7FB12F63}"/>
              </a:ext>
            </a:extLst>
          </p:cNvPr>
          <p:cNvSpPr/>
          <p:nvPr/>
        </p:nvSpPr>
        <p:spPr>
          <a:xfrm>
            <a:off x="6282743" y="813916"/>
            <a:ext cx="2856077"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CEA426E0-46C7-8B4C-A7CD-4BA9A8FFF2F3}"/>
              </a:ext>
            </a:extLst>
          </p:cNvPr>
          <p:cNvPicPr>
            <a:picLocks noChangeAspect="1"/>
          </p:cNvPicPr>
          <p:nvPr/>
        </p:nvPicPr>
        <p:blipFill rotWithShape="1">
          <a:blip r:embed="rId3">
            <a:extLst>
              <a:ext uri="{28A0092B-C50C-407E-A947-70E740481C1C}">
                <a14:useLocalDpi xmlns:a14="http://schemas.microsoft.com/office/drawing/2010/main" val="0"/>
              </a:ext>
            </a:extLst>
          </a:blip>
          <a:srcRect r="92367"/>
          <a:stretch/>
        </p:blipFill>
        <p:spPr>
          <a:xfrm>
            <a:off x="2817045" y="813915"/>
            <a:ext cx="686009" cy="32428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10663F-B318-9D4F-8430-259B6A9E4F65}"/>
                  </a:ext>
                </a:extLst>
              </p:cNvPr>
              <p:cNvSpPr txBox="1"/>
              <p:nvPr/>
            </p:nvSpPr>
            <p:spPr>
              <a:xfrm>
                <a:off x="75991" y="4196746"/>
                <a:ext cx="8986837" cy="2034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determine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throughput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the RNG cell densities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each bank utilized (x-axis), select the two cache lines containing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most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number of RNG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𝑇h𝑟𝑜𝑢𝑔h𝑝𝑢𝑡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𝐴𝑐𝑐𝑒𝑠𝑠𝑒𝑠</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𝑆𝑒𝑐𝑜𝑛𝑑</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𝑠𝑒𝑙𝑒𝑐𝑡𝑒𝑑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𝑐𝑎𝑐h𝑒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𝑙𝑖𝑛𝑒𝑠</m:t>
                        </m:r>
                      </m:sup>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𝑅𝑁𝐺</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𝐶𝑒𝑙𝑙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𝐷𝑒𝑛𝑠𝑖𝑡𝑦𝑖</m:t>
                        </m:r>
                      </m:e>
                    </m:nary>
                  </m:oMath>
                </a14:m>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mc:Choice>
        <mc:Fallback xmlns="">
          <p:sp>
            <p:nvSpPr>
              <p:cNvPr id="8" name="TextBox 7">
                <a:extLst>
                  <a:ext uri="{FF2B5EF4-FFF2-40B4-BE49-F238E27FC236}">
                    <a16:creationId xmlns:a16="http://schemas.microsoft.com/office/drawing/2014/main" id="{EE10663F-B318-9D4F-8430-259B6A9E4F65}"/>
                  </a:ext>
                </a:extLst>
              </p:cNvPr>
              <p:cNvSpPr txBox="1">
                <a:spLocks noRot="1" noChangeAspect="1" noMove="1" noResize="1" noEditPoints="1" noAdjustHandles="1" noChangeArrowheads="1" noChangeShapeType="1" noTextEdit="1"/>
              </p:cNvSpPr>
              <p:nvPr/>
            </p:nvSpPr>
            <p:spPr>
              <a:xfrm>
                <a:off x="75991" y="4196746"/>
                <a:ext cx="8986837" cy="2034852"/>
              </a:xfrm>
              <a:prstGeom prst="rect">
                <a:avLst/>
              </a:prstGeom>
              <a:blipFill>
                <a:blip r:embed="rId4"/>
                <a:stretch>
                  <a:fillRect l="-846" t="-1852" r="-1410" b="-3888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8CB7092-1754-0D43-92FB-D4F377EE47D3}"/>
              </a:ext>
            </a:extLst>
          </p:cNvPr>
          <p:cNvSpPr/>
          <p:nvPr/>
        </p:nvSpPr>
        <p:spPr>
          <a:xfrm>
            <a:off x="3692013" y="1154260"/>
            <a:ext cx="629264" cy="571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The Main Memory System</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598C-5A2F-5E46-8E0D-A0FDA29590CD}"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306865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6" name="TextBox 5">
            <a:extLst>
              <a:ext uri="{FF2B5EF4-FFF2-40B4-BE49-F238E27FC236}">
                <a16:creationId xmlns:a16="http://schemas.microsoft.com/office/drawing/2014/main" id="{B7DA7C0E-687C-9645-9B63-D80F2D6C4EC2}"/>
              </a:ext>
            </a:extLst>
          </p:cNvPr>
          <p:cNvSpPr txBox="1"/>
          <p:nvPr/>
        </p:nvSpPr>
        <p:spPr>
          <a:xfrm>
            <a:off x="206478" y="4142445"/>
            <a:ext cx="885635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Since there are only between 1 and 4 RNG cells per cache line, there are a limited number of possible throughputs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least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40 Mb/s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using all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 banks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a single channel</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throughput for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A/B/C: 179.4/179.4/134.5 Mb/s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4-channel max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avg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throughput: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717.4 Mb/s (435.7 Mb/s)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9658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5" name="Content Placeholder 4"/>
          <p:cNvSpPr>
            <a:spLocks noGrp="1"/>
          </p:cNvSpPr>
          <p:nvPr>
            <p:ph idx="1"/>
          </p:nvPr>
        </p:nvSpPr>
        <p:spPr>
          <a:xfrm>
            <a:off x="75991" y="911224"/>
            <a:ext cx="8987622" cy="5746250"/>
          </a:xfrm>
        </p:spPr>
        <p:txBody>
          <a:bodyPr/>
          <a:lstStyle/>
          <a:p>
            <a:r>
              <a:rPr lang="en-US" sz="4000" b="1" dirty="0"/>
              <a:t>System Interference</a:t>
            </a:r>
          </a:p>
          <a:p>
            <a:pPr lvl="1"/>
            <a:r>
              <a:rPr lang="en-US" sz="2300" b="1" dirty="0"/>
              <a:t>Capacity overhead: </a:t>
            </a:r>
            <a:r>
              <a:rPr lang="en-US" sz="2300" dirty="0"/>
              <a:t>6 DRAM rows per DRAM bank (</a:t>
            </a:r>
            <a:r>
              <a:rPr lang="en-US" sz="2300" b="1" dirty="0">
                <a:solidFill>
                  <a:schemeClr val="accent5"/>
                </a:solidFill>
              </a:rPr>
              <a:t>~0.018%</a:t>
            </a:r>
            <a:r>
              <a:rPr lang="en-US" sz="2300" dirty="0"/>
              <a:t>)</a:t>
            </a:r>
          </a:p>
          <a:p>
            <a:pPr lvl="1"/>
            <a:endParaRPr lang="en-US" sz="500" dirty="0"/>
          </a:p>
          <a:p>
            <a:pPr lvl="1"/>
            <a:r>
              <a:rPr lang="en-US" sz="2300" dirty="0"/>
              <a:t>D-</a:t>
            </a:r>
            <a:r>
              <a:rPr lang="en-US" sz="2300" dirty="0" err="1"/>
              <a:t>RaNGe</a:t>
            </a:r>
            <a:r>
              <a:rPr lang="en-US" sz="2300" dirty="0"/>
              <a:t> is flexible and can adjust its level of interference </a:t>
            </a:r>
          </a:p>
          <a:p>
            <a:pPr lvl="1"/>
            <a:endParaRPr lang="en-US" sz="500" dirty="0"/>
          </a:p>
          <a:p>
            <a:pPr lvl="1"/>
            <a:r>
              <a:rPr lang="en-US" sz="2300" dirty="0"/>
              <a:t>D-</a:t>
            </a:r>
            <a:r>
              <a:rPr lang="en-US" sz="2300" dirty="0" err="1"/>
              <a:t>RaNGe</a:t>
            </a:r>
            <a:r>
              <a:rPr lang="en-US" sz="2300" dirty="0"/>
              <a:t> throughput with SPEC CPU2006 workloads in the </a:t>
            </a:r>
            <a:r>
              <a:rPr lang="en-US" sz="2300" b="1" dirty="0">
                <a:solidFill>
                  <a:srgbClr val="980616"/>
                </a:solidFill>
              </a:rPr>
              <a:t>pessimistic</a:t>
            </a:r>
            <a:r>
              <a:rPr lang="en-US" sz="2300" dirty="0"/>
              <a:t> case where D-</a:t>
            </a:r>
            <a:r>
              <a:rPr lang="en-US" sz="2300" dirty="0" err="1"/>
              <a:t>RaNGe</a:t>
            </a:r>
            <a:r>
              <a:rPr lang="en-US" sz="2300" dirty="0"/>
              <a:t> only issues accesses to a DRAM bank when it is idle (no interference)</a:t>
            </a:r>
          </a:p>
          <a:p>
            <a:pPr lvl="2"/>
            <a:r>
              <a:rPr lang="en-US" dirty="0"/>
              <a:t>Average throughput of </a:t>
            </a:r>
            <a:r>
              <a:rPr lang="en-US" b="1" dirty="0">
                <a:solidFill>
                  <a:schemeClr val="accent5"/>
                </a:solidFill>
              </a:rPr>
              <a:t>83.1 Mb/s </a:t>
            </a:r>
            <a:endParaRPr lang="en-US" sz="2300" b="1" dirty="0">
              <a:solidFill>
                <a:schemeClr val="accent5"/>
              </a:solidFill>
            </a:endParaRPr>
          </a:p>
          <a:p>
            <a:r>
              <a:rPr lang="en-US" sz="4000" b="1" dirty="0"/>
              <a:t>Energy Consumption</a:t>
            </a:r>
          </a:p>
          <a:p>
            <a:pPr lvl="1"/>
            <a:r>
              <a:rPr lang="en-US" sz="2300" b="1" dirty="0">
                <a:solidFill>
                  <a:schemeClr val="accent5"/>
                </a:solidFill>
              </a:rPr>
              <a:t>4.4 </a:t>
            </a:r>
            <a:r>
              <a:rPr lang="en-US" sz="2300" b="1" dirty="0" err="1">
                <a:solidFill>
                  <a:schemeClr val="accent5"/>
                </a:solidFill>
              </a:rPr>
              <a:t>nJ</a:t>
            </a:r>
            <a:r>
              <a:rPr lang="en-US" sz="2300" b="1" dirty="0">
                <a:solidFill>
                  <a:schemeClr val="accent5"/>
                </a:solidFill>
              </a:rPr>
              <a:t>/bit</a:t>
            </a:r>
          </a:p>
          <a:p>
            <a:pPr lvl="1"/>
            <a:endParaRPr lang="en-US" sz="500" b="1" dirty="0">
              <a:solidFill>
                <a:schemeClr val="accent5"/>
              </a:solidFill>
            </a:endParaRPr>
          </a:p>
          <a:p>
            <a:pPr lvl="1"/>
            <a:r>
              <a:rPr lang="en-US" sz="2300" b="1" dirty="0"/>
              <a:t>Determined by </a:t>
            </a:r>
            <a:r>
              <a:rPr lang="en-US" sz="2300" b="1" dirty="0" err="1"/>
              <a:t>Ramulator</a:t>
            </a:r>
            <a:r>
              <a:rPr lang="en-US" sz="2300" b="1" dirty="0"/>
              <a:t> + </a:t>
            </a:r>
            <a:r>
              <a:rPr lang="en-US" sz="2300" b="1" dirty="0" err="1"/>
              <a:t>DRAMPower</a:t>
            </a:r>
            <a:endParaRPr lang="en-US" sz="2300" b="1" dirty="0"/>
          </a:p>
          <a:p>
            <a:pPr lvl="2"/>
            <a:r>
              <a:rPr lang="en-US" sz="2100" dirty="0">
                <a:hlinkClick r:id="rId3"/>
              </a:rPr>
              <a:t>https://github.com/CMU-SAFARI/ramulator</a:t>
            </a:r>
            <a:r>
              <a:rPr lang="en-US" sz="2100" b="1" dirty="0">
                <a:solidFill>
                  <a:srgbClr val="7030A0"/>
                </a:solidFill>
              </a:rPr>
              <a:t> </a:t>
            </a:r>
          </a:p>
          <a:p>
            <a:pPr lvl="2"/>
            <a:r>
              <a:rPr lang="en-US" sz="2100" dirty="0">
                <a:solidFill>
                  <a:srgbClr val="C00000"/>
                </a:solidFill>
                <a:hlinkClick r:id="rId4"/>
              </a:rPr>
              <a:t>http://www.es.ele.tue.nl/drampower/</a:t>
            </a:r>
            <a:endParaRPr lang="en-US" sz="2100" dirty="0">
              <a:solidFill>
                <a:srgbClr val="C00000"/>
              </a:solidFill>
            </a:endParaRPr>
          </a:p>
        </p:txBody>
      </p:sp>
      <p:sp>
        <p:nvSpPr>
          <p:cNvPr id="6" name="Content Placeholder 4">
            <a:extLst>
              <a:ext uri="{FF2B5EF4-FFF2-40B4-BE49-F238E27FC236}">
                <a16:creationId xmlns:a16="http://schemas.microsoft.com/office/drawing/2014/main" id="{0A5D4C42-EFA9-684D-BC12-15B24208FFC5}"/>
              </a:ext>
            </a:extLst>
          </p:cNvPr>
          <p:cNvSpPr txBox="1">
            <a:spLocks/>
          </p:cNvSpPr>
          <p:nvPr/>
        </p:nvSpPr>
        <p:spPr>
          <a:xfrm>
            <a:off x="75991" y="4813734"/>
            <a:ext cx="8987622" cy="1478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781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2900" b="1" dirty="0"/>
              <a:t>LPDDR4 DRAM Activation Failure Characterization</a:t>
            </a:r>
          </a:p>
          <a:p>
            <a:pPr lvl="1"/>
            <a:r>
              <a:rPr lang="en-US" sz="2400" dirty="0"/>
              <a:t>Spatial distribution, data pattern dependence, temperature effects, variation over time </a:t>
            </a:r>
          </a:p>
          <a:p>
            <a:pPr lvl="1"/>
            <a:endParaRPr lang="en-US" sz="1000" dirty="0"/>
          </a:p>
          <a:p>
            <a:r>
              <a:rPr lang="en-US" sz="2900" b="1" dirty="0"/>
              <a:t>A </a:t>
            </a:r>
            <a:r>
              <a:rPr lang="en-US" sz="2900" b="1" dirty="0">
                <a:solidFill>
                  <a:schemeClr val="accent6">
                    <a:lumMod val="75000"/>
                  </a:schemeClr>
                </a:solidFill>
              </a:rPr>
              <a:t>detailed </a:t>
            </a:r>
            <a:r>
              <a:rPr lang="en-US" sz="29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D-</a:t>
            </a:r>
            <a:r>
              <a:rPr lang="en-US" sz="2400" dirty="0" err="1"/>
              <a:t>RaNGe</a:t>
            </a:r>
            <a:r>
              <a:rPr lang="en-US" sz="2400" dirty="0"/>
              <a:t> energy consumption, 64-bit latency, throughput</a:t>
            </a:r>
          </a:p>
          <a:p>
            <a:pPr lvl="1"/>
            <a:endParaRPr lang="en-US" sz="1000" dirty="0"/>
          </a:p>
          <a:p>
            <a:r>
              <a:rPr lang="en-US" sz="2900" b="1" dirty="0"/>
              <a:t>Further discussion on:</a:t>
            </a:r>
          </a:p>
          <a:p>
            <a:pPr lvl="1"/>
            <a:r>
              <a:rPr lang="en-US" sz="2400" dirty="0"/>
              <a:t>Algorithm for D-</a:t>
            </a:r>
            <a:r>
              <a:rPr lang="en-US" sz="2400" dirty="0" err="1"/>
              <a:t>RaNGe</a:t>
            </a:r>
            <a:r>
              <a:rPr lang="en-US" sz="2400" dirty="0"/>
              <a:t> to effectively generate random values</a:t>
            </a:r>
          </a:p>
          <a:p>
            <a:pPr lvl="1"/>
            <a:r>
              <a:rPr lang="en-US" sz="2400" b="1" dirty="0">
                <a:solidFill>
                  <a:schemeClr val="accent5"/>
                </a:solidFill>
              </a:rPr>
              <a:t>Design considerations </a:t>
            </a:r>
            <a:r>
              <a:rPr lang="en-US" sz="2400" dirty="0"/>
              <a:t>for D-</a:t>
            </a:r>
            <a:r>
              <a:rPr lang="en-US" sz="2400" dirty="0" err="1"/>
              <a:t>RaNGe</a:t>
            </a:r>
            <a:endParaRPr lang="en-US" sz="2400" dirty="0"/>
          </a:p>
          <a:p>
            <a:pPr lvl="1"/>
            <a:r>
              <a:rPr lang="en-US" sz="2400" dirty="0"/>
              <a:t>D-</a:t>
            </a:r>
            <a:r>
              <a:rPr lang="en-US" sz="2400" dirty="0" err="1"/>
              <a:t>RaNGe</a:t>
            </a:r>
            <a:r>
              <a:rPr lang="en-US" sz="2400" dirty="0"/>
              <a:t> overhead analysis</a:t>
            </a:r>
          </a:p>
          <a:p>
            <a:pPr lvl="1"/>
            <a:r>
              <a:rPr lang="en-US" sz="2400" dirty="0"/>
              <a:t>Analysis of NIST statistical test suite results</a:t>
            </a:r>
          </a:p>
          <a:p>
            <a:pPr lvl="1"/>
            <a:r>
              <a:rPr lang="en-US" sz="2400" dirty="0"/>
              <a:t>Detailed comparison against prior work </a:t>
            </a:r>
          </a:p>
          <a:p>
            <a:pPr lvl="1"/>
            <a:endParaRPr lang="en-US" sz="2000" dirty="0"/>
          </a:p>
        </p:txBody>
      </p:sp>
    </p:spTree>
    <p:extLst>
      <p:ext uri="{BB962C8B-B14F-4D97-AF65-F5344CB8AC3E}">
        <p14:creationId xmlns:p14="http://schemas.microsoft.com/office/powerpoint/2010/main" val="25241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939645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Prior Work: Command Scheduling</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0" y="1180159"/>
            <a:ext cx="9068009" cy="5318753"/>
          </a:xfrm>
        </p:spPr>
        <p:txBody>
          <a:bodyPr/>
          <a:lstStyle/>
          <a:p>
            <a:r>
              <a:rPr lang="en-US" sz="2600" b="1" dirty="0">
                <a:solidFill>
                  <a:srgbClr val="4A76BF"/>
                </a:solidFill>
              </a:rPr>
              <a:t>Randomness source</a:t>
            </a:r>
            <a:r>
              <a:rPr lang="en-US" sz="2600" b="1" dirty="0"/>
              <a:t>: </a:t>
            </a:r>
            <a:r>
              <a:rPr lang="en-US" sz="2600" dirty="0"/>
              <a:t>time it takes to run a code segment of many DRAM accesses </a:t>
            </a:r>
          </a:p>
          <a:p>
            <a:pPr lvl="1"/>
            <a:r>
              <a:rPr lang="en-US" sz="2400" dirty="0"/>
              <a:t>Since time to access DRAM is </a:t>
            </a:r>
            <a:r>
              <a:rPr lang="en-US" sz="2400" b="1" dirty="0"/>
              <a:t>unpredictable</a:t>
            </a:r>
            <a:r>
              <a:rPr lang="en-US" sz="2400" dirty="0"/>
              <a:t> due to memory conflicts, refresh operations, calibration, etc. </a:t>
            </a:r>
          </a:p>
          <a:p>
            <a:pPr lvl="1"/>
            <a:r>
              <a:rPr lang="en-US" sz="2400" dirty="0"/>
              <a:t>Lower bits of the cycle timer used as random values</a:t>
            </a:r>
          </a:p>
          <a:p>
            <a:pPr lvl="1"/>
            <a:endParaRPr lang="en-US" sz="600" dirty="0"/>
          </a:p>
          <a:p>
            <a:r>
              <a:rPr lang="en-US" sz="2600" dirty="0"/>
              <a:t>Can produce random numbers at </a:t>
            </a:r>
            <a:r>
              <a:rPr lang="en-US" sz="2600" b="1" dirty="0">
                <a:solidFill>
                  <a:srgbClr val="980616"/>
                </a:solidFill>
              </a:rPr>
              <a:t>3.4 Mb/s</a:t>
            </a:r>
            <a:r>
              <a:rPr lang="en-US" sz="2600" b="1" dirty="0">
                <a:solidFill>
                  <a:schemeClr val="accent5">
                    <a:lumMod val="75000"/>
                  </a:schemeClr>
                </a:solidFill>
              </a:rPr>
              <a:t> </a:t>
            </a:r>
            <a:endParaRPr lang="en-US" sz="600" b="1" dirty="0">
              <a:solidFill>
                <a:schemeClr val="accent5">
                  <a:lumMod val="75000"/>
                </a:schemeClr>
              </a:solidFill>
            </a:endParaRPr>
          </a:p>
          <a:p>
            <a:r>
              <a:rPr lang="en-US" sz="2600" b="1" dirty="0">
                <a:solidFill>
                  <a:schemeClr val="accent6">
                    <a:lumMod val="75000"/>
                  </a:schemeClr>
                </a:solidFill>
              </a:rPr>
              <a:t>D-</a:t>
            </a:r>
            <a:r>
              <a:rPr lang="en-US" sz="2600" b="1" dirty="0" err="1">
                <a:solidFill>
                  <a:schemeClr val="accent6">
                    <a:lumMod val="75000"/>
                  </a:schemeClr>
                </a:solidFill>
              </a:rPr>
              <a:t>RaNGe</a:t>
            </a:r>
            <a:r>
              <a:rPr lang="en-US" sz="2600" dirty="0"/>
              <a:t> can produce TRNs at </a:t>
            </a:r>
            <a:r>
              <a:rPr lang="en-US" sz="2600" b="1" dirty="0">
                <a:solidFill>
                  <a:schemeClr val="accent5"/>
                </a:solidFill>
              </a:rPr>
              <a:t>&gt;700Mb/s (211x higher)</a:t>
            </a:r>
          </a:p>
          <a:p>
            <a:endParaRPr lang="en-US" sz="600" b="1" dirty="0">
              <a:solidFill>
                <a:schemeClr val="accent5">
                  <a:lumMod val="75000"/>
                </a:schemeClr>
              </a:solidFill>
            </a:endParaRPr>
          </a:p>
          <a:p>
            <a:r>
              <a:rPr lang="en-US" sz="2600" b="1" dirty="0">
                <a:solidFill>
                  <a:srgbClr val="9A020E"/>
                </a:solidFill>
              </a:rPr>
              <a:t>Downsides of DRAM Command Scheduling based TRNGs</a:t>
            </a:r>
          </a:p>
          <a:p>
            <a:pPr marL="687388" lvl="1" indent="-317500"/>
            <a:r>
              <a:rPr lang="en-US" sz="2400" dirty="0"/>
              <a:t>Randomness source is </a:t>
            </a:r>
            <a:r>
              <a:rPr lang="en-US" sz="2400" b="1" dirty="0">
                <a:solidFill>
                  <a:srgbClr val="9A020E"/>
                </a:solidFill>
              </a:rPr>
              <a:t>not</a:t>
            </a:r>
            <a:r>
              <a:rPr lang="en-US" sz="2400" dirty="0">
                <a:solidFill>
                  <a:srgbClr val="9A020E"/>
                </a:solidFill>
              </a:rPr>
              <a:t> </a:t>
            </a:r>
            <a:r>
              <a:rPr lang="en-US" sz="2400" b="1" dirty="0">
                <a:solidFill>
                  <a:srgbClr val="9A020E"/>
                </a:solidFill>
              </a:rPr>
              <a:t>truly random</a:t>
            </a:r>
            <a:r>
              <a:rPr lang="en-US" sz="2400" dirty="0">
                <a:solidFill>
                  <a:srgbClr val="9A020E"/>
                </a:solidFill>
              </a:rPr>
              <a:t>: </a:t>
            </a:r>
            <a:r>
              <a:rPr lang="en-US" sz="2400" dirty="0"/>
              <a:t>depends on memory controller implementation and concurrently running applications</a:t>
            </a:r>
          </a:p>
          <a:p>
            <a:pPr marL="687388" lvl="1" indent="-317500"/>
            <a:r>
              <a:rPr lang="en-US" sz="2400" dirty="0"/>
              <a:t>Much lower TRN throughput than </a:t>
            </a:r>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rgbClr val="4A76BF"/>
                </a:solidFill>
              </a:rPr>
              <a:t> </a:t>
            </a:r>
          </a:p>
        </p:txBody>
      </p:sp>
      <p:sp>
        <p:nvSpPr>
          <p:cNvPr id="4" name="TextBox 3">
            <a:extLst>
              <a:ext uri="{FF2B5EF4-FFF2-40B4-BE49-F238E27FC236}">
                <a16:creationId xmlns:a16="http://schemas.microsoft.com/office/drawing/2014/main" id="{55418371-8532-A047-85D0-11A769351779}"/>
              </a:ext>
            </a:extLst>
          </p:cNvPr>
          <p:cNvSpPr txBox="1"/>
          <p:nvPr/>
        </p:nvSpPr>
        <p:spPr>
          <a:xfrm flipH="1">
            <a:off x="6715461" y="655449"/>
            <a:ext cx="3217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Pyo</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IET, 2009]</a:t>
            </a:r>
          </a:p>
        </p:txBody>
      </p:sp>
    </p:spTree>
    <p:extLst>
      <p:ext uri="{BB962C8B-B14F-4D97-AF65-F5344CB8AC3E}">
        <p14:creationId xmlns:p14="http://schemas.microsoft.com/office/powerpoint/2010/main" val="38690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994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corrupted</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paths</a:t>
              </a: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939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CC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9823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Data Retention in DRAM Cells </a:t>
            </a:r>
            <a:r>
              <a:rPr lang="en-US" sz="3000" b="1" dirty="0"/>
              <a:t>[ISCA 2013]</a:t>
            </a:r>
          </a:p>
        </p:txBody>
      </p:sp>
    </p:spTree>
    <p:extLst>
      <p:ext uri="{BB962C8B-B14F-4D97-AF65-F5344CB8AC3E}">
        <p14:creationId xmlns:p14="http://schemas.microsoft.com/office/powerpoint/2010/main" val="236486344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Retention in DRAM Cells </a:t>
            </a:r>
            <a:r>
              <a:rPr lang="en-US" sz="3000" b="1" dirty="0"/>
              <a:t>[ISCA 2017]</a:t>
            </a:r>
            <a:endParaRPr lang="en-US" sz="2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43163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The Shortcoming</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a:xfrm>
            <a:off x="228600" y="997527"/>
            <a:ext cx="8807896" cy="5193723"/>
          </a:xfrm>
        </p:spPr>
        <p:txBody>
          <a:bodyPr/>
          <a:lstStyle/>
          <a:p>
            <a:endParaRPr lang="en-US" dirty="0"/>
          </a:p>
          <a:p>
            <a:r>
              <a:rPr lang="en-US" dirty="0">
                <a:solidFill>
                  <a:srgbClr val="FF0000"/>
                </a:solidFill>
              </a:rPr>
              <a:t>Most of the system is dedicated to main memory</a:t>
            </a:r>
          </a:p>
          <a:p>
            <a:r>
              <a:rPr lang="en-US" dirty="0">
                <a:solidFill>
                  <a:srgbClr val="1A5712"/>
                </a:solidFill>
              </a:rPr>
              <a:t>Main memory is in all systems</a:t>
            </a:r>
          </a:p>
          <a:p>
            <a:endParaRPr lang="en-US" dirty="0"/>
          </a:p>
          <a:p>
            <a:endParaRPr lang="en-US" dirty="0"/>
          </a:p>
          <a:p>
            <a:r>
              <a:rPr lang="en-US" dirty="0"/>
              <a:t>Main memory devices are used to </a:t>
            </a:r>
            <a:r>
              <a:rPr lang="en-US" b="1" dirty="0"/>
              <a:t>only</a:t>
            </a:r>
            <a:r>
              <a:rPr lang="en-US" dirty="0"/>
              <a:t> store and move data</a:t>
            </a:r>
          </a:p>
          <a:p>
            <a:endParaRPr lang="en-US" dirty="0"/>
          </a:p>
          <a:p>
            <a:pPr marL="0" indent="0">
              <a:buNone/>
            </a:pPr>
            <a:endParaRPr lang="en-US" dirty="0"/>
          </a:p>
          <a:p>
            <a:r>
              <a:rPr lang="en-US" dirty="0"/>
              <a:t>Can we do better?</a:t>
            </a:r>
          </a:p>
          <a:p>
            <a:r>
              <a:rPr lang="en-US" dirty="0">
                <a:solidFill>
                  <a:srgbClr val="0000FF"/>
                </a:solidFill>
              </a:rPr>
              <a:t>Can we better take advantage of the main memory devices?</a:t>
            </a:r>
          </a:p>
          <a:p>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8</a:t>
            </a:fld>
            <a:endParaRPr lang="en-US"/>
          </a:p>
        </p:txBody>
      </p:sp>
    </p:spTree>
    <p:extLst>
      <p:ext uri="{BB962C8B-B14F-4D97-AF65-F5344CB8AC3E}">
        <p14:creationId xmlns:p14="http://schemas.microsoft.com/office/powerpoint/2010/main" val="340592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8" name="TextBox 217">
            <a:extLst>
              <a:ext uri="{FF2B5EF4-FFF2-40B4-BE49-F238E27FC236}">
                <a16:creationId xmlns:a16="http://schemas.microsoft.com/office/drawing/2014/main" id="{BA75E75C-168A-7648-864F-4EEB44DC6A33}"/>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Tree>
    <p:extLst>
      <p:ext uri="{BB962C8B-B14F-4D97-AF65-F5344CB8AC3E}">
        <p14:creationId xmlns:p14="http://schemas.microsoft.com/office/powerpoint/2010/main" val="9801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217"/>
                                        </p:tgtEl>
                                        <p:attrNameLst>
                                          <p:attrName>style.visibility</p:attrName>
                                        </p:attrNameLst>
                                      </p:cBhvr>
                                      <p:to>
                                        <p:strVal val="visible"/>
                                      </p:to>
                                    </p:set>
                                  </p:childTnLst>
                                </p:cTn>
                              </p:par>
                              <p:par>
                                <p:cTn id="330" presetID="1" presetClass="entr" presetSubtype="0" fill="hold" nodeType="withEffect">
                                  <p:stCondLst>
                                    <p:cond delay="0"/>
                                  </p:stCondLst>
                                  <p:childTnLst>
                                    <p:set>
                                      <p:cBhvr>
                                        <p:cTn id="331"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P spid="2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1E1A0B84-FF1E-9645-BF30-877EB4FD0740}"/>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9" name="Rectangle 218">
            <a:extLst>
              <a:ext uri="{FF2B5EF4-FFF2-40B4-BE49-F238E27FC236}">
                <a16:creationId xmlns:a16="http://schemas.microsoft.com/office/drawing/2014/main" id="{36E1A517-DA27-7D43-9957-1EC2CD273B59}"/>
              </a:ext>
            </a:extLst>
          </p:cNvPr>
          <p:cNvSpPr/>
          <p:nvPr/>
        </p:nvSpPr>
        <p:spPr>
          <a:xfrm>
            <a:off x="0" y="696163"/>
            <a:ext cx="9144000" cy="5743497"/>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TextBox 219">
            <a:extLst>
              <a:ext uri="{FF2B5EF4-FFF2-40B4-BE49-F238E27FC236}">
                <a16:creationId xmlns:a16="http://schemas.microsoft.com/office/drawing/2014/main" id="{AA0026E5-CFE2-C847-A799-9923A8F82804}"/>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aggregating values from RNG cells after every </a:t>
            </a:r>
            <a:r>
              <a:rPr kumimoji="0" lang="en-US" sz="3200" b="1" i="1" u="none" strike="noStrike" kern="1200" cap="none" spc="0" normalizeH="0" baseline="0" noProof="0" dirty="0">
                <a:ln>
                  <a:noFill/>
                </a:ln>
                <a:solidFill>
                  <a:prstClr val="black"/>
                </a:solidFill>
                <a:effectLst/>
                <a:uLnTx/>
                <a:uFillTx/>
                <a:latin typeface="Cambria" charset="0"/>
                <a:ea typeface="Cambria" charset="0"/>
                <a:cs typeface="Cambria" charset="0"/>
              </a:rPr>
              <a:t>increased</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refresh interval N</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21" name="Rectangle 220">
            <a:extLst>
              <a:ext uri="{FF2B5EF4-FFF2-40B4-BE49-F238E27FC236}">
                <a16:creationId xmlns:a16="http://schemas.microsoft.com/office/drawing/2014/main" id="{D0B5436C-7F0D-8C44-BBD1-BF3241D75617}"/>
              </a:ext>
            </a:extLst>
          </p:cNvPr>
          <p:cNvSpPr/>
          <p:nvPr/>
        </p:nvSpPr>
        <p:spPr>
          <a:xfrm>
            <a:off x="1699636" y="6439090"/>
            <a:ext cx="5705211" cy="341042"/>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647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1" dirty="0"/>
              <a:t>DRAM Retention TRNG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2800" b="1" dirty="0"/>
              <a:t>High latency</a:t>
            </a:r>
          </a:p>
          <a:p>
            <a:pPr>
              <a:tabLst>
                <a:tab pos="3138488" algn="l"/>
              </a:tabLst>
            </a:pPr>
            <a:r>
              <a:rPr lang="en-US" sz="2400" dirty="0"/>
              <a:t>Prior work shows that </a:t>
            </a:r>
            <a:r>
              <a:rPr lang="en-US" sz="2400" b="1" dirty="0">
                <a:solidFill>
                  <a:srgbClr val="9A020E"/>
                </a:solidFill>
              </a:rPr>
              <a:t>40 sec</a:t>
            </a:r>
            <a:r>
              <a:rPr lang="en-US" sz="2400" dirty="0">
                <a:solidFill>
                  <a:srgbClr val="9A020E"/>
                </a:solidFill>
              </a:rPr>
              <a:t> </a:t>
            </a:r>
            <a:r>
              <a:rPr lang="en-US" sz="2400" dirty="0"/>
              <a:t>refresh interval results in 256 random bits of data per 4MiB DRAM block </a:t>
            </a:r>
          </a:p>
          <a:p>
            <a:pPr>
              <a:tabLst>
                <a:tab pos="3138488" algn="l"/>
              </a:tabLst>
            </a:pPr>
            <a:r>
              <a:rPr lang="en-US" sz="2400" b="1" dirty="0">
                <a:solidFill>
                  <a:schemeClr val="accent6">
                    <a:lumMod val="75000"/>
                  </a:schemeClr>
                </a:solidFill>
              </a:rPr>
              <a:t>D-</a:t>
            </a:r>
            <a:r>
              <a:rPr lang="en-US" sz="2400" b="1" dirty="0" err="1">
                <a:solidFill>
                  <a:schemeClr val="accent6">
                    <a:lumMod val="75000"/>
                  </a:schemeClr>
                </a:solidFill>
              </a:rPr>
              <a:t>RaNGe’s</a:t>
            </a:r>
            <a:r>
              <a:rPr lang="en-US" sz="2400" dirty="0"/>
              <a:t> latency is </a:t>
            </a:r>
            <a:r>
              <a:rPr lang="en-US" sz="2400" b="1" dirty="0">
                <a:solidFill>
                  <a:srgbClr val="4A76BF"/>
                </a:solidFill>
              </a:rPr>
              <a:t>100ns</a:t>
            </a:r>
            <a:r>
              <a:rPr lang="en-US" sz="2400" dirty="0"/>
              <a:t> (&gt;9 orders of magnitude faster)</a:t>
            </a:r>
          </a:p>
          <a:p>
            <a:pPr>
              <a:tabLst>
                <a:tab pos="3138488" algn="l"/>
              </a:tabLst>
            </a:pPr>
            <a:endParaRPr lang="en-US" sz="100" dirty="0"/>
          </a:p>
          <a:p>
            <a:pPr marL="0" indent="0">
              <a:buNone/>
            </a:pPr>
            <a:r>
              <a:rPr lang="en-US" sz="2800" b="1" dirty="0"/>
              <a:t>Low Throughput / High DRAM capacity overhead</a:t>
            </a:r>
          </a:p>
          <a:p>
            <a:r>
              <a:rPr lang="en-US" sz="2400" dirty="0"/>
              <a:t>Requires more capacity for higher throughput</a:t>
            </a:r>
          </a:p>
          <a:p>
            <a:pPr lvl="1"/>
            <a:r>
              <a:rPr lang="en-US" sz="2200" dirty="0"/>
              <a:t>Fully reserving a </a:t>
            </a:r>
            <a:r>
              <a:rPr lang="en-US" sz="2200" b="1" dirty="0">
                <a:solidFill>
                  <a:srgbClr val="980616"/>
                </a:solidFill>
              </a:rPr>
              <a:t>32GB</a:t>
            </a:r>
            <a:r>
              <a:rPr lang="en-US" sz="2200" dirty="0"/>
              <a:t> DRAM device results in </a:t>
            </a:r>
            <a:r>
              <a:rPr lang="en-US" sz="2200" b="1" dirty="0">
                <a:solidFill>
                  <a:srgbClr val="9A020E"/>
                </a:solidFill>
              </a:rPr>
              <a:t>0.05 Mb/s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has </a:t>
            </a:r>
            <a:r>
              <a:rPr lang="en-US" sz="2400" b="1" dirty="0">
                <a:solidFill>
                  <a:srgbClr val="4A76BF"/>
                </a:solidFill>
              </a:rPr>
              <a:t>14,000x</a:t>
            </a:r>
            <a:r>
              <a:rPr lang="en-US" sz="2400" dirty="0">
                <a:solidFill>
                  <a:srgbClr val="4A76BF"/>
                </a:solidFill>
              </a:rPr>
              <a:t> </a:t>
            </a:r>
            <a:r>
              <a:rPr lang="en-US" sz="2400" dirty="0"/>
              <a:t>higher throughput with a fixed capacity overhead </a:t>
            </a:r>
            <a:r>
              <a:rPr lang="en-US" sz="2400" b="1" dirty="0">
                <a:solidFill>
                  <a:srgbClr val="4A76BF"/>
                </a:solidFill>
              </a:rPr>
              <a:t>(384 KB) </a:t>
            </a:r>
          </a:p>
          <a:p>
            <a:pPr marL="0" indent="0">
              <a:buNone/>
            </a:pPr>
            <a:endParaRPr lang="en-US" sz="200" b="1" dirty="0">
              <a:solidFill>
                <a:srgbClr val="4A76BF"/>
              </a:solidFill>
            </a:endParaRPr>
          </a:p>
          <a:p>
            <a:pPr marL="0" indent="0">
              <a:buNone/>
            </a:pPr>
            <a:r>
              <a:rPr lang="en-US" sz="2800" b="1" dirty="0"/>
              <a:t>High energy consumption</a:t>
            </a:r>
          </a:p>
          <a:p>
            <a:r>
              <a:rPr lang="en-US" sz="2400" b="1" dirty="0">
                <a:solidFill>
                  <a:srgbClr val="9A020E"/>
                </a:solidFill>
              </a:rPr>
              <a:t>6.8mJ</a:t>
            </a:r>
            <a:r>
              <a:rPr lang="en-US" sz="2400" b="1" dirty="0">
                <a:solidFill>
                  <a:srgbClr val="980616"/>
                </a:solidFill>
              </a:rPr>
              <a:t>/bit</a:t>
            </a:r>
            <a:r>
              <a:rPr lang="en-US" sz="2400" dirty="0">
                <a:solidFill>
                  <a:srgbClr val="980616"/>
                </a:solidFill>
              </a:rPr>
              <a:t> </a:t>
            </a:r>
            <a:r>
              <a:rPr lang="en-US" sz="2400" dirty="0"/>
              <a:t>mainly due to long idle periods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chemeClr val="accent6">
                    <a:lumMod val="75000"/>
                  </a:schemeClr>
                </a:solidFill>
              </a:rPr>
              <a:t>4.4 </a:t>
            </a:r>
            <a:r>
              <a:rPr lang="en-US" sz="2400" b="1" dirty="0" err="1">
                <a:solidFill>
                  <a:schemeClr val="accent6">
                    <a:lumMod val="75000"/>
                  </a:schemeClr>
                </a:solidFill>
              </a:rPr>
              <a:t>nJ</a:t>
            </a:r>
            <a:r>
              <a:rPr lang="en-US" sz="2400" b="1" dirty="0">
                <a:solidFill>
                  <a:srgbClr val="55803D"/>
                </a:solidFill>
              </a:rPr>
              <a:t>/bit </a:t>
            </a:r>
            <a:r>
              <a:rPr lang="en-US" sz="2400" dirty="0"/>
              <a:t>(&gt;7 orders of magnitude lower)</a:t>
            </a:r>
          </a:p>
        </p:txBody>
      </p:sp>
    </p:spTree>
    <p:extLst>
      <p:ext uri="{BB962C8B-B14F-4D97-AF65-F5344CB8AC3E}">
        <p14:creationId xmlns:p14="http://schemas.microsoft.com/office/powerpoint/2010/main" val="17685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5171484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pPr>
              <a:tabLst>
                <a:tab pos="3587750" algn="l"/>
              </a:tabLst>
            </a:pPr>
            <a:r>
              <a:rPr lang="en-US" sz="4100" b="1" dirty="0"/>
              <a:t>Start-up Values as Random Numbers</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1" y="1110724"/>
            <a:ext cx="8987622" cy="5318753"/>
          </a:xfrm>
        </p:spPr>
        <p:txBody>
          <a:bodyPr/>
          <a:lstStyle/>
          <a:p>
            <a:r>
              <a:rPr lang="en-US" sz="3200" dirty="0"/>
              <a:t>When a device is powered up, some DRAM cells have </a:t>
            </a:r>
            <a:r>
              <a:rPr lang="en-US" sz="3200" b="1" dirty="0">
                <a:solidFill>
                  <a:schemeClr val="accent1">
                    <a:lumMod val="75000"/>
                  </a:schemeClr>
                </a:solidFill>
              </a:rPr>
              <a:t>random values</a:t>
            </a:r>
            <a:r>
              <a:rPr lang="en-US" sz="3200" dirty="0"/>
              <a:t> due to interaction between</a:t>
            </a:r>
          </a:p>
          <a:p>
            <a:pPr lvl="1"/>
            <a:r>
              <a:rPr lang="en-US" dirty="0" err="1"/>
              <a:t>precharge</a:t>
            </a:r>
            <a:r>
              <a:rPr lang="en-US" dirty="0"/>
              <a:t> logic</a:t>
            </a:r>
          </a:p>
          <a:p>
            <a:pPr lvl="1"/>
            <a:r>
              <a:rPr lang="en-US" dirty="0"/>
              <a:t>row decoder logic</a:t>
            </a:r>
          </a:p>
          <a:p>
            <a:pPr lvl="1"/>
            <a:r>
              <a:rPr lang="en-US" dirty="0"/>
              <a:t>column select lines</a:t>
            </a:r>
          </a:p>
          <a:p>
            <a:r>
              <a:rPr lang="en-US" sz="3200" dirty="0"/>
              <a:t>Prior works propose </a:t>
            </a:r>
            <a:r>
              <a:rPr lang="en-US" sz="3200" b="1" dirty="0">
                <a:solidFill>
                  <a:schemeClr val="accent1">
                    <a:lumMod val="75000"/>
                  </a:schemeClr>
                </a:solidFill>
              </a:rPr>
              <a:t>power cycling DRAM</a:t>
            </a:r>
            <a:r>
              <a:rPr lang="en-US" sz="3200" dirty="0"/>
              <a:t> to extract the random data resident in those cells</a:t>
            </a:r>
          </a:p>
          <a:p>
            <a:endParaRPr lang="en-US" sz="500" dirty="0"/>
          </a:p>
          <a:p>
            <a:r>
              <a:rPr lang="en-US" sz="3000" b="1" dirty="0">
                <a:solidFill>
                  <a:srgbClr val="9A020E"/>
                </a:solidFill>
              </a:rPr>
              <a:t>Downsides of DRAM Start-up value based TRNGs</a:t>
            </a:r>
            <a:endParaRPr lang="en-US" sz="3000" b="1" dirty="0">
              <a:solidFill>
                <a:srgbClr val="980616"/>
              </a:solidFill>
            </a:endParaRPr>
          </a:p>
          <a:p>
            <a:pPr lvl="1"/>
            <a:r>
              <a:rPr lang="en-US" sz="2400" dirty="0"/>
              <a:t>Must power cycle DRAM to generate random values:</a:t>
            </a:r>
          </a:p>
          <a:p>
            <a:pPr lvl="2"/>
            <a:r>
              <a:rPr lang="en-US" sz="2000" b="1" dirty="0">
                <a:solidFill>
                  <a:srgbClr val="980616"/>
                </a:solidFill>
              </a:rPr>
              <a:t>High latency: </a:t>
            </a:r>
            <a:r>
              <a:rPr lang="en-US" sz="2000" dirty="0"/>
              <a:t>based on power cycle time and data migration</a:t>
            </a:r>
            <a:endParaRPr lang="en-US" sz="2000" b="1" dirty="0">
              <a:solidFill>
                <a:srgbClr val="9A020E"/>
              </a:solidFill>
            </a:endParaRPr>
          </a:p>
          <a:p>
            <a:pPr lvl="2"/>
            <a:r>
              <a:rPr lang="en-US" sz="2000" b="1" dirty="0">
                <a:solidFill>
                  <a:srgbClr val="9A020E"/>
                </a:solidFill>
              </a:rPr>
              <a:t>High storage cost: </a:t>
            </a:r>
            <a:r>
              <a:rPr lang="en-US" sz="2000" dirty="0"/>
              <a:t>all data must be migrated or will be lost </a:t>
            </a:r>
            <a:endParaRPr lang="en-US" sz="2000" b="1" dirty="0"/>
          </a:p>
        </p:txBody>
      </p:sp>
      <p:sp>
        <p:nvSpPr>
          <p:cNvPr id="4" name="TextBox 3">
            <a:extLst>
              <a:ext uri="{FF2B5EF4-FFF2-40B4-BE49-F238E27FC236}">
                <a16:creationId xmlns:a16="http://schemas.microsoft.com/office/drawing/2014/main" id="{4FA710A5-F6B3-6C45-9CA6-B6B885E6ED1A}"/>
              </a:ext>
            </a:extLst>
          </p:cNvPr>
          <p:cNvSpPr txBox="1"/>
          <p:nvPr/>
        </p:nvSpPr>
        <p:spPr>
          <a:xfrm>
            <a:off x="5568041" y="583083"/>
            <a:ext cx="3495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Tehranipoor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HOST, 2016]</a:t>
            </a:r>
          </a:p>
        </p:txBody>
      </p:sp>
    </p:spTree>
    <p:extLst>
      <p:ext uri="{BB962C8B-B14F-4D97-AF65-F5344CB8AC3E}">
        <p14:creationId xmlns:p14="http://schemas.microsoft.com/office/powerpoint/2010/main" val="2665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127-1079-4F4E-A822-CB25B5A65EF0}"/>
              </a:ext>
            </a:extLst>
          </p:cNvPr>
          <p:cNvSpPr>
            <a:spLocks noGrp="1"/>
          </p:cNvSpPr>
          <p:nvPr>
            <p:ph type="title"/>
          </p:nvPr>
        </p:nvSpPr>
        <p:spPr/>
        <p:txBody>
          <a:bodyPr/>
          <a:lstStyle/>
          <a:p>
            <a:r>
              <a:rPr lang="en-US" sz="3600" b="1" dirty="0"/>
              <a:t>D-</a:t>
            </a:r>
            <a:r>
              <a:rPr lang="en-US" sz="3600" b="1" dirty="0" err="1"/>
              <a:t>RaNGe</a:t>
            </a:r>
            <a:r>
              <a:rPr lang="en-US" sz="3600" b="1" dirty="0"/>
              <a:t> Comparison against Prior Work</a:t>
            </a:r>
          </a:p>
        </p:txBody>
      </p:sp>
      <p:sp>
        <p:nvSpPr>
          <p:cNvPr id="3" name="Content Placeholder 2">
            <a:extLst>
              <a:ext uri="{FF2B5EF4-FFF2-40B4-BE49-F238E27FC236}">
                <a16:creationId xmlns:a16="http://schemas.microsoft.com/office/drawing/2014/main" id="{F8100AA9-3357-5042-8467-51C170FF176D}"/>
              </a:ext>
            </a:extLst>
          </p:cNvPr>
          <p:cNvSpPr>
            <a:spLocks noGrp="1"/>
          </p:cNvSpPr>
          <p:nvPr>
            <p:ph idx="1"/>
          </p:nvPr>
        </p:nvSpPr>
        <p:spPr>
          <a:xfrm>
            <a:off x="75991" y="847056"/>
            <a:ext cx="8987622" cy="5318753"/>
          </a:xfrm>
        </p:spPr>
        <p:txBody>
          <a:bodyPr/>
          <a:lstStyle/>
          <a:p>
            <a:r>
              <a:rPr lang="en-US" sz="3200" b="1" dirty="0">
                <a:solidFill>
                  <a:schemeClr val="accent5">
                    <a:lumMod val="75000"/>
                  </a:schemeClr>
                </a:solidFill>
              </a:rPr>
              <a:t>Compared to Command Scheduling, D-</a:t>
            </a:r>
            <a:r>
              <a:rPr lang="en-US" sz="3200" b="1" dirty="0" err="1">
                <a:solidFill>
                  <a:schemeClr val="accent5">
                    <a:lumMod val="75000"/>
                  </a:schemeClr>
                </a:solidFill>
              </a:rPr>
              <a:t>RaNGe</a:t>
            </a:r>
            <a:r>
              <a:rPr lang="en-US" sz="3200" b="1" dirty="0">
                <a:solidFill>
                  <a:schemeClr val="accent5">
                    <a:lumMod val="75000"/>
                  </a:schemeClr>
                </a:solidFill>
              </a:rPr>
              <a:t>:</a:t>
            </a:r>
          </a:p>
          <a:p>
            <a:pPr lvl="1"/>
            <a:r>
              <a:rPr lang="en-US" dirty="0"/>
              <a:t>samples a </a:t>
            </a:r>
            <a:r>
              <a:rPr lang="en-US" b="1" dirty="0">
                <a:solidFill>
                  <a:schemeClr val="accent5">
                    <a:lumMod val="75000"/>
                  </a:schemeClr>
                </a:solidFill>
              </a:rPr>
              <a:t>truly random entropy source</a:t>
            </a:r>
          </a:p>
          <a:p>
            <a:pPr lvl="1"/>
            <a:r>
              <a:rPr lang="en-US" b="1" dirty="0">
                <a:solidFill>
                  <a:schemeClr val="accent5">
                    <a:lumMod val="75000"/>
                  </a:schemeClr>
                </a:solidFill>
              </a:rPr>
              <a:t>211x</a:t>
            </a:r>
            <a:r>
              <a:rPr lang="en-US" dirty="0"/>
              <a:t> higher throughput</a:t>
            </a:r>
          </a:p>
          <a:p>
            <a:pPr lvl="1"/>
            <a:r>
              <a:rPr lang="en-US" b="1" dirty="0">
                <a:solidFill>
                  <a:schemeClr val="accent5">
                    <a:lumMod val="75000"/>
                  </a:schemeClr>
                </a:solidFill>
              </a:rPr>
              <a:t>180x</a:t>
            </a:r>
            <a:r>
              <a:rPr lang="en-US" dirty="0">
                <a:solidFill>
                  <a:schemeClr val="accent5">
                    <a:lumMod val="75000"/>
                  </a:schemeClr>
                </a:solidFill>
              </a:rPr>
              <a:t> </a:t>
            </a:r>
            <a:r>
              <a:rPr lang="en-US" dirty="0"/>
              <a:t>lower</a:t>
            </a:r>
            <a:r>
              <a:rPr lang="en-US" b="1" dirty="0"/>
              <a:t> </a:t>
            </a:r>
            <a:r>
              <a:rPr lang="en-US" dirty="0"/>
              <a:t>latency </a:t>
            </a:r>
          </a:p>
          <a:p>
            <a:pPr lvl="1"/>
            <a:endParaRPr lang="en-US" sz="500" dirty="0"/>
          </a:p>
          <a:p>
            <a:r>
              <a:rPr lang="en-US" sz="3200" b="1" dirty="0">
                <a:solidFill>
                  <a:schemeClr val="accent6">
                    <a:lumMod val="75000"/>
                  </a:schemeClr>
                </a:solidFill>
              </a:rPr>
              <a:t>Compared to Retention Time, D-</a:t>
            </a:r>
            <a:r>
              <a:rPr lang="en-US" sz="3200" b="1" dirty="0" err="1">
                <a:solidFill>
                  <a:schemeClr val="accent6">
                    <a:lumMod val="75000"/>
                  </a:schemeClr>
                </a:solidFill>
              </a:rPr>
              <a:t>RaNGe</a:t>
            </a:r>
            <a:r>
              <a:rPr lang="en-US" sz="3200" b="1" dirty="0">
                <a:solidFill>
                  <a:schemeClr val="accent6">
                    <a:lumMod val="75000"/>
                  </a:schemeClr>
                </a:solidFill>
              </a:rPr>
              <a:t>:</a:t>
            </a:r>
          </a:p>
          <a:p>
            <a:pPr lvl="1"/>
            <a:r>
              <a:rPr lang="en-US" b="1" dirty="0">
                <a:solidFill>
                  <a:schemeClr val="accent6">
                    <a:lumMod val="75000"/>
                  </a:schemeClr>
                </a:solidFill>
              </a:rPr>
              <a:t>&gt;5</a:t>
            </a:r>
            <a:r>
              <a:rPr lang="en-US" dirty="0"/>
              <a:t> orders of magnitude higher throughput</a:t>
            </a:r>
          </a:p>
          <a:p>
            <a:pPr lvl="1"/>
            <a:r>
              <a:rPr lang="en-US" b="1" dirty="0">
                <a:solidFill>
                  <a:schemeClr val="accent6">
                    <a:lumMod val="75000"/>
                  </a:schemeClr>
                </a:solidFill>
              </a:rPr>
              <a:t>&gt;9</a:t>
            </a:r>
            <a:r>
              <a:rPr lang="en-US" dirty="0"/>
              <a:t> orders of magnitude lower latency  </a:t>
            </a:r>
          </a:p>
          <a:p>
            <a:pPr lvl="1"/>
            <a:r>
              <a:rPr lang="en-US" b="1" dirty="0">
                <a:solidFill>
                  <a:schemeClr val="accent6">
                    <a:lumMod val="75000"/>
                  </a:schemeClr>
                </a:solidFill>
              </a:rPr>
              <a:t>&gt;7</a:t>
            </a:r>
            <a:r>
              <a:rPr lang="en-US" dirty="0"/>
              <a:t> orders of magnitude more energy efficient</a:t>
            </a:r>
          </a:p>
          <a:p>
            <a:pPr lvl="1"/>
            <a:endParaRPr lang="en-US" sz="500" dirty="0"/>
          </a:p>
          <a:p>
            <a:r>
              <a:rPr lang="en-US" sz="3200" b="1" dirty="0">
                <a:solidFill>
                  <a:srgbClr val="9A020E"/>
                </a:solidFill>
              </a:rPr>
              <a:t>Compared to Startup Values, D-</a:t>
            </a:r>
            <a:r>
              <a:rPr lang="en-US" sz="3200" b="1" dirty="0" err="1">
                <a:solidFill>
                  <a:srgbClr val="9A020E"/>
                </a:solidFill>
              </a:rPr>
              <a:t>RaNGe</a:t>
            </a:r>
            <a:r>
              <a:rPr lang="en-US" sz="3200" b="1" dirty="0">
                <a:solidFill>
                  <a:srgbClr val="9A020E"/>
                </a:solidFill>
              </a:rPr>
              <a:t>:</a:t>
            </a:r>
          </a:p>
          <a:p>
            <a:pPr lvl="1"/>
            <a:r>
              <a:rPr lang="en-US" b="1" dirty="0">
                <a:solidFill>
                  <a:srgbClr val="9A020E"/>
                </a:solidFill>
              </a:rPr>
              <a:t>continuously</a:t>
            </a:r>
            <a:r>
              <a:rPr lang="en-US" dirty="0"/>
              <a:t> produces random values</a:t>
            </a:r>
          </a:p>
          <a:p>
            <a:pPr lvl="1"/>
            <a:r>
              <a:rPr lang="en-US" dirty="0"/>
              <a:t>does not require a system restart</a:t>
            </a:r>
          </a:p>
        </p:txBody>
      </p:sp>
    </p:spTree>
    <p:extLst>
      <p:ext uri="{BB962C8B-B14F-4D97-AF65-F5344CB8AC3E}">
        <p14:creationId xmlns:p14="http://schemas.microsoft.com/office/powerpoint/2010/main" val="8059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506954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and Conclusion</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17629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30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More on D-</a:t>
            </a:r>
            <a:r>
              <a:rPr lang="en-US" dirty="0" err="1"/>
              <a:t>RaNGe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1065540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my past IBM talks and many works: </a:t>
            </a:r>
          </a:p>
          <a:p>
            <a:pPr lvl="2"/>
            <a:r>
              <a:rPr lang="en-US" dirty="0">
                <a:solidFill>
                  <a:srgbClr val="1A5712"/>
                </a:solidFill>
              </a:rPr>
              <a:t>RowClone [MICRO 2013], Ambit [MICRO 2017], Tesseract [ISCA 2015], PEI [ISCA 2015], TOM [ISCA 2016], EMC [ISCA 2016], Google Workloads [ASPLOS 2018], LazyPIM/</a:t>
            </a:r>
            <a:r>
              <a:rPr lang="en-US" dirty="0" err="1">
                <a:solidFill>
                  <a:srgbClr val="1A5712"/>
                </a:solidFill>
              </a:rPr>
              <a:t>CoNDA</a:t>
            </a:r>
            <a:r>
              <a:rPr lang="en-US" dirty="0">
                <a:solidFill>
                  <a:srgbClr val="1A5712"/>
                </a:solidFill>
              </a:rPr>
              <a:t> [ISCA 2019], …</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9</a:t>
            </a:fld>
            <a:endParaRPr lang="en-US"/>
          </a:p>
        </p:txBody>
      </p:sp>
    </p:spTree>
    <p:extLst>
      <p:ext uri="{BB962C8B-B14F-4D97-AF65-F5344CB8AC3E}">
        <p14:creationId xmlns:p14="http://schemas.microsoft.com/office/powerpoint/2010/main" val="283078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2924944"/>
            <a:ext cx="784887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10825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4890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3467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491755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b="1"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8193020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911225"/>
            <a:ext cx="8987622" cy="2769822"/>
          </a:xfrm>
        </p:spPr>
        <p:txBody>
          <a:bodyPr/>
          <a:lstStyle/>
          <a:p>
            <a:pPr marL="0" indent="0">
              <a:buNone/>
            </a:pPr>
            <a:r>
              <a:rPr lang="en-US" sz="3200" dirty="0"/>
              <a:t>We want a way to ensure that a system’s components are not </a:t>
            </a:r>
            <a:r>
              <a:rPr lang="en-US" sz="3200" b="1" dirty="0">
                <a:solidFill>
                  <a:srgbClr val="C00000"/>
                </a:solidFill>
              </a:rPr>
              <a:t>compromised</a:t>
            </a:r>
          </a:p>
          <a:p>
            <a:r>
              <a:rPr lang="en-US" sz="2500" b="1" dirty="0">
                <a:solidFill>
                  <a:schemeClr val="accent5"/>
                </a:solidFill>
              </a:rPr>
              <a:t>Physical </a:t>
            </a:r>
            <a:r>
              <a:rPr lang="en-US" sz="2500" b="1" dirty="0" err="1">
                <a:solidFill>
                  <a:schemeClr val="accent5"/>
                </a:solidFill>
              </a:rPr>
              <a:t>Unclonable</a:t>
            </a:r>
            <a:r>
              <a:rPr lang="en-US" sz="2500" b="1" dirty="0">
                <a:solidFill>
                  <a:schemeClr val="accent5"/>
                </a:solidFill>
              </a:rPr>
              <a:t> Function (PUF):</a:t>
            </a:r>
            <a:r>
              <a:rPr lang="en-US" sz="2500" dirty="0"/>
              <a:t> a function we </a:t>
            </a:r>
            <a:r>
              <a:rPr lang="en-US" sz="2500" b="1" dirty="0">
                <a:solidFill>
                  <a:srgbClr val="7030A0"/>
                </a:solidFill>
              </a:rPr>
              <a:t>evaluate</a:t>
            </a:r>
            <a:r>
              <a:rPr lang="en-US" sz="2500" dirty="0">
                <a:solidFill>
                  <a:srgbClr val="7030A0"/>
                </a:solidFill>
              </a:rPr>
              <a:t> </a:t>
            </a:r>
            <a:r>
              <a:rPr lang="en-US" sz="2500" dirty="0"/>
              <a:t>on a device to </a:t>
            </a:r>
            <a:r>
              <a:rPr lang="en-US" sz="2500" b="1" dirty="0">
                <a:solidFill>
                  <a:srgbClr val="7030A0"/>
                </a:solidFill>
              </a:rPr>
              <a:t>generate</a:t>
            </a:r>
            <a:r>
              <a:rPr lang="en-US" sz="2500" dirty="0">
                <a:solidFill>
                  <a:srgbClr val="7030A0"/>
                </a:solidFill>
              </a:rPr>
              <a:t> </a:t>
            </a:r>
            <a:r>
              <a:rPr lang="en-US" sz="2500" dirty="0"/>
              <a:t>a </a:t>
            </a:r>
            <a:r>
              <a:rPr lang="en-US" sz="2500" b="1" dirty="0">
                <a:solidFill>
                  <a:srgbClr val="7030A0"/>
                </a:solidFill>
              </a:rPr>
              <a:t>signature</a:t>
            </a:r>
            <a:r>
              <a:rPr lang="en-US" sz="2500" dirty="0">
                <a:solidFill>
                  <a:srgbClr val="7030A0"/>
                </a:solidFill>
              </a:rPr>
              <a:t> </a:t>
            </a:r>
            <a:r>
              <a:rPr lang="en-US" sz="2500" b="1" dirty="0">
                <a:solidFill>
                  <a:schemeClr val="accent6"/>
                </a:solidFill>
              </a:rPr>
              <a:t>unique</a:t>
            </a:r>
            <a:r>
              <a:rPr lang="en-US" sz="2500" dirty="0">
                <a:solidFill>
                  <a:schemeClr val="accent6"/>
                </a:solidFill>
              </a:rPr>
              <a:t> </a:t>
            </a:r>
            <a:r>
              <a:rPr lang="en-US" sz="2500" dirty="0"/>
              <a:t>to the device </a:t>
            </a:r>
          </a:p>
          <a:p>
            <a:r>
              <a:rPr lang="en-US" sz="2500" dirty="0"/>
              <a:t>We refer to the unique signature as a </a:t>
            </a:r>
            <a:r>
              <a:rPr lang="en-US" sz="2500" b="1" dirty="0">
                <a:solidFill>
                  <a:schemeClr val="accent5"/>
                </a:solidFill>
              </a:rPr>
              <a:t>PUF response</a:t>
            </a:r>
          </a:p>
          <a:p>
            <a:r>
              <a:rPr lang="en-US" sz="2500" dirty="0"/>
              <a:t>Often used in a </a:t>
            </a:r>
            <a:r>
              <a:rPr lang="en-US" sz="2500" b="1" dirty="0">
                <a:solidFill>
                  <a:schemeClr val="accent5"/>
                </a:solidFill>
              </a:rPr>
              <a:t>Challenge-Response Protocol</a:t>
            </a:r>
            <a:r>
              <a:rPr lang="en-US" sz="2500" dirty="0"/>
              <a:t> </a:t>
            </a:r>
            <a:r>
              <a:rPr lang="en-US" sz="2500" b="1" dirty="0">
                <a:solidFill>
                  <a:schemeClr val="accent5"/>
                </a:solidFill>
              </a:rPr>
              <a:t>(CRP)</a:t>
            </a:r>
          </a:p>
        </p:txBody>
      </p:sp>
      <p:sp>
        <p:nvSpPr>
          <p:cNvPr id="4" name="Rectangle 3"/>
          <p:cNvSpPr/>
          <p:nvPr/>
        </p:nvSpPr>
        <p:spPr>
          <a:xfrm>
            <a:off x="2085608" y="7220244"/>
            <a:ext cx="4968387" cy="263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TODO: nice PUF input/output animation showing how a CRP works. Define evaluate, define input, and output (PUF response)</a:t>
            </a:r>
          </a:p>
        </p:txBody>
      </p:sp>
      <p:sp>
        <p:nvSpPr>
          <p:cNvPr id="5" name="Rectangle 4"/>
          <p:cNvSpPr/>
          <p:nvPr/>
        </p:nvSpPr>
        <p:spPr>
          <a:xfrm>
            <a:off x="5895681" y="4029092"/>
            <a:ext cx="2651760" cy="214063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Device</a:t>
            </a:r>
            <a:endParaRPr kumimoji="0" lang="en-US" sz="4800" b="1" i="0" u="sng"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46098" y="3968139"/>
            <a:ext cx="2975830" cy="214063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Trusted Device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cxnSp>
        <p:nvCxnSpPr>
          <p:cNvPr id="9" name="Straight Arrow Connector 8"/>
          <p:cNvCxnSpPr/>
          <p:nvPr/>
        </p:nvCxnSpPr>
        <p:spPr>
          <a:xfrm>
            <a:off x="3258334" y="4779187"/>
            <a:ext cx="2500941" cy="0"/>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53969" y="5270843"/>
            <a:ext cx="2500941" cy="30480"/>
          </a:xfrm>
          <a:prstGeom prst="straightConnector1">
            <a:avLst/>
          </a:prstGeom>
          <a:ln w="98425">
            <a:solidFill>
              <a:srgbClr val="A144E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27365" y="3812604"/>
            <a:ext cx="202491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charset="0"/>
                <a:ea typeface="Cambria" charset="0"/>
                <a:cs typeface="Cambria" charset="0"/>
              </a:rPr>
              <a:t>Challenge</a:t>
            </a:r>
            <a:r>
              <a:rPr kumimoji="0" lang="en-US" sz="2800" b="1" i="0" u="none" strike="noStrike" kern="1200" cap="none" spc="0" normalizeH="0" baseline="-25000" noProof="0" dirty="0" err="1">
                <a:ln>
                  <a:noFill/>
                </a:ln>
                <a:solidFill>
                  <a:srgbClr val="ED7D31">
                    <a:lumMod val="75000"/>
                  </a:srgbClr>
                </a:solidFill>
                <a:effectLst/>
                <a:uLnTx/>
                <a:uFillTx/>
                <a:latin typeface="Cambria" charset="0"/>
                <a:ea typeface="Cambria" charset="0"/>
                <a:cs typeface="Cambria" charset="0"/>
              </a:rPr>
              <a:t>X</a:t>
            </a:r>
            <a:endParaRPr kumimoji="0" lang="en-US" sz="4000" b="1" i="0" u="none" strike="noStrike" kern="1200" cap="none" spc="0" normalizeH="0" baseline="-25000" noProof="0" dirty="0">
              <a:ln>
                <a:noFill/>
              </a:ln>
              <a:solidFill>
                <a:srgbClr val="ED7D31">
                  <a:lumMod val="75000"/>
                </a:srgbClr>
              </a:solidFill>
              <a:effectLst/>
              <a:uLnTx/>
              <a:uFillTx/>
              <a:latin typeface="Cambria" charset="0"/>
              <a:ea typeface="Cambria" charset="0"/>
              <a:cs typeface="Cambria" charset="0"/>
            </a:endParaRPr>
          </a:p>
        </p:txBody>
      </p:sp>
      <p:sp>
        <p:nvSpPr>
          <p:cNvPr id="14" name="TextBox 13"/>
          <p:cNvSpPr txBox="1"/>
          <p:nvPr/>
        </p:nvSpPr>
        <p:spPr>
          <a:xfrm>
            <a:off x="3180231" y="5267719"/>
            <a:ext cx="264841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rPr>
              <a:t>PUF </a:t>
            </a:r>
            <a:r>
              <a:rPr kumimoji="0" lang="en-US" sz="2800" b="1" i="0" u="none" strike="noStrike" kern="1200" cap="none" spc="0" normalizeH="0" baseline="0" noProof="0" dirty="0" err="1">
                <a:ln>
                  <a:noFill/>
                </a:ln>
                <a:solidFill>
                  <a:srgbClr val="A144EB"/>
                </a:solidFill>
                <a:effectLst/>
                <a:uLnTx/>
                <a:uFillTx/>
                <a:latin typeface="Cambria" charset="0"/>
                <a:ea typeface="Cambria" charset="0"/>
                <a:cs typeface="Cambria" charset="0"/>
              </a:rPr>
              <a:t>Response</a:t>
            </a:r>
            <a:r>
              <a:rPr kumimoji="0" lang="en-US" sz="2800" b="1" i="0" u="none" strike="noStrike" kern="1200" cap="none" spc="0" normalizeH="0" baseline="-25000" noProof="0" dirty="0" err="1">
                <a:ln>
                  <a:noFill/>
                </a:ln>
                <a:solidFill>
                  <a:srgbClr val="A144EB"/>
                </a:solidFill>
                <a:effectLst/>
                <a:uLnTx/>
                <a:uFillTx/>
                <a:latin typeface="Cambria" charset="0"/>
                <a:ea typeface="Cambria" charset="0"/>
                <a:cs typeface="Cambria" charset="0"/>
              </a:rPr>
              <a:t>X</a:t>
            </a:r>
            <a:endPar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endParaRPr>
          </a:p>
        </p:txBody>
      </p:sp>
      <p:sp>
        <p:nvSpPr>
          <p:cNvPr id="17" name="TextBox 16"/>
          <p:cNvSpPr txBox="1"/>
          <p:nvPr/>
        </p:nvSpPr>
        <p:spPr>
          <a:xfrm>
            <a:off x="6259567" y="5038455"/>
            <a:ext cx="192398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Evaluating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a:t>
            </a:r>
          </a:p>
        </p:txBody>
      </p:sp>
      <p:sp>
        <p:nvSpPr>
          <p:cNvPr id="18" name="Rectangle 17"/>
          <p:cNvSpPr/>
          <p:nvPr/>
        </p:nvSpPr>
        <p:spPr>
          <a:xfrm>
            <a:off x="723462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7451337"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7676460"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216855" y="5038455"/>
            <a:ext cx="298011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     Checking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response       </a:t>
            </a:r>
          </a:p>
        </p:txBody>
      </p:sp>
      <p:sp>
        <p:nvSpPr>
          <p:cNvPr id="19" name="Rectangle 18"/>
          <p:cNvSpPr/>
          <p:nvPr/>
        </p:nvSpPr>
        <p:spPr>
          <a:xfrm>
            <a:off x="2458801"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264625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2820172"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976426" y="4043037"/>
            <a:ext cx="251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charset="0"/>
                <a:ea typeface="Cambria" charset="0"/>
                <a:cs typeface="Cambria" charset="0"/>
              </a:rPr>
              <a:t>Authenticated</a:t>
            </a: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sp>
        <p:nvSpPr>
          <p:cNvPr id="8" name="Rectangle 7"/>
          <p:cNvSpPr/>
          <p:nvPr/>
        </p:nvSpPr>
        <p:spPr>
          <a:xfrm>
            <a:off x="7870140" y="4394466"/>
            <a:ext cx="74892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2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50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1500"/>
                            </p:stCondLst>
                            <p:childTnLst>
                              <p:par>
                                <p:cTn id="46" presetID="1" presetClass="exit" presetSubtype="0" fill="hold" grpId="1" nodeType="afterEffect">
                                  <p:stCondLst>
                                    <p:cond delay="500"/>
                                  </p:stCondLst>
                                  <p:childTnLst>
                                    <p:set>
                                      <p:cBhvr>
                                        <p:cTn id="47" dur="1" fill="hold">
                                          <p:stCondLst>
                                            <p:cond delay="0"/>
                                          </p:stCondLst>
                                        </p:cTn>
                                        <p:tgtEl>
                                          <p:spTgt spid="17"/>
                                        </p:tgtEl>
                                        <p:attrNameLst>
                                          <p:attrName>style.visibility</p:attrName>
                                        </p:attrNameLst>
                                      </p:cBhvr>
                                      <p:to>
                                        <p:strVal val="hidden"/>
                                      </p:to>
                                    </p:set>
                                  </p:childTnLst>
                                </p:cTn>
                              </p:par>
                            </p:childTnLst>
                          </p:cTn>
                        </p:par>
                        <p:par>
                          <p:cTn id="48" fill="hold">
                            <p:stCondLst>
                              <p:cond delay="2000"/>
                            </p:stCondLst>
                            <p:childTnLst>
                              <p:par>
                                <p:cTn id="49" presetID="1" presetClass="exit" presetSubtype="0" fill="hold" grpId="1" nodeType="after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par>
                          <p:cTn id="54" fill="hold">
                            <p:stCondLst>
                              <p:cond delay="2000"/>
                            </p:stCondLst>
                            <p:childTnLst>
                              <p:par>
                                <p:cTn id="55" presetID="1" presetClass="exit" presetSubtype="0" fill="hold" grpId="1" nodeType="after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1000"/>
                                        <p:tgtEl>
                                          <p:spTgt spid="10"/>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500"/>
                                  </p:stCondLst>
                                  <p:childTnLst>
                                    <p:set>
                                      <p:cBhvr>
                                        <p:cTn id="70" dur="1" fill="hold">
                                          <p:stCondLst>
                                            <p:cond delay="0"/>
                                          </p:stCondLst>
                                        </p:cTn>
                                        <p:tgtEl>
                                          <p:spTgt spid="1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50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grpId="0" nodeType="afterEffect">
                                  <p:stCondLst>
                                    <p:cond delay="5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500"/>
                            </p:stCondLst>
                            <p:childTnLst>
                              <p:par>
                                <p:cTn id="78" presetID="1" presetClass="exit" presetSubtype="0" fill="hold" grpId="1" nodeType="afterEffect">
                                  <p:stCondLst>
                                    <p:cond delay="50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2000"/>
                            </p:stCondLst>
                            <p:childTnLst>
                              <p:par>
                                <p:cTn id="81" presetID="1" presetClass="exit" presetSubtype="0" fill="hold" grpId="1" nodeType="after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19"/>
                                        </p:tgtEl>
                                        <p:attrNameLst>
                                          <p:attrName>style.visibility</p:attrName>
                                        </p:attrNameLst>
                                      </p:cBhvr>
                                      <p:to>
                                        <p:strVal val="hidden"/>
                                      </p:to>
                                    </p:set>
                                  </p:childTnLst>
                                </p:cTn>
                              </p:par>
                            </p:childTnLst>
                          </p:cTn>
                        </p:par>
                        <p:par>
                          <p:cTn id="86" fill="hold">
                            <p:stCondLst>
                              <p:cond delay="2000"/>
                            </p:stCondLst>
                            <p:childTnLst>
                              <p:par>
                                <p:cTn id="87" presetID="1" presetClass="exit" presetSubtype="0" fill="hold" grpId="1" nodeType="after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dissolve">
                                      <p:cBhvr>
                                        <p:cTn id="93" dur="500"/>
                                        <p:tgtEl>
                                          <p:spTgt spid="7"/>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dissolve">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3" grpId="0"/>
      <p:bldP spid="14" grpId="0"/>
      <p:bldP spid="17" grpId="0"/>
      <p:bldP spid="17" grpId="1"/>
      <p:bldP spid="18" grpId="0"/>
      <p:bldP spid="18" grpId="1"/>
      <p:bldP spid="20" grpId="0"/>
      <p:bldP spid="20" grpId="1"/>
      <p:bldP spid="21" grpId="0"/>
      <p:bldP spid="21" grpId="1"/>
      <p:bldP spid="16" grpId="0"/>
      <p:bldP spid="16" grpId="1"/>
      <p:bldP spid="19" grpId="0"/>
      <p:bldP spid="19" grpId="1"/>
      <p:bldP spid="22" grpId="0"/>
      <p:bldP spid="22" grpId="1"/>
      <p:bldP spid="23" grpId="0"/>
      <p:bldP spid="23" grpId="1"/>
      <p:bldP spid="7"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200686" y="911224"/>
            <a:ext cx="8818627" cy="5318753"/>
          </a:xfrm>
        </p:spPr>
        <p:txBody>
          <a:bodyPr/>
          <a:lstStyle/>
          <a:p>
            <a:pPr marL="514350" indent="-514350">
              <a:buAutoNum type="arabicPeriod"/>
            </a:pPr>
            <a:r>
              <a:rPr lang="en-US" sz="3200" dirty="0"/>
              <a:t>We want a </a:t>
            </a:r>
            <a:r>
              <a:rPr lang="en-US" sz="3200" b="1" dirty="0">
                <a:solidFill>
                  <a:schemeClr val="accent5"/>
                </a:solidFill>
              </a:rPr>
              <a:t>runtime-accessible</a:t>
            </a:r>
            <a:r>
              <a:rPr lang="en-US" sz="3200" dirty="0"/>
              <a:t> PUF</a:t>
            </a:r>
            <a:endParaRPr lang="en-US" sz="2400" dirty="0"/>
          </a:p>
          <a:p>
            <a:pPr lvl="1"/>
            <a:r>
              <a:rPr lang="en-US" dirty="0"/>
              <a:t>Should be evaluated </a:t>
            </a:r>
            <a:r>
              <a:rPr lang="en-US" b="1" dirty="0">
                <a:solidFill>
                  <a:schemeClr val="accent6">
                    <a:lumMod val="75000"/>
                  </a:schemeClr>
                </a:solidFill>
              </a:rPr>
              <a:t>quickly</a:t>
            </a:r>
            <a:r>
              <a:rPr lang="en-US" dirty="0">
                <a:solidFill>
                  <a:schemeClr val="accent6">
                    <a:lumMod val="75000"/>
                  </a:schemeClr>
                </a:solidFill>
              </a:rPr>
              <a:t> </a:t>
            </a:r>
            <a:r>
              <a:rPr lang="en-US" dirty="0"/>
              <a:t>with </a:t>
            </a:r>
            <a:r>
              <a:rPr lang="en-US" b="1" dirty="0">
                <a:solidFill>
                  <a:schemeClr val="accent6">
                    <a:lumMod val="75000"/>
                  </a:schemeClr>
                </a:solidFill>
              </a:rPr>
              <a:t>minimal</a:t>
            </a:r>
            <a:r>
              <a:rPr lang="en-US" dirty="0">
                <a:solidFill>
                  <a:schemeClr val="accent6">
                    <a:lumMod val="75000"/>
                  </a:schemeClr>
                </a:solidFill>
              </a:rPr>
              <a:t> </a:t>
            </a:r>
            <a:r>
              <a:rPr lang="en-US" dirty="0"/>
              <a:t>impact on concurrent applications</a:t>
            </a:r>
          </a:p>
          <a:p>
            <a:pPr lvl="1"/>
            <a:r>
              <a:rPr lang="en-US" dirty="0"/>
              <a:t>Can protect against </a:t>
            </a:r>
            <a:r>
              <a:rPr lang="en-US" b="1" dirty="0">
                <a:solidFill>
                  <a:srgbClr val="C00000"/>
                </a:solidFill>
              </a:rPr>
              <a:t>attacks that swap system components with malicious parts</a:t>
            </a:r>
          </a:p>
          <a:p>
            <a:pPr lvl="1"/>
            <a:endParaRPr lang="en-US" sz="4000" dirty="0"/>
          </a:p>
          <a:p>
            <a:pPr marL="0" indent="0">
              <a:buNone/>
            </a:pPr>
            <a:r>
              <a:rPr lang="en-US" sz="3200" b="1" dirty="0"/>
              <a:t>2.</a:t>
            </a:r>
            <a:r>
              <a:rPr lang="en-US" sz="3200" dirty="0"/>
              <a:t>  DRAM is a </a:t>
            </a:r>
            <a:r>
              <a:rPr lang="en-US" sz="3200" b="1" dirty="0">
                <a:solidFill>
                  <a:schemeClr val="accent6">
                    <a:lumMod val="75000"/>
                  </a:schemeClr>
                </a:solidFill>
              </a:rPr>
              <a:t>promising substrate</a:t>
            </a:r>
            <a:r>
              <a:rPr lang="en-US" sz="3200" b="1" dirty="0"/>
              <a:t> </a:t>
            </a:r>
            <a:r>
              <a:rPr lang="en-US" sz="3200" dirty="0"/>
              <a:t>for evaluating PUFs because it is </a:t>
            </a:r>
            <a:r>
              <a:rPr lang="en-US" sz="3200" b="1" dirty="0">
                <a:solidFill>
                  <a:schemeClr val="accent5"/>
                </a:solidFill>
              </a:rPr>
              <a:t>ubiquitous</a:t>
            </a:r>
            <a:r>
              <a:rPr lang="en-US" sz="3200" dirty="0">
                <a:solidFill>
                  <a:schemeClr val="accent5"/>
                </a:solidFill>
              </a:rPr>
              <a:t> </a:t>
            </a:r>
            <a:r>
              <a:rPr lang="en-US" sz="3200" dirty="0"/>
              <a:t>in modern systems</a:t>
            </a:r>
          </a:p>
          <a:p>
            <a:pPr lvl="1"/>
            <a:r>
              <a:rPr lang="en-US" dirty="0"/>
              <a:t>Unfortunately, current DRAM PUFs are </a:t>
            </a:r>
            <a:r>
              <a:rPr lang="en-US" b="1" dirty="0">
                <a:solidFill>
                  <a:srgbClr val="C00000"/>
                </a:solidFill>
              </a:rPr>
              <a:t>slow</a:t>
            </a:r>
            <a:r>
              <a:rPr lang="en-US" dirty="0">
                <a:solidFill>
                  <a:srgbClr val="C00000"/>
                </a:solidFill>
              </a:rPr>
              <a:t> </a:t>
            </a:r>
            <a:r>
              <a:rPr lang="en-US" dirty="0"/>
              <a:t>and get </a:t>
            </a:r>
            <a:r>
              <a:rPr lang="en-US" b="1" dirty="0">
                <a:solidFill>
                  <a:srgbClr val="C00000"/>
                </a:solidFill>
              </a:rPr>
              <a:t>exponentially slower </a:t>
            </a:r>
            <a:r>
              <a:rPr lang="en-US" dirty="0"/>
              <a:t>at lower temperatures</a:t>
            </a:r>
          </a:p>
        </p:txBody>
      </p:sp>
    </p:spTree>
    <p:extLst>
      <p:ext uri="{BB962C8B-B14F-4D97-AF65-F5344CB8AC3E}">
        <p14:creationId xmlns:p14="http://schemas.microsoft.com/office/powerpoint/2010/main" val="29541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b="1"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80010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5038" y="2905221"/>
            <a:ext cx="6719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2225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500"/>
                            </p:stCondLst>
                            <p:childTnLst>
                              <p:par>
                                <p:cTn id="30" presetID="0" presetClass="path" presetSubtype="0" accel="50000" decel="50000" fill="hold" grpId="0" nodeType="afterEffect">
                                  <p:stCondLst>
                                    <p:cond delay="0"/>
                                  </p:stCondLst>
                                  <p:childTnLst>
                                    <p:animMotion origin="layout" path="M 3.05556E-6 0.00949 L 0.3934 0.00949 " pathEditMode="relative" rAng="0" ptsTypes="AA">
                                      <p:cBhvr>
                                        <p:cTn id="31" dur="500" fill="hold"/>
                                        <p:tgtEl>
                                          <p:spTgt spid="23"/>
                                        </p:tgtEl>
                                        <p:attrNameLst>
                                          <p:attrName>ppt_x</p:attrName>
                                          <p:attrName>ppt_y</p:attrName>
                                        </p:attrNameLst>
                                      </p:cBhvr>
                                      <p:rCtr x="19670" y="0"/>
                                    </p:animMotion>
                                  </p:childTnLst>
                                </p:cTn>
                              </p:par>
                              <p:par>
                                <p:cTn id="32" presetID="22" presetClass="exit" presetSubtype="8" fill="hold" nodeType="withEffect">
                                  <p:stCondLst>
                                    <p:cond delay="0"/>
                                  </p:stCondLst>
                                  <p:childTnLst>
                                    <p:animEffect transition="out" filter="wipe(left)">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xit" presetSubtype="8" fill="hold" grpId="2" nodeType="withEffect">
                                  <p:stCondLst>
                                    <p:cond delay="0"/>
                                  </p:stCondLst>
                                  <p:childTnLst>
                                    <p:animEffect transition="out" filter="wipe(left)">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par>
                          <p:cTn id="46" fill="hold">
                            <p:stCondLst>
                              <p:cond delay="500"/>
                            </p:stCondLst>
                            <p:childTnLst>
                              <p:par>
                                <p:cTn id="47" presetID="0" presetClass="path" presetSubtype="0" accel="50000" decel="50000" fill="hold" grpId="0" nodeType="afterEffect">
                                  <p:stCondLst>
                                    <p:cond delay="0"/>
                                  </p:stCondLst>
                                  <p:childTnLst>
                                    <p:animMotion origin="layout" path="M 2.77778E-7 0.01088 L 0.17483 0.01088 " pathEditMode="relative" rAng="0" ptsTypes="AA">
                                      <p:cBhvr>
                                        <p:cTn id="48" dur="500" fill="hold"/>
                                        <p:tgtEl>
                                          <p:spTgt spid="21"/>
                                        </p:tgtEl>
                                        <p:attrNameLst>
                                          <p:attrName>ppt_x</p:attrName>
                                          <p:attrName>ppt_y</p:attrName>
                                        </p:attrNameLst>
                                      </p:cBhvr>
                                      <p:rCtr x="8733" y="0"/>
                                    </p:animMotion>
                                  </p:childTnLst>
                                </p:cTn>
                              </p:par>
                              <p:par>
                                <p:cTn id="49" presetID="22" presetClass="exit" presetSubtype="8" fill="hold" nodeType="withEffect">
                                  <p:stCondLst>
                                    <p:cond delay="0"/>
                                  </p:stCondLst>
                                  <p:childTnLst>
                                    <p:animEffect transition="out" filter="wipe(left)">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8" fill="hold" grpId="3" nodeType="withEffect">
                                  <p:stCondLst>
                                    <p:cond delay="0"/>
                                  </p:stCondLst>
                                  <p:childTnLst>
                                    <p:animEffect transition="out" filter="wipe(left)">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3" grpId="0" animBg="1"/>
      <p:bldP spid="23" grpId="1" animBg="1"/>
      <p:bldP spid="23" grpId="2" animBg="1"/>
      <p:bldP spid="49" grpId="0" animBg="1"/>
      <p:bldP spid="50" grpId="0" animBg="1"/>
      <p:bldP spid="6" grpId="0" animBg="1"/>
      <p:bldP spid="24" grpId="0"/>
      <p:bldP spid="24" grpId="1"/>
      <p:bldP spid="25" grpId="0"/>
      <p:bldP spid="35" grpId="0"/>
      <p:bldP spid="35" grpId="1"/>
      <p:bldP spid="35" grpId="2"/>
      <p:bldP spid="35" grpId="3"/>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9997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par>
                                <p:cTn id="15" presetID="22" presetClass="entr" presetSubtype="8"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8" fill="hold" nodeType="withEffect">
                                  <p:stCondLst>
                                    <p:cond delay="75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3.05556E-6 7.40741E-7 L 0.17795 0.00139 " pathEditMode="relative" rAng="0" ptsTypes="AA">
                                      <p:cBhvr>
                                        <p:cTn id="33" dur="1000" fill="hold"/>
                                        <p:tgtEl>
                                          <p:spTgt spid="23"/>
                                        </p:tgtEl>
                                        <p:attrNameLst>
                                          <p:attrName>ppt_x</p:attrName>
                                          <p:attrName>ppt_y</p:attrName>
                                        </p:attrNameLst>
                                      </p:cBhvr>
                                      <p:rCtr x="8889" y="69"/>
                                    </p:animMotion>
                                  </p:childTnLst>
                                </p:cTn>
                              </p:par>
                              <p:par>
                                <p:cTn id="34" presetID="0" presetClass="path" presetSubtype="0" accel="50000" decel="50000" fill="hold" grpId="0" nodeType="withEffect">
                                  <p:stCondLst>
                                    <p:cond delay="250"/>
                                  </p:stCondLst>
                                  <p:childTnLst>
                                    <p:animMotion origin="layout" path="M 2.77778E-7 1.11111E-6 L 0.17795 -0.0007 " pathEditMode="relative" rAng="0" ptsTypes="AA">
                                      <p:cBhvr>
                                        <p:cTn id="35" dur="1000" fill="hold"/>
                                        <p:tgtEl>
                                          <p:spTgt spid="50"/>
                                        </p:tgtEl>
                                        <p:attrNameLst>
                                          <p:attrName>ppt_x</p:attrName>
                                          <p:attrName>ppt_y</p:attrName>
                                        </p:attrNameLst>
                                      </p:cBhvr>
                                      <p:rCtr x="8889" y="-46"/>
                                    </p:animMotion>
                                  </p:childTnLst>
                                </p:cTn>
                              </p:par>
                              <p:par>
                                <p:cTn id="36" presetID="0" presetClass="path" presetSubtype="0" accel="50000" decel="50000" fill="hold" grpId="0" nodeType="withEffect">
                                  <p:stCondLst>
                                    <p:cond delay="750"/>
                                  </p:stCondLst>
                                  <p:childTnLst>
                                    <p:animMotion origin="layout" path="M 1.11111E-6 -3.7037E-6 L 0.17969 0.00301 " pathEditMode="relative" rAng="0" ptsTypes="AA">
                                      <p:cBhvr>
                                        <p:cTn id="37" dur="1000" fill="hold"/>
                                        <p:tgtEl>
                                          <p:spTgt spid="49"/>
                                        </p:tgtEl>
                                        <p:attrNameLst>
                                          <p:attrName>ppt_x</p:attrName>
                                          <p:attrName>ppt_y</p:attrName>
                                        </p:attrNameLst>
                                      </p:cBhvr>
                                      <p:rCtr x="897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9" grpId="0" animBg="1"/>
      <p:bldP spid="50" grpId="0" animBg="1"/>
      <p:bldP spid="26" grpId="0"/>
      <p:bldP spid="43" grpId="0"/>
      <p:bldP spid="35" grpId="0"/>
      <p:bldP spid="36" grpId="0"/>
      <p:bldP spid="37" grpId="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196317</TotalTime>
  <Words>22875</Words>
  <Application>Microsoft Macintosh PowerPoint</Application>
  <PresentationFormat>On-screen Show (4:3)</PresentationFormat>
  <Paragraphs>3244</Paragraphs>
  <Slides>235</Slides>
  <Notes>143</Notes>
  <HiddenSlides>2</HiddenSlides>
  <MMClips>0</MMClips>
  <ScaleCrop>false</ScaleCrop>
  <HeadingPairs>
    <vt:vector size="6" baseType="variant">
      <vt:variant>
        <vt:lpstr>Fonts Used</vt:lpstr>
      </vt:variant>
      <vt:variant>
        <vt:i4>21</vt:i4>
      </vt:variant>
      <vt:variant>
        <vt:lpstr>Theme</vt:lpstr>
      </vt:variant>
      <vt:variant>
        <vt:i4>48</vt:i4>
      </vt:variant>
      <vt:variant>
        <vt:lpstr>Slide Titles</vt:lpstr>
      </vt:variant>
      <vt:variant>
        <vt:i4>235</vt:i4>
      </vt:variant>
    </vt:vector>
  </HeadingPairs>
  <TitlesOfParts>
    <vt:vector size="304" baseType="lpstr">
      <vt:lpstr>굴림</vt:lpstr>
      <vt:lpstr>맑은 고딕</vt:lpstr>
      <vt:lpstr>ＭＳ Ｐゴシック</vt:lpstr>
      <vt:lpstr>Adobe Garamond Pro</vt:lpstr>
      <vt:lpstr>Apple Chancery</vt:lpstr>
      <vt:lpstr>Arial</vt:lpstr>
      <vt:lpstr>Arial Narrow</vt:lpstr>
      <vt:lpstr>Calibri</vt:lpstr>
      <vt:lpstr>Calibri Light</vt:lpstr>
      <vt:lpstr>Cambria</vt:lpstr>
      <vt:lpstr>Cambria Math</vt:lpstr>
      <vt:lpstr>Chalkduster</vt:lpstr>
      <vt:lpstr>Garamond</vt:lpstr>
      <vt:lpstr>Gill Sans MT</vt:lpstr>
      <vt:lpstr>Lucida Sans</vt:lpstr>
      <vt:lpstr>Mangal</vt:lpstr>
      <vt:lpstr>나눔고딕</vt:lpstr>
      <vt:lpstr>NimbusRomNo9L</vt:lpstr>
      <vt:lpstr>Tahoma</vt:lpstr>
      <vt:lpstr>Times New Roman</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Office Theme</vt:lpstr>
      <vt:lpstr>12_Edge</vt:lpstr>
      <vt:lpstr>1_Office Theme</vt:lpstr>
      <vt:lpstr>14_Edge</vt:lpstr>
      <vt:lpstr>95_Edge</vt:lpstr>
      <vt:lpstr>11_Edge</vt:lpstr>
      <vt:lpstr>171_Edge</vt:lpstr>
      <vt:lpstr>168_Edge</vt:lpstr>
      <vt:lpstr>3_sesha-theme</vt:lpstr>
      <vt:lpstr>Using Commodity Memory Devices to Support Fundamental Security Primitives</vt:lpstr>
      <vt:lpstr>Research: Broad Perspective</vt:lpstr>
      <vt:lpstr>Four Major Current Directions</vt:lpstr>
      <vt:lpstr>The Main Memory System</vt:lpstr>
      <vt:lpstr>The Main Memory System</vt:lpstr>
      <vt:lpstr>The Main Memory System</vt:lpstr>
      <vt:lpstr>The Main Memory System</vt:lpstr>
      <vt:lpstr>The Shortcoming</vt:lpstr>
      <vt:lpstr>Doing Better with Memory Devices</vt:lpstr>
      <vt:lpstr>Processing in Memory (I)</vt:lpstr>
      <vt:lpstr>Google Workloads  for Consumer Devices: Mitigating Data Movement Bottlenecks</vt:lpstr>
      <vt:lpstr>Consumer Devices</vt:lpstr>
      <vt:lpstr>Popular Google Consumer Workloads</vt:lpstr>
      <vt:lpstr>Energy Cost of Data Movement</vt:lpstr>
      <vt:lpstr>Using PIM to Reduce Data Movement</vt:lpstr>
      <vt:lpstr>Workload Analysis</vt:lpstr>
      <vt:lpstr>TensorFlow Mobile</vt:lpstr>
      <vt:lpstr>Packing</vt:lpstr>
      <vt:lpstr>Quantization</vt:lpstr>
      <vt:lpstr>Quantization</vt:lpstr>
      <vt:lpstr>Evaluation Methodology </vt:lpstr>
      <vt:lpstr>Normalized Energy </vt:lpstr>
      <vt:lpstr>Normalized Runtime</vt:lpstr>
      <vt:lpstr>Google Workloads  for Consumer Devices: Mitigating Data Movement Bottlenecks</vt:lpstr>
      <vt:lpstr>More on PIM for Mobile Devices</vt:lpstr>
      <vt:lpstr>Processing in Memory (II)</vt:lpstr>
      <vt:lpstr>Processing in Memory (III)</vt:lpstr>
      <vt:lpstr>Processing in Memory: Overview Paper (I)</vt:lpstr>
      <vt:lpstr>Processing in Memory: Overview Paper (II)</vt:lpstr>
      <vt:lpstr>Processing in Memory: Talk Video</vt:lpstr>
      <vt:lpstr>Doing Better with Memory Devices</vt:lpstr>
      <vt:lpstr>Key Goal</vt:lpstr>
      <vt:lpstr>Using Memory for Security</vt:lpstr>
      <vt:lpstr>Generating True Random Numbers </vt:lpstr>
      <vt:lpstr>Evaluating Physically Unclonable Functions</vt:lpstr>
      <vt:lpstr>Quickly Destroying In-Memory Data</vt:lpstr>
      <vt:lpstr>Using Memory for Security</vt:lpstr>
      <vt:lpstr>D-RaNGe: Using Commodity DRAM Devices  to Generate True Random Numbers  with Low Latency and High Throughput</vt:lpstr>
      <vt:lpstr>Executive Summary</vt:lpstr>
      <vt:lpstr>D-RaNGe Outline</vt:lpstr>
      <vt:lpstr>D-RaNGe Outline</vt:lpstr>
      <vt:lpstr>Motivation and Goal</vt:lpstr>
      <vt:lpstr>Motivation and Goal</vt:lpstr>
      <vt:lpstr>D-RaNGe Outline</vt:lpstr>
      <vt:lpstr>Effective TRNG Characteristics</vt:lpstr>
      <vt:lpstr>D-RaNGe Outline</vt:lpstr>
      <vt:lpstr>PowerPoint Presentation</vt:lpstr>
      <vt:lpstr>PowerPoint Presentation</vt:lpstr>
      <vt:lpstr>DRAM Accesses and Failures</vt:lpstr>
      <vt:lpstr>DRAM Accesses and Failures</vt:lpstr>
      <vt:lpstr>D-RaNGe Outline</vt:lpstr>
      <vt:lpstr>D-RaNGe Key Idea</vt:lpstr>
      <vt:lpstr>D-RaNGe Key Idea</vt:lpstr>
      <vt:lpstr>D-RaNGe: Extracting Random Values</vt:lpstr>
      <vt:lpstr>D-RaNGe: Identifying RNG Cells</vt:lpstr>
      <vt:lpstr>D-RaNGe: Access Pattern</vt:lpstr>
      <vt:lpstr>D-RaNGe: Access Pattern</vt:lpstr>
      <vt:lpstr>D-RaNGe: Exclusive Access</vt:lpstr>
      <vt:lpstr>D-RaNGe: Exclusive Access</vt:lpstr>
      <vt:lpstr>D-RaNGe: Exclusive Access</vt:lpstr>
      <vt:lpstr>D-RaNGe: Exclusive Access</vt:lpstr>
      <vt:lpstr>D-RaNGe: Example Implementation</vt:lpstr>
      <vt:lpstr>D-RaNGe Outline</vt:lpstr>
      <vt:lpstr>Methodology</vt:lpstr>
      <vt:lpstr>D-RaNGe Outline</vt:lpstr>
      <vt:lpstr>Results – NIST Randomness Tests</vt:lpstr>
      <vt:lpstr>Results – 64-bit TRN Latency</vt:lpstr>
      <vt:lpstr>Results – 64-bit TRN Latency</vt:lpstr>
      <vt:lpstr>Results – Single Channel Throughput</vt:lpstr>
      <vt:lpstr>Results – Single Channel Throughput</vt:lpstr>
      <vt:lpstr>Results</vt:lpstr>
      <vt:lpstr>Other Results in the Paper</vt:lpstr>
      <vt:lpstr>D-RaNGe Outline</vt:lpstr>
      <vt:lpstr>Prior Work: Command Scheduling</vt:lpstr>
      <vt:lpstr>D-RaNGe Outline</vt:lpstr>
      <vt:lpstr>DRAM Cell Leakage</vt:lpstr>
      <vt:lpstr>DRAM Cell Retention</vt:lpstr>
      <vt:lpstr>Data Retention in DRAM Cells [ISCA 2013]</vt:lpstr>
      <vt:lpstr>Data Retention in DRAM Cells [ISCA 2017]</vt:lpstr>
      <vt:lpstr>PowerPoint Presentation</vt:lpstr>
      <vt:lpstr>PowerPoint Presentation</vt:lpstr>
      <vt:lpstr>DRAM Retention TRNG Weaknesses</vt:lpstr>
      <vt:lpstr>D-RaNGe Outline</vt:lpstr>
      <vt:lpstr>Start-up Values as Random Numbers</vt:lpstr>
      <vt:lpstr>D-RaNGe Comparison against Prior Work</vt:lpstr>
      <vt:lpstr>D-RaNGe Outline</vt:lpstr>
      <vt:lpstr>Summary and Conclusion</vt:lpstr>
      <vt:lpstr>D-RaNGe: Using Commodity DRAM Devices  to Generate True Random Numbers  with Low Latency and High Throughput</vt:lpstr>
      <vt:lpstr>More on D-RaNGe</vt:lpstr>
      <vt:lpstr>Using Memory for Security</vt:lpstr>
      <vt:lpstr>The DRAM Latency PUF:   Quickly Evaluating Physical Unclonable Functions  by Exploiting the Latency-Reliability Tradeoff  in Modern Commodity DRAM Devices</vt:lpstr>
      <vt:lpstr>Executive Summary</vt:lpstr>
      <vt:lpstr>The DRAM Latency PUF Outline</vt:lpstr>
      <vt:lpstr>The DRAM Latency PUF Outline</vt:lpstr>
      <vt:lpstr>Motivation</vt:lpstr>
      <vt:lpstr>Motivation</vt:lpstr>
      <vt:lpstr>The DRAM Latency PUF Outline</vt:lpstr>
      <vt:lpstr>Effective PUF Characteristics</vt:lpstr>
      <vt:lpstr>Effective PUF Characteristics</vt:lpstr>
      <vt:lpstr>Effective PUF Characteristics</vt:lpstr>
      <vt:lpstr>Effective PUF Characteristics</vt:lpstr>
      <vt:lpstr>Effective PUF Characteristics</vt:lpstr>
      <vt:lpstr>Effective PUF Characteristics</vt:lpstr>
      <vt:lpstr>Effective PUF Characteristics</vt:lpstr>
      <vt:lpstr>The DRAM Latency PUF Outline</vt:lpstr>
      <vt:lpstr>DRAM Accesses and Failures</vt:lpstr>
      <vt:lpstr>DRAM Accesses and Failures</vt:lpstr>
      <vt:lpstr>The DRAM Latency PUF Outline</vt:lpstr>
      <vt:lpstr>DRAM Latency PUF Key Idea</vt:lpstr>
      <vt:lpstr>DRAM Latency PUF Key Idea</vt:lpstr>
      <vt:lpstr>Evaluating a DRAM Latency PUF</vt:lpstr>
      <vt:lpstr>Evaluating a DRAM Latency PUF</vt:lpstr>
      <vt:lpstr>Evaluating a DRAM Latency PUF</vt:lpstr>
      <vt:lpstr>The DRAM Latency PUF Outline</vt:lpstr>
      <vt:lpstr>DRAM Cell Leakage</vt:lpstr>
      <vt:lpstr>DRAM Cell Retention</vt:lpstr>
      <vt:lpstr>PowerPoint Presentation</vt:lpstr>
      <vt:lpstr>The DRAM Latency PUF Outline</vt:lpstr>
      <vt:lpstr>PowerPoint Presentation</vt:lpstr>
      <vt:lpstr>PowerPoint Presentation</vt:lpstr>
      <vt:lpstr>The DRAM Latency PUF Outline</vt:lpstr>
      <vt:lpstr>DRAM Retention PUF Weaknesses</vt:lpstr>
      <vt:lpstr>DRAM Retention PUF Weaknesses</vt:lpstr>
      <vt:lpstr>The DRAM Latency PUF Outline</vt:lpstr>
      <vt:lpstr>Methodology</vt:lpstr>
      <vt:lpstr>The DRAM Latency PUF Outline</vt:lpstr>
      <vt:lpstr>Results – PUF Evaluation Latency</vt:lpstr>
      <vt:lpstr>Results – PUF Evaluation Latency</vt:lpstr>
      <vt:lpstr>Results – PUF Evaluation Latency</vt:lpstr>
      <vt:lpstr>Results – PUF Evaluation Latency</vt:lpstr>
      <vt:lpstr>Results – System Interference</vt:lpstr>
      <vt:lpstr>Other Results in the Paper</vt:lpstr>
      <vt:lpstr>The DRAM Latency PUF Outline</vt:lpstr>
      <vt:lpstr>Executive Summary</vt:lpstr>
      <vt:lpstr>The DRAM Latency PUF:   Quickly Evaluating Physical Unclonable Functions  by Exploiting the Latency-Reliability Tradeoff  in Modern Commodity DRAM Devices</vt:lpstr>
      <vt:lpstr>More on the DRAM Latency PUF</vt:lpstr>
      <vt:lpstr>Using Memory for Security</vt:lpstr>
      <vt:lpstr>Dataplant:   In-DRAM Security Mechanisms for Low-Cost Devices</vt:lpstr>
      <vt:lpstr>Executive Summary</vt:lpstr>
      <vt:lpstr>Motivation</vt:lpstr>
      <vt:lpstr>[ Overview ]</vt:lpstr>
      <vt:lpstr>Dataplant Key Idea</vt:lpstr>
      <vt:lpstr>Dataplant Applications</vt:lpstr>
      <vt:lpstr>[ DRAM Background ]</vt:lpstr>
      <vt:lpstr>DRAM Organization </vt:lpstr>
      <vt:lpstr>DRAM Precharge</vt:lpstr>
      <vt:lpstr>DRAM Activation</vt:lpstr>
      <vt:lpstr>[ Dataplant Implementations]</vt:lpstr>
      <vt:lpstr>US-Dataplant</vt:lpstr>
      <vt:lpstr>UC-Dataplant</vt:lpstr>
      <vt:lpstr>UC-Dataplant vs. US-Dataplant</vt:lpstr>
      <vt:lpstr>[ Results ]</vt:lpstr>
      <vt:lpstr>Dataplant Primitive Results</vt:lpstr>
      <vt:lpstr>PUF Results</vt:lpstr>
      <vt:lpstr>Cold Boot Attack Results</vt:lpstr>
      <vt:lpstr>Dataplant:   In-DRAM Security Mechanisms for Low-Cost Devices</vt:lpstr>
      <vt:lpstr>More on Dataplant</vt:lpstr>
      <vt:lpstr>Using Memory for Security</vt:lpstr>
      <vt:lpstr>Conclusion</vt:lpstr>
      <vt:lpstr>Nature is (Likely) Memory-Centric</vt:lpstr>
      <vt:lpstr>Accelerated Memory Course (~6.5 hours)</vt:lpstr>
      <vt:lpstr>Using Commodity Memory Devices to Support Fundamental Security Primitives</vt:lpstr>
      <vt:lpstr>Readings, Videos, Reference Materials</vt:lpstr>
      <vt:lpstr>Accelerated Memory Course (~6.5 hours)</vt:lpstr>
      <vt:lpstr>Reference Overview Paper </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FPGA-Based Testing Infrastructures   for Memory Scaling Issues</vt:lpstr>
      <vt:lpstr>Infrastructures to Understand Such Issues</vt:lpstr>
      <vt:lpstr>Infrastructures to Understand Such Issues</vt:lpstr>
      <vt:lpstr>SoftMC: Open Source DRAM Infrastructure</vt:lpstr>
      <vt:lpstr>SoftMC</vt:lpstr>
      <vt:lpstr>DRaNGe Backup Slides</vt:lpstr>
      <vt:lpstr>DRAM Organization + Operation</vt:lpstr>
      <vt:lpstr>DRAM Activation Failure Testing </vt:lpstr>
      <vt:lpstr>Activation Failure Spatial Distribution</vt:lpstr>
      <vt:lpstr>Activation Failure Temperature Dependence</vt:lpstr>
      <vt:lpstr>Full D-RaNGe Algorithm</vt:lpstr>
      <vt:lpstr>Summary Comparison Table</vt:lpstr>
      <vt:lpstr>DRAM Data Pattern Dependence</vt:lpstr>
      <vt:lpstr>PowerPoint Presentation</vt:lpstr>
      <vt:lpstr>D-RaNGe Compared to Prior Work</vt:lpstr>
      <vt:lpstr>DRAM Architecture Background</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lpstr>DRAM Latency PUF      Backup Slides</vt:lpstr>
      <vt:lpstr>DRAM Architecture Background</vt:lpstr>
      <vt:lpstr>Evaluating DRAM Retention PUFs</vt:lpstr>
      <vt:lpstr>PowerPoint Presentation</vt:lpstr>
      <vt:lpstr>PowerPoint Presentation</vt:lpstr>
      <vt:lpstr>PowerPoint Presentation</vt:lpstr>
      <vt:lpstr>PowerPoint Presentation</vt:lpstr>
      <vt:lpstr>Temperature Effects</vt:lpstr>
      <vt:lpstr>Evaluating a DRAM Latency PUF</vt:lpstr>
      <vt:lpstr>PowerPoint Presentation</vt:lpstr>
      <vt:lpstr>PowerPoint Presentation</vt:lpstr>
      <vt:lpstr>DRAM Characterization</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lpstr>More Info on My Research</vt:lpstr>
      <vt:lpstr>Brief Self Introduction</vt:lpstr>
      <vt:lpstr>SAFARI Research Group</vt:lpstr>
      <vt:lpstr>SAFARI Group Members @ ETH Zurich</vt:lpstr>
      <vt:lpstr>Teaching: Accelerated Memory Course (~6.5 hours)</vt:lpstr>
      <vt:lpstr>Teaching: Online Courses and Lectures</vt:lpstr>
      <vt:lpstr>Research &amp; Teaching: Some Overview Talks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2774</cp:revision>
  <cp:lastPrinted>2017-12-05T03:30:35Z</cp:lastPrinted>
  <dcterms:created xsi:type="dcterms:W3CDTF">2010-10-08T20:41:54Z</dcterms:created>
  <dcterms:modified xsi:type="dcterms:W3CDTF">2019-04-26T11:40:16Z</dcterms:modified>
</cp:coreProperties>
</file>