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7.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9.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1.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4.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7.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59.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0.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3.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66.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7.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8.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9.xml" ContentType="application/vnd.openxmlformats-officedocument.drawingml.chart+xml"/>
  <Override PartName="/ppt/notesSlides/notesSlide34.xml" ContentType="application/vnd.openxmlformats-officedocument.presentationml.notesSl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34" r:id="rId14"/>
    <p:sldMasterId id="2147484571" r:id="rId15"/>
    <p:sldMasterId id="2147484777" r:id="rId16"/>
    <p:sldMasterId id="2147484837" r:id="rId17"/>
    <p:sldMasterId id="2147484849" r:id="rId18"/>
    <p:sldMasterId id="2147484861" r:id="rId19"/>
    <p:sldMasterId id="2147484873" r:id="rId20"/>
    <p:sldMasterId id="2147484969" r:id="rId21"/>
    <p:sldMasterId id="2147485410" r:id="rId22"/>
    <p:sldMasterId id="2147485520" r:id="rId23"/>
    <p:sldMasterId id="2147485532" r:id="rId24"/>
    <p:sldMasterId id="2147485652" r:id="rId25"/>
    <p:sldMasterId id="2147485665" r:id="rId26"/>
    <p:sldMasterId id="2147485714" r:id="rId27"/>
    <p:sldMasterId id="2147486472" r:id="rId28"/>
    <p:sldMasterId id="2147486594" r:id="rId29"/>
    <p:sldMasterId id="2147486654" r:id="rId30"/>
    <p:sldMasterId id="2147486847" r:id="rId31"/>
    <p:sldMasterId id="2147486871" r:id="rId32"/>
    <p:sldMasterId id="2147486966" r:id="rId33"/>
    <p:sldMasterId id="2147487084" r:id="rId34"/>
    <p:sldMasterId id="2147487120" r:id="rId35"/>
    <p:sldMasterId id="2147487144" r:id="rId36"/>
    <p:sldMasterId id="2147487194" r:id="rId37"/>
    <p:sldMasterId id="2147487206" r:id="rId38"/>
    <p:sldMasterId id="2147487258" r:id="rId39"/>
    <p:sldMasterId id="2147487375" r:id="rId40"/>
    <p:sldMasterId id="2147487423" r:id="rId41"/>
    <p:sldMasterId id="2147487459" r:id="rId42"/>
    <p:sldMasterId id="2147487471" r:id="rId43"/>
    <p:sldMasterId id="2147487483" r:id="rId44"/>
    <p:sldMasterId id="2147487536" r:id="rId45"/>
    <p:sldMasterId id="2147487574" r:id="rId46"/>
    <p:sldMasterId id="2147487598" r:id="rId47"/>
    <p:sldMasterId id="2147487610" r:id="rId48"/>
    <p:sldMasterId id="2147487623" r:id="rId49"/>
    <p:sldMasterId id="2147487731" r:id="rId50"/>
    <p:sldMasterId id="2147487743" r:id="rId51"/>
    <p:sldMasterId id="2147487948" r:id="rId52"/>
    <p:sldMasterId id="2147488008" r:id="rId53"/>
    <p:sldMasterId id="2147488021" r:id="rId54"/>
    <p:sldMasterId id="2147488072" r:id="rId55"/>
    <p:sldMasterId id="2147488085" r:id="rId56"/>
    <p:sldMasterId id="2147488097" r:id="rId57"/>
    <p:sldMasterId id="2147488109" r:id="rId58"/>
    <p:sldMasterId id="2147488121" r:id="rId59"/>
    <p:sldMasterId id="2147488134" r:id="rId60"/>
    <p:sldMasterId id="2147488158" r:id="rId61"/>
    <p:sldMasterId id="2147488236" r:id="rId62"/>
    <p:sldMasterId id="2147488249" r:id="rId63"/>
    <p:sldMasterId id="2147488265" r:id="rId64"/>
    <p:sldMasterId id="2147488316" r:id="rId65"/>
    <p:sldMasterId id="2147488328" r:id="rId66"/>
    <p:sldMasterId id="2147488341" r:id="rId67"/>
    <p:sldMasterId id="2147488354" r:id="rId68"/>
    <p:sldMasterId id="2147488366" r:id="rId69"/>
  </p:sldMasterIdLst>
  <p:notesMasterIdLst>
    <p:notesMasterId r:id="rId325"/>
  </p:notesMasterIdLst>
  <p:handoutMasterIdLst>
    <p:handoutMasterId r:id="rId326"/>
  </p:handoutMasterIdLst>
  <p:sldIdLst>
    <p:sldId id="5119" r:id="rId70"/>
    <p:sldId id="3295" r:id="rId71"/>
    <p:sldId id="3296" r:id="rId72"/>
    <p:sldId id="3297" r:id="rId73"/>
    <p:sldId id="2886" r:id="rId74"/>
    <p:sldId id="2887" r:id="rId75"/>
    <p:sldId id="2889" r:id="rId76"/>
    <p:sldId id="2890" r:id="rId77"/>
    <p:sldId id="2891" r:id="rId78"/>
    <p:sldId id="5124" r:id="rId79"/>
    <p:sldId id="3846" r:id="rId80"/>
    <p:sldId id="5123" r:id="rId81"/>
    <p:sldId id="5125" r:id="rId82"/>
    <p:sldId id="5126" r:id="rId83"/>
    <p:sldId id="3264" r:id="rId84"/>
    <p:sldId id="5138" r:id="rId85"/>
    <p:sldId id="2893" r:id="rId86"/>
    <p:sldId id="3660" r:id="rId87"/>
    <p:sldId id="3707" r:id="rId88"/>
    <p:sldId id="3853" r:id="rId89"/>
    <p:sldId id="3856" r:id="rId90"/>
    <p:sldId id="4143" r:id="rId91"/>
    <p:sldId id="4144" r:id="rId92"/>
    <p:sldId id="3917" r:id="rId93"/>
    <p:sldId id="4932" r:id="rId94"/>
    <p:sldId id="4698" r:id="rId95"/>
    <p:sldId id="3929" r:id="rId96"/>
    <p:sldId id="3930" r:id="rId97"/>
    <p:sldId id="3581" r:id="rId98"/>
    <p:sldId id="3582" r:id="rId99"/>
    <p:sldId id="3609" r:id="rId100"/>
    <p:sldId id="4145" r:id="rId101"/>
    <p:sldId id="3583" r:id="rId102"/>
    <p:sldId id="3614" r:id="rId103"/>
    <p:sldId id="3615" r:id="rId104"/>
    <p:sldId id="4146" r:id="rId105"/>
    <p:sldId id="5136" r:id="rId106"/>
    <p:sldId id="5061" r:id="rId107"/>
    <p:sldId id="5162" r:id="rId108"/>
    <p:sldId id="5084" r:id="rId109"/>
    <p:sldId id="3584" r:id="rId110"/>
    <p:sldId id="3585" r:id="rId111"/>
    <p:sldId id="3586" r:id="rId112"/>
    <p:sldId id="3848" r:id="rId113"/>
    <p:sldId id="3710" r:id="rId114"/>
    <p:sldId id="3711" r:id="rId115"/>
    <p:sldId id="3712" r:id="rId116"/>
    <p:sldId id="3943" r:id="rId117"/>
    <p:sldId id="3944" r:id="rId118"/>
    <p:sldId id="3945" r:id="rId119"/>
    <p:sldId id="3946" r:id="rId120"/>
    <p:sldId id="3947" r:id="rId121"/>
    <p:sldId id="3948" r:id="rId122"/>
    <p:sldId id="3719" r:id="rId123"/>
    <p:sldId id="3950" r:id="rId124"/>
    <p:sldId id="3720" r:id="rId125"/>
    <p:sldId id="4838" r:id="rId126"/>
    <p:sldId id="3721" r:id="rId127"/>
    <p:sldId id="3722" r:id="rId128"/>
    <p:sldId id="1513" r:id="rId129"/>
    <p:sldId id="1512" r:id="rId130"/>
    <p:sldId id="4699" r:id="rId131"/>
    <p:sldId id="3723" r:id="rId132"/>
    <p:sldId id="3958" r:id="rId133"/>
    <p:sldId id="3978" r:id="rId134"/>
    <p:sldId id="2054" r:id="rId135"/>
    <p:sldId id="4943" r:id="rId136"/>
    <p:sldId id="5029" r:id="rId137"/>
    <p:sldId id="5028" r:id="rId138"/>
    <p:sldId id="3602" r:id="rId139"/>
    <p:sldId id="3857" r:id="rId140"/>
    <p:sldId id="5222" r:id="rId141"/>
    <p:sldId id="3855" r:id="rId142"/>
    <p:sldId id="3983" r:id="rId143"/>
    <p:sldId id="3604" r:id="rId144"/>
    <p:sldId id="3726" r:id="rId145"/>
    <p:sldId id="3728" r:id="rId146"/>
    <p:sldId id="3918" r:id="rId147"/>
    <p:sldId id="3923" r:id="rId148"/>
    <p:sldId id="3922" r:id="rId149"/>
    <p:sldId id="5560" r:id="rId150"/>
    <p:sldId id="2637" r:id="rId151"/>
    <p:sldId id="4690" r:id="rId152"/>
    <p:sldId id="5030" r:id="rId153"/>
    <p:sldId id="3730" r:id="rId154"/>
    <p:sldId id="3731" r:id="rId155"/>
    <p:sldId id="3732" r:id="rId156"/>
    <p:sldId id="4156" r:id="rId157"/>
    <p:sldId id="4157" r:id="rId158"/>
    <p:sldId id="3735" r:id="rId159"/>
    <p:sldId id="5400" r:id="rId160"/>
    <p:sldId id="4419" r:id="rId161"/>
    <p:sldId id="4417" r:id="rId162"/>
    <p:sldId id="4418" r:id="rId163"/>
    <p:sldId id="3737" r:id="rId164"/>
    <p:sldId id="3738" r:id="rId165"/>
    <p:sldId id="3859" r:id="rId166"/>
    <p:sldId id="3860" r:id="rId167"/>
    <p:sldId id="4081" r:id="rId168"/>
    <p:sldId id="4689" r:id="rId169"/>
    <p:sldId id="3741" r:id="rId170"/>
    <p:sldId id="3742" r:id="rId171"/>
    <p:sldId id="5540" r:id="rId172"/>
    <p:sldId id="3869" r:id="rId173"/>
    <p:sldId id="3919" r:id="rId174"/>
    <p:sldId id="4160" r:id="rId175"/>
    <p:sldId id="3872" r:id="rId176"/>
    <p:sldId id="3744" r:id="rId177"/>
    <p:sldId id="3745" r:id="rId178"/>
    <p:sldId id="3746" r:id="rId179"/>
    <p:sldId id="3747" r:id="rId180"/>
    <p:sldId id="3748" r:id="rId181"/>
    <p:sldId id="3749" r:id="rId182"/>
    <p:sldId id="3873" r:id="rId183"/>
    <p:sldId id="3874" r:id="rId184"/>
    <p:sldId id="3751" r:id="rId185"/>
    <p:sldId id="3754" r:id="rId186"/>
    <p:sldId id="3756" r:id="rId187"/>
    <p:sldId id="3757" r:id="rId188"/>
    <p:sldId id="5273" r:id="rId189"/>
    <p:sldId id="4133" r:id="rId190"/>
    <p:sldId id="3875" r:id="rId191"/>
    <p:sldId id="5276" r:id="rId192"/>
    <p:sldId id="5277" r:id="rId193"/>
    <p:sldId id="4167" r:id="rId194"/>
    <p:sldId id="3790" r:id="rId195"/>
    <p:sldId id="5395" r:id="rId196"/>
    <p:sldId id="3792" r:id="rId197"/>
    <p:sldId id="3761" r:id="rId198"/>
    <p:sldId id="3920" r:id="rId199"/>
    <p:sldId id="3999" r:id="rId200"/>
    <p:sldId id="3762" r:id="rId201"/>
    <p:sldId id="3763" r:id="rId202"/>
    <p:sldId id="5283" r:id="rId203"/>
    <p:sldId id="3764" r:id="rId204"/>
    <p:sldId id="3765" r:id="rId205"/>
    <p:sldId id="3766" r:id="rId206"/>
    <p:sldId id="3767" r:id="rId207"/>
    <p:sldId id="3768" r:id="rId208"/>
    <p:sldId id="3769" r:id="rId209"/>
    <p:sldId id="3770" r:id="rId210"/>
    <p:sldId id="3771" r:id="rId211"/>
    <p:sldId id="3772" r:id="rId212"/>
    <p:sldId id="3773" r:id="rId213"/>
    <p:sldId id="5295" r:id="rId214"/>
    <p:sldId id="4688" r:id="rId215"/>
    <p:sldId id="5298" r:id="rId216"/>
    <p:sldId id="5468" r:id="rId217"/>
    <p:sldId id="5532" r:id="rId218"/>
    <p:sldId id="5301" r:id="rId219"/>
    <p:sldId id="5302" r:id="rId220"/>
    <p:sldId id="5303" r:id="rId221"/>
    <p:sldId id="5304" r:id="rId222"/>
    <p:sldId id="5305" r:id="rId223"/>
    <p:sldId id="5533" r:id="rId224"/>
    <p:sldId id="5534" r:id="rId225"/>
    <p:sldId id="4829" r:id="rId226"/>
    <p:sldId id="3887" r:id="rId227"/>
    <p:sldId id="3886" r:id="rId228"/>
    <p:sldId id="3888" r:id="rId229"/>
    <p:sldId id="4279" r:id="rId230"/>
    <p:sldId id="3372" r:id="rId231"/>
    <p:sldId id="5317" r:id="rId232"/>
    <p:sldId id="3378" r:id="rId233"/>
    <p:sldId id="1416" r:id="rId234"/>
    <p:sldId id="1417" r:id="rId235"/>
    <p:sldId id="3379" r:id="rId236"/>
    <p:sldId id="3380" r:id="rId237"/>
    <p:sldId id="3381" r:id="rId238"/>
    <p:sldId id="1422" r:id="rId239"/>
    <p:sldId id="1427" r:id="rId240"/>
    <p:sldId id="4683" r:id="rId241"/>
    <p:sldId id="4291" r:id="rId242"/>
    <p:sldId id="1368" r:id="rId243"/>
    <p:sldId id="4902" r:id="rId244"/>
    <p:sldId id="3374" r:id="rId245"/>
    <p:sldId id="5381" r:id="rId246"/>
    <p:sldId id="3324" r:id="rId247"/>
    <p:sldId id="3905" r:id="rId248"/>
    <p:sldId id="4187" r:id="rId249"/>
    <p:sldId id="5470" r:id="rId250"/>
    <p:sldId id="5471" r:id="rId251"/>
    <p:sldId id="5355" r:id="rId252"/>
    <p:sldId id="5543" r:id="rId253"/>
    <p:sldId id="3781" r:id="rId254"/>
    <p:sldId id="3782" r:id="rId255"/>
    <p:sldId id="3908" r:id="rId256"/>
    <p:sldId id="3909" r:id="rId257"/>
    <p:sldId id="3926" r:id="rId258"/>
    <p:sldId id="3786" r:id="rId259"/>
    <p:sldId id="3910" r:id="rId260"/>
    <p:sldId id="3796" r:id="rId261"/>
    <p:sldId id="3795" r:id="rId262"/>
    <p:sldId id="3906" r:id="rId263"/>
    <p:sldId id="5031" r:id="rId264"/>
    <p:sldId id="5558" r:id="rId265"/>
    <p:sldId id="4845" r:id="rId266"/>
    <p:sldId id="2775" r:id="rId267"/>
    <p:sldId id="2776" r:id="rId268"/>
    <p:sldId id="4835" r:id="rId269"/>
    <p:sldId id="5058" r:id="rId270"/>
    <p:sldId id="5356" r:id="rId271"/>
    <p:sldId id="5544" r:id="rId272"/>
    <p:sldId id="3911" r:id="rId273"/>
    <p:sldId id="3915" r:id="rId274"/>
    <p:sldId id="3916" r:id="rId275"/>
    <p:sldId id="4830" r:id="rId276"/>
    <p:sldId id="5035" r:id="rId277"/>
    <p:sldId id="4086" r:id="rId278"/>
    <p:sldId id="3802" r:id="rId279"/>
    <p:sldId id="3803" r:id="rId280"/>
    <p:sldId id="3804" r:id="rId281"/>
    <p:sldId id="4206" r:id="rId282"/>
    <p:sldId id="4210" r:id="rId283"/>
    <p:sldId id="3805" r:id="rId284"/>
    <p:sldId id="3806" r:id="rId285"/>
    <p:sldId id="4212" r:id="rId286"/>
    <p:sldId id="587" r:id="rId287"/>
    <p:sldId id="3807" r:id="rId288"/>
    <p:sldId id="4213" r:id="rId289"/>
    <p:sldId id="4214" r:id="rId290"/>
    <p:sldId id="3800" r:id="rId291"/>
    <p:sldId id="3695" r:id="rId292"/>
    <p:sldId id="5368" r:id="rId293"/>
    <p:sldId id="3696" r:id="rId294"/>
    <p:sldId id="5357" r:id="rId295"/>
    <p:sldId id="5548" r:id="rId296"/>
    <p:sldId id="4424" r:id="rId297"/>
    <p:sldId id="4425" r:id="rId298"/>
    <p:sldId id="5176" r:id="rId299"/>
    <p:sldId id="5559" r:id="rId300"/>
    <p:sldId id="4429" r:id="rId301"/>
    <p:sldId id="1863" r:id="rId302"/>
    <p:sldId id="5549" r:id="rId303"/>
    <p:sldId id="5537" r:id="rId304"/>
    <p:sldId id="5211" r:id="rId305"/>
    <p:sldId id="5371" r:id="rId306"/>
    <p:sldId id="5372" r:id="rId307"/>
    <p:sldId id="5373" r:id="rId308"/>
    <p:sldId id="5374" r:id="rId309"/>
    <p:sldId id="5375" r:id="rId310"/>
    <p:sldId id="5376" r:id="rId311"/>
    <p:sldId id="5504" r:id="rId312"/>
    <p:sldId id="5554" r:id="rId313"/>
    <p:sldId id="5555" r:id="rId314"/>
    <p:sldId id="5556" r:id="rId315"/>
    <p:sldId id="5053" r:id="rId316"/>
    <p:sldId id="4929" r:id="rId317"/>
    <p:sldId id="4930" r:id="rId318"/>
    <p:sldId id="4931" r:id="rId319"/>
    <p:sldId id="3143" r:id="rId320"/>
    <p:sldId id="3144" r:id="rId321"/>
    <p:sldId id="3145" r:id="rId322"/>
    <p:sldId id="3146" r:id="rId323"/>
    <p:sldId id="3147" r:id="rId3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FF00C4"/>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7" autoAdjust="0"/>
    <p:restoredTop sz="99433" autoAdjust="0"/>
  </p:normalViewPr>
  <p:slideViewPr>
    <p:cSldViewPr>
      <p:cViewPr varScale="1">
        <p:scale>
          <a:sx n="93" d="100"/>
          <a:sy n="93" d="100"/>
        </p:scale>
        <p:origin x="104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99" Type="http://schemas.openxmlformats.org/officeDocument/2006/relationships/slide" Target="slides/slide230.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0.xml"/><Relationship Id="rId324" Type="http://schemas.openxmlformats.org/officeDocument/2006/relationships/slide" Target="slides/slide255.xml"/><Relationship Id="rId170" Type="http://schemas.openxmlformats.org/officeDocument/2006/relationships/slide" Target="slides/slide101.xml"/><Relationship Id="rId226" Type="http://schemas.openxmlformats.org/officeDocument/2006/relationships/slide" Target="slides/slide157.xml"/><Relationship Id="rId268" Type="http://schemas.openxmlformats.org/officeDocument/2006/relationships/slide" Target="slides/slide199.xml"/><Relationship Id="rId32" Type="http://schemas.openxmlformats.org/officeDocument/2006/relationships/slideMaster" Target="slideMasters/slideMaster32.xml"/><Relationship Id="rId74" Type="http://schemas.openxmlformats.org/officeDocument/2006/relationships/slide" Target="slides/slide5.xml"/><Relationship Id="rId128" Type="http://schemas.openxmlformats.org/officeDocument/2006/relationships/slide" Target="slides/slide59.xml"/><Relationship Id="rId5" Type="http://schemas.openxmlformats.org/officeDocument/2006/relationships/slideMaster" Target="slideMasters/slideMaster5.xml"/><Relationship Id="rId181" Type="http://schemas.openxmlformats.org/officeDocument/2006/relationships/slide" Target="slides/slide112.xml"/><Relationship Id="rId237" Type="http://schemas.openxmlformats.org/officeDocument/2006/relationships/slide" Target="slides/slide168.xml"/><Relationship Id="rId279" Type="http://schemas.openxmlformats.org/officeDocument/2006/relationships/slide" Target="slides/slide210.xml"/><Relationship Id="rId43" Type="http://schemas.openxmlformats.org/officeDocument/2006/relationships/slideMaster" Target="slideMasters/slideMaster43.xml"/><Relationship Id="rId139" Type="http://schemas.openxmlformats.org/officeDocument/2006/relationships/slide" Target="slides/slide70.xml"/><Relationship Id="rId290" Type="http://schemas.openxmlformats.org/officeDocument/2006/relationships/slide" Target="slides/slide221.xml"/><Relationship Id="rId304" Type="http://schemas.openxmlformats.org/officeDocument/2006/relationships/slide" Target="slides/slide235.xml"/><Relationship Id="rId85" Type="http://schemas.openxmlformats.org/officeDocument/2006/relationships/slide" Target="slides/slide16.xml"/><Relationship Id="rId150" Type="http://schemas.openxmlformats.org/officeDocument/2006/relationships/slide" Target="slides/slide81.xml"/><Relationship Id="rId192" Type="http://schemas.openxmlformats.org/officeDocument/2006/relationships/slide" Target="slides/slide123.xml"/><Relationship Id="rId206" Type="http://schemas.openxmlformats.org/officeDocument/2006/relationships/slide" Target="slides/slide137.xml"/><Relationship Id="rId248" Type="http://schemas.openxmlformats.org/officeDocument/2006/relationships/slide" Target="slides/slide179.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54" Type="http://schemas.openxmlformats.org/officeDocument/2006/relationships/slideMaster" Target="slideMasters/slideMaster54.xml"/><Relationship Id="rId96" Type="http://schemas.openxmlformats.org/officeDocument/2006/relationships/slide" Target="slides/slide27.xml"/><Relationship Id="rId161" Type="http://schemas.openxmlformats.org/officeDocument/2006/relationships/slide" Target="slides/slide92.xml"/><Relationship Id="rId217" Type="http://schemas.openxmlformats.org/officeDocument/2006/relationships/slide" Target="slides/slide148.xml"/><Relationship Id="rId259"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handoutMaster" Target="handoutMasters/handoutMaster1.xml"/><Relationship Id="rId65" Type="http://schemas.openxmlformats.org/officeDocument/2006/relationships/slideMaster" Target="slideMasters/slideMaster65.xml"/><Relationship Id="rId130" Type="http://schemas.openxmlformats.org/officeDocument/2006/relationships/slide" Target="slides/slide61.xml"/><Relationship Id="rId172" Type="http://schemas.openxmlformats.org/officeDocument/2006/relationships/slide" Target="slides/slide103.xml"/><Relationship Id="rId228" Type="http://schemas.openxmlformats.org/officeDocument/2006/relationships/slide" Target="slides/slide159.xml"/><Relationship Id="rId281" Type="http://schemas.openxmlformats.org/officeDocument/2006/relationships/slide" Target="slides/slide212.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250" Type="http://schemas.openxmlformats.org/officeDocument/2006/relationships/slide" Target="slides/slide181.xml"/><Relationship Id="rId271" Type="http://schemas.openxmlformats.org/officeDocument/2006/relationships/slide" Target="slides/slide202.xml"/><Relationship Id="rId292" Type="http://schemas.openxmlformats.org/officeDocument/2006/relationships/slide" Target="slides/slide223.xml"/><Relationship Id="rId306" Type="http://schemas.openxmlformats.org/officeDocument/2006/relationships/slide" Target="slides/slide23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31" Type="http://schemas.openxmlformats.org/officeDocument/2006/relationships/slide" Target="slides/slide62.xml"/><Relationship Id="rId327" Type="http://schemas.openxmlformats.org/officeDocument/2006/relationships/presProps" Target="presProps.xml"/><Relationship Id="rId152" Type="http://schemas.openxmlformats.org/officeDocument/2006/relationships/slide" Target="slides/slide83.xml"/><Relationship Id="rId173" Type="http://schemas.openxmlformats.org/officeDocument/2006/relationships/slide" Target="slides/slide104.xml"/><Relationship Id="rId194" Type="http://schemas.openxmlformats.org/officeDocument/2006/relationships/slide" Target="slides/slide125.xml"/><Relationship Id="rId208" Type="http://schemas.openxmlformats.org/officeDocument/2006/relationships/slide" Target="slides/slide139.xml"/><Relationship Id="rId229" Type="http://schemas.openxmlformats.org/officeDocument/2006/relationships/slide" Target="slides/slide160.xml"/><Relationship Id="rId240" Type="http://schemas.openxmlformats.org/officeDocument/2006/relationships/slide" Target="slides/slide171.xml"/><Relationship Id="rId261"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17" Type="http://schemas.openxmlformats.org/officeDocument/2006/relationships/slide" Target="slides/slide248.xml"/><Relationship Id="rId8" Type="http://schemas.openxmlformats.org/officeDocument/2006/relationships/slideMaster" Target="slideMasters/slideMaster8.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slide" Target="slides/slide94.xml"/><Relationship Id="rId184" Type="http://schemas.openxmlformats.org/officeDocument/2006/relationships/slide" Target="slides/slide115.xml"/><Relationship Id="rId219" Type="http://schemas.openxmlformats.org/officeDocument/2006/relationships/slide" Target="slides/slide150.xml"/><Relationship Id="rId230" Type="http://schemas.openxmlformats.org/officeDocument/2006/relationships/slide" Target="slides/slide161.xml"/><Relationship Id="rId251"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3.xml"/><Relationship Id="rId293" Type="http://schemas.openxmlformats.org/officeDocument/2006/relationships/slide" Target="slides/slide224.xml"/><Relationship Id="rId307" Type="http://schemas.openxmlformats.org/officeDocument/2006/relationships/slide" Target="slides/slide238.xml"/><Relationship Id="rId328" Type="http://schemas.openxmlformats.org/officeDocument/2006/relationships/viewProps" Target="viewProps.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74" Type="http://schemas.openxmlformats.org/officeDocument/2006/relationships/slide" Target="slides/slide105.xml"/><Relationship Id="rId195" Type="http://schemas.openxmlformats.org/officeDocument/2006/relationships/slide" Target="slides/slide126.xml"/><Relationship Id="rId209" Type="http://schemas.openxmlformats.org/officeDocument/2006/relationships/slide" Target="slides/slide140.xml"/><Relationship Id="rId220" Type="http://schemas.openxmlformats.org/officeDocument/2006/relationships/slide" Target="slides/slide151.xml"/><Relationship Id="rId241"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3.xml"/><Relationship Id="rId283" Type="http://schemas.openxmlformats.org/officeDocument/2006/relationships/slide" Target="slides/slide214.xml"/><Relationship Id="rId318" Type="http://schemas.openxmlformats.org/officeDocument/2006/relationships/slide" Target="slides/slide249.xml"/><Relationship Id="rId78" Type="http://schemas.openxmlformats.org/officeDocument/2006/relationships/slide" Target="slides/slide9.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64" Type="http://schemas.openxmlformats.org/officeDocument/2006/relationships/slide" Target="slides/slide95.xml"/><Relationship Id="rId185" Type="http://schemas.openxmlformats.org/officeDocument/2006/relationships/slide" Target="slides/slide116.xml"/><Relationship Id="rId9" Type="http://schemas.openxmlformats.org/officeDocument/2006/relationships/slideMaster" Target="slideMasters/slideMaster9.xml"/><Relationship Id="rId210" Type="http://schemas.openxmlformats.org/officeDocument/2006/relationships/slide" Target="slides/slide141.xml"/><Relationship Id="rId26" Type="http://schemas.openxmlformats.org/officeDocument/2006/relationships/slideMaster" Target="slideMasters/slideMaster26.xml"/><Relationship Id="rId231" Type="http://schemas.openxmlformats.org/officeDocument/2006/relationships/slide" Target="slides/slide162.xml"/><Relationship Id="rId252" Type="http://schemas.openxmlformats.org/officeDocument/2006/relationships/slide" Target="slides/slide183.xml"/><Relationship Id="rId273" Type="http://schemas.openxmlformats.org/officeDocument/2006/relationships/slide" Target="slides/slide204.xml"/><Relationship Id="rId294" Type="http://schemas.openxmlformats.org/officeDocument/2006/relationships/slide" Target="slides/slide225.xml"/><Relationship Id="rId308" Type="http://schemas.openxmlformats.org/officeDocument/2006/relationships/slide" Target="slides/slide239.xml"/><Relationship Id="rId329"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75" Type="http://schemas.openxmlformats.org/officeDocument/2006/relationships/slide" Target="slides/slide106.xml"/><Relationship Id="rId196" Type="http://schemas.openxmlformats.org/officeDocument/2006/relationships/slide" Target="slides/slide127.xml"/><Relationship Id="rId200" Type="http://schemas.openxmlformats.org/officeDocument/2006/relationships/slide" Target="slides/slide131.xml"/><Relationship Id="rId16" Type="http://schemas.openxmlformats.org/officeDocument/2006/relationships/slideMaster" Target="slideMasters/slideMaster16.xml"/><Relationship Id="rId221" Type="http://schemas.openxmlformats.org/officeDocument/2006/relationships/slide" Target="slides/slide152.xml"/><Relationship Id="rId242" Type="http://schemas.openxmlformats.org/officeDocument/2006/relationships/slide" Target="slides/slide173.xml"/><Relationship Id="rId263" Type="http://schemas.openxmlformats.org/officeDocument/2006/relationships/slide" Target="slides/slide194.xml"/><Relationship Id="rId284" Type="http://schemas.openxmlformats.org/officeDocument/2006/relationships/slide" Target="slides/slide215.xml"/><Relationship Id="rId319" Type="http://schemas.openxmlformats.org/officeDocument/2006/relationships/slide" Target="slides/slide25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330" Type="http://schemas.openxmlformats.org/officeDocument/2006/relationships/tableStyles" Target="tableStyles.xml"/><Relationship Id="rId90" Type="http://schemas.openxmlformats.org/officeDocument/2006/relationships/slide" Target="slides/slide21.xml"/><Relationship Id="rId165" Type="http://schemas.openxmlformats.org/officeDocument/2006/relationships/slide" Target="slides/slide96.xml"/><Relationship Id="rId186" Type="http://schemas.openxmlformats.org/officeDocument/2006/relationships/slide" Target="slides/slide117.xml"/><Relationship Id="rId211" Type="http://schemas.openxmlformats.org/officeDocument/2006/relationships/slide" Target="slides/slide142.xml"/><Relationship Id="rId232" Type="http://schemas.openxmlformats.org/officeDocument/2006/relationships/slide" Target="slides/slide163.xml"/><Relationship Id="rId253" Type="http://schemas.openxmlformats.org/officeDocument/2006/relationships/slide" Target="slides/slide184.xml"/><Relationship Id="rId274" Type="http://schemas.openxmlformats.org/officeDocument/2006/relationships/slide" Target="slides/slide205.xml"/><Relationship Id="rId295" Type="http://schemas.openxmlformats.org/officeDocument/2006/relationships/slide" Target="slides/slide226.xml"/><Relationship Id="rId309" Type="http://schemas.openxmlformats.org/officeDocument/2006/relationships/slide" Target="slides/slide24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320" Type="http://schemas.openxmlformats.org/officeDocument/2006/relationships/slide" Target="slides/slide251.xml"/><Relationship Id="rId80" Type="http://schemas.openxmlformats.org/officeDocument/2006/relationships/slide" Target="slides/slide11.xml"/><Relationship Id="rId155" Type="http://schemas.openxmlformats.org/officeDocument/2006/relationships/slide" Target="slides/slide86.xml"/><Relationship Id="rId176" Type="http://schemas.openxmlformats.org/officeDocument/2006/relationships/slide" Target="slides/slide107.xml"/><Relationship Id="rId197" Type="http://schemas.openxmlformats.org/officeDocument/2006/relationships/slide" Target="slides/slide128.xml"/><Relationship Id="rId201" Type="http://schemas.openxmlformats.org/officeDocument/2006/relationships/slide" Target="slides/slide132.xml"/><Relationship Id="rId222" Type="http://schemas.openxmlformats.org/officeDocument/2006/relationships/slide" Target="slides/slide153.xml"/><Relationship Id="rId243" Type="http://schemas.openxmlformats.org/officeDocument/2006/relationships/slide" Target="slides/slide174.xml"/><Relationship Id="rId264" Type="http://schemas.openxmlformats.org/officeDocument/2006/relationships/slide" Target="slides/slide195.xml"/><Relationship Id="rId285" Type="http://schemas.openxmlformats.org/officeDocument/2006/relationships/slide" Target="slides/slide21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24" Type="http://schemas.openxmlformats.org/officeDocument/2006/relationships/slide" Target="slides/slide55.xml"/><Relationship Id="rId310" Type="http://schemas.openxmlformats.org/officeDocument/2006/relationships/slide" Target="slides/slide241.xml"/><Relationship Id="rId70" Type="http://schemas.openxmlformats.org/officeDocument/2006/relationships/slide" Target="slides/slide1.xml"/><Relationship Id="rId91" Type="http://schemas.openxmlformats.org/officeDocument/2006/relationships/slide" Target="slides/slide22.xml"/><Relationship Id="rId145" Type="http://schemas.openxmlformats.org/officeDocument/2006/relationships/slide" Target="slides/slide76.xml"/><Relationship Id="rId166" Type="http://schemas.openxmlformats.org/officeDocument/2006/relationships/slide" Target="slides/slide97.xml"/><Relationship Id="rId187" Type="http://schemas.openxmlformats.org/officeDocument/2006/relationships/slide" Target="slides/slide118.xml"/><Relationship Id="rId1" Type="http://schemas.openxmlformats.org/officeDocument/2006/relationships/slideMaster" Target="slideMasters/slideMaster1.xml"/><Relationship Id="rId212" Type="http://schemas.openxmlformats.org/officeDocument/2006/relationships/slide" Target="slides/slide143.xml"/><Relationship Id="rId233" Type="http://schemas.openxmlformats.org/officeDocument/2006/relationships/slide" Target="slides/slide164.xml"/><Relationship Id="rId254"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275" Type="http://schemas.openxmlformats.org/officeDocument/2006/relationships/slide" Target="slides/slide206.xml"/><Relationship Id="rId296" Type="http://schemas.openxmlformats.org/officeDocument/2006/relationships/slide" Target="slides/slide227.xml"/><Relationship Id="rId300" Type="http://schemas.openxmlformats.org/officeDocument/2006/relationships/slide" Target="slides/slide231.xml"/><Relationship Id="rId60" Type="http://schemas.openxmlformats.org/officeDocument/2006/relationships/slideMaster" Target="slideMasters/slideMaster60.xml"/><Relationship Id="rId81" Type="http://schemas.openxmlformats.org/officeDocument/2006/relationships/slide" Target="slides/slide12.xml"/><Relationship Id="rId135" Type="http://schemas.openxmlformats.org/officeDocument/2006/relationships/slide" Target="slides/slide66.xml"/><Relationship Id="rId156" Type="http://schemas.openxmlformats.org/officeDocument/2006/relationships/slide" Target="slides/slide87.xml"/><Relationship Id="rId177" Type="http://schemas.openxmlformats.org/officeDocument/2006/relationships/slide" Target="slides/slide108.xml"/><Relationship Id="rId198" Type="http://schemas.openxmlformats.org/officeDocument/2006/relationships/slide" Target="slides/slide129.xml"/><Relationship Id="rId321" Type="http://schemas.openxmlformats.org/officeDocument/2006/relationships/slide" Target="slides/slide252.xml"/><Relationship Id="rId202" Type="http://schemas.openxmlformats.org/officeDocument/2006/relationships/slide" Target="slides/slide133.xml"/><Relationship Id="rId223" Type="http://schemas.openxmlformats.org/officeDocument/2006/relationships/slide" Target="slides/slide154.xml"/><Relationship Id="rId244"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6.xml"/><Relationship Id="rId286" Type="http://schemas.openxmlformats.org/officeDocument/2006/relationships/slide" Target="slides/slide217.xml"/><Relationship Id="rId50" Type="http://schemas.openxmlformats.org/officeDocument/2006/relationships/slideMaster" Target="slideMasters/slideMaster50.xml"/><Relationship Id="rId104" Type="http://schemas.openxmlformats.org/officeDocument/2006/relationships/slide" Target="slides/slide35.xml"/><Relationship Id="rId125" Type="http://schemas.openxmlformats.org/officeDocument/2006/relationships/slide" Target="slides/slide56.xml"/><Relationship Id="rId146" Type="http://schemas.openxmlformats.org/officeDocument/2006/relationships/slide" Target="slides/slide77.xml"/><Relationship Id="rId167" Type="http://schemas.openxmlformats.org/officeDocument/2006/relationships/slide" Target="slides/slide98.xml"/><Relationship Id="rId188" Type="http://schemas.openxmlformats.org/officeDocument/2006/relationships/slide" Target="slides/slide119.xml"/><Relationship Id="rId311" Type="http://schemas.openxmlformats.org/officeDocument/2006/relationships/slide" Target="slides/slide242.xml"/><Relationship Id="rId71" Type="http://schemas.openxmlformats.org/officeDocument/2006/relationships/slide" Target="slides/slide2.xml"/><Relationship Id="rId92" Type="http://schemas.openxmlformats.org/officeDocument/2006/relationships/slide" Target="slides/slide23.xml"/><Relationship Id="rId213" Type="http://schemas.openxmlformats.org/officeDocument/2006/relationships/slide" Target="slides/slide144.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6.xml"/><Relationship Id="rId276" Type="http://schemas.openxmlformats.org/officeDocument/2006/relationships/slide" Target="slides/slide207.xml"/><Relationship Id="rId297"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46.xml"/><Relationship Id="rId136" Type="http://schemas.openxmlformats.org/officeDocument/2006/relationships/slide" Target="slides/slide67.xml"/><Relationship Id="rId157" Type="http://schemas.openxmlformats.org/officeDocument/2006/relationships/slide" Target="slides/slide88.xml"/><Relationship Id="rId178" Type="http://schemas.openxmlformats.org/officeDocument/2006/relationships/slide" Target="slides/slide109.xml"/><Relationship Id="rId301" Type="http://schemas.openxmlformats.org/officeDocument/2006/relationships/slide" Target="slides/slide232.xml"/><Relationship Id="rId322" Type="http://schemas.openxmlformats.org/officeDocument/2006/relationships/slide" Target="slides/slide253.xml"/><Relationship Id="rId61" Type="http://schemas.openxmlformats.org/officeDocument/2006/relationships/slideMaster" Target="slideMasters/slideMaster61.xml"/><Relationship Id="rId82" Type="http://schemas.openxmlformats.org/officeDocument/2006/relationships/slide" Target="slides/slide13.xml"/><Relationship Id="rId199" Type="http://schemas.openxmlformats.org/officeDocument/2006/relationships/slide" Target="slides/slide130.xml"/><Relationship Id="rId203" Type="http://schemas.openxmlformats.org/officeDocument/2006/relationships/slide" Target="slides/slide134.xml"/><Relationship Id="rId19" Type="http://schemas.openxmlformats.org/officeDocument/2006/relationships/slideMaster" Target="slideMasters/slideMaster19.xml"/><Relationship Id="rId224" Type="http://schemas.openxmlformats.org/officeDocument/2006/relationships/slide" Target="slides/slide155.xml"/><Relationship Id="rId245" Type="http://schemas.openxmlformats.org/officeDocument/2006/relationships/slide" Target="slides/slide176.xml"/><Relationship Id="rId266" Type="http://schemas.openxmlformats.org/officeDocument/2006/relationships/slide" Target="slides/slide197.xml"/><Relationship Id="rId287" Type="http://schemas.openxmlformats.org/officeDocument/2006/relationships/slide" Target="slides/slide218.xml"/><Relationship Id="rId30" Type="http://schemas.openxmlformats.org/officeDocument/2006/relationships/slideMaster" Target="slideMasters/slideMaster30.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168" Type="http://schemas.openxmlformats.org/officeDocument/2006/relationships/slide" Target="slides/slide99.xml"/><Relationship Id="rId312" Type="http://schemas.openxmlformats.org/officeDocument/2006/relationships/slide" Target="slides/slide243.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189" Type="http://schemas.openxmlformats.org/officeDocument/2006/relationships/slide" Target="slides/slide120.xml"/><Relationship Id="rId3" Type="http://schemas.openxmlformats.org/officeDocument/2006/relationships/slideMaster" Target="slideMasters/slideMaster3.xml"/><Relationship Id="rId214" Type="http://schemas.openxmlformats.org/officeDocument/2006/relationships/slide" Target="slides/slide145.xml"/><Relationship Id="rId235" Type="http://schemas.openxmlformats.org/officeDocument/2006/relationships/slide" Target="slides/slide166.xml"/><Relationship Id="rId256" Type="http://schemas.openxmlformats.org/officeDocument/2006/relationships/slide" Target="slides/slide187.xml"/><Relationship Id="rId277" Type="http://schemas.openxmlformats.org/officeDocument/2006/relationships/slide" Target="slides/slide208.xml"/><Relationship Id="rId298" Type="http://schemas.openxmlformats.org/officeDocument/2006/relationships/slide" Target="slides/slide229.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302" Type="http://schemas.openxmlformats.org/officeDocument/2006/relationships/slide" Target="slides/slide233.xml"/><Relationship Id="rId323" Type="http://schemas.openxmlformats.org/officeDocument/2006/relationships/slide" Target="slides/slide25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179" Type="http://schemas.openxmlformats.org/officeDocument/2006/relationships/slide" Target="slides/slide110.xml"/><Relationship Id="rId190" Type="http://schemas.openxmlformats.org/officeDocument/2006/relationships/slide" Target="slides/slide121.xml"/><Relationship Id="rId204" Type="http://schemas.openxmlformats.org/officeDocument/2006/relationships/slide" Target="slides/slide135.xml"/><Relationship Id="rId225" Type="http://schemas.openxmlformats.org/officeDocument/2006/relationships/slide" Target="slides/slide156.xml"/><Relationship Id="rId246" Type="http://schemas.openxmlformats.org/officeDocument/2006/relationships/slide" Target="slides/slide177.xml"/><Relationship Id="rId267" Type="http://schemas.openxmlformats.org/officeDocument/2006/relationships/slide" Target="slides/slide198.xml"/><Relationship Id="rId288" Type="http://schemas.openxmlformats.org/officeDocument/2006/relationships/slide" Target="slides/slide219.xml"/><Relationship Id="rId106" Type="http://schemas.openxmlformats.org/officeDocument/2006/relationships/slide" Target="slides/slide37.xml"/><Relationship Id="rId127" Type="http://schemas.openxmlformats.org/officeDocument/2006/relationships/slide" Target="slides/slide58.xml"/><Relationship Id="rId313" Type="http://schemas.openxmlformats.org/officeDocument/2006/relationships/slide" Target="slides/slide24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94" Type="http://schemas.openxmlformats.org/officeDocument/2006/relationships/slide" Target="slides/slide25.xml"/><Relationship Id="rId148" Type="http://schemas.openxmlformats.org/officeDocument/2006/relationships/slide" Target="slides/slide79.xml"/><Relationship Id="rId169" Type="http://schemas.openxmlformats.org/officeDocument/2006/relationships/slide" Target="slides/slide100.xml"/><Relationship Id="rId4" Type="http://schemas.openxmlformats.org/officeDocument/2006/relationships/slideMaster" Target="slideMasters/slideMaster4.xml"/><Relationship Id="rId180" Type="http://schemas.openxmlformats.org/officeDocument/2006/relationships/slide" Target="slides/slide111.xml"/><Relationship Id="rId215" Type="http://schemas.openxmlformats.org/officeDocument/2006/relationships/slide" Target="slides/slide146.xml"/><Relationship Id="rId236" Type="http://schemas.openxmlformats.org/officeDocument/2006/relationships/slide" Target="slides/slide167.xml"/><Relationship Id="rId257" Type="http://schemas.openxmlformats.org/officeDocument/2006/relationships/slide" Target="slides/slide188.xml"/><Relationship Id="rId278" Type="http://schemas.openxmlformats.org/officeDocument/2006/relationships/slide" Target="slides/slide209.xml"/><Relationship Id="rId303" Type="http://schemas.openxmlformats.org/officeDocument/2006/relationships/slide" Target="slides/slide234.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107" Type="http://schemas.openxmlformats.org/officeDocument/2006/relationships/slide" Target="slides/slide38.xml"/><Relationship Id="rId289" Type="http://schemas.openxmlformats.org/officeDocument/2006/relationships/slide" Target="slides/slide22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258" Type="http://schemas.openxmlformats.org/officeDocument/2006/relationships/slide" Target="slides/slide189.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notesMaster" Target="notesMasters/notesMaster1.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6" Type="http://schemas.openxmlformats.org/officeDocument/2006/relationships/slideMaster" Target="slideMasters/slideMaster6.xml"/><Relationship Id="rId238" Type="http://schemas.openxmlformats.org/officeDocument/2006/relationships/slide" Target="slides/slide169.xml"/><Relationship Id="rId291" Type="http://schemas.openxmlformats.org/officeDocument/2006/relationships/slide" Target="slides/slide222.xml"/><Relationship Id="rId305" Type="http://schemas.openxmlformats.org/officeDocument/2006/relationships/slide" Target="slides/slide236.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162" Type="http://schemas.openxmlformats.org/officeDocument/2006/relationships/slide" Target="slides/slide93.xml"/><Relationship Id="rId218" Type="http://schemas.openxmlformats.org/officeDocument/2006/relationships/slide" Target="slides/slide149.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DC3E-0A4A-8338-B86E31B2A912}"/>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DC3E-0A4A-8338-B86E31B2A912}"/>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DC3E-0A4A-8338-B86E31B2A912}"/>
            </c:ext>
          </c:extLst>
        </c:ser>
        <c:dLbls>
          <c:showLegendKey val="0"/>
          <c:showVal val="0"/>
          <c:showCatName val="0"/>
          <c:showSerName val="0"/>
          <c:showPercent val="0"/>
          <c:showBubbleSize val="0"/>
        </c:dLbls>
        <c:marker val="1"/>
        <c:smooth val="0"/>
        <c:axId val="1717159040"/>
        <c:axId val="1717163216"/>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DC3E-0A4A-8338-B86E31B2A912}"/>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DC3E-0A4A-8338-B86E31B2A912}"/>
                  </c:ext>
                </c:extLst>
              </c15:ser>
            </c15:filteredLineSeries>
          </c:ext>
        </c:extLst>
      </c:lineChart>
      <c:catAx>
        <c:axId val="171715904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63216"/>
        <c:crosses val="autoZero"/>
        <c:auto val="1"/>
        <c:lblAlgn val="ctr"/>
        <c:lblOffset val="100"/>
        <c:noMultiLvlLbl val="0"/>
      </c:catAx>
      <c:valAx>
        <c:axId val="1717163216"/>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17159040"/>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11/18/19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11/18/19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82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16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19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321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67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99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844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60409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770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230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3191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647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5718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156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1380925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880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7452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686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565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54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79434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9225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377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522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62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868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Hello</a:t>
            </a:r>
            <a:r>
              <a:rPr lang="en-US" baseline="0" dirty="0"/>
              <a:t>, my name is </a:t>
            </a:r>
            <a:r>
              <a:rPr lang="en-US" baseline="0" dirty="0" err="1"/>
              <a:t>Jeremie</a:t>
            </a:r>
            <a:r>
              <a:rPr lang="en-US" baseline="0" dirty="0"/>
              <a:t> Kim and I will be presenting Genome Read In-Memory Filter which will also be referred to as GRIM-Filter for short.</a:t>
            </a:r>
          </a:p>
          <a:p>
            <a:r>
              <a:rPr lang="en-US" b="1" i="1" u="sng" baseline="0"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6909-2889-F945-800E-20D12DE739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969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120255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242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73198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88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015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0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43</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613727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5443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7196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11/18/19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2019. 11. 18.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74368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3556414"/>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1071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50729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367535"/>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649034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07189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44244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044831"/>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96630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3016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88295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3720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2633694"/>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2481294"/>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18222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1300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202137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352616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356032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08617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1762687"/>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65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7890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78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99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933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448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96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397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11/18/19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11/18/19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11/18/19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11/18/19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11/18/19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11/18/19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11/18/19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11/18/19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11/18/19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11/18/19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11/18/19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11/18/19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11/18/19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11/18/19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11/18/19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11/18/19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11/18/19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11/18/19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11/18/19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429120673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100998032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382441617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567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1886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2761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91733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47003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8474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9858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74279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2804050466"/>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878115516"/>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63581792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101457189"/>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24496565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293939562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82761751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121339537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151256786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25443358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98945645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44664211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11/18/19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11/18/19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11/18/19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95330564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972139762"/>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35130711"/>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82126"/>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610373031"/>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457004920"/>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698265436"/>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84493991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97540000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6376134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17701382"/>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078353633"/>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6289533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76186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776223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46747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914197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213679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145657"/>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663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5912057"/>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65218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760172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75363849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1285617593"/>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129731686"/>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801051546"/>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53295008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76009426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2333987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13622662"/>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14378087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01898050"/>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04575437"/>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414217779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11/18/19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11/18/19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11/18/19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11/18/19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11/18/19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11/18/19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11/18/19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579728021"/>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90881215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98477908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86889835"/>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2027842398"/>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4179390020"/>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148306088"/>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49184810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796686204"/>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94011005"/>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3661220948"/>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2590953136"/>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437298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1725666553"/>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2825451412"/>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146980760"/>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58873692"/>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2466801130"/>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843918538"/>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2428428803"/>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2294199737"/>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322979777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79173658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2377212714"/>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080262890"/>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12509133"/>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33764148"/>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656014089"/>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349013480"/>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18563921"/>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860127256"/>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8099440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64782897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60087092"/>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955103404"/>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636611609"/>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313891679"/>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210541768"/>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462907387"/>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358093058"/>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68141018"/>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845862440"/>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89322414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8800557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23466490"/>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22313870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42933104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27.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pn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5" Type="http://schemas.openxmlformats.org/officeDocument/2006/relationships/slideLayout" Target="../slideLayouts/slideLayout299.xml"/><Relationship Id="rId4" Type="http://schemas.openxmlformats.org/officeDocument/2006/relationships/slideLayout" Target="../slideLayouts/slideLayout29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1.pn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1.pn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0.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1.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2.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3.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theme" Target="../theme/theme3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image" Target="../media/image1.png"/><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7.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8.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pn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9.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0.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1.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2.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8.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3.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theme" Target="../theme/theme54.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slideLayout" Target="../slideLayouts/slideLayout591.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5.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6.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7.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8.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theme" Target="../theme/theme59.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slideLayout" Target="../slideLayouts/slideLayout648.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6.xml"/><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0.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theme" Target="../theme/theme61.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theme" Target="../theme/theme63.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image" Target="../media/image1.png"/><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theme" Target="../theme/theme64.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3.xml"/><Relationship Id="rId3" Type="http://schemas.openxmlformats.org/officeDocument/2006/relationships/slideLayout" Target="../slideLayouts/slideLayout708.xml"/><Relationship Id="rId7" Type="http://schemas.openxmlformats.org/officeDocument/2006/relationships/slideLayout" Target="../slideLayouts/slideLayout712.xml"/><Relationship Id="rId12" Type="http://schemas.openxmlformats.org/officeDocument/2006/relationships/theme" Target="../theme/theme65.xml"/><Relationship Id="rId2" Type="http://schemas.openxmlformats.org/officeDocument/2006/relationships/slideLayout" Target="../slideLayouts/slideLayout707.xml"/><Relationship Id="rId1" Type="http://schemas.openxmlformats.org/officeDocument/2006/relationships/slideLayout" Target="../slideLayouts/slideLayout706.xml"/><Relationship Id="rId6" Type="http://schemas.openxmlformats.org/officeDocument/2006/relationships/slideLayout" Target="../slideLayouts/slideLayout711.xml"/><Relationship Id="rId11" Type="http://schemas.openxmlformats.org/officeDocument/2006/relationships/slideLayout" Target="../slideLayouts/slideLayout716.xml"/><Relationship Id="rId5" Type="http://schemas.openxmlformats.org/officeDocument/2006/relationships/slideLayout" Target="../slideLayouts/slideLayout710.xml"/><Relationship Id="rId10" Type="http://schemas.openxmlformats.org/officeDocument/2006/relationships/slideLayout" Target="../slideLayouts/slideLayout715.xml"/><Relationship Id="rId4" Type="http://schemas.openxmlformats.org/officeDocument/2006/relationships/slideLayout" Target="../slideLayouts/slideLayout709.xml"/><Relationship Id="rId9" Type="http://schemas.openxmlformats.org/officeDocument/2006/relationships/slideLayout" Target="../slideLayouts/slideLayout714.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4.xml"/><Relationship Id="rId13" Type="http://schemas.openxmlformats.org/officeDocument/2006/relationships/theme" Target="../theme/theme66.xml"/><Relationship Id="rId3" Type="http://schemas.openxmlformats.org/officeDocument/2006/relationships/slideLayout" Target="../slideLayouts/slideLayout719.xml"/><Relationship Id="rId7" Type="http://schemas.openxmlformats.org/officeDocument/2006/relationships/slideLayout" Target="../slideLayouts/slideLayout723.xml"/><Relationship Id="rId12" Type="http://schemas.openxmlformats.org/officeDocument/2006/relationships/slideLayout" Target="../slideLayouts/slideLayout728.xml"/><Relationship Id="rId2" Type="http://schemas.openxmlformats.org/officeDocument/2006/relationships/slideLayout" Target="../slideLayouts/slideLayout718.xml"/><Relationship Id="rId1" Type="http://schemas.openxmlformats.org/officeDocument/2006/relationships/slideLayout" Target="../slideLayouts/slideLayout717.xml"/><Relationship Id="rId6" Type="http://schemas.openxmlformats.org/officeDocument/2006/relationships/slideLayout" Target="../slideLayouts/slideLayout722.xml"/><Relationship Id="rId11" Type="http://schemas.openxmlformats.org/officeDocument/2006/relationships/slideLayout" Target="../slideLayouts/slideLayout727.xml"/><Relationship Id="rId5" Type="http://schemas.openxmlformats.org/officeDocument/2006/relationships/slideLayout" Target="../slideLayouts/slideLayout721.xml"/><Relationship Id="rId10" Type="http://schemas.openxmlformats.org/officeDocument/2006/relationships/slideLayout" Target="../slideLayouts/slideLayout726.xml"/><Relationship Id="rId4" Type="http://schemas.openxmlformats.org/officeDocument/2006/relationships/slideLayout" Target="../slideLayouts/slideLayout720.xml"/><Relationship Id="rId9" Type="http://schemas.openxmlformats.org/officeDocument/2006/relationships/slideLayout" Target="../slideLayouts/slideLayout72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6.xml"/><Relationship Id="rId13" Type="http://schemas.openxmlformats.org/officeDocument/2006/relationships/theme" Target="../theme/theme67.xml"/><Relationship Id="rId3" Type="http://schemas.openxmlformats.org/officeDocument/2006/relationships/slideLayout" Target="../slideLayouts/slideLayout731.xml"/><Relationship Id="rId7" Type="http://schemas.openxmlformats.org/officeDocument/2006/relationships/slideLayout" Target="../slideLayouts/slideLayout735.xml"/><Relationship Id="rId12" Type="http://schemas.openxmlformats.org/officeDocument/2006/relationships/slideLayout" Target="../slideLayouts/slideLayout740.xml"/><Relationship Id="rId2" Type="http://schemas.openxmlformats.org/officeDocument/2006/relationships/slideLayout" Target="../slideLayouts/slideLayout730.xml"/><Relationship Id="rId1" Type="http://schemas.openxmlformats.org/officeDocument/2006/relationships/slideLayout" Target="../slideLayouts/slideLayout729.xml"/><Relationship Id="rId6" Type="http://schemas.openxmlformats.org/officeDocument/2006/relationships/slideLayout" Target="../slideLayouts/slideLayout734.xml"/><Relationship Id="rId11" Type="http://schemas.openxmlformats.org/officeDocument/2006/relationships/slideLayout" Target="../slideLayouts/slideLayout739.xml"/><Relationship Id="rId5" Type="http://schemas.openxmlformats.org/officeDocument/2006/relationships/slideLayout" Target="../slideLayouts/slideLayout733.xml"/><Relationship Id="rId10" Type="http://schemas.openxmlformats.org/officeDocument/2006/relationships/slideLayout" Target="../slideLayouts/slideLayout738.xml"/><Relationship Id="rId4" Type="http://schemas.openxmlformats.org/officeDocument/2006/relationships/slideLayout" Target="../slideLayouts/slideLayout732.xml"/><Relationship Id="rId9" Type="http://schemas.openxmlformats.org/officeDocument/2006/relationships/slideLayout" Target="../slideLayouts/slideLayout73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8.xml"/><Relationship Id="rId13" Type="http://schemas.openxmlformats.org/officeDocument/2006/relationships/image" Target="../media/image1.png"/><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8.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theme" Target="../theme/theme69.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slideLayout" Target="../slideLayouts/slideLayout76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2019. 11. 18.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3137702"/>
      </p:ext>
    </p:extLst>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24111932"/>
      </p:ext>
    </p:extLst>
  </p:cSld>
  <p:clrMap bg1="lt1" tx1="dk1" bg2="lt2" tx2="dk2" accent1="accent1" accent2="accent2" accent3="accent3" accent4="accent4" accent5="accent5" accent6="accent6" hlink="hlink" folHlink="folHlink"/>
  <p:sldLayoutIdLst>
    <p:sldLayoutId id="2147486848"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73303577"/>
      </p:ext>
    </p:extLst>
  </p:cSld>
  <p:clrMap bg1="lt1" tx1="dk1" bg2="lt2" tx2="dk2" accent1="accent1" accent2="accent2" accent3="accent3" accent4="accent4" accent5="accent5" accent6="accent6" hlink="hlink" folHlink="folHlink"/>
  <p:sldLayoutIdLst>
    <p:sldLayoutId id="2147487085" r:id="rId1"/>
    <p:sldLayoutId id="2147487086" r:id="rId2"/>
    <p:sldLayoutId id="2147487087" r:id="rId3"/>
    <p:sldLayoutId id="2147487088" r:id="rId4"/>
    <p:sldLayoutId id="2147487089" r:id="rId5"/>
    <p:sldLayoutId id="2147487090" r:id="rId6"/>
    <p:sldLayoutId id="2147487091" r:id="rId7"/>
    <p:sldLayoutId id="2147487092" r:id="rId8"/>
    <p:sldLayoutId id="2147487093" r:id="rId9"/>
    <p:sldLayoutId id="2147487094" r:id="rId10"/>
    <p:sldLayoutId id="214748709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11/18/19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1294643020"/>
      </p:ext>
    </p:extLst>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277362"/>
      </p:ext>
    </p:extLst>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11/18/19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667958"/>
      </p:ext>
    </p:extLst>
  </p:cSld>
  <p:clrMap bg1="lt1" tx1="dk1" bg2="lt2" tx2="dk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064865945"/>
      </p:ext>
    </p:extLst>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942628"/>
      </p:ext>
    </p:extLst>
  </p:cSld>
  <p:clrMap bg1="lt1" tx1="dk1" bg2="lt2" tx2="dk2" accent1="accent1" accent2="accent2" accent3="accent3" accent4="accent4" accent5="accent5" accent6="accent6" hlink="hlink" folHlink="folHlink"/>
  <p:sldLayoutIdLst>
    <p:sldLayoutId id="2147487611" r:id="rId1"/>
    <p:sldLayoutId id="2147487612" r:id="rId2"/>
    <p:sldLayoutId id="2147487613" r:id="rId3"/>
    <p:sldLayoutId id="2147487614" r:id="rId4"/>
    <p:sldLayoutId id="2147487615" r:id="rId5"/>
    <p:sldLayoutId id="2147487616" r:id="rId6"/>
    <p:sldLayoutId id="2147487617" r:id="rId7"/>
    <p:sldLayoutId id="2147487618" r:id="rId8"/>
    <p:sldLayoutId id="2147487619" r:id="rId9"/>
    <p:sldLayoutId id="2147487620" r:id="rId10"/>
    <p:sldLayoutId id="2147487621" r:id="rId11"/>
    <p:sldLayoutId id="214748762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32552433"/>
      </p:ext>
    </p:extLst>
  </p:cSld>
  <p:clrMap bg1="lt1" tx1="dk1" bg2="lt2" tx2="dk2" accent1="accent1" accent2="accent2" accent3="accent3" accent4="accent4" accent5="accent5" accent6="accent6" hlink="hlink" folHlink="folHlink"/>
  <p:sldLayoutIdLst>
    <p:sldLayoutId id="2147487732" r:id="rId1"/>
    <p:sldLayoutId id="2147487733" r:id="rId2"/>
    <p:sldLayoutId id="2147487734" r:id="rId3"/>
    <p:sldLayoutId id="2147487735" r:id="rId4"/>
    <p:sldLayoutId id="2147487736" r:id="rId5"/>
    <p:sldLayoutId id="2147487737" r:id="rId6"/>
    <p:sldLayoutId id="2147487738" r:id="rId7"/>
    <p:sldLayoutId id="2147487739" r:id="rId8"/>
    <p:sldLayoutId id="2147487740" r:id="rId9"/>
    <p:sldLayoutId id="2147487741" r:id="rId10"/>
    <p:sldLayoutId id="21474877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694447817"/>
      </p:ext>
    </p:extLst>
  </p:cSld>
  <p:clrMap bg1="lt1" tx1="dk1" bg2="lt2" tx2="dk2" accent1="accent1" accent2="accent2" accent3="accent3" accent4="accent4" accent5="accent5" accent6="accent6" hlink="hlink" folHlink="folHlink"/>
  <p:sldLayoutIdLst>
    <p:sldLayoutId id="2147488009" r:id="rId1"/>
    <p:sldLayoutId id="2147488010" r:id="rId2"/>
    <p:sldLayoutId id="2147488011" r:id="rId3"/>
    <p:sldLayoutId id="2147488012" r:id="rId4"/>
    <p:sldLayoutId id="2147488013" r:id="rId5"/>
    <p:sldLayoutId id="2147488014" r:id="rId6"/>
    <p:sldLayoutId id="2147488015" r:id="rId7"/>
    <p:sldLayoutId id="2147488016" r:id="rId8"/>
    <p:sldLayoutId id="2147488017" r:id="rId9"/>
    <p:sldLayoutId id="2147488018" r:id="rId10"/>
    <p:sldLayoutId id="2147488019" r:id="rId11"/>
    <p:sldLayoutId id="21474880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 id="21474880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53550964"/>
      </p:ext>
    </p:extLst>
  </p:cSld>
  <p:clrMap bg1="lt1" tx1="dk1" bg2="lt2" tx2="dk2" accent1="accent1" accent2="accent2" accent3="accent3" accent4="accent4" accent5="accent5" accent6="accent6" hlink="hlink" folHlink="folHlink"/>
  <p:sldLayoutIdLst>
    <p:sldLayoutId id="2147488110" r:id="rId1"/>
    <p:sldLayoutId id="2147488111" r:id="rId2"/>
    <p:sldLayoutId id="2147488112" r:id="rId3"/>
    <p:sldLayoutId id="2147488113" r:id="rId4"/>
    <p:sldLayoutId id="2147488114" r:id="rId5"/>
    <p:sldLayoutId id="2147488115" r:id="rId6"/>
    <p:sldLayoutId id="2147488116" r:id="rId7"/>
    <p:sldLayoutId id="2147488117" r:id="rId8"/>
    <p:sldLayoutId id="2147488118" r:id="rId9"/>
    <p:sldLayoutId id="2147488119" r:id="rId10"/>
    <p:sldLayoutId id="21474881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08055353"/>
      </p:ext>
    </p:extLst>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 id="214748813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303134472"/>
      </p:ext>
    </p:extLst>
  </p:cSld>
  <p:clrMap bg1="lt1" tx1="dk1" bg2="lt2" tx2="dk2" accent1="accent1" accent2="accent2" accent3="accent3" accent4="accent4" accent5="accent5" accent6="accent6" hlink="hlink" folHlink="folHlink"/>
  <p:sldLayoutIdLst>
    <p:sldLayoutId id="2147488159" r:id="rId1"/>
    <p:sldLayoutId id="2147488160" r:id="rId2"/>
    <p:sldLayoutId id="2147488161" r:id="rId3"/>
    <p:sldLayoutId id="2147488162" r:id="rId4"/>
    <p:sldLayoutId id="2147488163" r:id="rId5"/>
    <p:sldLayoutId id="2147488164" r:id="rId6"/>
    <p:sldLayoutId id="2147488165" r:id="rId7"/>
    <p:sldLayoutId id="2147488166" r:id="rId8"/>
    <p:sldLayoutId id="2147488167" r:id="rId9"/>
    <p:sldLayoutId id="2147488168" r:id="rId10"/>
    <p:sldLayoutId id="2147488169" r:id="rId11"/>
    <p:sldLayoutId id="214748817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90749"/>
      </p:ext>
    </p:extLst>
  </p:cSld>
  <p:clrMap bg1="lt1" tx1="dk1" bg2="lt2" tx2="dk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84172144"/>
      </p:ext>
    </p:extLst>
  </p:cSld>
  <p:clrMap bg1="lt1" tx1="dk1" bg2="lt2" tx2="dk2" accent1="accent1" accent2="accent2" accent3="accent3" accent4="accent4" accent5="accent5" accent6="accent6" hlink="hlink" folHlink="folHlink"/>
  <p:sldLayoutIdLst>
    <p:sldLayoutId id="2147488250" r:id="rId1"/>
    <p:sldLayoutId id="2147488251" r:id="rId2"/>
    <p:sldLayoutId id="2147488252" r:id="rId3"/>
    <p:sldLayoutId id="2147488253" r:id="rId4"/>
    <p:sldLayoutId id="2147488254" r:id="rId5"/>
    <p:sldLayoutId id="2147488255" r:id="rId6"/>
    <p:sldLayoutId id="2147488256" r:id="rId7"/>
    <p:sldLayoutId id="2147488257" r:id="rId8"/>
    <p:sldLayoutId id="2147488258" r:id="rId9"/>
    <p:sldLayoutId id="2147488259" r:id="rId10"/>
    <p:sldLayoutId id="2147488260" r:id="rId11"/>
    <p:sldLayoutId id="21474882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89770168"/>
      </p:ext>
    </p:extLst>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A22E6346-468B-3E4F-8804-5358276127F2}"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05582972"/>
      </p:ext>
    </p:extLst>
  </p:cSld>
  <p:clrMap bg1="lt1" tx1="dk1" bg2="lt2" tx2="dk2" accent1="accent1" accent2="accent2" accent3="accent3" accent4="accent4" accent5="accent5" accent6="accent6" hlink="hlink" folHlink="folHlink"/>
  <p:sldLayoutIdLst>
    <p:sldLayoutId id="2147488342" r:id="rId1"/>
    <p:sldLayoutId id="2147488343" r:id="rId2"/>
    <p:sldLayoutId id="2147488344" r:id="rId3"/>
    <p:sldLayoutId id="2147488345" r:id="rId4"/>
    <p:sldLayoutId id="2147488346" r:id="rId5"/>
    <p:sldLayoutId id="2147488347" r:id="rId6"/>
    <p:sldLayoutId id="2147488348" r:id="rId7"/>
    <p:sldLayoutId id="2147488349" r:id="rId8"/>
    <p:sldLayoutId id="2147488350" r:id="rId9"/>
    <p:sldLayoutId id="2147488351" r:id="rId10"/>
    <p:sldLayoutId id="2147488352" r:id="rId11"/>
    <p:sldLayoutId id="214748835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67402613"/>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86672620"/>
      </p:ext>
    </p:extLst>
  </p:cSld>
  <p:clrMap bg1="lt1" tx1="dk1" bg2="lt2" tx2="dk2" accent1="accent1" accent2="accent2" accent3="accent3" accent4="accent4" accent5="accent5" accent6="accent6" hlink="hlink" folHlink="folHlink"/>
  <p:sldLayoutIdLst>
    <p:sldLayoutId id="2147488367" r:id="rId1"/>
    <p:sldLayoutId id="2147488368" r:id="rId2"/>
    <p:sldLayoutId id="2147488369" r:id="rId3"/>
    <p:sldLayoutId id="2147488370" r:id="rId4"/>
    <p:sldLayoutId id="2147488371" r:id="rId5"/>
    <p:sldLayoutId id="2147488372" r:id="rId6"/>
    <p:sldLayoutId id="2147488373" r:id="rId7"/>
    <p:sldLayoutId id="2147488374" r:id="rId8"/>
    <p:sldLayoutId id="2147488375" r:id="rId9"/>
    <p:sldLayoutId id="2147488376" r:id="rId10"/>
    <p:sldLayoutId id="2147488377" r:id="rId11"/>
    <p:sldLayoutId id="2147488378"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91.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07.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491.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4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8.xml"/></Relationships>
</file>

<file path=ppt/slides/_rels/slide1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7.xml"/></Relationships>
</file>

<file path=ppt/slides/_rels/slide113.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60.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3.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58.xml"/></Relationships>
</file>

<file path=ppt/slides/_rels/slide118.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358.xml"/></Relationships>
</file>

<file path=ppt/slides/_rels/slide119.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35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58.xml"/></Relationships>
</file>

<file path=ppt/slides/_rels/slide121.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30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23.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358.xml"/><Relationship Id="rId4" Type="http://schemas.openxmlformats.org/officeDocument/2006/relationships/image" Target="../media/image101.png"/></Relationships>
</file>

<file path=ppt/slides/_rels/slide126.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35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arxiv.org/pdf/1905.09822.pdf" TargetMode="External"/><Relationship Id="rId1" Type="http://schemas.openxmlformats.org/officeDocument/2006/relationships/slideLayout" Target="../slideLayouts/slideLayout4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0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5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60.xml"/><Relationship Id="rId6" Type="http://schemas.openxmlformats.org/officeDocument/2006/relationships/chart" Target="../charts/chart4.xml"/><Relationship Id="rId5" Type="http://schemas.openxmlformats.org/officeDocument/2006/relationships/image" Target="../media/image108.png"/><Relationship Id="rId4" Type="http://schemas.openxmlformats.org/officeDocument/2006/relationships/image" Target="../media/image10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7.xml"/></Relationships>
</file>

<file path=ppt/slides/_rels/slide1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7.xml"/></Relationships>
</file>

<file path=ppt/slides/_rels/slide1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0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4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7.xml"/></Relationships>
</file>

<file path=ppt/slides/_rels/slide1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347.xml"/></Relationships>
</file>

<file path=ppt/slides/_rels/slide14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47.xml"/></Relationships>
</file>

<file path=ppt/slides/_rels/slide14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347.xml"/><Relationship Id="rId6" Type="http://schemas.openxmlformats.org/officeDocument/2006/relationships/image" Target="../media/image109.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347.xml"/><Relationship Id="rId4" Type="http://schemas.openxmlformats.org/officeDocument/2006/relationships/image" Target="../media/image26.tiff"/></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70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0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0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07.xml"/></Relationships>
</file>

<file path=ppt/slides/_rels/slide1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0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07.xml"/><Relationship Id="rId5" Type="http://schemas.openxmlformats.org/officeDocument/2006/relationships/image" Target="../media/image114.png"/><Relationship Id="rId4" Type="http://schemas.openxmlformats.org/officeDocument/2006/relationships/image" Target="../media/image22.pn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07.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07.xml"/></Relationships>
</file>

<file path=ppt/slides/_rels/slide15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3.xml"/><Relationship Id="rId1" Type="http://schemas.openxmlformats.org/officeDocument/2006/relationships/slideLayout" Target="../slideLayouts/slideLayout707.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4.xml"/><Relationship Id="rId1" Type="http://schemas.openxmlformats.org/officeDocument/2006/relationships/slideLayout" Target="../slideLayouts/slideLayout707.xml"/></Relationships>
</file>

<file path=ppt/slides/_rels/slide157.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5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69.xml"/></Relationships>
</file>

<file path=ppt/slides/_rels/slide15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6.tiff"/></Relationships>
</file>

<file path=ppt/slides/_rels/slide160.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7.png"/></Relationships>
</file>

<file path=ppt/slides/_rels/slide16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18.png"/></Relationships>
</file>

<file path=ppt/slides/_rels/slide16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69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gif"/><Relationship Id="rId1" Type="http://schemas.openxmlformats.org/officeDocument/2006/relationships/slideLayout" Target="../slideLayouts/slideLayout696.xml"/></Relationships>
</file>

<file path=ppt/slides/_rels/slide1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7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96.xml"/></Relationships>
</file>

<file path=ppt/slides/_rels/slide17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96.xml"/></Relationships>
</file>

<file path=ppt/slides/_rels/slide17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414.xml"/><Relationship Id="rId6" Type="http://schemas.openxmlformats.org/officeDocument/2006/relationships/image" Target="../media/image12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7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0.png"/></Relationships>
</file>

<file path=ppt/slides/_rels/slide17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6.png"/></Relationships>
</file>

<file path=ppt/slides/_rels/slide17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177.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8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6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69.xml"/></Relationships>
</file>

<file path=ppt/slides/_rels/slide18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347.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347.xml"/><Relationship Id="rId4" Type="http://schemas.openxmlformats.org/officeDocument/2006/relationships/image" Target="../media/image117.png"/></Relationships>
</file>

<file path=ppt/slides/_rels/slide1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9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347.xml"/><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347.xml"/><Relationship Id="rId4" Type="http://schemas.openxmlformats.org/officeDocument/2006/relationships/image" Target="../media/image118.png"/></Relationships>
</file>

<file path=ppt/slides/_rels/slide192.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347.xml"/><Relationship Id="rId6" Type="http://schemas.openxmlformats.org/officeDocument/2006/relationships/image" Target="../media/image132.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9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347.xml"/><Relationship Id="rId4" Type="http://schemas.openxmlformats.org/officeDocument/2006/relationships/image" Target="../media/image133.png"/></Relationships>
</file>

<file path=ppt/slides/_rels/slide1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347.xml"/><Relationship Id="rId4" Type="http://schemas.openxmlformats.org/officeDocument/2006/relationships/image" Target="../media/image41.png"/></Relationships>
</file>

<file path=ppt/slides/_rels/slide195.xml.rels><?xml version="1.0" encoding="UTF-8" standalone="yes"?>
<Relationships xmlns="http://schemas.openxmlformats.org/package/2006/relationships"><Relationship Id="rId3" Type="http://schemas.openxmlformats.org/officeDocument/2006/relationships/hyperlink" Target="https://www.usenix.org/conference/fast18" TargetMode="External"/><Relationship Id="rId7" Type="http://schemas.openxmlformats.org/officeDocument/2006/relationships/image" Target="../media/image134.png"/><Relationship Id="rId2" Type="http://schemas.openxmlformats.org/officeDocument/2006/relationships/hyperlink" Target="https://people.inf.ethz.ch/omutlu/pub/MQSim-SSD-simulation-framework_fast18.pdf" TargetMode="External"/><Relationship Id="rId1" Type="http://schemas.openxmlformats.org/officeDocument/2006/relationships/slideLayout" Target="../slideLayouts/slideLayout13.xml"/><Relationship Id="rId6" Type="http://schemas.openxmlformats.org/officeDocument/2006/relationships/hyperlink" Target="https://github.com/CMU-SAFARI/MQSim" TargetMode="External"/><Relationship Id="rId5" Type="http://schemas.openxmlformats.org/officeDocument/2006/relationships/hyperlink" Target="https://people.inf.ethz.ch/omutlu/pub/MQSim-SSD-simulation-framework_fast18-talk.pdf" TargetMode="External"/><Relationship Id="rId4" Type="http://schemas.openxmlformats.org/officeDocument/2006/relationships/hyperlink" Target="https://people.inf.ethz.ch/omutlu/pub/MQSim-SSD-simulation-framework_fast18-talk.pptx" TargetMode="External"/></Relationships>
</file>

<file path=ppt/slides/_rels/slide196.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5.png"/></Relationships>
</file>

<file path=ppt/slides/_rels/slide197.xml.rels><?xml version="1.0" encoding="UTF-8" standalone="yes"?>
<Relationships xmlns="http://schemas.openxmlformats.org/package/2006/relationships"><Relationship Id="rId3" Type="http://schemas.openxmlformats.org/officeDocument/2006/relationships/hyperlink" Target="http://apbc2018.bio.keio.ac.jp/" TargetMode="External"/><Relationship Id="rId2" Type="http://schemas.openxmlformats.org/officeDocument/2006/relationships/hyperlink" Target="http://www.biomedcentral.com/bmcgenomics/" TargetMode="Externa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hyperlink" Target="https://arxiv.org/pdf/1711.01177.pdf"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546.xml"/><Relationship Id="rId6" Type="http://schemas.openxmlformats.org/officeDocument/2006/relationships/image" Target="../media/image138.tiff"/><Relationship Id="rId5" Type="http://schemas.openxmlformats.org/officeDocument/2006/relationships/image" Target="../media/image137.tiff"/><Relationship Id="rId4" Type="http://schemas.openxmlformats.org/officeDocument/2006/relationships/image" Target="../media/image1.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00.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jpg"/><Relationship Id="rId2" Type="http://schemas.openxmlformats.org/officeDocument/2006/relationships/image" Target="../media/image140.png"/><Relationship Id="rId1" Type="http://schemas.openxmlformats.org/officeDocument/2006/relationships/slideLayout" Target="../slideLayouts/slideLayout649.xml"/><Relationship Id="rId6" Type="http://schemas.openxmlformats.org/officeDocument/2006/relationships/image" Target="../media/image143.png"/><Relationship Id="rId5" Type="http://schemas.openxmlformats.org/officeDocument/2006/relationships/image" Target="../media/image1.png"/><Relationship Id="rId4" Type="http://schemas.openxmlformats.org/officeDocument/2006/relationships/image" Target="../media/image142.png"/></Relationships>
</file>

<file path=ppt/slides/_rels/slide201.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202.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1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6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60.xml"/></Relationships>
</file>

<file path=ppt/slides/_rels/slide2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60.xml"/><Relationship Id="rId4" Type="http://schemas.openxmlformats.org/officeDocument/2006/relationships/image" Target="../media/image148.png"/></Relationships>
</file>

<file path=ppt/slides/_rels/slide2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69.xml"/></Relationships>
</file>

<file path=ppt/slides/_rels/slide2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69.xml"/></Relationships>
</file>

<file path=ppt/slides/_rels/slide21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60.xml"/></Relationships>
</file>

<file path=ppt/slides/_rels/slide21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60.xml"/></Relationships>
</file>

<file path=ppt/slides/_rels/slide21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581.xml"/></Relationships>
</file>

<file path=ppt/slides/_rels/slide21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18.xml"/></Relationships>
</file>

<file path=ppt/slides/_rels/slide2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60.xml"/><Relationship Id="rId4" Type="http://schemas.openxmlformats.org/officeDocument/2006/relationships/hyperlink" Target="https://commons.wikimedia.org/w/index.php?curid=31493356"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81.xml"/></Relationships>
</file>

<file path=ppt/slides/_rels/slide22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8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325.xml"/></Relationships>
</file>

<file path=ppt/slides/_rels/slide22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23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hyperlink" Target="http://www.safari.ethz.ch/" TargetMode="External"/><Relationship Id="rId1" Type="http://schemas.openxmlformats.org/officeDocument/2006/relationships/slideLayout" Target="../slideLayouts/slideLayout753.xml"/></Relationships>
</file>

<file path=ppt/slides/_rels/slide23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hyperlink" Target="https://people.inf.ethz.ch/omutlu"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8.xml"/></Relationships>
</file>

<file path=ppt/slides/_rels/slide234.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49.xml"/><Relationship Id="rId4" Type="http://schemas.openxmlformats.org/officeDocument/2006/relationships/hyperlink" Target="https://people.inf.ethz.ch/omutlu/projects.htm"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742.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239.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60.xml"/><Relationship Id="rId4" Type="http://schemas.openxmlformats.org/officeDocument/2006/relationships/image" Target="../media/image1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0.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3.png"/><Relationship Id="rId1" Type="http://schemas.openxmlformats.org/officeDocument/2006/relationships/slideLayout" Target="../slideLayouts/slideLayout26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6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74.png"/></Relationships>
</file>

<file path=ppt/slides/_rels/slide244.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245.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661.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246.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661.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684.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4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684.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684.xml"/><Relationship Id="rId4" Type="http://schemas.openxmlformats.org/officeDocument/2006/relationships/image" Target="../media/image165.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49.xml"/></Relationships>
</file>

<file path=ppt/slides/_rels/slide25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61.xml"/><Relationship Id="rId4" Type="http://schemas.openxmlformats.org/officeDocument/2006/relationships/hyperlink" Target="https://people.inf.ethz.ch/omutlu/acaces2018.html"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1.xml"/></Relationships>
</file>

<file path=ppt/slides/_rels/slide25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1.xml"/></Relationships>
</file>

<file path=ppt/slides/_rels/slide2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81.xml"/></Relationships>
</file>

<file path=ppt/slides/_rels/slide25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133.png"/><Relationship Id="rId4" Type="http://schemas.openxmlformats.org/officeDocument/2006/relationships/hyperlink" Target="https://github.com/CMU-SAFARI/ramulator"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4.xml"/></Relationships>
</file>

<file path=ppt/slides/_rels/slide31.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36.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84.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38.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37.png"/><Relationship Id="rId1" Type="http://schemas.openxmlformats.org/officeDocument/2006/relationships/slideLayout" Target="../slideLayouts/slideLayout314.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8.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730.xml"/><Relationship Id="rId5" Type="http://schemas.openxmlformats.org/officeDocument/2006/relationships/image" Target="../media/image44.png"/><Relationship Id="rId4" Type="http://schemas.openxmlformats.org/officeDocument/2006/relationships/hyperlink" Target="http://users.ece.cmu.edu/~omutlu/pub/liu_isca12_talk.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730.xml"/><Relationship Id="rId6" Type="http://schemas.openxmlformats.org/officeDocument/2006/relationships/image" Target="../media/image45.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6.png"/><Relationship Id="rId1" Type="http://schemas.openxmlformats.org/officeDocument/2006/relationships/slideLayout" Target="../slideLayouts/slideLayout730.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4.xml"/></Relationships>
</file>

<file path=ppt/slides/_rels/slide4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7.xml"/><Relationship Id="rId1" Type="http://schemas.openxmlformats.org/officeDocument/2006/relationships/slideLayout" Target="../slideLayouts/slideLayout42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80.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36.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27.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27.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27.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27.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27.xml"/><Relationship Id="rId6" Type="http://schemas.openxmlformats.org/officeDocument/2006/relationships/hyperlink" Target="https://github.com/CMU-SAFARI/rowhammer" TargetMode="External"/><Relationship Id="rId5" Type="http://schemas.openxmlformats.org/officeDocument/2006/relationships/image" Target="../media/image52.jpe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6.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0.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260.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60.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60.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lab.dsst.io/32c3-slides/7197.html" TargetMode="External"/><Relationship Id="rId1" Type="http://schemas.openxmlformats.org/officeDocument/2006/relationships/slideLayout" Target="../slideLayouts/slideLayout260.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38.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38.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38.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0.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support.apple.com/en-gb/HT204934" TargetMode="External"/><Relationship Id="rId1" Type="http://schemas.openxmlformats.org/officeDocument/2006/relationships/slideLayout" Target="../slideLayouts/slideLayout26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3.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84.xml"/></Relationships>
</file>

<file path=ppt/slides/_rels/slide69.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71.jpg"/><Relationship Id="rId1" Type="http://schemas.openxmlformats.org/officeDocument/2006/relationships/slideLayout" Target="../slideLayouts/slideLayout2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2.png"/><Relationship Id="rId1" Type="http://schemas.openxmlformats.org/officeDocument/2006/relationships/slideLayout" Target="../slideLayouts/slideLayout284.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3.png"/><Relationship Id="rId1" Type="http://schemas.openxmlformats.org/officeDocument/2006/relationships/slideLayout" Target="../slideLayouts/slideLayout284.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84.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4.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pdf/1706.08642" TargetMode="External"/><Relationship Id="rId2" Type="http://schemas.openxmlformats.org/officeDocument/2006/relationships/image" Target="../media/image76.jpeg"/><Relationship Id="rId1" Type="http://schemas.openxmlformats.org/officeDocument/2006/relationships/slideLayout" Target="../slideLayouts/slideLayout260.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0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0.png"/><Relationship Id="rId1" Type="http://schemas.openxmlformats.org/officeDocument/2006/relationships/slideLayout" Target="../slideLayouts/slideLayout260.xml"/><Relationship Id="rId6" Type="http://schemas.openxmlformats.org/officeDocument/2006/relationships/image" Target="../media/image81.tiff"/><Relationship Id="rId5" Type="http://schemas.openxmlformats.org/officeDocument/2006/relationships/image" Target="../media/image1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593.xml"/><Relationship Id="rId5" Type="http://schemas.openxmlformats.org/officeDocument/2006/relationships/image" Target="../media/image84.tiff"/><Relationship Id="rId4" Type="http://schemas.openxmlformats.org/officeDocument/2006/relationships/hyperlink" Target="https://people.inf.ethz.ch/omutlu/pub/mutlu_hpca03_talk.pdf"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60.xml"/></Relationships>
</file>

<file path=ppt/slides/_rels/slide94.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6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png"/><Relationship Id="rId1" Type="http://schemas.openxmlformats.org/officeDocument/2006/relationships/slideLayout" Target="../slideLayouts/slideLayout260.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19 November 2019</a:t>
            </a:r>
          </a:p>
          <a:p>
            <a:r>
              <a:rPr lang="en-US" sz="2200" dirty="0"/>
              <a:t>ICCD Keynote</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DRAM Capacity, Bandwidth &amp; Latency</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Tree>
    <p:extLst>
      <p:ext uri="{BB962C8B-B14F-4D97-AF65-F5344CB8AC3E}">
        <p14:creationId xmlns:p14="http://schemas.microsoft.com/office/powerpoint/2010/main" val="987505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100</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algn="ctr"/>
            <a:r>
              <a:rPr lang="en-US" sz="3000" b="1" dirty="0">
                <a:solidFill>
                  <a:schemeClr val="accent2"/>
                </a:solidFill>
              </a:rPr>
              <a:t>62.7%</a:t>
            </a:r>
            <a:r>
              <a:rPr lang="en-US" sz="3000" b="1" dirty="0"/>
              <a:t> of the total system energy </a:t>
            </a:r>
          </a:p>
          <a:p>
            <a:pPr algn="ctr"/>
            <a:r>
              <a:rPr lang="en-US" sz="3000" b="1" dirty="0"/>
              <a:t>is spent on </a:t>
            </a:r>
            <a:r>
              <a:rPr lang="en-US" sz="3000" b="1" dirty="0">
                <a:solidFill>
                  <a:srgbClr val="C00000"/>
                </a:solidFill>
              </a:rPr>
              <a:t>data movement</a:t>
            </a:r>
          </a:p>
        </p:txBody>
      </p:sp>
    </p:spTree>
    <p:extLst>
      <p:ext uri="{BB962C8B-B14F-4D97-AF65-F5344CB8AC3E}">
        <p14:creationId xmlns:p14="http://schemas.microsoft.com/office/powerpoint/2010/main" val="4041577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405622929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102</a:t>
            </a:fld>
            <a:endParaRPr lang="en-US"/>
          </a:p>
        </p:txBody>
      </p:sp>
    </p:spTree>
    <p:extLst>
      <p:ext uri="{BB962C8B-B14F-4D97-AF65-F5344CB8AC3E}">
        <p14:creationId xmlns:p14="http://schemas.microsoft.com/office/powerpoint/2010/main" val="708005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800656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104</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4" y="139405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5003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178030"/>
            <a:ext cx="1689100" cy="2451100"/>
          </a:xfrm>
          <a:prstGeom prst="rect">
            <a:avLst/>
          </a:prstGeom>
        </p:spPr>
      </p:pic>
      <p:sp>
        <p:nvSpPr>
          <p:cNvPr id="9" name="TextBox 8"/>
          <p:cNvSpPr txBox="1"/>
          <p:nvPr/>
        </p:nvSpPr>
        <p:spPr>
          <a:xfrm>
            <a:off x="7343567" y="1304704"/>
            <a:ext cx="1692929" cy="307777"/>
          </a:xfrm>
          <a:prstGeom prst="rect">
            <a:avLst/>
          </a:prstGeom>
          <a:noFill/>
        </p:spPr>
        <p:txBody>
          <a:bodyPr wrap="none" rtlCol="0">
            <a:spAutoFit/>
          </a:bodyPr>
          <a:lstStyle/>
          <a:p>
            <a:r>
              <a:rPr lang="en-US" sz="1400" dirty="0">
                <a:solidFill>
                  <a:srgbClr val="FFFFFF"/>
                </a:solidFill>
              </a:rPr>
              <a:t>Dally, </a:t>
            </a:r>
            <a:r>
              <a:rPr lang="en-US" sz="1400" dirty="0" err="1">
                <a:solidFill>
                  <a:srgbClr val="FFFFFF"/>
                </a:solidFill>
              </a:rPr>
              <a:t>HiPEAC</a:t>
            </a:r>
            <a:r>
              <a:rPr lang="en-US" sz="1400" dirty="0">
                <a:solidFill>
                  <a:srgbClr val="FFFFFF"/>
                </a:solidFill>
              </a:rPr>
              <a:t> 2015</a:t>
            </a:r>
          </a:p>
        </p:txBody>
      </p:sp>
    </p:spTree>
    <p:extLst>
      <p:ext uri="{BB962C8B-B14F-4D97-AF65-F5344CB8AC3E}">
        <p14:creationId xmlns:p14="http://schemas.microsoft.com/office/powerpoint/2010/main" val="13997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solidFill>
                  <a:srgbClr val="0000FF"/>
                </a:solidFill>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105</a:t>
            </a:fld>
            <a:endParaRPr lang="en-US" sz="1600">
              <a:solidFill>
                <a:srgbClr val="000000"/>
              </a:solidFill>
              <a:latin typeface="Garamond" charset="0"/>
            </a:endParaRPr>
          </a:p>
        </p:txBody>
      </p:sp>
    </p:spTree>
    <p:extLst>
      <p:ext uri="{BB962C8B-B14F-4D97-AF65-F5344CB8AC3E}">
        <p14:creationId xmlns:p14="http://schemas.microsoft.com/office/powerpoint/2010/main" val="20087089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fld id="{EF0CAD05-5F98-C240-A41D-E171A6304933}" type="slidenum">
              <a:rPr lang="en-US" smtClean="0"/>
              <a:pPr/>
              <a:t>106</a:t>
            </a:fld>
            <a:endParaRPr lang="en-US"/>
          </a:p>
        </p:txBody>
      </p:sp>
    </p:spTree>
    <p:extLst>
      <p:ext uri="{BB962C8B-B14F-4D97-AF65-F5344CB8AC3E}">
        <p14:creationId xmlns:p14="http://schemas.microsoft.com/office/powerpoint/2010/main" val="12913034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DRAM</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dirty="0">
              <a:solidFill>
                <a:srgbClr val="000000"/>
              </a:solidFill>
            </a:endParaRPr>
          </a:p>
        </p:txBody>
      </p:sp>
    </p:spTree>
    <p:extLst>
      <p:ext uri="{BB962C8B-B14F-4D97-AF65-F5344CB8AC3E}">
        <p14:creationId xmlns:p14="http://schemas.microsoft.com/office/powerpoint/2010/main" val="17007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108</a:t>
            </a:fld>
            <a:endParaRPr lang="en-US" altLang="en-US">
              <a:solidFill>
                <a:srgbClr val="000000"/>
              </a:solidFill>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algn="ctr">
                <a:defRPr/>
              </a:pPr>
              <a:endParaRPr lang="en-US" kern="0">
                <a:solidFill>
                  <a:sysClr val="window" lastClr="FFFFFF"/>
                </a:solidFill>
                <a:latin typeface="Corbel"/>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a:defRPr/>
              </a:pPr>
              <a:r>
                <a:rPr lang="en-US" sz="3200" b="1" kern="0" dirty="0">
                  <a:solidFill>
                    <a:srgbClr val="262626">
                      <a:lumMod val="95000"/>
                      <a:lumOff val="5000"/>
                    </a:srgbClr>
                  </a:solidFill>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r>
                <a:rPr lang="en-US" kern="0" dirty="0">
                  <a:solidFill>
                    <a:sysClr val="window" lastClr="FFFFFF"/>
                  </a:solidFill>
                  <a:latin typeface="Arial" pitchFamily="34" charset="0"/>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algn="ctr">
                <a:defRPr/>
              </a:pPr>
              <a:r>
                <a:rPr lang="en-US" sz="3200" b="1" kern="0" dirty="0">
                  <a:solidFill>
                    <a:srgbClr val="262626">
                      <a:lumMod val="95000"/>
                      <a:lumOff val="5000"/>
                    </a:srgbClr>
                  </a:solidFill>
                </a:rPr>
                <a:t>Zero initialization</a:t>
              </a:r>
              <a:endParaRPr lang="en-US" sz="2800" kern="0" dirty="0">
                <a:solidFill>
                  <a:srgbClr val="262626">
                    <a:lumMod val="95000"/>
                    <a:lumOff val="5000"/>
                  </a:srgbClr>
                </a:solidFill>
              </a:endParaRPr>
            </a:p>
            <a:p>
              <a:pPr algn="ctr">
                <a:defRPr/>
              </a:pPr>
              <a:r>
                <a:rPr lang="en-US" sz="2800" b="1" kern="0" dirty="0">
                  <a:solidFill>
                    <a:srgbClr val="262626">
                      <a:lumMod val="95000"/>
                      <a:lumOff val="5000"/>
                    </a:srgbClr>
                  </a:solidFill>
                </a:rPr>
                <a:t>(e.g., security)</a:t>
              </a:r>
              <a:endParaRPr lang="en-US" sz="3200" b="1" kern="0" dirty="0">
                <a:solidFill>
                  <a:srgbClr val="262626">
                    <a:lumMod val="95000"/>
                    <a:lumOff val="5000"/>
                  </a:srgbClr>
                </a:solidFill>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algn="ctr">
                <a:defRPr/>
              </a:pPr>
              <a:r>
                <a:rPr lang="en-US" sz="3200" b="1" kern="0" dirty="0">
                  <a:solidFill>
                    <a:srgbClr val="262626">
                      <a:lumMod val="95000"/>
                      <a:lumOff val="5000"/>
                    </a:srgbClr>
                  </a:solidFill>
                </a:rPr>
                <a:t>VM Cloning</a:t>
              </a:r>
            </a:p>
            <a:p>
              <a:pPr algn="ctr">
                <a:defRPr/>
              </a:pPr>
              <a:r>
                <a:rPr lang="en-US" sz="3200" b="1" kern="0" dirty="0" err="1">
                  <a:solidFill>
                    <a:srgbClr val="262626">
                      <a:lumMod val="95000"/>
                      <a:lumOff val="5000"/>
                    </a:srgbClr>
                  </a:solidFill>
                </a:rPr>
                <a:t>Deduplication</a:t>
              </a:r>
              <a:endParaRPr lang="en-US" sz="3200" b="1" kern="0" dirty="0">
                <a:solidFill>
                  <a:srgbClr val="262626">
                    <a:lumMod val="95000"/>
                    <a:lumOff val="5000"/>
                  </a:srgbClr>
                </a:solidFill>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kern="0">
                  <a:solidFill>
                    <a:sysClr val="window" lastClr="FFFFFF"/>
                  </a:solidFill>
                  <a:latin typeface="Corbel"/>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algn="ctr">
                  <a:defRPr/>
                </a:pPr>
                <a:r>
                  <a:rPr lang="en-US" sz="3200" b="1" kern="0" dirty="0" err="1">
                    <a:solidFill>
                      <a:srgbClr val="262626">
                        <a:lumMod val="95000"/>
                        <a:lumOff val="5000"/>
                      </a:srgbClr>
                    </a:solidFill>
                  </a:rPr>
                  <a:t>Checkpointing</a:t>
                </a:r>
                <a:endParaRPr lang="en-US" sz="3200" b="1" kern="0" dirty="0">
                  <a:solidFill>
                    <a:srgbClr val="262626">
                      <a:lumMod val="95000"/>
                      <a:lumOff val="5000"/>
                    </a:srgbClr>
                  </a:solidFill>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algn="ctr">
                <a:defRPr/>
              </a:pPr>
              <a:r>
                <a:rPr lang="en-US" sz="3200" b="1" kern="0" dirty="0">
                  <a:solidFill>
                    <a:srgbClr val="262626">
                      <a:lumMod val="95000"/>
                      <a:lumOff val="5000"/>
                    </a:srgbClr>
                  </a:solidFill>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algn="ctr">
              <a:defRPr/>
            </a:pPr>
            <a:endParaRPr lang="en-US" sz="2800" kern="0" dirty="0">
              <a:solidFill>
                <a:sysClr val="window" lastClr="FFFFFF"/>
              </a:solidFill>
              <a:latin typeface="Corbel"/>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a:defRPr/>
            </a:pPr>
            <a:r>
              <a:rPr lang="en-US" sz="2800" kern="0" dirty="0">
                <a:solidFill>
                  <a:srgbClr val="262626">
                    <a:lumMod val="95000"/>
                    <a:lumOff val="5000"/>
                  </a:srgbClr>
                </a:solidFill>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lvl="1">
              <a:spcBef>
                <a:spcPct val="20000"/>
              </a:spcBef>
            </a:pP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memmove</a:t>
            </a:r>
            <a:r>
              <a:rPr lang="en-US" sz="2400" spc="-70" dirty="0">
                <a:solidFill>
                  <a:srgbClr val="FF0000"/>
                </a:solidFill>
                <a:latin typeface="Gill Sans MT" panose="020B0502020104020203" pitchFamily="34" charset="0"/>
              </a:rPr>
              <a:t> &amp; </a:t>
            </a:r>
            <a:r>
              <a:rPr lang="en-US" sz="2400" i="1"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memcpy</a:t>
            </a:r>
            <a:r>
              <a:rPr lang="en-US" sz="2400" i="1"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z="28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a:t>
            </a:r>
            <a:r>
              <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5% cycles in Google’s datacenter </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a:t>
            </a:r>
            <a:r>
              <a:rPr lang="en-US" spc="-70" dirty="0" err="1">
                <a:solidFill>
                  <a:srgbClr val="FF0000"/>
                </a:solidFill>
                <a:latin typeface="Gill Sans MT" panose="020B0502020104020203" pitchFamily="34" charset="0"/>
                <a:ea typeface="Verdana" panose="020B0604030504040204" pitchFamily="34" charset="0"/>
                <a:cs typeface="Verdana" panose="020B0604030504040204" pitchFamily="34" charset="0"/>
              </a:rPr>
              <a:t>Kanev</a:t>
            </a:r>
            <a:r>
              <a:rPr lang="en-US" spc="-70" dirty="0">
                <a:solidFill>
                  <a:srgbClr val="FF0000"/>
                </a:solidFill>
                <a:latin typeface="Gill Sans MT" panose="020B0502020104020203" pitchFamily="34" charset="0"/>
                <a:ea typeface="Verdana" panose="020B0604030504040204" pitchFamily="34" charset="0"/>
                <a:cs typeface="Verdana" panose="020B0604030504040204" pitchFamily="34" charset="0"/>
              </a:rPr>
              <a:t>+ ISCA’15]</a:t>
            </a:r>
            <a:endParaRPr lang="en-US" sz="2400" spc="-70" dirty="0">
              <a:solidFill>
                <a:srgbClr val="FF0000"/>
              </a:solidFill>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6446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a:solidFill>
                  <a:srgbClr val="C00000"/>
                </a:solidFill>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r>
              <a:rPr lang="en-US" sz="2400" dirty="0">
                <a:solidFill>
                  <a:srgbClr val="C00000"/>
                </a:solidFill>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rPr>
              <a:t>4) Unwanted data movement</a:t>
            </a: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rPr>
              <a:pPr/>
              <a:t>109</a:t>
            </a:fld>
            <a:endParaRPr lang="en-US">
              <a:solidFill>
                <a:prstClr val="black">
                  <a:tint val="75000"/>
                </a:prstClr>
              </a:solidFill>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a:solidFill>
                  <a:srgbClr val="FF0000"/>
                </a:solidFill>
              </a:rPr>
              <a:t>1046ns, 3.6uJ    (for 4KB page copy via DMA)</a:t>
            </a:r>
          </a:p>
        </p:txBody>
      </p:sp>
    </p:spTree>
    <p:extLst>
      <p:ext uri="{BB962C8B-B14F-4D97-AF65-F5344CB8AC3E}">
        <p14:creationId xmlns:p14="http://schemas.microsoft.com/office/powerpoint/2010/main" val="8367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172523375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Memory</a:t>
            </a: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dirty="0">
              <a:solidFill>
                <a:prstClr val="black"/>
              </a:solidFill>
            </a:endParaRPr>
          </a:p>
          <a:p>
            <a:pPr algn="ctr" fontAlgn="base">
              <a:spcBef>
                <a:spcPct val="0"/>
              </a:spcBef>
              <a:spcAft>
                <a:spcPct val="0"/>
              </a:spcAft>
            </a:pPr>
            <a:endParaRPr lang="en-US" sz="2400" b="1" dirty="0">
              <a:solidFill>
                <a:prstClr val="black"/>
              </a:solidFill>
              <a:latin typeface="Arial" charset="0"/>
            </a:endParaRPr>
          </a:p>
          <a:p>
            <a:pPr algn="ctr" fontAlgn="base">
              <a:spcBef>
                <a:spcPct val="0"/>
              </a:spcBef>
              <a:spcAft>
                <a:spcPct val="0"/>
              </a:spcAft>
            </a:pPr>
            <a:endParaRPr lang="en-US" sz="2400" b="1" dirty="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a:solidFill>
                  <a:srgbClr val="003399"/>
                </a:solidFill>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a:solidFill>
                  <a:srgbClr val="003399"/>
                </a:solidFill>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a:solidFill>
                  <a:srgbClr val="003399"/>
                </a:solidFill>
              </a:rPr>
              <a:t>4) No unwanted data movement</a:t>
            </a: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rPr>
              <a:pPr/>
              <a:t>110</a:t>
            </a:fld>
            <a:endParaRPr lang="en-US">
              <a:solidFill>
                <a:prstClr val="black">
                  <a:tint val="75000"/>
                </a:prstClr>
              </a:solidFill>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a:solidFill>
                  <a:srgbClr val="FF0000"/>
                </a:solidFill>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r>
              <a:rPr lang="en-US" sz="3200" dirty="0">
                <a:solidFill>
                  <a:srgbClr val="008000"/>
                </a:solidFill>
                <a:sym typeface="Wingdings"/>
              </a:rPr>
              <a:t>   </a:t>
            </a:r>
            <a:r>
              <a:rPr lang="en-US" sz="3200" dirty="0">
                <a:solidFill>
                  <a:srgbClr val="008000"/>
                </a:solidFill>
              </a:rPr>
              <a:t>90ns, 0.04uJ</a:t>
            </a:r>
          </a:p>
        </p:txBody>
      </p:sp>
    </p:spTree>
    <p:extLst>
      <p:ext uri="{BB962C8B-B14F-4D97-AF65-F5344CB8AC3E}">
        <p14:creationId xmlns:p14="http://schemas.microsoft.com/office/powerpoint/2010/main" val="871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DRAM </a:t>
            </a:r>
            <a:r>
              <a:rPr lang="en-US" dirty="0" err="1">
                <a:solidFill>
                  <a:srgbClr val="000000"/>
                </a:solidFill>
                <a:ea typeface="ＭＳ Ｐゴシック" charset="0"/>
                <a:cs typeface="Myriad Pro Bold Cond" charset="0"/>
                <a:sym typeface="Myriad Pro Bold Cond" charset="0"/>
              </a:rPr>
              <a:t>subarray</a:t>
            </a:r>
            <a:endParaRPr lang="en-US" dirty="0">
              <a:solidFill>
                <a:srgbClr val="000000"/>
              </a:solidFill>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400" dirty="0">
                <a:solidFill>
                  <a:srgbClr val="D90B00"/>
                </a:solidFill>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a:solidFill>
                  <a:srgbClr val="D90B00"/>
                </a:solidFill>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defTabSz="457200"/>
            <a:endParaRPr lang="en-US">
              <a:solidFill>
                <a:srgbClr val="000000"/>
              </a:solidFill>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ea typeface="ＭＳ Ｐゴシック" charset="0"/>
              <a:cs typeface="Myriad Pro Bold Cond" charset="0"/>
              <a:sym typeface="Myriad Pro Bold Cond" charset="0"/>
            </a:endParaRPr>
          </a:p>
          <a:p>
            <a:pPr defTabSz="457200"/>
            <a:r>
              <a:rPr lang="en-US" sz="1200" dirty="0">
                <a:solidFill>
                  <a:srgbClr val="D90B00"/>
                </a:solidFill>
                <a:latin typeface="Tahoma"/>
                <a:ea typeface="ＭＳ Ｐゴシック" charset="0"/>
                <a:cs typeface="Tahoma"/>
                <a:sym typeface="Myriad Pro Bold Cond" charset="0"/>
              </a:rPr>
              <a:t>Transfer</a:t>
            </a:r>
          </a:p>
          <a:p>
            <a:pPr defTabSz="457200"/>
            <a:r>
              <a:rPr lang="en-US" sz="1200" dirty="0">
                <a:solidFill>
                  <a:srgbClr val="D90B00"/>
                </a:solidFill>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r>
              <a:rPr lang="en-US" sz="2000" b="1" dirty="0">
                <a:solidFill>
                  <a:srgbClr val="008000"/>
                </a:solidFill>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r>
              <a:rPr lang="en-US" sz="2000" b="1" dirty="0">
                <a:solidFill>
                  <a:srgbClr val="008000"/>
                </a:solidFill>
              </a:rPr>
              <a:t>   </a:t>
            </a:r>
            <a:r>
              <a:rPr lang="en-US" sz="2000" b="1" dirty="0">
                <a:solidFill>
                  <a:srgbClr val="008000"/>
                </a:solidFill>
                <a:latin typeface="Times New Roman" charset="0"/>
                <a:ea typeface="Times New Roman" charset="0"/>
                <a:cs typeface="Times New Roman" charset="0"/>
              </a:rPr>
              <a:t>Idea: Two consecutive </a:t>
            </a:r>
            <a:r>
              <a:rPr lang="en-US" sz="2000" b="1" dirty="0" err="1">
                <a:solidFill>
                  <a:srgbClr val="008000"/>
                </a:solidFill>
                <a:latin typeface="Times New Roman" charset="0"/>
                <a:ea typeface="Times New Roman" charset="0"/>
                <a:cs typeface="Times New Roman" charset="0"/>
              </a:rPr>
              <a:t>ACTivates</a:t>
            </a:r>
            <a:endParaRPr lang="en-US" sz="2000" b="1" dirty="0">
              <a:solidFill>
                <a:srgbClr val="008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68362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r>
              <a:rPr lang="en-US" sz="2800" b="1" dirty="0">
                <a:solidFill>
                  <a:srgbClr val="FF0000"/>
                </a:solidFill>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r>
              <a:rPr lang="en-US" sz="2800" b="1" dirty="0">
                <a:solidFill>
                  <a:srgbClr val="FF0000"/>
                </a:solidFill>
              </a:rPr>
              <a:t>74x</a:t>
            </a: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rPr>
              <a:pPr/>
              <a:t>112</a:t>
            </a:fld>
            <a:endParaRPr lang="en-US">
              <a:solidFill>
                <a:prstClr val="black">
                  <a:tint val="75000"/>
                </a:prstClr>
              </a:solidFill>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a:solidFill>
                  <a:srgbClr val="000000"/>
                </a:solidFill>
                <a:latin typeface="Tahoma" charset="0"/>
              </a:rPr>
              <a:t>Seshadri et al., “</a:t>
            </a:r>
            <a:r>
              <a:rPr lang="en-US" altLang="ja-JP" sz="1900" dirty="0" err="1">
                <a:solidFill>
                  <a:srgbClr val="0000FF"/>
                </a:solidFill>
                <a:latin typeface="Tahoma" charset="0"/>
              </a:rPr>
              <a:t>RowClone</a:t>
            </a:r>
            <a:r>
              <a:rPr lang="en-US" altLang="ja-JP" sz="1900" dirty="0">
                <a:solidFill>
                  <a:srgbClr val="0000FF"/>
                </a:solidFill>
                <a:latin typeface="Tahoma" charset="0"/>
              </a:rPr>
              <a:t>: Fast and Efficient In-DRAM Copy and Initialization of Bulk Data</a:t>
            </a:r>
            <a:r>
              <a:rPr lang="en-US" altLang="ja-JP" sz="1900" dirty="0">
                <a:solidFill>
                  <a:srgbClr val="000000"/>
                </a:solidFill>
                <a:latin typeface="Tahoma" charset="0"/>
              </a:rPr>
              <a:t>,</a:t>
            </a:r>
            <a:r>
              <a:rPr lang="en-US" sz="1900" dirty="0">
                <a:solidFill>
                  <a:srgbClr val="000000"/>
                </a:solidFill>
                <a:latin typeface="Tahoma" charset="0"/>
              </a:rPr>
              <a:t>”</a:t>
            </a:r>
            <a:r>
              <a:rPr lang="en-US" altLang="ja-JP" sz="1900" dirty="0">
                <a:solidFill>
                  <a:srgbClr val="000000"/>
                </a:solidFill>
                <a:latin typeface="Tahoma" charset="0"/>
              </a:rPr>
              <a:t> MICRO 2013.</a:t>
            </a:r>
            <a:endParaRPr lang="en-US" sz="1900" dirty="0">
              <a:solidFill>
                <a:srgbClr val="000000"/>
              </a:solidFill>
              <a:latin typeface="Tahoma"/>
            </a:endParaRPr>
          </a:p>
        </p:txBody>
      </p:sp>
    </p:spTree>
    <p:extLst>
      <p:ext uri="{BB962C8B-B14F-4D97-AF65-F5344CB8AC3E}">
        <p14:creationId xmlns:p14="http://schemas.microsoft.com/office/powerpoint/2010/main" val="135360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pPr>
                <a:defRPr/>
              </a:pPr>
              <a:t>113</a:t>
            </a:fld>
            <a:endParaRPr lang="en-US"/>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82029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000" dirty="0">
                <a:solidFill>
                  <a:srgbClr val="000000"/>
                </a:solidFill>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dirty="0">
                <a:solidFill>
                  <a:srgbClr val="000000"/>
                </a:solidFill>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100" dirty="0">
                <a:solidFill>
                  <a:srgbClr val="000000"/>
                </a:solidFill>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dirty="0">
                <a:solidFill>
                  <a:srgbClr val="000000"/>
                </a:solidFill>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500" dirty="0">
                <a:solidFill>
                  <a:srgbClr val="000000"/>
                </a:solidFill>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defTabSz="457200"/>
            <a:endParaRPr lang="en-US">
              <a:solidFill>
                <a:srgbClr val="000000"/>
              </a:solidFill>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a:defRPr/>
            </a:pPr>
            <a:r>
              <a:rPr lang="en-US" sz="2400" b="1" kern="0" dirty="0">
                <a:solidFill>
                  <a:srgbClr val="FF0000"/>
                </a:solidFill>
                <a:latin typeface="Tahoma"/>
                <a:cs typeface="Tahoma"/>
              </a:rPr>
              <a:t>Memory similar to a “conventional” accelerator</a:t>
            </a:r>
          </a:p>
        </p:txBody>
      </p:sp>
    </p:spTree>
    <p:extLst>
      <p:ext uri="{BB962C8B-B14F-4D97-AF65-F5344CB8AC3E}">
        <p14:creationId xmlns:p14="http://schemas.microsoft.com/office/powerpoint/2010/main" val="7322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115</a:t>
            </a:fld>
            <a:endParaRPr lang="en-US"/>
          </a:p>
        </p:txBody>
      </p:sp>
    </p:spTree>
    <p:extLst>
      <p:ext uri="{BB962C8B-B14F-4D97-AF65-F5344CB8AC3E}">
        <p14:creationId xmlns:p14="http://schemas.microsoft.com/office/powerpoint/2010/main" val="1571848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116</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algn="ctr">
                    <a:defRPr/>
                  </a:pPr>
                  <a:endParaRPr lang="en-US" sz="3200" b="1" kern="0" dirty="0">
                    <a:solidFill>
                      <a:prstClr val="white"/>
                    </a:solidFill>
                    <a:latin typeface="Calibri"/>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algn="ctr">
              <a:defRPr/>
            </a:pPr>
            <a:endParaRPr lang="en-US" sz="3200" b="1" kern="0" dirty="0">
              <a:solidFill>
                <a:prstClr val="white"/>
              </a:solidFill>
              <a:latin typeface="Calibri"/>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algn="ctr">
              <a:defRPr/>
            </a:pPr>
            <a:r>
              <a:rPr lang="en-US" sz="4000" b="1" kern="0" dirty="0">
                <a:solidFill>
                  <a:prstClr val="white"/>
                </a:solidFill>
                <a:latin typeface="Calibri"/>
              </a:rPr>
              <a:t>Final State</a:t>
            </a:r>
          </a:p>
          <a:p>
            <a:pPr algn="ctr">
              <a:defRPr/>
            </a:pPr>
            <a:r>
              <a:rPr lang="en-US" sz="4000" b="1" i="1" kern="0" dirty="0">
                <a:solidFill>
                  <a:prstClr val="white"/>
                </a:solidFill>
                <a:latin typeface="Calibri"/>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a:solidFill>
                  <a:prstClr val="black"/>
                </a:solidFill>
                <a:latin typeface="Calibri"/>
              </a:rPr>
              <a:t>½V</a:t>
            </a:r>
            <a:r>
              <a:rPr lang="en-US" sz="2800" b="1" i="1" baseline="-25000" dirty="0">
                <a:solidFill>
                  <a:prstClr val="black"/>
                </a:solidFill>
                <a:latin typeface="Calibri"/>
              </a:rPr>
              <a:t>DD</a:t>
            </a:r>
            <a:r>
              <a:rPr lang="en-US" sz="2800" b="1" i="1" dirty="0">
                <a:solidFill>
                  <a:prstClr val="black"/>
                </a:solidFill>
                <a:latin typeface="Calibri"/>
              </a:rPr>
              <a:t>+</a:t>
            </a:r>
            <a:r>
              <a:rPr lang="el-GR" sz="2800" b="1" i="1" dirty="0">
                <a:solidFill>
                  <a:prstClr val="black"/>
                </a:solidFill>
                <a:latin typeface="Calibri"/>
              </a:rPr>
              <a:t>δ</a:t>
            </a:r>
            <a:endParaRPr lang="en-US" sz="2800" b="1" i="1" dirty="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a:defRPr/>
            </a:pPr>
            <a:r>
              <a:rPr lang="en-US" sz="4400" b="1" i="1" kern="0" dirty="0">
                <a:solidFill>
                  <a:prstClr val="white"/>
                </a:solidFill>
                <a:latin typeface="Calibri"/>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a:solidFill>
                  <a:prstClr val="black"/>
                </a:solidFill>
                <a:latin typeface="Calibri"/>
              </a:rPr>
              <a:t>V</a:t>
            </a:r>
            <a:r>
              <a:rPr lang="en-US" sz="2800" b="1" i="1" baseline="-25000" dirty="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a:solidFill>
                  <a:srgbClr val="000000"/>
                </a:solidFill>
              </a:rPr>
              <a:t>Seshadri+, “</a:t>
            </a:r>
            <a:r>
              <a:rPr lang="en-US" sz="1400" dirty="0">
                <a:solidFill>
                  <a:srgbClr val="0000FF"/>
                </a:solidFill>
              </a:rPr>
              <a:t>Fast Bulk Bitwise AND and OR in DRAM</a:t>
            </a:r>
            <a:r>
              <a:rPr lang="en-US" sz="1400" dirty="0">
                <a:solidFill>
                  <a:srgbClr val="000000"/>
                </a:solidFill>
              </a:rPr>
              <a:t>”, IEEE CAL 2015.</a:t>
            </a:r>
          </a:p>
        </p:txBody>
      </p:sp>
    </p:spTree>
    <p:extLst>
      <p:ext uri="{BB962C8B-B14F-4D97-AF65-F5344CB8AC3E}">
        <p14:creationId xmlns:p14="http://schemas.microsoft.com/office/powerpoint/2010/main" val="1659708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algn="ctr"/>
            <a:r>
              <a:rPr lang="en-US" sz="3600" dirty="0">
                <a:solidFill>
                  <a:srgbClr val="000000"/>
                </a:solidFill>
              </a:rPr>
              <a:t>Idea: </a:t>
            </a:r>
          </a:p>
          <a:p>
            <a:pPr algn="ctr"/>
            <a:r>
              <a:rPr lang="en-US" sz="3600" dirty="0">
                <a:solidFill>
                  <a:srgbClr val="0000FF"/>
                </a:solidFill>
              </a:rPr>
              <a:t>Feed the </a:t>
            </a:r>
          </a:p>
          <a:p>
            <a:pPr algn="ctr"/>
            <a:r>
              <a:rPr lang="en-US" sz="3600" dirty="0">
                <a:solidFill>
                  <a:srgbClr val="0000FF"/>
                </a:solidFill>
              </a:rPr>
              <a:t>negated value </a:t>
            </a:r>
          </a:p>
          <a:p>
            <a:pPr algn="ctr"/>
            <a:r>
              <a:rPr lang="en-US" sz="3600" dirty="0">
                <a:solidFill>
                  <a:srgbClr val="0000FF"/>
                </a:solidFill>
              </a:rPr>
              <a:t>in the sense amplifier</a:t>
            </a:r>
          </a:p>
          <a:p>
            <a:pPr algn="ctr"/>
            <a:r>
              <a:rPr lang="en-US" sz="3600" dirty="0">
                <a:solidFill>
                  <a:srgbClr val="0000FF"/>
                </a:solidFill>
              </a:rPr>
              <a:t>into a special row</a:t>
            </a:r>
          </a:p>
        </p:txBody>
      </p:sp>
    </p:spTree>
    <p:extLst>
      <p:ext uri="{BB962C8B-B14F-4D97-AF65-F5344CB8AC3E}">
        <p14:creationId xmlns:p14="http://schemas.microsoft.com/office/powerpoint/2010/main" val="168514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Performance: In-DRAM </a:t>
            </a:r>
            <a:r>
              <a:rPr lang="en-US"/>
              <a:t>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118</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273196"/>
            <a:ext cx="9144000" cy="4311608"/>
          </a:xfrm>
          <a:prstGeom prst="rect">
            <a:avLst/>
          </a:prstGeom>
        </p:spPr>
      </p:pic>
      <p:sp>
        <p:nvSpPr>
          <p:cNvPr id="6" name="TextBox 5"/>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spTree>
    <p:extLst>
      <p:ext uri="{BB962C8B-B14F-4D97-AF65-F5344CB8AC3E}">
        <p14:creationId xmlns:p14="http://schemas.microsoft.com/office/powerpoint/2010/main" val="160675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of In-DRAM Bitwise Operations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119</a:t>
            </a:fld>
            <a:endParaRPr lang="en-US" altLang="en-US">
              <a:solidFill>
                <a:srgbClr val="000000"/>
              </a:solidFill>
            </a:endParaRPr>
          </a:p>
        </p:txBody>
      </p:sp>
      <p:sp>
        <p:nvSpPr>
          <p:cNvPr id="7" name="TextBox 6"/>
          <p:cNvSpPr txBox="1"/>
          <p:nvPr/>
        </p:nvSpPr>
        <p:spPr>
          <a:xfrm>
            <a:off x="-10701" y="5949280"/>
            <a:ext cx="9284914" cy="296235"/>
          </a:xfrm>
          <a:prstGeom prst="rect">
            <a:avLst/>
          </a:prstGeom>
          <a:noFill/>
        </p:spPr>
        <p:txBody>
          <a:bodyPr wrap="none" rtlCol="0">
            <a:spAutoFit/>
          </a:bodyPr>
          <a:lstStyle/>
          <a:p>
            <a:r>
              <a:rPr lang="en-US" sz="1325" dirty="0">
                <a:solidFill>
                  <a:srgbClr val="000000"/>
                </a:solidFill>
              </a:rPr>
              <a:t>Seshadri+, “</a:t>
            </a:r>
            <a:r>
              <a:rPr lang="en-US" sz="1325" dirty="0">
                <a:solidFill>
                  <a:srgbClr val="0000FF"/>
                </a:solidFill>
              </a:rPr>
              <a:t>Ambit: In-Memory Accelerator for Bulk Bitwise Operations using Commodity DRAM Technology</a:t>
            </a:r>
            <a:r>
              <a:rPr lang="en-US" sz="1325" dirty="0">
                <a:solidFill>
                  <a:srgbClr val="000000"/>
                </a:solidFill>
              </a:rPr>
              <a:t>,” MICRO 2017.</a:t>
            </a:r>
          </a:p>
        </p:txBody>
      </p:sp>
      <p:pic>
        <p:nvPicPr>
          <p:cNvPr id="3" name="Picture 2"/>
          <p:cNvPicPr>
            <a:picLocks noChangeAspect="1"/>
          </p:cNvPicPr>
          <p:nvPr/>
        </p:nvPicPr>
        <p:blipFill>
          <a:blip r:embed="rId2"/>
          <a:stretch>
            <a:fillRect/>
          </a:stretch>
        </p:blipFill>
        <p:spPr>
          <a:xfrm>
            <a:off x="0" y="1966435"/>
            <a:ext cx="9144000" cy="2925129"/>
          </a:xfrm>
          <a:prstGeom prst="rect">
            <a:avLst/>
          </a:prstGeom>
        </p:spPr>
      </p:pic>
    </p:spTree>
    <p:extLst>
      <p:ext uri="{BB962C8B-B14F-4D97-AF65-F5344CB8AC3E}">
        <p14:creationId xmlns:p14="http://schemas.microsoft.com/office/powerpoint/2010/main" val="62187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185239018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38676573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197428549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Structure: Bitmap Index</a:t>
            </a:r>
          </a:p>
        </p:txBody>
      </p:sp>
      <p:sp>
        <p:nvSpPr>
          <p:cNvPr id="3" name="Content Placeholder 2"/>
          <p:cNvSpPr>
            <a:spLocks noGrp="1"/>
          </p:cNvSpPr>
          <p:nvPr>
            <p:ph idx="1"/>
          </p:nvPr>
        </p:nvSpPr>
        <p:spPr>
          <a:xfrm>
            <a:off x="304800" y="1143000"/>
            <a:ext cx="8610600" cy="1295400"/>
          </a:xfrm>
        </p:spPr>
        <p:txBody>
          <a:bodyPr/>
          <a:lstStyle/>
          <a:p>
            <a:r>
              <a:rPr lang="en-US" dirty="0"/>
              <a:t>Alternative to B-tree and its variants</a:t>
            </a:r>
          </a:p>
          <a:p>
            <a:r>
              <a:rPr lang="en-US" dirty="0"/>
              <a:t>Efficient for performing </a:t>
            </a:r>
            <a:r>
              <a:rPr lang="en-US" i="1" dirty="0">
                <a:solidFill>
                  <a:srgbClr val="FF0000"/>
                </a:solidFill>
              </a:rPr>
              <a:t>range queries</a:t>
            </a:r>
            <a:r>
              <a:rPr lang="en-US" i="1" dirty="0"/>
              <a:t> </a:t>
            </a:r>
            <a:r>
              <a:rPr lang="en-US" dirty="0"/>
              <a:t>and </a:t>
            </a:r>
            <a:r>
              <a:rPr lang="en-US" i="1" dirty="0">
                <a:solidFill>
                  <a:srgbClr val="FF0000"/>
                </a:solidFill>
              </a:rPr>
              <a:t>joins</a:t>
            </a:r>
          </a:p>
          <a:p>
            <a:r>
              <a:rPr lang="en-US" b="1" dirty="0">
                <a:solidFill>
                  <a:srgbClr val="0432FF"/>
                </a:solidFill>
              </a:rPr>
              <a:t>Many bitwise operations to perform a query</a:t>
            </a:r>
          </a:p>
          <a:p>
            <a:pPr marL="0" indent="0">
              <a:buNone/>
            </a:pPr>
            <a:endParaRPr lang="en-US" dirty="0"/>
          </a:p>
        </p:txBody>
      </p:sp>
      <p:sp>
        <p:nvSpPr>
          <p:cNvPr id="5" name="Rounded Rectangle 4"/>
          <p:cNvSpPr/>
          <p:nvPr/>
        </p:nvSpPr>
        <p:spPr>
          <a:xfrm>
            <a:off x="1143000"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1</a:t>
            </a:r>
          </a:p>
        </p:txBody>
      </p:sp>
      <p:sp>
        <p:nvSpPr>
          <p:cNvPr id="6" name="Rounded Rectangle 5"/>
          <p:cNvSpPr/>
          <p:nvPr/>
        </p:nvSpPr>
        <p:spPr>
          <a:xfrm>
            <a:off x="2959204"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2</a:t>
            </a:r>
          </a:p>
        </p:txBody>
      </p:sp>
      <p:sp>
        <p:nvSpPr>
          <p:cNvPr id="7" name="Rounded Rectangle 6"/>
          <p:cNvSpPr/>
          <p:nvPr/>
        </p:nvSpPr>
        <p:spPr>
          <a:xfrm>
            <a:off x="708660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4</a:t>
            </a:r>
          </a:p>
        </p:txBody>
      </p:sp>
      <p:sp>
        <p:nvSpPr>
          <p:cNvPr id="8" name="Rounded Rectangle 7"/>
          <p:cNvSpPr/>
          <p:nvPr/>
        </p:nvSpPr>
        <p:spPr>
          <a:xfrm>
            <a:off x="5181681" y="3352800"/>
            <a:ext cx="685800" cy="2819400"/>
          </a:xfrm>
          <a:prstGeom prst="round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eaLnBrk="0" fontAlgn="base" hangingPunct="0">
              <a:spcBef>
                <a:spcPct val="0"/>
              </a:spcBef>
              <a:spcAft>
                <a:spcPct val="0"/>
              </a:spcAft>
            </a:pPr>
            <a:r>
              <a:rPr lang="en-US" sz="2800" b="1" dirty="0">
                <a:solidFill>
                  <a:prstClr val="white"/>
                </a:solidFill>
                <a:latin typeface="Calibri"/>
              </a:rPr>
              <a:t>Bitmap 3</a:t>
            </a:r>
          </a:p>
        </p:txBody>
      </p:sp>
      <p:sp>
        <p:nvSpPr>
          <p:cNvPr id="9" name="TextBox 8"/>
          <p:cNvSpPr txBox="1"/>
          <p:nvPr/>
        </p:nvSpPr>
        <p:spPr>
          <a:xfrm>
            <a:off x="838200" y="2819400"/>
            <a:ext cx="1282723" cy="523220"/>
          </a:xfrm>
          <a:prstGeom prst="rect">
            <a:avLst/>
          </a:prstGeom>
          <a:noFill/>
        </p:spPr>
        <p:txBody>
          <a:bodyPr wrap="none" rtlCol="0">
            <a:spAutoFit/>
          </a:bodyPr>
          <a:lstStyle/>
          <a:p>
            <a:pPr eaLnBrk="0" fontAlgn="base" hangingPunct="0">
              <a:spcBef>
                <a:spcPct val="0"/>
              </a:spcBef>
              <a:spcAft>
                <a:spcPct val="0"/>
              </a:spcAft>
            </a:pPr>
            <a:r>
              <a:rPr lang="en-US" sz="2800" b="1" dirty="0">
                <a:solidFill>
                  <a:prstClr val="black"/>
                </a:solidFill>
                <a:latin typeface="Calibri"/>
                <a:ea typeface="ＭＳ Ｐゴシック" charset="-128"/>
              </a:rPr>
              <a:t>age &lt; 18</a:t>
            </a:r>
          </a:p>
        </p:txBody>
      </p:sp>
      <p:sp>
        <p:nvSpPr>
          <p:cNvPr id="10" name="TextBox 9"/>
          <p:cNvSpPr txBox="1"/>
          <p:nvPr/>
        </p:nvSpPr>
        <p:spPr>
          <a:xfrm>
            <a:off x="23496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18 &lt; age &lt; 25</a:t>
            </a:r>
          </a:p>
        </p:txBody>
      </p:sp>
      <p:sp>
        <p:nvSpPr>
          <p:cNvPr id="11" name="TextBox 10"/>
          <p:cNvSpPr txBox="1"/>
          <p:nvPr/>
        </p:nvSpPr>
        <p:spPr>
          <a:xfrm>
            <a:off x="4559487" y="2819400"/>
            <a:ext cx="191751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25 &lt; age &lt; 60</a:t>
            </a:r>
          </a:p>
        </p:txBody>
      </p:sp>
      <p:sp>
        <p:nvSpPr>
          <p:cNvPr id="12" name="TextBox 11"/>
          <p:cNvSpPr txBox="1"/>
          <p:nvPr/>
        </p:nvSpPr>
        <p:spPr>
          <a:xfrm>
            <a:off x="6794477" y="2819400"/>
            <a:ext cx="1282723" cy="523220"/>
          </a:xfrm>
          <a:prstGeom prst="rect">
            <a:avLst/>
          </a:prstGeom>
          <a:noFill/>
        </p:spPr>
        <p:txBody>
          <a:bodyPr wrap="none" rtlCol="0">
            <a:spAutoFit/>
          </a:bodyPr>
          <a:lstStyle/>
          <a:p>
            <a:pPr algn="ctr" eaLnBrk="0" fontAlgn="base" hangingPunct="0">
              <a:spcBef>
                <a:spcPct val="0"/>
              </a:spcBef>
              <a:spcAft>
                <a:spcPct val="0"/>
              </a:spcAft>
            </a:pPr>
            <a:r>
              <a:rPr lang="en-US" sz="2800" b="1" dirty="0">
                <a:solidFill>
                  <a:prstClr val="black"/>
                </a:solidFill>
                <a:latin typeface="Calibri"/>
                <a:ea typeface="ＭＳ Ｐゴシック" charset="-128"/>
              </a:rPr>
              <a:t>age &gt; 60</a:t>
            </a:r>
          </a:p>
        </p:txBody>
      </p:sp>
    </p:spTree>
    <p:extLst>
      <p:ext uri="{BB962C8B-B14F-4D97-AF65-F5344CB8AC3E}">
        <p14:creationId xmlns:p14="http://schemas.microsoft.com/office/powerpoint/2010/main" val="23961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190869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11481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104655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126</a:t>
            </a:fld>
            <a:endParaRPr lang="en-US" altLang="en-US">
              <a:solidFill>
                <a:srgbClr val="000000"/>
              </a:solidFill>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1727218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293110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128</a:t>
            </a:fld>
            <a:endParaRPr lang="en-US"/>
          </a:p>
        </p:txBody>
      </p:sp>
    </p:spTree>
    <p:extLst>
      <p:ext uri="{BB962C8B-B14F-4D97-AF65-F5344CB8AC3E}">
        <p14:creationId xmlns:p14="http://schemas.microsoft.com/office/powerpoint/2010/main" val="7011727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Intelligent Memory Device</a:t>
            </a:r>
          </a:p>
        </p:txBody>
      </p:sp>
      <p:sp>
        <p:nvSpPr>
          <p:cNvPr id="3" name="Content Placeholder 2"/>
          <p:cNvSpPr>
            <a:spLocks noGrp="1"/>
          </p:cNvSpPr>
          <p:nvPr>
            <p:ph idx="1"/>
          </p:nvPr>
        </p:nvSpPr>
        <p:spPr>
          <a:xfrm>
            <a:off x="228600" y="827565"/>
            <a:ext cx="8610600" cy="5193723"/>
          </a:xfrm>
        </p:spPr>
        <p:txBody>
          <a:bodyPr/>
          <a:lstStyle/>
          <a:p>
            <a:pPr marL="0" indent="0" algn="ctr">
              <a:buNone/>
            </a:pPr>
            <a:endParaRPr lang="en-US" sz="6400" dirty="0"/>
          </a:p>
          <a:p>
            <a:pPr marL="0" indent="0" algn="ctr">
              <a:buNone/>
            </a:pPr>
            <a:r>
              <a:rPr lang="en-US" sz="6400" dirty="0"/>
              <a:t>Does </a:t>
            </a:r>
            <a:r>
              <a:rPr lang="en-US" sz="6400" dirty="0">
                <a:solidFill>
                  <a:srgbClr val="FF0000"/>
                </a:solidFill>
              </a:rPr>
              <a:t>memory</a:t>
            </a:r>
          </a:p>
          <a:p>
            <a:pPr marL="0" indent="0" algn="ctr">
              <a:buNone/>
            </a:pPr>
            <a:r>
              <a:rPr lang="en-US" sz="6400" dirty="0"/>
              <a:t>have to be</a:t>
            </a:r>
          </a:p>
          <a:p>
            <a:pPr marL="0" indent="0" algn="ctr">
              <a:buNone/>
            </a:pPr>
            <a:r>
              <a:rPr lang="en-US" sz="6400" dirty="0">
                <a:solidFill>
                  <a:srgbClr val="FF0000"/>
                </a:solidFill>
              </a:rPr>
              <a:t>dumb?</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1527096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0800940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 </a:t>
            </a:r>
          </a:p>
          <a:p>
            <a:pPr eaLnBrk="1" hangingPunct="1"/>
            <a:r>
              <a:rPr lang="en-US" dirty="0">
                <a:solidFill>
                  <a:srgbClr val="0000FF"/>
                </a:solidFill>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solidFill>
                  <a:srgbClr val="0000FF"/>
                </a:solidFill>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130</a:t>
            </a:fld>
            <a:endParaRPr lang="en-US" sz="1600">
              <a:solidFill>
                <a:srgbClr val="000000"/>
              </a:solidFill>
              <a:latin typeface="Garamond" charset="0"/>
            </a:endParaRPr>
          </a:p>
        </p:txBody>
      </p:sp>
    </p:spTree>
    <p:extLst>
      <p:ext uri="{BB962C8B-B14F-4D97-AF65-F5344CB8AC3E}">
        <p14:creationId xmlns:p14="http://schemas.microsoft.com/office/powerpoint/2010/main" val="9370666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958642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132</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r>
              <a:rPr lang="en-US" b="1" dirty="0">
                <a:solidFill>
                  <a:srgbClr val="4D5494"/>
                </a:solidFill>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r>
              <a:rPr lang="en-US" b="1" dirty="0">
                <a:solidFill>
                  <a:srgbClr val="E5B62F"/>
                </a:solidFill>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r>
              <a:rPr lang="en-US" dirty="0">
                <a:solidFill>
                  <a:srgbClr val="FF0000"/>
                </a:solidFill>
              </a:rPr>
              <a:t>Other “True 3D” technologies</a:t>
            </a:r>
          </a:p>
          <a:p>
            <a:r>
              <a:rPr lang="en-US" dirty="0">
                <a:solidFill>
                  <a:srgbClr val="FF0000"/>
                </a:solidFill>
              </a:rPr>
              <a:t>under development</a:t>
            </a:r>
          </a:p>
        </p:txBody>
      </p:sp>
    </p:spTree>
    <p:extLst>
      <p:ext uri="{BB962C8B-B14F-4D97-AF65-F5344CB8AC3E}">
        <p14:creationId xmlns:p14="http://schemas.microsoft.com/office/powerpoint/2010/main" val="133728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133</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lvl="1"/>
            <a:r>
              <a:rPr lang="en-US" dirty="0">
                <a:solidFill>
                  <a:srgbClr val="000000"/>
                </a:solidFill>
              </a:rPr>
              <a:t>Kim+, “</a:t>
            </a:r>
            <a:r>
              <a:rPr lang="en-US" dirty="0">
                <a:solidFill>
                  <a:srgbClr val="0000FF"/>
                </a:solidFill>
              </a:rPr>
              <a:t>Ramulator: A Flexible and Extensible DRAM Simulator</a:t>
            </a:r>
            <a:r>
              <a:rPr lang="en-US" dirty="0">
                <a:solidFill>
                  <a:srgbClr val="000000"/>
                </a:solidFill>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660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1259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135</a:t>
            </a:fld>
            <a:endParaRPr lang="en-US"/>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buClr>
                <a:srgbClr val="CC9900"/>
              </a:buClr>
            </a:pPr>
            <a:r>
              <a:rPr lang="en-US" altLang="ko-KR" dirty="0">
                <a:solidFill>
                  <a:srgbClr val="000000"/>
                </a:solidFill>
              </a:rPr>
              <a:t>Large graphs are everywhere (circa 2015)</a:t>
            </a: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sz="1800" dirty="0">
              <a:solidFill>
                <a:srgbClr val="000000"/>
              </a:solidFill>
            </a:endParaRPr>
          </a:p>
          <a:p>
            <a:pPr>
              <a:buClr>
                <a:srgbClr val="CC9900"/>
              </a:buClr>
            </a:pPr>
            <a:endParaRPr lang="en-US" altLang="ko-KR" dirty="0">
              <a:solidFill>
                <a:srgbClr val="000000"/>
              </a:solidFill>
            </a:endParaRPr>
          </a:p>
          <a:p>
            <a:pPr>
              <a:buClr>
                <a:srgbClr val="CC9900"/>
              </a:buClr>
            </a:pPr>
            <a:endParaRPr lang="en-US" altLang="ko-KR" dirty="0">
              <a:solidFill>
                <a:srgbClr val="000000"/>
              </a:solidFill>
            </a:endParaRPr>
          </a:p>
          <a:p>
            <a:pPr marL="0" indent="0">
              <a:buClr>
                <a:srgbClr val="CC9900"/>
              </a:buClr>
              <a:buFont typeface="Wingdings" charset="0"/>
              <a:buNone/>
            </a:pPr>
            <a:endParaRPr lang="en-US" altLang="ko-KR" sz="2000" dirty="0">
              <a:solidFill>
                <a:srgbClr val="000000"/>
              </a:solidFill>
            </a:endParaRPr>
          </a:p>
          <a:p>
            <a:pPr>
              <a:buClr>
                <a:srgbClr val="CC9900"/>
              </a:buClr>
            </a:pPr>
            <a:r>
              <a:rPr lang="en-US" altLang="ko-KR" dirty="0">
                <a:solidFill>
                  <a:srgbClr val="000000"/>
                </a:solidFill>
              </a:rPr>
              <a:t>Scalable large-scale graph processing is challenging</a:t>
            </a:r>
            <a:endParaRPr lang="ko-KR" altLang="en-US" dirty="0">
              <a:solidFill>
                <a:srgbClr val="000000"/>
              </a:solidFill>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36 Million </a:t>
              </a:r>
            </a:p>
            <a:p>
              <a:pPr algn="ctr"/>
              <a:r>
                <a:rPr lang="en-US" dirty="0">
                  <a:solidFill>
                    <a:srgbClr val="000000"/>
                  </a:solidFill>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1.4 Billion</a:t>
              </a:r>
            </a:p>
            <a:p>
              <a:pPr algn="ctr"/>
              <a:r>
                <a:rPr lang="en-US" dirty="0">
                  <a:solidFill>
                    <a:srgbClr val="000000"/>
                  </a:solidFill>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300 Million</a:t>
              </a:r>
            </a:p>
            <a:p>
              <a:pPr algn="ctr"/>
              <a:r>
                <a:rPr lang="en-US" dirty="0">
                  <a:solidFill>
                    <a:srgbClr val="000000"/>
                  </a:solidFill>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dirty="0">
                  <a:solidFill>
                    <a:srgbClr val="000000"/>
                  </a:solidFill>
                </a:rPr>
                <a:t>30 Billion</a:t>
              </a:r>
            </a:p>
            <a:p>
              <a:pPr algn="ctr"/>
              <a:r>
                <a:rPr lang="en-US" dirty="0">
                  <a:solidFill>
                    <a:srgbClr val="000000"/>
                  </a:solidFill>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980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for</a:t>
            </a:r>
            <a:r>
              <a:rPr lang="en-US" altLang="ko-KR" sz="2400" dirty="0">
                <a:solidFill>
                  <a:sysClr val="windowText" lastClr="000000"/>
                </a:solidFill>
                <a:latin typeface="Calibri"/>
                <a:ea typeface="나눔고딕"/>
              </a:rPr>
              <a:t> (v: </a:t>
            </a:r>
            <a:r>
              <a:rPr lang="en-US" altLang="ko-KR" sz="2400" dirty="0" err="1">
                <a:solidFill>
                  <a:sysClr val="windowText" lastClr="000000"/>
                </a:solidFill>
                <a:latin typeface="Calibri"/>
                <a:ea typeface="나눔고딕"/>
              </a:rPr>
              <a:t>graph.vertices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b="1" dirty="0">
                <a:solidFill>
                  <a:sysClr val="windowText" lastClr="000000"/>
                </a:solidFill>
                <a:latin typeface="Calibri"/>
                <a:ea typeface="나눔고딕"/>
              </a:rPr>
              <a:t>    for</a:t>
            </a:r>
            <a:r>
              <a:rPr lang="en-US" altLang="ko-KR" sz="2400" dirty="0">
                <a:solidFill>
                  <a:sysClr val="windowText" lastClr="000000"/>
                </a:solidFill>
                <a:latin typeface="Calibri"/>
                <a:ea typeface="나눔고딕"/>
              </a:rPr>
              <a:t> (w: </a:t>
            </a:r>
            <a:r>
              <a:rPr lang="en-US" altLang="ko-KR" sz="2400" dirty="0" err="1">
                <a:solidFill>
                  <a:sysClr val="windowText" lastClr="000000"/>
                </a:solidFill>
                <a:latin typeface="Calibri"/>
                <a:ea typeface="나눔고딕"/>
              </a:rPr>
              <a:t>v.successors</a:t>
            </a: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r>
              <a:rPr lang="en-US" altLang="ko-KR" sz="2400" dirty="0" err="1">
                <a:solidFill>
                  <a:sysClr val="windowText" lastClr="000000"/>
                </a:solidFill>
                <a:latin typeface="Calibri"/>
                <a:ea typeface="나눔고딕"/>
              </a:rPr>
              <a:t>w.next_rank</a:t>
            </a:r>
            <a:r>
              <a:rPr lang="en-US" altLang="ko-KR" sz="2400" dirty="0">
                <a:solidFill>
                  <a:sysClr val="windowText" lastClr="000000"/>
                </a:solidFill>
                <a:latin typeface="Calibri"/>
                <a:ea typeface="나눔고딕"/>
              </a:rPr>
              <a:t> += weight * </a:t>
            </a:r>
            <a:r>
              <a:rPr lang="en-US" altLang="ko-KR" sz="2400" dirty="0" err="1">
                <a:solidFill>
                  <a:sysClr val="windowText" lastClr="000000"/>
                </a:solidFill>
                <a:latin typeface="Calibri"/>
                <a:ea typeface="나눔고딕"/>
              </a:rPr>
              <a:t>v.rank</a:t>
            </a:r>
            <a:r>
              <a:rPr lang="en-US" altLang="ko-KR" sz="2400" dirty="0">
                <a:solidFill>
                  <a:sysClr val="windowText" lastClr="000000"/>
                </a:solidFill>
                <a:latin typeface="Calibri"/>
                <a:ea typeface="나눔고딕"/>
              </a:rPr>
              <a:t>;</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    }</a:t>
            </a:r>
          </a:p>
          <a:p>
            <a:pPr marL="0" indent="0">
              <a:lnSpc>
                <a:spcPct val="110000"/>
              </a:lnSpc>
              <a:spcBef>
                <a:spcPts val="0"/>
              </a:spcBef>
              <a:buFont typeface="Arial" pitchFamily="34" charset="0"/>
              <a:buNone/>
              <a:defRPr/>
            </a:pPr>
            <a:r>
              <a:rPr lang="en-US" altLang="ko-KR" sz="2400" dirty="0">
                <a:solidFill>
                  <a:sysClr val="windowText" lastClr="000000"/>
                </a:solidFill>
                <a:latin typeface="Calibri"/>
                <a:ea typeface="나눔고딕"/>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algn="ctr">
                <a:defRPr/>
              </a:pPr>
              <a:r>
                <a:rPr lang="en-US" altLang="ko-KR" sz="2400" kern="0" dirty="0">
                  <a:solidFill>
                    <a:sysClr val="windowText" lastClr="000000"/>
                  </a:solidFill>
                </a:rPr>
                <a:t>weight * </a:t>
              </a:r>
              <a:r>
                <a:rPr lang="en-US" altLang="ko-KR" sz="2400" kern="0" dirty="0" err="1">
                  <a:solidFill>
                    <a:sysClr val="windowText" lastClr="000000"/>
                  </a:solidFill>
                </a:rPr>
                <a:t>v.rank</a:t>
              </a:r>
              <a:endParaRPr lang="ko-KR" altLang="en-US" sz="2400" kern="0" dirty="0">
                <a:solidFill>
                  <a:sysClr val="windowText" lastClr="000000"/>
                </a:solidFill>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v</a:t>
              </a:r>
              <a:endParaRPr lang="ko-KR" altLang="en-US" sz="2400" kern="0" dirty="0">
                <a:solidFill>
                  <a:sysClr val="windowText" lastClr="000000"/>
                </a:solidFill>
                <a:latin typeface="Calibri"/>
                <a:ea typeface="나눔고딕"/>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w</a:t>
              </a:r>
              <a:endParaRPr lang="ko-KR" altLang="en-US" sz="2400" kern="0" dirty="0">
                <a:solidFill>
                  <a:sysClr val="windowText" lastClr="000000"/>
                </a:solidFill>
                <a:latin typeface="Calibri"/>
                <a:ea typeface="나눔고딕"/>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algn="ctr">
                  <a:defRPr/>
                </a:pPr>
                <a:r>
                  <a:rPr lang="en-US" altLang="ko-KR" sz="2400" kern="0" dirty="0">
                    <a:solidFill>
                      <a:sysClr val="windowText" lastClr="000000"/>
                    </a:solidFill>
                    <a:latin typeface="Calibri"/>
                    <a:ea typeface="나눔고딕"/>
                  </a:rPr>
                  <a:t>&amp;w</a:t>
                </a:r>
                <a:endParaRPr lang="ko-KR" altLang="en-US" sz="2400" kern="0" dirty="0">
                  <a:solidFill>
                    <a:sysClr val="windowText" lastClr="000000"/>
                  </a:solidFill>
                  <a:latin typeface="Calibri"/>
                  <a:ea typeface="나눔고딕"/>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a:defRPr/>
              </a:pPr>
              <a:r>
                <a:rPr lang="en-US" altLang="ko-KR" sz="2400" b="1" kern="0" dirty="0">
                  <a:solidFill>
                    <a:srgbClr val="0000FF"/>
                  </a:solidFill>
                </a:rPr>
                <a:t>1. Frequent random memory accesses</a:t>
              </a:r>
              <a:endParaRPr lang="ko-KR" altLang="en-US" sz="2400" b="1" kern="0" dirty="0">
                <a:solidFill>
                  <a:srgbClr val="0000FF"/>
                </a:solidFill>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a:defRPr/>
              </a:pPr>
              <a:r>
                <a:rPr lang="en-US" altLang="ko-KR" sz="2400" b="1" kern="0" dirty="0">
                  <a:solidFill>
                    <a:srgbClr val="0000FF"/>
                  </a:solidFill>
                </a:rPr>
                <a:t>2. Little amount of computation</a:t>
              </a:r>
              <a:endParaRPr lang="ko-KR" altLang="en-US" sz="2400" b="1" kern="0" dirty="0">
                <a:solidFill>
                  <a:srgbClr val="0000FF"/>
                </a:solidFill>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w.rank</a:t>
                </a:r>
                <a:endParaRPr lang="en-US" altLang="ko-KR" sz="1600" kern="0" dirty="0">
                  <a:solidFill>
                    <a:sysClr val="windowText" lastClr="000000"/>
                  </a:solidFill>
                  <a:latin typeface="Calibri"/>
                  <a:ea typeface="나눔고딕"/>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w.next_rank</a:t>
                </a:r>
                <a:endParaRPr lang="en-US" altLang="ko-KR" sz="1600" kern="0" dirty="0">
                  <a:solidFill>
                    <a:sysClr val="windowText" lastClr="000000"/>
                  </a:solidFill>
                  <a:latin typeface="Calibri"/>
                  <a:ea typeface="나눔고딕"/>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dirty="0" err="1">
                    <a:solidFill>
                      <a:sysClr val="windowText" lastClr="000000"/>
                    </a:solidFill>
                    <a:latin typeface="Calibri"/>
                    <a:ea typeface="나눔고딕"/>
                  </a:rPr>
                  <a:t>w.edges</a:t>
                </a:r>
                <a:endParaRPr lang="en-US" altLang="ko-KR" sz="1600" kern="0" dirty="0">
                  <a:solidFill>
                    <a:sysClr val="windowText" lastClr="000000"/>
                  </a:solidFill>
                  <a:latin typeface="Calibri"/>
                  <a:ea typeface="나눔고딕"/>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algn="ctr">
                  <a:defRPr/>
                </a:pPr>
                <a:r>
                  <a:rPr lang="en-US" altLang="ko-KR" sz="1600" kern="0">
                    <a:solidFill>
                      <a:sysClr val="windowText" lastClr="000000"/>
                    </a:solidFill>
                    <a:latin typeface="Calibri"/>
                    <a:ea typeface="나눔고딕"/>
                  </a:rPr>
                  <a:t>…</a:t>
                </a:r>
                <a:endParaRPr lang="en-US" altLang="ko-KR" sz="1600" kern="0" dirty="0">
                  <a:solidFill>
                    <a:sysClr val="windowText" lastClr="000000"/>
                  </a:solidFill>
                  <a:latin typeface="Calibri"/>
                  <a:ea typeface="나눔고딕"/>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69326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r>
              <a:rPr lang="en-US" dirty="0">
                <a:solidFill>
                  <a:srgbClr val="0000FF"/>
                </a:solidFill>
              </a:rPr>
              <a:t>Interconnected set of 3D-stacked </a:t>
            </a:r>
            <a:r>
              <a:rPr lang="en-US" dirty="0" err="1">
                <a:solidFill>
                  <a:srgbClr val="0000FF"/>
                </a:solidFill>
              </a:rPr>
              <a:t>memory+logic</a:t>
            </a:r>
            <a:r>
              <a:rPr lang="en-US" dirty="0">
                <a:solidFill>
                  <a:srgbClr val="0000FF"/>
                </a:solidFill>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82452533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138</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Communications via</a:t>
            </a:r>
            <a:br>
              <a:rPr lang="en-US" altLang="ko-KR" sz="2400" kern="0" dirty="0">
                <a:solidFill>
                  <a:sysClr val="windowText" lastClr="000000"/>
                </a:solidFill>
                <a:latin typeface="Calibri"/>
                <a:ea typeface="나눔고딕"/>
              </a:rPr>
            </a:br>
            <a:r>
              <a:rPr lang="en-US" altLang="ko-KR" sz="2400" kern="0" dirty="0">
                <a:solidFill>
                  <a:sysClr val="windowText" lastClr="000000"/>
                </a:solidFill>
                <a:latin typeface="Calibri"/>
                <a:ea typeface="나눔고딕"/>
              </a:rPr>
              <a:t>Remote Function Calls</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87837706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r>
              <a:rPr lang="en-US" b="1" dirty="0">
                <a:solidFill>
                  <a:srgbClr val="4D5494"/>
                </a:solidFill>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r>
              <a:rPr lang="en-US" b="1" dirty="0">
                <a:solidFill>
                  <a:srgbClr val="E5B62F"/>
                </a:solidFill>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139</a:t>
            </a:fld>
            <a:endParaRPr lang="en-US" altLang="en-US">
              <a:solidFill>
                <a:srgbClr val="000000"/>
              </a:solidFill>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r>
                    <a:rPr lang="en-US" altLang="ko-KR" sz="1600" kern="0" dirty="0">
                      <a:solidFill>
                        <a:sysClr val="windowText" lastClr="000000"/>
                      </a:solidFill>
                      <a:latin typeface="Calibri"/>
                      <a:ea typeface="나눔고딕"/>
                    </a:rPr>
                    <a:t>Crossbar Network</a:t>
                  </a:r>
                  <a:endParaRPr lang="ko-KR" altLang="en-US" sz="1600" kern="0" dirty="0">
                    <a:solidFill>
                      <a:sysClr val="windowText" lastClr="000000"/>
                    </a:solidFill>
                    <a:latin typeface="Calibri"/>
                    <a:ea typeface="나눔고딕"/>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a:t>
                  </a:r>
                  <a:endParaRPr lang="ko-KR" altLang="en-US" sz="2400" kern="0" dirty="0">
                    <a:solidFill>
                      <a:sysClr val="windowText" lastClr="000000"/>
                    </a:solidFill>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algn="ctr">
                  <a:defRPr/>
                </a:pPr>
                <a:r>
                  <a:rPr lang="en-US" altLang="ko-KR" kern="0" dirty="0">
                    <a:solidFill>
                      <a:sysClr val="windowText" lastClr="000000"/>
                    </a:solidFill>
                    <a:latin typeface="Calibri"/>
                    <a:ea typeface="나눔고딕"/>
                  </a:rPr>
                  <a:t>DRAM Controller</a:t>
                </a:r>
                <a:endParaRPr lang="ko-KR" altLang="en-US" kern="0" dirty="0">
                  <a:solidFill>
                    <a:sysClr val="windowText" lastClr="000000"/>
                  </a:solidFill>
                  <a:latin typeface="Calibri"/>
                  <a:ea typeface="나눔고딕"/>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NI</a:t>
                </a:r>
                <a:endParaRPr lang="ko-KR" altLang="en-US" kern="0" dirty="0">
                  <a:solidFill>
                    <a:sysClr val="windowText" lastClr="000000"/>
                  </a:solidFill>
                  <a:latin typeface="Calibri"/>
                  <a:ea typeface="나눔고딕"/>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sz="2000" kern="0" dirty="0">
                  <a:solidFill>
                    <a:sysClr val="windowText" lastClr="000000"/>
                  </a:solidFill>
                  <a:latin typeface="Calibri"/>
                  <a:ea typeface="나눔고딕"/>
                </a:rPr>
                <a:t>In-Order Core</a:t>
              </a:r>
              <a:endParaRPr lang="ko-KR" altLang="en-US" sz="2000" kern="0" dirty="0">
                <a:solidFill>
                  <a:sysClr val="windowText" lastClr="000000"/>
                </a:solidFill>
                <a:latin typeface="Calibri"/>
                <a:ea typeface="나눔고딕"/>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Message Queue</a:t>
              </a:r>
              <a:endParaRPr lang="ko-KR" altLang="en-US" kern="0" dirty="0">
                <a:solidFill>
                  <a:sysClr val="windowText" lastClr="000000"/>
                </a:solidFill>
                <a:latin typeface="Calibri"/>
                <a:ea typeface="나눔고딕"/>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PF Buffer</a:t>
              </a:r>
              <a:endParaRPr lang="ko-KR" altLang="en-US" kern="0" dirty="0">
                <a:solidFill>
                  <a:sysClr val="windowText" lastClr="000000"/>
                </a:solidFill>
                <a:latin typeface="Calibri"/>
                <a:ea typeface="나눔고딕"/>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MTP</a:t>
              </a:r>
              <a:endParaRPr lang="ko-KR" altLang="en-US" kern="0" dirty="0">
                <a:solidFill>
                  <a:sysClr val="windowText" lastClr="000000"/>
                </a:solidFill>
                <a:latin typeface="Calibri"/>
                <a:ea typeface="나눔고딕"/>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algn="ctr">
                <a:defRPr/>
              </a:pPr>
              <a:r>
                <a:rPr lang="en-US" altLang="ko-KR" kern="0" dirty="0">
                  <a:solidFill>
                    <a:sysClr val="windowText" lastClr="000000"/>
                  </a:solidFill>
                  <a:latin typeface="Calibri"/>
                  <a:ea typeface="나눔고딕"/>
                </a:rPr>
                <a:t>LP</a:t>
              </a:r>
              <a:endParaRPr lang="ko-KR" altLang="en-US" kern="0" dirty="0">
                <a:solidFill>
                  <a:sysClr val="windowText" lastClr="000000"/>
                </a:solidFill>
                <a:latin typeface="Calibri"/>
                <a:ea typeface="나눔고딕"/>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r>
                <a:rPr lang="en-US" altLang="ko-KR" sz="2000" kern="0" dirty="0">
                  <a:solidFill>
                    <a:sysClr val="windowText" lastClr="000000"/>
                  </a:solidFill>
                  <a:latin typeface="Calibri"/>
                  <a:ea typeface="나눔고딕"/>
                </a:rPr>
                <a:t>Host Processor</a:t>
              </a:r>
              <a:endParaRPr lang="ko-KR" altLang="en-US" sz="2000" kern="0" dirty="0">
                <a:solidFill>
                  <a:sysClr val="windowText" lastClr="000000"/>
                </a:solidFill>
                <a:latin typeface="Calibri"/>
                <a:ea typeface="나눔고딕"/>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algn="ctr">
                <a:defRPr/>
              </a:pPr>
              <a:r>
                <a:rPr lang="en-US" altLang="ko-KR" kern="0" dirty="0">
                  <a:solidFill>
                    <a:sysClr val="windowText" lastClr="000000"/>
                  </a:solidFill>
                </a:rPr>
                <a:t>Memory-Mapped</a:t>
              </a:r>
            </a:p>
            <a:p>
              <a:pPr algn="ctr">
                <a:defRPr/>
              </a:pPr>
              <a:r>
                <a:rPr lang="en-US" altLang="ko-KR" kern="0" dirty="0">
                  <a:solidFill>
                    <a:sysClr val="windowText" lastClr="000000"/>
                  </a:solidFill>
                </a:rPr>
                <a:t>Accelerator Interface</a:t>
              </a:r>
            </a:p>
            <a:p>
              <a:pPr algn="ctr">
                <a:defRPr/>
              </a:pPr>
              <a:r>
                <a:rPr lang="en-US" altLang="ko-KR" sz="1400" kern="0" dirty="0">
                  <a:solidFill>
                    <a:sysClr val="windowText" lastClr="000000"/>
                  </a:solidFill>
                </a:rPr>
                <a:t>(</a:t>
              </a:r>
              <a:r>
                <a:rPr lang="en-US" altLang="ko-KR" sz="1400" kern="0" dirty="0" err="1">
                  <a:solidFill>
                    <a:sysClr val="windowText" lastClr="000000"/>
                  </a:solidFill>
                </a:rPr>
                <a:t>Noncacheable</a:t>
              </a:r>
              <a:r>
                <a:rPr lang="en-US" altLang="ko-KR" sz="1400" kern="0" dirty="0">
                  <a:solidFill>
                    <a:sysClr val="windowText" lastClr="000000"/>
                  </a:solidFill>
                </a:rPr>
                <a:t>, Physically Addressed)</a:t>
              </a:r>
              <a:endParaRPr lang="ko-KR" altLang="en-US" sz="1400" kern="0" dirty="0">
                <a:solidFill>
                  <a:sysClr val="windowText" lastClr="000000"/>
                </a:solidFill>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2400" kern="0" dirty="0">
                <a:solidFill>
                  <a:sysClr val="windowText" lastClr="000000"/>
                </a:solidFill>
                <a:latin typeface="Calibri"/>
                <a:ea typeface="나눔고딕"/>
              </a:rPr>
              <a:t>Prefetching</a:t>
            </a:r>
            <a:endParaRPr lang="ko-KR" altLang="en-US" sz="2400" kern="0" dirty="0">
              <a:solidFill>
                <a:sysClr val="windowText" lastClr="000000"/>
              </a:solidFill>
              <a:latin typeface="Calibri"/>
              <a:ea typeface="나눔고딕"/>
            </a:endParaRPr>
          </a:p>
        </p:txBody>
      </p:sp>
    </p:spTree>
    <p:extLst>
      <p:ext uri="{BB962C8B-B14F-4D97-AF65-F5344CB8AC3E}">
        <p14:creationId xmlns:p14="http://schemas.microsoft.com/office/powerpoint/2010/main" val="10806579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DRAM Is Critical for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BD954CBE-5126-454A-B5D9-BD504C0D1C6F}"/>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Memory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bottleneck</a:t>
            </a:r>
          </a:p>
        </p:txBody>
      </p:sp>
    </p:spTree>
    <p:extLst>
      <p:ext uri="{BB962C8B-B14F-4D97-AF65-F5344CB8AC3E}">
        <p14:creationId xmlns:p14="http://schemas.microsoft.com/office/powerpoint/2010/main" val="3892273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HMC-MC</a:t>
              </a:r>
              <a:endParaRPr lang="ko-KR" altLang="en-US" sz="2400" kern="0" dirty="0">
                <a:solidFill>
                  <a:sysClr val="windowText" lastClr="000000"/>
                </a:solidFill>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400" kern="0" dirty="0">
                      <a:solidFill>
                        <a:sysClr val="windowText" lastClr="000000"/>
                      </a:solidFill>
                      <a:latin typeface="Calibri"/>
                      <a:ea typeface="나눔고딕"/>
                    </a:rPr>
                    <a:t>128</a:t>
                  </a:r>
                  <a:br>
                    <a:rPr lang="en-US" altLang="ko-KR" sz="1400" kern="0" dirty="0">
                      <a:solidFill>
                        <a:sysClr val="windowText" lastClr="000000"/>
                      </a:solidFill>
                      <a:latin typeface="Calibri"/>
                      <a:ea typeface="나눔고딕"/>
                    </a:rPr>
                  </a:br>
                  <a:r>
                    <a:rPr lang="en-US" altLang="ko-KR" sz="1400" kern="0" spc="-100" dirty="0">
                      <a:solidFill>
                        <a:sysClr val="windowText" lastClr="000000"/>
                      </a:solidFill>
                      <a:latin typeface="Calibri"/>
                      <a:ea typeface="나눔고딕"/>
                    </a:rPr>
                    <a:t>In-Order</a:t>
                  </a:r>
                </a:p>
                <a:p>
                  <a:pPr algn="ctr">
                    <a:defRPr/>
                  </a:pPr>
                  <a:r>
                    <a:rPr lang="en-US" altLang="ko-KR" sz="1400" kern="0" dirty="0">
                      <a:solidFill>
                        <a:sysClr val="windowText" lastClr="000000"/>
                      </a:solidFill>
                      <a:latin typeface="Calibri"/>
                      <a:ea typeface="나눔고딕"/>
                    </a:rPr>
                    <a:t>2GHz</a:t>
                  </a:r>
                  <a:endParaRPr lang="ko-KR" altLang="en-US" sz="1400" kern="0" dirty="0">
                    <a:solidFill>
                      <a:sysClr val="windowText" lastClr="000000"/>
                    </a:solidFill>
                    <a:latin typeface="Calibri"/>
                    <a:ea typeface="나눔고딕"/>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102.4GB/s</a:t>
            </a:r>
            <a:endParaRPr lang="ko-KR" altLang="en-US" sz="2000" kern="0" dirty="0">
              <a:solidFill>
                <a:sysClr val="windowText" lastClr="000000"/>
              </a:solidFill>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algn="ctr">
              <a:defRPr/>
            </a:pPr>
            <a:r>
              <a:rPr lang="en-US" altLang="ko-KR" sz="2000" kern="0" dirty="0">
                <a:solidFill>
                  <a:sysClr val="windowText" lastClr="000000"/>
                </a:solidFill>
              </a:rPr>
              <a:t>640GB/s</a:t>
            </a:r>
            <a:endParaRPr lang="ko-KR" altLang="en-US" sz="2000" kern="0" dirty="0">
              <a:solidFill>
                <a:sysClr val="windowText" lastClr="000000"/>
              </a:solidFill>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algn="ctr">
              <a:defRPr/>
            </a:pPr>
            <a:r>
              <a:rPr lang="en-US" altLang="ko-KR" sz="2000" b="1" kern="0" dirty="0">
                <a:solidFill>
                  <a:srgbClr val="FF0000"/>
                </a:solidFill>
              </a:rPr>
              <a:t>8TB/s</a:t>
            </a:r>
            <a:endParaRPr lang="ko-KR" altLang="en-US" sz="2000" b="1" kern="0" dirty="0">
              <a:solidFill>
                <a:srgbClr val="FF0000"/>
              </a:solidFill>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HMC-</a:t>
              </a:r>
              <a:r>
                <a:rPr lang="en-US" altLang="ko-KR" sz="2400" kern="0" dirty="0" err="1">
                  <a:solidFill>
                    <a:sysClr val="windowText" lastClr="000000"/>
                  </a:solidFill>
                </a:rPr>
                <a:t>OoO</a:t>
              </a:r>
              <a:endParaRPr lang="ko-KR" altLang="en-US" sz="2400" kern="0" dirty="0">
                <a:solidFill>
                  <a:sysClr val="windowText" lastClr="000000"/>
                </a:solidFill>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8 </a:t>
                  </a:r>
                  <a:r>
                    <a:rPr lang="en-US" altLang="ko-KR" sz="1600" kern="0" dirty="0" err="1">
                      <a:solidFill>
                        <a:sysClr val="windowText" lastClr="000000"/>
                      </a:solidFill>
                      <a:latin typeface="Calibri"/>
                      <a:ea typeface="나눔고딕"/>
                    </a:rPr>
                    <a:t>OoO</a:t>
                  </a:r>
                  <a:endParaRPr lang="en-US" altLang="ko-KR" sz="1600" kern="0" dirty="0">
                    <a:solidFill>
                      <a:sysClr val="windowText" lastClr="000000"/>
                    </a:solidFill>
                    <a:latin typeface="Calibri"/>
                    <a:ea typeface="나눔고딕"/>
                  </a:endParaRPr>
                </a:p>
                <a:p>
                  <a:pPr algn="ctr">
                    <a:defRPr/>
                  </a:pPr>
                  <a:r>
                    <a:rPr lang="en-US" altLang="ko-KR" sz="1600" kern="0" dirty="0">
                      <a:solidFill>
                        <a:sysClr val="windowText" lastClr="000000"/>
                      </a:solidFill>
                      <a:latin typeface="Calibri"/>
                      <a:ea typeface="나눔고딕"/>
                    </a:rPr>
                    <a:t>4GHz</a:t>
                  </a:r>
                  <a:endParaRPr lang="ko-KR" altLang="en-US" sz="1600" kern="0" dirty="0">
                    <a:solidFill>
                      <a:sysClr val="windowText" lastClr="000000"/>
                    </a:solidFill>
                    <a:latin typeface="Calibri"/>
                    <a:ea typeface="나눔고딕"/>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algn="ctr">
                <a:defRPr/>
              </a:pPr>
              <a:r>
                <a:rPr lang="en-US" altLang="ko-KR" sz="2400" kern="0" dirty="0">
                  <a:solidFill>
                    <a:sysClr val="windowText" lastClr="000000"/>
                  </a:solidFill>
                </a:rPr>
                <a:t>DDR3-OoO</a:t>
              </a:r>
              <a:endParaRPr lang="ko-KR" altLang="en-US" sz="2400" kern="0" dirty="0">
                <a:solidFill>
                  <a:sysClr val="windowText" lastClr="000000"/>
                </a:solidFill>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algn="ctr">
                <a:defRPr/>
              </a:pPr>
              <a:r>
                <a:rPr lang="en-US" altLang="ko-KR" sz="2400" b="1" kern="0" dirty="0">
                  <a:solidFill>
                    <a:srgbClr val="FF0000"/>
                  </a:solidFill>
                </a:rPr>
                <a:t>Tesseract</a:t>
              </a:r>
              <a:endParaRPr lang="ko-KR" altLang="en-US" sz="2400" b="1" kern="0" dirty="0">
                <a:solidFill>
                  <a:srgbClr val="FF0000"/>
                </a:solidFill>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dirty="0">
                  <a:solidFill>
                    <a:sysClr val="windowText" lastClr="000000"/>
                  </a:solidFill>
                  <a:latin typeface="Calibri"/>
                  <a:ea typeface="나눔고딕"/>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ko-KR" altLang="en-US" kern="0">
                  <a:solidFill>
                    <a:sysClr val="windowText" lastClr="000000"/>
                  </a:solidFill>
                  <a:latin typeface="Calibri"/>
                  <a:ea typeface="나눔고딕"/>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r>
                <a:rPr lang="en-US" altLang="ko-KR" sz="1600" kern="0" dirty="0">
                  <a:solidFill>
                    <a:sysClr val="windowText" lastClr="000000"/>
                  </a:solidFill>
                  <a:latin typeface="Calibri"/>
                  <a:ea typeface="나눔고딕"/>
                </a:rPr>
                <a:t>32 Tesseract Cores</a:t>
              </a:r>
              <a:endParaRPr lang="ko-KR" altLang="en-US" sz="1600" kern="0" dirty="0">
                <a:solidFill>
                  <a:sysClr val="windowText" lastClr="000000"/>
                </a:solidFill>
                <a:latin typeface="Calibri"/>
                <a:ea typeface="나눔고딕"/>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348828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algn="ctr">
              <a:defRPr/>
            </a:pPr>
            <a:r>
              <a:rPr lang="en-US" altLang="ko-KR" sz="2400" b="1" kern="0" dirty="0">
                <a:solidFill>
                  <a:srgbClr val="FF0000"/>
                </a:solidFill>
              </a:rPr>
              <a:t>&gt;13X Performance Improvement</a:t>
            </a:r>
            <a:endParaRPr lang="ko-KR" altLang="en-US" sz="2400" b="1" kern="0" dirty="0">
              <a:solidFill>
                <a:srgbClr val="FF0000"/>
              </a:solidFill>
            </a:endParaRPr>
          </a:p>
        </p:txBody>
      </p:sp>
      <p:sp>
        <p:nvSpPr>
          <p:cNvPr id="7" name="TextBox 6"/>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r>
              <a:rPr lang="en-US" dirty="0">
                <a:solidFill>
                  <a:srgbClr val="000000"/>
                </a:solidFill>
              </a:rPr>
              <a:t>On five graph processing algorithms</a:t>
            </a:r>
          </a:p>
        </p:txBody>
      </p:sp>
    </p:spTree>
    <p:extLst>
      <p:ext uri="{BB962C8B-B14F-4D97-AF65-F5344CB8AC3E}">
        <p14:creationId xmlns:p14="http://schemas.microsoft.com/office/powerpoint/2010/main" val="92347387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algn="ctr">
              <a:defRPr/>
            </a:pPr>
            <a:endParaRPr lang="ko-KR" altLang="en-US" kern="0">
              <a:solidFill>
                <a:sysClr val="window" lastClr="FFFFFF"/>
              </a:solidFill>
              <a:latin typeface="Calibri"/>
              <a:ea typeface="나눔고딕"/>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06664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algn="ctr">
              <a:defRPr/>
            </a:pPr>
            <a:r>
              <a:rPr lang="en-US" altLang="ko-KR" sz="2400" b="1" kern="0" dirty="0">
                <a:solidFill>
                  <a:srgbClr val="FF0000"/>
                </a:solidFill>
              </a:rPr>
              <a:t>&gt; 8X Energy Reduction</a:t>
            </a:r>
            <a:endParaRPr lang="ko-KR" altLang="en-US" sz="2400" b="1" kern="0" dirty="0">
              <a:solidFill>
                <a:srgbClr val="FF0000"/>
              </a:solidFill>
            </a:endParaRPr>
          </a:p>
        </p:txBody>
      </p:sp>
      <p:sp>
        <p:nvSpPr>
          <p:cNvPr id="6" name="TextBox 5"/>
          <p:cNvSpPr txBox="1"/>
          <p:nvPr/>
        </p:nvSpPr>
        <p:spPr>
          <a:xfrm>
            <a:off x="1224136" y="6453336"/>
            <a:ext cx="7740352" cy="307777"/>
          </a:xfrm>
          <a:prstGeom prst="rect">
            <a:avLst/>
          </a:prstGeom>
          <a:noFill/>
        </p:spPr>
        <p:txBody>
          <a:bodyPr wrap="square" rtlCol="0">
            <a:spAutoFit/>
          </a:bodyPr>
          <a:lstStyle/>
          <a:p>
            <a:r>
              <a:rPr lang="en-US" sz="1400" dirty="0">
                <a:solidFill>
                  <a:srgbClr val="000000"/>
                </a:solidFill>
              </a:rPr>
              <a:t>Ahn+, “</a:t>
            </a:r>
            <a:r>
              <a:rPr lang="en-US" sz="1400" dirty="0">
                <a:solidFill>
                  <a:srgbClr val="0000FF"/>
                </a:solidFill>
              </a:rPr>
              <a:t>A Scalable Processing-in-Memory Accelerator for Parallel Graph Processing</a:t>
            </a:r>
            <a:r>
              <a:rPr lang="en-US" sz="1400" dirty="0">
                <a:solidFill>
                  <a:srgbClr val="000000"/>
                </a:solidFill>
              </a:rPr>
              <a:t>” ISCA 2015.</a:t>
            </a:r>
          </a:p>
        </p:txBody>
      </p:sp>
    </p:spTree>
    <p:extLst>
      <p:ext uri="{BB962C8B-B14F-4D97-AF65-F5344CB8AC3E}">
        <p14:creationId xmlns:p14="http://schemas.microsoft.com/office/powerpoint/2010/main" val="142254300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144</a:t>
            </a:fld>
            <a:endParaRPr lang="en-US" altLang="en-US">
              <a:solidFill>
                <a:srgbClr val="000000"/>
              </a:solidFill>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744876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40504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146</a:t>
            </a:fld>
            <a:endParaRPr lang="en-US" altLang="en-US">
              <a:solidFill>
                <a:srgbClr val="000000"/>
              </a:solidFill>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96741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4343266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4773954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174027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a:solidFill>
                  <a:srgbClr val="FF0000"/>
                </a:solidFill>
                <a:latin typeface="Tahoma" charset="0"/>
                <a:ea typeface="ＭＳ Ｐゴシック" charset="0"/>
              </a:rPr>
              <a:t>~40-50% energy spent in off-chip memory hierarchy </a:t>
            </a:r>
            <a:r>
              <a:rPr lang="en-US" sz="1800" dirty="0">
                <a:solidFill>
                  <a:srgbClr val="008000"/>
                </a:solidFill>
                <a:latin typeface="Tahoma" charset="0"/>
                <a:ea typeface="ＭＳ Ｐゴシック" charset="0"/>
              </a:rPr>
              <a:t>[Lefurgy, IEEE Computer’03] </a:t>
            </a:r>
            <a:r>
              <a:rPr lang="en-US" dirty="0">
                <a:solidFill>
                  <a:srgbClr val="FF0000"/>
                </a:solidFill>
                <a:latin typeface="Tahoma" charset="0"/>
                <a:ea typeface="ＭＳ Ｐゴシック" charset="0"/>
              </a:rPr>
              <a:t>&gt;40% power in DRAM </a:t>
            </a:r>
            <a:r>
              <a:rPr lang="en-US" sz="1800" dirty="0">
                <a:solidFill>
                  <a:srgbClr val="008000"/>
                </a:solidFill>
                <a:latin typeface="Tahoma" charset="0"/>
                <a:ea typeface="ＭＳ Ｐゴシック" charset="0"/>
              </a:rPr>
              <a:t>[Ware, HPCA’10][Paul,ISCA’15]</a:t>
            </a:r>
          </a:p>
          <a:p>
            <a:pPr lvl="1"/>
            <a:r>
              <a:rPr lang="en-US" dirty="0">
                <a:solidFill>
                  <a:srgbClr val="FF0000"/>
                </a:solidFill>
                <a:latin typeface="Tahoma" charset="0"/>
                <a:ea typeface="ＭＳ Ｐゴシック" charset="0"/>
              </a:rPr>
              <a:t>DRAM consumes power even when not used (periodic refresh)</a:t>
            </a: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15</a:t>
            </a:fld>
            <a:endParaRPr lang="en-US" sz="1600" dirty="0">
              <a:solidFill>
                <a:srgbClr val="000000"/>
              </a:solidFill>
              <a:latin typeface="Garamond" charset="0"/>
            </a:endParaRPr>
          </a:p>
        </p:txBody>
      </p:sp>
    </p:spTree>
    <p:extLst>
      <p:ext uri="{BB962C8B-B14F-4D97-AF65-F5344CB8AC3E}">
        <p14:creationId xmlns:p14="http://schemas.microsoft.com/office/powerpoint/2010/main" val="58465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30307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4588989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23566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7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5689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268617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452496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43200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159</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69841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3326250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160</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819141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8050139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27218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937482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7269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Simple PIM Operations as ISA Extensions (II)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55"/>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5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67"/>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6" name="직사각형 4"/>
          <p:cNvSpPr/>
          <p:nvPr/>
        </p:nvSpPr>
        <p:spPr>
          <a:xfrm>
            <a:off x="1331640" y="2321188"/>
            <a:ext cx="2926595" cy="39540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27"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grpSp>
        <p:nvGrpSpPr>
          <p:cNvPr id="28" name="그룹 38"/>
          <p:cNvGrpSpPr/>
          <p:nvPr/>
        </p:nvGrpSpPr>
        <p:grpSpPr>
          <a:xfrm>
            <a:off x="1344376" y="3447126"/>
            <a:ext cx="2158320" cy="2358138"/>
            <a:chOff x="3611086" y="1847573"/>
            <a:chExt cx="1825010" cy="1993970"/>
          </a:xfrm>
        </p:grpSpPr>
        <p:pic>
          <p:nvPicPr>
            <p:cNvPr id="29"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31" name="직사각형 56"/>
          <p:cNvSpPr/>
          <p:nvPr/>
        </p:nvSpPr>
        <p:spPr>
          <a:xfrm>
            <a:off x="1735488" y="4265934"/>
            <a:ext cx="1376095"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2" name="직선 화살표 연결선 58"/>
          <p:cNvCxnSpPr>
            <a:stCxn id="24" idx="1"/>
            <a:endCxn id="31" idx="3"/>
          </p:cNvCxnSpPr>
          <p:nvPr/>
        </p:nvCxnSpPr>
        <p:spPr>
          <a:xfrm flipH="1">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33" name="직선 화살표 연결선 62"/>
          <p:cNvCxnSpPr>
            <a:stCxn id="31" idx="3"/>
            <a:endCxn id="24" idx="1"/>
          </p:cNvCxnSpPr>
          <p:nvPr/>
        </p:nvCxnSpPr>
        <p:spPr>
          <a:xfrm>
            <a:off x="3111583" y="4411730"/>
            <a:ext cx="2892889"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4" name="직사각형 66"/>
          <p:cNvSpPr/>
          <p:nvPr/>
        </p:nvSpPr>
        <p:spPr>
          <a:xfrm>
            <a:off x="1735487" y="4265934"/>
            <a:ext cx="1376096"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5" name="TextBox 34"/>
          <p:cNvSpPr txBox="1"/>
          <p:nvPr/>
        </p:nvSpPr>
        <p:spPr>
          <a:xfrm>
            <a:off x="3761316" y="4488741"/>
            <a:ext cx="1486754"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64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6" name="TextBox 35"/>
          <p:cNvSpPr txBox="1"/>
          <p:nvPr/>
        </p:nvSpPr>
        <p:spPr>
          <a:xfrm>
            <a:off x="3087685" y="5909210"/>
            <a:ext cx="2968633"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Conventional Architecture</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Tree>
    <p:extLst>
      <p:ext uri="{BB962C8B-B14F-4D97-AF65-F5344CB8AC3E}">
        <p14:creationId xmlns:p14="http://schemas.microsoft.com/office/powerpoint/2010/main" val="2361620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
                                        <p:tgtEl>
                                          <p:spTgt spid="31"/>
                                        </p:tgtEl>
                                      </p:cBhvr>
                                    </p:animEffect>
                                  </p:childTnLst>
                                </p:cTn>
                              </p:par>
                            </p:childTnLst>
                          </p:cTn>
                        </p:par>
                        <p:par>
                          <p:cTn id="17" fill="hold">
                            <p:stCondLst>
                              <p:cond delay="700"/>
                            </p:stCondLst>
                            <p:childTnLst>
                              <p:par>
                                <p:cTn id="18" presetID="22" presetClass="exit" presetSubtype="2" fill="hold" nodeType="afterEffect">
                                  <p:stCondLst>
                                    <p:cond delay="0"/>
                                  </p:stCondLst>
                                  <p:childTnLst>
                                    <p:animEffect transition="out" filter="wipe(righ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00"/>
                                        <p:tgtEl>
                                          <p:spTgt spid="34"/>
                                        </p:tgtEl>
                                      </p:cBhvr>
                                    </p:animEffect>
                                  </p:childTnLst>
                                </p:cTn>
                              </p:par>
                            </p:childTnLst>
                          </p:cTn>
                        </p:par>
                        <p:par>
                          <p:cTn id="26" fill="hold">
                            <p:stCondLst>
                              <p:cond delay="200"/>
                            </p:stCondLst>
                            <p:childTnLst>
                              <p:par>
                                <p:cTn id="27" presetID="1" presetClass="exit" presetSubtype="0" fill="hold" grpId="1" nodeType="after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
                                        <p:tgtEl>
                                          <p:spTgt spid="25"/>
                                        </p:tgtEl>
                                      </p:cBhvr>
                                    </p:animEffect>
                                  </p:childTnLst>
                                </p:cTn>
                              </p:par>
                            </p:childTnLst>
                          </p:cTn>
                        </p:par>
                        <p:par>
                          <p:cTn id="38" fill="hold">
                            <p:stCondLst>
                              <p:cond delay="700"/>
                            </p:stCondLst>
                            <p:childTnLst>
                              <p:par>
                                <p:cTn id="39" presetID="22" presetClass="exit" presetSubtype="8" fill="hold" nodeType="afterEffect">
                                  <p:stCondLst>
                                    <p:cond delay="0"/>
                                  </p:stCondLst>
                                  <p:childTnLst>
                                    <p:animEffect transition="out" filter="wipe(left)">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par>
                          <p:cTn id="42" fill="hold">
                            <p:stCondLst>
                              <p:cond delay="1200"/>
                            </p:stCondLst>
                            <p:childTnLst>
                              <p:par>
                                <p:cTn id="43" presetID="10" presetClass="exit" presetSubtype="0" fill="hold" grpId="1" nodeType="afterEffect">
                                  <p:stCondLst>
                                    <p:cond delay="0"/>
                                  </p:stCondLst>
                                  <p:childTnLst>
                                    <p:animEffect transition="out" filter="fade">
                                      <p:cBhvr>
                                        <p:cTn id="44" dur="200"/>
                                        <p:tgtEl>
                                          <p:spTgt spid="34"/>
                                        </p:tgtEl>
                                      </p:cBhvr>
                                    </p:animEffect>
                                    <p:set>
                                      <p:cBhvr>
                                        <p:cTn id="45" dur="1" fill="hold">
                                          <p:stCondLst>
                                            <p:cond delay="1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1" grpId="1" animBg="1"/>
      <p:bldP spid="34" grpId="0" animBg="1"/>
      <p:bldP spid="34" grpId="1" animBg="1"/>
      <p:bldP spid="3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Simple PIM Operations as ISA Extensions (III)</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21" name="그룹 20"/>
          <p:cNvGrpSpPr/>
          <p:nvPr/>
        </p:nvGrpSpPr>
        <p:grpSpPr>
          <a:xfrm>
            <a:off x="5506690" y="3428803"/>
            <a:ext cx="2379092" cy="2016422"/>
            <a:chOff x="5506690" y="4004867"/>
            <a:chExt cx="2379092" cy="2016422"/>
          </a:xfrm>
        </p:grpSpPr>
        <p:pic>
          <p:nvPicPr>
            <p:cNvPr id="22" name="Picture 2" descr="http://m.eet.com/media/1041402/DC1491_UTH_2_PG_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690" y="4457035"/>
              <a:ext cx="2379092" cy="1564254"/>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Box 22"/>
            <p:cNvSpPr txBox="1"/>
            <p:nvPr/>
          </p:nvSpPr>
          <p:spPr>
            <a:xfrm>
              <a:off x="5859471" y="4004867"/>
              <a:ext cx="1673536" cy="400110"/>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Main Memory</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4" name="직사각형 23"/>
          <p:cNvSpPr/>
          <p:nvPr/>
        </p:nvSpPr>
        <p:spPr>
          <a:xfrm>
            <a:off x="6004472" y="4265934"/>
            <a:ext cx="1383416"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25" name="직사각형 24"/>
          <p:cNvSpPr/>
          <p:nvPr/>
        </p:nvSpPr>
        <p:spPr>
          <a:xfrm>
            <a:off x="6004471" y="4265934"/>
            <a:ext cx="1383417" cy="29159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w.next_rank</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grpSp>
        <p:nvGrpSpPr>
          <p:cNvPr id="26" name="그룹 25"/>
          <p:cNvGrpSpPr/>
          <p:nvPr/>
        </p:nvGrpSpPr>
        <p:grpSpPr>
          <a:xfrm>
            <a:off x="1344376" y="3447126"/>
            <a:ext cx="2158320" cy="2358138"/>
            <a:chOff x="3611086" y="1847573"/>
            <a:chExt cx="1825010" cy="1993970"/>
          </a:xfrm>
        </p:grpSpPr>
        <p:pic>
          <p:nvPicPr>
            <p:cNvPr id="27" name="Picture 6" descr="http://www.digicortex.net/sites/default/files/styles/medium/public/field/image/IvyTownCo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709662" y="2115109"/>
              <a:ext cx="1627858" cy="1825010"/>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3788367" y="1847573"/>
              <a:ext cx="1470447" cy="338321"/>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Host Processor</a:t>
              </a:r>
              <a:endParaRPr kumimoji="0" lang="ko-KR" altLang="en-US" sz="2000" b="0" i="0" u="none" strike="noStrike" kern="1200" cap="none" spc="0" normalizeH="0" baseline="0" noProof="0" dirty="0">
                <a:ln>
                  <a:noFill/>
                </a:ln>
                <a:solidFill>
                  <a:prstClr val="black"/>
                </a:solidFill>
                <a:effectLst/>
                <a:uLnTx/>
                <a:uFillTx/>
                <a:latin typeface="Calibri"/>
                <a:ea typeface="나눔고딕"/>
                <a:cs typeface="+mn-cs"/>
              </a:endParaRPr>
            </a:p>
          </p:txBody>
        </p:sp>
      </p:grpSp>
      <p:sp>
        <p:nvSpPr>
          <p:cNvPr id="29" name="직사각형 28"/>
          <p:cNvSpPr/>
          <p:nvPr/>
        </p:nvSpPr>
        <p:spPr>
          <a:xfrm>
            <a:off x="2051721" y="4265934"/>
            <a:ext cx="743628" cy="291591"/>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value</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sp>
        <p:nvSpPr>
          <p:cNvPr id="30" name="TextBox 29"/>
          <p:cNvSpPr txBox="1"/>
          <p:nvPr/>
        </p:nvSpPr>
        <p:spPr>
          <a:xfrm>
            <a:off x="3826238" y="4488741"/>
            <a:ext cx="1356910" cy="707886"/>
          </a:xfrm>
          <a:prstGeom prst="rect">
            <a:avLst/>
          </a:prstGeom>
          <a:noFill/>
        </p:spPr>
        <p:txBody>
          <a:bodyPr wrap="non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8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alibri"/>
                <a:ea typeface="나눔고딕"/>
                <a:cs typeface="+mn-cs"/>
              </a:rPr>
              <a:t>0 bytes </a:t>
            </a: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out</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cxnSp>
        <p:nvCxnSpPr>
          <p:cNvPr id="31" name="직선 화살표 연결선 30"/>
          <p:cNvCxnSpPr>
            <a:stCxn id="29" idx="3"/>
            <a:endCxn id="24" idx="1"/>
          </p:cNvCxnSpPr>
          <p:nvPr/>
        </p:nvCxnSpPr>
        <p:spPr>
          <a:xfrm>
            <a:off x="2795349" y="4411730"/>
            <a:ext cx="3209123" cy="0"/>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32" name="TextBox 31"/>
          <p:cNvSpPr txBox="1"/>
          <p:nvPr/>
        </p:nvSpPr>
        <p:spPr>
          <a:xfrm>
            <a:off x="3390659" y="5909210"/>
            <a:ext cx="2362699" cy="400110"/>
          </a:xfrm>
          <a:prstGeom prst="rect">
            <a:avLst/>
          </a:prstGeom>
          <a:noFill/>
        </p:spPr>
        <p:txBody>
          <a:bodyPr wrap="non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libri"/>
                <a:ea typeface="나눔고딕"/>
                <a:cs typeface="+mn-cs"/>
              </a:rPr>
              <a:t>In-Memory Addition</a:t>
            </a:r>
            <a:endParaRPr kumimoji="0" lang="ko-KR" altLang="en-US" sz="2000" b="1" i="0" u="none" strike="noStrike" kern="1200" cap="none" spc="0" normalizeH="0" baseline="0" noProof="0" dirty="0">
              <a:ln>
                <a:noFill/>
              </a:ln>
              <a:solidFill>
                <a:prstClr val="black"/>
              </a:solidFill>
              <a:effectLst/>
              <a:uLnTx/>
              <a:uFillTx/>
              <a:latin typeface="Calibri"/>
              <a:ea typeface="나눔고딕"/>
              <a:cs typeface="+mn-cs"/>
            </a:endParaRPr>
          </a:p>
        </p:txBody>
      </p:sp>
      <p:sp>
        <p:nvSpPr>
          <p:cNvPr id="33" name="직사각형 42"/>
          <p:cNvSpPr/>
          <p:nvPr/>
        </p:nvSpPr>
        <p:spPr>
          <a:xfrm>
            <a:off x="1331640" y="2322042"/>
            <a:ext cx="4405772"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Calibri"/>
              <a:ea typeface="나눔고딕"/>
              <a:cs typeface="+mn-cs"/>
            </a:endParaRPr>
          </a:p>
        </p:txBody>
      </p:sp>
      <p:sp>
        <p:nvSpPr>
          <p:cNvPr id="34" name="내용 개체 틀 4"/>
          <p:cNvSpPr txBox="1">
            <a:spLocks/>
          </p:cNvSpPr>
          <p:nvPr/>
        </p:nvSpPr>
        <p:spPr>
          <a:xfrm>
            <a:off x="810380" y="1052736"/>
            <a:ext cx="7578044" cy="2529923"/>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prstClr val="black"/>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prstClr val="black"/>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prstClr val="black"/>
                </a:solidFill>
                <a:effectLst/>
                <a:uLnTx/>
                <a:uFillTx/>
                <a:latin typeface="Calibri"/>
                <a:ea typeface="나눔고딕"/>
                <a:cs typeface="+mn-cs"/>
              </a:rPr>
              <a:t>}</a:t>
            </a:r>
          </a:p>
        </p:txBody>
      </p:sp>
      <p:sp>
        <p:nvSpPr>
          <p:cNvPr id="35" name="직사각형 16"/>
          <p:cNvSpPr/>
          <p:nvPr/>
        </p:nvSpPr>
        <p:spPr>
          <a:xfrm>
            <a:off x="6310536" y="1647408"/>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prstClr val="black"/>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prstClr val="black"/>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prstClr val="black"/>
              </a:solidFill>
              <a:effectLst/>
              <a:uLnTx/>
              <a:uFillTx/>
              <a:latin typeface="Calibri"/>
              <a:ea typeface="나눔고딕"/>
              <a:cs typeface="+mn-cs"/>
            </a:endParaRPr>
          </a:p>
        </p:txBody>
      </p:sp>
      <p:cxnSp>
        <p:nvCxnSpPr>
          <p:cNvPr id="36" name="구부러진 연결선 17"/>
          <p:cNvCxnSpPr>
            <a:stCxn id="33" idx="3"/>
            <a:endCxn id="35" idx="1"/>
          </p:cNvCxnSpPr>
          <p:nvPr/>
        </p:nvCxnSpPr>
        <p:spPr>
          <a:xfrm flipV="1">
            <a:off x="5737412" y="1838924"/>
            <a:ext cx="573124" cy="680823"/>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Tree>
    <p:extLst>
      <p:ext uri="{BB962C8B-B14F-4D97-AF65-F5344CB8AC3E}">
        <p14:creationId xmlns:p14="http://schemas.microsoft.com/office/powerpoint/2010/main" val="4135085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
                                        <p:tgtEl>
                                          <p:spTgt spid="25"/>
                                        </p:tgtEl>
                                      </p:cBhvr>
                                    </p:animEffect>
                                  </p:childTnLst>
                                </p:cTn>
                              </p:par>
                            </p:childTnLst>
                          </p:cTn>
                        </p:par>
                        <p:par>
                          <p:cTn id="26" fill="hold">
                            <p:stCondLst>
                              <p:cond delay="700"/>
                            </p:stCondLst>
                            <p:childTnLst>
                              <p:par>
                                <p:cTn id="27" presetID="22" presetClass="exit" presetSubtype="8" fill="hold" nodeType="afterEffect">
                                  <p:stCondLst>
                                    <p:cond delay="0"/>
                                  </p:stCondLst>
                                  <p:childTnLst>
                                    <p:animEffect transition="out" filter="wipe(left)">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par>
                          <p:cTn id="30" fill="hold">
                            <p:stCondLst>
                              <p:cond delay="1200"/>
                            </p:stCondLst>
                            <p:childTnLst>
                              <p:par>
                                <p:cTn id="31" presetID="10" presetClass="exit" presetSubtype="0" fill="hold" grpId="1" nodeType="afterEffect">
                                  <p:stCondLst>
                                    <p:cond delay="0"/>
                                  </p:stCondLst>
                                  <p:childTnLst>
                                    <p:animEffect transition="out" filter="fade">
                                      <p:cBhvr>
                                        <p:cTn id="32" dur="200"/>
                                        <p:tgtEl>
                                          <p:spTgt spid="29"/>
                                        </p:tgtEl>
                                      </p:cBhvr>
                                    </p:animEffect>
                                    <p:set>
                                      <p:cBhvr>
                                        <p:cTn id="33" dur="1" fill="hold">
                                          <p:stCondLst>
                                            <p:cond delay="1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29" grpId="1" animBg="1"/>
      <p:bldP spid="30" grpId="0"/>
      <p:bldP spid="3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389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Example (Abstract) PEI </a:t>
            </a:r>
            <a:r>
              <a:rPr lang="en-US" dirty="0" err="1"/>
              <a:t>uArchitecture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59" name="그룹 10"/>
          <p:cNvGrpSpPr/>
          <p:nvPr/>
        </p:nvGrpSpPr>
        <p:grpSpPr>
          <a:xfrm>
            <a:off x="423544" y="1484784"/>
            <a:ext cx="8296912" cy="3795716"/>
            <a:chOff x="423544" y="1700808"/>
            <a:chExt cx="8296912" cy="3795716"/>
          </a:xfrm>
        </p:grpSpPr>
        <p:grpSp>
          <p:nvGrpSpPr>
            <p:cNvPr id="60" name="그룹 71"/>
            <p:cNvGrpSpPr/>
            <p:nvPr/>
          </p:nvGrpSpPr>
          <p:grpSpPr>
            <a:xfrm>
              <a:off x="5469069" y="3564693"/>
              <a:ext cx="439232" cy="440414"/>
              <a:chOff x="5366086" y="3927445"/>
              <a:chExt cx="414687" cy="405259"/>
            </a:xfrm>
          </p:grpSpPr>
          <p:grpSp>
            <p:nvGrpSpPr>
              <p:cNvPr id="82" name="그룹 67"/>
              <p:cNvGrpSpPr/>
              <p:nvPr/>
            </p:nvGrpSpPr>
            <p:grpSpPr>
              <a:xfrm>
                <a:off x="5366086" y="3927445"/>
                <a:ext cx="414686" cy="128337"/>
                <a:chOff x="5366087" y="3927445"/>
                <a:chExt cx="414686" cy="128337"/>
              </a:xfrm>
            </p:grpSpPr>
            <p:cxnSp>
              <p:nvCxnSpPr>
                <p:cNvPr id="86" name="직선 화살표 연결선 65"/>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7" name="직선 화살표 연결선 66"/>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nvGrpSpPr>
              <p:cNvPr id="83" name="그룹 68"/>
              <p:cNvGrpSpPr/>
              <p:nvPr/>
            </p:nvGrpSpPr>
            <p:grpSpPr>
              <a:xfrm rot="10800000">
                <a:off x="5366087" y="4204367"/>
                <a:ext cx="414686" cy="128337"/>
                <a:chOff x="5366087" y="3927445"/>
                <a:chExt cx="414686" cy="128337"/>
              </a:xfrm>
            </p:grpSpPr>
            <p:cxnSp>
              <p:nvCxnSpPr>
                <p:cNvPr id="84" name="직선 화살표 연결선 69"/>
                <p:cNvCxnSpPr/>
                <p:nvPr/>
              </p:nvCxnSpPr>
              <p:spPr>
                <a:xfrm>
                  <a:off x="5366087" y="3927445"/>
                  <a:ext cx="414686" cy="0"/>
                </a:xfrm>
                <a:prstGeom prst="straightConnector1">
                  <a:avLst/>
                </a:prstGeom>
                <a:noFill/>
                <a:ln w="28575" cap="flat" cmpd="sng" algn="ctr">
                  <a:solidFill>
                    <a:srgbClr val="5DA5DA">
                      <a:shade val="95000"/>
                      <a:satMod val="105000"/>
                    </a:srgbClr>
                  </a:solidFill>
                  <a:prstDash val="solid"/>
                  <a:tailEnd type="triangle"/>
                </a:ln>
                <a:effectLst/>
              </p:spPr>
            </p:cxnSp>
            <p:cxnSp>
              <p:nvCxnSpPr>
                <p:cNvPr id="85" name="직선 화살표 연결선 70"/>
                <p:cNvCxnSpPr/>
                <p:nvPr/>
              </p:nvCxnSpPr>
              <p:spPr>
                <a:xfrm>
                  <a:off x="5366087" y="4055782"/>
                  <a:ext cx="414686" cy="0"/>
                </a:xfrm>
                <a:prstGeom prst="straightConnector1">
                  <a:avLst/>
                </a:prstGeom>
                <a:noFill/>
                <a:ln w="28575" cap="flat" cmpd="sng" algn="ctr">
                  <a:solidFill>
                    <a:srgbClr val="5DA5DA">
                      <a:shade val="95000"/>
                      <a:satMod val="105000"/>
                    </a:srgbClr>
                  </a:solidFill>
                  <a:prstDash val="solid"/>
                  <a:tailEnd type="triangle"/>
                </a:ln>
                <a:effectLst/>
              </p:spPr>
            </p:cxnSp>
          </p:grpSp>
        </p:grpSp>
        <p:sp>
          <p:nvSpPr>
            <p:cNvPr id="61" name="직사각형 58"/>
            <p:cNvSpPr/>
            <p:nvPr/>
          </p:nvSpPr>
          <p:spPr>
            <a:xfrm>
              <a:off x="5919729" y="2155683"/>
              <a:ext cx="2800727" cy="324451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
            <p:cNvSpPr/>
            <p:nvPr/>
          </p:nvSpPr>
          <p:spPr>
            <a:xfrm>
              <a:off x="528146" y="2153493"/>
              <a:ext cx="1523913" cy="75183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Out-Of-Order Core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3" name="직사각형 6"/>
            <p:cNvSpPr/>
            <p:nvPr/>
          </p:nvSpPr>
          <p:spPr>
            <a:xfrm rot="16200000">
              <a:off x="1785869"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L1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7"/>
            <p:cNvSpPr/>
            <p:nvPr/>
          </p:nvSpPr>
          <p:spPr>
            <a:xfrm rot="16200000">
              <a:off x="2448352" y="2674009"/>
              <a:ext cx="1451683" cy="405659"/>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L2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5" name="직사각형 8"/>
            <p:cNvSpPr/>
            <p:nvPr/>
          </p:nvSpPr>
          <p:spPr>
            <a:xfrm rot="16200000">
              <a:off x="3494376" y="2290467"/>
              <a:ext cx="1451683" cy="1172742"/>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Last-Level Cache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6" name="직사각형 9"/>
            <p:cNvSpPr/>
            <p:nvPr/>
          </p:nvSpPr>
          <p:spPr>
            <a:xfrm rot="16200000">
              <a:off x="3638205" y="3576204"/>
              <a:ext cx="3256073"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HMC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67" name="직선 화살표 연결선 16"/>
            <p:cNvCxnSpPr>
              <a:stCxn id="64" idx="2"/>
              <a:endCxn id="65" idx="0"/>
            </p:cNvCxnSpPr>
            <p:nvPr/>
          </p:nvCxnSpPr>
          <p:spPr>
            <a:xfrm>
              <a:off x="3377023"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68" name="직선 화살표 연결선 19"/>
            <p:cNvCxnSpPr>
              <a:stCxn id="65" idx="2"/>
            </p:cNvCxnSpPr>
            <p:nvPr/>
          </p:nvCxnSpPr>
          <p:spPr>
            <a:xfrm>
              <a:off x="4806589"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69" name="직사각형 22"/>
            <p:cNvSpPr/>
            <p:nvPr/>
          </p:nvSpPr>
          <p:spPr>
            <a:xfrm rot="16200000">
              <a:off x="4776084" y="3576203"/>
              <a:ext cx="2967762" cy="405658"/>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0" name="직사각형 23"/>
            <p:cNvSpPr/>
            <p:nvPr/>
          </p:nvSpPr>
          <p:spPr>
            <a:xfrm>
              <a:off x="7580086" y="2292964"/>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1" name="직사각형 24"/>
            <p:cNvSpPr/>
            <p:nvPr/>
          </p:nvSpPr>
          <p:spPr>
            <a:xfrm>
              <a:off x="7580086" y="3155933"/>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2" name="직사각형 25"/>
            <p:cNvSpPr/>
            <p:nvPr/>
          </p:nvSpPr>
          <p:spPr>
            <a:xfrm>
              <a:off x="7580086" y="4620365"/>
              <a:ext cx="1000900" cy="647236"/>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73" name="직선 화살표 연결선 47"/>
            <p:cNvCxnSpPr/>
            <p:nvPr/>
          </p:nvCxnSpPr>
          <p:spPr>
            <a:xfrm>
              <a:off x="6471514" y="2442875"/>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4" name="직선 화살표 연결선 49"/>
            <p:cNvCxnSpPr/>
            <p:nvPr/>
          </p:nvCxnSpPr>
          <p:spPr>
            <a:xfrm>
              <a:off x="6471514" y="3297127"/>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75" name="직선 화살표 연결선 50"/>
            <p:cNvCxnSpPr/>
            <p:nvPr/>
          </p:nvCxnSpPr>
          <p:spPr>
            <a:xfrm>
              <a:off x="6471514" y="4761560"/>
              <a:ext cx="1108572" cy="0"/>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76" name="TextBox 75"/>
            <p:cNvSpPr txBox="1"/>
            <p:nvPr/>
          </p:nvSpPr>
          <p:spPr>
            <a:xfrm>
              <a:off x="423544" y="1700808"/>
              <a:ext cx="1889856" cy="4348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77" name="TextBox 76"/>
            <p:cNvSpPr txBox="1"/>
            <p:nvPr/>
          </p:nvSpPr>
          <p:spPr>
            <a:xfrm>
              <a:off x="6084168" y="1700808"/>
              <a:ext cx="24371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3D-stacked Memory </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cxnSp>
          <p:nvCxnSpPr>
            <p:cNvPr id="78" name="직선 연결선 63"/>
            <p:cNvCxnSpPr/>
            <p:nvPr/>
          </p:nvCxnSpPr>
          <p:spPr>
            <a:xfrm>
              <a:off x="5694399" y="1700808"/>
              <a:ext cx="0" cy="3795716"/>
            </a:xfrm>
            <a:prstGeom prst="line">
              <a:avLst/>
            </a:prstGeom>
            <a:noFill/>
            <a:ln w="19050" cap="flat" cmpd="sng" algn="ctr">
              <a:solidFill>
                <a:sysClr val="windowText" lastClr="000000">
                  <a:shade val="95000"/>
                  <a:satMod val="105000"/>
                </a:sysClr>
              </a:solidFill>
              <a:prstDash val="dash"/>
            </a:ln>
            <a:effectLst/>
          </p:spPr>
        </p:cxnSp>
        <p:cxnSp>
          <p:nvCxnSpPr>
            <p:cNvPr id="79" name="직선 화살표 연결선 73"/>
            <p:cNvCxnSpPr>
              <a:stCxn id="63" idx="2"/>
              <a:endCxn id="64" idx="0"/>
            </p:cNvCxnSpPr>
            <p:nvPr/>
          </p:nvCxnSpPr>
          <p:spPr>
            <a:xfrm>
              <a:off x="2714541" y="2876838"/>
              <a:ext cx="256823"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80" name="직선 화살표 연결선 76"/>
            <p:cNvCxnSpPr>
              <a:stCxn id="62" idx="3"/>
            </p:cNvCxnSpPr>
            <p:nvPr/>
          </p:nvCxnSpPr>
          <p:spPr>
            <a:xfrm flipV="1">
              <a:off x="2052058" y="2529412"/>
              <a:ext cx="256823" cy="1"/>
            </a:xfrm>
            <a:prstGeom prst="straightConnector1">
              <a:avLst/>
            </a:prstGeom>
            <a:noFill/>
            <a:ln w="9525" cap="flat" cmpd="sng" algn="ctr">
              <a:solidFill>
                <a:srgbClr val="5DA5DA">
                  <a:shade val="95000"/>
                  <a:satMod val="105000"/>
                </a:srgbClr>
              </a:solidFill>
              <a:prstDash val="solid"/>
              <a:headEnd type="triangle"/>
              <a:tailEnd type="triangle"/>
            </a:ln>
            <a:effectLst/>
          </p:spPr>
        </p:cxnSp>
        <p:sp>
          <p:nvSpPr>
            <p:cNvPr id="81" name="TextBox 80"/>
            <p:cNvSpPr txBox="1"/>
            <p:nvPr/>
          </p:nvSpPr>
          <p:spPr>
            <a:xfrm rot="5400000">
              <a:off x="7443271" y="3823188"/>
              <a:ext cx="308618" cy="6355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32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88" name="그룹 4"/>
          <p:cNvGrpSpPr/>
          <p:nvPr/>
        </p:nvGrpSpPr>
        <p:grpSpPr>
          <a:xfrm>
            <a:off x="528146" y="2372025"/>
            <a:ext cx="7051940" cy="2810303"/>
            <a:chOff x="528146" y="2588049"/>
            <a:chExt cx="7051940" cy="2810303"/>
          </a:xfrm>
        </p:grpSpPr>
        <p:cxnSp>
          <p:nvCxnSpPr>
            <p:cNvPr id="89" name="직선 화살표 연결선 13"/>
            <p:cNvCxnSpPr>
              <a:stCxn id="62" idx="2"/>
              <a:endCxn id="92" idx="0"/>
            </p:cNvCxnSpPr>
            <p:nvPr/>
          </p:nvCxnSpPr>
          <p:spPr>
            <a:xfrm>
              <a:off x="1290103" y="2853669"/>
              <a:ext cx="0" cy="292259"/>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0" name="직선 화살표 연결선 12"/>
            <p:cNvCxnSpPr/>
            <p:nvPr/>
          </p:nvCxnSpPr>
          <p:spPr>
            <a:xfrm flipV="1">
              <a:off x="2052058" y="3378788"/>
              <a:ext cx="256822"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1" name="직선 화살표 연결선 21"/>
            <p:cNvCxnSpPr/>
            <p:nvPr/>
          </p:nvCxnSpPr>
          <p:spPr>
            <a:xfrm>
              <a:off x="4806589" y="4639986"/>
              <a:ext cx="256823" cy="0"/>
            </a:xfrm>
            <a:prstGeom prst="straightConnector1">
              <a:avLst/>
            </a:prstGeom>
            <a:noFill/>
            <a:ln w="9525" cap="flat" cmpd="sng" algn="ctr">
              <a:solidFill>
                <a:srgbClr val="FAA43A">
                  <a:shade val="95000"/>
                  <a:satMod val="105000"/>
                </a:srgbClr>
              </a:solidFill>
              <a:prstDash val="solid"/>
              <a:headEnd type="triangle"/>
              <a:tailEnd type="triangle"/>
            </a:ln>
            <a:effectLst/>
          </p:spPr>
        </p:cxnSp>
        <p:sp>
          <p:nvSpPr>
            <p:cNvPr id="92" name="직사각형 26"/>
            <p:cNvSpPr/>
            <p:nvPr/>
          </p:nvSpPr>
          <p:spPr>
            <a:xfrm>
              <a:off x="528146" y="3145928"/>
              <a:ext cx="1523913" cy="455466"/>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0" cap="none" spc="0" normalizeH="0" baseline="0" noProof="0" dirty="0">
                  <a:ln>
                    <a:noFill/>
                  </a:ln>
                  <a:solidFill>
                    <a:sysClr val="windowText" lastClr="000000"/>
                  </a:solidFill>
                  <a:effectLst/>
                  <a:uLnTx/>
                  <a:uFillTx/>
                  <a:latin typeface="Calibri"/>
                  <a:ea typeface="나눔고딕"/>
                  <a:cs typeface="+mn-cs"/>
                </a:rPr>
                <a:t>PCU </a:t>
              </a:r>
              <a:r>
                <a:rPr kumimoji="0" lang="en-US" altLang="ko-KR" sz="1200" b="0" i="0" u="none" strike="noStrike" kern="0" cap="none" spc="0" normalizeH="0" baseline="0" noProof="0" dirty="0">
                  <a:ln>
                    <a:noFill/>
                  </a:ln>
                  <a:solidFill>
                    <a:sysClr val="windowText" lastClr="000000"/>
                  </a:solidFill>
                  <a:effectLst/>
                  <a:uLnTx/>
                  <a:uFillTx/>
                  <a:latin typeface="Calibri"/>
                  <a:ea typeface="나눔고딕"/>
                  <a:cs typeface="+mn-cs"/>
                </a:rPr>
                <a:t>(PEI Computation Unit)</a:t>
              </a:r>
              <a:endParaRPr kumimoji="0" lang="ko-KR" altLang="en-US" sz="12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93" name="그룹 38"/>
            <p:cNvGrpSpPr/>
            <p:nvPr/>
          </p:nvGrpSpPr>
          <p:grpSpPr>
            <a:xfrm>
              <a:off x="6462794" y="4910763"/>
              <a:ext cx="1117292" cy="352151"/>
              <a:chOff x="6280489" y="5166067"/>
              <a:chExt cx="1028106" cy="324041"/>
            </a:xfrm>
          </p:grpSpPr>
          <p:sp>
            <p:nvSpPr>
              <p:cNvPr id="109" name="직사각형 29"/>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10" name="직선 화살표 연결선 30"/>
              <p:cNvCxnSpPr>
                <a:endCxn id="109"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11" name="직선 화살표 연결선 33"/>
              <p:cNvCxnSpPr>
                <a:stCxn id="109"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4" name="그룹 39"/>
            <p:cNvGrpSpPr/>
            <p:nvPr/>
          </p:nvGrpSpPr>
          <p:grpSpPr>
            <a:xfrm>
              <a:off x="6462794" y="3451018"/>
              <a:ext cx="1117292" cy="352151"/>
              <a:chOff x="6280489" y="5166067"/>
              <a:chExt cx="1028106" cy="324041"/>
            </a:xfrm>
          </p:grpSpPr>
          <p:sp>
            <p:nvSpPr>
              <p:cNvPr id="106" name="직사각형 40"/>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7" name="직선 화살표 연결선 41"/>
              <p:cNvCxnSpPr>
                <a:endCxn id="106"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8" name="직선 화살표 연결선 42"/>
              <p:cNvCxnSpPr>
                <a:stCxn id="106"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5" name="그룹 43"/>
            <p:cNvGrpSpPr/>
            <p:nvPr/>
          </p:nvGrpSpPr>
          <p:grpSpPr>
            <a:xfrm>
              <a:off x="6462794" y="2588049"/>
              <a:ext cx="1117292" cy="352151"/>
              <a:chOff x="6280489" y="5166067"/>
              <a:chExt cx="1028106" cy="324041"/>
            </a:xfrm>
          </p:grpSpPr>
          <p:sp>
            <p:nvSpPr>
              <p:cNvPr id="103" name="직사각형 44"/>
              <p:cNvSpPr/>
              <p:nvPr/>
            </p:nvSpPr>
            <p:spPr>
              <a:xfrm>
                <a:off x="6490448" y="5166067"/>
                <a:ext cx="600164" cy="324041"/>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sysClr val="windowText" lastClr="000000"/>
                    </a:solidFill>
                    <a:effectLst/>
                    <a:uLnTx/>
                    <a:uFillTx/>
                    <a:latin typeface="Calibri"/>
                    <a:ea typeface="나눔고딕"/>
                    <a:cs typeface="+mn-cs"/>
                  </a:rPr>
                  <a:t>PCU</a:t>
                </a:r>
                <a:endParaRPr kumimoji="0" lang="ko-KR" altLang="en-US" sz="1800" b="1"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104" name="직선 화살표 연결선 45"/>
              <p:cNvCxnSpPr>
                <a:endCxn id="103" idx="1"/>
              </p:cNvCxnSpPr>
              <p:nvPr/>
            </p:nvCxnSpPr>
            <p:spPr>
              <a:xfrm>
                <a:off x="6280489" y="5328087"/>
                <a:ext cx="209959" cy="1"/>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105" name="직선 화살표 연결선 46"/>
              <p:cNvCxnSpPr>
                <a:stCxn id="103" idx="3"/>
              </p:cNvCxnSpPr>
              <p:nvPr/>
            </p:nvCxnSpPr>
            <p:spPr>
              <a:xfrm flipV="1">
                <a:off x="7090612" y="5328087"/>
                <a:ext cx="217983" cy="1"/>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96" name="그룹 88"/>
            <p:cNvGrpSpPr/>
            <p:nvPr/>
          </p:nvGrpSpPr>
          <p:grpSpPr>
            <a:xfrm>
              <a:off x="2219290" y="3777938"/>
              <a:ext cx="2578579" cy="1620414"/>
              <a:chOff x="2187914" y="3870654"/>
              <a:chExt cx="2578579" cy="1620414"/>
            </a:xfrm>
          </p:grpSpPr>
          <p:sp>
            <p:nvSpPr>
              <p:cNvPr id="99" name="직사각형 57"/>
              <p:cNvSpPr/>
              <p:nvPr/>
            </p:nvSpPr>
            <p:spPr>
              <a:xfrm>
                <a:off x="3600945" y="3974336"/>
                <a:ext cx="1165548" cy="1516732"/>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100" name="직사각형 54"/>
              <p:cNvSpPr/>
              <p:nvPr/>
            </p:nvSpPr>
            <p:spPr>
              <a:xfrm>
                <a:off x="3715794" y="4078938"/>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PIM Directory</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1" name="직사각형 55"/>
              <p:cNvSpPr/>
              <p:nvPr/>
            </p:nvSpPr>
            <p:spPr>
              <a:xfrm>
                <a:off x="3715794" y="4793720"/>
                <a:ext cx="946096" cy="59274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Locality Monitor</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102" name="TextBox 101"/>
              <p:cNvSpPr txBox="1"/>
              <p:nvPr/>
            </p:nvSpPr>
            <p:spPr>
              <a:xfrm>
                <a:off x="2187914" y="3870654"/>
                <a:ext cx="1459178" cy="707886"/>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ysClr val="windowText" lastClr="000000"/>
                    </a:solidFill>
                    <a:effectLst/>
                    <a:uLnTx/>
                    <a:uFillTx/>
                    <a:latin typeface="Tahoma"/>
                    <a:ea typeface="+mn-ea"/>
                    <a:cs typeface="+mn-cs"/>
                  </a:rPr>
                  <a:t>PMU</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(PEI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err="1">
                    <a:ln>
                      <a:noFill/>
                    </a:ln>
                    <a:solidFill>
                      <a:sysClr val="windowText" lastClr="000000"/>
                    </a:solidFill>
                    <a:effectLst/>
                    <a:uLnTx/>
                    <a:uFillTx/>
                    <a:latin typeface="Tahoma"/>
                    <a:ea typeface="+mn-ea"/>
                    <a:cs typeface="+mn-cs"/>
                  </a:rPr>
                  <a:t>Mgmt</a:t>
                </a: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 Unit)</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97" name="직선 화살표 연결선 82"/>
            <p:cNvCxnSpPr>
              <a:stCxn id="99" idx="0"/>
              <a:endCxn id="65" idx="1"/>
            </p:cNvCxnSpPr>
            <p:nvPr/>
          </p:nvCxnSpPr>
          <p:spPr>
            <a:xfrm flipV="1">
              <a:off x="4215095" y="3551017"/>
              <a:ext cx="5123" cy="33060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98" name="구부러진 연결선 86"/>
            <p:cNvCxnSpPr>
              <a:stCxn id="92" idx="2"/>
              <a:endCxn id="99" idx="1"/>
            </p:cNvCxnSpPr>
            <p:nvPr/>
          </p:nvCxnSpPr>
          <p:spPr>
            <a:xfrm rot="16200000" flipH="1">
              <a:off x="1941916" y="2949581"/>
              <a:ext cx="1038592" cy="2342218"/>
            </a:xfrm>
            <a:prstGeom prst="curvedConnector2">
              <a:avLst/>
            </a:prstGeom>
            <a:noFill/>
            <a:ln w="9525" cap="flat" cmpd="sng" algn="ctr">
              <a:solidFill>
                <a:srgbClr val="FAA43A">
                  <a:shade val="95000"/>
                  <a:satMod val="105000"/>
                </a:srgbClr>
              </a:solidFill>
              <a:prstDash val="solid"/>
              <a:headEnd type="triangle"/>
              <a:tailEnd type="triangle"/>
            </a:ln>
            <a:effectLst/>
          </p:spPr>
        </p:cxnSp>
      </p:grpSp>
      <p:sp>
        <p:nvSpPr>
          <p:cNvPr id="112" name="TextBox 111"/>
          <p:cNvSpPr txBox="1"/>
          <p:nvPr/>
        </p:nvSpPr>
        <p:spPr>
          <a:xfrm>
            <a:off x="2678395" y="5651976"/>
            <a:ext cx="378721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Example PEI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uArchitecture</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221744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251378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capacity, bandwidth, QoS 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X nm </a:t>
            </a: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capacity (density), 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17</a:t>
            </a:fld>
            <a:endParaRPr lang="en-US" sz="1600" dirty="0">
              <a:solidFill>
                <a:srgbClr val="000000"/>
              </a:solidFill>
              <a:latin typeface="Garamond" charset="0"/>
            </a:endParaRPr>
          </a:p>
        </p:txBody>
      </p:sp>
    </p:spTree>
    <p:extLst>
      <p:ext uri="{BB962C8B-B14F-4D97-AF65-F5344CB8AC3E}">
        <p14:creationId xmlns:p14="http://schemas.microsoft.com/office/powerpoint/2010/main" val="176862812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1111563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15694872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53318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112685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Offloading of Critical Code</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a:stretch>
            <a:fillRect/>
          </a:stretch>
        </p:blipFill>
        <p:spPr>
          <a:xfrm>
            <a:off x="0" y="5805264"/>
            <a:ext cx="9144000" cy="332336"/>
          </a:xfrm>
          <a:prstGeom prst="rect">
            <a:avLst/>
          </a:prstGeom>
        </p:spPr>
      </p:pic>
    </p:spTree>
    <p:extLst>
      <p:ext uri="{BB962C8B-B14F-4D97-AF65-F5344CB8AC3E}">
        <p14:creationId xmlns:p14="http://schemas.microsoft.com/office/powerpoint/2010/main" val="345949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800" dirty="0"/>
              <a:t>Automatic Offloading of Prefetch Mechanisms</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a:stretch>
            <a:fillRect/>
          </a:stretch>
        </p:blipFill>
        <p:spPr>
          <a:xfrm>
            <a:off x="0" y="4027286"/>
            <a:ext cx="9144000" cy="1705970"/>
          </a:xfrm>
          <a:prstGeom prst="rect">
            <a:avLst/>
          </a:prstGeom>
        </p:spPr>
      </p:pic>
    </p:spTree>
    <p:extLst>
      <p:ext uri="{BB962C8B-B14F-4D97-AF65-F5344CB8AC3E}">
        <p14:creationId xmlns:p14="http://schemas.microsoft.com/office/powerpoint/2010/main" val="360653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4493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52400"/>
            <a:ext cx="9167936" cy="1066800"/>
          </a:xfrm>
        </p:spPr>
        <p:txBody>
          <a:bodyPr/>
          <a:lstStyle/>
          <a:p>
            <a:r>
              <a:rPr lang="en-US" dirty="0"/>
              <a:t>Efficient Automatic Data Coherence Support</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a:stretch>
            <a:fillRect/>
          </a:stretch>
        </p:blipFill>
        <p:spPr>
          <a:xfrm>
            <a:off x="4401" y="3858574"/>
            <a:ext cx="9144000" cy="2405311"/>
          </a:xfrm>
          <a:prstGeom prst="rect">
            <a:avLst/>
          </a:prstGeom>
        </p:spPr>
      </p:pic>
    </p:spTree>
    <p:extLst>
      <p:ext uri="{BB962C8B-B14F-4D97-AF65-F5344CB8AC3E}">
        <p14:creationId xmlns:p14="http://schemas.microsoft.com/office/powerpoint/2010/main" val="428440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48344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solidFill>
                  <a:srgbClr val="0000FF"/>
                </a:solidFill>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179</a:t>
            </a:fld>
            <a:endParaRPr lang="en-US" sz="1600">
              <a:solidFill>
                <a:srgbClr val="000000"/>
              </a:solidFill>
              <a:latin typeface="Garamond" charset="0"/>
            </a:endParaRPr>
          </a:p>
        </p:txBody>
      </p:sp>
    </p:spTree>
    <p:extLst>
      <p:ext uri="{BB962C8B-B14F-4D97-AF65-F5344CB8AC3E}">
        <p14:creationId xmlns:p14="http://schemas.microsoft.com/office/powerpoint/2010/main" val="2460472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nvPr>
        </p:nvGraphicFramePr>
        <p:xfrm>
          <a:off x="228600" y="3520440"/>
          <a:ext cx="8763000" cy="2804160"/>
        </p:xfrm>
        <a:graphic>
          <a:graphicData uri="http://schemas.openxmlformats.org/drawingml/2006/table">
            <a:tbl>
              <a:tblPr firstRow="1" bandRow="1">
                <a:tableStyleId>{5940675A-B579-460E-94D1-54222C63F5DA}</a:tableStyleId>
              </a:tblPr>
              <a:tblGrid>
                <a:gridCol w="3810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RLDRAM, TL-DRAM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extBox 5"/>
          <p:cNvSpPr txBox="1"/>
          <p:nvPr/>
        </p:nvSpPr>
        <p:spPr>
          <a:xfrm>
            <a:off x="304800" y="3556517"/>
            <a:ext cx="2514600" cy="320040"/>
          </a:xfrm>
          <a:prstGeom prst="rect">
            <a:avLst/>
          </a:prstGeom>
          <a:solidFill>
            <a:schemeClr val="bg1"/>
          </a:solidFill>
        </p:spPr>
        <p:txBody>
          <a:bodyPr wrap="square" rtlCol="0">
            <a:spAutoFit/>
          </a:bodyPr>
          <a:lstStyle/>
          <a:p>
            <a:endParaRPr lang="en-US"/>
          </a:p>
        </p:txBody>
      </p:sp>
      <p:sp>
        <p:nvSpPr>
          <p:cNvPr id="19" name="TextBox 18"/>
          <p:cNvSpPr txBox="1"/>
          <p:nvPr/>
        </p:nvSpPr>
        <p:spPr>
          <a:xfrm>
            <a:off x="4114800" y="3556517"/>
            <a:ext cx="2100804" cy="320040"/>
          </a:xfrm>
          <a:prstGeom prst="rect">
            <a:avLst/>
          </a:prstGeom>
          <a:solidFill>
            <a:schemeClr val="bg1"/>
          </a:solidFill>
        </p:spPr>
        <p:txBody>
          <a:bodyPr wrap="square" rtlCol="0">
            <a:spAutoFit/>
          </a:bodyPr>
          <a:lstStyle/>
          <a:p>
            <a:endParaRPr lang="en-US"/>
          </a:p>
        </p:txBody>
      </p:sp>
      <p:sp>
        <p:nvSpPr>
          <p:cNvPr id="20" name="TextBox 19"/>
          <p:cNvSpPr txBox="1"/>
          <p:nvPr/>
        </p:nvSpPr>
        <p:spPr>
          <a:xfrm>
            <a:off x="6324600" y="3556517"/>
            <a:ext cx="2514600" cy="320040"/>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270986" y="3942755"/>
            <a:ext cx="3310414" cy="640080"/>
          </a:xfrm>
          <a:prstGeom prst="rect">
            <a:avLst/>
          </a:prstGeom>
          <a:solidFill>
            <a:schemeClr val="bg1"/>
          </a:solidFill>
        </p:spPr>
        <p:txBody>
          <a:bodyPr wrap="square" rtlCol="0">
            <a:spAutoFit/>
          </a:bodyPr>
          <a:lstStyle/>
          <a:p>
            <a:endParaRPr lang="en-US"/>
          </a:p>
        </p:txBody>
      </p:sp>
      <p:sp>
        <p:nvSpPr>
          <p:cNvPr id="22" name="TextBox 21"/>
          <p:cNvSpPr txBox="1">
            <a:spLocks/>
          </p:cNvSpPr>
          <p:nvPr/>
        </p:nvSpPr>
        <p:spPr>
          <a:xfrm>
            <a:off x="4114800" y="4066512"/>
            <a:ext cx="2024604" cy="365760"/>
          </a:xfrm>
          <a:prstGeom prst="rect">
            <a:avLst/>
          </a:prstGeom>
          <a:solidFill>
            <a:schemeClr val="bg1"/>
          </a:solidFill>
        </p:spPr>
        <p:txBody>
          <a:bodyPr wrap="square" rtlCol="0">
            <a:spAutoFit/>
          </a:bodyPr>
          <a:lstStyle/>
          <a:p>
            <a:endParaRPr lang="en-US"/>
          </a:p>
        </p:txBody>
      </p:sp>
      <p:sp>
        <p:nvSpPr>
          <p:cNvPr id="23" name="TextBox 22"/>
          <p:cNvSpPr txBox="1"/>
          <p:nvPr/>
        </p:nvSpPr>
        <p:spPr>
          <a:xfrm>
            <a:off x="6343891" y="3948541"/>
            <a:ext cx="2571508" cy="598619"/>
          </a:xfrm>
          <a:prstGeom prst="rect">
            <a:avLst/>
          </a:prstGeom>
          <a:solidFill>
            <a:schemeClr val="bg1"/>
          </a:solidFill>
        </p:spPr>
        <p:txBody>
          <a:bodyPr wrap="square" rtlCol="0">
            <a:spAutoFit/>
          </a:bodyPr>
          <a:lstStyle/>
          <a:p>
            <a:endParaRPr lang="en-US"/>
          </a:p>
        </p:txBody>
      </p:sp>
      <p:sp>
        <p:nvSpPr>
          <p:cNvPr id="24" name="TextBox 23"/>
          <p:cNvSpPr txBox="1"/>
          <p:nvPr/>
        </p:nvSpPr>
        <p:spPr>
          <a:xfrm>
            <a:off x="304800" y="4690137"/>
            <a:ext cx="3124200" cy="605992"/>
          </a:xfrm>
          <a:prstGeom prst="rect">
            <a:avLst/>
          </a:prstGeom>
          <a:solidFill>
            <a:schemeClr val="bg1"/>
          </a:solidFill>
        </p:spPr>
        <p:txBody>
          <a:bodyPr wrap="square" rtlCol="0">
            <a:spAutoFit/>
          </a:bodyPr>
          <a:lstStyle/>
          <a:p>
            <a:endParaRPr lang="en-US"/>
          </a:p>
        </p:txBody>
      </p:sp>
      <p:sp>
        <p:nvSpPr>
          <p:cNvPr id="25" name="TextBox 24"/>
          <p:cNvSpPr txBox="1"/>
          <p:nvPr/>
        </p:nvSpPr>
        <p:spPr>
          <a:xfrm>
            <a:off x="4127665" y="4864201"/>
            <a:ext cx="2100804" cy="320040"/>
          </a:xfrm>
          <a:prstGeom prst="rect">
            <a:avLst/>
          </a:prstGeom>
          <a:solidFill>
            <a:schemeClr val="bg1"/>
          </a:solidFill>
        </p:spPr>
        <p:txBody>
          <a:bodyPr wrap="square" rtlCol="0">
            <a:spAutoFit/>
          </a:bodyPr>
          <a:lstStyle/>
          <a:p>
            <a:endParaRPr lang="en-US"/>
          </a:p>
        </p:txBody>
      </p:sp>
      <p:sp>
        <p:nvSpPr>
          <p:cNvPr id="26" name="TextBox 25"/>
          <p:cNvSpPr txBox="1">
            <a:spLocks/>
          </p:cNvSpPr>
          <p:nvPr/>
        </p:nvSpPr>
        <p:spPr>
          <a:xfrm>
            <a:off x="6324599" y="4656928"/>
            <a:ext cx="2590799" cy="640080"/>
          </a:xfrm>
          <a:prstGeom prst="rect">
            <a:avLst/>
          </a:prstGeom>
          <a:solidFill>
            <a:schemeClr val="bg1"/>
          </a:solidFill>
        </p:spPr>
        <p:txBody>
          <a:bodyPr wrap="square" rtlCol="0">
            <a:spAutoFit/>
          </a:bodyPr>
          <a:lstStyle/>
          <a:p>
            <a:endParaRPr lang="en-US"/>
          </a:p>
        </p:txBody>
      </p:sp>
      <p:sp>
        <p:nvSpPr>
          <p:cNvPr id="27" name="TextBox 26"/>
          <p:cNvSpPr txBox="1"/>
          <p:nvPr/>
        </p:nvSpPr>
        <p:spPr>
          <a:xfrm>
            <a:off x="255345" y="5344835"/>
            <a:ext cx="3665329" cy="950976"/>
          </a:xfrm>
          <a:prstGeom prst="rect">
            <a:avLst/>
          </a:prstGeom>
          <a:solidFill>
            <a:schemeClr val="bg1"/>
          </a:solidFill>
        </p:spPr>
        <p:txBody>
          <a:bodyPr wrap="square" rtlCol="0">
            <a:spAutoFit/>
          </a:bodyPr>
          <a:lstStyle/>
          <a:p>
            <a:endParaRPr lang="en-US"/>
          </a:p>
        </p:txBody>
      </p:sp>
      <p:sp>
        <p:nvSpPr>
          <p:cNvPr id="28" name="TextBox 27"/>
          <p:cNvSpPr txBox="1"/>
          <p:nvPr/>
        </p:nvSpPr>
        <p:spPr>
          <a:xfrm>
            <a:off x="4114800" y="5687538"/>
            <a:ext cx="2100804" cy="320040"/>
          </a:xfrm>
          <a:prstGeom prst="rect">
            <a:avLst/>
          </a:prstGeom>
          <a:solidFill>
            <a:schemeClr val="bg1"/>
          </a:solidFill>
        </p:spPr>
        <p:txBody>
          <a:bodyPr wrap="square" rtlCol="0">
            <a:spAutoFit/>
          </a:bodyPr>
          <a:lstStyle/>
          <a:p>
            <a:endParaRPr lang="en-US"/>
          </a:p>
        </p:txBody>
      </p:sp>
      <p:sp>
        <p:nvSpPr>
          <p:cNvPr id="29" name="TextBox 28"/>
          <p:cNvSpPr txBox="1"/>
          <p:nvPr/>
        </p:nvSpPr>
        <p:spPr>
          <a:xfrm>
            <a:off x="6300733" y="5410719"/>
            <a:ext cx="2598517" cy="873679"/>
          </a:xfrm>
          <a:prstGeom prst="rect">
            <a:avLst/>
          </a:prstGeom>
          <a:solidFill>
            <a:schemeClr val="bg1"/>
          </a:solidFill>
        </p:spPr>
        <p:txBody>
          <a:bodyPr wrap="square" rtlCol="0">
            <a:spAutoFit/>
          </a:bodyPr>
          <a:lstStyle/>
          <a:p>
            <a:endParaRPr lang="en-US"/>
          </a:p>
        </p:txBody>
      </p:sp>
      <p:sp>
        <p:nvSpPr>
          <p:cNvPr id="7" name="Slide Number Placeholder 6"/>
          <p:cNvSpPr>
            <a:spLocks noGrp="1"/>
          </p:cNvSpPr>
          <p:nvPr>
            <p:ph type="sldNum" sz="quarter" idx="11"/>
          </p:nvPr>
        </p:nvSpPr>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803186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180</a:t>
            </a:fld>
            <a:endParaRPr lang="en-US" sz="1600">
              <a:solidFill>
                <a:srgbClr val="000000"/>
              </a:solidFill>
              <a:latin typeface="Garamond" charset="0"/>
            </a:endParaRPr>
          </a:p>
        </p:txBody>
      </p:sp>
    </p:spTree>
    <p:extLst>
      <p:ext uri="{BB962C8B-B14F-4D97-AF65-F5344CB8AC3E}">
        <p14:creationId xmlns:p14="http://schemas.microsoft.com/office/powerpoint/2010/main" val="102460273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and models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452871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65773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400781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5847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sp>
        <p:nvSpPr>
          <p:cNvPr id="60" name="Rectangle 59"/>
          <p:cNvSpPr/>
          <p:nvPr/>
        </p:nvSpPr>
        <p:spPr>
          <a:xfrm>
            <a:off x="4820948" y="1813082"/>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r>
              <a:rPr lang="en-US" sz="3600" b="1" dirty="0">
                <a:solidFill>
                  <a:srgbClr val="C00000"/>
                </a:solidFill>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7463401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algn="ctr">
              <a:defRPr/>
            </a:pPr>
            <a:endParaRPr lang="en-US" kern="0">
              <a:solidFill>
                <a:prstClr val="white"/>
              </a:solidFill>
              <a:latin typeface="Gill Sans MT" panose="020B0502020104020203" pitchFamily="34" charset="0"/>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srgbClr val="0070C0"/>
                </a:solidFill>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r>
              <a:rPr lang="is-IS" sz="1200" b="1" dirty="0">
                <a:solidFill>
                  <a:prstClr val="black"/>
                </a:solidFill>
                <a:latin typeface="Gill Sans MT" panose="020B0502020104020203" pitchFamily="34" charset="0"/>
                <a:ea typeface="Times New Roman" charset="0"/>
                <a:cs typeface="Times New Roman" charset="0"/>
              </a:rPr>
              <a:t>….</a:t>
            </a:r>
            <a:endParaRPr lang="en-US" sz="1200" b="1" dirty="0">
              <a:solidFill>
                <a:prstClr val="black"/>
              </a:solidFill>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algn="ctr">
              <a:defRPr/>
            </a:pPr>
            <a:r>
              <a:rPr lang="en-US" sz="1400" b="1" kern="0" dirty="0">
                <a:solidFill>
                  <a:prstClr val="black"/>
                </a:solidFill>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algn="ctr">
                <a:defRPr/>
              </a:pPr>
              <a:endParaRPr lang="en-US" kern="0">
                <a:solidFill>
                  <a:prstClr val="white"/>
                </a:solidFill>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algn="ctr">
                <a:defRPr/>
              </a:pPr>
              <a:endParaRPr lang="en-US" kern="0">
                <a:solidFill>
                  <a:prstClr val="white"/>
                </a:solidFill>
              </a:endParaRPr>
            </a:p>
          </p:txBody>
        </p:sp>
      </p:grpSp>
      <p:sp>
        <p:nvSpPr>
          <p:cNvPr id="46" name="Rectangle 45"/>
          <p:cNvSpPr/>
          <p:nvPr/>
        </p:nvSpPr>
        <p:spPr>
          <a:xfrm>
            <a:off x="6752190" y="4198561"/>
            <a:ext cx="1359853"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r>
              <a:rPr lang="en-US" sz="2000" b="1" dirty="0">
                <a:solidFill>
                  <a:prstClr val="black"/>
                </a:solidFill>
                <a:latin typeface="Gill Sans MT" panose="020B0502020104020203" pitchFamily="34" charset="0"/>
                <a:ea typeface="Times New Roman" charset="0"/>
                <a:cs typeface="Times New Roman" charset="0"/>
              </a:rPr>
              <a:t>3D-stacked memory</a:t>
            </a:r>
          </a:p>
          <a:p>
            <a:r>
              <a:rPr lang="en-US" sz="2000" b="1" dirty="0">
                <a:solidFill>
                  <a:prstClr val="black"/>
                </a:solidFill>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Challenge 2:</a:t>
            </a:r>
            <a:r>
              <a:rPr lang="en-US" dirty="0">
                <a:solidFill>
                  <a:srgbClr val="0070C0"/>
                </a:solidFill>
              </a:rPr>
              <a:t> How should data be mapped to different 3D memory stacks? </a:t>
            </a:r>
          </a:p>
          <a:p>
            <a:endParaRPr lang="en-US" dirty="0">
              <a:solidFill>
                <a:srgbClr val="0070C0"/>
              </a:solidFill>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4380050" y="3345588"/>
            <a:ext cx="3385577" cy="338554"/>
          </a:xfrm>
          <a:prstGeom prst="rect">
            <a:avLst/>
          </a:prstGeom>
        </p:spPr>
        <p:txBody>
          <a:bodyPr wrap="square">
            <a:spAutoFit/>
          </a:bodyPr>
          <a:lstStyle/>
          <a:p>
            <a:r>
              <a:rPr lang="en-US" sz="1600" b="1" dirty="0">
                <a:solidFill>
                  <a:prstClr val="black"/>
                </a:solidFill>
                <a:latin typeface="Gill Sans MT" panose="020B0502020104020203" pitchFamily="34" charset="0"/>
                <a:ea typeface="Times New Roman" charset="0"/>
                <a:cs typeface="Times New Roman" charset="0"/>
              </a:rPr>
              <a:t>SM </a:t>
            </a:r>
            <a:r>
              <a:rPr lang="en-US" sz="1600" b="1">
                <a:solidFill>
                  <a:prstClr val="black"/>
                </a:solidFill>
                <a:latin typeface="Gill Sans MT" panose="020B0502020104020203" pitchFamily="34" charset="0"/>
                <a:ea typeface="Times New Roman" charset="0"/>
                <a:cs typeface="Times New Roman" charset="0"/>
              </a:rPr>
              <a:t>(Streaming Multiprocessor)</a:t>
            </a:r>
            <a:endParaRPr lang="en-US" sz="1600" b="1" dirty="0">
              <a:solidFill>
                <a:prstClr val="black"/>
              </a:solidFill>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08055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187</a:t>
            </a:fld>
            <a:endParaRPr lang="en-US" altLang="en-US">
              <a:solidFill>
                <a:srgbClr val="000000"/>
              </a:solidFill>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743648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188</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4657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189</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Traditional</a:t>
            </a:r>
          </a:p>
          <a:p>
            <a:pPr>
              <a:defRPr/>
            </a:pPr>
            <a:r>
              <a:rPr lang="en-US" sz="1600" kern="0" dirty="0">
                <a:solidFill>
                  <a:srgbClr val="0000FF"/>
                </a:solidFill>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defRPr/>
            </a:pPr>
            <a:endParaRPr lang="en-US" kern="0">
              <a:solidFill>
                <a:srgbClr val="333399"/>
              </a:solidFill>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kern="0">
              <a:solidFill>
                <a:sysClr val="windowText" lastClr="000000"/>
              </a:solidFill>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600" kern="0" dirty="0">
                <a:solidFill>
                  <a:srgbClr val="0000FF"/>
                </a:solidFill>
              </a:rPr>
              <a:t>No coherence</a:t>
            </a:r>
          </a:p>
          <a:p>
            <a:pPr>
              <a:defRPr/>
            </a:pPr>
            <a:r>
              <a:rPr lang="en-US" sz="1600" kern="0" dirty="0">
                <a:solidFill>
                  <a:srgbClr val="0000FF"/>
                </a:solidFill>
              </a:rPr>
              <a:t>overhead</a:t>
            </a:r>
          </a:p>
        </p:txBody>
      </p:sp>
    </p:spTree>
    <p:extLst>
      <p:ext uri="{BB962C8B-B14F-4D97-AF65-F5344CB8AC3E}">
        <p14:creationId xmlns:p14="http://schemas.microsoft.com/office/powerpoint/2010/main" val="18636742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(V)</a:t>
            </a:r>
            <a:endParaRPr lang="en-US" dirty="0"/>
          </a:p>
        </p:txBody>
      </p:sp>
      <p:sp>
        <p:nvSpPr>
          <p:cNvPr id="3" name="Content Placeholder 2"/>
          <p:cNvSpPr>
            <a:spLocks noGrp="1"/>
          </p:cNvSpPr>
          <p:nvPr>
            <p:ph idx="1"/>
          </p:nvPr>
        </p:nvSpPr>
        <p:spPr>
          <a:xfrm>
            <a:off x="228600" y="908721"/>
            <a:ext cx="8763000" cy="5339680"/>
          </a:xfrm>
        </p:spPr>
        <p:txBody>
          <a:bodyPr/>
          <a:lstStyle/>
          <a:p>
            <a:r>
              <a:rPr lang="en-US" dirty="0"/>
              <a:t>DRAM scaling has already become increasingly difficult</a:t>
            </a:r>
          </a:p>
          <a:p>
            <a:pPr lvl="1">
              <a:spcBef>
                <a:spcPts val="600"/>
              </a:spcBef>
            </a:pPr>
            <a:r>
              <a:rPr lang="en-US" dirty="0"/>
              <a:t>Increasing cell leakage current, reduced cell reliability, increasing manufacturing difficulties </a:t>
            </a:r>
            <a:r>
              <a:rPr lang="en-US" sz="1800" dirty="0">
                <a:solidFill>
                  <a:schemeClr val="bg1">
                    <a:lumMod val="50000"/>
                  </a:schemeClr>
                </a:solidFill>
              </a:rPr>
              <a:t>[Kim+ ISCA 2014],</a:t>
            </a:r>
            <a:br>
              <a:rPr lang="en-US" sz="1800" dirty="0">
                <a:solidFill>
                  <a:schemeClr val="bg1">
                    <a:lumMod val="50000"/>
                  </a:schemeClr>
                </a:solidFill>
              </a:rPr>
            </a:br>
            <a:r>
              <a:rPr lang="en-US" sz="1800" dirty="0">
                <a:solidFill>
                  <a:schemeClr val="bg1">
                    <a:lumMod val="50000"/>
                  </a:schemeClr>
                </a:solidFill>
              </a:rPr>
              <a:t>[Liu+ ISCA 2013], [Mutlu IMW 2013], [Mutlu DATE 2017]</a:t>
            </a:r>
          </a:p>
          <a:p>
            <a:pPr lvl="1">
              <a:spcBef>
                <a:spcPts val="600"/>
              </a:spcBef>
            </a:pPr>
            <a:r>
              <a:rPr lang="en-US" b="1" dirty="0">
                <a:solidFill>
                  <a:srgbClr val="C00000"/>
                </a:solidFill>
              </a:rPr>
              <a:t>Difficult to significantly improve capacity, energy</a:t>
            </a:r>
            <a:endParaRPr lang="en-US" dirty="0">
              <a:solidFill>
                <a:srgbClr val="C00000"/>
              </a:solidFill>
            </a:endParaRPr>
          </a:p>
          <a:p>
            <a:pPr>
              <a:spcBef>
                <a:spcPts val="1800"/>
              </a:spcBef>
            </a:pPr>
            <a:r>
              <a:rPr lang="en-US" b="1" dirty="0">
                <a:solidFill>
                  <a:srgbClr val="0066CC"/>
                </a:solidFill>
              </a:rPr>
              <a:t>Emerging memory technologies</a:t>
            </a:r>
            <a:r>
              <a:rPr lang="en-US" dirty="0"/>
              <a:t> are promising</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25708032"/>
              </p:ext>
            </p:extLst>
          </p:nvPr>
        </p:nvGraphicFramePr>
        <p:xfrm>
          <a:off x="156592" y="3520440"/>
          <a:ext cx="8879904" cy="2804160"/>
        </p:xfrm>
        <a:graphic>
          <a:graphicData uri="http://schemas.openxmlformats.org/drawingml/2006/table">
            <a:tbl>
              <a:tblPr firstRow="1" bandRow="1">
                <a:tableStyleId>{5940675A-B579-460E-94D1-54222C63F5DA}</a:tableStyleId>
              </a:tblPr>
              <a:tblGrid>
                <a:gridCol w="391135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348687">
                <a:tc>
                  <a:txBody>
                    <a:bodyPr/>
                    <a:lstStyle/>
                    <a:p>
                      <a:r>
                        <a:rPr lang="en-US" sz="2000" b="1" dirty="0"/>
                        <a:t>3D-Stacked DRAM</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a:r>
                        <a:rPr lang="en-US" sz="2000" dirty="0">
                          <a:solidFill>
                            <a:schemeClr val="accent6"/>
                          </a:solidFill>
                        </a:rPr>
                        <a:t>higher bandwidth</a:t>
                      </a:r>
                      <a:endParaRPr lang="en-US" sz="2000" b="0" dirty="0">
                        <a:solidFill>
                          <a:schemeClr val="accent6"/>
                        </a:solidFil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dirty="0">
                          <a:solidFill>
                            <a:srgbClr val="C00000"/>
                          </a:solidFill>
                        </a:rPr>
                        <a:t>smaller capacity</a:t>
                      </a:r>
                      <a:endParaRPr lang="en-US" sz="2000" b="0" dirty="0">
                        <a:solidFill>
                          <a:srgbClr val="C00000"/>
                        </a:solidFil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20039">
                <a:tc>
                  <a:txBody>
                    <a:bodyPr/>
                    <a:lstStyle/>
                    <a:p>
                      <a:r>
                        <a:rPr lang="en-US" sz="2000" b="1" dirty="0"/>
                        <a:t>Reduced-Latency DRAM</a:t>
                      </a:r>
                      <a:br>
                        <a:rPr lang="en-US" sz="2000" b="1" dirty="0"/>
                      </a:br>
                      <a:r>
                        <a:rPr lang="en-US" sz="2000" b="0" dirty="0"/>
                        <a:t>(e.g., RL/TL-DRAM, FLY-RAM</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latency</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48687">
                <a:tc>
                  <a:txBody>
                    <a:bodyPr/>
                    <a:lstStyle/>
                    <a:p>
                      <a:r>
                        <a:rPr lang="en-US" sz="2000" b="1" dirty="0"/>
                        <a:t>Low-Power DRAM</a:t>
                      </a:r>
                      <a:br>
                        <a:rPr lang="en-US" sz="2000" b="1" dirty="0"/>
                      </a:br>
                      <a:r>
                        <a:rPr lang="en-US" sz="2000" b="0" dirty="0"/>
                        <a:t>(e.g.,</a:t>
                      </a:r>
                      <a:r>
                        <a:rPr lang="en-US" sz="2000" b="0" baseline="0" dirty="0"/>
                        <a:t> LPDDR3, LPDDR4, Voltron)</a:t>
                      </a:r>
                      <a:endParaRPr lang="en-US" sz="20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r>
                        <a:rPr lang="en-US" sz="2000" dirty="0">
                          <a:solidFill>
                            <a:schemeClr val="accent6"/>
                          </a:solidFill>
                        </a:rPr>
                        <a:t>lower power</a:t>
                      </a:r>
                    </a:p>
                  </a:txBody>
                  <a:tcPr anchor="ctr">
                    <a:lnL w="38100" cap="flat" cmpd="sng" algn="ctr">
                      <a:solidFill>
                        <a:schemeClr val="tx1"/>
                      </a:solidFill>
                      <a:prstDash val="solid"/>
                      <a:round/>
                      <a:headEnd type="none" w="med" len="med"/>
                      <a:tailEnd type="none" w="med" len="med"/>
                    </a:lnL>
                  </a:tcPr>
                </a:tc>
                <a:tc>
                  <a:txBody>
                    <a:bodyPr/>
                    <a:lstStyle/>
                    <a:p>
                      <a:pPr algn="ctr"/>
                      <a:r>
                        <a:rPr lang="en-US" sz="2000" dirty="0">
                          <a:solidFill>
                            <a:srgbClr val="C00000"/>
                          </a:solidFill>
                        </a:rPr>
                        <a:t>higher latency</a:t>
                      </a:r>
                    </a:p>
                    <a:p>
                      <a:pPr algn="ctr"/>
                      <a:r>
                        <a:rPr lang="en-US" sz="2000" dirty="0">
                          <a:solidFill>
                            <a:srgbClr val="C00000"/>
                          </a:solidFill>
                        </a:rPr>
                        <a:t>higher cost</a:t>
                      </a:r>
                    </a:p>
                  </a:txBody>
                  <a:tcPr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593">
                <a:tc>
                  <a:txBody>
                    <a:bodyPr/>
                    <a:lstStyle/>
                    <a:p>
                      <a:r>
                        <a:rPr lang="en-US" sz="2000" b="1" dirty="0"/>
                        <a:t>Non-Volatile Memory</a:t>
                      </a:r>
                      <a:r>
                        <a:rPr lang="en-US" sz="2000" b="1" baseline="0" dirty="0"/>
                        <a:t> (NVM) </a:t>
                      </a:r>
                      <a:r>
                        <a:rPr lang="en-US" sz="2000" b="0" baseline="0" dirty="0"/>
                        <a:t>(e.g., PCM, STTRAM, ReRAM, 3D </a:t>
                      </a:r>
                      <a:r>
                        <a:rPr lang="en-US" sz="2000" b="0" baseline="0" dirty="0" err="1"/>
                        <a:t>Xpoint</a:t>
                      </a:r>
                      <a:r>
                        <a:rPr lang="en-US" sz="2000" b="0" baseline="0" dirty="0"/>
                        <a:t>)</a:t>
                      </a:r>
                      <a:endParaRPr lang="en-US" sz="2000" b="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n-US" sz="2000" dirty="0">
                          <a:solidFill>
                            <a:schemeClr val="accent6"/>
                          </a:solidFill>
                        </a:rPr>
                        <a:t>larger capacity</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dirty="0">
                          <a:solidFill>
                            <a:srgbClr val="C00000"/>
                          </a:solidFill>
                        </a:rPr>
                        <a:t>higher latency</a:t>
                      </a:r>
                      <a:br>
                        <a:rPr lang="en-US" sz="2000" dirty="0">
                          <a:solidFill>
                            <a:srgbClr val="C00000"/>
                          </a:solidFill>
                        </a:rPr>
                      </a:br>
                      <a:r>
                        <a:rPr lang="en-US" sz="2000" dirty="0">
                          <a:solidFill>
                            <a:srgbClr val="C00000"/>
                          </a:solidFill>
                        </a:rPr>
                        <a:t>higher dynamic</a:t>
                      </a:r>
                      <a:r>
                        <a:rPr lang="en-US" sz="2000" baseline="0" dirty="0">
                          <a:solidFill>
                            <a:srgbClr val="C00000"/>
                          </a:solidFill>
                        </a:rPr>
                        <a:t> </a:t>
                      </a:r>
                      <a:r>
                        <a:rPr lang="en-US" sz="2000" dirty="0">
                          <a:solidFill>
                            <a:srgbClr val="C00000"/>
                          </a:solidFill>
                        </a:rPr>
                        <a:t>power lower endurance</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1"/>
          </p:nvPr>
        </p:nvSpPr>
        <p:spPr/>
        <p:txBody>
          <a:bodyPr/>
          <a:lstStyle/>
          <a:p>
            <a:fld id="{323594FA-E141-4234-AE05-360401972BE7}" type="slidenum">
              <a:rPr lang="en-US" altLang="en-US" smtClean="0"/>
              <a:pPr/>
              <a:t>19</a:t>
            </a:fld>
            <a:endParaRPr lang="en-US" altLang="en-US"/>
          </a:p>
        </p:txBody>
      </p:sp>
    </p:spTree>
    <p:extLst>
      <p:ext uri="{BB962C8B-B14F-4D97-AF65-F5344CB8AC3E}">
        <p14:creationId xmlns:p14="http://schemas.microsoft.com/office/powerpoint/2010/main" val="164471811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190</a:t>
            </a:fld>
            <a:endParaRPr lang="en-US" altLang="en-US">
              <a:solidFill>
                <a:srgbClr val="000000"/>
              </a:solidFill>
            </a:endParaRPr>
          </a:p>
        </p:txBody>
      </p:sp>
      <p:pic>
        <p:nvPicPr>
          <p:cNvPr id="5" name="Picture 4"/>
          <p:cNvPicPr>
            <a:picLocks noChangeAspect="1"/>
          </p:cNvPicPr>
          <p:nvPr/>
        </p:nvPicPr>
        <p:blipFill>
          <a:blip r:embed="rId4"/>
          <a:stretch>
            <a:fillRect/>
          </a:stretch>
        </p:blipFill>
        <p:spPr>
          <a:xfrm>
            <a:off x="0" y="4581128"/>
            <a:ext cx="9144000" cy="1080655"/>
          </a:xfrm>
          <a:prstGeom prst="rect">
            <a:avLst/>
          </a:prstGeom>
        </p:spPr>
      </p:pic>
    </p:spTree>
    <p:extLst>
      <p:ext uri="{BB962C8B-B14F-4D97-AF65-F5344CB8AC3E}">
        <p14:creationId xmlns:p14="http://schemas.microsoft.com/office/powerpoint/2010/main" val="16186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191</a:t>
            </a:fld>
            <a:endParaRPr lang="en-US">
              <a:solidFill>
                <a:srgbClr val="000000"/>
              </a:solidFill>
            </a:endParaRPr>
          </a:p>
        </p:txBody>
      </p:sp>
      <p:pic>
        <p:nvPicPr>
          <p:cNvPr id="5" name="Picture 4"/>
          <p:cNvPicPr>
            <a:picLocks noChangeAspect="1"/>
          </p:cNvPicPr>
          <p:nvPr/>
        </p:nvPicPr>
        <p:blipFill>
          <a:blip r:embed="rId4"/>
          <a:stretch>
            <a:fillRect/>
          </a:stretch>
        </p:blipFill>
        <p:spPr>
          <a:xfrm>
            <a:off x="0" y="3861048"/>
            <a:ext cx="9144000" cy="2260728"/>
          </a:xfrm>
          <a:prstGeom prst="rect">
            <a:avLst/>
          </a:prstGeom>
        </p:spPr>
      </p:pic>
    </p:spTree>
    <p:extLst>
      <p:ext uri="{BB962C8B-B14F-4D97-AF65-F5344CB8AC3E}">
        <p14:creationId xmlns:p14="http://schemas.microsoft.com/office/powerpoint/2010/main" val="1105126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192</a:t>
            </a:fld>
            <a:endParaRPr lang="en-US" altLang="en-US">
              <a:solidFill>
                <a:srgbClr val="000000"/>
              </a:solidFill>
            </a:endParaRPr>
          </a:p>
        </p:txBody>
      </p:sp>
      <p:pic>
        <p:nvPicPr>
          <p:cNvPr id="6" name="Picture 5"/>
          <p:cNvPicPr>
            <a:picLocks noChangeAspect="1"/>
          </p:cNvPicPr>
          <p:nvPr/>
        </p:nvPicPr>
        <p:blipFill>
          <a:blip r:embed="rId6"/>
          <a:stretch>
            <a:fillRect/>
          </a:stretch>
        </p:blipFill>
        <p:spPr>
          <a:xfrm>
            <a:off x="0" y="3429000"/>
            <a:ext cx="9144000" cy="2854424"/>
          </a:xfrm>
          <a:prstGeom prst="rect">
            <a:avLst/>
          </a:prstGeom>
        </p:spPr>
      </p:pic>
    </p:spTree>
    <p:extLst>
      <p:ext uri="{BB962C8B-B14F-4D97-AF65-F5344CB8AC3E}">
        <p14:creationId xmlns:p14="http://schemas.microsoft.com/office/powerpoint/2010/main" val="42032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193</a:t>
            </a:fld>
            <a:endParaRPr lang="en-US" altLang="en-US"/>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0975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FPGA-based Test-bed for PIM?</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194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76083727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39BB-43D8-424C-8CAF-5A2A72DCF48E}"/>
              </a:ext>
            </a:extLst>
          </p:cNvPr>
          <p:cNvSpPr>
            <a:spLocks noGrp="1"/>
          </p:cNvSpPr>
          <p:nvPr>
            <p:ph type="title"/>
          </p:nvPr>
        </p:nvSpPr>
        <p:spPr>
          <a:xfrm>
            <a:off x="36512" y="152400"/>
            <a:ext cx="9107488" cy="1066800"/>
          </a:xfrm>
        </p:spPr>
        <p:txBody>
          <a:bodyPr/>
          <a:lstStyle/>
          <a:p>
            <a:r>
              <a:rPr lang="en-US" dirty="0"/>
              <a:t>Simulation Infrastructures for PIM (in SSDs) </a:t>
            </a:r>
          </a:p>
        </p:txBody>
      </p:sp>
      <p:sp>
        <p:nvSpPr>
          <p:cNvPr id="3" name="Content Placeholder 2">
            <a:extLst>
              <a:ext uri="{FF2B5EF4-FFF2-40B4-BE49-F238E27FC236}">
                <a16:creationId xmlns:a16="http://schemas.microsoft.com/office/drawing/2014/main" id="{5C712F74-6B28-D841-B533-58900DCB16AC}"/>
              </a:ext>
            </a:extLst>
          </p:cNvPr>
          <p:cNvSpPr>
            <a:spLocks noGrp="1"/>
          </p:cNvSpPr>
          <p:nvPr>
            <p:ph idx="1"/>
          </p:nvPr>
        </p:nvSpPr>
        <p:spPr>
          <a:xfrm>
            <a:off x="228600" y="1052736"/>
            <a:ext cx="8735888" cy="5195664"/>
          </a:xfrm>
        </p:spPr>
        <p:txBody>
          <a:bodyPr/>
          <a:lstStyle/>
          <a:p>
            <a:r>
              <a:rPr lang="en-US" sz="2200" dirty="0" err="1"/>
              <a:t>Arash</a:t>
            </a:r>
            <a:r>
              <a:rPr lang="en-US" sz="2200" dirty="0"/>
              <a:t> </a:t>
            </a:r>
            <a:r>
              <a:rPr lang="en-US" sz="2200" dirty="0" err="1"/>
              <a:t>Tavakkol</a:t>
            </a:r>
            <a:r>
              <a:rPr lang="en-US" sz="2200" dirty="0"/>
              <a:t>, Juan Gomez-Luna, Mohammad </a:t>
            </a:r>
            <a:r>
              <a:rPr lang="en-US" sz="2200" dirty="0" err="1"/>
              <a:t>Sadrosadati</a:t>
            </a:r>
            <a:r>
              <a:rPr lang="en-US" sz="2200" dirty="0"/>
              <a:t>, Saugata Ghose, and </a:t>
            </a:r>
            <a:r>
              <a:rPr lang="en-US" sz="2200" u="sng" dirty="0"/>
              <a:t>Onur Mutlu</a:t>
            </a:r>
            <a:r>
              <a:rPr lang="en-US" sz="2200" dirty="0"/>
              <a:t>,</a:t>
            </a:r>
            <a:br>
              <a:rPr lang="en-US" sz="2200" dirty="0"/>
            </a:br>
            <a:r>
              <a:rPr lang="en-US" sz="2200" b="1" dirty="0">
                <a:hlinkClick r:id="rId2"/>
              </a:rPr>
              <a:t>"MQSim: A Framework for Enabling Realistic Studies of Modern Multi-Queue SSD Devices"</a:t>
            </a:r>
            <a:r>
              <a:rPr lang="en-US" sz="2200" dirty="0"/>
              <a:t> </a:t>
            </a:r>
            <a:br>
              <a:rPr lang="en-US" sz="2200" dirty="0"/>
            </a:br>
            <a:r>
              <a:rPr lang="en-US" sz="2200" i="1" dirty="0"/>
              <a:t>Proceedings of the </a:t>
            </a:r>
            <a:r>
              <a:rPr lang="en-US" sz="2200" i="1" dirty="0">
                <a:hlinkClick r:id="rId3"/>
              </a:rPr>
              <a:t>16th USENIX Conference on File and Storage Technologies</a:t>
            </a:r>
            <a:r>
              <a:rPr lang="en-US" sz="2200" i="1" dirty="0"/>
              <a:t> (</a:t>
            </a:r>
            <a:r>
              <a:rPr lang="en-US" sz="2200" b="1" i="1" dirty="0"/>
              <a:t>FAST</a:t>
            </a:r>
            <a:r>
              <a:rPr lang="en-US" sz="2200" i="1" dirty="0"/>
              <a:t>)</a:t>
            </a:r>
            <a:r>
              <a:rPr lang="en-US" sz="2200" dirty="0"/>
              <a:t>, Oakland, CA, USA, February 2018.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br>
              <a:rPr lang="en-US" sz="2200" dirty="0"/>
            </a:br>
            <a:r>
              <a:rPr lang="en-US" sz="2200" dirty="0"/>
              <a:t>[</a:t>
            </a:r>
            <a:r>
              <a:rPr lang="en-US" sz="2200" dirty="0">
                <a:hlinkClick r:id="rId6"/>
              </a:rPr>
              <a:t>Source Code</a:t>
            </a:r>
            <a:r>
              <a:rPr lang="en-US" sz="22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FF20A0E3-30D2-7348-A4A3-B62A6A532B3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B63E2A7-3F04-604C-BE9D-519B84F4A2C1}"/>
              </a:ext>
            </a:extLst>
          </p:cNvPr>
          <p:cNvPicPr>
            <a:picLocks noChangeAspect="1"/>
          </p:cNvPicPr>
          <p:nvPr/>
        </p:nvPicPr>
        <p:blipFill>
          <a:blip r:embed="rId7"/>
          <a:stretch>
            <a:fillRect/>
          </a:stretch>
        </p:blipFill>
        <p:spPr>
          <a:xfrm>
            <a:off x="36512" y="4526013"/>
            <a:ext cx="9144000" cy="1423267"/>
          </a:xfrm>
          <a:prstGeom prst="rect">
            <a:avLst/>
          </a:prstGeom>
        </p:spPr>
      </p:pic>
    </p:spTree>
    <p:extLst>
      <p:ext uri="{BB962C8B-B14F-4D97-AF65-F5344CB8AC3E}">
        <p14:creationId xmlns:p14="http://schemas.microsoft.com/office/powerpoint/2010/main" val="274599520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196</a:t>
            </a:fld>
            <a:endParaRPr lang="en-US" altLang="en-US">
              <a:solidFill>
                <a:srgbClr val="000000"/>
              </a:solidFill>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a:stretch>
            <a:fillRect/>
          </a:stretch>
        </p:blipFill>
        <p:spPr>
          <a:xfrm>
            <a:off x="0" y="4437112"/>
            <a:ext cx="9144000" cy="1573967"/>
          </a:xfrm>
          <a:prstGeom prst="rect">
            <a:avLst/>
          </a:prstGeom>
        </p:spPr>
      </p:pic>
    </p:spTree>
    <p:extLst>
      <p:ext uri="{BB962C8B-B14F-4D97-AF65-F5344CB8AC3E}">
        <p14:creationId xmlns:p14="http://schemas.microsoft.com/office/powerpoint/2010/main" val="410738105"/>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solidFill>
                  <a:srgbClr val="006633"/>
                </a:solidFill>
              </a:rPr>
              <a:t>New Applications and Use Cases for PIM</a:t>
            </a:r>
            <a:endParaRPr lang="en-US" dirty="0"/>
          </a:p>
        </p:txBody>
      </p:sp>
      <p:sp>
        <p:nvSpPr>
          <p:cNvPr id="3" name="Content Placeholder 2"/>
          <p:cNvSpPr>
            <a:spLocks noGrp="1"/>
          </p:cNvSpPr>
          <p:nvPr>
            <p:ph idx="1"/>
          </p:nvPr>
        </p:nvSpPr>
        <p:spPr>
          <a:xfrm>
            <a:off x="228600" y="1052736"/>
            <a:ext cx="8735888" cy="4876800"/>
          </a:xfrm>
        </p:spPr>
        <p:txBody>
          <a:bodyPr/>
          <a:lstStyle/>
          <a:p>
            <a:r>
              <a:rPr lang="en-US" sz="1800" dirty="0" err="1"/>
              <a:t>Jeremie</a:t>
            </a:r>
            <a:r>
              <a:rPr lang="en-US" sz="1800" dirty="0"/>
              <a:t> S. Kim, </a:t>
            </a:r>
            <a:r>
              <a:rPr lang="en-US" sz="1800" dirty="0" err="1"/>
              <a:t>Damla</a:t>
            </a:r>
            <a:r>
              <a:rPr lang="en-US" sz="1800" dirty="0"/>
              <a:t> </a:t>
            </a:r>
            <a:r>
              <a:rPr lang="en-US" sz="1800" dirty="0" err="1"/>
              <a:t>Senol</a:t>
            </a:r>
            <a:r>
              <a:rPr lang="en-US" sz="1800" dirty="0"/>
              <a:t> Cali, </a:t>
            </a:r>
            <a:r>
              <a:rPr lang="en-US" sz="1800" dirty="0" err="1"/>
              <a:t>Hongyi</a:t>
            </a:r>
            <a:r>
              <a:rPr lang="en-US" sz="1800" dirty="0"/>
              <a:t> Xin, </a:t>
            </a:r>
            <a:r>
              <a:rPr lang="en-US" sz="1800" dirty="0" err="1"/>
              <a:t>Donghyuk</a:t>
            </a:r>
            <a:r>
              <a:rPr lang="en-US" sz="1800" dirty="0"/>
              <a:t> Lee, Saugata Ghose, Mohammed </a:t>
            </a:r>
            <a:r>
              <a:rPr lang="en-US" sz="1800" dirty="0" err="1"/>
              <a:t>Alser</a:t>
            </a:r>
            <a:r>
              <a:rPr lang="en-US" sz="1800" dirty="0"/>
              <a:t>, Hasan Hassan, </a:t>
            </a:r>
            <a:r>
              <a:rPr lang="en-US" sz="1800" dirty="0" err="1"/>
              <a:t>Oguz</a:t>
            </a:r>
            <a:r>
              <a:rPr lang="en-US" sz="1800" dirty="0"/>
              <a:t> </a:t>
            </a:r>
            <a:r>
              <a:rPr lang="en-US" sz="1800" dirty="0" err="1"/>
              <a:t>Ergin</a:t>
            </a:r>
            <a:r>
              <a:rPr lang="en-US" sz="1800" dirty="0"/>
              <a:t>, Can Alkan, and Onur Mutlu,</a:t>
            </a:r>
            <a:br>
              <a:rPr lang="en-US" sz="1800" dirty="0"/>
            </a:br>
            <a:r>
              <a:rPr lang="en-US" sz="1800" b="1" dirty="0"/>
              <a:t>"GRIM-Filter: Fast Seed Location Filtering in DNA Read Mapping Using Processing-in-Memory Technologies"</a:t>
            </a:r>
            <a:br>
              <a:rPr lang="en-US" sz="1800" dirty="0"/>
            </a:br>
            <a:r>
              <a:rPr lang="en-US" sz="1800" b="1" i="1" dirty="0">
                <a:hlinkClick r:id="rId2"/>
              </a:rPr>
              <a:t>BMC Genomics</a:t>
            </a:r>
            <a:r>
              <a:rPr lang="en-US" sz="1800" dirty="0"/>
              <a:t>, 2018. </a:t>
            </a:r>
            <a:br>
              <a:rPr lang="en-US" sz="1800" dirty="0"/>
            </a:br>
            <a:r>
              <a:rPr lang="en-US" sz="1800" i="1" dirty="0"/>
              <a:t>Proceedings of the </a:t>
            </a:r>
            <a:r>
              <a:rPr lang="en-US" sz="1800" i="1" dirty="0">
                <a:hlinkClick r:id="rId3"/>
              </a:rPr>
              <a:t>16th Asia Pacific Bioinformatics Conference</a:t>
            </a:r>
            <a:r>
              <a:rPr lang="en-US" sz="1800" i="1" dirty="0"/>
              <a:t> (</a:t>
            </a:r>
            <a:r>
              <a:rPr lang="en-US" sz="1800" b="1" i="1" dirty="0"/>
              <a:t>APBC</a:t>
            </a:r>
            <a:r>
              <a:rPr lang="en-US" sz="1800" i="1" dirty="0"/>
              <a:t>)</a:t>
            </a:r>
            <a:r>
              <a:rPr lang="en-US" sz="1800" dirty="0"/>
              <a:t>, Yokohama, Japan, January 2018. </a:t>
            </a:r>
            <a:br>
              <a:rPr lang="en-US" sz="1800" dirty="0"/>
            </a:br>
            <a:r>
              <a:rPr lang="en-US" sz="1800" dirty="0">
                <a:hlinkClick r:id="rId4"/>
              </a:rPr>
              <a:t>arxiv.org Version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0D6DD92-3E99-804F-B2F4-271398E18684}"/>
              </a:ext>
            </a:extLst>
          </p:cNvPr>
          <p:cNvPicPr>
            <a:picLocks noChangeAspect="1"/>
          </p:cNvPicPr>
          <p:nvPr/>
        </p:nvPicPr>
        <p:blipFill>
          <a:blip r:embed="rId5"/>
          <a:stretch>
            <a:fillRect/>
          </a:stretch>
        </p:blipFill>
        <p:spPr>
          <a:xfrm>
            <a:off x="611560" y="3489290"/>
            <a:ext cx="7956376" cy="2892354"/>
          </a:xfrm>
          <a:prstGeom prst="rect">
            <a:avLst/>
          </a:prstGeom>
        </p:spPr>
      </p:pic>
    </p:spTree>
    <p:extLst>
      <p:ext uri="{BB962C8B-B14F-4D97-AF65-F5344CB8AC3E}">
        <p14:creationId xmlns:p14="http://schemas.microsoft.com/office/powerpoint/2010/main" val="73598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979" y="1540839"/>
            <a:ext cx="8260644" cy="1314450"/>
          </a:xfrm>
        </p:spPr>
        <p:txBody>
          <a:bodyPr/>
          <a:lstStyle/>
          <a:p>
            <a:pPr algn="ctr"/>
            <a:r>
              <a:rPr lang="en-US" b="1" dirty="0"/>
              <a:t>Genome Read In-Memory (GRIM) Filter: </a:t>
            </a:r>
            <a:br>
              <a:rPr lang="en-US" dirty="0"/>
            </a:br>
            <a:r>
              <a:rPr lang="en-US" sz="2800" dirty="0">
                <a:solidFill>
                  <a:srgbClr val="FF0000"/>
                </a:solidFill>
              </a:rPr>
              <a:t>Fast Seed Location Filtering in DNA Read Mapping </a:t>
            </a:r>
            <a:br>
              <a:rPr lang="en-US" sz="2800" dirty="0">
                <a:solidFill>
                  <a:srgbClr val="FF0000"/>
                </a:solidFill>
              </a:rPr>
            </a:br>
            <a:r>
              <a:rPr lang="en-US" sz="2800" dirty="0">
                <a:solidFill>
                  <a:srgbClr val="FF0000"/>
                </a:solidFill>
              </a:rPr>
              <a:t>using Processing-in-Memory Technologies</a:t>
            </a:r>
          </a:p>
        </p:txBody>
      </p:sp>
      <p:sp>
        <p:nvSpPr>
          <p:cNvPr id="3" name="Subtitle 2"/>
          <p:cNvSpPr>
            <a:spLocks noGrp="1"/>
          </p:cNvSpPr>
          <p:nvPr>
            <p:ph type="subTitle" idx="1"/>
          </p:nvPr>
        </p:nvSpPr>
        <p:spPr>
          <a:xfrm>
            <a:off x="685800" y="3835530"/>
            <a:ext cx="7848600" cy="1314450"/>
          </a:xfrm>
        </p:spPr>
        <p:txBody>
          <a:bodyPr/>
          <a:lstStyle/>
          <a:p>
            <a:r>
              <a:rPr lang="en-US" sz="2000" b="1" dirty="0" err="1"/>
              <a:t>Jeremie</a:t>
            </a:r>
            <a:r>
              <a:rPr lang="en-US" sz="2000" b="1" dirty="0"/>
              <a:t> Kim</a:t>
            </a:r>
            <a:r>
              <a:rPr lang="en-US" sz="2000" dirty="0"/>
              <a:t>, </a:t>
            </a:r>
          </a:p>
          <a:p>
            <a:r>
              <a:rPr lang="en-US" dirty="0" err="1"/>
              <a:t>Damla</a:t>
            </a:r>
            <a:r>
              <a:rPr lang="en-US" dirty="0"/>
              <a:t> </a:t>
            </a:r>
            <a:r>
              <a:rPr lang="en-US" dirty="0" err="1"/>
              <a:t>Senol</a:t>
            </a:r>
            <a:r>
              <a:rPr lang="en-US" dirty="0"/>
              <a:t>, </a:t>
            </a:r>
            <a:r>
              <a:rPr lang="en-US" dirty="0" err="1"/>
              <a:t>Hongyi</a:t>
            </a:r>
            <a:r>
              <a:rPr lang="en-US" dirty="0"/>
              <a:t> Xin, </a:t>
            </a:r>
            <a:r>
              <a:rPr lang="en-US" dirty="0" err="1"/>
              <a:t>Donghyuk</a:t>
            </a:r>
            <a:r>
              <a:rPr lang="en-US" dirty="0"/>
              <a:t> Lee, </a:t>
            </a:r>
          </a:p>
          <a:p>
            <a:r>
              <a:rPr lang="en-US" dirty="0" err="1"/>
              <a:t>Saugata</a:t>
            </a:r>
            <a:r>
              <a:rPr lang="en-US" dirty="0"/>
              <a:t> </a:t>
            </a:r>
            <a:r>
              <a:rPr lang="en-US" dirty="0" err="1"/>
              <a:t>Ghose</a:t>
            </a:r>
            <a:r>
              <a:rPr lang="en-US" dirty="0"/>
              <a:t>, Mohammed </a:t>
            </a:r>
            <a:r>
              <a:rPr lang="en-US" dirty="0" err="1"/>
              <a:t>Alser</a:t>
            </a:r>
            <a:r>
              <a:rPr lang="en-US" dirty="0"/>
              <a:t>, Hasan Hassan, </a:t>
            </a:r>
          </a:p>
          <a:p>
            <a:r>
              <a:rPr lang="en-US" dirty="0" err="1"/>
              <a:t>Oguz</a:t>
            </a:r>
            <a:r>
              <a:rPr lang="en-US" dirty="0"/>
              <a:t> </a:t>
            </a:r>
            <a:r>
              <a:rPr lang="en-US" dirty="0" err="1"/>
              <a:t>Ergin</a:t>
            </a:r>
            <a:r>
              <a:rPr lang="en-US" dirty="0"/>
              <a:t>, Can </a:t>
            </a:r>
            <a:r>
              <a:rPr lang="en-US" dirty="0" err="1"/>
              <a:t>Alkan</a:t>
            </a:r>
            <a:r>
              <a:rPr lang="en-US" dirty="0"/>
              <a:t>, and </a:t>
            </a:r>
            <a:r>
              <a:rPr lang="en-US" dirty="0" err="1"/>
              <a:t>Onur</a:t>
            </a:r>
            <a:r>
              <a:rPr lang="en-US" dirty="0"/>
              <a:t> </a:t>
            </a:r>
            <a:r>
              <a:rPr lang="en-US" dirty="0" err="1"/>
              <a:t>Mutlu</a:t>
            </a:r>
            <a:endParaRPr lang="en-US" dirty="0"/>
          </a:p>
        </p:txBody>
      </p:sp>
      <p:pic>
        <p:nvPicPr>
          <p:cNvPr id="5" name="Picture 4" descr="Burgundy_CMU_JPG_Logo.jpg"/>
          <p:cNvPicPr>
            <a:picLocks noChangeAspect="1"/>
          </p:cNvPicPr>
          <p:nvPr/>
        </p:nvPicPr>
        <p:blipFill>
          <a:blip r:embed="rId3" cstate="print"/>
          <a:stretch>
            <a:fillRect/>
          </a:stretch>
        </p:blipFill>
        <p:spPr>
          <a:xfrm>
            <a:off x="268167" y="5613477"/>
            <a:ext cx="2532185" cy="914400"/>
          </a:xfrm>
          <a:prstGeom prst="rect">
            <a:avLst/>
          </a:prstGeom>
        </p:spPr>
      </p:pic>
      <p:pic>
        <p:nvPicPr>
          <p:cNvPr id="6" name="Picture 5" descr="safari.png"/>
          <p:cNvPicPr>
            <a:picLocks noChangeAspect="1"/>
          </p:cNvPicPr>
          <p:nvPr/>
        </p:nvPicPr>
        <p:blipFill>
          <a:blip r:embed="rId4" cstate="print"/>
          <a:stretch>
            <a:fillRect/>
          </a:stretch>
        </p:blipFill>
        <p:spPr>
          <a:xfrm>
            <a:off x="7496045" y="183407"/>
            <a:ext cx="1543049" cy="446466"/>
          </a:xfrm>
          <a:prstGeom prst="rect">
            <a:avLst/>
          </a:prstGeom>
        </p:spPr>
      </p:pic>
      <p:pic>
        <p:nvPicPr>
          <p:cNvPr id="7" name="Picture 6"/>
          <p:cNvPicPr>
            <a:picLocks noChangeAspect="1"/>
          </p:cNvPicPr>
          <p:nvPr/>
        </p:nvPicPr>
        <p:blipFill>
          <a:blip r:embed="rId5"/>
          <a:stretch>
            <a:fillRect/>
          </a:stretch>
        </p:blipFill>
        <p:spPr>
          <a:xfrm>
            <a:off x="4626851" y="5469344"/>
            <a:ext cx="1719262" cy="1371111"/>
          </a:xfrm>
          <a:prstGeom prst="rect">
            <a:avLst/>
          </a:prstGeom>
        </p:spPr>
      </p:pic>
      <p:pic>
        <p:nvPicPr>
          <p:cNvPr id="8" name="Picture 7"/>
          <p:cNvPicPr>
            <a:picLocks noChangeAspect="1"/>
          </p:cNvPicPr>
          <p:nvPr/>
        </p:nvPicPr>
        <p:blipFill>
          <a:blip r:embed="rId6"/>
          <a:stretch>
            <a:fillRect/>
          </a:stretch>
        </p:blipFill>
        <p:spPr>
          <a:xfrm>
            <a:off x="3214426" y="5465246"/>
            <a:ext cx="1210865" cy="12108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4087" y="5829114"/>
            <a:ext cx="2369002" cy="483124"/>
          </a:xfrm>
          <a:prstGeom prst="rect">
            <a:avLst/>
          </a:prstGeom>
        </p:spPr>
      </p:pic>
    </p:spTree>
    <p:extLst>
      <p:ext uri="{BB962C8B-B14F-4D97-AF65-F5344CB8AC3E}">
        <p14:creationId xmlns:p14="http://schemas.microsoft.com/office/powerpoint/2010/main" val="837864200"/>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Executive Summary</a:t>
            </a:r>
          </a:p>
        </p:txBody>
      </p:sp>
      <p:sp>
        <p:nvSpPr>
          <p:cNvPr id="3" name="Content Placeholder 2"/>
          <p:cNvSpPr>
            <a:spLocks noGrp="1"/>
          </p:cNvSpPr>
          <p:nvPr>
            <p:ph idx="1"/>
          </p:nvPr>
        </p:nvSpPr>
        <p:spPr>
          <a:xfrm>
            <a:off x="228599" y="1126189"/>
            <a:ext cx="8786813" cy="5122211"/>
          </a:xfrm>
        </p:spPr>
        <p:txBody>
          <a:bodyPr/>
          <a:lstStyle/>
          <a:p>
            <a:r>
              <a:rPr lang="en-US" sz="2000" b="1" dirty="0">
                <a:solidFill>
                  <a:srgbClr val="0070C0"/>
                </a:solidFill>
              </a:rPr>
              <a:t>Genome Read Mapping </a:t>
            </a:r>
            <a:r>
              <a:rPr lang="en-US" sz="2000" dirty="0"/>
              <a:t>is a very important problem and is the first step in many types of genomic analysis</a:t>
            </a:r>
          </a:p>
          <a:p>
            <a:pPr lvl="1"/>
            <a:r>
              <a:rPr lang="en-US" sz="1800" dirty="0"/>
              <a:t>Could lead to improved health care, medicine, quality of life</a:t>
            </a:r>
          </a:p>
          <a:p>
            <a:pPr lvl="1"/>
            <a:endParaRPr lang="en-US" sz="2000" dirty="0"/>
          </a:p>
          <a:p>
            <a:r>
              <a:rPr lang="en-US" sz="2000" dirty="0"/>
              <a:t>Read mapping is an </a:t>
            </a:r>
            <a:r>
              <a:rPr lang="en-US" sz="2000" b="1" dirty="0">
                <a:solidFill>
                  <a:srgbClr val="0070C0"/>
                </a:solidFill>
              </a:rPr>
              <a:t>approximate string matching </a:t>
            </a:r>
            <a:r>
              <a:rPr lang="en-US" sz="2000" dirty="0"/>
              <a:t>problem</a:t>
            </a:r>
          </a:p>
          <a:p>
            <a:pPr lvl="1"/>
            <a:r>
              <a:rPr lang="en-US" sz="1800" dirty="0"/>
              <a:t>Find the best fit of 100 character strings into a 3 billion character dictionary</a:t>
            </a:r>
          </a:p>
          <a:p>
            <a:pPr lvl="1"/>
            <a:r>
              <a:rPr lang="en-US" sz="1800" b="1" dirty="0">
                <a:solidFill>
                  <a:srgbClr val="0070C0"/>
                </a:solidFill>
              </a:rPr>
              <a:t>Alignment</a:t>
            </a:r>
            <a:r>
              <a:rPr lang="en-US" sz="1800" dirty="0">
                <a:solidFill>
                  <a:srgbClr val="0070C0"/>
                </a:solidFill>
              </a:rPr>
              <a:t> </a:t>
            </a:r>
            <a:r>
              <a:rPr lang="en-US" sz="1800" dirty="0"/>
              <a:t>is currently the best method for determining the similarity between two strings, but is </a:t>
            </a:r>
            <a:r>
              <a:rPr lang="en-US" sz="1800" b="1" dirty="0">
                <a:solidFill>
                  <a:srgbClr val="FF0000"/>
                </a:solidFill>
              </a:rPr>
              <a:t>very expensive</a:t>
            </a:r>
          </a:p>
          <a:p>
            <a:pPr lvl="1"/>
            <a:endParaRPr lang="en-US" sz="2000" dirty="0"/>
          </a:p>
          <a:p>
            <a:r>
              <a:rPr lang="en-US" sz="2000" dirty="0"/>
              <a:t>We propose an in-memory processing algorithm </a:t>
            </a:r>
            <a:r>
              <a:rPr lang="en-US" sz="2000" b="1" dirty="0">
                <a:solidFill>
                  <a:srgbClr val="0070C0"/>
                </a:solidFill>
              </a:rPr>
              <a:t>GRIM-Filter</a:t>
            </a:r>
            <a:r>
              <a:rPr lang="en-US" sz="2000" dirty="0"/>
              <a:t> for accelerating read mapping, by reducing the number of required alignments</a:t>
            </a:r>
          </a:p>
          <a:p>
            <a:endParaRPr lang="en-US" sz="2000" dirty="0"/>
          </a:p>
          <a:p>
            <a:r>
              <a:rPr lang="en-US" sz="2000" dirty="0"/>
              <a:t>We implement GRIM-Filter using </a:t>
            </a:r>
            <a:r>
              <a:rPr lang="en-US" sz="2000" b="1" dirty="0">
                <a:solidFill>
                  <a:schemeClr val="tx2"/>
                </a:solidFill>
              </a:rPr>
              <a:t>in-memory processing</a:t>
            </a:r>
            <a:r>
              <a:rPr lang="en-US" sz="2000" dirty="0"/>
              <a:t> within </a:t>
            </a:r>
            <a:r>
              <a:rPr lang="en-US" sz="2000" b="1" dirty="0">
                <a:solidFill>
                  <a:schemeClr val="tx2"/>
                </a:solidFill>
              </a:rPr>
              <a:t>3D-stacked memory</a:t>
            </a:r>
            <a:r>
              <a:rPr lang="en-US" sz="2000" b="1" dirty="0"/>
              <a:t> </a:t>
            </a:r>
            <a:r>
              <a:rPr lang="en-US" sz="2000" dirty="0"/>
              <a:t>and show up to </a:t>
            </a:r>
            <a:r>
              <a:rPr lang="en-US" sz="2000" b="1" dirty="0">
                <a:solidFill>
                  <a:schemeClr val="tx2"/>
                </a:solidFill>
              </a:rPr>
              <a:t>3.7x speedup</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9295-42F8-0747-9AE1-33958E89C374}"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62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Processors</a:t>
            </a:r>
          </a:p>
          <a:p>
            <a:pPr algn="ctr">
              <a:defRPr/>
            </a:pPr>
            <a:r>
              <a:rPr lang="en-US" kern="0" dirty="0">
                <a:solidFill>
                  <a:sysClr val="windowText" lastClr="000000"/>
                </a:solidFill>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588219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Major Trend: Hybrid Main Memory</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000000"/>
                </a:solidFill>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6633">
                    <a:lumMod val="75000"/>
                  </a:srgbClr>
                </a:solidFill>
              </a:rPr>
              <a:t>Fast, </a:t>
            </a:r>
            <a:r>
              <a:rPr lang="en-US" b="1" dirty="0">
                <a:solidFill>
                  <a:srgbClr val="006633">
                    <a:lumMod val="75000"/>
                  </a:srgbClr>
                </a:solidFill>
              </a:rPr>
              <a:t>durable</a:t>
            </a:r>
          </a:p>
          <a:p>
            <a:pPr algn="ctr"/>
            <a:r>
              <a:rPr lang="en-US" dirty="0">
                <a:solidFill>
                  <a:srgbClr val="8C0000"/>
                </a:solidFill>
              </a:rPr>
              <a:t>Small, </a:t>
            </a:r>
          </a:p>
          <a:p>
            <a:pPr algn="ctr"/>
            <a:r>
              <a:rPr lang="en-US" dirty="0">
                <a:solidFill>
                  <a:srgbClr val="8C0000"/>
                </a:solidFill>
              </a:rPr>
              <a:t>leaky, volatile, </a:t>
            </a:r>
          </a:p>
          <a:p>
            <a:pPr algn="ctr"/>
            <a:r>
              <a:rPr lang="en-US" dirty="0">
                <a:solidFill>
                  <a:srgbClr val="8C0000"/>
                </a:solidFill>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4D26"/>
                </a:solidFill>
              </a:rPr>
              <a:t>Large, non-volatile, low-cost</a:t>
            </a:r>
          </a:p>
          <a:p>
            <a:pPr algn="ctr"/>
            <a:r>
              <a:rPr lang="en-US" dirty="0">
                <a:solidFill>
                  <a:srgbClr val="8C0000"/>
                </a:solidFill>
              </a:rPr>
              <a:t>Slow, </a:t>
            </a:r>
            <a:r>
              <a:rPr lang="en-US" b="1" dirty="0">
                <a:solidFill>
                  <a:srgbClr val="8C0000"/>
                </a:solidFill>
              </a:rPr>
              <a:t>wears out, </a:t>
            </a:r>
            <a:r>
              <a:rPr lang="en-US" dirty="0">
                <a:solidFill>
                  <a:srgbClr val="8C0000"/>
                </a:solidFill>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700" dirty="0">
                <a:solidFill>
                  <a:srgbClr val="303030"/>
                </a:solidFill>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a:solidFill>
                  <a:srgbClr val="303030"/>
                </a:solidFill>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a:solidFill>
                  <a:srgbClr val="303030"/>
                </a:solidFill>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a:solidFill>
                  <a:srgbClr val="000000"/>
                </a:solidFill>
              </a:rPr>
              <a:t>Hardware/software manage data allocation and movement </a:t>
            </a:r>
          </a:p>
          <a:p>
            <a:pPr algn="ctr"/>
            <a:r>
              <a:rPr lang="en-US" sz="2400" dirty="0">
                <a:solidFill>
                  <a:srgbClr val="008000"/>
                </a:solidFill>
              </a:rPr>
              <a:t>to achieve the best of multiple technologies</a:t>
            </a:r>
          </a:p>
        </p:txBody>
      </p:sp>
    </p:spTree>
    <p:extLst>
      <p:ext uri="{BB962C8B-B14F-4D97-AF65-F5344CB8AC3E}">
        <p14:creationId xmlns:p14="http://schemas.microsoft.com/office/powerpoint/2010/main" val="516085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493695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Open Problems: PIM Adoption</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7190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3507174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96125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solidFill>
                  <a:srgbClr val="0000FF"/>
                </a:solidFill>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204</a:t>
            </a:fld>
            <a:endParaRPr lang="en-US" sz="1600">
              <a:solidFill>
                <a:srgbClr val="000000"/>
              </a:solidFill>
              <a:latin typeface="Garamond" charset="0"/>
            </a:endParaRPr>
          </a:p>
        </p:txBody>
      </p:sp>
    </p:spTree>
    <p:extLst>
      <p:ext uri="{BB962C8B-B14F-4D97-AF65-F5344CB8AC3E}">
        <p14:creationId xmlns:p14="http://schemas.microsoft.com/office/powerpoint/2010/main" val="52588847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432FF"/>
                </a:solidFill>
              </a:rPr>
              <a:t>Energy-Efficient</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205</a:t>
            </a:fld>
            <a:endParaRPr lang="en-US">
              <a:solidFill>
                <a:srgbClr val="000000"/>
              </a:solidFill>
            </a:endParaRPr>
          </a:p>
        </p:txBody>
      </p:sp>
    </p:spTree>
    <p:extLst>
      <p:ext uri="{BB962C8B-B14F-4D97-AF65-F5344CB8AC3E}">
        <p14:creationId xmlns:p14="http://schemas.microsoft.com/office/powerpoint/2010/main" val="14578166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696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206</a:t>
            </a:fld>
            <a:endParaRPr lang="en-US">
              <a:solidFill>
                <a:srgbClr val="000000"/>
              </a:solidFill>
            </a:endParaRPr>
          </a:p>
        </p:txBody>
      </p:sp>
    </p:spTree>
    <p:extLst>
      <p:ext uri="{BB962C8B-B14F-4D97-AF65-F5344CB8AC3E}">
        <p14:creationId xmlns:p14="http://schemas.microsoft.com/office/powerpoint/2010/main" val="202100204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2722966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31137294"/>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ctrTitle"/>
          </p:nvPr>
        </p:nvSpPr>
        <p:spPr>
          <a:xfrm>
            <a:off x="685800" y="1676400"/>
            <a:ext cx="7924800" cy="1752600"/>
          </a:xfrm>
        </p:spPr>
        <p:txBody>
          <a:bodyPr/>
          <a:lstStyle/>
          <a:p>
            <a:r>
              <a:rPr lang="en-US" dirty="0">
                <a:latin typeface="Garamond" charset="0"/>
              </a:rPr>
              <a:t> Concluding Remarks</a:t>
            </a:r>
          </a:p>
        </p:txBody>
      </p:sp>
      <p:sp>
        <p:nvSpPr>
          <p:cNvPr id="150530" name="Subtitle 2"/>
          <p:cNvSpPr>
            <a:spLocks noGrp="1"/>
          </p:cNvSpPr>
          <p:nvPr>
            <p:ph type="subTitle" idx="1"/>
          </p:nvPr>
        </p:nvSpPr>
        <p:spPr/>
        <p:txBody>
          <a:bodyPr/>
          <a:lstStyle/>
          <a:p>
            <a:pPr>
              <a:buFont typeface="Wingdings" charset="0"/>
              <a:buNone/>
            </a:pPr>
            <a:endParaRPr lang="en-US">
              <a:latin typeface="Tahoma" charset="0"/>
            </a:endParaRPr>
          </a:p>
        </p:txBody>
      </p:sp>
      <p:sp>
        <p:nvSpPr>
          <p:cNvPr id="15053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E342A0-F66A-8349-9DE5-CDF9A06A5894}"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643867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Foreshadowing</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a:t>
            </a:fld>
            <a:endParaRPr lang="en-US"/>
          </a:p>
        </p:txBody>
      </p:sp>
    </p:spTree>
    <p:extLst>
      <p:ext uri="{BB962C8B-B14F-4D97-AF65-F5344CB8AC3E}">
        <p14:creationId xmlns:p14="http://schemas.microsoft.com/office/powerpoint/2010/main" val="91513015"/>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210</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85361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211</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1514408551"/>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212</a:t>
            </a:fld>
            <a:endParaRPr lang="en-US"/>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68833241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488A1A8F-E022-8E43-8BB4-89E8BD7FEAC8}" type="slidenum">
              <a:rPr lang="en-US" altLang="en-US">
                <a:solidFill>
                  <a:srgbClr val="000000"/>
                </a:solidFill>
                <a:latin typeface="Garamond" charset="0"/>
              </a:rPr>
              <a:pPr/>
              <a:t>213</a:t>
            </a:fld>
            <a:endParaRPr lang="en-US" altLang="en-US">
              <a:solidFill>
                <a:srgbClr val="000000"/>
              </a:solidFill>
              <a:latin typeface="Garamond" charset="0"/>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17452"/>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58D6394D-EA62-3948-BF63-BCCE7E92300B}" type="slidenum">
              <a:rPr lang="en-US" altLang="en-US" sz="1600">
                <a:solidFill>
                  <a:srgbClr val="000000"/>
                </a:solidFill>
                <a:latin typeface="Garamond" charset="0"/>
              </a:rPr>
              <a:pPr>
                <a:spcBef>
                  <a:spcPct val="0"/>
                </a:spcBef>
                <a:buClrTx/>
                <a:buSzTx/>
                <a:buFontTx/>
                <a:buNone/>
              </a:pPr>
              <a:t>214</a:t>
            </a:fld>
            <a:endParaRPr lang="en-US" alt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DDA790-BC6C-B84A-BC41-689B46E82E8F}" type="slidenum">
              <a:rPr lang="en-US" sz="1600">
                <a:solidFill>
                  <a:srgbClr val="000000"/>
                </a:solidFill>
                <a:latin typeface="Garamond" charset="0"/>
                <a:cs typeface="Arial" charset="0"/>
              </a:rPr>
              <a:pPr eaLnBrk="1" hangingPunct="1"/>
              <a:t>215</a:t>
            </a:fld>
            <a:endParaRPr lang="en-US" sz="1600">
              <a:solidFill>
                <a:srgbClr val="000000"/>
              </a:solidFill>
              <a:latin typeface="Garamond"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solidFill>
                  <a:srgbClr val="000000"/>
                </a:solidFill>
              </a:rPr>
              <a:t>Source: http://cookiemagik.deviantart.com/art/Train-station-207266944</a:t>
            </a:r>
          </a:p>
        </p:txBody>
      </p:sp>
    </p:spTree>
    <p:extLst>
      <p:ext uri="{BB962C8B-B14F-4D97-AF65-F5344CB8AC3E}">
        <p14:creationId xmlns:p14="http://schemas.microsoft.com/office/powerpoint/2010/main" val="308458902"/>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62FB81-D6DD-1E44-B086-70F1C12ECEC3}" type="slidenum">
              <a:rPr lang="en-US" sz="1600">
                <a:solidFill>
                  <a:srgbClr val="000000"/>
                </a:solidFill>
                <a:latin typeface="Garamond" charset="0"/>
                <a:cs typeface="Arial" charset="0"/>
              </a:rPr>
              <a:pPr eaLnBrk="1" hangingPunct="1"/>
              <a:t>216</a:t>
            </a:fld>
            <a:endParaRPr lang="en-US" sz="1600">
              <a:solidFill>
                <a:srgbClr val="000000"/>
              </a:solidFill>
              <a:latin typeface="Garamond"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a:t>
            </a:r>
            <a:r>
              <a:rPr lang="en-US" sz="800" dirty="0" err="1">
                <a:solidFill>
                  <a:srgbClr val="000000"/>
                </a:solidFill>
              </a:rPr>
              <a:t>Toni_V</a:t>
            </a:r>
            <a:r>
              <a:rPr lang="en-US" sz="800" dirty="0">
                <a:solidFill>
                  <a:srgbClr val="000000"/>
                </a:solidFill>
              </a:rPr>
              <a:t>, CC BY-SA 2.0, https://</a:t>
            </a:r>
            <a:r>
              <a:rPr lang="en-US" sz="800" dirty="0" err="1">
                <a:solidFill>
                  <a:srgbClr val="000000"/>
                </a:solidFill>
              </a:rPr>
              <a:t>commons.wikimedia.org</a:t>
            </a:r>
            <a:r>
              <a:rPr lang="en-US" sz="800" dirty="0">
                <a:solidFill>
                  <a:srgbClr val="000000"/>
                </a:solidFill>
              </a:rPr>
              <a:t>/w/</a:t>
            </a:r>
            <a:r>
              <a:rPr lang="en-US" sz="800" dirty="0" err="1">
                <a:solidFill>
                  <a:srgbClr val="000000"/>
                </a:solidFill>
              </a:rPr>
              <a:t>index.php?curid</a:t>
            </a:r>
            <a:r>
              <a:rPr lang="en-US" sz="800" dirty="0">
                <a:solidFill>
                  <a:srgbClr val="000000"/>
                </a:solidFill>
              </a:rPr>
              <a:t>=4087256</a:t>
            </a:r>
          </a:p>
        </p:txBody>
      </p:sp>
    </p:spTree>
    <p:extLst>
      <p:ext uri="{BB962C8B-B14F-4D97-AF65-F5344CB8AC3E}">
        <p14:creationId xmlns:p14="http://schemas.microsoft.com/office/powerpoint/2010/main" val="243242056"/>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8B6D5726-69C2-A744-A6EE-ACF672B6004B}" type="slidenum">
              <a:rPr lang="en-US" altLang="en-US" sz="1600">
                <a:solidFill>
                  <a:srgbClr val="000000"/>
                </a:solidFill>
                <a:latin typeface="Garamond" charset="0"/>
              </a:rPr>
              <a:pPr>
                <a:spcBef>
                  <a:spcPct val="0"/>
                </a:spcBef>
                <a:buClrTx/>
                <a:buSzTx/>
                <a:buFontTx/>
                <a:buNone/>
              </a:pPr>
              <a:t>217</a:t>
            </a:fld>
            <a:endParaRPr lang="en-US" altLang="en-US" sz="1600">
              <a:solidFill>
                <a:srgbClr val="000000"/>
              </a:solidFill>
              <a:latin typeface="Garamond" charset="0"/>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fontAlgn="base">
              <a:spcBef>
                <a:spcPct val="0"/>
              </a:spcBef>
              <a:spcAft>
                <a:spcPct val="0"/>
              </a:spcAft>
              <a:buClrTx/>
              <a:buSzTx/>
              <a:buFontTx/>
              <a:buNone/>
            </a:pPr>
            <a:r>
              <a:rPr lang="en-US" altLang="en-US" sz="1000">
                <a:solidFill>
                  <a:srgbClr val="000000"/>
                </a:solidFill>
                <a:latin typeface="Arial" charset="0"/>
              </a:rPr>
              <a:t>Source: http://www.arcspace.com/exhibitions/unsorted/santiago-calatrava/</a:t>
            </a:r>
          </a:p>
        </p:txBody>
      </p:sp>
    </p:spTree>
    <p:extLst>
      <p:ext uri="{BB962C8B-B14F-4D97-AF65-F5344CB8AC3E}">
        <p14:creationId xmlns:p14="http://schemas.microsoft.com/office/powerpoint/2010/main" val="19742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423708744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C3DD0F-DD36-AB46-AB2D-07681B2C41E4}" type="slidenum">
              <a:rPr lang="en-US" sz="1600">
                <a:solidFill>
                  <a:srgbClr val="000000"/>
                </a:solidFill>
                <a:latin typeface="Garamond" charset="0"/>
                <a:cs typeface="Arial" charset="0"/>
              </a:rPr>
              <a:pPr eaLnBrk="1" hangingPunct="1"/>
              <a:t>219</a:t>
            </a:fld>
            <a:endParaRPr lang="en-US" sz="1600">
              <a:solidFill>
                <a:srgbClr val="000000"/>
              </a:solidFill>
              <a:latin typeface="Garamond"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000">
                <a:solidFill>
                  <a:srgbClr val="000000"/>
                </a:solidFill>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800" dirty="0">
                <a:solidFill>
                  <a:srgbClr val="000000"/>
                </a:solidFill>
              </a:rPr>
              <a:t>Source: By 準建築人手札網站 </a:t>
            </a:r>
            <a:r>
              <a:rPr lang="en-US" sz="800" dirty="0" err="1">
                <a:solidFill>
                  <a:srgbClr val="000000"/>
                </a:solidFill>
              </a:rPr>
              <a:t>Forgemind</a:t>
            </a:r>
            <a:r>
              <a:rPr lang="en-US" sz="800" dirty="0">
                <a:solidFill>
                  <a:srgbClr val="000000"/>
                </a:solidFill>
              </a:rPr>
              <a:t> </a:t>
            </a:r>
            <a:r>
              <a:rPr lang="en-US" sz="800" dirty="0" err="1">
                <a:solidFill>
                  <a:srgbClr val="000000"/>
                </a:solidFill>
              </a:rPr>
              <a:t>ArchiMedia</a:t>
            </a:r>
            <a:r>
              <a:rPr lang="en-US" sz="800" dirty="0">
                <a:solidFill>
                  <a:srgbClr val="000000"/>
                </a:solidFill>
              </a:rPr>
              <a:t> - Flickr: IMG_2489.JPG, CC BY 2.0, </a:t>
            </a:r>
          </a:p>
          <a:p>
            <a:r>
              <a:rPr lang="en-US" sz="800" dirty="0">
                <a:solidFill>
                  <a:srgbClr val="000000"/>
                </a:solidFill>
                <a:hlinkClick r:id="rId4"/>
              </a:rPr>
              <a:t>https://commons.wikimedia.org/w/index.php?curid=31493356</a:t>
            </a:r>
            <a:r>
              <a:rPr lang="en-US" sz="800" dirty="0">
                <a:solidFill>
                  <a:srgbClr val="000000"/>
                </a:solidFill>
              </a:rPr>
              <a:t>, https://</a:t>
            </a:r>
            <a:r>
              <a:rPr lang="en-US" sz="800" dirty="0" err="1">
                <a:solidFill>
                  <a:srgbClr val="000000"/>
                </a:solidFill>
              </a:rPr>
              <a:t>en.wikipedia.org</a:t>
            </a:r>
            <a:r>
              <a:rPr lang="en-US" sz="800" dirty="0">
                <a:solidFill>
                  <a:srgbClr val="000000"/>
                </a:solidFill>
              </a:rPr>
              <a:t>/wiki/</a:t>
            </a:r>
            <a:r>
              <a:rPr lang="en-US" sz="800" dirty="0" err="1">
                <a:solidFill>
                  <a:srgbClr val="000000"/>
                </a:solidFill>
              </a:rPr>
              <a:t>Santiago_Calatrava</a:t>
            </a:r>
            <a:endParaRPr lang="en-US" sz="800" dirty="0">
              <a:solidFill>
                <a:srgbClr val="000000"/>
              </a:solidFill>
            </a:endParaRPr>
          </a:p>
        </p:txBody>
      </p:sp>
    </p:spTree>
    <p:extLst>
      <p:ext uri="{BB962C8B-B14F-4D97-AF65-F5344CB8AC3E}">
        <p14:creationId xmlns:p14="http://schemas.microsoft.com/office/powerpoint/2010/main" val="1507854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119995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a:spcBef>
                <a:spcPct val="0"/>
              </a:spcBef>
              <a:buClrTx/>
              <a:buSzTx/>
              <a:buFontTx/>
              <a:buNone/>
            </a:pPr>
            <a:fld id="{2B3B4E2E-30E6-F248-9444-D019D8D0019B}" type="slidenum">
              <a:rPr lang="en-US" altLang="en-US" sz="1600">
                <a:solidFill>
                  <a:srgbClr val="000000"/>
                </a:solidFill>
                <a:latin typeface="Garamond" charset="0"/>
              </a:rPr>
              <a:pPr>
                <a:spcBef>
                  <a:spcPct val="0"/>
                </a:spcBef>
                <a:buClrTx/>
                <a:buSzTx/>
                <a:buFontTx/>
                <a:buNone/>
              </a:pPr>
              <a:t>220</a:t>
            </a:fld>
            <a:endParaRPr lang="en-US" altLang="en-US" sz="1600">
              <a:solidFill>
                <a:srgbClr val="000000"/>
              </a:solidFill>
              <a:latin typeface="Garamond"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602735"/>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 for Computing?</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221</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1024602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memory </a:t>
            </a:r>
            <a:r>
              <a:rPr lang="en-US" dirty="0">
                <a:solidFill>
                  <a:schemeClr val="accent2"/>
                </a:solidFill>
              </a:rPr>
              <a:t>problem</a:t>
            </a:r>
          </a:p>
          <a:p>
            <a:endParaRPr lang="en-US" sz="2000" dirty="0"/>
          </a:p>
          <a:p>
            <a:r>
              <a:rPr lang="en-US" dirty="0">
                <a:solidFill>
                  <a:srgbClr val="FF0000"/>
                </a:solidFill>
              </a:rPr>
              <a:t>Design complete systems to be balanced, high-performance, and energy-efficient</a:t>
            </a:r>
            <a:r>
              <a:rPr lang="en-US" dirty="0"/>
              <a:t>, i.e., </a:t>
            </a:r>
            <a:r>
              <a:rPr lang="en-US" dirty="0">
                <a:solidFill>
                  <a:srgbClr val="0000FF"/>
                </a:solidFill>
              </a:rPr>
              <a:t>data-centric (or memory-centric)</a:t>
            </a:r>
          </a:p>
          <a:p>
            <a:endParaRPr lang="en-US" sz="2000" dirty="0">
              <a:solidFill>
                <a:srgbClr val="0000FF"/>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222</a:t>
            </a:fld>
            <a:endParaRPr lang="en-US" dirty="0"/>
          </a:p>
        </p:txBody>
      </p:sp>
    </p:spTree>
    <p:extLst>
      <p:ext uri="{BB962C8B-B14F-4D97-AF65-F5344CB8AC3E}">
        <p14:creationId xmlns:p14="http://schemas.microsoft.com/office/powerpoint/2010/main" val="52924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sz="3600" dirty="0"/>
              <a:t>The Future of Processing in Memory is Bright</a:t>
            </a:r>
          </a:p>
        </p:txBody>
      </p:sp>
      <p:sp>
        <p:nvSpPr>
          <p:cNvPr id="3" name="Content Placeholder 2"/>
          <p:cNvSpPr>
            <a:spLocks noGrp="1"/>
          </p:cNvSpPr>
          <p:nvPr>
            <p:ph idx="1"/>
          </p:nvPr>
        </p:nvSpPr>
        <p:spPr>
          <a:xfrm>
            <a:off x="228600" y="1115597"/>
            <a:ext cx="8610600" cy="5193723"/>
          </a:xfrm>
        </p:spPr>
        <p:txBody>
          <a:bodyPr/>
          <a:lstStyle/>
          <a:p>
            <a:r>
              <a:rPr lang="en-US" dirty="0">
                <a:solidFill>
                  <a:srgbClr val="2C6123"/>
                </a:solidFill>
              </a:rPr>
              <a:t>Regardless of challenges </a:t>
            </a:r>
          </a:p>
          <a:p>
            <a:pPr lvl="1"/>
            <a:r>
              <a:rPr lang="en-US" dirty="0">
                <a:solidFill>
                  <a:srgbClr val="2C6123"/>
                </a:solidFill>
              </a:rPr>
              <a:t>in underlying technology and overlying problems/requirements </a:t>
            </a:r>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223</a:t>
            </a:fld>
            <a:endParaRPr lang="en-US"/>
          </a:p>
        </p:txBody>
      </p:sp>
      <p:sp>
        <p:nvSpPr>
          <p:cNvPr id="5" name="Text Box 17"/>
          <p:cNvSpPr txBox="1">
            <a:spLocks noChangeArrowheads="1"/>
          </p:cNvSpPr>
          <p:nvPr/>
        </p:nvSpPr>
        <p:spPr bwMode="auto">
          <a:xfrm>
            <a:off x="3501600" y="43384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Micro-architecture</a:t>
            </a:r>
          </a:p>
        </p:txBody>
      </p:sp>
      <p:sp>
        <p:nvSpPr>
          <p:cNvPr id="6" name="Text Box 18"/>
          <p:cNvSpPr txBox="1">
            <a:spLocks noChangeAspect="1" noChangeArrowheads="1"/>
          </p:cNvSpPr>
          <p:nvPr/>
        </p:nvSpPr>
        <p:spPr bwMode="auto">
          <a:xfrm>
            <a:off x="3501600" y="39669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SW/HW Interface</a:t>
            </a:r>
          </a:p>
        </p:txBody>
      </p:sp>
      <p:sp>
        <p:nvSpPr>
          <p:cNvPr id="7" name="Text Box 19"/>
          <p:cNvSpPr txBox="1">
            <a:spLocks noChangeAspect="1" noChangeArrowheads="1"/>
          </p:cNvSpPr>
          <p:nvPr/>
        </p:nvSpPr>
        <p:spPr bwMode="auto">
          <a:xfrm>
            <a:off x="3498425" y="33026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3498425" y="29311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3498425" y="25644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2"/>
          <p:cNvSpPr txBox="1">
            <a:spLocks noChangeAspect="1" noChangeArrowheads="1"/>
          </p:cNvSpPr>
          <p:nvPr/>
        </p:nvSpPr>
        <p:spPr bwMode="auto">
          <a:xfrm>
            <a:off x="3501600" y="4711476"/>
            <a:ext cx="2039938" cy="373063"/>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1" name="Text Box 23"/>
          <p:cNvSpPr txBox="1">
            <a:spLocks noChangeAspect="1" noChangeArrowheads="1"/>
          </p:cNvSpPr>
          <p:nvPr/>
        </p:nvSpPr>
        <p:spPr bwMode="auto">
          <a:xfrm>
            <a:off x="3501600" y="50829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Devices</a:t>
            </a:r>
          </a:p>
        </p:txBody>
      </p:sp>
      <p:sp>
        <p:nvSpPr>
          <p:cNvPr id="12" name="Text Box 24"/>
          <p:cNvSpPr txBox="1">
            <a:spLocks noChangeAspect="1" noChangeArrowheads="1"/>
          </p:cNvSpPr>
          <p:nvPr/>
        </p:nvSpPr>
        <p:spPr bwMode="auto">
          <a:xfrm>
            <a:off x="3501600" y="36445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latin typeface="Tahoma" charset="0"/>
              </a:rPr>
              <a:t>System Software</a:t>
            </a:r>
          </a:p>
        </p:txBody>
      </p:sp>
      <p:sp>
        <p:nvSpPr>
          <p:cNvPr id="13" name="Text Box 23"/>
          <p:cNvSpPr txBox="1">
            <a:spLocks noChangeAspect="1" noChangeArrowheads="1"/>
          </p:cNvSpPr>
          <p:nvPr/>
        </p:nvSpPr>
        <p:spPr bwMode="auto">
          <a:xfrm>
            <a:off x="3503188" y="54385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14" name="Rounded Rectangle 13"/>
          <p:cNvSpPr>
            <a:spLocks noChangeArrowheads="1"/>
          </p:cNvSpPr>
          <p:nvPr/>
        </p:nvSpPr>
        <p:spPr bwMode="auto">
          <a:xfrm rot="5400000">
            <a:off x="3392996" y="30416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FF"/>
              </a:solidFill>
            </a:endParaRPr>
          </a:p>
        </p:txBody>
      </p:sp>
      <p:sp>
        <p:nvSpPr>
          <p:cNvPr id="15" name="TextBox 14"/>
          <p:cNvSpPr txBox="1"/>
          <p:nvPr/>
        </p:nvSpPr>
        <p:spPr>
          <a:xfrm>
            <a:off x="323528" y="2780928"/>
            <a:ext cx="2579552" cy="2031325"/>
          </a:xfrm>
          <a:prstGeom prst="rect">
            <a:avLst/>
          </a:prstGeom>
          <a:noFill/>
        </p:spPr>
        <p:txBody>
          <a:bodyPr wrap="none" rtlCol="0">
            <a:spAutoFit/>
          </a:bodyPr>
          <a:lstStyle/>
          <a:p>
            <a:r>
              <a:rPr lang="en-US" dirty="0"/>
              <a:t>Can enable:</a:t>
            </a:r>
          </a:p>
          <a:p>
            <a:endParaRPr lang="en-US" dirty="0"/>
          </a:p>
          <a:p>
            <a:r>
              <a:rPr lang="en-US" dirty="0"/>
              <a:t>- Orders of magnitude </a:t>
            </a:r>
          </a:p>
          <a:p>
            <a:r>
              <a:rPr lang="en-US" dirty="0"/>
              <a:t>improvements</a:t>
            </a:r>
          </a:p>
          <a:p>
            <a:endParaRPr lang="en-US" dirty="0"/>
          </a:p>
          <a:p>
            <a:r>
              <a:rPr lang="en-US" dirty="0"/>
              <a:t>- New applications and </a:t>
            </a:r>
          </a:p>
          <a:p>
            <a:r>
              <a:rPr lang="en-US" dirty="0"/>
              <a:t>computing systems</a:t>
            </a:r>
          </a:p>
        </p:txBody>
      </p:sp>
      <p:sp>
        <p:nvSpPr>
          <p:cNvPr id="16" name="TextBox 15"/>
          <p:cNvSpPr txBox="1"/>
          <p:nvPr/>
        </p:nvSpPr>
        <p:spPr>
          <a:xfrm>
            <a:off x="6126592" y="2852936"/>
            <a:ext cx="2853666" cy="1754326"/>
          </a:xfrm>
          <a:prstGeom prst="rect">
            <a:avLst/>
          </a:prstGeom>
          <a:noFill/>
        </p:spPr>
        <p:txBody>
          <a:bodyPr wrap="none" rtlCol="0">
            <a:spAutoFit/>
          </a:bodyPr>
          <a:lstStyle/>
          <a:p>
            <a:r>
              <a:rPr lang="en-US" dirty="0"/>
              <a:t>Yet, we have to</a:t>
            </a:r>
          </a:p>
          <a:p>
            <a:endParaRPr lang="en-US" dirty="0"/>
          </a:p>
          <a:p>
            <a:r>
              <a:rPr lang="en-US" dirty="0"/>
              <a:t>- Think across the stack</a:t>
            </a:r>
          </a:p>
          <a:p>
            <a:endParaRPr lang="en-US" dirty="0"/>
          </a:p>
          <a:p>
            <a:r>
              <a:rPr lang="en-US" dirty="0"/>
              <a:t>- Design enabling systems</a:t>
            </a:r>
          </a:p>
          <a:p>
            <a:endParaRPr lang="en-US" dirty="0"/>
          </a:p>
        </p:txBody>
      </p:sp>
    </p:spTree>
    <p:extLst>
      <p:ext uri="{BB962C8B-B14F-4D97-AF65-F5344CB8AC3E}">
        <p14:creationId xmlns:p14="http://schemas.microsoft.com/office/powerpoint/2010/main" val="112183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7585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If In Doubt, See Other Doubtful Technologies</a:t>
            </a:r>
          </a:p>
        </p:txBody>
      </p:sp>
      <p:sp>
        <p:nvSpPr>
          <p:cNvPr id="3" name="Content Placeholder 2"/>
          <p:cNvSpPr>
            <a:spLocks noGrp="1"/>
          </p:cNvSpPr>
          <p:nvPr>
            <p:ph idx="1"/>
          </p:nvPr>
        </p:nvSpPr>
        <p:spPr>
          <a:xfrm>
            <a:off x="228600" y="980728"/>
            <a:ext cx="8610600" cy="4876800"/>
          </a:xfrm>
        </p:spPr>
        <p:txBody>
          <a:bodyPr/>
          <a:lstStyle/>
          <a:p>
            <a:r>
              <a:rPr lang="en-US" dirty="0"/>
              <a:t>A very “doubtful” emerging technology </a:t>
            </a:r>
          </a:p>
          <a:p>
            <a:pPr lvl="1"/>
            <a:r>
              <a:rPr lang="en-US" dirty="0"/>
              <a:t>for at least two decades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225</a:t>
            </a:fld>
            <a:endParaRPr lang="en-US" altLang="en-US">
              <a:solidFill>
                <a:srgbClr val="000000"/>
              </a:solidFill>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lvl="0" algn="ctr">
              <a:spcBef>
                <a:spcPts val="450"/>
              </a:spcBef>
            </a:pPr>
            <a:r>
              <a:rPr lang="en-US" sz="2100" b="1" dirty="0">
                <a:solidFill>
                  <a:srgbClr val="0000FF"/>
                </a:solidFill>
                <a:latin typeface="Adobe Garamond Pro" panose="02020502060506020403" pitchFamily="18" charset="0"/>
                <a:hlinkClick r:id="rId2"/>
              </a:rPr>
              <a:t>https://arxiv.org/pdf/1706.08642</a:t>
            </a:r>
            <a:r>
              <a:rPr lang="en-US" sz="2100" b="1" dirty="0">
                <a:solidFill>
                  <a:srgbClr val="0000FF"/>
                </a:solidFill>
                <a:latin typeface="Adobe Garamond Pro" panose="02020502060506020403" pitchFamily="18" charset="0"/>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855679"/>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2132856"/>
            <a:ext cx="3874137" cy="369332"/>
          </a:xfrm>
          <a:prstGeom prst="rect">
            <a:avLst/>
          </a:prstGeom>
          <a:noFill/>
        </p:spPr>
        <p:txBody>
          <a:bodyPr wrap="none" rtlCol="0">
            <a:spAutoFit/>
          </a:bodyPr>
          <a:lstStyle/>
          <a:p>
            <a:r>
              <a:rPr lang="en-US" i="1" dirty="0">
                <a:solidFill>
                  <a:srgbClr val="FF0000"/>
                </a:solidFill>
              </a:rPr>
              <a:t>Proceedings of the IEEE, Sept. 2017</a:t>
            </a:r>
          </a:p>
        </p:txBody>
      </p:sp>
    </p:spTree>
    <p:extLst>
      <p:ext uri="{BB962C8B-B14F-4D97-AF65-F5344CB8AC3E}">
        <p14:creationId xmlns:p14="http://schemas.microsoft.com/office/powerpoint/2010/main" val="70518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2316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88547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4025970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736235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1064891533"/>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66161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19 November 2019</a:t>
            </a:r>
          </a:p>
          <a:p>
            <a:r>
              <a:rPr lang="en-US" sz="2200" dirty="0"/>
              <a:t>ICCD Keynote</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rmAutofit/>
          </a:bodyPr>
          <a:lstStyle/>
          <a:p>
            <a:pPr algn="ctr"/>
            <a:r>
              <a:rPr lang="en-US" sz="4200" dirty="0"/>
              <a:t>Processing Data Where It Makes Sense </a:t>
            </a:r>
            <a:br>
              <a:rPr lang="en-US" sz="4200" dirty="0"/>
            </a:br>
            <a:r>
              <a:rPr lang="en-US" sz="4200" dirty="0"/>
              <a:t>in Modern Computing Systems:</a:t>
            </a:r>
            <a:br>
              <a:rPr lang="en-US" sz="4200" dirty="0"/>
            </a:br>
            <a:r>
              <a:rPr lang="en-US" sz="4200" dirty="0">
                <a:solidFill>
                  <a:srgbClr val="FF0000"/>
                </a:solidFill>
              </a:rPr>
              <a:t>Enabling In-Memory Computation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346365746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Slides Not Covered </a:t>
            </a:r>
            <a:br>
              <a:rPr lang="en-US" dirty="0"/>
            </a:br>
            <a:r>
              <a:rPr lang="en-US" dirty="0"/>
              <a:t>			But Could Be Useful</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3564715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27363450"/>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4750052"/>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1559122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2240790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74810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02828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9927279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solidFill>
                  <a:srgbClr val="0432FF"/>
                </a:solidFill>
                <a:latin typeface="Tahoma" charset="0"/>
                <a:ea typeface="ＭＳ Ｐゴシック" charset="0"/>
                <a:cs typeface="ＭＳ Ｐゴシック" charset="0"/>
              </a:rPr>
              <a:t>The Need for Intelligent Memory Controllers</a:t>
            </a:r>
          </a:p>
          <a:p>
            <a:pPr lvl="1" eaLnBrk="1" hangingPunct="1"/>
            <a:r>
              <a:rPr lang="en-US" dirty="0">
                <a:solidFill>
                  <a:srgbClr val="0432FF"/>
                </a:solidFill>
                <a:latin typeface="Tahoma" charset="0"/>
                <a:ea typeface="ＭＳ Ｐゴシック" charset="0"/>
                <a:cs typeface="ＭＳ Ｐゴシック" charset="0"/>
              </a:rPr>
              <a:t>Bottom Up: Push from Circuits and Devices</a:t>
            </a:r>
          </a:p>
          <a:p>
            <a:pPr lvl="1" eaLnBrk="1" hangingPunct="1"/>
            <a:r>
              <a:rPr lang="en-US" dirty="0">
                <a:latin typeface="Tahoma" charset="0"/>
                <a:ea typeface="ＭＳ Ｐゴシック" charset="0"/>
                <a:cs typeface="ＭＳ Ｐゴシック" charset="0"/>
              </a:rPr>
              <a:t>Top Down: Pull from Systems and Applications</a:t>
            </a:r>
            <a:r>
              <a:rPr lang="en-US" dirty="0">
                <a:solidFill>
                  <a:srgbClr val="0432FF"/>
                </a:solidFill>
                <a:latin typeface="Tahoma" charset="0"/>
                <a:ea typeface="ＭＳ Ｐゴシック" charset="0"/>
                <a:cs typeface="ＭＳ Ｐゴシック" charset="0"/>
              </a:rPr>
              <a:t>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347498683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940378977"/>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62919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4663692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VIII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55979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97476667"/>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915415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78337175"/>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47595233"/>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7114981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Maslow’s (Human) Hierarchy of Needs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We need to start with </a:t>
            </a:r>
            <a:r>
              <a:rPr lang="en-US" dirty="0">
                <a:solidFill>
                  <a:srgbClr val="FF0000"/>
                </a:solidFill>
              </a:rPr>
              <a:t>reliability and security</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8" name="Rectangle 7"/>
          <p:cNvSpPr/>
          <p:nvPr/>
        </p:nvSpPr>
        <p:spPr>
          <a:xfrm>
            <a:off x="4499992" y="4293096"/>
            <a:ext cx="2448272" cy="1152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1" name="Picture 10">
            <a:extLst>
              <a:ext uri="{FF2B5EF4-FFF2-40B4-BE49-F238E27FC236}">
                <a16:creationId xmlns:a16="http://schemas.microsoft.com/office/drawing/2014/main" id="{95738F85-A054-C64D-9904-5FCE9D834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
        <p:nvSpPr>
          <p:cNvPr id="12" name="TextBox 11">
            <a:extLst>
              <a:ext uri="{FF2B5EF4-FFF2-40B4-BE49-F238E27FC236}">
                <a16:creationId xmlns:a16="http://schemas.microsoft.com/office/drawing/2014/main" id="{EAB36B8A-2197-054D-9277-395B050510D8}"/>
              </a:ext>
            </a:extLst>
          </p:cNvPr>
          <p:cNvSpPr txBox="1"/>
          <p:nvPr/>
        </p:nvSpPr>
        <p:spPr>
          <a:xfrm>
            <a:off x="1798285" y="6669360"/>
            <a:ext cx="651813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User:Factoryjoe</a:t>
            </a:r>
            <a:r>
              <a:rPr kumimoji="0" lang="en-US" sz="800" b="0" i="0" u="none" strike="noStrike" kern="1200" cap="none" spc="0" normalizeH="0" baseline="0" noProof="0" dirty="0">
                <a:ln>
                  <a:noFill/>
                </a:ln>
                <a:solidFill>
                  <a:srgbClr val="000000"/>
                </a:solidFill>
                <a:effectLst/>
                <a:uLnTx/>
                <a:uFillTx/>
                <a:latin typeface="Tahoma"/>
                <a:ea typeface="+mn-ea"/>
                <a:cs typeface="+mn-cs"/>
              </a:rPr>
              <a:t> - </a:t>
            </a:r>
            <a:r>
              <a:rPr kumimoji="0" lang="en-US" sz="800" b="0" i="0" u="none" strike="noStrike" kern="1200" cap="none" spc="0" normalizeH="0" baseline="0" noProof="0" dirty="0" err="1">
                <a:ln>
                  <a:noFill/>
                </a:ln>
                <a:solidFill>
                  <a:srgbClr val="000000"/>
                </a:solidFill>
                <a:effectLst/>
                <a:uLnTx/>
                <a:uFillTx/>
                <a:latin typeface="Tahoma"/>
                <a:ea typeface="+mn-ea"/>
                <a:cs typeface="+mn-cs"/>
              </a:rPr>
              <a:t>Mazlow's</a:t>
            </a:r>
            <a:r>
              <a:rPr kumimoji="0" lang="en-US" sz="800" b="0" i="0" u="none" strike="noStrike" kern="1200" cap="none" spc="0" normalizeH="0" baseline="0" noProof="0" dirty="0">
                <a:ln>
                  <a:noFill/>
                </a:ln>
                <a:solidFill>
                  <a:srgbClr val="000000"/>
                </a:solidFill>
                <a:effectLst/>
                <a:uLnTx/>
                <a:uFillTx/>
                <a:latin typeface="Tahoma"/>
                <a:ea typeface="+mn-ea"/>
                <a:cs typeface="+mn-cs"/>
              </a:rPr>
              <a:t> Hierarchy of </a:t>
            </a:r>
            <a:r>
              <a:rPr kumimoji="0" lang="en-US" sz="800" b="0" i="0" u="none" strike="noStrike" kern="1200" cap="none" spc="0" normalizeH="0" baseline="0" noProof="0" dirty="0" err="1">
                <a:ln>
                  <a:noFill/>
                </a:ln>
                <a:solidFill>
                  <a:srgbClr val="000000"/>
                </a:solidFill>
                <a:effectLst/>
                <a:uLnTx/>
                <a:uFillTx/>
                <a:latin typeface="Tahoma"/>
                <a:ea typeface="+mn-ea"/>
                <a:cs typeface="+mn-cs"/>
              </a:rPr>
              <a:t>Needs.svg</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3.0,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=7964065</a:t>
            </a:r>
          </a:p>
        </p:txBody>
      </p:sp>
    </p:spTree>
    <p:extLst>
      <p:ext uri="{BB962C8B-B14F-4D97-AF65-F5344CB8AC3E}">
        <p14:creationId xmlns:p14="http://schemas.microsoft.com/office/powerpoint/2010/main" val="3301292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23525525"/>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0229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3917255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387973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82230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137212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Reliable/Secure/Safe is This Bridge?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tacom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80" y="1484785"/>
            <a:ext cx="7884320" cy="4464496"/>
          </a:xfrm>
          <a:prstGeom prst="rect">
            <a:avLst/>
          </a:prstGeom>
        </p:spPr>
      </p:pic>
      <p:sp>
        <p:nvSpPr>
          <p:cNvPr id="6" name="Rectangle 5"/>
          <p:cNvSpPr/>
          <p:nvPr/>
        </p:nvSpPr>
        <p:spPr>
          <a:xfrm>
            <a:off x="230425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www.technologystudent.com</a:t>
            </a:r>
            <a:r>
              <a:rPr kumimoji="0" lang="en-US" sz="1000" b="0" i="0" u="none" strike="noStrike" kern="1200" cap="none" spc="0" normalizeH="0" baseline="0" noProof="0" dirty="0">
                <a:ln>
                  <a:noFill/>
                </a:ln>
                <a:solidFill>
                  <a:srgbClr val="000000"/>
                </a:solidFill>
                <a:effectLst/>
                <a:uLnTx/>
                <a:uFillTx/>
                <a:latin typeface="Calibri"/>
                <a:ea typeface="+mn-ea"/>
                <a:cs typeface="Calibri"/>
              </a:rPr>
              <a:t>/struct1/tacom1.png</a:t>
            </a:r>
          </a:p>
        </p:txBody>
      </p:sp>
    </p:spTree>
    <p:extLst>
      <p:ext uri="{BB962C8B-B14F-4D97-AF65-F5344CB8AC3E}">
        <p14:creationId xmlns:p14="http://schemas.microsoft.com/office/powerpoint/2010/main" val="4203508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Tree>
    <p:extLst>
      <p:ext uri="{BB962C8B-B14F-4D97-AF65-F5344CB8AC3E}">
        <p14:creationId xmlns:p14="http://schemas.microsoft.com/office/powerpoint/2010/main" val="12292746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Secure Are These People?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547664" y="6525344"/>
            <a:ext cx="653447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https://s-media-cache-ak0.pinimg.com/originals/48/09/54/4809543a9c7700246a0cf8acdae27abf.jpg</a:t>
            </a:r>
          </a:p>
        </p:txBody>
      </p:sp>
      <p:pic>
        <p:nvPicPr>
          <p:cNvPr id="6" name="Picture 5" descr="ny-workers-securi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7097"/>
          </a:xfrm>
          <a:prstGeom prst="rect">
            <a:avLst/>
          </a:prstGeom>
        </p:spPr>
      </p:pic>
      <p:sp>
        <p:nvSpPr>
          <p:cNvPr id="3" name="TextBox 2"/>
          <p:cNvSpPr txBox="1"/>
          <p:nvPr/>
        </p:nvSpPr>
        <p:spPr>
          <a:xfrm>
            <a:off x="251520" y="5775647"/>
            <a:ext cx="8631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rPr>
              <a:t>Security is about preventing unforeseen consequences</a:t>
            </a:r>
          </a:p>
        </p:txBody>
      </p:sp>
    </p:spTree>
    <p:extLst>
      <p:ext uri="{BB962C8B-B14F-4D97-AF65-F5344CB8AC3E}">
        <p14:creationId xmlns:p14="http://schemas.microsoft.com/office/powerpoint/2010/main" val="309840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7609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24872819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0000FF"/>
                </a:solidFill>
                <a:latin typeface="Garamond"/>
                <a:sym typeface="Vista Sans OT Medium"/>
              </a:rPr>
              <a:t>quadratic</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increase in</a:t>
            </a:r>
            <a:br>
              <a:rPr sz="3800" i="1" spc="-38" dirty="0">
                <a:solidFill>
                  <a:srgbClr val="0000FF"/>
                </a:solidFill>
                <a:latin typeface="Garamond"/>
                <a:sym typeface="Vista Sans OT Medium"/>
              </a:rPr>
            </a:br>
            <a:r>
              <a:rPr sz="3800" i="1" spc="-38" dirty="0">
                <a:solidFill>
                  <a:srgbClr val="0000FF"/>
                </a:solidFill>
                <a:latin typeface="Garamond"/>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1091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836364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a:solidFill>
                  <a:srgbClr val="0000FF"/>
                </a:solidFill>
                <a:hlinkClick r:id="rId4"/>
              </a:rPr>
              <a:t>An Experimental Study of Data Retention Behavior in Modern DRAM Devices: Implications for Retention Time Profiling Mechanisms</a:t>
            </a:r>
            <a:r>
              <a:rPr lang="en-US" sz="1600" dirty="0">
                <a:solidFill>
                  <a:srgbClr val="000000"/>
                </a:solidFill>
              </a:rPr>
              <a:t> (Liu et al., ISCA 2013)</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5"/>
              </a:rPr>
              <a:t>The Efficacy of Error Mitigation Techniques for DRAM Retention Failures: A Comparative Experimental Study</a:t>
            </a:r>
            <a:r>
              <a:rPr lang="en-US" sz="1600" dirty="0">
                <a:solidFill>
                  <a:srgbClr val="000000"/>
                </a:solidFill>
                <a:ea typeface="ＭＳ Ｐゴシック" charset="0"/>
                <a:cs typeface="ＭＳ Ｐゴシック" charset="0"/>
              </a:rPr>
              <a:t> </a:t>
            </a:r>
          </a:p>
          <a:p>
            <a:pPr lvl="1"/>
            <a:r>
              <a:rPr lang="en-US" sz="1600" dirty="0">
                <a:solidFill>
                  <a:srgbClr val="000000"/>
                </a:solidFill>
                <a:ea typeface="ＭＳ Ｐゴシック" charset="0"/>
                <a:cs typeface="ＭＳ Ｐゴシック" charset="0"/>
              </a:rPr>
              <a:t>(Khan et al., SIGMETRICS 2014)</a:t>
            </a:r>
            <a:endParaRPr lang="en-US" sz="1600" dirty="0">
              <a:solidFill>
                <a:srgbClr val="000000"/>
              </a:solidFill>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a:solidFill>
                  <a:srgbClr val="0000FF"/>
                </a:solidFill>
                <a:hlinkClick r:id="rId6"/>
              </a:rPr>
              <a:t>Flipping Bits in Memory Without Accessing Them: An Experimental Study of DRAM Disturbance Errors</a:t>
            </a:r>
            <a:r>
              <a:rPr lang="en-US" sz="1600" dirty="0">
                <a:solidFill>
                  <a:srgbClr val="000000"/>
                </a:solidFill>
              </a:rPr>
              <a:t> (Kim et al., ISCA 2014)</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7"/>
              </a:rPr>
              <a:t>Adaptive-Latency DRAM: Optimizing DRAM Timing for the Common-Case</a:t>
            </a:r>
            <a:r>
              <a:rPr lang="en-US" sz="1600" dirty="0">
                <a:solidFill>
                  <a:srgbClr val="000000"/>
                </a:solidFill>
                <a:ea typeface="ＭＳ Ｐゴシック" charset="0"/>
                <a:cs typeface="ＭＳ Ｐゴシック" charset="0"/>
              </a:rPr>
              <a:t> (Lee et al., HPCA 2015)</a:t>
            </a:r>
          </a:p>
          <a:p>
            <a:pPr lvl="1"/>
            <a:endParaRPr lang="en-US" sz="1600" dirty="0">
              <a:solidFill>
                <a:srgbClr val="000000"/>
              </a:solidFill>
              <a:ea typeface="ＭＳ Ｐゴシック" charset="0"/>
              <a:cs typeface="ＭＳ Ｐゴシック" charset="0"/>
            </a:endParaRPr>
          </a:p>
          <a:p>
            <a:pPr lvl="1"/>
            <a:r>
              <a:rPr lang="en-US" sz="1600" dirty="0">
                <a:solidFill>
                  <a:srgbClr val="0000FF"/>
                </a:solidFill>
                <a:ea typeface="ＭＳ Ｐゴシック" charset="0"/>
                <a:cs typeface="ＭＳ Ｐゴシック" charset="0"/>
                <a:hlinkClick r:id="rId8"/>
              </a:rPr>
              <a:t>AVATAR: A Variable-Retention-Time (VRT) Aware Refresh for DRAM Systems</a:t>
            </a:r>
            <a:r>
              <a:rPr lang="en-US" sz="1600" dirty="0">
                <a:solidFill>
                  <a:srgbClr val="000000"/>
                </a:solidFill>
                <a:ea typeface="ＭＳ Ｐゴシック" charset="0"/>
                <a:cs typeface="ＭＳ Ｐゴシック" charset="0"/>
              </a:rPr>
              <a:t> (</a:t>
            </a:r>
            <a:r>
              <a:rPr lang="en-US" sz="1600" dirty="0" err="1">
                <a:solidFill>
                  <a:srgbClr val="000000"/>
                </a:solidFill>
                <a:ea typeface="ＭＳ Ｐゴシック" charset="0"/>
                <a:cs typeface="ＭＳ Ｐゴシック" charset="0"/>
              </a:rPr>
              <a:t>Qureshi</a:t>
            </a:r>
            <a:r>
              <a:rPr lang="en-US" sz="1600" dirty="0">
                <a:solidFill>
                  <a:srgbClr val="000000"/>
                </a:solidFill>
                <a:ea typeface="ＭＳ Ｐゴシック" charset="0"/>
                <a:cs typeface="ＭＳ Ｐゴシック" charset="0"/>
              </a:rPr>
              <a:t> et al., DSN 2015)</a:t>
            </a:r>
            <a:endParaRPr lang="en-US" sz="1600" dirty="0">
              <a:solidFill>
                <a:srgbClr val="000000"/>
              </a:solidFill>
            </a:endParaRPr>
          </a:p>
        </p:txBody>
      </p:sp>
    </p:spTree>
    <p:extLst>
      <p:ext uri="{BB962C8B-B14F-4D97-AF65-F5344CB8AC3E}">
        <p14:creationId xmlns:p14="http://schemas.microsoft.com/office/powerpoint/2010/main" val="17635916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ea typeface="ＭＳ Ｐゴシック" charset="0"/>
                <a:cs typeface="ＭＳ Ｐゴシック" charset="0"/>
              </a:rPr>
              <a:t>Kim+, “</a:t>
            </a:r>
            <a:r>
              <a:rPr lang="en-US" sz="1600" dirty="0">
                <a:solidFill>
                  <a:srgbClr val="0000FF"/>
                </a:solidFill>
              </a:rPr>
              <a:t>Flipping Bits in Memory Without Accessing Them: An Experimental Study of DRAM Disturbance Errors</a:t>
            </a:r>
            <a:r>
              <a:rPr lang="en-US" sz="1600" dirty="0">
                <a:solidFill>
                  <a:srgbClr val="000000"/>
                </a:solidFill>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a:solidFill>
                  <a:srgbClr val="FFFF00"/>
                </a:solidFill>
                <a:effectLst>
                  <a:outerShdw blurRad="38100" dist="38100" dir="2700000" algn="tl">
                    <a:srgbClr val="000000">
                      <a:alpha val="43137"/>
                    </a:srgbClr>
                  </a:outerShdw>
                </a:effectLst>
              </a:rPr>
              <a:t>Temperature</a:t>
            </a:r>
          </a:p>
          <a:p>
            <a:pPr algn="ctr">
              <a:lnSpc>
                <a:spcPct val="90000"/>
              </a:lnSpc>
            </a:pPr>
            <a:r>
              <a:rPr lang="en-US" sz="2400" b="1">
                <a:solidFill>
                  <a:srgbClr val="FFFF00"/>
                </a:solidFill>
                <a:effectLst>
                  <a:outerShdw blurRad="38100" dist="38100" dir="2700000" algn="tl">
                    <a:srgbClr val="000000">
                      <a:alpha val="43137"/>
                    </a:srgbClr>
                  </a:outerShdw>
                </a:effectLst>
              </a:rPr>
              <a:t>Controller</a:t>
            </a:r>
          </a:p>
          <a:p>
            <a:pPr algn="ctr">
              <a:lnSpc>
                <a:spcPct val="90000"/>
              </a:lnSpc>
            </a:pPr>
            <a:endParaRPr lang="en-US" sz="3200" b="1">
              <a:solidFill>
                <a:srgbClr val="FFFF00"/>
              </a:solidFill>
              <a:effectLst>
                <a:outerShdw blurRad="38100" dist="38100" dir="2700000" algn="tl">
                  <a:srgbClr val="000000">
                    <a:alpha val="43137"/>
                  </a:srgbClr>
                </a:outerShdw>
              </a:effectLst>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38100" dist="38100" dir="2700000" algn="tl">
                    <a:srgbClr val="000000">
                      <a:alpha val="43137"/>
                    </a:srgbClr>
                  </a:outerShdw>
                </a:effectLst>
              </a:rPr>
              <a:t>PC</a:t>
            </a:r>
            <a:endParaRPr lang="en-US" sz="2400" b="1">
              <a:solidFill>
                <a:srgbClr val="FFFF00"/>
              </a:solidFill>
              <a:effectLst>
                <a:outerShdw blurRad="38100" dist="38100" dir="2700000" algn="tl">
                  <a:srgbClr val="000000">
                    <a:alpha val="43137"/>
                  </a:srgbClr>
                </a:outerShdw>
              </a:effectLst>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FFFF00"/>
                </a:solidFill>
                <a:effectLst>
                  <a:outerShdw blurRad="38100" dist="38100" dir="2700000" algn="tl">
                    <a:srgbClr val="000000">
                      <a:alpha val="43137"/>
                    </a:srgbClr>
                  </a:outerShdw>
                </a:effectLst>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FFFF00"/>
                </a:solidFill>
                <a:effectLst>
                  <a:outerShdw blurRad="38100" dist="38100" dir="2700000" algn="tl">
                    <a:srgbClr val="000000">
                      <a:alpha val="43137"/>
                    </a:srgbClr>
                  </a:outerShdw>
                </a:effectLst>
              </a:rPr>
              <a:t>FPGAs</a:t>
            </a:r>
          </a:p>
        </p:txBody>
      </p:sp>
    </p:spTree>
    <p:extLst>
      <p:ext uri="{BB962C8B-B14F-4D97-AF65-F5344CB8AC3E}">
        <p14:creationId xmlns:p14="http://schemas.microsoft.com/office/powerpoint/2010/main" val="12159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68413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93029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algn="ctr"/>
            <a:r>
              <a:rPr lang="en-US" b="1" dirty="0">
                <a:solidFill>
                  <a:srgbClr val="FF0000"/>
                </a:solidFill>
              </a:rPr>
              <a:t>Location</a:t>
            </a:r>
            <a:r>
              <a:rPr lang="en-US" dirty="0">
                <a:solidFill>
                  <a:srgbClr val="FF0000"/>
                </a:solidFill>
              </a:rPr>
              <a:t> dependent</a:t>
            </a:r>
          </a:p>
          <a:p>
            <a:pPr algn="ctr"/>
            <a:r>
              <a:rPr lang="en-US" b="1" dirty="0">
                <a:solidFill>
                  <a:srgbClr val="FF0000"/>
                </a:solidFill>
              </a:rPr>
              <a:t>Stored value pattern </a:t>
            </a:r>
            <a:r>
              <a:rPr lang="en-US" dirty="0">
                <a:solidFill>
                  <a:srgbClr val="FF0000"/>
                </a:solidFill>
              </a:rPr>
              <a:t>dependent</a:t>
            </a:r>
          </a:p>
          <a:p>
            <a:pPr algn="ctr"/>
            <a:r>
              <a:rPr lang="en-US" b="1" dirty="0">
                <a:solidFill>
                  <a:srgbClr val="FF0000"/>
                </a:solidFill>
              </a:rPr>
              <a:t>Time</a:t>
            </a:r>
            <a:r>
              <a:rPr lang="en-US" dirty="0">
                <a:solidFill>
                  <a:srgbClr val="FF0000"/>
                </a:solidFill>
              </a:rPr>
              <a:t> dependent</a:t>
            </a:r>
          </a:p>
        </p:txBody>
      </p:sp>
    </p:spTree>
    <p:extLst>
      <p:ext uri="{BB962C8B-B14F-4D97-AF65-F5344CB8AC3E}">
        <p14:creationId xmlns:p14="http://schemas.microsoft.com/office/powerpoint/2010/main" val="474652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268895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270580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14321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cost</a:t>
            </a:r>
            <a:r>
              <a:rPr lang="en-US" dirty="0">
                <a:latin typeface="Tahoma" charset="0"/>
                <a:ea typeface="ＭＳ Ｐゴシック" charset="0"/>
                <a:cs typeface="ＭＳ Ｐゴシック" charset="0"/>
              </a:rPr>
              <a:t>, and </a:t>
            </a:r>
            <a:r>
              <a:rPr lang="en-US" i="1" dirty="0">
                <a:latin typeface="Tahoma" charset="0"/>
                <a:ea typeface="ＭＳ Ｐゴシック" charset="0"/>
                <a:cs typeface="ＭＳ Ｐゴシック" charset="0"/>
              </a:rPr>
              <a:t>management algorithms</a:t>
            </a:r>
            <a:r>
              <a:rPr lang="en-US" dirty="0">
                <a:latin typeface="Tahoma" charset="0"/>
                <a:ea typeface="ＭＳ Ｐゴシック" charset="0"/>
                <a:cs typeface="ＭＳ Ｐゴシック" charset="0"/>
              </a:rPr>
              <a:t>) 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a:solidFill>
                  <a:srgbClr val="000000"/>
                </a:solidFill>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5142338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002414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41</a:t>
            </a:fld>
            <a:endParaRPr lang="en-US" altLang="en-US">
              <a:solidFill>
                <a:srgbClr val="000000"/>
              </a:solidFill>
            </a:endParaRPr>
          </a:p>
        </p:txBody>
      </p:sp>
    </p:spTree>
    <p:extLst>
      <p:ext uri="{BB962C8B-B14F-4D97-AF65-F5344CB8AC3E}">
        <p14:creationId xmlns:p14="http://schemas.microsoft.com/office/powerpoint/2010/main" val="142230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2E3B1D-8F75-8B42-8367-02A3C0FD41CB}" type="slidenum">
              <a:rPr lang="en-US" sz="1600">
                <a:solidFill>
                  <a:srgbClr val="000000"/>
                </a:solidFill>
                <a:latin typeface="Garamond" charset="0"/>
                <a:cs typeface="Arial" charset="0"/>
              </a:rPr>
              <a:pPr eaLnBrk="1" hangingPunct="1"/>
              <a:t>42</a:t>
            </a:fld>
            <a:endParaRPr lang="en-US" sz="1600">
              <a:solidFill>
                <a:srgbClr val="000000"/>
              </a:solidFill>
              <a:latin typeface="Garamond"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6902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Hammered Row</a:t>
            </a: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b="1" dirty="0">
                <a:solidFill>
                  <a:prstClr val="black"/>
                </a:solidFill>
                <a:latin typeface="Calibri Light"/>
                <a:ea typeface="ＭＳ Ｐゴシック" charset="0"/>
                <a:cs typeface="ＭＳ Ｐゴシック" charset="0"/>
              </a:rPr>
              <a:t>Repeatedly</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reading</a:t>
            </a:r>
            <a:r>
              <a:rPr lang="en-US" sz="2600" dirty="0">
                <a:solidFill>
                  <a:prstClr val="black"/>
                </a:solidFill>
                <a:latin typeface="Calibri Light"/>
                <a:ea typeface="ＭＳ Ｐゴシック" charset="0"/>
                <a:cs typeface="ＭＳ Ｐゴシック" charset="0"/>
              </a:rPr>
              <a:t> a row enough times (before memory gets refreshed)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t>
            </a:r>
            <a:r>
              <a:rPr lang="en-US" sz="2600" b="1" dirty="0">
                <a:solidFill>
                  <a:prstClr val="black"/>
                </a:solidFill>
                <a:latin typeface="Calibri Light"/>
                <a:ea typeface="ＭＳ Ｐゴシック" charset="0"/>
                <a:cs typeface="ＭＳ Ｐゴシック" charset="0"/>
              </a:rPr>
              <a:t>adjacent</a:t>
            </a:r>
            <a:r>
              <a:rPr lang="en-US" sz="2600" dirty="0">
                <a:solidFill>
                  <a:prstClr val="black"/>
                </a:solidFill>
                <a:latin typeface="Calibri Light"/>
                <a:ea typeface="ＭＳ Ｐゴシック" charset="0"/>
                <a:cs typeface="ＭＳ Ｐゴシック" charset="0"/>
              </a:rPr>
              <a:t> </a:t>
            </a:r>
            <a:r>
              <a:rPr lang="en-US" sz="2600" b="1" dirty="0">
                <a:solidFill>
                  <a:prstClr val="black"/>
                </a:solidFill>
                <a:latin typeface="Calibri Light"/>
                <a:ea typeface="ＭＳ Ｐゴシック" charset="0"/>
                <a:cs typeface="ＭＳ Ｐゴシック" charset="0"/>
              </a:rPr>
              <a:t>rows</a:t>
            </a:r>
            <a:r>
              <a:rPr lang="en-US" sz="2600" dirty="0">
                <a:solidFill>
                  <a:prstClr val="black"/>
                </a:solidFill>
                <a:latin typeface="Calibri Light"/>
                <a:ea typeface="ＭＳ Ｐゴシック" charset="0"/>
                <a:cs typeface="ＭＳ Ｐゴシック" charset="0"/>
              </a:rPr>
              <a:t>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43</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3"/>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760925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5B9BD5"/>
                </a:solidFill>
                <a:latin typeface="Calibri Light"/>
              </a:rPr>
              <a:t>A</a:t>
            </a:r>
            <a:r>
              <a:rPr lang="en-US" sz="4000" b="1">
                <a:solidFill>
                  <a:srgbClr val="5B9BD5"/>
                </a:solidFill>
                <a:latin typeface="Calibri Light"/>
              </a:rPr>
              <a:t> </a:t>
            </a:r>
            <a:r>
              <a:rPr lang="en-US" sz="3200">
                <a:solidFill>
                  <a:srgbClr val="5B9BD5"/>
                </a:solidFill>
                <a:latin typeface="Calibri Light"/>
              </a:rPr>
              <a:t>company</a:t>
            </a:r>
            <a:endParaRPr lang="en-US" sz="400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ED7D31"/>
                </a:solidFill>
                <a:latin typeface="Calibri Light"/>
              </a:rPr>
              <a:t>B</a:t>
            </a:r>
            <a:r>
              <a:rPr lang="en-US" sz="4000">
                <a:solidFill>
                  <a:srgbClr val="ED7D31"/>
                </a:solidFill>
                <a:latin typeface="Calibri Light"/>
              </a:rPr>
              <a:t> </a:t>
            </a:r>
            <a:r>
              <a:rPr lang="en-US" sz="3200">
                <a:solidFill>
                  <a:srgbClr val="ED7D31"/>
                </a:solidFill>
                <a:latin typeface="Calibri Light"/>
              </a:rPr>
              <a:t>company</a:t>
            </a:r>
            <a:endParaRPr lang="en-US" sz="400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a:solidFill>
                  <a:srgbClr val="70AD47"/>
                </a:solidFill>
                <a:latin typeface="Calibri Light"/>
              </a:rPr>
              <a:t>C </a:t>
            </a:r>
            <a:r>
              <a:rPr lang="en-US" sz="3200">
                <a:solidFill>
                  <a:srgbClr val="70AD47"/>
                </a:solidFill>
                <a:latin typeface="Calibri Light"/>
              </a:rPr>
              <a:t>company</a:t>
            </a:r>
            <a:endParaRPr lang="en-US" sz="400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5B9BD5"/>
                </a:solidFill>
                <a:latin typeface="Calibri Light"/>
                <a:cs typeface="Courier New" panose="02070309020205020404" pitchFamily="49" charset="0"/>
              </a:rPr>
              <a:t>Up to</a:t>
            </a:r>
          </a:p>
          <a:p>
            <a:pPr algn="ctr"/>
            <a:r>
              <a:rPr lang="en-US" sz="4400" b="1"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ED7D31"/>
                </a:solidFill>
                <a:latin typeface="Calibri Light"/>
                <a:cs typeface="Courier New" panose="02070309020205020404" pitchFamily="49" charset="0"/>
              </a:rPr>
              <a:t>Up to</a:t>
            </a:r>
          </a:p>
          <a:p>
            <a:pPr algn="ctr"/>
            <a:r>
              <a:rPr lang="en-US" sz="4400" b="1"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br>
              <a:rPr lang="en-US" sz="3600" dirty="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a:solidFill>
                  <a:srgbClr val="70AD47"/>
                </a:solidFill>
                <a:latin typeface="Calibri Light"/>
                <a:cs typeface="Courier New" panose="02070309020205020404" pitchFamily="49" charset="0"/>
              </a:rPr>
              <a:t>Up to</a:t>
            </a:r>
          </a:p>
          <a:p>
            <a:pPr algn="ctr"/>
            <a:r>
              <a:rPr lang="en-US" sz="4400" b="1"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44</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5"/>
              </a:rPr>
              <a:t>Flipping Bits in Memory Without Accessing Them: An Experimental Study of DRAM Disturbance Errors</a:t>
            </a:r>
            <a:r>
              <a:rPr lang="en-US" dirty="0">
                <a:solidFill>
                  <a:srgbClr val="0000FF"/>
                </a:solidFill>
                <a:ea typeface="ＭＳ Ｐゴシック" charset="0"/>
                <a:cs typeface="ＭＳ Ｐゴシック" charset="0"/>
              </a:rPr>
              <a:t>,</a:t>
            </a:r>
            <a:r>
              <a:rPr lang="en-US" dirty="0">
                <a:solidFill>
                  <a:prstClr val="black"/>
                </a:solidFill>
                <a:latin typeface="Tahoma" charset="0"/>
                <a:ea typeface="ＭＳ Ｐゴシック" charset="0"/>
                <a:cs typeface="ＭＳ Ｐゴシック" charset="0"/>
              </a:rPr>
              <a:t> </a:t>
            </a:r>
            <a:r>
              <a:rPr lang="en-US" dirty="0">
                <a:solidFill>
                  <a:prstClr val="black"/>
                </a:solidFill>
                <a:ea typeface="ＭＳ Ｐゴシック" charset="0"/>
                <a:cs typeface="ＭＳ Ｐゴシック" charset="0"/>
              </a:rPr>
              <a:t>(Kim et al., ISCA 2014)</a:t>
            </a:r>
          </a:p>
        </p:txBody>
      </p:sp>
    </p:spTree>
    <p:extLst>
      <p:ext uri="{BB962C8B-B14F-4D97-AF65-F5344CB8AC3E}">
        <p14:creationId xmlns:p14="http://schemas.microsoft.com/office/powerpoint/2010/main" val="124977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45</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153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46</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7061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47</a:t>
            </a:fld>
            <a:endParaRPr lang="en-US">
              <a:solidFill>
                <a:prstClr val="black">
                  <a:tint val="75000"/>
                </a:prstClr>
              </a:solidFill>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a:solidFill>
                  <a:srgbClr val="FF0000"/>
                </a:solidFill>
                <a:latin typeface="Calibri Light"/>
              </a:rPr>
              <a:t>All modules from </a:t>
            </a:r>
            <a:r>
              <a:rPr lang="en-US" sz="3200" i="1" dirty="0">
                <a:solidFill>
                  <a:srgbClr val="FF0000"/>
                </a:solidFill>
                <a:latin typeface="Cambria Math" panose="02040503050406030204" pitchFamily="18" charset="0"/>
                <a:ea typeface="Cambria Math" panose="02040503050406030204" pitchFamily="18" charset="0"/>
              </a:rPr>
              <a:t>2012–2013 </a:t>
            </a:r>
            <a:r>
              <a:rPr lang="en-US" sz="3600" i="1" dirty="0">
                <a:solidFill>
                  <a:srgbClr val="FF0000"/>
                </a:solidFill>
                <a:latin typeface="Calibri Light"/>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a:solidFill>
                  <a:srgbClr val="70AE46"/>
                </a:solidFill>
                <a:latin typeface="Calibri Light"/>
                <a:cs typeface="Courier New" panose="02070309020205020404" pitchFamily="49" charset="0"/>
              </a:rPr>
              <a:t>First</a:t>
            </a:r>
          </a:p>
          <a:p>
            <a:pPr algn="ctr">
              <a:lnSpc>
                <a:spcPct val="80000"/>
              </a:lnSpc>
            </a:pPr>
            <a:r>
              <a:rPr lang="en-US" sz="2800" i="1" dirty="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21174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203901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34039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Memory System: A </a:t>
            </a:r>
            <a:r>
              <a:rPr lang="en-US" sz="3800" b="1" i="1" dirty="0"/>
              <a:t>Shared Resource </a:t>
            </a:r>
            <a:r>
              <a:rPr lang="en-US" sz="3800" dirty="0"/>
              <a:t>View</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5</a:t>
            </a:fld>
            <a:endParaRPr lang="en-US"/>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a:solidFill>
                  <a:srgbClr val="000000"/>
                </a:solidFill>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4237019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461443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621473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3189757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32644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54</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hlinkClick r:id="rId5"/>
              </a:rPr>
              <a:t>Exploiting the DRAM rowhammer bug to gain kernel privileges </a:t>
            </a:r>
            <a:r>
              <a:rPr lang="en-US" dirty="0">
                <a:solidFill>
                  <a:srgbClr val="0000FF"/>
                </a:solidFill>
              </a:rPr>
              <a:t> (</a:t>
            </a:r>
            <a:r>
              <a:rPr lang="en-US" dirty="0" err="1">
                <a:solidFill>
                  <a:srgbClr val="0000FF"/>
                </a:solidFill>
              </a:rPr>
              <a:t>Seaborn</a:t>
            </a:r>
            <a:r>
              <a:rPr lang="en-US" dirty="0">
                <a:solidFill>
                  <a:srgbClr val="0000FF"/>
                </a:solidFill>
              </a:rPr>
              <a:t>, 2015)</a:t>
            </a: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a:solidFill>
                  <a:srgbClr val="0000FF"/>
                </a:solidFill>
                <a:ea typeface="ＭＳ Ｐゴシック" charset="0"/>
                <a:cs typeface="ＭＳ Ｐゴシック" charset="0"/>
                <a:hlinkClick r:id="rId6"/>
              </a:rPr>
              <a:t>Flipping Bits in Memory Without Accessing Them: An Experimental Study of DRAM Disturbance Errors</a:t>
            </a:r>
            <a:r>
              <a:rPr lang="en-US" dirty="0">
                <a:solidFill>
                  <a:srgbClr val="0000FF"/>
                </a:solidFill>
                <a:ea typeface="ＭＳ Ｐゴシック" charset="0"/>
                <a:cs typeface="ＭＳ Ｐゴシック" charset="0"/>
              </a:rPr>
              <a:t> (Kim et al., ISCA 2014)</a:t>
            </a:r>
          </a:p>
        </p:txBody>
      </p:sp>
    </p:spTree>
    <p:extLst>
      <p:ext uri="{BB962C8B-B14F-4D97-AF65-F5344CB8AC3E}">
        <p14:creationId xmlns:p14="http://schemas.microsoft.com/office/powerpoint/2010/main" val="1126524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739758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56</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1274431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57</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84698004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812B5F-CE3B-564D-B1D9-5770355AF2FF}" type="slidenum">
              <a:rPr lang="en-US" sz="1600">
                <a:solidFill>
                  <a:srgbClr val="000000"/>
                </a:solidFill>
                <a:latin typeface="Garamond" charset="0"/>
              </a:rPr>
              <a:pPr eaLnBrk="1" hangingPunct="1"/>
              <a:t>58</a:t>
            </a:fld>
            <a:endParaRPr lang="en-US" sz="1600">
              <a:solidFill>
                <a:srgbClr val="000000"/>
              </a:solidFill>
              <a:latin typeface="Garamond"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a:t>
            </a:r>
            <a:r>
              <a:rPr lang="en-US" sz="1000">
                <a:solidFill>
                  <a:srgbClr val="000000"/>
                </a:solidFill>
                <a:hlinkClick r:id="rId2"/>
              </a:rPr>
              <a:t>https://lab.dsst.io/32c3-slides/7197.html</a:t>
            </a:r>
            <a:r>
              <a:rPr lang="en-US" sz="1000">
                <a:solidFill>
                  <a:srgbClr val="000000"/>
                </a:solidFill>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r>
              <a:rPr lang="en-US" dirty="0" err="1">
                <a:solidFill>
                  <a:srgbClr val="0000FF"/>
                </a:solidFill>
              </a:rPr>
              <a:t>Rowhammer.js</a:t>
            </a:r>
            <a:r>
              <a:rPr lang="en-US" dirty="0">
                <a:solidFill>
                  <a:srgbClr val="0000FF"/>
                </a:solidFill>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r>
              <a:rPr lang="en-US" sz="1900" b="1" dirty="0">
                <a:solidFill>
                  <a:srgbClr val="FFFF00"/>
                </a:solidFill>
              </a:rPr>
              <a:t>“We can gain unrestricted access to systems of website visitors.”</a:t>
            </a:r>
          </a:p>
        </p:txBody>
      </p:sp>
    </p:spTree>
    <p:extLst>
      <p:ext uri="{BB962C8B-B14F-4D97-AF65-F5344CB8AC3E}">
        <p14:creationId xmlns:p14="http://schemas.microsoft.com/office/powerpoint/2010/main" val="14939600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3305A-74B5-C341-8457-3D076A48DDAD}" type="slidenum">
              <a:rPr lang="en-US" sz="1600">
                <a:solidFill>
                  <a:srgbClr val="000000"/>
                </a:solidFill>
                <a:latin typeface="Garamond" charset="0"/>
              </a:rPr>
              <a:pPr eaLnBrk="1" hangingPunct="1"/>
              <a:t>59</a:t>
            </a:fld>
            <a:endParaRPr lang="en-US" sz="1600">
              <a:solidFill>
                <a:srgbClr val="000000"/>
              </a:solidFill>
              <a:latin typeface="Garamond"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a:solidFill>
                  <a:srgbClr val="000000"/>
                </a:solidFill>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r>
              <a:rPr lang="en-US" dirty="0" err="1">
                <a:solidFill>
                  <a:srgbClr val="0000FF"/>
                </a:solidFill>
              </a:rPr>
              <a:t>Drammer</a:t>
            </a:r>
            <a:r>
              <a:rPr lang="en-US" dirty="0">
                <a:solidFill>
                  <a:srgbClr val="0000FF"/>
                </a:solidFill>
              </a:rPr>
              <a:t>: Deterministic </a:t>
            </a:r>
            <a:r>
              <a:rPr lang="en-US" dirty="0" err="1">
                <a:solidFill>
                  <a:srgbClr val="0000FF"/>
                </a:solidFill>
              </a:rPr>
              <a:t>Rowhammer</a:t>
            </a:r>
            <a:r>
              <a:rPr lang="en-US" dirty="0">
                <a:solidFill>
                  <a:srgbClr val="0000FF"/>
                </a:solidFill>
              </a:rPr>
              <a:t> Attacks on Mobile Platforms, CCS’16 </a:t>
            </a:r>
            <a:endParaRPr lang="en-US" dirty="0">
              <a:solidFill>
                <a:srgbClr val="000000"/>
              </a:solidFill>
            </a:endParaRPr>
          </a:p>
        </p:txBody>
      </p:sp>
      <p:sp>
        <p:nvSpPr>
          <p:cNvPr id="3" name="Rectangle 2"/>
          <p:cNvSpPr/>
          <p:nvPr/>
        </p:nvSpPr>
        <p:spPr>
          <a:xfrm>
            <a:off x="539552" y="874524"/>
            <a:ext cx="7593722" cy="400110"/>
          </a:xfrm>
          <a:prstGeom prst="rect">
            <a:avLst/>
          </a:prstGeom>
        </p:spPr>
        <p:txBody>
          <a:bodyPr wrap="square">
            <a:spAutoFit/>
          </a:bodyPr>
          <a:lstStyle/>
          <a:p>
            <a:pPr lvl="1"/>
            <a:r>
              <a:rPr lang="en-US" sz="2000" b="1" dirty="0">
                <a:solidFill>
                  <a:srgbClr val="FF0000"/>
                </a:solidFill>
              </a:rPr>
              <a:t>“Can gain control of a smart phone deterministically”</a:t>
            </a:r>
          </a:p>
        </p:txBody>
      </p:sp>
    </p:spTree>
    <p:extLst>
      <p:ext uri="{BB962C8B-B14F-4D97-AF65-F5344CB8AC3E}">
        <p14:creationId xmlns:p14="http://schemas.microsoft.com/office/powerpoint/2010/main" val="6075075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and memory controllers</a:t>
            </a:r>
            <a:r>
              <a:rPr lang="en-US" dirty="0">
                <a:latin typeface="Tahoma" charset="0"/>
                <a:ea typeface="ＭＳ Ｐゴシック" charset="0"/>
                <a:cs typeface="ＭＳ Ｐゴシック" charset="0"/>
              </a:rPr>
              <a:t>, as we know them today, are (will be) </a:t>
            </a:r>
            <a:r>
              <a:rPr lang="en-US" dirty="0">
                <a:solidFill>
                  <a:srgbClr val="FF0000"/>
                </a:solidFill>
                <a:latin typeface="Tahoma" charset="0"/>
                <a:ea typeface="ＭＳ Ｐゴシック" charset="0"/>
                <a:cs typeface="ＭＳ Ｐゴシック" charset="0"/>
              </a:rPr>
              <a:t>unlikely to satisfy all requirements</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a:solidFill>
                  <a:srgbClr val="FF0000"/>
                </a:solidFill>
                <a:latin typeface="Tahoma" charset="0"/>
                <a:ea typeface="ＭＳ Ｐゴシック" charset="0"/>
              </a:rPr>
              <a:t>enable new opportunities</a:t>
            </a:r>
            <a:r>
              <a:rPr lang="en-US" dirty="0">
                <a:latin typeface="Tahoma" charset="0"/>
                <a:ea typeface="ＭＳ Ｐゴシック" charset="0"/>
              </a:rPr>
              <a:t>: </a:t>
            </a:r>
            <a:r>
              <a:rPr lang="en-US" dirty="0" err="1">
                <a:latin typeface="Tahoma" charset="0"/>
                <a:ea typeface="ＭＳ Ｐゴシック" charset="0"/>
              </a:rPr>
              <a:t>memory+storage</a:t>
            </a:r>
            <a:r>
              <a:rPr lang="en-US" dirty="0">
                <a:latin typeface="Tahoma" charset="0"/>
                <a:ea typeface="ＭＳ Ｐゴシック" charset="0"/>
              </a:rPr>
              <a:t> merging</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system</a:t>
            </a:r>
          </a:p>
          <a:p>
            <a:pPr lvl="1"/>
            <a:r>
              <a:rPr lang="en-US" dirty="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requirements</a:t>
            </a:r>
          </a:p>
          <a:p>
            <a:pPr lvl="1"/>
            <a:endParaRPr lang="en-US" dirty="0">
              <a:solidFill>
                <a:srgbClr val="0000FF"/>
              </a:solidFill>
              <a:latin typeface="Tahoma" charset="0"/>
              <a:ea typeface="ＭＳ Ｐゴシック" charset="0"/>
              <a:cs typeface="ＭＳ Ｐゴシック" charset="0"/>
            </a:endParaRPr>
          </a:p>
          <a:p>
            <a:pPr marL="344487" lvl="1" indent="0">
              <a:buNone/>
            </a:pPr>
            <a:endParaRPr lang="en-US" dirty="0">
              <a:solidFill>
                <a:srgbClr val="0000FF"/>
              </a:solidFill>
              <a:latin typeface="Tahoma" charset="0"/>
              <a:ea typeface="ＭＳ Ｐゴシック" charset="0"/>
              <a:cs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3073655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73268962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33463881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213328835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1D2888-D5B0-E049-9B24-3010A3D9459E}"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16476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251662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762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33660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500" dirty="0"/>
              <a:t>Lee et al., “</a:t>
            </a:r>
            <a:r>
              <a:rPr lang="en-US" sz="1500" b="1" dirty="0">
                <a:solidFill>
                  <a:srgbClr val="660066"/>
                </a:solidFill>
              </a:rPr>
              <a:t>Adaptive-Latency DRAM: Optimizing DRAM Timing for the Common Case</a:t>
            </a:r>
            <a:r>
              <a:rPr lang="en-US" sz="1500" dirty="0"/>
              <a:t>,” HPCA 2015.</a:t>
            </a:r>
          </a:p>
          <a:p>
            <a:pPr lvl="2"/>
            <a:r>
              <a:rPr lang="en-US" sz="1500" dirty="0"/>
              <a:t>Chang et al., “</a:t>
            </a:r>
            <a:r>
              <a:rPr lang="en-US" sz="1500" b="1" dirty="0">
                <a:solidFill>
                  <a:srgbClr val="660066"/>
                </a:solidFill>
              </a:rPr>
              <a:t>Understanding Latency Variation in Modern DRAM Chips</a:t>
            </a:r>
            <a:r>
              <a:rPr lang="en-US" sz="1500" dirty="0"/>
              <a:t>,” SIGMETRICS 2016.</a:t>
            </a:r>
          </a:p>
          <a:p>
            <a:pPr lvl="2"/>
            <a:r>
              <a:rPr lang="en-US" sz="1500" dirty="0"/>
              <a:t>Lee et al., “</a:t>
            </a:r>
            <a:r>
              <a:rPr lang="en-US" sz="1500" b="1" dirty="0">
                <a:solidFill>
                  <a:srgbClr val="660066"/>
                </a:solidFill>
              </a:rPr>
              <a:t>Design-Induced Latency Variation in Modern DRAM Chips</a:t>
            </a:r>
            <a:r>
              <a:rPr lang="en-US" sz="1500" dirty="0"/>
              <a:t>,” SIGMETRICS 2017.</a:t>
            </a:r>
          </a:p>
          <a:p>
            <a:pPr lvl="2"/>
            <a:r>
              <a:rPr lang="en-US" sz="1500" dirty="0"/>
              <a:t>Chang et al., “</a:t>
            </a:r>
            <a:r>
              <a:rPr lang="en-US" sz="1500" b="1" dirty="0">
                <a:solidFill>
                  <a:srgbClr val="660066"/>
                </a:solidFill>
              </a:rPr>
              <a:t>Understanding Reduced-Voltage Operation in Modern DRAM Devices</a:t>
            </a:r>
            <a:r>
              <a:rPr lang="en-US" sz="1500" dirty="0"/>
              <a:t>,” SIGMETRICS 2017.</a:t>
            </a:r>
          </a:p>
          <a:p>
            <a:pPr lvl="2"/>
            <a:r>
              <a:rPr lang="en-US" sz="1500" dirty="0"/>
              <a:t>Ghose et al., “</a:t>
            </a:r>
            <a:r>
              <a:rPr lang="en-US" sz="1500" b="1" dirty="0">
                <a:solidFill>
                  <a:srgbClr val="7030A0"/>
                </a:solidFill>
              </a:rPr>
              <a:t>What Your DRAM Power Models Are Not Telling You: Lessons from a Detailed Experimental Study</a:t>
            </a:r>
            <a:r>
              <a:rPr lang="en-US" sz="1500" dirty="0"/>
              <a:t>,” SIGMETRICS 2018.</a:t>
            </a:r>
          </a:p>
          <a:p>
            <a:pPr lvl="2"/>
            <a:endParaRPr lang="en-US" sz="16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0911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5153468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7008607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383070563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RowHammer</a:t>
            </a:r>
            <a:r>
              <a:rPr lang="en-US" dirty="0"/>
              <a:t> Analysis</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70</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78639862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Memory </a:t>
            </a:r>
            <a:r>
              <a:rPr lang="en-US" sz="4400" dirty="0"/>
              <a:t>Reliability</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71</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r>
              <a:rPr lang="en-US" sz="1500" dirty="0">
                <a:solidFill>
                  <a:srgbClr val="000000"/>
                </a:solidFill>
                <a:hlinkClick r:id="rId3"/>
              </a:rPr>
              <a:t>https://people.inf.ethz.ch/omutlu/pub/rowhammer-and-other-memory-issues_date17.pdf</a:t>
            </a:r>
            <a:r>
              <a:rPr lang="en-US" sz="1500" dirty="0">
                <a:solidFill>
                  <a:srgbClr val="000000"/>
                </a:solidFill>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41595065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70439722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73</a:t>
            </a:fld>
            <a:endParaRPr lang="en-US"/>
          </a:p>
        </p:txBody>
      </p:sp>
    </p:spTree>
    <p:extLst>
      <p:ext uri="{BB962C8B-B14F-4D97-AF65-F5344CB8AC3E}">
        <p14:creationId xmlns:p14="http://schemas.microsoft.com/office/powerpoint/2010/main" val="135063008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1072267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9645769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79592603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pbs.twimg.com/media/DKHLt24W0AAE5Fd.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1" y="948688"/>
            <a:ext cx="8316416" cy="508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9" y="152400"/>
            <a:ext cx="8851254" cy="1066800"/>
          </a:xfrm>
        </p:spPr>
        <p:txBody>
          <a:bodyPr/>
          <a:lstStyle/>
          <a:p>
            <a:r>
              <a:rPr lang="en-US" sz="3800">
                <a:solidFill>
                  <a:srgbClr val="006633"/>
                </a:solidFill>
              </a:rPr>
              <a:t>Aside: Intelligent Controller for NAND Flash</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
        <p:nvSpPr>
          <p:cNvPr id="8" name="Rectangle 7">
            <a:hlinkClick r:id="rId3"/>
          </p:cNvPr>
          <p:cNvSpPr/>
          <p:nvPr/>
        </p:nvSpPr>
        <p:spPr>
          <a:xfrm>
            <a:off x="1619672" y="6021288"/>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3"/>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585" y="1009676"/>
            <a:ext cx="1915268" cy="1915268"/>
          </a:xfrm>
          <a:prstGeom prst="rect">
            <a:avLst/>
          </a:prstGeom>
        </p:spPr>
      </p:pic>
      <p:sp>
        <p:nvSpPr>
          <p:cNvPr id="9" name="TextBox 8"/>
          <p:cNvSpPr txBox="1"/>
          <p:nvPr/>
        </p:nvSpPr>
        <p:spPr>
          <a:xfrm>
            <a:off x="2483768" y="1340768"/>
            <a:ext cx="3874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158016844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Major Trends Affecting Main Memory</a:t>
            </a:r>
          </a:p>
          <a:p>
            <a:pPr eaLnBrk="1" hangingPunct="1"/>
            <a:r>
              <a:rPr lang="en-US" dirty="0">
                <a:latin typeface="Tahoma" charset="0"/>
                <a:ea typeface="ＭＳ Ｐゴシック" charset="0"/>
                <a:cs typeface="ＭＳ Ｐゴシック" charset="0"/>
              </a:rPr>
              <a:t>The Need for Intelligent Memory Controllers</a:t>
            </a:r>
          </a:p>
          <a:p>
            <a:pPr lvl="1" eaLnBrk="1" hangingPunct="1"/>
            <a:r>
              <a:rPr lang="en-US" dirty="0">
                <a:latin typeface="Tahoma" charset="0"/>
                <a:ea typeface="ＭＳ Ｐゴシック" charset="0"/>
                <a:cs typeface="ＭＳ Ｐゴシック" charset="0"/>
              </a:rPr>
              <a:t>Bottom Up: Push from Circuits and Devices</a:t>
            </a:r>
          </a:p>
          <a:p>
            <a:pPr lvl="1" eaLnBrk="1" hangingPunct="1"/>
            <a:r>
              <a:rPr lang="en-US" dirty="0">
                <a:solidFill>
                  <a:srgbClr val="0432FF"/>
                </a:solidFill>
                <a:latin typeface="Tahoma" charset="0"/>
                <a:ea typeface="ＭＳ Ｐゴシック" charset="0"/>
                <a:cs typeface="ＭＳ Ｐゴシック" charset="0"/>
              </a:rPr>
              <a:t>Top Down: Pull from Systems and Applications </a:t>
            </a:r>
          </a:p>
          <a:p>
            <a:pPr eaLnBrk="1" hangingPunct="1"/>
            <a:r>
              <a:rPr lang="en-US" dirty="0">
                <a:latin typeface="Tahoma" charset="0"/>
                <a:ea typeface="ＭＳ Ｐゴシック" charset="0"/>
                <a:cs typeface="ＭＳ Ｐゴシック" charset="0"/>
              </a:rPr>
              <a:t>Processing in Memory: Two Directions</a:t>
            </a:r>
          </a:p>
          <a:p>
            <a:pPr lvl="1" eaLnBrk="1" hangingPunct="1"/>
            <a:r>
              <a:rPr lang="en-US" dirty="0">
                <a:latin typeface="Tahoma" charset="0"/>
                <a:ea typeface="ＭＳ Ｐゴシック" charset="0"/>
                <a:cs typeface="ＭＳ Ｐゴシック" charset="0"/>
              </a:rPr>
              <a:t>Minimally Changing Memory Chips</a:t>
            </a:r>
          </a:p>
          <a:p>
            <a:pPr lvl="1" eaLnBrk="1" hangingPunct="1"/>
            <a:r>
              <a:rPr lang="en-US" dirty="0">
                <a:latin typeface="Tahoma" charset="0"/>
                <a:ea typeface="ＭＳ Ｐゴシック" charset="0"/>
                <a:cs typeface="ＭＳ Ｐゴシック" charset="0"/>
              </a:rPr>
              <a:t>Exploiting 3D-Stacked Memory</a:t>
            </a:r>
          </a:p>
          <a:p>
            <a:pPr eaLnBrk="1" hangingPunct="1"/>
            <a:r>
              <a:rPr lang="en-US" dirty="0">
                <a:latin typeface="Tahoma" charset="0"/>
                <a:ea typeface="ＭＳ Ｐゴシック" charset="0"/>
                <a:cs typeface="ＭＳ Ｐゴシック" charset="0"/>
              </a:rPr>
              <a:t>How to Enable Adoption of Processing in Memory</a:t>
            </a:r>
          </a:p>
          <a:p>
            <a:pPr eaLnBrk="1" hangingPunct="1"/>
            <a:r>
              <a:rPr lang="en-US" dirty="0">
                <a:latin typeface="Tahoma" charset="0"/>
                <a:ea typeface="ＭＳ Ｐゴシック" charset="0"/>
                <a:cs typeface="ＭＳ Ｐゴシック" charset="0"/>
              </a:rPr>
              <a:t>Conclusion</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78</a:t>
            </a:fld>
            <a:endParaRPr lang="en-US" sz="1600">
              <a:solidFill>
                <a:srgbClr val="000000"/>
              </a:solidFill>
              <a:latin typeface="Garamond" charset="0"/>
            </a:endParaRPr>
          </a:p>
        </p:txBody>
      </p:sp>
    </p:spTree>
    <p:extLst>
      <p:ext uri="{BB962C8B-B14F-4D97-AF65-F5344CB8AC3E}">
        <p14:creationId xmlns:p14="http://schemas.microsoft.com/office/powerpoint/2010/main" val="149657211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solidFill>
                  <a:srgbClr val="000000"/>
                </a:solidFill>
              </a:rPr>
              <a:pPr/>
              <a:t>79</a:t>
            </a:fld>
            <a:endParaRPr lang="en-US">
              <a:solidFill>
                <a:srgbClr val="000000"/>
              </a:solidFill>
            </a:endParaRPr>
          </a:p>
        </p:txBody>
      </p:sp>
    </p:spTree>
    <p:extLst>
      <p:ext uri="{BB962C8B-B14F-4D97-AF65-F5344CB8AC3E}">
        <p14:creationId xmlns:p14="http://schemas.microsoft.com/office/powerpoint/2010/main" val="1970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capacity, bandwidth, QoS 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cores/agents</a:t>
            </a: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cloud computing, GPUs, mobile, heterogeneity</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252682244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The Need for More Memory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r>
              <a:rPr lang="en-US" sz="2400" b="1" dirty="0">
                <a:solidFill>
                  <a:prstClr val="black"/>
                </a:solidFill>
                <a:latin typeface="Gill Sans MT"/>
              </a:rPr>
              <a:t>In-Memory Data Analytics </a:t>
            </a:r>
          </a:p>
          <a:p>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  </a:t>
            </a:r>
          </a:p>
          <a:p>
            <a:pPr marL="63500" indent="-63500"/>
            <a:r>
              <a:rPr lang="en-US" dirty="0">
                <a:solidFill>
                  <a:prstClr val="black">
                    <a:lumMod val="50000"/>
                    <a:lumOff val="50000"/>
                  </a:prstClr>
                </a:solidFill>
                <a:latin typeface="Gill Sans MT"/>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r>
              <a:rPr lang="en-US" sz="2400" b="1" dirty="0">
                <a:solidFill>
                  <a:prstClr val="black"/>
                </a:solidFill>
                <a:latin typeface="Gill Sans MT"/>
              </a:rPr>
              <a:t>Datacenter Workloads </a:t>
            </a:r>
            <a:br>
              <a:rPr lang="en-US" sz="2400" b="1" dirty="0">
                <a:solidFill>
                  <a:prstClr val="black"/>
                </a:solidFill>
                <a:latin typeface="Gill Sans MT"/>
              </a:rPr>
            </a:br>
            <a:r>
              <a:rPr lang="en-US" dirty="0">
                <a:solidFill>
                  <a:prstClr val="black">
                    <a:lumMod val="50000"/>
                    <a:lumOff val="50000"/>
                  </a:prstClr>
                </a:solidFill>
                <a:latin typeface="Gill Sans MT"/>
              </a:rPr>
              <a:t>[</a:t>
            </a:r>
            <a:r>
              <a:rPr lang="en-US" dirty="0" err="1">
                <a:solidFill>
                  <a:prstClr val="black">
                    <a:lumMod val="50000"/>
                    <a:lumOff val="50000"/>
                  </a:prstClr>
                </a:solidFill>
                <a:latin typeface="Gill Sans MT"/>
              </a:rPr>
              <a:t>Kanev</a:t>
            </a:r>
            <a:r>
              <a:rPr lang="en-US" dirty="0">
                <a:solidFill>
                  <a:prstClr val="black">
                    <a:lumMod val="50000"/>
                    <a:lumOff val="50000"/>
                  </a:prstClr>
                </a:solidFill>
                <a:latin typeface="Gill Sans MT"/>
              </a:rPr>
              <a:t>+ (</a:t>
            </a:r>
            <a:r>
              <a:rPr lang="en-US" b="1" dirty="0">
                <a:solidFill>
                  <a:prstClr val="black">
                    <a:lumMod val="50000"/>
                    <a:lumOff val="50000"/>
                  </a:prstClr>
                </a:solidFill>
                <a:latin typeface="Gill Sans MT"/>
              </a:rPr>
              <a:t>Google</a:t>
            </a:r>
            <a:r>
              <a:rPr lang="en-US" dirty="0">
                <a:solidFill>
                  <a:prstClr val="black">
                    <a:lumMod val="50000"/>
                    <a:lumOff val="50000"/>
                  </a:prstClr>
                </a:solidFill>
                <a:latin typeface="Gill Sans MT"/>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r>
              <a:rPr lang="en-US" sz="2400" b="1" dirty="0">
                <a:solidFill>
                  <a:prstClr val="black"/>
                </a:solidFill>
                <a:latin typeface="Gill Sans MT"/>
              </a:rPr>
              <a:t>In-memory Databases </a:t>
            </a:r>
          </a:p>
          <a:p>
            <a:pPr marL="63500" indent="-63500"/>
            <a:r>
              <a:rPr lang="en-US" dirty="0">
                <a:solidFill>
                  <a:prstClr val="black">
                    <a:lumMod val="50000"/>
                    <a:lumOff val="50000"/>
                  </a:prstClr>
                </a:solidFill>
                <a:latin typeface="Gill Sans MT"/>
              </a:rPr>
              <a:t>[Mao+, EuroSys’12; </a:t>
            </a:r>
            <a:br>
              <a:rPr lang="en-US" dirty="0">
                <a:solidFill>
                  <a:prstClr val="black">
                    <a:lumMod val="50000"/>
                    <a:lumOff val="50000"/>
                  </a:prstClr>
                </a:solidFill>
                <a:latin typeface="Gill Sans MT"/>
              </a:rPr>
            </a:br>
            <a:r>
              <a:rPr lang="en-US" dirty="0">
                <a:solidFill>
                  <a:prstClr val="black">
                    <a:lumMod val="50000"/>
                    <a:lumOff val="50000"/>
                  </a:prstClr>
                </a:solidFill>
                <a:latin typeface="Gill Sans MT"/>
              </a:rPr>
              <a:t>Clapp+ (</a:t>
            </a:r>
            <a:r>
              <a:rPr lang="en-US" b="1" dirty="0">
                <a:solidFill>
                  <a:prstClr val="black">
                    <a:lumMod val="50000"/>
                    <a:lumOff val="50000"/>
                  </a:prstClr>
                </a:solidFill>
                <a:latin typeface="Gill Sans MT"/>
              </a:rPr>
              <a:t>Intel</a:t>
            </a:r>
            <a:r>
              <a:rPr lang="en-US" dirty="0">
                <a:solidFill>
                  <a:prstClr val="black">
                    <a:lumMod val="50000"/>
                    <a:lumOff val="50000"/>
                  </a:prstClr>
                </a:solidFill>
                <a:latin typeface="Gill Sans MT"/>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r>
              <a:rPr lang="en-US" sz="2400" b="1" dirty="0">
                <a:solidFill>
                  <a:prstClr val="black"/>
                </a:solidFill>
                <a:latin typeface="Gill Sans MT"/>
              </a:rPr>
              <a:t>Graph/Tree Processing </a:t>
            </a:r>
          </a:p>
          <a:p>
            <a:r>
              <a:rPr lang="en-US" dirty="0">
                <a:solidFill>
                  <a:prstClr val="black">
                    <a:lumMod val="50000"/>
                    <a:lumOff val="50000"/>
                  </a:prstClr>
                </a:solidFill>
                <a:latin typeface="Gill Sans MT"/>
              </a:rPr>
              <a:t>[Xu+, IISWC’12; </a:t>
            </a:r>
            <a:r>
              <a:rPr lang="en-US" dirty="0" err="1">
                <a:solidFill>
                  <a:prstClr val="black">
                    <a:lumMod val="50000"/>
                    <a:lumOff val="50000"/>
                  </a:prstClr>
                </a:solidFill>
                <a:latin typeface="Gill Sans MT"/>
              </a:rPr>
              <a:t>Umuroglu</a:t>
            </a:r>
            <a:r>
              <a:rPr lang="en-US" dirty="0">
                <a:solidFill>
                  <a:prstClr val="black">
                    <a:lumMod val="50000"/>
                    <a:lumOff val="50000"/>
                  </a:prstClr>
                </a:solidFill>
                <a:latin typeface="Gill Sans MT"/>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89175019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b="0" kern="0" dirty="0">
                <a:solidFill>
                  <a:srgbClr val="006633"/>
                </a:solidFill>
                <a:latin typeface="Garamond"/>
              </a:rPr>
              <a:t>The Need for More Memory Performance</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1987054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49879182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245717619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(Human) Hierarchy of Needs, Revisited</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6" name="TextBox 5"/>
          <p:cNvSpPr txBox="1"/>
          <p:nvPr/>
        </p:nvSpPr>
        <p:spPr>
          <a:xfrm>
            <a:off x="227414" y="1052736"/>
            <a:ext cx="4416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p:txBody>
      </p:sp>
      <p:sp>
        <p:nvSpPr>
          <p:cNvPr id="7" name="TextBox 6"/>
          <p:cNvSpPr txBox="1"/>
          <p:nvPr/>
        </p:nvSpPr>
        <p:spPr>
          <a:xfrm>
            <a:off x="3778884" y="4869160"/>
            <a:ext cx="4033476" cy="584775"/>
          </a:xfrm>
          <a:prstGeom prst="rect">
            <a:avLst/>
          </a:prstGeom>
          <a:solidFill>
            <a:srgbClr val="A285C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ahoma"/>
                <a:ea typeface="+mn-ea"/>
                <a:cs typeface="+mn-cs"/>
              </a:rPr>
              <a:t>Everlasting energy</a:t>
            </a:r>
            <a:endParaRPr kumimoji="0" lang="en-US" sz="3200" b="1" i="0" u="none" strike="noStrike" kern="1200" cap="none" spc="0" normalizeH="0" baseline="0" noProof="0" dirty="0">
              <a:ln>
                <a:noFill/>
              </a:ln>
              <a:solidFill>
                <a:srgbClr val="FFFF00"/>
              </a:solidFill>
              <a:effectLst/>
              <a:uLnTx/>
              <a:uFillTx/>
              <a:latin typeface="Tahoma"/>
              <a:ea typeface="+mn-ea"/>
              <a:cs typeface="+mn-cs"/>
            </a:endParaRPr>
          </a:p>
        </p:txBody>
      </p:sp>
      <p:sp>
        <p:nvSpPr>
          <p:cNvPr id="8" name="TextBox 7"/>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9" name="TextBox 8"/>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pic>
        <p:nvPicPr>
          <p:cNvPr id="10" name="Picture 9">
            <a:extLst>
              <a:ext uri="{FF2B5EF4-FFF2-40B4-BE49-F238E27FC236}">
                <a16:creationId xmlns:a16="http://schemas.microsoft.com/office/drawing/2014/main" id="{F36BB17F-F734-3B48-BE0D-49A57CBB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64053"/>
            <a:ext cx="2046334" cy="2581171"/>
          </a:xfrm>
          <a:prstGeom prst="rect">
            <a:avLst/>
          </a:prstGeom>
        </p:spPr>
      </p:pic>
    </p:spTree>
    <p:extLst>
      <p:ext uri="{BB962C8B-B14F-4D97-AF65-F5344CB8AC3E}">
        <p14:creationId xmlns:p14="http://schemas.microsoft.com/office/powerpoint/2010/main" val="6842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92533286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86</a:t>
            </a:fld>
            <a:endParaRPr lang="en-US" altLang="en-US">
              <a:solidFill>
                <a:srgbClr val="000000"/>
              </a:solidFill>
            </a:endParaRPr>
          </a:p>
        </p:txBody>
      </p:sp>
    </p:spTree>
    <p:extLst>
      <p:ext uri="{BB962C8B-B14F-4D97-AF65-F5344CB8AC3E}">
        <p14:creationId xmlns:p14="http://schemas.microsoft.com/office/powerpoint/2010/main" val="900250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87</a:t>
            </a:fld>
            <a:endParaRPr lang="en-US" altLang="en-US">
              <a:solidFill>
                <a:srgbClr val="000000"/>
              </a:solidFill>
            </a:endParaRPr>
          </a:p>
        </p:txBody>
      </p:sp>
    </p:spTree>
    <p:extLst>
      <p:ext uri="{BB962C8B-B14F-4D97-AF65-F5344CB8AC3E}">
        <p14:creationId xmlns:p14="http://schemas.microsoft.com/office/powerpoint/2010/main" val="148305358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941599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89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Tree>
    <p:extLst>
      <p:ext uri="{BB962C8B-B14F-4D97-AF65-F5344CB8AC3E}">
        <p14:creationId xmlns:p14="http://schemas.microsoft.com/office/powerpoint/2010/main" val="6504739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latin typeface="Garamond" charset="0"/>
                <a:ea typeface="ＭＳ Ｐゴシック" charset="0"/>
                <a:cs typeface="ＭＳ Ｐゴシック" charset="0"/>
              </a:rPr>
              <a:t>Example: The 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a:solidFill>
                <a:srgbClr val="0000FF"/>
              </a:solidFill>
              <a:latin typeface="Tahoma" charset="0"/>
              <a:ea typeface="ＭＳ Ｐゴシック" charset="0"/>
              <a:cs typeface="ＭＳ Ｐゴシック" charset="0"/>
            </a:endParaRPr>
          </a:p>
          <a:p>
            <a:r>
              <a:rPr lang="en-US" sz="2100" i="1" dirty="0">
                <a:solidFill>
                  <a:srgbClr val="0000FF"/>
                </a:solidFill>
                <a:latin typeface="Tahoma" charset="0"/>
                <a:ea typeface="ＭＳ Ｐゴシック" charset="0"/>
                <a:cs typeface="ＭＳ Ｐゴシック" charset="0"/>
              </a:rPr>
              <a:t>Memory 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Trends worse for </a:t>
            </a:r>
            <a:r>
              <a:rPr lang="en-US" sz="2100" i="1" dirty="0">
                <a:solidFill>
                  <a:srgbClr val="0000FF"/>
                </a:solidFill>
                <a:latin typeface="Tahoma" charset="0"/>
                <a:ea typeface="ＭＳ Ｐゴシック" charset="0"/>
                <a:cs typeface="ＭＳ Ｐゴシック" charset="0"/>
              </a:rPr>
              <a:t>memory bandwidth per core</a:t>
            </a:r>
            <a:r>
              <a:rPr lang="en-US" sz="2100" dirty="0">
                <a:solidFill>
                  <a:srgbClr val="0000FF"/>
                </a:solidFill>
                <a:latin typeface="Tahoma" charset="0"/>
                <a:ea typeface="ＭＳ Ｐゴシック" charset="0"/>
                <a:cs typeface="ＭＳ Ｐゴシック" charset="0"/>
              </a:rPr>
              <a:t>!</a:t>
            </a: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a:solidFill>
                  <a:srgbClr val="000000"/>
                </a:solidFill>
              </a:rPr>
              <a:t>Core count doubling ~ every 2 years </a:t>
            </a:r>
          </a:p>
          <a:p>
            <a:pPr eaLnBrk="1" fontAlgn="base" hangingPunct="1">
              <a:spcBef>
                <a:spcPct val="0"/>
              </a:spcBef>
              <a:spcAft>
                <a:spcPct val="0"/>
              </a:spcAft>
            </a:pPr>
            <a:r>
              <a:rPr lang="en-US" sz="2200" dirty="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a:solidFill>
                  <a:srgbClr val="000000"/>
                </a:solidFill>
                <a:latin typeface="Tahoma"/>
              </a:rPr>
              <a:t>Lim et al., ISCA 2009</a:t>
            </a:r>
          </a:p>
        </p:txBody>
      </p:sp>
    </p:spTree>
    <p:extLst>
      <p:ext uri="{BB962C8B-B14F-4D97-AF65-F5344CB8AC3E}">
        <p14:creationId xmlns:p14="http://schemas.microsoft.com/office/powerpoint/2010/main" val="2775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91664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1155155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08765692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174979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07205051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95</a:t>
            </a:fld>
            <a:endParaRPr lang="en-US"/>
          </a:p>
        </p:txBody>
      </p:sp>
    </p:spTree>
    <p:extLst>
      <p:ext uri="{BB962C8B-B14F-4D97-AF65-F5344CB8AC3E}">
        <p14:creationId xmlns:p14="http://schemas.microsoft.com/office/powerpoint/2010/main" val="74974927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96</a:t>
            </a:fld>
            <a:endParaRPr lang="en-US"/>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r>
              <a:rPr lang="en-US" sz="2000" b="1" dirty="0">
                <a:solidFill>
                  <a:srgbClr val="FF0000"/>
                </a:solidFill>
              </a:rPr>
              <a:t>Most of the system is dedicated to storing and moving data </a:t>
            </a:r>
          </a:p>
        </p:txBody>
      </p:sp>
    </p:spTree>
    <p:extLst>
      <p:ext uri="{BB962C8B-B14F-4D97-AF65-F5344CB8AC3E}">
        <p14:creationId xmlns:p14="http://schemas.microsoft.com/office/powerpoint/2010/main" val="174942394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0426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28" y="4869160"/>
            <a:ext cx="8489975" cy="1323439"/>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A memory access consumes ~1000X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310274749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1874356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3.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7.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7.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52.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5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6.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196716</TotalTime>
  <Words>11963</Words>
  <Application>Microsoft Macintosh PowerPoint</Application>
  <PresentationFormat>On-screen Show (4:3)</PresentationFormat>
  <Paragraphs>2455</Paragraphs>
  <Slides>255</Slides>
  <Notes>38</Notes>
  <HiddenSlides>0</HiddenSlides>
  <MMClips>0</MMClips>
  <ScaleCrop>false</ScaleCrop>
  <HeadingPairs>
    <vt:vector size="6" baseType="variant">
      <vt:variant>
        <vt:lpstr>Fonts Used</vt:lpstr>
      </vt:variant>
      <vt:variant>
        <vt:i4>28</vt:i4>
      </vt:variant>
      <vt:variant>
        <vt:lpstr>Theme</vt:lpstr>
      </vt:variant>
      <vt:variant>
        <vt:i4>69</vt:i4>
      </vt:variant>
      <vt:variant>
        <vt:lpstr>Slide Titles</vt:lpstr>
      </vt:variant>
      <vt:variant>
        <vt:i4>255</vt:i4>
      </vt:variant>
    </vt:vector>
  </HeadingPairs>
  <TitlesOfParts>
    <vt:vector size="352" baseType="lpstr">
      <vt:lpstr>ＭＳ Ｐゴシック</vt:lpstr>
      <vt:lpstr>ＭＳ Ｐゴシック</vt:lpstr>
      <vt:lpstr>ヒラギノ角ゴ ProN W3</vt:lpstr>
      <vt:lpstr>ヒラギノ角ゴ ProN W6</vt:lpstr>
      <vt:lpstr>Adobe Garamond Pro</vt:lpstr>
      <vt:lpstr>Apple Chancery</vt:lpstr>
      <vt:lpstr>Arial</vt:lpstr>
      <vt:lpstr>Calibri</vt:lpstr>
      <vt:lpstr>Calibri Light</vt:lpstr>
      <vt:lpstr>Cambria</vt:lpstr>
      <vt:lpstr>Cambria Math</vt:lpstr>
      <vt:lpstr>Chalkduster</vt:lpstr>
      <vt:lpstr>Corbel</vt:lpstr>
      <vt:lpstr>Courier New</vt:lpstr>
      <vt:lpstr>Futura Medium</vt:lpstr>
      <vt:lpstr>Garamond</vt:lpstr>
      <vt:lpstr>Gill Sans</vt:lpstr>
      <vt:lpstr>Gill Sans MT</vt:lpstr>
      <vt:lpstr>Lucida Grande</vt:lpstr>
      <vt:lpstr>Mangal</vt:lpstr>
      <vt:lpstr>Myriad Pro Bold Cond</vt:lpstr>
      <vt:lpstr>Myriad Pro Cond</vt:lpstr>
      <vt:lpstr>나눔고딕</vt:lpstr>
      <vt:lpstr>Tahoma</vt:lpstr>
      <vt:lpstr>Times New Roman</vt:lpstr>
      <vt:lpstr>Verdana</vt:lpstr>
      <vt:lpstr>Vista Sans OT Medium</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36_Edge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139_Edge</vt:lpstr>
      <vt:lpstr>143_Edge</vt:lpstr>
      <vt:lpstr>144_Edge</vt:lpstr>
      <vt:lpstr>147_Edge</vt:lpstr>
      <vt:lpstr>133_Edge</vt:lpstr>
      <vt:lpstr>148_Edge</vt:lpstr>
      <vt:lpstr>3_Metropolitan_bullet</vt:lpstr>
      <vt:lpstr>151_Edge</vt:lpstr>
      <vt:lpstr>152_Edge</vt:lpstr>
      <vt:lpstr>154_Edge</vt:lpstr>
      <vt:lpstr>24_Office Theme</vt:lpstr>
      <vt:lpstr>14_Office Theme</vt:lpstr>
      <vt:lpstr>4_Office Theme</vt:lpstr>
      <vt:lpstr>Title &amp; Bullets</vt:lpstr>
      <vt:lpstr>27_Office Theme</vt:lpstr>
      <vt:lpstr>19_Office Theme</vt:lpstr>
      <vt:lpstr>156_Edge</vt:lpstr>
      <vt:lpstr>2_Title &amp; Bullets</vt:lpstr>
      <vt:lpstr>158_Edge</vt:lpstr>
      <vt:lpstr>159_Edge</vt:lpstr>
      <vt:lpstr>167_Edge</vt:lpstr>
      <vt:lpstr>safari</vt:lpstr>
      <vt:lpstr>7_sesha-theme</vt:lpstr>
      <vt:lpstr>2_Edge</vt:lpstr>
      <vt:lpstr>168_Edge</vt:lpstr>
      <vt:lpstr>153_Edge</vt:lpstr>
      <vt:lpstr>5_Edge</vt:lpstr>
      <vt:lpstr>7_Edge</vt:lpstr>
      <vt:lpstr>25_Office Theme</vt:lpstr>
      <vt:lpstr>10_Edge</vt:lpstr>
      <vt:lpstr>3_sesha-theme</vt:lpstr>
      <vt:lpstr>11_Edge</vt:lpstr>
      <vt:lpstr>1_Office Theme</vt:lpstr>
      <vt:lpstr>171_Edge</vt:lpstr>
      <vt:lpstr>18_Edge</vt:lpstr>
      <vt:lpstr>4_sesha-theme</vt:lpstr>
      <vt:lpstr>21_Edge</vt:lpstr>
      <vt:lpstr>43_Edge</vt:lpstr>
      <vt:lpstr>14_Edge</vt:lpstr>
      <vt:lpstr>62_Edge</vt:lpstr>
      <vt:lpstr>Processing Data Where It Makes Sense  in Modern Computing Systems: Enabling In-Memory Computation</vt:lpstr>
      <vt:lpstr>The Main Memory System</vt:lpstr>
      <vt:lpstr>The Main Memory System</vt:lpstr>
      <vt:lpstr>The Main Memory System</vt:lpstr>
      <vt:lpstr>Memory System: A Shared Resource View</vt:lpstr>
      <vt:lpstr>State of the Main Memory System</vt:lpstr>
      <vt:lpstr>Major Trends Affecting Main Memory (I)</vt:lpstr>
      <vt:lpstr>Major Trends Affecting Main Memory (II)</vt:lpstr>
      <vt:lpstr>Example: The Memory Capacity Gap</vt:lpstr>
      <vt:lpstr>DRAM Capacity, Bandwidth &amp; Latency</vt:lpstr>
      <vt:lpstr>DRAM Is Critical for Performance</vt:lpstr>
      <vt:lpstr>DRAM Is Critical for Performance</vt:lpstr>
      <vt:lpstr>DRAM Is Critical for Performance</vt:lpstr>
      <vt:lpstr>DRAM Is Critical for Performance</vt:lpstr>
      <vt:lpstr>Major Trends Affecting Main Memory (III)</vt:lpstr>
      <vt:lpstr>Energy Waste in Mobile Devices</vt:lpstr>
      <vt:lpstr>Major Trends Affecting Main Memory (IV)</vt:lpstr>
      <vt:lpstr>Major Trends Affecting Main Memory (V)</vt:lpstr>
      <vt:lpstr>Major Trends Affecting Main Memory (V)</vt:lpstr>
      <vt:lpstr>Major Trend: Hybrid Main Memory</vt:lpstr>
      <vt:lpstr>Foreshadowing</vt:lpstr>
      <vt:lpstr>Industry Is Writing Papers About It, Too</vt:lpstr>
      <vt:lpstr>Call for Intelligent Memory Controllers</vt:lpstr>
      <vt:lpstr>Agenda</vt:lpstr>
      <vt:lpstr>Maslow’s (Human) Hierarchy of Needs</vt:lpstr>
      <vt:lpstr>How Reliable/Secure/Safe is This Bridge?</vt:lpstr>
      <vt:lpstr>Collapse of the “Galloping Gertie”</vt:lpstr>
      <vt:lpstr>How Secure Are These People?</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Data Retention in Memory [Liu et al., ISCA 2013]</vt:lpstr>
      <vt:lpstr>Takeaway</vt:lpstr>
      <vt:lpstr>More on DRAM Refresh (I)</vt:lpstr>
      <vt:lpstr>More on DRAM Refresh (II)</vt:lpstr>
      <vt:lpstr>More on DRAM Refresh (III)</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More Security Implications (I)</vt:lpstr>
      <vt:lpstr>More Security Implications (II)</vt:lpstr>
      <vt:lpstr>More Security Implications (III)</vt:lpstr>
      <vt:lpstr>More Security Implications (IV)</vt:lpstr>
      <vt:lpstr>More Security Implications (V)</vt:lpstr>
      <vt:lpstr>More Security Implications?</vt:lpstr>
      <vt:lpstr>Apple’s Patch for RowHammer</vt:lpstr>
      <vt:lpstr>Our Solution to RowHammer</vt:lpstr>
      <vt:lpstr>Advantages of PARA</vt:lpstr>
      <vt:lpstr>Requirements for PARA</vt:lpstr>
      <vt:lpstr>Probabilistic Activation in Real Life (I)</vt:lpstr>
      <vt:lpstr>Probabilistic Activation in Real Life (II)</vt:lpstr>
      <vt:lpstr>More on RowHammer Analysis</vt:lpstr>
      <vt:lpstr>Future of Memory Reliability</vt:lpstr>
      <vt:lpstr>A RowHammer Retrospective</vt:lpstr>
      <vt:lpstr>Takeaway</vt:lpstr>
      <vt:lpstr>Industry Is Writing Papers About It, Too</vt:lpstr>
      <vt:lpstr>Call for Intelligent Memory Controllers</vt:lpstr>
      <vt:lpstr>Aside: Intelligent Controller for NAND Flash</vt:lpstr>
      <vt:lpstr>Aside: Intelligent Controller for NAND Flash</vt:lpstr>
      <vt:lpstr>Agenda</vt:lpstr>
      <vt:lpstr>Three Key Systems Trends</vt:lpstr>
      <vt:lpstr>The Need for More Memory Performance</vt:lpstr>
      <vt:lpstr>The Need for More Memory Performance</vt:lpstr>
      <vt:lpstr>Do We Want This?</vt:lpstr>
      <vt:lpstr>Or This?</vt:lpstr>
      <vt:lpstr>Maslow’s (Human) Hierarchy of Needs, Revisited</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Why In-Memory Computation Today?</vt:lpstr>
      <vt:lpstr>Agenda</vt:lpstr>
      <vt:lpstr>Processing in Memory:   Two Approaches</vt:lpstr>
      <vt:lpstr>Approach 1: Minimally Changing DRAM</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Performance: In-DRAM Bitwise Operations</vt:lpstr>
      <vt:lpstr>Energy of In-DRAM Bitwise Operations</vt:lpstr>
      <vt:lpstr>Ambit vs. DDR3: Performance and Energy</vt:lpstr>
      <vt:lpstr>Bulk Bitwise Operations in Workloads</vt:lpstr>
      <vt:lpstr>Example Data Structure: Bitmap Index</vt:lpstr>
      <vt:lpstr>Performance: Bitmap Index on Ambit</vt:lpstr>
      <vt:lpstr>Performance: BitWeaving on Ambit</vt:lpstr>
      <vt:lpstr>More on In-DRAM Bulk AND/OR</vt:lpstr>
      <vt:lpstr>More on Ambit</vt:lpstr>
      <vt:lpstr>More on In-DRAM Bulk Bitwise Execution</vt:lpstr>
      <vt:lpstr>Challenge and Opportunity for Future</vt:lpstr>
      <vt:lpstr>Challenge: Intelligent Memory Device</vt:lpstr>
      <vt:lpstr>Agenda</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Using PIM to Reduce Data Movement</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Two Key Questions in 3D-Stacked PIM</vt:lpstr>
      <vt:lpstr>PEI: PIM-Enabled Instructions (Ideas)</vt:lpstr>
      <vt:lpstr>Simple PIM Operations as ISA Extensions (II)</vt:lpstr>
      <vt:lpstr>Simple PIM Operations as ISA Extensions (III)</vt:lpstr>
      <vt:lpstr>PEI: PIM-Enabled Instructions (Example)</vt:lpstr>
      <vt:lpstr>Example (Abstract) PEI uArchitecture</vt:lpstr>
      <vt:lpstr>PEI: Initial Evaluation Results</vt:lpstr>
      <vt:lpstr>PEI Performance Delta: Large Data Sets</vt:lpstr>
      <vt:lpstr>PEI Energy Consumption</vt:lpstr>
      <vt:lpstr>Simpler PIM: PIM-Enabled Instructions</vt:lpstr>
      <vt:lpstr>Automatic Code and Data Mapping</vt:lpstr>
      <vt:lpstr>Automatic Offloading of Critical Code</vt:lpstr>
      <vt:lpstr>Automatic Offloading of Prefetch Mechanisms</vt:lpstr>
      <vt:lpstr>Efficient Automatic Data Coherence Support</vt:lpstr>
      <vt:lpstr>Efficient Automatic Data Coherence Support</vt:lpstr>
      <vt:lpstr>Challenge and Opportunity for Future</vt:lpstr>
      <vt:lpstr>Agenda</vt:lpstr>
      <vt:lpstr>Eliminating the Adoption Barriers</vt:lpstr>
      <vt:lpstr>Barriers to Adoption of PIM</vt:lpstr>
      <vt:lpstr>We Need to Revisit the Entire Stack</vt:lpstr>
      <vt:lpstr>PIM Review and Open Problems</vt:lpstr>
      <vt:lpstr>PIM Review and Open Problems (II)</vt:lpstr>
      <vt:lpstr>Key Challenge 1: Code Mapping</vt:lpstr>
      <vt:lpstr>Key Challenge 2: Data Mapping</vt:lpstr>
      <vt:lpstr>How to Do the Code and Data Mapping?</vt:lpstr>
      <vt:lpstr>How to Schedule Code?</vt:lpstr>
      <vt:lpstr>Challenge: Coherence for Hybrid CPU-PIM Apps</vt:lpstr>
      <vt:lpstr>How to Maintain Coherence?</vt:lpstr>
      <vt:lpstr>How to Support Virtual Memory?</vt:lpstr>
      <vt:lpstr>How to Design Data Structures for PIM?</vt:lpstr>
      <vt:lpstr>Simulation Infrastructures for PIM</vt:lpstr>
      <vt:lpstr>An FPGA-based Test-bed for PIM?</vt:lpstr>
      <vt:lpstr>Simulation Infrastructures for PIM (in SSDs) </vt:lpstr>
      <vt:lpstr>Performance &amp; Energy Models for PIM</vt:lpstr>
      <vt:lpstr>New Applications and Use Cases for PIM</vt:lpstr>
      <vt:lpstr>Genome Read In-Memory (GRIM) Filter:  Fast Seed Location Filtering in DNA Read Mapping  using Processing-in-Memory Technologies</vt:lpstr>
      <vt:lpstr>Executive Summary</vt:lpstr>
      <vt:lpstr>Google Workloads  for Consumer Devices: Mitigating Data Movement Bottlenecks</vt:lpstr>
      <vt:lpstr>Open Problems: PIM Adoption</vt:lpstr>
      <vt:lpstr>PIM Review and Open Problems</vt:lpstr>
      <vt:lpstr>PIM Review and Open Problems (II)</vt:lpstr>
      <vt:lpstr>Agenda</vt:lpstr>
      <vt:lpstr>Challenge and Opportunity for Future</vt:lpstr>
      <vt:lpstr>Challenge and Opportunity for Future</vt:lpstr>
      <vt:lpstr>Challenge and Opportunity for Future</vt:lpstr>
      <vt:lpstr>Key Takeaway</vt:lpstr>
      <vt:lpstr> Concluding Remarks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 for Computing?</vt:lpstr>
      <vt:lpstr>Concluding Remarks</vt:lpstr>
      <vt:lpstr>The Future of Processing in Memory is Bright</vt:lpstr>
      <vt:lpstr>We Need to Revisit the Entire Stack</vt:lpstr>
      <vt:lpstr>If In Doubt, See Other Doubtful Technologies</vt:lpstr>
      <vt:lpstr>PIM Review and Open Problems</vt:lpstr>
      <vt:lpstr>PIM Review and Open Problems (II)</vt:lpstr>
      <vt:lpstr>Acknowledgments</vt:lpstr>
      <vt:lpstr>Funding Acknowledgments</vt:lpstr>
      <vt:lpstr>Acknowledgments</vt:lpstr>
      <vt:lpstr>Processing Data Where It Makes Sense  in Modern Computing Systems: Enabling In-Memory Computation</vt:lpstr>
      <vt:lpstr>Slides Not Covered     But Could Be Useful</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Referenced Papers</vt:lpstr>
      <vt:lpstr>Ramulator: A Fast and Extensible DRAM Simulator   [IEEE Comp Arch Letters’15]</vt:lpstr>
      <vt:lpstr>Ramulator Motivation</vt:lpstr>
      <vt:lpstr>Ramulator </vt:lpstr>
      <vt:lpstr>Case Study: Comparison of DRAM Standards</vt:lpstr>
      <vt:lpstr>Ramulator Paper and Source Code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2742</cp:revision>
  <cp:lastPrinted>2017-12-05T03:30:35Z</cp:lastPrinted>
  <dcterms:created xsi:type="dcterms:W3CDTF">2010-10-08T20:41:54Z</dcterms:created>
  <dcterms:modified xsi:type="dcterms:W3CDTF">2019-11-19T08:36:06Z</dcterms:modified>
</cp:coreProperties>
</file>